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7"/>
  </p:notesMasterIdLst>
  <p:sldIdLst>
    <p:sldId id="256" r:id="rId2"/>
    <p:sldId id="257" r:id="rId3"/>
    <p:sldId id="258" r:id="rId4"/>
    <p:sldId id="261" r:id="rId5"/>
    <p:sldId id="259" r:id="rId6"/>
    <p:sldId id="260" r:id="rId7"/>
    <p:sldId id="264" r:id="rId8"/>
    <p:sldId id="263" r:id="rId9"/>
    <p:sldId id="265" r:id="rId10"/>
    <p:sldId id="266" r:id="rId11"/>
    <p:sldId id="262" r:id="rId12"/>
    <p:sldId id="268" r:id="rId13"/>
    <p:sldId id="269" r:id="rId14"/>
    <p:sldId id="270" r:id="rId15"/>
    <p:sldId id="267"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01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22" autoAdjust="0"/>
    <p:restoredTop sz="94660"/>
  </p:normalViewPr>
  <p:slideViewPr>
    <p:cSldViewPr snapToGrid="0">
      <p:cViewPr varScale="1">
        <p:scale>
          <a:sx n="65" d="100"/>
          <a:sy n="65" d="100"/>
        </p:scale>
        <p:origin x="119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pieChart>
        <c:varyColors val="1"/>
        <c:ser>
          <c:idx val="0"/>
          <c:order val="0"/>
          <c:tx>
            <c:strRef>
              <c:f>Sheet1!$B$1</c:f>
              <c:strCache>
                <c:ptCount val="1"/>
                <c:pt idx="0">
                  <c:v>هيكل ملكية الشركة الأردنية لضمان القروض</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2-11BF-43C7-A9F8-AD59A35A036E}"/>
              </c:ext>
            </c:extLst>
          </c:dPt>
          <c:dPt>
            <c:idx val="1"/>
            <c:bubble3D val="0"/>
            <c:spPr>
              <a:solidFill>
                <a:schemeClr val="tx2">
                  <a:lumMod val="40000"/>
                  <a:lumOff val="60000"/>
                </a:schemeClr>
              </a:solidFill>
              <a:ln w="19050">
                <a:solidFill>
                  <a:schemeClr val="lt1"/>
                </a:solidFill>
              </a:ln>
              <a:effectLst/>
            </c:spPr>
            <c:extLst>
              <c:ext xmlns:c16="http://schemas.microsoft.com/office/drawing/2014/chart" uri="{C3380CC4-5D6E-409C-BE32-E72D297353CC}">
                <c16:uniqueId val="{00000001-11BF-43C7-A9F8-AD59A35A036E}"/>
              </c:ext>
            </c:extLst>
          </c:dPt>
          <c:dPt>
            <c:idx val="2"/>
            <c:bubble3D val="0"/>
            <c:spPr>
              <a:solidFill>
                <a:srgbClr val="00B0F0"/>
              </a:solidFill>
              <a:ln w="19050">
                <a:solidFill>
                  <a:schemeClr val="lt1"/>
                </a:solidFill>
              </a:ln>
              <a:effectLst/>
            </c:spPr>
            <c:extLst>
              <c:ext xmlns:c16="http://schemas.microsoft.com/office/drawing/2014/chart" uri="{C3380CC4-5D6E-409C-BE32-E72D297353CC}">
                <c16:uniqueId val="{00000003-11BF-43C7-A9F8-AD59A35A036E}"/>
              </c:ext>
            </c:extLst>
          </c:dPt>
          <c:dLbls>
            <c:dLbl>
              <c:idx val="2"/>
              <c:layout>
                <c:manualLayout>
                  <c:x val="0.21197819718156563"/>
                  <c:y val="-5.7097667466870047E-2"/>
                </c:manualLayout>
              </c:layout>
              <c:tx>
                <c:rich>
                  <a:bodyPr/>
                  <a:lstStyle/>
                  <a:p>
                    <a:r>
                      <a:rPr lang="en-US" sz="1400" dirty="0" smtClean="0"/>
                      <a:t>45%</a:t>
                    </a:r>
                    <a:endParaRPr lang="en-US" sz="1400" dirty="0"/>
                  </a:p>
                </c:rich>
              </c:tx>
              <c:dLblPos val="bestFit"/>
              <c:showLegendKey val="0"/>
              <c:showVal val="1"/>
              <c:showCatName val="0"/>
              <c:showSerName val="0"/>
              <c:showPercent val="0"/>
              <c:showBubbleSize val="0"/>
              <c:extLst>
                <c:ext xmlns:c15="http://schemas.microsoft.com/office/drawing/2012/chart" uri="{CE6537A1-D6FC-4f65-9D91-7224C49458BB}">
                  <c15:layout>
                    <c:manualLayout>
                      <c:w val="0.10235933494041358"/>
                      <c:h val="6.6483266691080706E-2"/>
                    </c:manualLayout>
                  </c15:layout>
                </c:ext>
                <c:ext xmlns:c16="http://schemas.microsoft.com/office/drawing/2014/chart" uri="{C3380CC4-5D6E-409C-BE32-E72D297353CC}">
                  <c16:uniqueId val="{00000003-11BF-43C7-A9F8-AD59A35A036E}"/>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Sheet1!$A$2:$A$4</c:f>
              <c:strCache>
                <c:ptCount val="3"/>
                <c:pt idx="0">
                  <c:v>مساهمين آخرين</c:v>
                </c:pt>
                <c:pt idx="1">
                  <c:v>البنوك المحلية</c:v>
                </c:pt>
                <c:pt idx="2">
                  <c:v>البنك المركزي الأردني</c:v>
                </c:pt>
              </c:strCache>
            </c:strRef>
          </c:cat>
          <c:val>
            <c:numRef>
              <c:f>Sheet1!$B$2:$B$4</c:f>
              <c:numCache>
                <c:formatCode>0%</c:formatCode>
                <c:ptCount val="3"/>
                <c:pt idx="0">
                  <c:v>0.05</c:v>
                </c:pt>
                <c:pt idx="1">
                  <c:v>0.5</c:v>
                </c:pt>
                <c:pt idx="2">
                  <c:v>0.45</c:v>
                </c:pt>
              </c:numCache>
            </c:numRef>
          </c:val>
          <c:extLst>
            <c:ext xmlns:c16="http://schemas.microsoft.com/office/drawing/2014/chart" uri="{C3380CC4-5D6E-409C-BE32-E72D297353CC}">
              <c16:uniqueId val="{00000000-11BF-43C7-A9F8-AD59A35A036E}"/>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3654678816604833"/>
          <c:w val="0.97227965916639136"/>
          <c:h val="0.14451100655782101"/>
        </c:manualLayout>
      </c:layout>
      <c:overlay val="0"/>
      <c:spPr>
        <a:noFill/>
        <a:ln>
          <a:noFill/>
        </a:ln>
        <a:effectLst/>
      </c:spPr>
      <c:txPr>
        <a:bodyPr rot="0" spcFirstLastPara="1" vertOverflow="ellipsis" vert="horz" wrap="square" anchor="ctr" anchorCtr="1"/>
        <a:lstStyle/>
        <a:p>
          <a:pPr algn="just">
            <a:defRPr sz="14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4FD37578-EE35-4AC8-9515-FE31CB26A21B}" type="datetimeFigureOut">
              <a:rPr lang="en-US" smtClean="0"/>
              <a:t>10/19/2023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04317A03-B989-4AFC-B2C0-6D8876328E0A}" type="slidenum">
              <a:rPr lang="en-US" smtClean="0"/>
              <a:t>‹#›</a:t>
            </a:fld>
            <a:endParaRPr lang="en-US"/>
          </a:p>
        </p:txBody>
      </p:sp>
    </p:spTree>
    <p:extLst>
      <p:ext uri="{BB962C8B-B14F-4D97-AF65-F5344CB8AC3E}">
        <p14:creationId xmlns:p14="http://schemas.microsoft.com/office/powerpoint/2010/main" val="1177958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EFD334-5D8E-402C-BFAB-D74BFF25E381}" type="datetime1">
              <a:rPr lang="en-US" smtClean="0"/>
              <a:t>10/19/2023</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4F6B7C9B-7151-4755-940F-246F18B3E4ED}" type="slidenum">
              <a:rPr lang="en-US" smtClean="0"/>
              <a:t>‹#›</a:t>
            </a:fld>
            <a:endParaRPr lang="en-US"/>
          </a:p>
        </p:txBody>
      </p:sp>
    </p:spTree>
    <p:extLst>
      <p:ext uri="{BB962C8B-B14F-4D97-AF65-F5344CB8AC3E}">
        <p14:creationId xmlns:p14="http://schemas.microsoft.com/office/powerpoint/2010/main" val="3246449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1A2392E-B5A0-456C-8264-0B1DC148F279}" type="datetime1">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B7C9B-7151-4755-940F-246F18B3E4ED}" type="slidenum">
              <a:rPr lang="en-US" smtClean="0"/>
              <a:t>‹#›</a:t>
            </a:fld>
            <a:endParaRPr lang="en-US"/>
          </a:p>
        </p:txBody>
      </p:sp>
    </p:spTree>
    <p:extLst>
      <p:ext uri="{BB962C8B-B14F-4D97-AF65-F5344CB8AC3E}">
        <p14:creationId xmlns:p14="http://schemas.microsoft.com/office/powerpoint/2010/main" val="18810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25E396A-92D6-41D8-B2CA-4BA6C7E685F7}" type="datetime1">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B7C9B-7151-4755-940F-246F18B3E4ED}" type="slidenum">
              <a:rPr lang="en-US" smtClean="0"/>
              <a:t>‹#›</a:t>
            </a:fld>
            <a:endParaRPr lang="en-US"/>
          </a:p>
        </p:txBody>
      </p:sp>
    </p:spTree>
    <p:extLst>
      <p:ext uri="{BB962C8B-B14F-4D97-AF65-F5344CB8AC3E}">
        <p14:creationId xmlns:p14="http://schemas.microsoft.com/office/powerpoint/2010/main" val="8515936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8C6370C-51C6-4238-88A9-285AAC86BD85}" type="datetime1">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B7C9B-7151-4755-940F-246F18B3E4ED}" type="slidenum">
              <a:rPr lang="en-US" smtClean="0"/>
              <a:t>‹#›</a:t>
            </a:fld>
            <a:endParaRPr lang="en-US"/>
          </a:p>
        </p:txBody>
      </p:sp>
    </p:spTree>
    <p:extLst>
      <p:ext uri="{BB962C8B-B14F-4D97-AF65-F5344CB8AC3E}">
        <p14:creationId xmlns:p14="http://schemas.microsoft.com/office/powerpoint/2010/main" val="12565470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7D9D32-E206-465B-81F9-53C4052C7B31}" type="datetime1">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B7C9B-7151-4755-940F-246F18B3E4ED}" type="slidenum">
              <a:rPr lang="en-US" smtClean="0"/>
              <a:t>‹#›</a:t>
            </a:fld>
            <a:endParaRPr lang="en-US"/>
          </a:p>
        </p:txBody>
      </p:sp>
    </p:spTree>
    <p:extLst>
      <p:ext uri="{BB962C8B-B14F-4D97-AF65-F5344CB8AC3E}">
        <p14:creationId xmlns:p14="http://schemas.microsoft.com/office/powerpoint/2010/main" val="33232931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CE825E9-8BBC-46C0-98E4-236A99C938AF}" type="datetime1">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B7C9B-7151-4755-940F-246F18B3E4ED}" type="slidenum">
              <a:rPr lang="en-US" smtClean="0"/>
              <a:t>‹#›</a:t>
            </a:fld>
            <a:endParaRPr lang="en-US"/>
          </a:p>
        </p:txBody>
      </p:sp>
    </p:spTree>
    <p:extLst>
      <p:ext uri="{BB962C8B-B14F-4D97-AF65-F5344CB8AC3E}">
        <p14:creationId xmlns:p14="http://schemas.microsoft.com/office/powerpoint/2010/main" val="10509041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9DD4B7-B191-45D2-B1D8-CC15BA482790}" type="datetime1">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B7C9B-7151-4755-940F-246F18B3E4ED}" type="slidenum">
              <a:rPr lang="en-US" smtClean="0"/>
              <a:t>‹#›</a:t>
            </a:fld>
            <a:endParaRPr lang="en-US"/>
          </a:p>
        </p:txBody>
      </p:sp>
    </p:spTree>
    <p:extLst>
      <p:ext uri="{BB962C8B-B14F-4D97-AF65-F5344CB8AC3E}">
        <p14:creationId xmlns:p14="http://schemas.microsoft.com/office/powerpoint/2010/main" val="964459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2AE9AB-AC2A-438E-862C-F35C4A941CBD}" type="datetime1">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B7C9B-7151-4755-940F-246F18B3E4ED}" type="slidenum">
              <a:rPr lang="en-US" smtClean="0"/>
              <a:t>‹#›</a:t>
            </a:fld>
            <a:endParaRPr lang="en-US"/>
          </a:p>
        </p:txBody>
      </p:sp>
    </p:spTree>
    <p:extLst>
      <p:ext uri="{BB962C8B-B14F-4D97-AF65-F5344CB8AC3E}">
        <p14:creationId xmlns:p14="http://schemas.microsoft.com/office/powerpoint/2010/main" val="6405265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CC718A-6B85-487A-906E-A254B15EBEE7}" type="datetime1">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B7C9B-7151-4755-940F-246F18B3E4ED}" type="slidenum">
              <a:rPr lang="en-US" smtClean="0"/>
              <a:t>‹#›</a:t>
            </a:fld>
            <a:endParaRPr lang="en-US"/>
          </a:p>
        </p:txBody>
      </p:sp>
    </p:spTree>
    <p:extLst>
      <p:ext uri="{BB962C8B-B14F-4D97-AF65-F5344CB8AC3E}">
        <p14:creationId xmlns:p14="http://schemas.microsoft.com/office/powerpoint/2010/main" val="1401991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488C9A-87CA-41E4-9A16-0783CE5E94C2}" type="datetime1">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4F6B7C9B-7151-4755-940F-246F18B3E4ED}" type="slidenum">
              <a:rPr lang="en-US" smtClean="0"/>
              <a:t>‹#›</a:t>
            </a:fld>
            <a:endParaRPr lang="en-US"/>
          </a:p>
        </p:txBody>
      </p:sp>
    </p:spTree>
    <p:extLst>
      <p:ext uri="{BB962C8B-B14F-4D97-AF65-F5344CB8AC3E}">
        <p14:creationId xmlns:p14="http://schemas.microsoft.com/office/powerpoint/2010/main" val="1347988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8907720-12DB-45A3-A038-DFB6A90457C1}" type="datetime1">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B7C9B-7151-4755-940F-246F18B3E4ED}" type="slidenum">
              <a:rPr lang="en-US" smtClean="0"/>
              <a:t>‹#›</a:t>
            </a:fld>
            <a:endParaRPr lang="en-US"/>
          </a:p>
        </p:txBody>
      </p:sp>
    </p:spTree>
    <p:extLst>
      <p:ext uri="{BB962C8B-B14F-4D97-AF65-F5344CB8AC3E}">
        <p14:creationId xmlns:p14="http://schemas.microsoft.com/office/powerpoint/2010/main" val="376381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0A2889D-5C28-48D7-A333-757317CFBFE9}" type="datetime1">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B7C9B-7151-4755-940F-246F18B3E4ED}" type="slidenum">
              <a:rPr lang="en-US" smtClean="0"/>
              <a:t>‹#›</a:t>
            </a:fld>
            <a:endParaRPr lang="en-US"/>
          </a:p>
        </p:txBody>
      </p:sp>
    </p:spTree>
    <p:extLst>
      <p:ext uri="{BB962C8B-B14F-4D97-AF65-F5344CB8AC3E}">
        <p14:creationId xmlns:p14="http://schemas.microsoft.com/office/powerpoint/2010/main" val="1062419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A4EAA73-9974-4B3C-AA51-3EBD7D06F1B3}" type="datetime1">
              <a:rPr lang="en-US" smtClean="0"/>
              <a:t>10/19/2023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6B7C9B-7151-4755-940F-246F18B3E4ED}" type="slidenum">
              <a:rPr lang="en-US" smtClean="0"/>
              <a:t>‹#›</a:t>
            </a:fld>
            <a:endParaRPr lang="en-US"/>
          </a:p>
        </p:txBody>
      </p:sp>
    </p:spTree>
    <p:extLst>
      <p:ext uri="{BB962C8B-B14F-4D97-AF65-F5344CB8AC3E}">
        <p14:creationId xmlns:p14="http://schemas.microsoft.com/office/powerpoint/2010/main" val="1030978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CFAE8AB-4FCF-485F-8853-C857EC8BFF01}" type="datetime1">
              <a:rPr lang="en-US" smtClean="0"/>
              <a:t>10/19/2023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6B7C9B-7151-4755-940F-246F18B3E4ED}" type="slidenum">
              <a:rPr lang="en-US" smtClean="0"/>
              <a:t>‹#›</a:t>
            </a:fld>
            <a:endParaRPr lang="en-US"/>
          </a:p>
        </p:txBody>
      </p:sp>
    </p:spTree>
    <p:extLst>
      <p:ext uri="{BB962C8B-B14F-4D97-AF65-F5344CB8AC3E}">
        <p14:creationId xmlns:p14="http://schemas.microsoft.com/office/powerpoint/2010/main" val="3974211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7ADC3-5370-4C26-81AD-3411F8389447}" type="datetime1">
              <a:rPr lang="en-US" smtClean="0"/>
              <a:t>10/19/2023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6B7C9B-7151-4755-940F-246F18B3E4ED}" type="slidenum">
              <a:rPr lang="en-US" smtClean="0"/>
              <a:t>‹#›</a:t>
            </a:fld>
            <a:endParaRPr lang="en-US"/>
          </a:p>
        </p:txBody>
      </p:sp>
    </p:spTree>
    <p:extLst>
      <p:ext uri="{BB962C8B-B14F-4D97-AF65-F5344CB8AC3E}">
        <p14:creationId xmlns:p14="http://schemas.microsoft.com/office/powerpoint/2010/main" val="892986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3815009-9B1F-4437-A1C7-4A82C931A538}" type="datetime1">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B7C9B-7151-4755-940F-246F18B3E4ED}" type="slidenum">
              <a:rPr lang="en-US" smtClean="0"/>
              <a:t>‹#›</a:t>
            </a:fld>
            <a:endParaRPr lang="en-US"/>
          </a:p>
        </p:txBody>
      </p:sp>
    </p:spTree>
    <p:extLst>
      <p:ext uri="{BB962C8B-B14F-4D97-AF65-F5344CB8AC3E}">
        <p14:creationId xmlns:p14="http://schemas.microsoft.com/office/powerpoint/2010/main" val="3789081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3CC3B8A-AB8B-4343-B0A1-C55700FDF225}" type="datetime1">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B7C9B-7151-4755-940F-246F18B3E4ED}" type="slidenum">
              <a:rPr lang="en-US" smtClean="0"/>
              <a:t>‹#›</a:t>
            </a:fld>
            <a:endParaRPr lang="en-US"/>
          </a:p>
        </p:txBody>
      </p:sp>
    </p:spTree>
    <p:extLst>
      <p:ext uri="{BB962C8B-B14F-4D97-AF65-F5344CB8AC3E}">
        <p14:creationId xmlns:p14="http://schemas.microsoft.com/office/powerpoint/2010/main" val="3787274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5911230-C4D2-439F-B777-D62D4AFC161D}" type="datetime1">
              <a:rPr lang="en-US" smtClean="0"/>
              <a:t>10/19/2023</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F6B7C9B-7151-4755-940F-246F18B3E4ED}" type="slidenum">
              <a:rPr lang="en-US" smtClean="0"/>
              <a:t>‹#›</a:t>
            </a:fld>
            <a:endParaRPr lang="en-US"/>
          </a:p>
        </p:txBody>
      </p:sp>
    </p:spTree>
    <p:extLst>
      <p:ext uri="{BB962C8B-B14F-4D97-AF65-F5344CB8AC3E}">
        <p14:creationId xmlns:p14="http://schemas.microsoft.com/office/powerpoint/2010/main" val="54584302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6994" y="2620076"/>
            <a:ext cx="8591006" cy="1761263"/>
          </a:xfrm>
        </p:spPr>
        <p:txBody>
          <a:bodyPr>
            <a:noAutofit/>
          </a:bodyPr>
          <a:lstStyle/>
          <a:p>
            <a:pPr algn="ctr"/>
            <a:r>
              <a:rPr lang="ar-SA" dirty="0">
                <a:latin typeface="Times New Roman" panose="02020603050405020304" pitchFamily="18" charset="0"/>
                <a:cs typeface="Times New Roman" panose="02020603050405020304" pitchFamily="18" charset="0"/>
              </a:rPr>
              <a:t>التجربة الأردنية في مجال ضمان </a:t>
            </a:r>
            <a:r>
              <a:rPr lang="ar-SA" dirty="0" smtClean="0">
                <a:latin typeface="Times New Roman" panose="02020603050405020304" pitchFamily="18" charset="0"/>
                <a:cs typeface="Times New Roman" panose="02020603050405020304" pitchFamily="18" charset="0"/>
              </a:rPr>
              <a:t>القروض</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828798" y="4783408"/>
            <a:ext cx="9144000" cy="1167542"/>
          </a:xfrm>
        </p:spPr>
        <p:txBody>
          <a:bodyPr/>
          <a:lstStyle/>
          <a:p>
            <a:pPr algn="ctr"/>
            <a:r>
              <a:rPr lang="ar-JO" b="1" dirty="0" smtClean="0">
                <a:latin typeface="Times New Roman" panose="02020603050405020304" pitchFamily="18" charset="0"/>
                <a:cs typeface="Times New Roman" panose="02020603050405020304" pitchFamily="18" charset="0"/>
              </a:rPr>
              <a:t>البنك المركزي الأردني</a:t>
            </a:r>
          </a:p>
          <a:p>
            <a:pPr algn="ctr"/>
            <a:r>
              <a:rPr lang="ar-JO" b="1" dirty="0" smtClean="0">
                <a:latin typeface="Times New Roman" panose="02020603050405020304" pitchFamily="18" charset="0"/>
                <a:cs typeface="Times New Roman" panose="02020603050405020304" pitchFamily="18" charset="0"/>
              </a:rPr>
              <a:t>2023</a:t>
            </a:r>
            <a:endParaRPr lang="en-US" b="1" dirty="0">
              <a:latin typeface="Times New Roman" panose="02020603050405020304" pitchFamily="18" charset="0"/>
              <a:cs typeface="Times New Roman" panose="02020603050405020304" pitchFamily="18"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5435237" y="538554"/>
            <a:ext cx="1874520" cy="1880487"/>
          </a:xfrm>
          <a:prstGeom prst="rect">
            <a:avLst/>
          </a:prstGeom>
          <a:noFill/>
        </p:spPr>
      </p:pic>
      <p:sp>
        <p:nvSpPr>
          <p:cNvPr id="6" name="Slide Number Placeholder 5"/>
          <p:cNvSpPr>
            <a:spLocks noGrp="1"/>
          </p:cNvSpPr>
          <p:nvPr>
            <p:ph type="sldNum" sz="quarter" idx="12"/>
          </p:nvPr>
        </p:nvSpPr>
        <p:spPr>
          <a:xfrm>
            <a:off x="6125214" y="6170456"/>
            <a:ext cx="551167" cy="365125"/>
          </a:xfrm>
        </p:spPr>
        <p:txBody>
          <a:bodyPr/>
          <a:lstStyle/>
          <a:p>
            <a:r>
              <a:rPr lang="ar-JO" sz="1800" dirty="0" smtClean="0"/>
              <a:t>1</a:t>
            </a:r>
            <a:endParaRPr lang="en-US" sz="1800" dirty="0"/>
          </a:p>
        </p:txBody>
      </p:sp>
    </p:spTree>
    <p:extLst>
      <p:ext uri="{BB962C8B-B14F-4D97-AF65-F5344CB8AC3E}">
        <p14:creationId xmlns:p14="http://schemas.microsoft.com/office/powerpoint/2010/main" val="5331190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1006642"/>
            <a:ext cx="9680995" cy="1752599"/>
          </a:xfrm>
        </p:spPr>
        <p:txBody>
          <a:bodyPr>
            <a:normAutofit/>
          </a:bodyPr>
          <a:lstStyle/>
          <a:p>
            <a:pPr marL="738188" indent="-738188" algn="r" rtl="1">
              <a:buFont typeface="+mj-lt"/>
              <a:buAutoNum type="arabicParenR" startAt="4"/>
            </a:pPr>
            <a:r>
              <a:rPr lang="ar-SA" sz="3200" b="1" u="sng" dirty="0">
                <a:latin typeface="Times New Roman" panose="02020603050405020304" pitchFamily="18" charset="0"/>
                <a:cs typeface="Times New Roman" panose="02020603050405020304" pitchFamily="18" charset="0"/>
              </a:rPr>
              <a:t>برنامج ضمان ائتمان الصادرات والمبيعات المحلية </a:t>
            </a:r>
            <a:endParaRPr lang="en-US" sz="32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84310" y="1379621"/>
            <a:ext cx="8991185" cy="4572000"/>
          </a:xfrm>
        </p:spPr>
        <p:txBody>
          <a:bodyPr>
            <a:normAutofit/>
          </a:bodyPr>
          <a:lstStyle/>
          <a:p>
            <a:pPr marL="336550" indent="-336550" algn="just" rtl="1">
              <a:buFont typeface="Wingdings" panose="05000000000000000000" pitchFamily="2" charset="2"/>
              <a:buChar char="§"/>
            </a:pPr>
            <a:endParaRPr lang="ar-JO" sz="800" dirty="0" smtClean="0">
              <a:latin typeface="Times New Roman" panose="02020603050405020304" pitchFamily="18" charset="0"/>
              <a:cs typeface="Times New Roman" panose="02020603050405020304" pitchFamily="18" charset="0"/>
            </a:endParaRPr>
          </a:p>
          <a:p>
            <a:pPr marL="336550" indent="-336550" algn="just" rtl="1">
              <a:buFont typeface="Wingdings" panose="05000000000000000000" pitchFamily="2" charset="2"/>
              <a:buChar char="§"/>
            </a:pPr>
            <a:r>
              <a:rPr lang="ar-SA" sz="3200" dirty="0">
                <a:latin typeface="Times New Roman" panose="02020603050405020304" pitchFamily="18" charset="0"/>
                <a:cs typeface="Times New Roman" panose="02020603050405020304" pitchFamily="18" charset="0"/>
              </a:rPr>
              <a:t>يستهدف البرنامج </a:t>
            </a:r>
            <a:r>
              <a:rPr lang="ar-SA" sz="3200" dirty="0" smtClean="0">
                <a:latin typeface="Times New Roman" panose="02020603050405020304" pitchFamily="18" charset="0"/>
                <a:cs typeface="Times New Roman" panose="02020603050405020304" pitchFamily="18" charset="0"/>
              </a:rPr>
              <a:t>الم</a:t>
            </a:r>
            <a:r>
              <a:rPr lang="ar-JO" sz="3200" dirty="0" smtClean="0">
                <a:latin typeface="Times New Roman" panose="02020603050405020304" pitchFamily="18" charset="0"/>
                <a:cs typeface="Times New Roman" panose="02020603050405020304" pitchFamily="18" charset="0"/>
              </a:rPr>
              <a:t>ُ</a:t>
            </a:r>
            <a:r>
              <a:rPr lang="ar-SA" sz="3200" dirty="0" smtClean="0">
                <a:latin typeface="Times New Roman" panose="02020603050405020304" pitchFamily="18" charset="0"/>
                <a:cs typeface="Times New Roman" panose="02020603050405020304" pitchFamily="18" charset="0"/>
              </a:rPr>
              <a:t>صد</a:t>
            </a:r>
            <a:r>
              <a:rPr lang="ar-JO" sz="3200" dirty="0" smtClean="0">
                <a:latin typeface="Times New Roman" panose="02020603050405020304" pitchFamily="18" charset="0"/>
                <a:cs typeface="Times New Roman" panose="02020603050405020304" pitchFamily="18" charset="0"/>
              </a:rPr>
              <a:t>ّ</a:t>
            </a:r>
            <a:r>
              <a:rPr lang="ar-SA" sz="3200" dirty="0" smtClean="0">
                <a:latin typeface="Times New Roman" panose="02020603050405020304" pitchFamily="18" charset="0"/>
                <a:cs typeface="Times New Roman" panose="02020603050405020304" pitchFamily="18" charset="0"/>
              </a:rPr>
              <a:t>رين </a:t>
            </a:r>
            <a:r>
              <a:rPr lang="ar-SA" sz="3200" dirty="0">
                <a:latin typeface="Times New Roman" panose="02020603050405020304" pitchFamily="18" charset="0"/>
                <a:cs typeface="Times New Roman" panose="02020603050405020304" pitchFamily="18" charset="0"/>
              </a:rPr>
              <a:t>في الأردن </a:t>
            </a:r>
            <a:r>
              <a:rPr lang="ar-JO" sz="3200" dirty="0" smtClean="0">
                <a:latin typeface="Times New Roman" panose="02020603050405020304" pitchFamily="18" charset="0"/>
                <a:cs typeface="Times New Roman" panose="02020603050405020304" pitchFamily="18" charset="0"/>
              </a:rPr>
              <a:t>ل</a:t>
            </a:r>
            <a:r>
              <a:rPr lang="ar-SA" sz="3200" dirty="0" smtClean="0">
                <a:latin typeface="Times New Roman" panose="02020603050405020304" pitchFamily="18" charset="0"/>
                <a:cs typeface="Times New Roman" panose="02020603050405020304" pitchFamily="18" charset="0"/>
              </a:rPr>
              <a:t>تشجيعهم </a:t>
            </a:r>
            <a:r>
              <a:rPr lang="ar-SA" sz="3200" dirty="0">
                <a:latin typeface="Times New Roman" panose="02020603050405020304" pitchFamily="18" charset="0"/>
                <a:cs typeface="Times New Roman" panose="02020603050405020304" pitchFamily="18" charset="0"/>
              </a:rPr>
              <a:t>على التصدير والدخول إلى أسواق </a:t>
            </a:r>
            <a:r>
              <a:rPr lang="ar-JO" sz="3200" dirty="0" smtClean="0">
                <a:latin typeface="Times New Roman" panose="02020603050405020304" pitchFamily="18" charset="0"/>
                <a:cs typeface="Times New Roman" panose="02020603050405020304" pitchFamily="18" charset="0"/>
              </a:rPr>
              <a:t>مالية </a:t>
            </a:r>
            <a:r>
              <a:rPr lang="ar-SA" sz="3200" dirty="0" smtClean="0">
                <a:latin typeface="Times New Roman" panose="02020603050405020304" pitchFamily="18" charset="0"/>
                <a:cs typeface="Times New Roman" panose="02020603050405020304" pitchFamily="18" charset="0"/>
              </a:rPr>
              <a:t>جديدة</a:t>
            </a:r>
            <a:r>
              <a:rPr lang="ar-JO"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336550" indent="-336550" algn="just" rtl="1">
              <a:buFont typeface="Wingdings" panose="05000000000000000000" pitchFamily="2" charset="2"/>
              <a:buChar char="§"/>
            </a:pPr>
            <a:r>
              <a:rPr lang="ar-SA" sz="3200" dirty="0">
                <a:latin typeface="Times New Roman" panose="02020603050405020304" pitchFamily="18" charset="0"/>
                <a:cs typeface="Times New Roman" panose="02020603050405020304" pitchFamily="18" charset="0"/>
              </a:rPr>
              <a:t>الحد الأقصى للتمويل الواحد يبلغ (4) مليون </a:t>
            </a:r>
            <a:r>
              <a:rPr lang="ar-SA" sz="3200" dirty="0" smtClean="0">
                <a:latin typeface="Times New Roman" panose="02020603050405020304" pitchFamily="18" charset="0"/>
                <a:cs typeface="Times New Roman" panose="02020603050405020304" pitchFamily="18" charset="0"/>
              </a:rPr>
              <a:t>دولار</a:t>
            </a:r>
            <a:r>
              <a:rPr lang="ar-JO"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336550" indent="-336550" algn="just" rtl="1">
              <a:buFont typeface="Wingdings" panose="05000000000000000000" pitchFamily="2" charset="2"/>
              <a:buChar char="§"/>
            </a:pPr>
            <a:r>
              <a:rPr lang="ar-JO" sz="3200" dirty="0" smtClean="0">
                <a:latin typeface="Times New Roman" panose="02020603050405020304" pitchFamily="18" charset="0"/>
                <a:cs typeface="Times New Roman" panose="02020603050405020304" pitchFamily="18" charset="0"/>
              </a:rPr>
              <a:t>تقوم الشركة بتقديم تأمين يصل إلى ما </a:t>
            </a:r>
            <a:r>
              <a:rPr lang="ar-SA" sz="3200" dirty="0" smtClean="0">
                <a:latin typeface="Times New Roman" panose="02020603050405020304" pitchFamily="18" charset="0"/>
                <a:cs typeface="Times New Roman" panose="02020603050405020304" pitchFamily="18" charset="0"/>
              </a:rPr>
              <a:t>نسب</a:t>
            </a:r>
            <a:r>
              <a:rPr lang="ar-JO" sz="3200" dirty="0" smtClean="0">
                <a:latin typeface="Times New Roman" panose="02020603050405020304" pitchFamily="18" charset="0"/>
                <a:cs typeface="Times New Roman" panose="02020603050405020304" pitchFamily="18" charset="0"/>
              </a:rPr>
              <a:t>ته (90%) من قيمة الشحنات الموافق عليها.</a:t>
            </a:r>
            <a:r>
              <a:rPr lang="ar-SA"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6049223" y="6142037"/>
            <a:ext cx="551167" cy="365125"/>
          </a:xfrm>
        </p:spPr>
        <p:txBody>
          <a:bodyPr/>
          <a:lstStyle/>
          <a:p>
            <a:pPr algn="ctr"/>
            <a:fld id="{4F6B7C9B-7151-4755-940F-246F18B3E4ED}" type="slidenum">
              <a:rPr lang="en-US" sz="1800" smtClean="0">
                <a:latin typeface="Times New Roman" panose="02020603050405020304" pitchFamily="18" charset="0"/>
                <a:cs typeface="Times New Roman" panose="02020603050405020304" pitchFamily="18" charset="0"/>
              </a:rPr>
              <a:pPr algn="ctr"/>
              <a:t>10</a:t>
            </a:fld>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14073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589548"/>
            <a:ext cx="10018713" cy="1752599"/>
          </a:xfrm>
        </p:spPr>
        <p:txBody>
          <a:bodyPr/>
          <a:lstStyle/>
          <a:p>
            <a:pPr rtl="1"/>
            <a:r>
              <a:rPr lang="ar-JO"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علاقة البنك المركزي مع الشركة</a:t>
            </a:r>
            <a:endPar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84310" y="2069433"/>
            <a:ext cx="10018713" cy="3577390"/>
          </a:xfrm>
        </p:spPr>
        <p:txBody>
          <a:bodyPr>
            <a:normAutofit/>
          </a:bodyPr>
          <a:lstStyle/>
          <a:p>
            <a:pPr marL="336550" indent="-336550" algn="just" rtl="1">
              <a:buFont typeface="Wingdings" panose="05000000000000000000" pitchFamily="2" charset="2"/>
              <a:buChar char="§"/>
            </a:pPr>
            <a:r>
              <a:rPr lang="ar-SA" sz="3200" dirty="0">
                <a:latin typeface="Times New Roman" panose="02020603050405020304" pitchFamily="18" charset="0"/>
                <a:cs typeface="Times New Roman" panose="02020603050405020304" pitchFamily="18" charset="0"/>
              </a:rPr>
              <a:t>يعتبر البنك المركزي هو الشريك الرئيسي والداعم الأساسي للبرامج التي تطلقها </a:t>
            </a:r>
            <a:r>
              <a:rPr lang="ar-SA" sz="3200" dirty="0" smtClean="0">
                <a:latin typeface="Times New Roman" panose="02020603050405020304" pitchFamily="18" charset="0"/>
                <a:cs typeface="Times New Roman" panose="02020603050405020304" pitchFamily="18" charset="0"/>
              </a:rPr>
              <a:t>الشركة</a:t>
            </a:r>
            <a:r>
              <a:rPr lang="ar-JO"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336550" indent="-336550" algn="just" rtl="1">
              <a:buFont typeface="Wingdings" panose="05000000000000000000" pitchFamily="2" charset="2"/>
              <a:buChar char="§"/>
            </a:pPr>
            <a:r>
              <a:rPr lang="ar-SA" sz="3200" dirty="0">
                <a:latin typeface="Times New Roman" panose="02020603050405020304" pitchFamily="18" charset="0"/>
                <a:cs typeface="Times New Roman" panose="02020603050405020304" pitchFamily="18" charset="0"/>
              </a:rPr>
              <a:t>يقوم البنك المركزي أيضاً بإطلاق عدد من المبادرات لمساعدة الشركات الصغيرة والمتوسطة للحصول على التمويل بكلفة أقل من السائد في السوق حيث يتم تنفيذ هذه المبادرات من خلال الشركة والتي تقوم بدورها بتقديم الضمان اللازم لهذه </a:t>
            </a:r>
            <a:r>
              <a:rPr lang="ar-SA" sz="3200" dirty="0" smtClean="0">
                <a:latin typeface="Times New Roman" panose="02020603050405020304" pitchFamily="18" charset="0"/>
                <a:cs typeface="Times New Roman" panose="02020603050405020304" pitchFamily="18" charset="0"/>
              </a:rPr>
              <a:t>التمويلات</a:t>
            </a:r>
            <a:r>
              <a:rPr lang="ar-JO" sz="3200" dirty="0" smtClean="0">
                <a:latin typeface="Times New Roman" panose="02020603050405020304" pitchFamily="18" charset="0"/>
                <a:cs typeface="Times New Roman" panose="02020603050405020304" pitchFamily="18" charset="0"/>
              </a:rPr>
              <a:t> للبنوك المانحة</a:t>
            </a:r>
            <a:r>
              <a:rPr lang="ar-SA"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6218082" y="6059636"/>
            <a:ext cx="551167" cy="365125"/>
          </a:xfrm>
        </p:spPr>
        <p:txBody>
          <a:bodyPr/>
          <a:lstStyle/>
          <a:p>
            <a:pPr algn="ctr"/>
            <a:fld id="{4F6B7C9B-7151-4755-940F-246F18B3E4ED}" type="slidenum">
              <a:rPr lang="en-US" sz="1800" smtClean="0">
                <a:latin typeface="Times New Roman" panose="02020603050405020304" pitchFamily="18" charset="0"/>
                <a:cs typeface="Times New Roman" panose="02020603050405020304" pitchFamily="18" charset="0"/>
              </a:rPr>
              <a:pPr algn="ctr"/>
              <a:t>11</a:t>
            </a:fld>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7919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36625"/>
            <a:ext cx="10018713" cy="1094870"/>
          </a:xfrm>
        </p:spPr>
        <p:txBody>
          <a:bodyPr>
            <a:normAutofit/>
          </a:bodyPr>
          <a:lstStyle/>
          <a:p>
            <a:pPr rtl="1"/>
            <a:r>
              <a:rPr lang="ar-JO" sz="4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البرامج المستقبلية للشركة</a:t>
            </a:r>
            <a:endParaRPr lang="en-US" sz="4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84310" y="1219201"/>
            <a:ext cx="10018713" cy="5101387"/>
          </a:xfrm>
        </p:spPr>
        <p:txBody>
          <a:bodyPr>
            <a:normAutofit fontScale="25000" lnSpcReduction="20000"/>
          </a:bodyPr>
          <a:lstStyle/>
          <a:p>
            <a:pPr marL="0" indent="0" algn="just" rtl="1">
              <a:buNone/>
            </a:pPr>
            <a:r>
              <a:rPr lang="ar-JO" sz="12000" b="1" dirty="0" smtClean="0">
                <a:latin typeface="Times New Roman" panose="02020603050405020304" pitchFamily="18" charset="0"/>
                <a:cs typeface="Times New Roman" panose="02020603050405020304" pitchFamily="18" charset="0"/>
              </a:rPr>
              <a:t>1)   </a:t>
            </a:r>
            <a:r>
              <a:rPr lang="ar-SA" sz="12000" b="1" u="sng" dirty="0" smtClean="0">
                <a:latin typeface="Times New Roman" panose="02020603050405020304" pitchFamily="18" charset="0"/>
                <a:cs typeface="Times New Roman" panose="02020603050405020304" pitchFamily="18" charset="0"/>
              </a:rPr>
              <a:t>برنامج </a:t>
            </a:r>
            <a:r>
              <a:rPr lang="ar-JO" sz="12000" b="1" u="sng" dirty="0" smtClean="0">
                <a:latin typeface="Times New Roman" panose="02020603050405020304" pitchFamily="18" charset="0"/>
                <a:cs typeface="Times New Roman" panose="02020603050405020304" pitchFamily="18" charset="0"/>
              </a:rPr>
              <a:t>الضمان من أجل التشغيل</a:t>
            </a:r>
            <a:endParaRPr lang="en-US" sz="12000" b="1" u="sng" dirty="0" smtClean="0">
              <a:latin typeface="Times New Roman" panose="02020603050405020304" pitchFamily="18" charset="0"/>
              <a:cs typeface="Times New Roman" panose="02020603050405020304" pitchFamily="18" charset="0"/>
            </a:endParaRPr>
          </a:p>
          <a:p>
            <a:pPr marL="0" indent="0" algn="just" rtl="1">
              <a:buNone/>
            </a:pPr>
            <a:endParaRPr lang="en-US" sz="3200" b="1" u="sng" dirty="0">
              <a:latin typeface="Times New Roman" panose="02020603050405020304" pitchFamily="18" charset="0"/>
              <a:cs typeface="Times New Roman" panose="02020603050405020304" pitchFamily="18" charset="0"/>
            </a:endParaRPr>
          </a:p>
          <a:p>
            <a:pPr marL="914400" indent="-288925" algn="just" rtl="1">
              <a:buFont typeface="Wingdings" panose="05000000000000000000" pitchFamily="2" charset="2"/>
              <a:buChar char="§"/>
            </a:pPr>
            <a:r>
              <a:rPr lang="ar-JO" sz="10400" dirty="0" smtClean="0">
                <a:latin typeface="Times New Roman" panose="02020603050405020304" pitchFamily="18" charset="0"/>
                <a:cs typeface="Times New Roman" panose="02020603050405020304" pitchFamily="18" charset="0"/>
              </a:rPr>
              <a:t>سيعمل</a:t>
            </a:r>
            <a:r>
              <a:rPr lang="ar-SA" sz="10400" dirty="0" smtClean="0">
                <a:latin typeface="Times New Roman" panose="02020603050405020304" pitchFamily="18" charset="0"/>
                <a:cs typeface="Times New Roman" panose="02020603050405020304" pitchFamily="18" charset="0"/>
              </a:rPr>
              <a:t> البرنامج </a:t>
            </a:r>
            <a:r>
              <a:rPr lang="ar-JO" sz="10400" dirty="0" smtClean="0">
                <a:latin typeface="Times New Roman" panose="02020603050405020304" pitchFamily="18" charset="0"/>
                <a:cs typeface="Times New Roman" panose="02020603050405020304" pitchFamily="18" charset="0"/>
              </a:rPr>
              <a:t>على ربط التمويل بالتشغيل وتغيير مفهوم الضمان التقليدي بحيث يتم التواصل مع العميل مباشرةً.</a:t>
            </a:r>
            <a:endParaRPr lang="ar-JO" sz="3200" dirty="0" smtClean="0">
              <a:latin typeface="Times New Roman" panose="02020603050405020304" pitchFamily="18" charset="0"/>
              <a:cs typeface="Times New Roman" panose="02020603050405020304" pitchFamily="18" charset="0"/>
            </a:endParaRPr>
          </a:p>
          <a:p>
            <a:pPr marL="914400" indent="-288925" algn="just" rtl="1">
              <a:buFont typeface="Wingdings" panose="05000000000000000000" pitchFamily="2" charset="2"/>
              <a:buChar char="§"/>
            </a:pPr>
            <a:r>
              <a:rPr lang="ar-JO" sz="10400" dirty="0" smtClean="0">
                <a:latin typeface="Times New Roman" panose="02020603050405020304" pitchFamily="18" charset="0"/>
                <a:cs typeface="Times New Roman" panose="02020603050405020304" pitchFamily="18" charset="0"/>
              </a:rPr>
              <a:t>تقوم الشركة بدراسة المشروع (بما في ذلك حجم الوظائف التي سيتم استحداثها بالمشروع).</a:t>
            </a:r>
          </a:p>
          <a:p>
            <a:pPr marL="914400" indent="-288925" algn="just" rtl="1">
              <a:buFont typeface="Wingdings" panose="05000000000000000000" pitchFamily="2" charset="2"/>
              <a:buChar char="§"/>
            </a:pPr>
            <a:r>
              <a:rPr lang="ar-JO" sz="10400" dirty="0" smtClean="0">
                <a:latin typeface="Times New Roman" panose="02020603050405020304" pitchFamily="18" charset="0"/>
                <a:cs typeface="Times New Roman" panose="02020603050405020304" pitchFamily="18" charset="0"/>
              </a:rPr>
              <a:t>تقوم الشركة بالتنسيق مباشرةً مع العميل لدراسة احتياجاته التمويلية وتقييم جدارته.</a:t>
            </a:r>
          </a:p>
          <a:p>
            <a:pPr marL="914400" indent="-288925" algn="just" rtl="1">
              <a:buFont typeface="Wingdings" panose="05000000000000000000" pitchFamily="2" charset="2"/>
              <a:buChar char="§"/>
            </a:pPr>
            <a:r>
              <a:rPr lang="ar-JO" sz="10400" dirty="0" smtClean="0">
                <a:latin typeface="Times New Roman" panose="02020603050405020304" pitchFamily="18" charset="0"/>
                <a:cs typeface="Times New Roman" panose="02020603050405020304" pitchFamily="18" charset="0"/>
              </a:rPr>
              <a:t>يتمثل الهدف الرئيس من المشروع بتشغيل العاطلين عن العمل وخاصةً غير المنخرطين بسوق العمل، مع التركيز على المناطق الريفية والمحافظات وتشجيع تمكين المرأة من خلال دعمها لتأسيس مشاريع مدرة للدخل.</a:t>
            </a:r>
          </a:p>
          <a:p>
            <a:pPr marL="914400" indent="-288925" algn="just" rtl="1">
              <a:buFont typeface="Wingdings" panose="05000000000000000000" pitchFamily="2" charset="2"/>
              <a:buChar char="§"/>
            </a:pPr>
            <a:r>
              <a:rPr lang="ar-JO" sz="10400" dirty="0" smtClean="0">
                <a:latin typeface="Times New Roman" panose="02020603050405020304" pitchFamily="18" charset="0"/>
                <a:cs typeface="Times New Roman" panose="02020603050405020304" pitchFamily="18" charset="0"/>
              </a:rPr>
              <a:t>يهدف البرنامج لتشغيل حوالي (400) عاطل عن العمل خلال خمس سنوات.</a:t>
            </a:r>
            <a:endParaRPr lang="en-US" sz="104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a:xfrm>
            <a:off x="6218082" y="6320588"/>
            <a:ext cx="551167" cy="365125"/>
          </a:xfrm>
        </p:spPr>
        <p:txBody>
          <a:bodyPr/>
          <a:lstStyle/>
          <a:p>
            <a:pPr algn="ctr"/>
            <a:fld id="{4F6B7C9B-7151-4755-940F-246F18B3E4ED}" type="slidenum">
              <a:rPr lang="en-US" sz="1800" smtClean="0">
                <a:latin typeface="Times New Roman" panose="02020603050405020304" pitchFamily="18" charset="0"/>
                <a:cs typeface="Times New Roman" panose="02020603050405020304" pitchFamily="18" charset="0"/>
              </a:rPr>
              <a:pPr algn="ctr"/>
              <a:t>12</a:t>
            </a:fld>
            <a:endParaRPr 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85422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978571"/>
            <a:ext cx="10018713" cy="5101387"/>
          </a:xfrm>
        </p:spPr>
        <p:txBody>
          <a:bodyPr>
            <a:normAutofit fontScale="25000" lnSpcReduction="20000"/>
          </a:bodyPr>
          <a:lstStyle/>
          <a:p>
            <a:pPr marL="0" indent="0" algn="just" rtl="1">
              <a:buNone/>
            </a:pPr>
            <a:r>
              <a:rPr lang="ar-JO" sz="12000" b="1" dirty="0">
                <a:latin typeface="Times New Roman" panose="02020603050405020304" pitchFamily="18" charset="0"/>
                <a:cs typeface="Times New Roman" panose="02020603050405020304" pitchFamily="18" charset="0"/>
              </a:rPr>
              <a:t>2</a:t>
            </a:r>
            <a:r>
              <a:rPr lang="ar-JO" sz="12000" b="1" dirty="0" smtClean="0">
                <a:latin typeface="Times New Roman" panose="02020603050405020304" pitchFamily="18" charset="0"/>
                <a:cs typeface="Times New Roman" panose="02020603050405020304" pitchFamily="18" charset="0"/>
              </a:rPr>
              <a:t>)   </a:t>
            </a:r>
            <a:r>
              <a:rPr lang="ar-SA" sz="12000" b="1" u="sng" dirty="0" smtClean="0">
                <a:latin typeface="Times New Roman" panose="02020603050405020304" pitchFamily="18" charset="0"/>
                <a:cs typeface="Times New Roman" panose="02020603050405020304" pitchFamily="18" charset="0"/>
              </a:rPr>
              <a:t>برنامج </a:t>
            </a:r>
            <a:r>
              <a:rPr lang="ar-JO" sz="12000" b="1" u="sng" dirty="0" smtClean="0">
                <a:latin typeface="Times New Roman" panose="02020603050405020304" pitchFamily="18" charset="0"/>
                <a:cs typeface="Times New Roman" panose="02020603050405020304" pitchFamily="18" charset="0"/>
              </a:rPr>
              <a:t>التمويل الأخضر</a:t>
            </a:r>
            <a:endParaRPr lang="en-US" sz="3200" b="1" u="sng" dirty="0">
              <a:latin typeface="Times New Roman" panose="02020603050405020304" pitchFamily="18" charset="0"/>
              <a:cs typeface="Times New Roman" panose="02020603050405020304" pitchFamily="18" charset="0"/>
            </a:endParaRPr>
          </a:p>
          <a:p>
            <a:pPr marL="914400" indent="-288925" algn="just" rtl="1">
              <a:buFont typeface="Wingdings" panose="05000000000000000000" pitchFamily="2" charset="2"/>
              <a:buChar char="§"/>
            </a:pPr>
            <a:r>
              <a:rPr lang="ar-JO" sz="10400" dirty="0" smtClean="0">
                <a:latin typeface="Times New Roman" panose="02020603050405020304" pitchFamily="18" charset="0"/>
                <a:cs typeface="Times New Roman" panose="02020603050405020304" pitchFamily="18" charset="0"/>
              </a:rPr>
              <a:t>في ظل التوجه العالمي نحو التمويل الأخضر، قام البنك المركزي الأردني بالعمل على إعداد استراتيجية لتعزيز الاقتصاد الأخضر والتنمية المستدامة.</a:t>
            </a:r>
          </a:p>
          <a:p>
            <a:pPr marL="914400" indent="-288925" algn="just" rtl="1">
              <a:buFont typeface="Wingdings" panose="05000000000000000000" pitchFamily="2" charset="2"/>
              <a:buChar char="§"/>
            </a:pPr>
            <a:r>
              <a:rPr lang="ar-JO" sz="10400" dirty="0" smtClean="0">
                <a:latin typeface="Times New Roman" panose="02020603050405020304" pitchFamily="18" charset="0"/>
                <a:cs typeface="Times New Roman" panose="02020603050405020304" pitchFamily="18" charset="0"/>
              </a:rPr>
              <a:t>تتطلع الشركة إلى تعزيز التمويل الأخضر من خلال دعم المشاريع الاستثمارية الصديقة للبيئة وإيجاد فرص عمل مستدامة.</a:t>
            </a:r>
          </a:p>
          <a:p>
            <a:pPr marL="914400" indent="-288925" algn="just" rtl="1">
              <a:buFont typeface="Wingdings" panose="05000000000000000000" pitchFamily="2" charset="2"/>
              <a:buChar char="§"/>
            </a:pPr>
            <a:r>
              <a:rPr lang="ar-JO" sz="10400" dirty="0" smtClean="0">
                <a:latin typeface="Times New Roman" panose="02020603050405020304" pitchFamily="18" charset="0"/>
                <a:cs typeface="Times New Roman" panose="02020603050405020304" pitchFamily="18" charset="0"/>
              </a:rPr>
              <a:t>تنوي </a:t>
            </a:r>
            <a:r>
              <a:rPr lang="ar-JO" sz="10400" dirty="0" smtClean="0">
                <a:latin typeface="Times New Roman" panose="02020603050405020304" pitchFamily="18" charset="0"/>
                <a:cs typeface="Times New Roman" panose="02020603050405020304" pitchFamily="18" charset="0"/>
              </a:rPr>
              <a:t>الشركة </a:t>
            </a:r>
            <a:r>
              <a:rPr lang="ar-JO" sz="10400" dirty="0" smtClean="0">
                <a:latin typeface="Times New Roman" panose="02020603050405020304" pitchFamily="18" charset="0"/>
                <a:cs typeface="Times New Roman" panose="02020603050405020304" pitchFamily="18" charset="0"/>
              </a:rPr>
              <a:t>العمل </a:t>
            </a:r>
            <a:r>
              <a:rPr lang="ar-JO" sz="10400" dirty="0" smtClean="0">
                <a:latin typeface="Times New Roman" panose="02020603050405020304" pitchFamily="18" charset="0"/>
                <a:cs typeface="Times New Roman" panose="02020603050405020304" pitchFamily="18" charset="0"/>
              </a:rPr>
              <a:t>خلال العام القادم 2024 على برنامجين في هذا الإطار، وهما:</a:t>
            </a:r>
          </a:p>
          <a:p>
            <a:pPr marL="1203325" indent="-577850" algn="just" rtl="1">
              <a:buNone/>
            </a:pPr>
            <a:r>
              <a:rPr lang="ar-JO" sz="10400" dirty="0" smtClean="0">
                <a:latin typeface="Times New Roman" panose="02020603050405020304" pitchFamily="18" charset="0"/>
                <a:cs typeface="Times New Roman" panose="02020603050405020304" pitchFamily="18" charset="0"/>
              </a:rPr>
              <a:t>1)   تقديم ضمان بنسبة (85%) لعملاء البنوك الراغبين بالتحول الأخضر وتعزيز قدرتهم التنافسية ومواجهة خطر تغيير المناخ.</a:t>
            </a:r>
          </a:p>
          <a:p>
            <a:pPr marL="1203325" indent="-577850" algn="just" rtl="1">
              <a:buNone/>
            </a:pPr>
            <a:r>
              <a:rPr lang="ar-JO" sz="10400" dirty="0" smtClean="0">
                <a:latin typeface="Times New Roman" panose="02020603050405020304" pitchFamily="18" charset="0"/>
                <a:cs typeface="Times New Roman" panose="02020603050405020304" pitchFamily="18" charset="0"/>
              </a:rPr>
              <a:t>2)   تقديم ضمان بنسبة (90%) للشركات التي ترغب بإصدار سندات خضراء لمدة (10) سنوات.</a:t>
            </a:r>
          </a:p>
          <a:p>
            <a:pPr marL="977900" indent="-352425" algn="just" rtl="1">
              <a:buFont typeface="Wingdings" panose="05000000000000000000" pitchFamily="2" charset="2"/>
              <a:buChar char="§"/>
            </a:pPr>
            <a:r>
              <a:rPr lang="ar-JO" sz="10400" dirty="0" smtClean="0">
                <a:latin typeface="Times New Roman" panose="02020603050405020304" pitchFamily="18" charset="0"/>
                <a:cs typeface="Times New Roman" panose="02020603050405020304" pitchFamily="18" charset="0"/>
              </a:rPr>
              <a:t>وما يدعم الشركة في هذا التوجه هو وجود المقومات اللازمة لذلك في الأردن، ومنها:</a:t>
            </a:r>
          </a:p>
          <a:p>
            <a:pPr marL="625475" indent="0" algn="just" rtl="1">
              <a:buNone/>
            </a:pPr>
            <a:r>
              <a:rPr lang="ar-JO" sz="10400" dirty="0" smtClean="0">
                <a:latin typeface="Times New Roman" panose="02020603050405020304" pitchFamily="18" charset="0"/>
                <a:cs typeface="Times New Roman" panose="02020603050405020304" pitchFamily="18" charset="0"/>
              </a:rPr>
              <a:t>- وجود موارد كافية للطاقة المتجددة (وخاصةً الطاقة الشمسية وطاقة الرياح الموجودة في جنوب المملكة) وقربها من البحر الأحمر.</a:t>
            </a:r>
          </a:p>
          <a:p>
            <a:pPr marL="625475" indent="0" algn="just" rtl="1">
              <a:buNone/>
            </a:pPr>
            <a:endParaRPr lang="en-US" sz="104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a:xfrm>
            <a:off x="6218082" y="6320588"/>
            <a:ext cx="551167" cy="365125"/>
          </a:xfrm>
        </p:spPr>
        <p:txBody>
          <a:bodyPr/>
          <a:lstStyle/>
          <a:p>
            <a:pPr algn="ctr"/>
            <a:fld id="{4F6B7C9B-7151-4755-940F-246F18B3E4ED}" type="slidenum">
              <a:rPr lang="en-US" sz="1800" smtClean="0">
                <a:latin typeface="Times New Roman" panose="02020603050405020304" pitchFamily="18" charset="0"/>
                <a:cs typeface="Times New Roman" panose="02020603050405020304" pitchFamily="18" charset="0"/>
              </a:rPr>
              <a:pPr algn="ctr"/>
              <a:t>13</a:t>
            </a:fld>
            <a:endParaRPr 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41982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36955"/>
            <a:ext cx="10018713" cy="1668244"/>
          </a:xfrm>
        </p:spPr>
        <p:txBody>
          <a:bodyPr>
            <a:normAutofit/>
          </a:bodyPr>
          <a:lstStyle/>
          <a:p>
            <a:pPr rtl="1"/>
            <a:r>
              <a:rPr lang="ar-JO" sz="4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البيانات المالية للشركة</a:t>
            </a:r>
            <a:endParaRPr lang="en-US" sz="4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35242" y="1491917"/>
            <a:ext cx="10042358" cy="4299284"/>
          </a:xfrm>
        </p:spPr>
        <p:txBody>
          <a:bodyPr>
            <a:normAutofit/>
          </a:bodyPr>
          <a:lstStyle/>
          <a:p>
            <a:pPr marL="0" indent="0" algn="just" rtl="1">
              <a:buNone/>
            </a:pPr>
            <a:r>
              <a:rPr lang="ar-JO" sz="3000" b="1" dirty="0" smtClean="0">
                <a:latin typeface="Times New Roman" panose="02020603050405020304" pitchFamily="18" charset="0"/>
                <a:cs typeface="Times New Roman" panose="02020603050405020304" pitchFamily="18" charset="0"/>
              </a:rPr>
              <a:t>قائمة المركز المالي للشركة </a:t>
            </a:r>
          </a:p>
          <a:p>
            <a:pPr marL="0" indent="0" algn="just" rtl="1">
              <a:buNone/>
            </a:pPr>
            <a:r>
              <a:rPr lang="ar-JO" sz="3000" dirty="0" smtClean="0">
                <a:latin typeface="Times New Roman" panose="02020603050405020304" pitchFamily="18" charset="0"/>
                <a:cs typeface="Times New Roman" panose="02020603050405020304" pitchFamily="18" charset="0"/>
              </a:rPr>
              <a:t>كما في 30/9/2023</a:t>
            </a:r>
          </a:p>
          <a:p>
            <a:pPr marL="0" indent="0" algn="just" rtl="1">
              <a:buNone/>
            </a:pPr>
            <a:endParaRPr lang="ar-JO" sz="800" dirty="0">
              <a:latin typeface="Times New Roman" panose="02020603050405020304" pitchFamily="18" charset="0"/>
              <a:cs typeface="Times New Roman" panose="02020603050405020304" pitchFamily="18" charset="0"/>
            </a:endParaRPr>
          </a:p>
          <a:p>
            <a:pPr marL="0" indent="0" algn="just" rtl="1">
              <a:buNone/>
            </a:pPr>
            <a:r>
              <a:rPr lang="ar-JO" sz="3000" dirty="0" smtClean="0">
                <a:latin typeface="Times New Roman" panose="02020603050405020304" pitchFamily="18" charset="0"/>
                <a:cs typeface="Times New Roman" panose="02020603050405020304" pitchFamily="18" charset="0"/>
              </a:rPr>
              <a:t>إجمالي الموجودات			731 مليون دينار (أي ما يعادل 1.03 مليار دولار)</a:t>
            </a:r>
          </a:p>
          <a:p>
            <a:pPr marL="0" indent="0" algn="just" rtl="1">
              <a:buNone/>
            </a:pPr>
            <a:r>
              <a:rPr lang="ar-JO" sz="3000" dirty="0" smtClean="0">
                <a:latin typeface="Times New Roman" panose="02020603050405020304" pitchFamily="18" charset="0"/>
                <a:cs typeface="Times New Roman" panose="02020603050405020304" pitchFamily="18" charset="0"/>
              </a:rPr>
              <a:t>إجمالي المطلوبـات			670 مليون دينار (</a:t>
            </a:r>
            <a:r>
              <a:rPr lang="ar-JO" sz="3000" dirty="0">
                <a:latin typeface="Times New Roman" panose="02020603050405020304" pitchFamily="18" charset="0"/>
                <a:cs typeface="Times New Roman" panose="02020603050405020304" pitchFamily="18" charset="0"/>
              </a:rPr>
              <a:t>أي ما يعادل </a:t>
            </a:r>
            <a:r>
              <a:rPr lang="ar-JO" sz="3000" dirty="0" smtClean="0">
                <a:latin typeface="Times New Roman" panose="02020603050405020304" pitchFamily="18" charset="0"/>
                <a:cs typeface="Times New Roman" panose="02020603050405020304" pitchFamily="18" charset="0"/>
              </a:rPr>
              <a:t>944 </a:t>
            </a:r>
            <a:r>
              <a:rPr lang="ar-JO" sz="3000" dirty="0" smtClean="0">
                <a:latin typeface="Times New Roman" panose="02020603050405020304" pitchFamily="18" charset="0"/>
                <a:cs typeface="Times New Roman" panose="02020603050405020304" pitchFamily="18" charset="0"/>
              </a:rPr>
              <a:t>مليون دولار)</a:t>
            </a:r>
          </a:p>
          <a:p>
            <a:pPr marL="0" indent="0" algn="just" rtl="1">
              <a:buNone/>
            </a:pPr>
            <a:r>
              <a:rPr lang="ar-JO" sz="3000" dirty="0" smtClean="0">
                <a:latin typeface="Times New Roman" panose="02020603050405020304" pitchFamily="18" charset="0"/>
                <a:cs typeface="Times New Roman" panose="02020603050405020304" pitchFamily="18" charset="0"/>
              </a:rPr>
              <a:t>حقــــوق المـلكيـــة			42 مليون دينار (</a:t>
            </a:r>
            <a:r>
              <a:rPr lang="ar-JO" sz="3000" dirty="0">
                <a:latin typeface="Times New Roman" panose="02020603050405020304" pitchFamily="18" charset="0"/>
                <a:cs typeface="Times New Roman" panose="02020603050405020304" pitchFamily="18" charset="0"/>
              </a:rPr>
              <a:t>أي ما يعادل </a:t>
            </a:r>
            <a:r>
              <a:rPr lang="ar-JO" sz="3000" dirty="0" smtClean="0">
                <a:latin typeface="Times New Roman" panose="02020603050405020304" pitchFamily="18" charset="0"/>
                <a:cs typeface="Times New Roman" panose="02020603050405020304" pitchFamily="18" charset="0"/>
              </a:rPr>
              <a:t>59 مليون دولار)</a:t>
            </a:r>
          </a:p>
          <a:p>
            <a:pPr marL="0" indent="0" algn="just" rtl="1">
              <a:buNone/>
            </a:pPr>
            <a:r>
              <a:rPr lang="ar-JO" sz="2000" i="1" dirty="0">
                <a:latin typeface="Times New Roman" panose="02020603050405020304" pitchFamily="18" charset="0"/>
                <a:cs typeface="Times New Roman" panose="02020603050405020304" pitchFamily="18" charset="0"/>
              </a:rPr>
              <a:t> </a:t>
            </a:r>
            <a:r>
              <a:rPr lang="ar-JO" sz="2000" i="1" dirty="0" smtClean="0">
                <a:latin typeface="Times New Roman" panose="02020603050405020304" pitchFamily="18" charset="0"/>
                <a:cs typeface="Times New Roman" panose="02020603050405020304" pitchFamily="18" charset="0"/>
              </a:rPr>
              <a:t>    منها رأس المال المدفوع			29 </a:t>
            </a:r>
            <a:r>
              <a:rPr lang="ar-JO" sz="2000" i="1" dirty="0">
                <a:latin typeface="Times New Roman" panose="02020603050405020304" pitchFamily="18" charset="0"/>
                <a:cs typeface="Times New Roman" panose="02020603050405020304" pitchFamily="18" charset="0"/>
              </a:rPr>
              <a:t>مليون دينار (أي ما </a:t>
            </a:r>
            <a:r>
              <a:rPr lang="ar-JO" sz="2000" i="1" dirty="0" smtClean="0">
                <a:latin typeface="Times New Roman" panose="02020603050405020304" pitchFamily="18" charset="0"/>
                <a:cs typeface="Times New Roman" panose="02020603050405020304" pitchFamily="18" charset="0"/>
              </a:rPr>
              <a:t>يعادل 41 مليون </a:t>
            </a:r>
            <a:r>
              <a:rPr lang="ar-JO" sz="2000" i="1" dirty="0">
                <a:latin typeface="Times New Roman" panose="02020603050405020304" pitchFamily="18" charset="0"/>
                <a:cs typeface="Times New Roman" panose="02020603050405020304" pitchFamily="18" charset="0"/>
              </a:rPr>
              <a:t>دولار)</a:t>
            </a:r>
            <a:endParaRPr lang="en-US" sz="2000" i="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6154850" y="5963383"/>
            <a:ext cx="551167" cy="365125"/>
          </a:xfrm>
        </p:spPr>
        <p:txBody>
          <a:bodyPr/>
          <a:lstStyle/>
          <a:p>
            <a:pPr algn="ctr"/>
            <a:fld id="{4F6B7C9B-7151-4755-940F-246F18B3E4ED}" type="slidenum">
              <a:rPr lang="en-US" sz="1800" smtClean="0">
                <a:latin typeface="Times New Roman" panose="02020603050405020304" pitchFamily="18" charset="0"/>
                <a:cs typeface="Times New Roman" panose="02020603050405020304" pitchFamily="18" charset="0"/>
              </a:rPr>
              <a:pPr algn="ctr"/>
              <a:t>14</a:t>
            </a:fld>
            <a:endParaRPr 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23016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5940732" y="6236201"/>
            <a:ext cx="551167" cy="365125"/>
          </a:xfrm>
        </p:spPr>
        <p:txBody>
          <a:bodyPr/>
          <a:lstStyle/>
          <a:p>
            <a:pPr algn="ctr"/>
            <a:fld id="{4F6B7C9B-7151-4755-940F-246F18B3E4ED}" type="slidenum">
              <a:rPr lang="en-US" sz="1800" smtClean="0">
                <a:latin typeface="Times New Roman" panose="02020603050405020304" pitchFamily="18" charset="0"/>
                <a:cs typeface="Times New Roman" panose="02020603050405020304" pitchFamily="18" charset="0"/>
              </a:rPr>
              <a:pPr algn="ctr"/>
              <a:t>15</a:t>
            </a:fld>
            <a:endParaRPr lang="en-US" sz="1800" dirty="0">
              <a:latin typeface="Times New Roman" panose="02020603050405020304" pitchFamily="18" charset="0"/>
              <a:cs typeface="Times New Roman" panose="02020603050405020304" pitchFamily="18" charset="0"/>
            </a:endParaRPr>
          </a:p>
        </p:txBody>
      </p:sp>
      <p:sp>
        <p:nvSpPr>
          <p:cNvPr id="3" name="Rectangle 2"/>
          <p:cNvSpPr/>
          <p:nvPr/>
        </p:nvSpPr>
        <p:spPr>
          <a:xfrm>
            <a:off x="2245895" y="2935704"/>
            <a:ext cx="7940842" cy="1015663"/>
          </a:xfrm>
          <a:prstGeom prst="rect">
            <a:avLst/>
          </a:prstGeom>
          <a:noFill/>
        </p:spPr>
        <p:txBody>
          <a:bodyPr wrap="square" lIns="91440" tIns="45720" rIns="91440" bIns="45720">
            <a:spAutoFit/>
          </a:bodyPr>
          <a:lstStyle/>
          <a:p>
            <a:pPr algn="ctr"/>
            <a:r>
              <a:rPr lang="ar-JO" sz="6000" b="0" cap="none" spc="0" dirty="0" smtClean="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شكراً لحسن استماعكم...</a:t>
            </a:r>
            <a:endParaRPr lang="en-US" sz="6000" b="0" cap="none" spc="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5482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445170"/>
            <a:ext cx="10018713" cy="1544053"/>
          </a:xfrm>
        </p:spPr>
        <p:txBody>
          <a:bodyPr/>
          <a:lstStyle/>
          <a:p>
            <a:pPr rtl="1"/>
            <a:r>
              <a:rPr lang="ar-JO"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محتويات العرض</a:t>
            </a:r>
            <a:endPar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84310" y="1796717"/>
            <a:ext cx="10018713" cy="4203030"/>
          </a:xfrm>
        </p:spPr>
        <p:txBody>
          <a:bodyPr>
            <a:normAutofit fontScale="70000" lnSpcReduction="20000"/>
          </a:bodyPr>
          <a:lstStyle/>
          <a:p>
            <a:pPr marL="0" indent="0" algn="r" rtl="1">
              <a:buNone/>
            </a:pPr>
            <a:r>
              <a:rPr lang="ar-JO" sz="4100" dirty="0" smtClean="0">
                <a:latin typeface="Times New Roman" panose="02020603050405020304" pitchFamily="18" charset="0"/>
                <a:cs typeface="Times New Roman" panose="02020603050405020304" pitchFamily="18" charset="0"/>
              </a:rPr>
              <a:t>1.   </a:t>
            </a:r>
            <a:r>
              <a:rPr lang="ar-SA" sz="4100" dirty="0" smtClean="0">
                <a:latin typeface="Times New Roman" panose="02020603050405020304" pitchFamily="18" charset="0"/>
                <a:cs typeface="Times New Roman" panose="02020603050405020304" pitchFamily="18" charset="0"/>
              </a:rPr>
              <a:t>نبذة </a:t>
            </a:r>
            <a:r>
              <a:rPr lang="ar-SA" sz="4100" dirty="0">
                <a:latin typeface="Times New Roman" panose="02020603050405020304" pitchFamily="18" charset="0"/>
                <a:cs typeface="Times New Roman" panose="02020603050405020304" pitchFamily="18" charset="0"/>
              </a:rPr>
              <a:t>عن الشركة الأردنية لضمان القروض</a:t>
            </a:r>
            <a:endParaRPr lang="en-US" sz="4100" dirty="0">
              <a:latin typeface="Times New Roman" panose="02020603050405020304" pitchFamily="18" charset="0"/>
              <a:cs typeface="Times New Roman" panose="02020603050405020304" pitchFamily="18" charset="0"/>
            </a:endParaRPr>
          </a:p>
          <a:p>
            <a:pPr marL="0" indent="0" algn="r" rtl="1">
              <a:buNone/>
            </a:pPr>
            <a:r>
              <a:rPr lang="ar-JO" sz="4100" dirty="0" smtClean="0">
                <a:latin typeface="Times New Roman" panose="02020603050405020304" pitchFamily="18" charset="0"/>
                <a:cs typeface="Times New Roman" panose="02020603050405020304" pitchFamily="18" charset="0"/>
              </a:rPr>
              <a:t>2. </a:t>
            </a:r>
            <a:r>
              <a:rPr lang="en-US" sz="4100" dirty="0" smtClean="0">
                <a:latin typeface="Times New Roman" panose="02020603050405020304" pitchFamily="18" charset="0"/>
                <a:cs typeface="Times New Roman" panose="02020603050405020304" pitchFamily="18" charset="0"/>
              </a:rPr>
              <a:t> </a:t>
            </a:r>
            <a:r>
              <a:rPr lang="ar-JO" sz="4100" dirty="0" smtClean="0">
                <a:latin typeface="Times New Roman" panose="02020603050405020304" pitchFamily="18" charset="0"/>
                <a:cs typeface="Times New Roman" panose="02020603050405020304" pitchFamily="18" charset="0"/>
              </a:rPr>
              <a:t> </a:t>
            </a:r>
            <a:r>
              <a:rPr lang="ar-SA" sz="4100" dirty="0" smtClean="0">
                <a:latin typeface="Times New Roman" panose="02020603050405020304" pitchFamily="18" charset="0"/>
                <a:cs typeface="Times New Roman" panose="02020603050405020304" pitchFamily="18" charset="0"/>
              </a:rPr>
              <a:t>الغايات </a:t>
            </a:r>
            <a:r>
              <a:rPr lang="ar-SA" sz="4100" dirty="0">
                <a:latin typeface="Times New Roman" panose="02020603050405020304" pitchFamily="18" charset="0"/>
                <a:cs typeface="Times New Roman" panose="02020603050405020304" pitchFamily="18" charset="0"/>
              </a:rPr>
              <a:t>التأسيسية للشركة</a:t>
            </a:r>
            <a:endParaRPr lang="en-US" sz="4100" dirty="0">
              <a:latin typeface="Times New Roman" panose="02020603050405020304" pitchFamily="18" charset="0"/>
              <a:cs typeface="Times New Roman" panose="02020603050405020304" pitchFamily="18" charset="0"/>
            </a:endParaRPr>
          </a:p>
          <a:p>
            <a:pPr marL="0" indent="0" algn="r" rtl="1">
              <a:buNone/>
            </a:pPr>
            <a:r>
              <a:rPr lang="ar-JO" sz="4100" dirty="0" smtClean="0">
                <a:latin typeface="Times New Roman" panose="02020603050405020304" pitchFamily="18" charset="0"/>
                <a:cs typeface="Times New Roman" panose="02020603050405020304" pitchFamily="18" charset="0"/>
              </a:rPr>
              <a:t>3.   </a:t>
            </a:r>
            <a:r>
              <a:rPr lang="ar-SA" sz="4100" dirty="0" smtClean="0">
                <a:latin typeface="Times New Roman" panose="02020603050405020304" pitchFamily="18" charset="0"/>
                <a:cs typeface="Times New Roman" panose="02020603050405020304" pitchFamily="18" charset="0"/>
              </a:rPr>
              <a:t>هيكل ملكية الشركة</a:t>
            </a:r>
            <a:endParaRPr lang="ar-JO" sz="4100" dirty="0" smtClean="0">
              <a:latin typeface="Times New Roman" panose="02020603050405020304" pitchFamily="18" charset="0"/>
              <a:cs typeface="Times New Roman" panose="02020603050405020304" pitchFamily="18" charset="0"/>
            </a:endParaRPr>
          </a:p>
          <a:p>
            <a:pPr marL="0" indent="0" algn="r" rtl="1">
              <a:buNone/>
            </a:pPr>
            <a:r>
              <a:rPr lang="ar-JO" sz="4100" dirty="0">
                <a:latin typeface="Times New Roman" panose="02020603050405020304" pitchFamily="18" charset="0"/>
                <a:cs typeface="Times New Roman" panose="02020603050405020304" pitchFamily="18" charset="0"/>
              </a:rPr>
              <a:t>4</a:t>
            </a:r>
            <a:r>
              <a:rPr lang="ar-JO" sz="4100" dirty="0" smtClean="0">
                <a:latin typeface="Times New Roman" panose="02020603050405020304" pitchFamily="18" charset="0"/>
                <a:cs typeface="Times New Roman" panose="02020603050405020304" pitchFamily="18" charset="0"/>
              </a:rPr>
              <a:t>.   مجلس إدارة </a:t>
            </a:r>
            <a:r>
              <a:rPr lang="ar-JO" sz="4100" dirty="0" smtClean="0">
                <a:latin typeface="Times New Roman" panose="02020603050405020304" pitchFamily="18" charset="0"/>
                <a:cs typeface="Times New Roman" panose="02020603050405020304" pitchFamily="18" charset="0"/>
              </a:rPr>
              <a:t>الشركة</a:t>
            </a:r>
            <a:endParaRPr lang="en-US" sz="4100" dirty="0">
              <a:latin typeface="Times New Roman" panose="02020603050405020304" pitchFamily="18" charset="0"/>
              <a:cs typeface="Times New Roman" panose="02020603050405020304" pitchFamily="18" charset="0"/>
            </a:endParaRPr>
          </a:p>
          <a:p>
            <a:pPr marL="0" indent="0" algn="r" rtl="1">
              <a:buNone/>
            </a:pPr>
            <a:r>
              <a:rPr lang="ar-JO" sz="4100" dirty="0" smtClean="0">
                <a:latin typeface="Times New Roman" panose="02020603050405020304" pitchFamily="18" charset="0"/>
                <a:cs typeface="Times New Roman" panose="02020603050405020304" pitchFamily="18" charset="0"/>
              </a:rPr>
              <a:t>5.   </a:t>
            </a:r>
            <a:r>
              <a:rPr lang="ar-SA" sz="4100" dirty="0" smtClean="0">
                <a:latin typeface="Times New Roman" panose="02020603050405020304" pitchFamily="18" charset="0"/>
                <a:cs typeface="Times New Roman" panose="02020603050405020304" pitchFamily="18" charset="0"/>
              </a:rPr>
              <a:t>البرامج التمويلية التي تقدمها الشركة</a:t>
            </a:r>
            <a:endParaRPr lang="ar-JO" sz="4100" dirty="0" smtClean="0">
              <a:latin typeface="Times New Roman" panose="02020603050405020304" pitchFamily="18" charset="0"/>
              <a:cs typeface="Times New Roman" panose="02020603050405020304" pitchFamily="18" charset="0"/>
            </a:endParaRPr>
          </a:p>
          <a:p>
            <a:pPr marL="0" indent="0" algn="r" rtl="1">
              <a:buNone/>
            </a:pPr>
            <a:r>
              <a:rPr lang="ar-JO" sz="4100" dirty="0" smtClean="0">
                <a:latin typeface="Times New Roman" panose="02020603050405020304" pitchFamily="18" charset="0"/>
                <a:cs typeface="Times New Roman" panose="02020603050405020304" pitchFamily="18" charset="0"/>
              </a:rPr>
              <a:t>6</a:t>
            </a:r>
            <a:r>
              <a:rPr lang="ar-JO" sz="4100" dirty="0" smtClean="0">
                <a:latin typeface="Times New Roman" panose="02020603050405020304" pitchFamily="18" charset="0"/>
                <a:cs typeface="Times New Roman" panose="02020603050405020304" pitchFamily="18" charset="0"/>
              </a:rPr>
              <a:t>.   </a:t>
            </a:r>
            <a:r>
              <a:rPr lang="ar-SA" sz="4100" dirty="0" smtClean="0">
                <a:latin typeface="Times New Roman" panose="02020603050405020304" pitchFamily="18" charset="0"/>
                <a:cs typeface="Times New Roman" panose="02020603050405020304" pitchFamily="18" charset="0"/>
              </a:rPr>
              <a:t>علاقة </a:t>
            </a:r>
            <a:r>
              <a:rPr lang="ar-SA" sz="4100" dirty="0">
                <a:latin typeface="Times New Roman" panose="02020603050405020304" pitchFamily="18" charset="0"/>
                <a:cs typeface="Times New Roman" panose="02020603050405020304" pitchFamily="18" charset="0"/>
              </a:rPr>
              <a:t>الشركة مع البنك المركزي </a:t>
            </a:r>
            <a:r>
              <a:rPr lang="ar-SA" sz="4100" dirty="0" smtClean="0">
                <a:latin typeface="Times New Roman" panose="02020603050405020304" pitchFamily="18" charset="0"/>
                <a:cs typeface="Times New Roman" panose="02020603050405020304" pitchFamily="18" charset="0"/>
              </a:rPr>
              <a:t>الأردني</a:t>
            </a:r>
            <a:endParaRPr lang="ar-JO" sz="4100" dirty="0" smtClean="0">
              <a:latin typeface="Times New Roman" panose="02020603050405020304" pitchFamily="18" charset="0"/>
              <a:cs typeface="Times New Roman" panose="02020603050405020304" pitchFamily="18" charset="0"/>
            </a:endParaRPr>
          </a:p>
          <a:p>
            <a:pPr marL="0" indent="0" algn="r" rtl="1">
              <a:buNone/>
            </a:pPr>
            <a:r>
              <a:rPr lang="ar-JO" sz="4100" dirty="0" smtClean="0">
                <a:latin typeface="Times New Roman" panose="02020603050405020304" pitchFamily="18" charset="0"/>
                <a:cs typeface="Times New Roman" panose="02020603050405020304" pitchFamily="18" charset="0"/>
              </a:rPr>
              <a:t>7.   </a:t>
            </a:r>
            <a:r>
              <a:rPr lang="ar-JO" sz="4100" dirty="0">
                <a:latin typeface="Times New Roman" panose="02020603050405020304" pitchFamily="18" charset="0"/>
                <a:cs typeface="Times New Roman" panose="02020603050405020304" pitchFamily="18" charset="0"/>
              </a:rPr>
              <a:t>البرامج المستقبلية للشركة</a:t>
            </a:r>
            <a:endParaRPr lang="en-US" sz="4100" dirty="0">
              <a:latin typeface="Times New Roman" panose="02020603050405020304" pitchFamily="18" charset="0"/>
              <a:cs typeface="Times New Roman" panose="02020603050405020304" pitchFamily="18" charset="0"/>
            </a:endParaRPr>
          </a:p>
          <a:p>
            <a:pPr marL="0" indent="0" algn="r" rtl="1">
              <a:buNone/>
            </a:pPr>
            <a:r>
              <a:rPr lang="ar-JO" sz="4100" dirty="0" smtClean="0">
                <a:latin typeface="Times New Roman" panose="02020603050405020304" pitchFamily="18" charset="0"/>
                <a:cs typeface="Times New Roman" panose="02020603050405020304" pitchFamily="18" charset="0"/>
              </a:rPr>
              <a:t>8.   البيانات المالية للشركة</a:t>
            </a:r>
            <a:endParaRPr lang="en-US" sz="41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6160168" y="5999746"/>
            <a:ext cx="609081" cy="481265"/>
          </a:xfrm>
        </p:spPr>
        <p:txBody>
          <a:bodyPr/>
          <a:lstStyle/>
          <a:p>
            <a:pPr algn="ctr"/>
            <a:fld id="{4F6B7C9B-7151-4755-940F-246F18B3E4ED}" type="slidenum">
              <a:rPr lang="en-US" sz="2000" smtClean="0">
                <a:latin typeface="Times New Roman" panose="02020603050405020304" pitchFamily="18" charset="0"/>
                <a:cs typeface="Times New Roman" panose="02020603050405020304" pitchFamily="18" charset="0"/>
              </a:rPr>
              <a:pPr algn="ctr"/>
              <a:t>2</a:t>
            </a:fld>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796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589548"/>
            <a:ext cx="10018713" cy="1752599"/>
          </a:xfrm>
        </p:spPr>
        <p:txBody>
          <a:bodyPr/>
          <a:lstStyle/>
          <a:p>
            <a:pPr rtl="1"/>
            <a:r>
              <a:rPr lang="ar-SA"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نبذة عن الشركة الأردنية لضمان </a:t>
            </a:r>
            <a:r>
              <a:rPr lang="ar-SA"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القروض</a:t>
            </a:r>
            <a:endPar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84310" y="2245895"/>
            <a:ext cx="10018713" cy="3545305"/>
          </a:xfrm>
        </p:spPr>
        <p:txBody>
          <a:bodyPr>
            <a:noAutofit/>
          </a:bodyPr>
          <a:lstStyle/>
          <a:p>
            <a:pPr marL="401638" indent="-401638" algn="just" rtl="1">
              <a:buFont typeface="Wingdings" panose="05000000000000000000" pitchFamily="2" charset="2"/>
              <a:buChar char="§"/>
            </a:pPr>
            <a:r>
              <a:rPr lang="ar-SA" sz="2800" dirty="0">
                <a:latin typeface="Times New Roman" panose="02020603050405020304" pitchFamily="18" charset="0"/>
                <a:cs typeface="Times New Roman" panose="02020603050405020304" pitchFamily="18" charset="0"/>
              </a:rPr>
              <a:t>تأسست الشركة الأردنية لضمان القروض عام </a:t>
            </a:r>
            <a:r>
              <a:rPr lang="ar-JO" sz="2800" dirty="0" smtClean="0">
                <a:latin typeface="Times New Roman" panose="02020603050405020304" pitchFamily="18" charset="0"/>
                <a:cs typeface="Times New Roman" panose="02020603050405020304" pitchFamily="18" charset="0"/>
              </a:rPr>
              <a:t>1994</a:t>
            </a:r>
            <a:r>
              <a:rPr lang="ar-SA" sz="2800" dirty="0" smtClean="0">
                <a:latin typeface="Times New Roman" panose="02020603050405020304" pitchFamily="18" charset="0"/>
                <a:cs typeface="Times New Roman" panose="02020603050405020304" pitchFamily="18" charset="0"/>
              </a:rPr>
              <a:t>، </a:t>
            </a:r>
            <a:r>
              <a:rPr lang="ar-SA" sz="2800" dirty="0">
                <a:latin typeface="Times New Roman" panose="02020603050405020304" pitchFamily="18" charset="0"/>
                <a:cs typeface="Times New Roman" panose="02020603050405020304" pitchFamily="18" charset="0"/>
              </a:rPr>
              <a:t>وكان المؤسس والداعم الرئيسي </a:t>
            </a:r>
            <a:r>
              <a:rPr lang="ar-SA" sz="2800" dirty="0" smtClean="0">
                <a:latin typeface="Times New Roman" panose="02020603050405020304" pitchFamily="18" charset="0"/>
                <a:cs typeface="Times New Roman" panose="02020603050405020304" pitchFamily="18" charset="0"/>
              </a:rPr>
              <a:t>للشركة</a:t>
            </a:r>
            <a:r>
              <a:rPr lang="ar-JO" sz="2800" dirty="0" smtClean="0">
                <a:latin typeface="Times New Roman" panose="02020603050405020304" pitchFamily="18" charset="0"/>
                <a:cs typeface="Times New Roman" panose="02020603050405020304" pitchFamily="18" charset="0"/>
              </a:rPr>
              <a:t> هو</a:t>
            </a:r>
            <a:r>
              <a:rPr lang="ar-SA" sz="2800" dirty="0" smtClean="0">
                <a:latin typeface="Times New Roman" panose="02020603050405020304" pitchFamily="18" charset="0"/>
                <a:cs typeface="Times New Roman" panose="02020603050405020304" pitchFamily="18" charset="0"/>
              </a:rPr>
              <a:t> </a:t>
            </a:r>
            <a:r>
              <a:rPr lang="ar-SA" sz="2800" dirty="0">
                <a:latin typeface="Times New Roman" panose="02020603050405020304" pitchFamily="18" charset="0"/>
                <a:cs typeface="Times New Roman" panose="02020603050405020304" pitchFamily="18" charset="0"/>
              </a:rPr>
              <a:t>البنك المركزي الأردني ومجموعة من البنوك </a:t>
            </a:r>
            <a:r>
              <a:rPr lang="ar-SA" sz="2800" dirty="0" smtClean="0">
                <a:latin typeface="Times New Roman" panose="02020603050405020304" pitchFamily="18" charset="0"/>
                <a:cs typeface="Times New Roman" panose="02020603050405020304" pitchFamily="18" charset="0"/>
              </a:rPr>
              <a:t>الأردنية</a:t>
            </a:r>
            <a:r>
              <a:rPr lang="ar-JO"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401638" indent="-401638" algn="just" rtl="1">
              <a:buFont typeface="Wingdings" panose="05000000000000000000" pitchFamily="2" charset="2"/>
              <a:buChar char="§"/>
            </a:pPr>
            <a:r>
              <a:rPr lang="ar-SA" sz="2800" dirty="0" smtClean="0">
                <a:latin typeface="Times New Roman" panose="02020603050405020304" pitchFamily="18" charset="0"/>
                <a:cs typeface="Times New Roman" panose="02020603050405020304" pitchFamily="18" charset="0"/>
              </a:rPr>
              <a:t>الهدف </a:t>
            </a:r>
            <a:r>
              <a:rPr lang="ar-SA" sz="2800" dirty="0">
                <a:latin typeface="Times New Roman" panose="02020603050405020304" pitchFamily="18" charset="0"/>
                <a:cs typeface="Times New Roman" panose="02020603050405020304" pitchFamily="18" charset="0"/>
              </a:rPr>
              <a:t>من تأسيس الشركة </a:t>
            </a:r>
            <a:r>
              <a:rPr lang="ar-JO" sz="2800" dirty="0" smtClean="0">
                <a:latin typeface="Times New Roman" panose="02020603050405020304" pitchFamily="18" charset="0"/>
                <a:cs typeface="Times New Roman" panose="02020603050405020304" pitchFamily="18" charset="0"/>
              </a:rPr>
              <a:t>هو </a:t>
            </a:r>
            <a:r>
              <a:rPr lang="ar-SA" sz="2800" dirty="0" smtClean="0">
                <a:latin typeface="Times New Roman" panose="02020603050405020304" pitchFamily="18" charset="0"/>
                <a:cs typeface="Times New Roman" panose="02020603050405020304" pitchFamily="18" charset="0"/>
              </a:rPr>
              <a:t>دعم </a:t>
            </a:r>
            <a:r>
              <a:rPr lang="ar-SA" sz="2800" dirty="0">
                <a:latin typeface="Times New Roman" panose="02020603050405020304" pitchFamily="18" charset="0"/>
                <a:cs typeface="Times New Roman" panose="02020603050405020304" pitchFamily="18" charset="0"/>
              </a:rPr>
              <a:t>أصحاب المشاريع ورواد الأعمال الذين يفتقرون إلى الضمانات الكافية للحصول على التسهيلات اللازمة لإنشاء مشاريعهم.</a:t>
            </a:r>
            <a:endParaRPr lang="en-US" sz="2800" dirty="0">
              <a:latin typeface="Times New Roman" panose="02020603050405020304" pitchFamily="18" charset="0"/>
              <a:cs typeface="Times New Roman" panose="02020603050405020304" pitchFamily="18" charset="0"/>
            </a:endParaRPr>
          </a:p>
          <a:p>
            <a:pPr marL="401638" indent="-401638" algn="just" rtl="1">
              <a:buFont typeface="Wingdings" panose="05000000000000000000" pitchFamily="2" charset="2"/>
              <a:buChar char="§"/>
            </a:pPr>
            <a:r>
              <a:rPr lang="ar-SA" sz="2800" dirty="0">
                <a:latin typeface="Times New Roman" panose="02020603050405020304" pitchFamily="18" charset="0"/>
                <a:cs typeface="Times New Roman" panose="02020603050405020304" pitchFamily="18" charset="0"/>
              </a:rPr>
              <a:t>ساهمت الشركة بتقديم ضمانات للتسهيلات المقدمة للعديد من القطاعات </a:t>
            </a:r>
            <a:r>
              <a:rPr lang="ar-SA" sz="2800" dirty="0" smtClean="0">
                <a:latin typeface="Times New Roman" panose="02020603050405020304" pitchFamily="18" charset="0"/>
                <a:cs typeface="Times New Roman" panose="02020603050405020304" pitchFamily="18" charset="0"/>
              </a:rPr>
              <a:t>الاقتصادية</a:t>
            </a:r>
            <a:r>
              <a:rPr lang="ar-JO" sz="2800" dirty="0" smtClean="0">
                <a:latin typeface="Times New Roman" panose="02020603050405020304" pitchFamily="18" charset="0"/>
                <a:cs typeface="Times New Roman" panose="02020603050405020304" pitchFamily="18" charset="0"/>
              </a:rPr>
              <a:t>، والتي </a:t>
            </a:r>
            <a:r>
              <a:rPr lang="ar-SA" sz="2800" dirty="0" smtClean="0">
                <a:latin typeface="Times New Roman" panose="02020603050405020304" pitchFamily="18" charset="0"/>
                <a:cs typeface="Times New Roman" panose="02020603050405020304" pitchFamily="18" charset="0"/>
              </a:rPr>
              <a:t>وصلت </a:t>
            </a:r>
            <a:r>
              <a:rPr lang="ar-SA" sz="2800" dirty="0">
                <a:latin typeface="Times New Roman" panose="02020603050405020304" pitchFamily="18" charset="0"/>
                <a:cs typeface="Times New Roman" panose="02020603050405020304" pitchFamily="18" charset="0"/>
              </a:rPr>
              <a:t>قيمتها إلى حوالي نصف مليار دينار أردني </a:t>
            </a:r>
            <a:r>
              <a:rPr lang="ar-SA" sz="2800" dirty="0" smtClean="0">
                <a:latin typeface="Times New Roman" panose="02020603050405020304" pitchFamily="18" charset="0"/>
                <a:cs typeface="Times New Roman" panose="02020603050405020304" pitchFamily="18" charset="0"/>
              </a:rPr>
              <a:t>(</a:t>
            </a:r>
            <a:r>
              <a:rPr lang="ar-JO" sz="2800" dirty="0" smtClean="0">
                <a:latin typeface="Times New Roman" panose="02020603050405020304" pitchFamily="18" charset="0"/>
                <a:cs typeface="Times New Roman" panose="02020603050405020304" pitchFamily="18" charset="0"/>
              </a:rPr>
              <a:t>أي </a:t>
            </a:r>
            <a:r>
              <a:rPr lang="ar-SA" sz="2800" dirty="0" smtClean="0">
                <a:latin typeface="Times New Roman" panose="02020603050405020304" pitchFamily="18" charset="0"/>
                <a:cs typeface="Times New Roman" panose="02020603050405020304" pitchFamily="18" charset="0"/>
              </a:rPr>
              <a:t>ما </a:t>
            </a:r>
            <a:r>
              <a:rPr lang="ar-SA" sz="2800" dirty="0">
                <a:latin typeface="Times New Roman" panose="02020603050405020304" pitchFamily="18" charset="0"/>
                <a:cs typeface="Times New Roman" panose="02020603050405020304" pitchFamily="18" charset="0"/>
              </a:rPr>
              <a:t>يعادل 700 مليون دولار أمريكي</a:t>
            </a:r>
            <a:r>
              <a:rPr lang="ar-SA" sz="2800" dirty="0" smtClean="0">
                <a:latin typeface="Times New Roman" panose="02020603050405020304" pitchFamily="18" charset="0"/>
                <a:cs typeface="Times New Roman" panose="02020603050405020304" pitchFamily="18" charset="0"/>
              </a:rPr>
              <a:t>)</a:t>
            </a:r>
            <a:r>
              <a:rPr lang="ar-JO"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r" rtl="1"/>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6218082" y="6139847"/>
            <a:ext cx="551167" cy="365125"/>
          </a:xfrm>
        </p:spPr>
        <p:txBody>
          <a:bodyPr/>
          <a:lstStyle/>
          <a:p>
            <a:pPr algn="ctr"/>
            <a:fld id="{4F6B7C9B-7151-4755-940F-246F18B3E4ED}" type="slidenum">
              <a:rPr lang="en-US" sz="1800" smtClean="0">
                <a:latin typeface="Times New Roman" panose="02020603050405020304" pitchFamily="18" charset="0"/>
                <a:cs typeface="Times New Roman" panose="02020603050405020304" pitchFamily="18" charset="0"/>
              </a:rPr>
              <a:pPr algn="ctr"/>
              <a:t>3</a:t>
            </a:fld>
            <a:endParaRPr 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2549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657795"/>
            <a:ext cx="10018713" cy="1668244"/>
          </a:xfrm>
        </p:spPr>
        <p:txBody>
          <a:bodyPr>
            <a:normAutofit/>
          </a:bodyPr>
          <a:lstStyle/>
          <a:p>
            <a:pPr rtl="1"/>
            <a:r>
              <a:rPr lang="ar-JO" sz="4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الغاية من تأسيس الشركة</a:t>
            </a:r>
            <a:endParaRPr lang="en-US" sz="4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09011" y="1491917"/>
            <a:ext cx="9042846" cy="4299284"/>
          </a:xfrm>
        </p:spPr>
        <p:txBody>
          <a:bodyPr>
            <a:normAutofit/>
          </a:bodyPr>
          <a:lstStyle/>
          <a:p>
            <a:pPr algn="just" rtl="1"/>
            <a:r>
              <a:rPr lang="ar-JO" sz="3000" dirty="0">
                <a:latin typeface="Times New Roman" panose="02020603050405020304" pitchFamily="18" charset="0"/>
                <a:cs typeface="Times New Roman" panose="02020603050405020304" pitchFamily="18" charset="0"/>
              </a:rPr>
              <a:t>تعزيز فرص حصول المؤسسات </a:t>
            </a:r>
            <a:r>
              <a:rPr lang="ar-JO" sz="3000" dirty="0" smtClean="0">
                <a:latin typeface="Times New Roman" panose="02020603050405020304" pitchFamily="18" charset="0"/>
                <a:cs typeface="Times New Roman" panose="02020603050405020304" pitchFamily="18" charset="0"/>
              </a:rPr>
              <a:t>متناهية الصغر </a:t>
            </a:r>
            <a:r>
              <a:rPr lang="ar-JO" sz="3000" dirty="0">
                <a:latin typeface="Times New Roman" panose="02020603050405020304" pitchFamily="18" charset="0"/>
                <a:cs typeface="Times New Roman" panose="02020603050405020304" pitchFamily="18" charset="0"/>
              </a:rPr>
              <a:t>والصغيرة والمتوسطة على الائتمان المناسب من خلال تقديم الضمان اللازم لتمويل هذه </a:t>
            </a:r>
            <a:r>
              <a:rPr lang="ar-JO" sz="3000" dirty="0" smtClean="0">
                <a:latin typeface="Times New Roman" panose="02020603050405020304" pitchFamily="18" charset="0"/>
                <a:cs typeface="Times New Roman" panose="02020603050405020304" pitchFamily="18" charset="0"/>
              </a:rPr>
              <a:t>المؤسسات من قبل البنوك العاملة في المملكة الأردنية الهاشمية، </a:t>
            </a:r>
            <a:r>
              <a:rPr lang="ar-JO" sz="3000" dirty="0">
                <a:latin typeface="Times New Roman" panose="02020603050405020304" pitchFamily="18" charset="0"/>
                <a:cs typeface="Times New Roman" panose="02020603050405020304" pitchFamily="18" charset="0"/>
              </a:rPr>
              <a:t>وتعزيز الصادرات </a:t>
            </a:r>
            <a:r>
              <a:rPr lang="ar-JO" sz="3000" dirty="0" smtClean="0">
                <a:latin typeface="Times New Roman" panose="02020603050405020304" pitchFamily="18" charset="0"/>
                <a:cs typeface="Times New Roman" panose="02020603050405020304" pitchFamily="18" charset="0"/>
              </a:rPr>
              <a:t>الأردنية </a:t>
            </a:r>
            <a:r>
              <a:rPr lang="ar-JO" sz="3000" dirty="0">
                <a:latin typeface="Times New Roman" panose="02020603050405020304" pitchFamily="18" charset="0"/>
                <a:cs typeface="Times New Roman" panose="02020603050405020304" pitchFamily="18" charset="0"/>
              </a:rPr>
              <a:t>والتجارة المحلية من خلال تقديم الضمان لائتمان الصادرات والمبيعات المحلية ضمن محددات الاستدامة المالية.</a:t>
            </a:r>
            <a:endParaRPr lang="en-US" sz="3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6154850" y="5963383"/>
            <a:ext cx="551167" cy="365125"/>
          </a:xfrm>
        </p:spPr>
        <p:txBody>
          <a:bodyPr/>
          <a:lstStyle/>
          <a:p>
            <a:pPr algn="ctr"/>
            <a:fld id="{4F6B7C9B-7151-4755-940F-246F18B3E4ED}" type="slidenum">
              <a:rPr lang="en-US" sz="1800" smtClean="0">
                <a:latin typeface="Times New Roman" panose="02020603050405020304" pitchFamily="18" charset="0"/>
                <a:cs typeface="Times New Roman" panose="02020603050405020304" pitchFamily="18" charset="0"/>
              </a:rPr>
              <a:pPr algn="ctr"/>
              <a:t>4</a:t>
            </a:fld>
            <a:endParaRPr 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0925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364958"/>
            <a:ext cx="10018713" cy="1752599"/>
          </a:xfrm>
        </p:spPr>
        <p:txBody>
          <a:bodyPr/>
          <a:lstStyle/>
          <a:p>
            <a:pPr rtl="1"/>
            <a:r>
              <a:rPr lang="ar-SA"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هيكل ملكية </a:t>
            </a:r>
            <a:r>
              <a:rPr lang="ar-SA"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الشركة</a:t>
            </a:r>
            <a:r>
              <a:rPr lang="ar-JO"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ar-JO"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الأردنية لضمان القروض</a:t>
            </a:r>
            <a:endPar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1227358531"/>
              </p:ext>
            </p:extLst>
          </p:nvPr>
        </p:nvGraphicFramePr>
        <p:xfrm>
          <a:off x="1363579" y="2002304"/>
          <a:ext cx="4373563" cy="4298074"/>
        </p:xfrm>
        <a:graphic>
          <a:graphicData uri="http://schemas.openxmlformats.org/drawingml/2006/chart">
            <c:chart xmlns:c="http://schemas.openxmlformats.org/drawingml/2006/chart" xmlns:r="http://schemas.openxmlformats.org/officeDocument/2006/relationships" r:id="rId2"/>
          </a:graphicData>
        </a:graphic>
      </p:graphicFrame>
      <p:sp>
        <p:nvSpPr>
          <p:cNvPr id="10" name="Content Placeholder 9"/>
          <p:cNvSpPr>
            <a:spLocks noGrp="1"/>
          </p:cNvSpPr>
          <p:nvPr>
            <p:ph sz="quarter" idx="4"/>
          </p:nvPr>
        </p:nvSpPr>
        <p:spPr>
          <a:xfrm>
            <a:off x="5737142" y="1846052"/>
            <a:ext cx="5765882" cy="4114482"/>
          </a:xfrm>
        </p:spPr>
        <p:txBody>
          <a:bodyPr>
            <a:noAutofit/>
          </a:bodyPr>
          <a:lstStyle/>
          <a:p>
            <a:pPr marL="288925" indent="-288925" algn="just" rtl="1">
              <a:buFont typeface="Wingdings" panose="05000000000000000000" pitchFamily="2" charset="2"/>
              <a:buChar char="§"/>
            </a:pPr>
            <a:r>
              <a:rPr lang="ar-SA" sz="2800" dirty="0" smtClean="0">
                <a:latin typeface="Times New Roman" panose="02020603050405020304" pitchFamily="18" charset="0"/>
                <a:cs typeface="Times New Roman" panose="02020603050405020304" pitchFamily="18" charset="0"/>
              </a:rPr>
              <a:t>يبلغ </a:t>
            </a:r>
            <a:r>
              <a:rPr lang="ar-SA" sz="2800" dirty="0">
                <a:latin typeface="Times New Roman" panose="02020603050405020304" pitchFamily="18" charset="0"/>
                <a:cs typeface="Times New Roman" panose="02020603050405020304" pitchFamily="18" charset="0"/>
              </a:rPr>
              <a:t>رأسمال الشركة </a:t>
            </a:r>
            <a:r>
              <a:rPr lang="ar-JO" sz="2800" dirty="0" smtClean="0">
                <a:latin typeface="Times New Roman" panose="02020603050405020304" pitchFamily="18" charset="0"/>
                <a:cs typeface="Times New Roman" panose="02020603050405020304" pitchFamily="18" charset="0"/>
              </a:rPr>
              <a:t>الأردنية لضمان القروض </a:t>
            </a:r>
            <a:r>
              <a:rPr lang="ar-SA" sz="2800" dirty="0" smtClean="0">
                <a:latin typeface="Times New Roman" panose="02020603050405020304" pitchFamily="18" charset="0"/>
                <a:cs typeface="Times New Roman" panose="02020603050405020304" pitchFamily="18" charset="0"/>
              </a:rPr>
              <a:t>حوالي </a:t>
            </a:r>
            <a:r>
              <a:rPr lang="ar-SA" sz="2800" dirty="0">
                <a:latin typeface="Times New Roman" panose="02020603050405020304" pitchFamily="18" charset="0"/>
                <a:cs typeface="Times New Roman" panose="02020603050405020304" pitchFamily="18" charset="0"/>
              </a:rPr>
              <a:t>(29) مليون دينار </a:t>
            </a:r>
            <a:r>
              <a:rPr lang="ar-SA" sz="2800" dirty="0" smtClean="0">
                <a:latin typeface="Times New Roman" panose="02020603050405020304" pitchFamily="18" charset="0"/>
                <a:cs typeface="Times New Roman" panose="02020603050405020304" pitchFamily="18" charset="0"/>
              </a:rPr>
              <a:t>(</a:t>
            </a:r>
            <a:r>
              <a:rPr lang="ar-JO" sz="2800" dirty="0" smtClean="0">
                <a:latin typeface="Times New Roman" panose="02020603050405020304" pitchFamily="18" charset="0"/>
                <a:cs typeface="Times New Roman" panose="02020603050405020304" pitchFamily="18" charset="0"/>
              </a:rPr>
              <a:t>أي </a:t>
            </a:r>
            <a:r>
              <a:rPr lang="ar-SA" sz="2800" dirty="0" smtClean="0">
                <a:latin typeface="Times New Roman" panose="02020603050405020304" pitchFamily="18" charset="0"/>
                <a:cs typeface="Times New Roman" panose="02020603050405020304" pitchFamily="18" charset="0"/>
              </a:rPr>
              <a:t>ما </a:t>
            </a:r>
            <a:r>
              <a:rPr lang="ar-SA" sz="2800" dirty="0">
                <a:latin typeface="Times New Roman" panose="02020603050405020304" pitchFamily="18" charset="0"/>
                <a:cs typeface="Times New Roman" panose="02020603050405020304" pitchFamily="18" charset="0"/>
              </a:rPr>
              <a:t>يعادل (41) مليون دولار </a:t>
            </a:r>
            <a:r>
              <a:rPr lang="ar-SA" sz="2800" dirty="0" smtClean="0">
                <a:latin typeface="Times New Roman" panose="02020603050405020304" pitchFamily="18" charset="0"/>
                <a:cs typeface="Times New Roman" panose="02020603050405020304" pitchFamily="18" charset="0"/>
              </a:rPr>
              <a:t>أمريكي</a:t>
            </a:r>
            <a:r>
              <a:rPr lang="ar-JO" sz="2800" dirty="0" smtClean="0">
                <a:latin typeface="Times New Roman" panose="02020603050405020304" pitchFamily="18" charset="0"/>
                <a:cs typeface="Times New Roman" panose="02020603050405020304" pitchFamily="18" charset="0"/>
              </a:rPr>
              <a:t>، </a:t>
            </a:r>
            <a:r>
              <a:rPr lang="ar-SA" sz="2800" dirty="0" smtClean="0">
                <a:latin typeface="Times New Roman" panose="02020603050405020304" pitchFamily="18" charset="0"/>
                <a:cs typeface="Times New Roman" panose="02020603050405020304" pitchFamily="18" charset="0"/>
              </a:rPr>
              <a:t>وهي </a:t>
            </a:r>
            <a:r>
              <a:rPr lang="ar-SA" sz="2800" dirty="0">
                <a:latin typeface="Times New Roman" panose="02020603050405020304" pitchFamily="18" charset="0"/>
                <a:cs typeface="Times New Roman" panose="02020603050405020304" pitchFamily="18" charset="0"/>
              </a:rPr>
              <a:t>شركة مساهمة عامة محدودة وتخضع لأحكام قانون الشركات الأردني</a:t>
            </a:r>
            <a:r>
              <a:rPr lang="ar-SA" sz="2800" dirty="0" smtClean="0">
                <a:latin typeface="Times New Roman" panose="02020603050405020304" pitchFamily="18" charset="0"/>
                <a:cs typeface="Times New Roman" panose="02020603050405020304" pitchFamily="18" charset="0"/>
              </a:rPr>
              <a:t>.</a:t>
            </a:r>
            <a:endParaRPr lang="ar-JO" sz="2800" dirty="0" smtClean="0">
              <a:latin typeface="Times New Roman" panose="02020603050405020304" pitchFamily="18" charset="0"/>
              <a:cs typeface="Times New Roman" panose="02020603050405020304" pitchFamily="18" charset="0"/>
            </a:endParaRPr>
          </a:p>
          <a:p>
            <a:pPr marL="288925" indent="-288925" algn="just" rtl="1">
              <a:buFont typeface="Wingdings" panose="05000000000000000000" pitchFamily="2" charset="2"/>
              <a:buChar char="§"/>
            </a:pPr>
            <a:r>
              <a:rPr lang="ar-JO" sz="2800" dirty="0" smtClean="0">
                <a:latin typeface="Times New Roman" panose="02020603050405020304" pitchFamily="18" charset="0"/>
                <a:cs typeface="Times New Roman" panose="02020603050405020304" pitchFamily="18" charset="0"/>
              </a:rPr>
              <a:t>يساهم البنك المركزي الأردني بالنسبة الأكبر من هيكل </a:t>
            </a:r>
            <a:r>
              <a:rPr lang="ar-JO" sz="2800" dirty="0">
                <a:latin typeface="Times New Roman" panose="02020603050405020304" pitchFamily="18" charset="0"/>
                <a:cs typeface="Times New Roman" panose="02020603050405020304" pitchFamily="18" charset="0"/>
              </a:rPr>
              <a:t>ملكية </a:t>
            </a:r>
            <a:r>
              <a:rPr lang="ar-JO" sz="2800" dirty="0" smtClean="0">
                <a:latin typeface="Times New Roman" panose="02020603050405020304" pitchFamily="18" charset="0"/>
                <a:cs typeface="Times New Roman" panose="02020603050405020304" pitchFamily="18" charset="0"/>
              </a:rPr>
              <a:t>الشركة</a:t>
            </a:r>
            <a:r>
              <a:rPr lang="ar-JO" sz="2800" dirty="0">
                <a:latin typeface="Times New Roman" panose="02020603050405020304" pitchFamily="18" charset="0"/>
                <a:cs typeface="Times New Roman" panose="02020603050405020304" pitchFamily="18" charset="0"/>
              </a:rPr>
              <a:t> </a:t>
            </a:r>
            <a:r>
              <a:rPr lang="ar-JO" sz="2800" dirty="0" smtClean="0">
                <a:latin typeface="Times New Roman" panose="02020603050405020304" pitchFamily="18" charset="0"/>
                <a:cs typeface="Times New Roman" panose="02020603050405020304" pitchFamily="18" charset="0"/>
              </a:rPr>
              <a:t>والتي تشكل حوالي (45%) من رأس مالها، بينما تتشارك خمسة من البنوك المحلية الأردنية بما يقارب (50%) من رأس مال الشركة.</a:t>
            </a:r>
            <a:endParaRPr lang="ar-JO" sz="2800" dirty="0">
              <a:latin typeface="Times New Roman" panose="02020603050405020304" pitchFamily="18" charset="0"/>
              <a:cs typeface="Times New Roman" panose="02020603050405020304" pitchFamily="18" charset="0"/>
            </a:endParaRPr>
          </a:p>
        </p:txBody>
      </p:sp>
      <p:sp>
        <p:nvSpPr>
          <p:cNvPr id="11" name="Slide Number Placeholder 10"/>
          <p:cNvSpPr>
            <a:spLocks noGrp="1"/>
          </p:cNvSpPr>
          <p:nvPr>
            <p:ph type="sldNum" sz="quarter" idx="12"/>
          </p:nvPr>
        </p:nvSpPr>
        <p:spPr>
          <a:xfrm>
            <a:off x="6218083" y="6300378"/>
            <a:ext cx="551167" cy="365125"/>
          </a:xfrm>
        </p:spPr>
        <p:txBody>
          <a:bodyPr/>
          <a:lstStyle/>
          <a:p>
            <a:pPr algn="ctr"/>
            <a:fld id="{4F6B7C9B-7151-4755-940F-246F18B3E4ED}" type="slidenum">
              <a:rPr lang="en-US" sz="1800" smtClean="0">
                <a:latin typeface="Times New Roman" panose="02020603050405020304" pitchFamily="18" charset="0"/>
                <a:cs typeface="Times New Roman" panose="02020603050405020304" pitchFamily="18" charset="0"/>
              </a:rPr>
              <a:pPr algn="ctr"/>
              <a:t>5</a:t>
            </a:fld>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9601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220579"/>
            <a:ext cx="10018713" cy="1752599"/>
          </a:xfrm>
        </p:spPr>
        <p:txBody>
          <a:bodyPr/>
          <a:lstStyle/>
          <a:p>
            <a:pPr rtl="1"/>
            <a:r>
              <a:rPr lang="ar-JO"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مجلس </a:t>
            </a:r>
            <a:r>
              <a:rPr lang="ar-SA"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إدارة </a:t>
            </a:r>
            <a:r>
              <a:rPr lang="ar-SA"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الشركة</a:t>
            </a:r>
            <a:endPar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Content Placeholder 6"/>
          <p:cNvSpPr>
            <a:spLocks noGrp="1"/>
          </p:cNvSpPr>
          <p:nvPr>
            <p:ph idx="1"/>
          </p:nvPr>
        </p:nvSpPr>
        <p:spPr>
          <a:xfrm>
            <a:off x="1484310" y="1668379"/>
            <a:ext cx="10018713" cy="4122821"/>
          </a:xfrm>
        </p:spPr>
        <p:txBody>
          <a:bodyPr>
            <a:noAutofit/>
          </a:bodyPr>
          <a:lstStyle/>
          <a:p>
            <a:pPr marL="336550" indent="-336550" algn="just" rtl="1">
              <a:buFont typeface="Wingdings" panose="05000000000000000000" pitchFamily="2" charset="2"/>
              <a:buChar char="§"/>
            </a:pPr>
            <a:r>
              <a:rPr lang="ar-SA" sz="2600" dirty="0">
                <a:latin typeface="Times New Roman" panose="02020603050405020304" pitchFamily="18" charset="0"/>
                <a:cs typeface="Times New Roman" panose="02020603050405020304" pitchFamily="18" charset="0"/>
              </a:rPr>
              <a:t>يتكون </a:t>
            </a:r>
            <a:r>
              <a:rPr lang="ar-SA" sz="2600" dirty="0" smtClean="0">
                <a:latin typeface="Times New Roman" panose="02020603050405020304" pitchFamily="18" charset="0"/>
                <a:cs typeface="Times New Roman" panose="02020603050405020304" pitchFamily="18" charset="0"/>
              </a:rPr>
              <a:t>مجلس</a:t>
            </a:r>
            <a:r>
              <a:rPr lang="ar-JO" sz="2600" dirty="0" smtClean="0">
                <a:latin typeface="Times New Roman" panose="02020603050405020304" pitchFamily="18" charset="0"/>
                <a:cs typeface="Times New Roman" panose="02020603050405020304" pitchFamily="18" charset="0"/>
              </a:rPr>
              <a:t> إدارة</a:t>
            </a:r>
            <a:r>
              <a:rPr lang="ar-SA" sz="2600" dirty="0" smtClean="0">
                <a:latin typeface="Times New Roman" panose="02020603050405020304" pitchFamily="18" charset="0"/>
                <a:cs typeface="Times New Roman" panose="02020603050405020304" pitchFamily="18" charset="0"/>
              </a:rPr>
              <a:t> </a:t>
            </a:r>
            <a:r>
              <a:rPr lang="ar-SA" sz="2600" dirty="0">
                <a:latin typeface="Times New Roman" panose="02020603050405020304" pitchFamily="18" charset="0"/>
                <a:cs typeface="Times New Roman" panose="02020603050405020304" pitchFamily="18" charset="0"/>
              </a:rPr>
              <a:t>الشركة من </a:t>
            </a:r>
            <a:r>
              <a:rPr lang="ar-JO" sz="2600" dirty="0" smtClean="0">
                <a:latin typeface="Times New Roman" panose="02020603050405020304" pitchFamily="18" charset="0"/>
                <a:cs typeface="Times New Roman" panose="02020603050405020304" pitchFamily="18" charset="0"/>
              </a:rPr>
              <a:t>ثماني </a:t>
            </a:r>
            <a:r>
              <a:rPr lang="ar-SA" sz="2600" dirty="0" smtClean="0">
                <a:latin typeface="Times New Roman" panose="02020603050405020304" pitchFamily="18" charset="0"/>
                <a:cs typeface="Times New Roman" panose="02020603050405020304" pitchFamily="18" charset="0"/>
              </a:rPr>
              <a:t>أعضاء </a:t>
            </a:r>
            <a:r>
              <a:rPr lang="ar-SA" sz="2600" dirty="0">
                <a:latin typeface="Times New Roman" panose="02020603050405020304" pitchFamily="18" charset="0"/>
                <a:cs typeface="Times New Roman" panose="02020603050405020304" pitchFamily="18" charset="0"/>
              </a:rPr>
              <a:t>منهم </a:t>
            </a:r>
            <a:r>
              <a:rPr lang="ar-JO" sz="2600" dirty="0" smtClean="0">
                <a:latin typeface="Times New Roman" panose="02020603050405020304" pitchFamily="18" charset="0"/>
                <a:cs typeface="Times New Roman" panose="02020603050405020304" pitchFamily="18" charset="0"/>
              </a:rPr>
              <a:t>عضويْن </a:t>
            </a:r>
            <a:r>
              <a:rPr lang="ar-SA" sz="2600" dirty="0" smtClean="0">
                <a:latin typeface="Times New Roman" panose="02020603050405020304" pitchFamily="18" charset="0"/>
                <a:cs typeface="Times New Roman" panose="02020603050405020304" pitchFamily="18" charset="0"/>
              </a:rPr>
              <a:t>مستقلي</a:t>
            </a:r>
            <a:r>
              <a:rPr lang="ar-JO" sz="2600" dirty="0" smtClean="0">
                <a:latin typeface="Times New Roman" panose="02020603050405020304" pitchFamily="18" charset="0"/>
                <a:cs typeface="Times New Roman" panose="02020603050405020304" pitchFamily="18" charset="0"/>
              </a:rPr>
              <a:t>ْ</a:t>
            </a:r>
            <a:r>
              <a:rPr lang="ar-SA" sz="2600" dirty="0" smtClean="0">
                <a:latin typeface="Times New Roman" panose="02020603050405020304" pitchFamily="18" charset="0"/>
                <a:cs typeface="Times New Roman" panose="02020603050405020304" pitchFamily="18" charset="0"/>
              </a:rPr>
              <a:t>ن </a:t>
            </a:r>
            <a:r>
              <a:rPr lang="ar-SA" sz="2600" dirty="0">
                <a:latin typeface="Times New Roman" panose="02020603050405020304" pitchFamily="18" charset="0"/>
                <a:cs typeface="Times New Roman" panose="02020603050405020304" pitchFamily="18" charset="0"/>
              </a:rPr>
              <a:t>(ليس لهم ارتباط بمساهمي الشركة</a:t>
            </a:r>
            <a:r>
              <a:rPr lang="ar-SA" sz="2600" dirty="0" smtClean="0">
                <a:latin typeface="Times New Roman" panose="02020603050405020304" pitchFamily="18" charset="0"/>
                <a:cs typeface="Times New Roman" panose="02020603050405020304" pitchFamily="18" charset="0"/>
              </a:rPr>
              <a:t>)</a:t>
            </a:r>
            <a:r>
              <a:rPr lang="ar-JO" sz="2600" dirty="0" smtClean="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a:p>
            <a:pPr marL="336550" indent="-336550" algn="just" rtl="1">
              <a:buFont typeface="Wingdings" panose="05000000000000000000" pitchFamily="2" charset="2"/>
              <a:buChar char="§"/>
            </a:pPr>
            <a:r>
              <a:rPr lang="ar-SA" sz="2600" dirty="0">
                <a:latin typeface="Times New Roman" panose="02020603050405020304" pitchFamily="18" charset="0"/>
                <a:cs typeface="Times New Roman" panose="02020603050405020304" pitchFamily="18" charset="0"/>
              </a:rPr>
              <a:t>ينبثق عن مجلس إدارة الشركة </a:t>
            </a:r>
            <a:r>
              <a:rPr lang="ar-JO" sz="2600" dirty="0" smtClean="0">
                <a:latin typeface="Times New Roman" panose="02020603050405020304" pitchFamily="18" charset="0"/>
                <a:cs typeface="Times New Roman" panose="02020603050405020304" pitchFamily="18" charset="0"/>
              </a:rPr>
              <a:t>أربعة </a:t>
            </a:r>
            <a:r>
              <a:rPr lang="ar-SA" sz="2600" dirty="0" smtClean="0">
                <a:latin typeface="Times New Roman" panose="02020603050405020304" pitchFamily="18" charset="0"/>
                <a:cs typeface="Times New Roman" panose="02020603050405020304" pitchFamily="18" charset="0"/>
              </a:rPr>
              <a:t>لجان</a:t>
            </a:r>
            <a:r>
              <a:rPr lang="ar-JO" sz="2600" dirty="0" smtClean="0">
                <a:latin typeface="Times New Roman" panose="02020603050405020304" pitchFamily="18" charset="0"/>
                <a:cs typeface="Times New Roman" panose="02020603050405020304" pitchFamily="18" charset="0"/>
              </a:rPr>
              <a:t>،</a:t>
            </a:r>
            <a:r>
              <a:rPr lang="ar-SA" sz="2600" dirty="0" smtClean="0">
                <a:latin typeface="Times New Roman" panose="02020603050405020304" pitchFamily="18" charset="0"/>
                <a:cs typeface="Times New Roman" panose="02020603050405020304" pitchFamily="18" charset="0"/>
              </a:rPr>
              <a:t> </a:t>
            </a:r>
            <a:r>
              <a:rPr lang="ar-SA" sz="2600" dirty="0">
                <a:latin typeface="Times New Roman" panose="02020603050405020304" pitchFamily="18" charset="0"/>
                <a:cs typeface="Times New Roman" panose="02020603050405020304" pitchFamily="18" charset="0"/>
              </a:rPr>
              <a:t>وهي:</a:t>
            </a:r>
            <a:endParaRPr lang="en-US" sz="2600" dirty="0">
              <a:latin typeface="Times New Roman" panose="02020603050405020304" pitchFamily="18" charset="0"/>
              <a:cs typeface="Times New Roman" panose="02020603050405020304" pitchFamily="18" charset="0"/>
            </a:endParaRPr>
          </a:p>
          <a:p>
            <a:pPr marL="690563" indent="-354013" algn="just" rtl="1">
              <a:buFont typeface="+mj-lt"/>
              <a:buAutoNum type="arabicPeriod"/>
            </a:pPr>
            <a:r>
              <a:rPr lang="ar-SA" sz="2600" dirty="0">
                <a:latin typeface="Times New Roman" panose="02020603050405020304" pitchFamily="18" charset="0"/>
                <a:cs typeface="Times New Roman" panose="02020603050405020304" pitchFamily="18" charset="0"/>
              </a:rPr>
              <a:t>لجنة التدقيق</a:t>
            </a:r>
            <a:endParaRPr lang="en-US" sz="2600" dirty="0">
              <a:latin typeface="Times New Roman" panose="02020603050405020304" pitchFamily="18" charset="0"/>
              <a:cs typeface="Times New Roman" panose="02020603050405020304" pitchFamily="18" charset="0"/>
            </a:endParaRPr>
          </a:p>
          <a:p>
            <a:pPr marL="690563" indent="-354013" algn="just" rtl="1">
              <a:buFont typeface="+mj-lt"/>
              <a:buAutoNum type="arabicPeriod"/>
            </a:pPr>
            <a:r>
              <a:rPr lang="ar-SA" sz="2600" dirty="0">
                <a:latin typeface="Times New Roman" panose="02020603050405020304" pitchFamily="18" charset="0"/>
                <a:cs typeface="Times New Roman" panose="02020603050405020304" pitchFamily="18" charset="0"/>
              </a:rPr>
              <a:t>لجنة </a:t>
            </a:r>
            <a:r>
              <a:rPr lang="ar-JO" sz="2600" dirty="0" smtClean="0">
                <a:latin typeface="Times New Roman" panose="02020603050405020304" pitchFamily="18" charset="0"/>
                <a:cs typeface="Times New Roman" panose="02020603050405020304" pitchFamily="18" charset="0"/>
              </a:rPr>
              <a:t>إدارة المخاطر ومراقبة الامتثال </a:t>
            </a:r>
            <a:endParaRPr lang="en-US" sz="2600" dirty="0">
              <a:latin typeface="Times New Roman" panose="02020603050405020304" pitchFamily="18" charset="0"/>
              <a:cs typeface="Times New Roman" panose="02020603050405020304" pitchFamily="18" charset="0"/>
            </a:endParaRPr>
          </a:p>
          <a:p>
            <a:pPr marL="690563" indent="-354013" algn="just" rtl="1">
              <a:buFont typeface="+mj-lt"/>
              <a:buAutoNum type="arabicPeriod"/>
            </a:pPr>
            <a:r>
              <a:rPr lang="ar-SA" sz="2600" dirty="0">
                <a:latin typeface="Times New Roman" panose="02020603050405020304" pitchFamily="18" charset="0"/>
                <a:cs typeface="Times New Roman" panose="02020603050405020304" pitchFamily="18" charset="0"/>
              </a:rPr>
              <a:t>لجنة الترشيحات والمكافآت </a:t>
            </a:r>
            <a:endParaRPr lang="en-US" sz="2600" dirty="0">
              <a:latin typeface="Times New Roman" panose="02020603050405020304" pitchFamily="18" charset="0"/>
              <a:cs typeface="Times New Roman" panose="02020603050405020304" pitchFamily="18" charset="0"/>
            </a:endParaRPr>
          </a:p>
          <a:p>
            <a:pPr marL="690563" indent="-354013" algn="just" rtl="1">
              <a:buFont typeface="+mj-lt"/>
              <a:buAutoNum type="arabicPeriod"/>
            </a:pPr>
            <a:r>
              <a:rPr lang="ar-SA" sz="2600" dirty="0">
                <a:latin typeface="Times New Roman" panose="02020603050405020304" pitchFamily="18" charset="0"/>
                <a:cs typeface="Times New Roman" panose="02020603050405020304" pitchFamily="18" charset="0"/>
              </a:rPr>
              <a:t>لجنة الحاكمية المؤسسية </a:t>
            </a:r>
            <a:endParaRPr lang="en-US" sz="2600" dirty="0">
              <a:latin typeface="Times New Roman" panose="02020603050405020304" pitchFamily="18" charset="0"/>
              <a:cs typeface="Times New Roman" panose="02020603050405020304" pitchFamily="18" charset="0"/>
            </a:endParaRPr>
          </a:p>
          <a:p>
            <a:pPr marL="336550" indent="-336550" algn="just" rtl="1">
              <a:buFont typeface="Wingdings" panose="05000000000000000000" pitchFamily="2" charset="2"/>
              <a:buChar char="§"/>
            </a:pPr>
            <a:r>
              <a:rPr lang="ar-JO" sz="2600" dirty="0" smtClean="0">
                <a:latin typeface="Times New Roman" panose="02020603050405020304" pitchFamily="18" charset="0"/>
                <a:cs typeface="Times New Roman" panose="02020603050405020304" pitchFamily="18" charset="0"/>
              </a:rPr>
              <a:t>يكون ل</a:t>
            </a:r>
            <a:r>
              <a:rPr lang="ar-SA" sz="2600" dirty="0" smtClean="0">
                <a:latin typeface="Times New Roman" panose="02020603050405020304" pitchFamily="18" charset="0"/>
                <a:cs typeface="Times New Roman" panose="02020603050405020304" pitchFamily="18" charset="0"/>
              </a:rPr>
              <a:t>كل </a:t>
            </a:r>
            <a:r>
              <a:rPr lang="ar-SA" sz="2600" dirty="0">
                <a:latin typeface="Times New Roman" panose="02020603050405020304" pitchFamily="18" charset="0"/>
                <a:cs typeface="Times New Roman" panose="02020603050405020304" pitchFamily="18" charset="0"/>
              </a:rPr>
              <a:t>لجنة من هذه </a:t>
            </a:r>
            <a:r>
              <a:rPr lang="ar-SA" sz="2600" dirty="0" smtClean="0">
                <a:latin typeface="Times New Roman" panose="02020603050405020304" pitchFamily="18" charset="0"/>
                <a:cs typeface="Times New Roman" panose="02020603050405020304" pitchFamily="18" charset="0"/>
              </a:rPr>
              <a:t>اللجان </a:t>
            </a:r>
            <a:r>
              <a:rPr lang="ar-JO" sz="2600" dirty="0" smtClean="0">
                <a:latin typeface="Times New Roman" panose="02020603050405020304" pitchFamily="18" charset="0"/>
                <a:cs typeface="Times New Roman" panose="02020603050405020304" pitchFamily="18" charset="0"/>
              </a:rPr>
              <a:t>قرار تشكيل و</a:t>
            </a:r>
            <a:r>
              <a:rPr lang="ar-SA" sz="2600" dirty="0" smtClean="0">
                <a:latin typeface="Times New Roman" panose="02020603050405020304" pitchFamily="18" charset="0"/>
                <a:cs typeface="Times New Roman" panose="02020603050405020304" pitchFamily="18" charset="0"/>
              </a:rPr>
              <a:t>ميثاق </a:t>
            </a:r>
            <a:r>
              <a:rPr lang="ar-SA" sz="2600" dirty="0">
                <a:latin typeface="Times New Roman" panose="02020603050405020304" pitchFamily="18" charset="0"/>
                <a:cs typeface="Times New Roman" panose="02020603050405020304" pitchFamily="18" charset="0"/>
              </a:rPr>
              <a:t>عمل محدد وارتباط مباشر مع مجلس إدارة </a:t>
            </a:r>
            <a:r>
              <a:rPr lang="ar-SA" sz="2600" dirty="0" smtClean="0">
                <a:latin typeface="Times New Roman" panose="02020603050405020304" pitchFamily="18" charset="0"/>
                <a:cs typeface="Times New Roman" panose="02020603050405020304" pitchFamily="18" charset="0"/>
              </a:rPr>
              <a:t>الشركة</a:t>
            </a:r>
            <a:r>
              <a:rPr lang="ar-JO" sz="2600" dirty="0" smtClean="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p:txBody>
      </p:sp>
      <p:sp>
        <p:nvSpPr>
          <p:cNvPr id="8" name="Slide Number Placeholder 7"/>
          <p:cNvSpPr>
            <a:spLocks noGrp="1"/>
          </p:cNvSpPr>
          <p:nvPr>
            <p:ph type="sldNum" sz="quarter" idx="12"/>
          </p:nvPr>
        </p:nvSpPr>
        <p:spPr>
          <a:xfrm>
            <a:off x="6218082" y="6171931"/>
            <a:ext cx="551167" cy="365125"/>
          </a:xfrm>
        </p:spPr>
        <p:txBody>
          <a:bodyPr/>
          <a:lstStyle/>
          <a:p>
            <a:pPr algn="ctr"/>
            <a:fld id="{4F6B7C9B-7151-4755-940F-246F18B3E4ED}" type="slidenum">
              <a:rPr lang="en-US" sz="1800" smtClean="0">
                <a:latin typeface="Times New Roman" panose="02020603050405020304" pitchFamily="18" charset="0"/>
                <a:cs typeface="Times New Roman" panose="02020603050405020304" pitchFamily="18" charset="0"/>
              </a:rPr>
              <a:pPr algn="ctr"/>
              <a:t>6</a:t>
            </a:fld>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29090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24331"/>
            <a:ext cx="10018713" cy="1094870"/>
          </a:xfrm>
        </p:spPr>
        <p:txBody>
          <a:bodyPr>
            <a:normAutofit/>
          </a:bodyPr>
          <a:lstStyle/>
          <a:p>
            <a:pPr rtl="1"/>
            <a:r>
              <a:rPr lang="ar-JO" sz="4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البرامج التمويلية التي تقدمها الشركة</a:t>
            </a:r>
            <a:endParaRPr lang="en-US" sz="4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84310" y="1219201"/>
            <a:ext cx="10018713" cy="5101387"/>
          </a:xfrm>
        </p:spPr>
        <p:txBody>
          <a:bodyPr>
            <a:normAutofit fontScale="25000" lnSpcReduction="20000"/>
          </a:bodyPr>
          <a:lstStyle/>
          <a:p>
            <a:pPr marL="0" indent="0" algn="just" rtl="1">
              <a:buNone/>
            </a:pPr>
            <a:r>
              <a:rPr lang="ar-JO" sz="12000" b="1" dirty="0" smtClean="0">
                <a:latin typeface="Times New Roman" panose="02020603050405020304" pitchFamily="18" charset="0"/>
                <a:cs typeface="Times New Roman" panose="02020603050405020304" pitchFamily="18" charset="0"/>
              </a:rPr>
              <a:t>1)   </a:t>
            </a:r>
            <a:r>
              <a:rPr lang="ar-SA" sz="12000" b="1" u="sng" dirty="0" smtClean="0">
                <a:latin typeface="Times New Roman" panose="02020603050405020304" pitchFamily="18" charset="0"/>
                <a:cs typeface="Times New Roman" panose="02020603050405020304" pitchFamily="18" charset="0"/>
              </a:rPr>
              <a:t>برنامج </a:t>
            </a:r>
            <a:r>
              <a:rPr lang="ar-SA" sz="12000" b="1" u="sng" dirty="0">
                <a:latin typeface="Times New Roman" panose="02020603050405020304" pitchFamily="18" charset="0"/>
                <a:cs typeface="Times New Roman" panose="02020603050405020304" pitchFamily="18" charset="0"/>
              </a:rPr>
              <a:t>تمويل ودعم </a:t>
            </a:r>
            <a:r>
              <a:rPr lang="ar-SA" sz="12000" b="1" u="sng" dirty="0" smtClean="0">
                <a:latin typeface="Times New Roman" panose="02020603050405020304" pitchFamily="18" charset="0"/>
                <a:cs typeface="Times New Roman" panose="02020603050405020304" pitchFamily="18" charset="0"/>
              </a:rPr>
              <a:t>الصادرات</a:t>
            </a:r>
            <a:endParaRPr lang="en-US" sz="12000" b="1" u="sng" dirty="0" smtClean="0">
              <a:latin typeface="Times New Roman" panose="02020603050405020304" pitchFamily="18" charset="0"/>
              <a:cs typeface="Times New Roman" panose="02020603050405020304" pitchFamily="18" charset="0"/>
            </a:endParaRPr>
          </a:p>
          <a:p>
            <a:pPr marL="0" indent="0" algn="just" rtl="1">
              <a:buNone/>
            </a:pPr>
            <a:endParaRPr lang="en-US" sz="3200" b="1" u="sng" dirty="0">
              <a:latin typeface="Times New Roman" panose="02020603050405020304" pitchFamily="18" charset="0"/>
              <a:cs typeface="Times New Roman" panose="02020603050405020304" pitchFamily="18" charset="0"/>
            </a:endParaRPr>
          </a:p>
          <a:p>
            <a:pPr marL="914400" indent="-288925" algn="just" rtl="1">
              <a:buFont typeface="Wingdings" panose="05000000000000000000" pitchFamily="2" charset="2"/>
              <a:buChar char="§"/>
            </a:pPr>
            <a:r>
              <a:rPr lang="ar-SA" sz="10400" dirty="0" smtClean="0">
                <a:latin typeface="Times New Roman" panose="02020603050405020304" pitchFamily="18" charset="0"/>
                <a:cs typeface="Times New Roman" panose="02020603050405020304" pitchFamily="18" charset="0"/>
              </a:rPr>
              <a:t>يهدف البرنامج إلى توفير التمويل للقطاعات الاقتصادية التالية وبكلف منخفضة</a:t>
            </a:r>
            <a:r>
              <a:rPr lang="ar-JO" sz="10400" dirty="0" smtClean="0">
                <a:latin typeface="Times New Roman" panose="02020603050405020304" pitchFamily="18" charset="0"/>
                <a:cs typeface="Times New Roman" panose="02020603050405020304" pitchFamily="18" charset="0"/>
              </a:rPr>
              <a:t>:</a:t>
            </a:r>
          </a:p>
          <a:p>
            <a:pPr marL="625475" indent="0" algn="just" rtl="1">
              <a:buNone/>
            </a:pPr>
            <a:endParaRPr lang="ar-JO" sz="3200" dirty="0" smtClean="0">
              <a:latin typeface="Times New Roman" panose="02020603050405020304" pitchFamily="18" charset="0"/>
              <a:cs typeface="Times New Roman" panose="02020603050405020304" pitchFamily="18" charset="0"/>
            </a:endParaRPr>
          </a:p>
          <a:p>
            <a:pPr marL="690563" indent="0" algn="r" rtl="1" fontAlgn="t">
              <a:spcBef>
                <a:spcPts val="0"/>
              </a:spcBef>
              <a:spcAft>
                <a:spcPts val="0"/>
              </a:spcAft>
              <a:buNone/>
            </a:pPr>
            <a:r>
              <a:rPr lang="ar-JO" sz="9600" dirty="0" smtClean="0">
                <a:solidFill>
                  <a:srgbClr val="000000"/>
                </a:solidFill>
                <a:latin typeface="Times New Roman" panose="02020603050405020304" pitchFamily="18" charset="0"/>
                <a:cs typeface="Times New Roman" panose="02020603050405020304" pitchFamily="18" charset="0"/>
              </a:rPr>
              <a:t>-  الزراعة</a:t>
            </a:r>
            <a:r>
              <a:rPr lang="ar-JO" sz="9600" dirty="0" smtClean="0">
                <a:latin typeface="Times New Roman" panose="02020603050405020304" pitchFamily="18" charset="0"/>
                <a:cs typeface="Times New Roman" panose="02020603050405020304" pitchFamily="18" charset="0"/>
              </a:rPr>
              <a:t>				</a:t>
            </a:r>
            <a:r>
              <a:rPr lang="ar-JO" sz="9600" dirty="0" smtClean="0">
                <a:solidFill>
                  <a:srgbClr val="000000"/>
                </a:solidFill>
                <a:latin typeface="Times New Roman" panose="02020603050405020304" pitchFamily="18" charset="0"/>
                <a:cs typeface="Times New Roman" panose="02020603050405020304" pitchFamily="18" charset="0"/>
              </a:rPr>
              <a:t>-  السياحة</a:t>
            </a:r>
            <a:r>
              <a:rPr lang="ar-JO" sz="9600" dirty="0" smtClean="0">
                <a:latin typeface="Times New Roman" panose="02020603050405020304" pitchFamily="18" charset="0"/>
                <a:cs typeface="Times New Roman" panose="02020603050405020304" pitchFamily="18" charset="0"/>
              </a:rPr>
              <a:t>				</a:t>
            </a:r>
            <a:r>
              <a:rPr lang="ar-JO" sz="9600" dirty="0" smtClean="0">
                <a:solidFill>
                  <a:srgbClr val="000000"/>
                </a:solidFill>
                <a:latin typeface="Times New Roman" panose="02020603050405020304" pitchFamily="18" charset="0"/>
                <a:cs typeface="Times New Roman" panose="02020603050405020304" pitchFamily="18" charset="0"/>
              </a:rPr>
              <a:t>-  الصناعة </a:t>
            </a:r>
            <a:endParaRPr lang="en-US" sz="9600" dirty="0">
              <a:latin typeface="Times New Roman" panose="02020603050405020304" pitchFamily="18" charset="0"/>
              <a:cs typeface="Times New Roman" panose="02020603050405020304" pitchFamily="18" charset="0"/>
            </a:endParaRPr>
          </a:p>
          <a:p>
            <a:pPr marL="690563" indent="0" algn="r" rtl="1" fontAlgn="t">
              <a:spcBef>
                <a:spcPts val="0"/>
              </a:spcBef>
              <a:spcAft>
                <a:spcPts val="0"/>
              </a:spcAft>
              <a:buNone/>
            </a:pPr>
            <a:r>
              <a:rPr lang="ar-JO" sz="9600" dirty="0" smtClean="0">
                <a:solidFill>
                  <a:srgbClr val="000000"/>
                </a:solidFill>
                <a:latin typeface="Times New Roman" panose="02020603050405020304" pitchFamily="18" charset="0"/>
                <a:cs typeface="Times New Roman" panose="02020603050405020304" pitchFamily="18" charset="0"/>
              </a:rPr>
              <a:t>-  الطاقة المتجددة</a:t>
            </a:r>
            <a:r>
              <a:rPr lang="ar-JO" sz="9600" dirty="0" smtClean="0">
                <a:latin typeface="Times New Roman" panose="02020603050405020304" pitchFamily="18" charset="0"/>
                <a:cs typeface="Times New Roman" panose="02020603050405020304" pitchFamily="18" charset="0"/>
              </a:rPr>
              <a:t>		</a:t>
            </a:r>
            <a:r>
              <a:rPr lang="ar-JO" sz="9600" dirty="0" smtClean="0">
                <a:solidFill>
                  <a:srgbClr val="000000"/>
                </a:solidFill>
                <a:latin typeface="Times New Roman" panose="02020603050405020304" pitchFamily="18" charset="0"/>
                <a:cs typeface="Times New Roman" panose="02020603050405020304" pitchFamily="18" charset="0"/>
              </a:rPr>
              <a:t>-  التكنولوجيا				-  </a:t>
            </a:r>
            <a:r>
              <a:rPr lang="ar-JO" sz="9600" dirty="0">
                <a:solidFill>
                  <a:srgbClr val="000000"/>
                </a:solidFill>
                <a:latin typeface="Times New Roman" panose="02020603050405020304" pitchFamily="18" charset="0"/>
                <a:cs typeface="Times New Roman" panose="02020603050405020304" pitchFamily="18" charset="0"/>
              </a:rPr>
              <a:t>التعليم</a:t>
            </a:r>
            <a:endParaRPr lang="en-US" sz="9600" dirty="0">
              <a:latin typeface="Times New Roman" panose="02020603050405020304" pitchFamily="18" charset="0"/>
              <a:cs typeface="Times New Roman" panose="02020603050405020304" pitchFamily="18" charset="0"/>
            </a:endParaRPr>
          </a:p>
          <a:p>
            <a:pPr marL="690563" indent="0" algn="r" rtl="1" fontAlgn="t">
              <a:spcBef>
                <a:spcPts val="0"/>
              </a:spcBef>
              <a:spcAft>
                <a:spcPts val="0"/>
              </a:spcAft>
              <a:buNone/>
            </a:pPr>
            <a:r>
              <a:rPr lang="ar-JO" sz="9600" dirty="0" smtClean="0">
                <a:solidFill>
                  <a:srgbClr val="000000"/>
                </a:solidFill>
                <a:latin typeface="Times New Roman" panose="02020603050405020304" pitchFamily="18" charset="0"/>
                <a:cs typeface="Times New Roman" panose="02020603050405020304" pitchFamily="18" charset="0"/>
              </a:rPr>
              <a:t>-  النقل				-  الصحة				</a:t>
            </a:r>
            <a:r>
              <a:rPr lang="ar-JO" sz="9600" dirty="0" smtClean="0">
                <a:latin typeface="Times New Roman" panose="02020603050405020304" pitchFamily="18" charset="0"/>
                <a:cs typeface="Times New Roman" panose="02020603050405020304" pitchFamily="18" charset="0"/>
              </a:rPr>
              <a:t>-  </a:t>
            </a:r>
            <a:r>
              <a:rPr lang="ar-JO" sz="9600" dirty="0" smtClean="0">
                <a:solidFill>
                  <a:srgbClr val="000000"/>
                </a:solidFill>
                <a:latin typeface="Times New Roman" panose="02020603050405020304" pitchFamily="18" charset="0"/>
                <a:cs typeface="Times New Roman" panose="02020603050405020304" pitchFamily="18" charset="0"/>
              </a:rPr>
              <a:t>الاستشارات </a:t>
            </a:r>
            <a:r>
              <a:rPr lang="ar-JO" sz="9600" dirty="0">
                <a:solidFill>
                  <a:srgbClr val="000000"/>
                </a:solidFill>
                <a:latin typeface="Times New Roman" panose="02020603050405020304" pitchFamily="18" charset="0"/>
                <a:cs typeface="Times New Roman" panose="02020603050405020304" pitchFamily="18" charset="0"/>
              </a:rPr>
              <a:t>الهندسية والمعمارية</a:t>
            </a:r>
            <a:endParaRPr lang="en-US" sz="9600" dirty="0">
              <a:latin typeface="Times New Roman" panose="02020603050405020304" pitchFamily="18" charset="0"/>
              <a:cs typeface="Times New Roman" panose="02020603050405020304" pitchFamily="18" charset="0"/>
            </a:endParaRPr>
          </a:p>
          <a:p>
            <a:pPr marL="690563" indent="0" algn="r" rtl="1" fontAlgn="t">
              <a:spcBef>
                <a:spcPts val="0"/>
              </a:spcBef>
              <a:spcAft>
                <a:spcPts val="0"/>
              </a:spcAft>
              <a:buNone/>
            </a:pPr>
            <a:endParaRPr lang="en-US" sz="9600" dirty="0">
              <a:latin typeface="Times New Roman" panose="02020603050405020304" pitchFamily="18" charset="0"/>
              <a:cs typeface="Times New Roman" panose="02020603050405020304" pitchFamily="18" charset="0"/>
            </a:endParaRPr>
          </a:p>
          <a:p>
            <a:pPr marL="914400" indent="-288925" algn="just" rtl="1">
              <a:buFont typeface="Wingdings" panose="05000000000000000000" pitchFamily="2" charset="2"/>
              <a:buChar char="§"/>
            </a:pPr>
            <a:r>
              <a:rPr lang="ar-SA" sz="10400" dirty="0" smtClean="0">
                <a:latin typeface="Times New Roman" panose="02020603050405020304" pitchFamily="18" charset="0"/>
                <a:cs typeface="Times New Roman" panose="02020603050405020304" pitchFamily="18" charset="0"/>
              </a:rPr>
              <a:t>مصدر تمويل البرنامج من البنك المركزي بقيمة (100) مليون دينار أردني (ما يعادل 140 مليون دولار أمريكي)</a:t>
            </a:r>
            <a:r>
              <a:rPr lang="ar-JO" sz="10400" dirty="0" smtClean="0">
                <a:latin typeface="Times New Roman" panose="02020603050405020304" pitchFamily="18" charset="0"/>
                <a:cs typeface="Times New Roman" panose="02020603050405020304" pitchFamily="18" charset="0"/>
              </a:rPr>
              <a:t>.</a:t>
            </a:r>
            <a:endParaRPr lang="en-US" sz="10400" dirty="0" smtClean="0">
              <a:latin typeface="Times New Roman" panose="02020603050405020304" pitchFamily="18" charset="0"/>
              <a:cs typeface="Times New Roman" panose="02020603050405020304" pitchFamily="18" charset="0"/>
            </a:endParaRPr>
          </a:p>
          <a:p>
            <a:pPr marL="914400" indent="-288925" algn="just" rtl="1">
              <a:buFont typeface="Wingdings" panose="05000000000000000000" pitchFamily="2" charset="2"/>
              <a:buChar char="§"/>
            </a:pPr>
            <a:r>
              <a:rPr lang="ar-SA" sz="10400" dirty="0" smtClean="0">
                <a:latin typeface="Times New Roman" panose="02020603050405020304" pitchFamily="18" charset="0"/>
                <a:cs typeface="Times New Roman" panose="02020603050405020304" pitchFamily="18" charset="0"/>
              </a:rPr>
              <a:t>البرنامج </a:t>
            </a:r>
            <a:r>
              <a:rPr lang="ar-SA" sz="10400" dirty="0">
                <a:latin typeface="Times New Roman" panose="02020603050405020304" pitchFamily="18" charset="0"/>
                <a:cs typeface="Times New Roman" panose="02020603050405020304" pitchFamily="18" charset="0"/>
              </a:rPr>
              <a:t>يستهدف بشكل خاص الشركات الصغيرة </a:t>
            </a:r>
            <a:r>
              <a:rPr lang="ar-SA" sz="10400" dirty="0" smtClean="0">
                <a:latin typeface="Times New Roman" panose="02020603050405020304" pitchFamily="18" charset="0"/>
                <a:cs typeface="Times New Roman" panose="02020603050405020304" pitchFamily="18" charset="0"/>
              </a:rPr>
              <a:t>والمتوسطة</a:t>
            </a:r>
            <a:r>
              <a:rPr lang="ar-JO" sz="10400" dirty="0" smtClean="0">
                <a:latin typeface="Times New Roman" panose="02020603050405020304" pitchFamily="18" charset="0"/>
                <a:cs typeface="Times New Roman" panose="02020603050405020304" pitchFamily="18" charset="0"/>
              </a:rPr>
              <a:t>.</a:t>
            </a:r>
            <a:endParaRPr lang="en-US" sz="10400" dirty="0">
              <a:latin typeface="Times New Roman" panose="02020603050405020304" pitchFamily="18" charset="0"/>
              <a:cs typeface="Times New Roman" panose="02020603050405020304" pitchFamily="18" charset="0"/>
            </a:endParaRPr>
          </a:p>
          <a:p>
            <a:pPr marL="914400" indent="-288925" algn="just" rtl="1">
              <a:buFont typeface="Wingdings" panose="05000000000000000000" pitchFamily="2" charset="2"/>
              <a:buChar char="§"/>
            </a:pPr>
            <a:r>
              <a:rPr lang="ar-SA" sz="10400" dirty="0">
                <a:latin typeface="Times New Roman" panose="02020603050405020304" pitchFamily="18" charset="0"/>
                <a:cs typeface="Times New Roman" panose="02020603050405020304" pitchFamily="18" charset="0"/>
              </a:rPr>
              <a:t>سقف التمويل للشركة الواحدة يتراوح </a:t>
            </a:r>
            <a:r>
              <a:rPr lang="ar-JO" sz="10400" dirty="0" smtClean="0">
                <a:latin typeface="Times New Roman" panose="02020603050405020304" pitchFamily="18" charset="0"/>
                <a:cs typeface="Times New Roman" panose="02020603050405020304" pitchFamily="18" charset="0"/>
              </a:rPr>
              <a:t>ما </a:t>
            </a:r>
            <a:r>
              <a:rPr lang="ar-SA" sz="10400" dirty="0" smtClean="0">
                <a:latin typeface="Times New Roman" panose="02020603050405020304" pitchFamily="18" charset="0"/>
                <a:cs typeface="Times New Roman" panose="02020603050405020304" pitchFamily="18" charset="0"/>
              </a:rPr>
              <a:t>بين </a:t>
            </a:r>
            <a:r>
              <a:rPr lang="ar-SA" sz="10400" dirty="0">
                <a:latin typeface="Times New Roman" panose="02020603050405020304" pitchFamily="18" charset="0"/>
                <a:cs typeface="Times New Roman" panose="02020603050405020304" pitchFamily="18" charset="0"/>
              </a:rPr>
              <a:t>(</a:t>
            </a:r>
            <a:r>
              <a:rPr lang="ar-SA" sz="10400" dirty="0" smtClean="0">
                <a:latin typeface="Times New Roman" panose="02020603050405020304" pitchFamily="18" charset="0"/>
                <a:cs typeface="Times New Roman" panose="02020603050405020304" pitchFamily="18" charset="0"/>
              </a:rPr>
              <a:t>3</a:t>
            </a:r>
            <a:r>
              <a:rPr lang="ar-JO" sz="10400" dirty="0" smtClean="0">
                <a:latin typeface="Times New Roman" panose="02020603050405020304" pitchFamily="18" charset="0"/>
                <a:cs typeface="Times New Roman" panose="02020603050405020304" pitchFamily="18" charset="0"/>
              </a:rPr>
              <a:t>) و(</a:t>
            </a:r>
            <a:r>
              <a:rPr lang="ar-SA" sz="10400" dirty="0" smtClean="0">
                <a:latin typeface="Times New Roman" panose="02020603050405020304" pitchFamily="18" charset="0"/>
                <a:cs typeface="Times New Roman" panose="02020603050405020304" pitchFamily="18" charset="0"/>
              </a:rPr>
              <a:t>4</a:t>
            </a:r>
            <a:r>
              <a:rPr lang="ar-SA" sz="10400" dirty="0">
                <a:latin typeface="Times New Roman" panose="02020603050405020304" pitchFamily="18" charset="0"/>
                <a:cs typeface="Times New Roman" panose="02020603050405020304" pitchFamily="18" charset="0"/>
              </a:rPr>
              <a:t>) مليون دينار (حسب القطاع</a:t>
            </a:r>
            <a:r>
              <a:rPr lang="ar-SA" sz="10400" dirty="0" smtClean="0">
                <a:latin typeface="Times New Roman" panose="02020603050405020304" pitchFamily="18" charset="0"/>
                <a:cs typeface="Times New Roman" panose="02020603050405020304" pitchFamily="18" charset="0"/>
              </a:rPr>
              <a:t>)</a:t>
            </a:r>
            <a:r>
              <a:rPr lang="ar-JO" sz="10400" dirty="0" smtClean="0">
                <a:latin typeface="Times New Roman" panose="02020603050405020304" pitchFamily="18" charset="0"/>
                <a:cs typeface="Times New Roman" panose="02020603050405020304" pitchFamily="18" charset="0"/>
              </a:rPr>
              <a:t>.</a:t>
            </a:r>
            <a:endParaRPr lang="en-US" sz="10400" dirty="0">
              <a:latin typeface="Times New Roman" panose="02020603050405020304" pitchFamily="18" charset="0"/>
              <a:cs typeface="Times New Roman" panose="02020603050405020304" pitchFamily="18" charset="0"/>
            </a:endParaRPr>
          </a:p>
          <a:p>
            <a:pPr marL="914400" indent="-288925" algn="just" rtl="1">
              <a:buFont typeface="Wingdings" panose="05000000000000000000" pitchFamily="2" charset="2"/>
              <a:buChar char="§"/>
            </a:pPr>
            <a:r>
              <a:rPr lang="ar-SA" sz="10400" dirty="0">
                <a:latin typeface="Times New Roman" panose="02020603050405020304" pitchFamily="18" charset="0"/>
                <a:cs typeface="Times New Roman" panose="02020603050405020304" pitchFamily="18" charset="0"/>
              </a:rPr>
              <a:t>تضمن الشركة الأردنية لضمان القروض ما نسبته (</a:t>
            </a:r>
            <a:r>
              <a:rPr lang="ar-SA" sz="10400" dirty="0" smtClean="0">
                <a:latin typeface="Times New Roman" panose="02020603050405020304" pitchFamily="18" charset="0"/>
                <a:cs typeface="Times New Roman" panose="02020603050405020304" pitchFamily="18" charset="0"/>
              </a:rPr>
              <a:t>70-85</a:t>
            </a:r>
            <a:r>
              <a:rPr lang="ar-SA" sz="10400" dirty="0">
                <a:latin typeface="Times New Roman" panose="02020603050405020304" pitchFamily="18" charset="0"/>
                <a:cs typeface="Times New Roman" panose="02020603050405020304" pitchFamily="18" charset="0"/>
              </a:rPr>
              <a:t>%) من القرض الممنوح للشركة (وحسب القطاع أيضاً</a:t>
            </a:r>
            <a:r>
              <a:rPr lang="ar-SA" sz="10400" dirty="0" smtClean="0">
                <a:latin typeface="Times New Roman" panose="02020603050405020304" pitchFamily="18" charset="0"/>
                <a:cs typeface="Times New Roman" panose="02020603050405020304" pitchFamily="18" charset="0"/>
              </a:rPr>
              <a:t>)</a:t>
            </a:r>
            <a:r>
              <a:rPr lang="ar-JO" sz="10400" dirty="0" smtClean="0">
                <a:latin typeface="Times New Roman" panose="02020603050405020304" pitchFamily="18" charset="0"/>
                <a:cs typeface="Times New Roman" panose="02020603050405020304" pitchFamily="18" charset="0"/>
              </a:rPr>
              <a:t>.</a:t>
            </a:r>
            <a:endParaRPr lang="en-US" sz="104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a:xfrm>
            <a:off x="6218082" y="6320588"/>
            <a:ext cx="551167" cy="365125"/>
          </a:xfrm>
        </p:spPr>
        <p:txBody>
          <a:bodyPr/>
          <a:lstStyle/>
          <a:p>
            <a:pPr algn="ctr"/>
            <a:fld id="{4F6B7C9B-7151-4755-940F-246F18B3E4ED}" type="slidenum">
              <a:rPr lang="en-US" sz="1800" smtClean="0">
                <a:latin typeface="Times New Roman" panose="02020603050405020304" pitchFamily="18" charset="0"/>
                <a:cs typeface="Times New Roman" panose="02020603050405020304" pitchFamily="18" charset="0"/>
              </a:rPr>
              <a:pPr algn="ctr"/>
              <a:t>7</a:t>
            </a:fld>
            <a:endParaRPr 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83343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7027" y="316834"/>
            <a:ext cx="9488489" cy="1752599"/>
          </a:xfrm>
        </p:spPr>
        <p:txBody>
          <a:bodyPr>
            <a:normAutofit/>
          </a:bodyPr>
          <a:lstStyle/>
          <a:p>
            <a:pPr marL="625475" indent="-625475" algn="r" rtl="1">
              <a:buFont typeface="+mj-lt"/>
              <a:buAutoNum type="arabicParenR" startAt="2"/>
            </a:pPr>
            <a:r>
              <a:rPr lang="ar-SA" sz="3200" b="1" u="sng" dirty="0">
                <a:latin typeface="Times New Roman" panose="02020603050405020304" pitchFamily="18" charset="0"/>
                <a:cs typeface="Times New Roman" panose="02020603050405020304" pitchFamily="18" charset="0"/>
              </a:rPr>
              <a:t>برنامج مواجهة أزمة كورونا</a:t>
            </a:r>
            <a:endParaRPr lang="en-US" sz="32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57025" y="1395932"/>
            <a:ext cx="8927015" cy="4695161"/>
          </a:xfrm>
        </p:spPr>
        <p:txBody>
          <a:bodyPr>
            <a:noAutofit/>
          </a:bodyPr>
          <a:lstStyle/>
          <a:p>
            <a:pPr marL="336550" indent="-336550" algn="just" rtl="1">
              <a:buFont typeface="Wingdings" panose="05000000000000000000" pitchFamily="2" charset="2"/>
              <a:buChar char="§"/>
            </a:pPr>
            <a:endParaRPr lang="ar-JO" sz="600" dirty="0" smtClean="0">
              <a:latin typeface="Times New Roman" panose="02020603050405020304" pitchFamily="18" charset="0"/>
              <a:cs typeface="Times New Roman" panose="02020603050405020304" pitchFamily="18" charset="0"/>
            </a:endParaRPr>
          </a:p>
          <a:p>
            <a:pPr marL="336550" indent="-336550" algn="just" rtl="1">
              <a:buFont typeface="Wingdings" panose="05000000000000000000" pitchFamily="2" charset="2"/>
              <a:buChar char="§"/>
            </a:pPr>
            <a:r>
              <a:rPr lang="ar-SA" dirty="0" smtClean="0">
                <a:latin typeface="Times New Roman" panose="02020603050405020304" pitchFamily="18" charset="0"/>
                <a:cs typeface="Times New Roman" panose="02020603050405020304" pitchFamily="18" charset="0"/>
              </a:rPr>
              <a:t>استهدف </a:t>
            </a:r>
            <a:r>
              <a:rPr lang="ar-SA" dirty="0">
                <a:latin typeface="Times New Roman" panose="02020603050405020304" pitchFamily="18" charset="0"/>
                <a:cs typeface="Times New Roman" panose="02020603050405020304" pitchFamily="18" charset="0"/>
              </a:rPr>
              <a:t>البرنامج الشركات الصغيرة والمتوسطة ومتناهية </a:t>
            </a:r>
            <a:r>
              <a:rPr lang="ar-SA" dirty="0" smtClean="0">
                <a:latin typeface="Times New Roman" panose="02020603050405020304" pitchFamily="18" charset="0"/>
                <a:cs typeface="Times New Roman" panose="02020603050405020304" pitchFamily="18" charset="0"/>
              </a:rPr>
              <a:t>الصغر</a:t>
            </a:r>
            <a:r>
              <a:rPr lang="ar-JO" dirty="0" smtClean="0">
                <a:latin typeface="Times New Roman" panose="02020603050405020304" pitchFamily="18" charset="0"/>
                <a:cs typeface="Times New Roman" panose="02020603050405020304" pitchFamily="18" charset="0"/>
              </a:rPr>
              <a:t> </a:t>
            </a:r>
            <a:r>
              <a:rPr lang="ar-SA" dirty="0" smtClean="0">
                <a:latin typeface="Times New Roman" panose="02020603050405020304" pitchFamily="18" charset="0"/>
                <a:cs typeface="Times New Roman" panose="02020603050405020304" pitchFamily="18" charset="0"/>
              </a:rPr>
              <a:t>التي </a:t>
            </a:r>
            <a:r>
              <a:rPr lang="ar-SA" dirty="0">
                <a:latin typeface="Times New Roman" panose="02020603050405020304" pitchFamily="18" charset="0"/>
                <a:cs typeface="Times New Roman" panose="02020603050405020304" pitchFamily="18" charset="0"/>
              </a:rPr>
              <a:t>تضررت نتيجة الإغلاقات التي تمت إبان تلك </a:t>
            </a:r>
            <a:r>
              <a:rPr lang="ar-SA" dirty="0" smtClean="0">
                <a:latin typeface="Times New Roman" panose="02020603050405020304" pitchFamily="18" charset="0"/>
                <a:cs typeface="Times New Roman" panose="02020603050405020304" pitchFamily="18" charset="0"/>
              </a:rPr>
              <a:t>الأزمة</a:t>
            </a:r>
            <a:r>
              <a:rPr lang="ar-JO"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336550" indent="-336550" algn="just" rtl="1">
              <a:buFont typeface="Wingdings" panose="05000000000000000000" pitchFamily="2" charset="2"/>
              <a:buChar char="§"/>
            </a:pPr>
            <a:r>
              <a:rPr lang="ar-SA" dirty="0">
                <a:latin typeface="Times New Roman" panose="02020603050405020304" pitchFamily="18" charset="0"/>
                <a:cs typeface="Times New Roman" panose="02020603050405020304" pitchFamily="18" charset="0"/>
              </a:rPr>
              <a:t>غايات البرنامج الرئيسية تمثلت بدفع رواتب الموظفين والإيجارات للشركات التي تضررت بسبب توقف مبيعاتها نظراً للإغلاقات خلال الأزمة أو بسبب خسارة بعض الشركات للمخزون المتوفر لديها نتيجة لتلفه أو انتهاء </a:t>
            </a:r>
            <a:r>
              <a:rPr lang="ar-SA" dirty="0" smtClean="0">
                <a:latin typeface="Times New Roman" panose="02020603050405020304" pitchFamily="18" charset="0"/>
                <a:cs typeface="Times New Roman" panose="02020603050405020304" pitchFamily="18" charset="0"/>
              </a:rPr>
              <a:t>مد</a:t>
            </a:r>
            <a:r>
              <a:rPr lang="ar-JO" dirty="0" smtClean="0">
                <a:latin typeface="Times New Roman" panose="02020603050405020304" pitchFamily="18" charset="0"/>
                <a:cs typeface="Times New Roman" panose="02020603050405020304" pitchFamily="18" charset="0"/>
              </a:rPr>
              <a:t>ة صلاحيته</a:t>
            </a:r>
            <a:r>
              <a:rPr lang="ar-SA" dirty="0" smtClean="0">
                <a:latin typeface="Times New Roman" panose="02020603050405020304" pitchFamily="18" charset="0"/>
                <a:cs typeface="Times New Roman" panose="02020603050405020304" pitchFamily="18" charset="0"/>
              </a:rPr>
              <a:t> </a:t>
            </a:r>
            <a:r>
              <a:rPr lang="ar-SA" dirty="0">
                <a:latin typeface="Times New Roman" panose="02020603050405020304" pitchFamily="18" charset="0"/>
                <a:cs typeface="Times New Roman" panose="02020603050405020304" pitchFamily="18" charset="0"/>
              </a:rPr>
              <a:t>أو </a:t>
            </a:r>
            <a:r>
              <a:rPr lang="ar-JO" dirty="0" smtClean="0">
                <a:latin typeface="Times New Roman" panose="02020603050405020304" pitchFamily="18" charset="0"/>
                <a:cs typeface="Times New Roman" panose="02020603050405020304" pitchFamily="18" charset="0"/>
              </a:rPr>
              <a:t>بسبب </a:t>
            </a:r>
            <a:r>
              <a:rPr lang="ar-SA" dirty="0" smtClean="0">
                <a:latin typeface="Times New Roman" panose="02020603050405020304" pitchFamily="18" charset="0"/>
                <a:cs typeface="Times New Roman" panose="02020603050405020304" pitchFamily="18" charset="0"/>
              </a:rPr>
              <a:t>عدم </a:t>
            </a:r>
            <a:r>
              <a:rPr lang="ar-SA" dirty="0">
                <a:latin typeface="Times New Roman" panose="02020603050405020304" pitchFamily="18" charset="0"/>
                <a:cs typeface="Times New Roman" panose="02020603050405020304" pitchFamily="18" charset="0"/>
              </a:rPr>
              <a:t>القدرة على تصريفه وتحويله إلى منتج نهائي.</a:t>
            </a:r>
            <a:endParaRPr lang="en-US" dirty="0">
              <a:latin typeface="Times New Roman" panose="02020603050405020304" pitchFamily="18" charset="0"/>
              <a:cs typeface="Times New Roman" panose="02020603050405020304" pitchFamily="18" charset="0"/>
            </a:endParaRPr>
          </a:p>
          <a:p>
            <a:pPr marL="336550" indent="-336550" algn="just" rtl="1">
              <a:buFont typeface="Wingdings" panose="05000000000000000000" pitchFamily="2" charset="2"/>
              <a:buChar char="§"/>
            </a:pPr>
            <a:r>
              <a:rPr lang="ar-JO" dirty="0" smtClean="0">
                <a:latin typeface="Times New Roman" panose="02020603050405020304" pitchFamily="18" charset="0"/>
                <a:cs typeface="Times New Roman" panose="02020603050405020304" pitchFamily="18" charset="0"/>
              </a:rPr>
              <a:t>قام </a:t>
            </a:r>
            <a:r>
              <a:rPr lang="ar-SA" dirty="0">
                <a:latin typeface="Times New Roman" panose="02020603050405020304" pitchFamily="18" charset="0"/>
                <a:cs typeface="Times New Roman" panose="02020603050405020304" pitchFamily="18" charset="0"/>
              </a:rPr>
              <a:t>البنك المركزي الأردني </a:t>
            </a:r>
            <a:r>
              <a:rPr lang="ar-JO" dirty="0" smtClean="0">
                <a:latin typeface="Times New Roman" panose="02020603050405020304" pitchFamily="18" charset="0"/>
                <a:cs typeface="Times New Roman" panose="02020603050405020304" pitchFamily="18" charset="0"/>
              </a:rPr>
              <a:t>بمنح التمويل اللازم للشركة الأردنية لضمان القروض لتمكينها من تنفيذ</a:t>
            </a:r>
            <a:r>
              <a:rPr lang="ar-SA" dirty="0" smtClean="0">
                <a:latin typeface="Times New Roman" panose="02020603050405020304" pitchFamily="18" charset="0"/>
                <a:cs typeface="Times New Roman" panose="02020603050405020304" pitchFamily="18" charset="0"/>
              </a:rPr>
              <a:t> </a:t>
            </a:r>
            <a:r>
              <a:rPr lang="ar-JO" dirty="0" smtClean="0">
                <a:latin typeface="Times New Roman" panose="02020603050405020304" pitchFamily="18" charset="0"/>
                <a:cs typeface="Times New Roman" panose="02020603050405020304" pitchFamily="18" charset="0"/>
              </a:rPr>
              <a:t>هذا </a:t>
            </a:r>
            <a:r>
              <a:rPr lang="ar-SA" dirty="0" smtClean="0">
                <a:latin typeface="Times New Roman" panose="02020603050405020304" pitchFamily="18" charset="0"/>
                <a:cs typeface="Times New Roman" panose="02020603050405020304" pitchFamily="18" charset="0"/>
              </a:rPr>
              <a:t>البرنامج </a:t>
            </a:r>
            <a:r>
              <a:rPr lang="ar-JO" dirty="0" smtClean="0">
                <a:latin typeface="Times New Roman" panose="02020603050405020304" pitchFamily="18" charset="0"/>
                <a:cs typeface="Times New Roman" panose="02020603050405020304" pitchFamily="18" charset="0"/>
              </a:rPr>
              <a:t>وبمبلغ </a:t>
            </a:r>
            <a:r>
              <a:rPr lang="ar-SA" dirty="0" smtClean="0">
                <a:latin typeface="Times New Roman" panose="02020603050405020304" pitchFamily="18" charset="0"/>
                <a:cs typeface="Times New Roman" panose="02020603050405020304" pitchFamily="18" charset="0"/>
              </a:rPr>
              <a:t>(</a:t>
            </a:r>
            <a:r>
              <a:rPr lang="ar-SA" dirty="0">
                <a:latin typeface="Times New Roman" panose="02020603050405020304" pitchFamily="18" charset="0"/>
                <a:cs typeface="Times New Roman" panose="02020603050405020304" pitchFamily="18" charset="0"/>
              </a:rPr>
              <a:t>500) مليون دينار </a:t>
            </a:r>
            <a:r>
              <a:rPr lang="ar-SA" dirty="0" smtClean="0">
                <a:latin typeface="Times New Roman" panose="02020603050405020304" pitchFamily="18" charset="0"/>
                <a:cs typeface="Times New Roman" panose="02020603050405020304" pitchFamily="18" charset="0"/>
              </a:rPr>
              <a:t>(</a:t>
            </a:r>
            <a:r>
              <a:rPr lang="ar-JO" dirty="0" smtClean="0">
                <a:latin typeface="Times New Roman" panose="02020603050405020304" pitchFamily="18" charset="0"/>
                <a:cs typeface="Times New Roman" panose="02020603050405020304" pitchFamily="18" charset="0"/>
              </a:rPr>
              <a:t>أي </a:t>
            </a:r>
            <a:r>
              <a:rPr lang="ar-SA" dirty="0" smtClean="0">
                <a:latin typeface="Times New Roman" panose="02020603050405020304" pitchFamily="18" charset="0"/>
                <a:cs typeface="Times New Roman" panose="02020603050405020304" pitchFamily="18" charset="0"/>
              </a:rPr>
              <a:t>حوالي </a:t>
            </a:r>
            <a:r>
              <a:rPr lang="ar-SA" dirty="0">
                <a:latin typeface="Times New Roman" panose="02020603050405020304" pitchFamily="18" charset="0"/>
                <a:cs typeface="Times New Roman" panose="02020603050405020304" pitchFamily="18" charset="0"/>
              </a:rPr>
              <a:t>700 مليون دولار</a:t>
            </a:r>
            <a:r>
              <a:rPr lang="ar-SA" dirty="0" smtClean="0">
                <a:latin typeface="Times New Roman" panose="02020603050405020304" pitchFamily="18" charset="0"/>
                <a:cs typeface="Times New Roman" panose="02020603050405020304" pitchFamily="18" charset="0"/>
              </a:rPr>
              <a:t>).</a:t>
            </a:r>
            <a:endParaRPr lang="ar-JO" dirty="0" smtClean="0">
              <a:latin typeface="Times New Roman" panose="02020603050405020304" pitchFamily="18" charset="0"/>
              <a:cs typeface="Times New Roman" panose="02020603050405020304" pitchFamily="18" charset="0"/>
            </a:endParaRPr>
          </a:p>
          <a:p>
            <a:pPr marL="336550" indent="-336550" algn="just" rtl="1">
              <a:buFont typeface="Wingdings" panose="05000000000000000000" pitchFamily="2" charset="2"/>
              <a:buChar char="§"/>
            </a:pPr>
            <a:r>
              <a:rPr lang="ar-JO" dirty="0" smtClean="0">
                <a:latin typeface="Times New Roman" panose="02020603050405020304" pitchFamily="18" charset="0"/>
                <a:cs typeface="Times New Roman" panose="02020603050405020304" pitchFamily="18" charset="0"/>
              </a:rPr>
              <a:t>ساعد هذا البرنامج العديد من الشركات الصغيرة والمتوسطة على تجاوز الأزمات المالية التي مرت بها خلال فترة كورونا.</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5944950" y="6336633"/>
            <a:ext cx="551167" cy="365125"/>
          </a:xfrm>
        </p:spPr>
        <p:txBody>
          <a:bodyPr/>
          <a:lstStyle/>
          <a:p>
            <a:pPr algn="ctr"/>
            <a:fld id="{4F6B7C9B-7151-4755-940F-246F18B3E4ED}" type="slidenum">
              <a:rPr lang="en-US" sz="1800" smtClean="0">
                <a:latin typeface="Times New Roman" panose="02020603050405020304" pitchFamily="18" charset="0"/>
                <a:cs typeface="Times New Roman" panose="02020603050405020304" pitchFamily="18" charset="0"/>
              </a:rPr>
              <a:pPr algn="ctr"/>
              <a:t>8</a:t>
            </a:fld>
            <a:endParaRPr 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36243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872289"/>
            <a:ext cx="9536616" cy="1752599"/>
          </a:xfrm>
        </p:spPr>
        <p:txBody>
          <a:bodyPr>
            <a:normAutofit/>
          </a:bodyPr>
          <a:lstStyle/>
          <a:p>
            <a:pPr marL="690563" indent="-690563" algn="r" rtl="1">
              <a:buFont typeface="+mj-lt"/>
              <a:buAutoNum type="arabicParenR" startAt="3"/>
            </a:pPr>
            <a:r>
              <a:rPr lang="ar-SA" sz="3200" b="1" u="sng" dirty="0">
                <a:latin typeface="Times New Roman" panose="02020603050405020304" pitchFamily="18" charset="0"/>
                <a:cs typeface="Times New Roman" panose="02020603050405020304" pitchFamily="18" charset="0"/>
              </a:rPr>
              <a:t>برنامج </a:t>
            </a:r>
            <a:r>
              <a:rPr lang="ar-JO" sz="3200" b="1" u="sng" dirty="0" smtClean="0">
                <a:latin typeface="Times New Roman" panose="02020603050405020304" pitchFamily="18" charset="0"/>
                <a:cs typeface="Times New Roman" panose="02020603050405020304" pitchFamily="18" charset="0"/>
              </a:rPr>
              <a:t>انهض</a:t>
            </a:r>
            <a:endParaRPr lang="en-US" sz="32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84311" y="1748589"/>
            <a:ext cx="8910974" cy="4042611"/>
          </a:xfrm>
        </p:spPr>
        <p:txBody>
          <a:bodyPr>
            <a:normAutofit lnSpcReduction="10000"/>
          </a:bodyPr>
          <a:lstStyle/>
          <a:p>
            <a:pPr marL="336550" indent="-336550" algn="just" rtl="1">
              <a:buFont typeface="Wingdings" panose="05000000000000000000" pitchFamily="2" charset="2"/>
              <a:buChar char="§"/>
            </a:pPr>
            <a:endParaRPr lang="ar-JO" sz="800" dirty="0" smtClean="0">
              <a:latin typeface="Times New Roman" panose="02020603050405020304" pitchFamily="18" charset="0"/>
              <a:cs typeface="Times New Roman" panose="02020603050405020304" pitchFamily="18" charset="0"/>
            </a:endParaRPr>
          </a:p>
          <a:p>
            <a:pPr marL="336550" indent="-336550" algn="just" rtl="1">
              <a:buFont typeface="Wingdings" panose="05000000000000000000" pitchFamily="2" charset="2"/>
              <a:buChar char="§"/>
            </a:pPr>
            <a:r>
              <a:rPr lang="ar-SA" sz="3200" dirty="0" smtClean="0">
                <a:latin typeface="Times New Roman" panose="02020603050405020304" pitchFamily="18" charset="0"/>
                <a:cs typeface="Times New Roman" panose="02020603050405020304" pitchFamily="18" charset="0"/>
              </a:rPr>
              <a:t>يستهدف </a:t>
            </a:r>
            <a:r>
              <a:rPr lang="ar-SA" sz="3200" dirty="0">
                <a:latin typeface="Times New Roman" panose="02020603050405020304" pitchFamily="18" charset="0"/>
                <a:cs typeface="Times New Roman" panose="02020603050405020304" pitchFamily="18" charset="0"/>
              </a:rPr>
              <a:t>البرنامج الشباب ضمن الفئة العمرية من (18-45) </a:t>
            </a:r>
            <a:r>
              <a:rPr lang="ar-SA" sz="3200" dirty="0" smtClean="0">
                <a:latin typeface="Times New Roman" panose="02020603050405020304" pitchFamily="18" charset="0"/>
                <a:cs typeface="Times New Roman" panose="02020603050405020304" pitchFamily="18" charset="0"/>
              </a:rPr>
              <a:t>سنة</a:t>
            </a:r>
            <a:r>
              <a:rPr lang="ar-JO"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336550" indent="-336550" algn="just" rtl="1">
              <a:buFont typeface="Wingdings" panose="05000000000000000000" pitchFamily="2" charset="2"/>
              <a:buChar char="§"/>
            </a:pPr>
            <a:r>
              <a:rPr lang="ar-JO" sz="3200" dirty="0" smtClean="0">
                <a:latin typeface="Times New Roman" panose="02020603050405020304" pitchFamily="18" charset="0"/>
                <a:cs typeface="Times New Roman" panose="02020603050405020304" pitchFamily="18" charset="0"/>
              </a:rPr>
              <a:t>تتراوح </a:t>
            </a:r>
            <a:r>
              <a:rPr lang="ar-SA" sz="3200" dirty="0" smtClean="0">
                <a:latin typeface="Times New Roman" panose="02020603050405020304" pitchFamily="18" charset="0"/>
                <a:cs typeface="Times New Roman" panose="02020603050405020304" pitchFamily="18" charset="0"/>
              </a:rPr>
              <a:t>قيمة </a:t>
            </a:r>
            <a:r>
              <a:rPr lang="ar-SA" sz="3200" dirty="0">
                <a:latin typeface="Times New Roman" panose="02020603050405020304" pitchFamily="18" charset="0"/>
                <a:cs typeface="Times New Roman" panose="02020603050405020304" pitchFamily="18" charset="0"/>
              </a:rPr>
              <a:t>التمويل الممنوح للشخص الواحد </a:t>
            </a:r>
            <a:r>
              <a:rPr lang="ar-JO" sz="3200" dirty="0" smtClean="0">
                <a:latin typeface="Times New Roman" panose="02020603050405020304" pitchFamily="18" charset="0"/>
                <a:cs typeface="Times New Roman" panose="02020603050405020304" pitchFamily="18" charset="0"/>
              </a:rPr>
              <a:t>ما</a:t>
            </a:r>
            <a:r>
              <a:rPr lang="ar-SA" sz="3200" dirty="0" smtClean="0">
                <a:latin typeface="Times New Roman" panose="02020603050405020304" pitchFamily="18" charset="0"/>
                <a:cs typeface="Times New Roman" panose="02020603050405020304" pitchFamily="18" charset="0"/>
              </a:rPr>
              <a:t> </a:t>
            </a:r>
            <a:r>
              <a:rPr lang="ar-SA" sz="3200" dirty="0">
                <a:latin typeface="Times New Roman" panose="02020603050405020304" pitchFamily="18" charset="0"/>
                <a:cs typeface="Times New Roman" panose="02020603050405020304" pitchFamily="18" charset="0"/>
              </a:rPr>
              <a:t>بين (</a:t>
            </a:r>
            <a:r>
              <a:rPr lang="ar-SA" sz="3200" dirty="0" smtClean="0">
                <a:latin typeface="Times New Roman" panose="02020603050405020304" pitchFamily="18" charset="0"/>
                <a:cs typeface="Times New Roman" panose="02020603050405020304" pitchFamily="18" charset="0"/>
              </a:rPr>
              <a:t>5</a:t>
            </a:r>
            <a:r>
              <a:rPr lang="ar-JO" sz="3200" dirty="0" smtClean="0">
                <a:latin typeface="Times New Roman" panose="02020603050405020304" pitchFamily="18" charset="0"/>
                <a:cs typeface="Times New Roman" panose="02020603050405020304" pitchFamily="18" charset="0"/>
              </a:rPr>
              <a:t>) إلى (</a:t>
            </a:r>
            <a:r>
              <a:rPr lang="ar-SA" sz="3200" dirty="0" smtClean="0">
                <a:latin typeface="Times New Roman" panose="02020603050405020304" pitchFamily="18" charset="0"/>
                <a:cs typeface="Times New Roman" panose="02020603050405020304" pitchFamily="18" charset="0"/>
              </a:rPr>
              <a:t>50</a:t>
            </a:r>
            <a:r>
              <a:rPr lang="ar-SA" sz="3200" dirty="0">
                <a:latin typeface="Times New Roman" panose="02020603050405020304" pitchFamily="18" charset="0"/>
                <a:cs typeface="Times New Roman" panose="02020603050405020304" pitchFamily="18" charset="0"/>
              </a:rPr>
              <a:t>) ألف دينار أردني </a:t>
            </a:r>
            <a:r>
              <a:rPr lang="ar-SA" sz="3200" dirty="0" smtClean="0">
                <a:latin typeface="Times New Roman" panose="02020603050405020304" pitchFamily="18" charset="0"/>
                <a:cs typeface="Times New Roman" panose="02020603050405020304" pitchFamily="18" charset="0"/>
              </a:rPr>
              <a:t>(</a:t>
            </a:r>
            <a:r>
              <a:rPr lang="ar-JO" sz="3200" dirty="0" smtClean="0">
                <a:latin typeface="Times New Roman" panose="02020603050405020304" pitchFamily="18" charset="0"/>
                <a:cs typeface="Times New Roman" panose="02020603050405020304" pitchFamily="18" charset="0"/>
              </a:rPr>
              <a:t>أي </a:t>
            </a:r>
            <a:r>
              <a:rPr lang="ar-SA" sz="3200" dirty="0" smtClean="0">
                <a:latin typeface="Times New Roman" panose="02020603050405020304" pitchFamily="18" charset="0"/>
                <a:cs typeface="Times New Roman" panose="02020603050405020304" pitchFamily="18" charset="0"/>
              </a:rPr>
              <a:t>ما يعادل </a:t>
            </a:r>
            <a:r>
              <a:rPr lang="ar-SA" sz="3200" dirty="0">
                <a:latin typeface="Times New Roman" panose="02020603050405020304" pitchFamily="18" charset="0"/>
                <a:cs typeface="Times New Roman" panose="02020603050405020304" pitchFamily="18" charset="0"/>
              </a:rPr>
              <a:t>(</a:t>
            </a:r>
            <a:r>
              <a:rPr lang="ar-SA" sz="3200" dirty="0" smtClean="0">
                <a:latin typeface="Times New Roman" panose="02020603050405020304" pitchFamily="18" charset="0"/>
                <a:cs typeface="Times New Roman" panose="02020603050405020304" pitchFamily="18" charset="0"/>
              </a:rPr>
              <a:t>7</a:t>
            </a:r>
            <a:r>
              <a:rPr lang="ar-JO" sz="3200" dirty="0" smtClean="0">
                <a:latin typeface="Times New Roman" panose="02020603050405020304" pitchFamily="18" charset="0"/>
                <a:cs typeface="Times New Roman" panose="02020603050405020304" pitchFamily="18" charset="0"/>
              </a:rPr>
              <a:t>) إلى (</a:t>
            </a:r>
            <a:r>
              <a:rPr lang="ar-SA" sz="3200" dirty="0" smtClean="0">
                <a:latin typeface="Times New Roman" panose="02020603050405020304" pitchFamily="18" charset="0"/>
                <a:cs typeface="Times New Roman" panose="02020603050405020304" pitchFamily="18" charset="0"/>
              </a:rPr>
              <a:t>70</a:t>
            </a:r>
            <a:r>
              <a:rPr lang="ar-SA" sz="3200" dirty="0">
                <a:latin typeface="Times New Roman" panose="02020603050405020304" pitchFamily="18" charset="0"/>
                <a:cs typeface="Times New Roman" panose="02020603050405020304" pitchFamily="18" charset="0"/>
              </a:rPr>
              <a:t>) ألف دولار أمريكي) </a:t>
            </a:r>
            <a:r>
              <a:rPr lang="ar-SA" sz="3200" dirty="0" smtClean="0">
                <a:latin typeface="Times New Roman" panose="02020603050405020304" pitchFamily="18" charset="0"/>
                <a:cs typeface="Times New Roman" panose="02020603050405020304" pitchFamily="18" charset="0"/>
              </a:rPr>
              <a:t>و</a:t>
            </a:r>
            <a:r>
              <a:rPr lang="ar-JO" sz="3200" dirty="0" smtClean="0">
                <a:latin typeface="Times New Roman" panose="02020603050405020304" pitchFamily="18" charset="0"/>
                <a:cs typeface="Times New Roman" panose="02020603050405020304" pitchFamily="18" charset="0"/>
              </a:rPr>
              <a:t>ت</a:t>
            </a:r>
            <a:r>
              <a:rPr lang="ar-SA" sz="3200" dirty="0" err="1" smtClean="0">
                <a:latin typeface="Times New Roman" panose="02020603050405020304" pitchFamily="18" charset="0"/>
                <a:cs typeface="Times New Roman" panose="02020603050405020304" pitchFamily="18" charset="0"/>
              </a:rPr>
              <a:t>عتمد</a:t>
            </a:r>
            <a:r>
              <a:rPr lang="ar-SA" sz="3200" dirty="0" smtClean="0">
                <a:latin typeface="Times New Roman" panose="02020603050405020304" pitchFamily="18" charset="0"/>
                <a:cs typeface="Times New Roman" panose="02020603050405020304" pitchFamily="18" charset="0"/>
              </a:rPr>
              <a:t> </a:t>
            </a:r>
            <a:r>
              <a:rPr lang="ar-JO" sz="3200" dirty="0" smtClean="0">
                <a:latin typeface="Times New Roman" panose="02020603050405020304" pitchFamily="18" charset="0"/>
                <a:cs typeface="Times New Roman" panose="02020603050405020304" pitchFamily="18" charset="0"/>
              </a:rPr>
              <a:t>قيمة التمويل </a:t>
            </a:r>
            <a:r>
              <a:rPr lang="ar-SA" sz="3200" dirty="0" smtClean="0">
                <a:latin typeface="Times New Roman" panose="02020603050405020304" pitchFamily="18" charset="0"/>
                <a:cs typeface="Times New Roman" panose="02020603050405020304" pitchFamily="18" charset="0"/>
              </a:rPr>
              <a:t>على </a:t>
            </a:r>
            <a:r>
              <a:rPr lang="ar-SA" sz="3200" dirty="0">
                <a:latin typeface="Times New Roman" panose="02020603050405020304" pitchFamily="18" charset="0"/>
                <a:cs typeface="Times New Roman" panose="02020603050405020304" pitchFamily="18" charset="0"/>
              </a:rPr>
              <a:t>نوع المشروع </a:t>
            </a:r>
            <a:r>
              <a:rPr lang="ar-SA" sz="3200" dirty="0" err="1" smtClean="0">
                <a:latin typeface="Times New Roman" panose="02020603050405020304" pitchFamily="18" charset="0"/>
                <a:cs typeface="Times New Roman" panose="02020603050405020304" pitchFamily="18" charset="0"/>
              </a:rPr>
              <a:t>الممو</a:t>
            </a:r>
            <a:r>
              <a:rPr lang="ar-JO" sz="3200" dirty="0" smtClean="0">
                <a:latin typeface="Times New Roman" panose="02020603050405020304" pitchFamily="18" charset="0"/>
                <a:cs typeface="Times New Roman" panose="02020603050405020304" pitchFamily="18" charset="0"/>
              </a:rPr>
              <a:t>ّ</a:t>
            </a:r>
            <a:r>
              <a:rPr lang="ar-SA" sz="3200" dirty="0" smtClean="0">
                <a:latin typeface="Times New Roman" panose="02020603050405020304" pitchFamily="18" charset="0"/>
                <a:cs typeface="Times New Roman" panose="02020603050405020304" pitchFamily="18" charset="0"/>
              </a:rPr>
              <a:t>ل </a:t>
            </a:r>
            <a:r>
              <a:rPr lang="ar-SA" sz="3200" dirty="0">
                <a:latin typeface="Times New Roman" panose="02020603050405020304" pitchFamily="18" charset="0"/>
                <a:cs typeface="Times New Roman" panose="02020603050405020304" pitchFamily="18" charset="0"/>
              </a:rPr>
              <a:t>وعدد فرص العمل المستحدثة من المشروع.</a:t>
            </a:r>
            <a:endParaRPr lang="en-US" sz="3200" dirty="0">
              <a:latin typeface="Times New Roman" panose="02020603050405020304" pitchFamily="18" charset="0"/>
              <a:cs typeface="Times New Roman" panose="02020603050405020304" pitchFamily="18" charset="0"/>
            </a:endParaRPr>
          </a:p>
          <a:p>
            <a:pPr marL="336550" indent="-336550" algn="just" rtl="1">
              <a:buFont typeface="Wingdings" panose="05000000000000000000" pitchFamily="2" charset="2"/>
              <a:buChar char="§"/>
            </a:pPr>
            <a:r>
              <a:rPr lang="ar-JO" sz="3200" dirty="0" smtClean="0">
                <a:latin typeface="Times New Roman" panose="02020603050405020304" pitchFamily="18" charset="0"/>
                <a:cs typeface="Times New Roman" panose="02020603050405020304" pitchFamily="18" charset="0"/>
              </a:rPr>
              <a:t>قيمة البرنامج تبلغ </a:t>
            </a:r>
            <a:r>
              <a:rPr lang="ar-SA" sz="3200" dirty="0" smtClean="0">
                <a:latin typeface="Times New Roman" panose="02020603050405020304" pitchFamily="18" charset="0"/>
                <a:cs typeface="Times New Roman" panose="02020603050405020304" pitchFamily="18" charset="0"/>
              </a:rPr>
              <a:t>(100</a:t>
            </a:r>
            <a:r>
              <a:rPr lang="ar-SA" sz="3200" dirty="0">
                <a:latin typeface="Times New Roman" panose="02020603050405020304" pitchFamily="18" charset="0"/>
                <a:cs typeface="Times New Roman" panose="02020603050405020304" pitchFamily="18" charset="0"/>
              </a:rPr>
              <a:t>) مليون دينار أردني </a:t>
            </a:r>
            <a:r>
              <a:rPr lang="ar-SA" sz="3200" dirty="0" smtClean="0">
                <a:latin typeface="Times New Roman" panose="02020603050405020304" pitchFamily="18" charset="0"/>
                <a:cs typeface="Times New Roman" panose="02020603050405020304" pitchFamily="18" charset="0"/>
              </a:rPr>
              <a:t>(</a:t>
            </a:r>
            <a:r>
              <a:rPr lang="ar-JO" sz="3200" dirty="0" smtClean="0">
                <a:latin typeface="Times New Roman" panose="02020603050405020304" pitchFamily="18" charset="0"/>
                <a:cs typeface="Times New Roman" panose="02020603050405020304" pitchFamily="18" charset="0"/>
              </a:rPr>
              <a:t>أي </a:t>
            </a:r>
            <a:r>
              <a:rPr lang="ar-SA" sz="3200" dirty="0" smtClean="0">
                <a:latin typeface="Times New Roman" panose="02020603050405020304" pitchFamily="18" charset="0"/>
                <a:cs typeface="Times New Roman" panose="02020603050405020304" pitchFamily="18" charset="0"/>
              </a:rPr>
              <a:t>ما </a:t>
            </a:r>
            <a:r>
              <a:rPr lang="ar-SA" sz="3200" dirty="0">
                <a:latin typeface="Times New Roman" panose="02020603050405020304" pitchFamily="18" charset="0"/>
                <a:cs typeface="Times New Roman" panose="02020603050405020304" pitchFamily="18" charset="0"/>
              </a:rPr>
              <a:t>يعادل (140) </a:t>
            </a:r>
            <a:r>
              <a:rPr lang="ar-JO" sz="3200" dirty="0" smtClean="0">
                <a:latin typeface="Times New Roman" panose="02020603050405020304" pitchFamily="18" charset="0"/>
                <a:cs typeface="Times New Roman" panose="02020603050405020304" pitchFamily="18" charset="0"/>
              </a:rPr>
              <a:t>مليون</a:t>
            </a:r>
            <a:r>
              <a:rPr lang="ar-SA" sz="3200" dirty="0" smtClean="0">
                <a:latin typeface="Times New Roman" panose="02020603050405020304" pitchFamily="18" charset="0"/>
                <a:cs typeface="Times New Roman" panose="02020603050405020304" pitchFamily="18" charset="0"/>
              </a:rPr>
              <a:t> </a:t>
            </a:r>
            <a:r>
              <a:rPr lang="ar-SA" sz="3200" dirty="0">
                <a:latin typeface="Times New Roman" panose="02020603050405020304" pitchFamily="18" charset="0"/>
                <a:cs typeface="Times New Roman" panose="02020603050405020304" pitchFamily="18" charset="0"/>
              </a:rPr>
              <a:t>دولار أمريكي</a:t>
            </a:r>
            <a:r>
              <a:rPr lang="ar-SA" sz="3200" dirty="0" smtClean="0">
                <a:latin typeface="Times New Roman" panose="02020603050405020304" pitchFamily="18" charset="0"/>
                <a:cs typeface="Times New Roman" panose="02020603050405020304" pitchFamily="18" charset="0"/>
              </a:rPr>
              <a:t>)</a:t>
            </a:r>
            <a:r>
              <a:rPr lang="ar-JO" sz="3200" dirty="0" smtClean="0">
                <a:latin typeface="Times New Roman" panose="02020603050405020304" pitchFamily="18" charset="0"/>
                <a:cs typeface="Times New Roman" panose="02020603050405020304" pitchFamily="18" charset="0"/>
              </a:rPr>
              <a:t>، ومصدرها من البنك المركزي الأردني.</a:t>
            </a:r>
            <a:endParaRPr lang="en-US" sz="3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5977035" y="6075678"/>
            <a:ext cx="551167" cy="365125"/>
          </a:xfrm>
        </p:spPr>
        <p:txBody>
          <a:bodyPr/>
          <a:lstStyle/>
          <a:p>
            <a:pPr algn="ctr"/>
            <a:fld id="{4F6B7C9B-7151-4755-940F-246F18B3E4ED}" type="slidenum">
              <a:rPr lang="en-US" sz="1800" smtClean="0">
                <a:latin typeface="Times New Roman" panose="02020603050405020304" pitchFamily="18" charset="0"/>
                <a:cs typeface="Times New Roman" panose="02020603050405020304" pitchFamily="18" charset="0"/>
              </a:rPr>
              <a:pPr algn="ctr"/>
              <a:t>9</a:t>
            </a:fld>
            <a:endParaRPr lang="en-US" sz="1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77502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272</TotalTime>
  <Words>1128</Words>
  <Application>Microsoft Office PowerPoint</Application>
  <PresentationFormat>Widescreen</PresentationFormat>
  <Paragraphs>103</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Corbel</vt:lpstr>
      <vt:lpstr>Tahoma</vt:lpstr>
      <vt:lpstr>Times New Roman</vt:lpstr>
      <vt:lpstr>Wingdings</vt:lpstr>
      <vt:lpstr>Parallax</vt:lpstr>
      <vt:lpstr>التجربة الأردنية في مجال ضمان القروض</vt:lpstr>
      <vt:lpstr>محتويات العرض</vt:lpstr>
      <vt:lpstr>نبذة عن الشركة الأردنية لضمان القروض</vt:lpstr>
      <vt:lpstr>الغاية من تأسيس الشركة</vt:lpstr>
      <vt:lpstr>هيكل ملكية الشركة الأردنية لضمان القروض</vt:lpstr>
      <vt:lpstr>مجلس إدارة الشركة</vt:lpstr>
      <vt:lpstr>البرامج التمويلية التي تقدمها الشركة</vt:lpstr>
      <vt:lpstr>برنامج مواجهة أزمة كورونا</vt:lpstr>
      <vt:lpstr>برنامج انهض</vt:lpstr>
      <vt:lpstr>برنامج ضمان ائتمان الصادرات والمبيعات المحلية </vt:lpstr>
      <vt:lpstr>علاقة البنك المركزي مع الشركة</vt:lpstr>
      <vt:lpstr>البرامج المستقبلية للشركة</vt:lpstr>
      <vt:lpstr>PowerPoint Presentation</vt:lpstr>
      <vt:lpstr>البيانات المالية للشركة</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التجربة الأردنية في مجال ضمان القروض</dc:title>
  <dc:creator>Nour S. Badir</dc:creator>
  <cp:lastModifiedBy>Nour S. Badir</cp:lastModifiedBy>
  <cp:revision>27</cp:revision>
  <cp:lastPrinted>2023-10-18T10:20:23Z</cp:lastPrinted>
  <dcterms:created xsi:type="dcterms:W3CDTF">2023-10-18T06:20:57Z</dcterms:created>
  <dcterms:modified xsi:type="dcterms:W3CDTF">2023-10-19T09:00:01Z</dcterms:modified>
</cp:coreProperties>
</file>