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4" r:id="rId2"/>
    <p:sldMasterId id="2147483686" r:id="rId3"/>
  </p:sldMasterIdLst>
  <p:notesMasterIdLst>
    <p:notesMasterId r:id="rId37"/>
  </p:notesMasterIdLst>
  <p:handoutMasterIdLst>
    <p:handoutMasterId r:id="rId38"/>
  </p:handoutMasterIdLst>
  <p:sldIdLst>
    <p:sldId id="256" r:id="rId4"/>
    <p:sldId id="1220" r:id="rId5"/>
    <p:sldId id="1063" r:id="rId6"/>
    <p:sldId id="1221" r:id="rId7"/>
    <p:sldId id="1235" r:id="rId8"/>
    <p:sldId id="1225" r:id="rId9"/>
    <p:sldId id="1226" r:id="rId10"/>
    <p:sldId id="1228" r:id="rId11"/>
    <p:sldId id="1227" r:id="rId12"/>
    <p:sldId id="1229" r:id="rId13"/>
    <p:sldId id="1230" r:id="rId14"/>
    <p:sldId id="1254" r:id="rId15"/>
    <p:sldId id="1255" r:id="rId16"/>
    <p:sldId id="1256" r:id="rId17"/>
    <p:sldId id="1242" r:id="rId18"/>
    <p:sldId id="1237" r:id="rId19"/>
    <p:sldId id="1243" r:id="rId20"/>
    <p:sldId id="1244" r:id="rId21"/>
    <p:sldId id="1245" r:id="rId22"/>
    <p:sldId id="1246" r:id="rId23"/>
    <p:sldId id="1247" r:id="rId24"/>
    <p:sldId id="1249" r:id="rId25"/>
    <p:sldId id="1250" r:id="rId26"/>
    <p:sldId id="1251" r:id="rId27"/>
    <p:sldId id="1248" r:id="rId28"/>
    <p:sldId id="1252" r:id="rId29"/>
    <p:sldId id="1253" r:id="rId30"/>
    <p:sldId id="1257" r:id="rId31"/>
    <p:sldId id="1258" r:id="rId32"/>
    <p:sldId id="1259" r:id="rId33"/>
    <p:sldId id="1260" r:id="rId34"/>
    <p:sldId id="1261" r:id="rId35"/>
    <p:sldId id="468" r:id="rId36"/>
  </p:sldIdLst>
  <p:sldSz cx="12192000" cy="6858000"/>
  <p:notesSz cx="6799263" cy="99298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472C4"/>
    <a:srgbClr val="CCECFF"/>
    <a:srgbClr val="007434"/>
    <a:srgbClr val="2F5597"/>
    <a:srgbClr val="FF9933"/>
    <a:srgbClr val="000000"/>
    <a:srgbClr val="B20838"/>
    <a:srgbClr val="FF6600"/>
    <a:srgbClr val="003DB8"/>
    <a:srgbClr val="00808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5380" autoAdjust="0"/>
  </p:normalViewPr>
  <p:slideViewPr>
    <p:cSldViewPr snapToGrid="0">
      <p:cViewPr varScale="1">
        <p:scale>
          <a:sx n="100" d="100"/>
          <a:sy n="100" d="100"/>
        </p:scale>
        <p:origin x="96" y="84"/>
      </p:cViewPr>
      <p:guideLst/>
    </p:cSldViewPr>
  </p:slideViewPr>
  <p:outlineViewPr>
    <p:cViewPr>
      <p:scale>
        <a:sx n="33" d="100"/>
        <a:sy n="33" d="100"/>
      </p:scale>
      <p:origin x="0" y="-68442"/>
    </p:cViewPr>
  </p:outlineViewPr>
  <p:notesTextViewPr>
    <p:cViewPr>
      <p:scale>
        <a:sx n="1" d="1"/>
        <a:sy n="1" d="1"/>
      </p:scale>
      <p:origin x="0" y="0"/>
    </p:cViewPr>
  </p:notesTextViewPr>
  <p:notesViewPr>
    <p:cSldViewPr snapToGrid="0">
      <p:cViewPr varScale="1">
        <p:scale>
          <a:sx n="63" d="100"/>
          <a:sy n="63" d="100"/>
        </p:scale>
        <p:origin x="3414" y="78"/>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9" Type="http://schemas.openxmlformats.org/officeDocument/2006/relationships/presProps" Target="presProps.xml"/><Relationship Id="rId21" Type="http://schemas.openxmlformats.org/officeDocument/2006/relationships/slide" Target="slides/slide18.xml"/><Relationship Id="rId34" Type="http://schemas.openxmlformats.org/officeDocument/2006/relationships/slide" Target="slides/slide31.xml"/><Relationship Id="rId42" Type="http://schemas.openxmlformats.org/officeDocument/2006/relationships/tableStyles" Target="tableStyles.xml"/><Relationship Id="rId7" Type="http://schemas.openxmlformats.org/officeDocument/2006/relationships/slide" Target="slides/slide4.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slide" Target="slides/slide26.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notesMaster" Target="notesMasters/notesMaster1.xml"/><Relationship Id="rId40" Type="http://schemas.openxmlformats.org/officeDocument/2006/relationships/viewProps" Target="viewProp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slide" Target="slides/slide33.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slide" Target="slides/slide32.xml"/><Relationship Id="rId8" Type="http://schemas.openxmlformats.org/officeDocument/2006/relationships/slide" Target="slides/slide5.xml"/><Relationship Id="rId3" Type="http://schemas.openxmlformats.org/officeDocument/2006/relationships/slideMaster" Target="slideMasters/slideMaster3.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handoutMaster" Target="handoutMasters/handoutMaster1.xml"/></Relationships>
</file>

<file path=ppt/diagrams/colors1.xml><?xml version="1.0" encoding="utf-8"?>
<dgm:colorsDef xmlns:dgm="http://schemas.openxmlformats.org/drawingml/2006/diagram" xmlns:a="http://schemas.openxmlformats.org/drawingml/2006/main" uniqueId="urn:microsoft.com/office/officeart/2005/8/colors/accent6_1">
  <dgm:title val=""/>
  <dgm:desc val=""/>
  <dgm:catLst>
    <dgm:cat type="accent6" pri="11100"/>
  </dgm:catLst>
  <dgm:styleLbl name="node0">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6">
        <a:shade val="80000"/>
      </a:schemeClr>
    </dgm:linClrLst>
    <dgm:effectClrLst/>
    <dgm:txLinClrLst/>
    <dgm:txFillClrLst/>
    <dgm:txEffectClrLst/>
  </dgm:styleLbl>
  <dgm:styleLbl name="node2">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fg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align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bg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dgm:linClrLst>
    <dgm:effectClrLst/>
    <dgm:txLinClrLst/>
    <dgm:txFillClrLst meth="repeat">
      <a:schemeClr val="tx1"/>
    </dgm:txFillClrLst>
    <dgm:txEffectClrLst/>
  </dgm:styleLbl>
  <dgm:styleLbl name="asst0">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dgm:txEffectClrLst/>
  </dgm:styleLbl>
  <dgm:styleLbl name="parChTrans2D2">
    <dgm:fillClrLst meth="repeat">
      <a:schemeClr val="accent6"/>
    </dgm:fillClrLst>
    <dgm:linClrLst meth="repeat">
      <a:schemeClr val="accent6"/>
    </dgm:linClrLst>
    <dgm:effectClrLst/>
    <dgm:txLinClrLst/>
    <dgm:txFillClrLst/>
    <dgm:txEffectClrLst/>
  </dgm:styleLbl>
  <dgm:styleLbl name="parChTrans2D3">
    <dgm:fillClrLst meth="repeat">
      <a:schemeClr val="accent6"/>
    </dgm:fillClrLst>
    <dgm:linClrLst meth="repeat">
      <a:schemeClr val="accent6"/>
    </dgm:linClrLst>
    <dgm:effectClrLst/>
    <dgm:txLinClrLst/>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conF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align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trAlignAcc1">
    <dgm:fillClrLst meth="repeat">
      <a:schemeClr val="accent6">
        <a:alpha val="40000"/>
        <a:tint val="40000"/>
      </a:schemeClr>
    </dgm:fillClrLst>
    <dgm:linClrLst meth="repeat">
      <a:schemeClr val="accent6"/>
    </dgm:linClrLst>
    <dgm:effectClrLst/>
    <dgm:txLinClrLst/>
    <dgm:txFillClrLst meth="repeat">
      <a:schemeClr val="dk1"/>
    </dgm:txFillClrLst>
    <dgm:txEffectClrLst/>
  </dgm:styleLbl>
  <dgm:styleLbl name="b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fgAcc0">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2">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3">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4">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917A93A-0D5C-4BE8-AB34-E8DCFA39884A}" type="doc">
      <dgm:prSet loTypeId="urn:microsoft.com/office/officeart/2008/layout/VerticalCurvedList" loCatId="list" qsTypeId="urn:microsoft.com/office/officeart/2005/8/quickstyle/simple1" qsCatId="simple" csTypeId="urn:microsoft.com/office/officeart/2005/8/colors/accent6_1" csCatId="accent6" phldr="1"/>
      <dgm:spPr/>
      <dgm:t>
        <a:bodyPr/>
        <a:lstStyle/>
        <a:p>
          <a:endParaRPr lang="en-US"/>
        </a:p>
      </dgm:t>
    </dgm:pt>
    <dgm:pt modelId="{7746E1B4-99F3-4324-8F67-058281CCF479}">
      <dgm:prSet phldrT="[Text]" custT="1"/>
      <dgm:spPr>
        <a:ln>
          <a:solidFill>
            <a:srgbClr val="002060"/>
          </a:solidFill>
        </a:ln>
      </dgm:spPr>
      <dgm:t>
        <a:bodyPr/>
        <a:lstStyle/>
        <a:p>
          <a:pPr algn="just"/>
          <a:r>
            <a:rPr lang="fr-FR" sz="1400" kern="1200" noProof="0" dirty="0">
              <a:solidFill>
                <a:srgbClr val="0E3A4D"/>
              </a:solidFill>
              <a:latin typeface="+mn-lt"/>
              <a:ea typeface="+mn-ea"/>
              <a:cs typeface="Segoe UI" panose="020B0502040204020203" pitchFamily="34" charset="0"/>
            </a:rPr>
            <a:t>Les garants </a:t>
          </a:r>
          <a:r>
            <a:rPr lang="fr-FR" sz="1400" b="1" kern="1200" noProof="0" dirty="0">
              <a:solidFill>
                <a:srgbClr val="0070C0"/>
              </a:solidFill>
              <a:latin typeface="Calibri" panose="020F0502020204030204"/>
              <a:ea typeface="+mn-ea"/>
              <a:cs typeface="Segoe UI" panose="020B0502040204020203" pitchFamily="34" charset="0"/>
            </a:rPr>
            <a:t>détaillants</a:t>
          </a:r>
          <a:r>
            <a:rPr lang="fr-FR" sz="1400" kern="1200" noProof="0" dirty="0">
              <a:solidFill>
                <a:srgbClr val="0E3A4D"/>
              </a:solidFill>
              <a:latin typeface="Calibri" panose="020F0502020204030204"/>
              <a:ea typeface="+mn-ea"/>
              <a:cs typeface="Segoe UI" panose="020B0502040204020203" pitchFamily="34" charset="0"/>
            </a:rPr>
            <a:t> qui s’adressent directement aux PME empruntant à des banques ou des institutions financières. La garantie est octroyée sur examen au cas par cas.</a:t>
          </a:r>
        </a:p>
      </dgm:t>
    </dgm:pt>
    <dgm:pt modelId="{C2349AD1-D13D-4AEF-BE51-C3E6DF22534C}" type="parTrans" cxnId="{B495A21A-40C0-4A9C-B608-1271BFE2EFD5}">
      <dgm:prSet/>
      <dgm:spPr/>
      <dgm:t>
        <a:bodyPr/>
        <a:lstStyle/>
        <a:p>
          <a:endParaRPr lang="en-US" sz="1400">
            <a:latin typeface="+mn-lt"/>
            <a:cs typeface="Segoe UI" panose="020B0502040204020203" pitchFamily="34" charset="0"/>
          </a:endParaRPr>
        </a:p>
      </dgm:t>
    </dgm:pt>
    <dgm:pt modelId="{A5261EA9-C377-4C9C-9286-DC2092B05837}" type="sibTrans" cxnId="{B495A21A-40C0-4A9C-B608-1271BFE2EFD5}">
      <dgm:prSet/>
      <dgm:spPr>
        <a:ln>
          <a:solidFill>
            <a:srgbClr val="002060"/>
          </a:solidFill>
        </a:ln>
      </dgm:spPr>
      <dgm:t>
        <a:bodyPr/>
        <a:lstStyle/>
        <a:p>
          <a:endParaRPr lang="en-US" sz="1400">
            <a:latin typeface="+mn-lt"/>
            <a:cs typeface="Segoe UI" panose="020B0502040204020203" pitchFamily="34" charset="0"/>
          </a:endParaRPr>
        </a:p>
      </dgm:t>
    </dgm:pt>
    <dgm:pt modelId="{D51D8F10-375B-41BE-990C-0DE4020B7A3E}">
      <dgm:prSet phldrT="[Text]" custT="1"/>
      <dgm:spPr>
        <a:ln>
          <a:solidFill>
            <a:srgbClr val="002060"/>
          </a:solidFill>
        </a:ln>
      </dgm:spPr>
      <dgm:t>
        <a:bodyPr/>
        <a:lstStyle/>
        <a:p>
          <a:pPr algn="just"/>
          <a:r>
            <a:rPr lang="fr-FR" sz="1400" b="0" dirty="0">
              <a:solidFill>
                <a:srgbClr val="0E3A4D"/>
              </a:solidFill>
              <a:latin typeface="+mn-lt"/>
              <a:ea typeface="+mn-ea"/>
              <a:cs typeface="Segoe UI" panose="020B0502040204020203" pitchFamily="34" charset="0"/>
            </a:rPr>
            <a:t>Les garants </a:t>
          </a:r>
          <a:r>
            <a:rPr lang="fr-FR" sz="1400" b="1" dirty="0">
              <a:solidFill>
                <a:srgbClr val="0070C0"/>
              </a:solidFill>
              <a:latin typeface="+mn-lt"/>
              <a:ea typeface="+mn-ea"/>
              <a:cs typeface="Segoe UI" panose="020B0502040204020203" pitchFamily="34" charset="0"/>
            </a:rPr>
            <a:t>grossistes</a:t>
          </a:r>
          <a:r>
            <a:rPr lang="fr-FR" sz="1400" b="0" dirty="0">
              <a:solidFill>
                <a:srgbClr val="0E3A4D"/>
              </a:solidFill>
              <a:latin typeface="+mn-lt"/>
              <a:ea typeface="+mn-ea"/>
              <a:cs typeface="Segoe UI" panose="020B0502040204020203" pitchFamily="34" charset="0"/>
            </a:rPr>
            <a:t> offrent leur garantie au financement d’une institution financière non bancaire, par exemple une institution de microfinance, qui s’adresse aux petites entités entrepreneuriales.</a:t>
          </a:r>
          <a:endParaRPr lang="en-US" sz="1400" b="0" dirty="0">
            <a:solidFill>
              <a:srgbClr val="233893"/>
            </a:solidFill>
            <a:latin typeface="+mn-lt"/>
            <a:ea typeface="+mn-ea"/>
            <a:cs typeface="Segoe UI" panose="020B0502040204020203" pitchFamily="34" charset="0"/>
          </a:endParaRPr>
        </a:p>
      </dgm:t>
    </dgm:pt>
    <dgm:pt modelId="{A9A7A82B-5641-4F44-B02D-F2580F5962AA}" type="parTrans" cxnId="{235BF44D-3F9C-48B9-A3BA-C5E5BD68BA41}">
      <dgm:prSet/>
      <dgm:spPr/>
      <dgm:t>
        <a:bodyPr/>
        <a:lstStyle/>
        <a:p>
          <a:endParaRPr lang="en-US" sz="1400">
            <a:latin typeface="+mn-lt"/>
            <a:cs typeface="Segoe UI" panose="020B0502040204020203" pitchFamily="34" charset="0"/>
          </a:endParaRPr>
        </a:p>
      </dgm:t>
    </dgm:pt>
    <dgm:pt modelId="{4F17BC2E-F1A0-4183-9F1B-0F52AEB64BF4}" type="sibTrans" cxnId="{235BF44D-3F9C-48B9-A3BA-C5E5BD68BA41}">
      <dgm:prSet/>
      <dgm:spPr/>
      <dgm:t>
        <a:bodyPr/>
        <a:lstStyle/>
        <a:p>
          <a:endParaRPr lang="en-US" sz="1400">
            <a:latin typeface="+mn-lt"/>
            <a:cs typeface="Segoe UI" panose="020B0502040204020203" pitchFamily="34" charset="0"/>
          </a:endParaRPr>
        </a:p>
      </dgm:t>
    </dgm:pt>
    <dgm:pt modelId="{8007ED7C-BB26-4017-81B9-B9DE86E561C9}">
      <dgm:prSet phldrT="[Text]" custT="1"/>
      <dgm:spPr>
        <a:ln>
          <a:solidFill>
            <a:srgbClr val="002060"/>
          </a:solidFill>
        </a:ln>
      </dgm:spPr>
      <dgm:t>
        <a:bodyPr/>
        <a:lstStyle/>
        <a:p>
          <a:pPr algn="just"/>
          <a:r>
            <a:rPr lang="fr-FR" sz="1400" dirty="0">
              <a:solidFill>
                <a:srgbClr val="0E3A4D"/>
              </a:solidFill>
              <a:latin typeface="+mn-lt"/>
              <a:ea typeface="+mn-ea"/>
              <a:cs typeface="Segoe UI" panose="020B0502040204020203" pitchFamily="34" charset="0"/>
            </a:rPr>
            <a:t>La </a:t>
          </a:r>
          <a:r>
            <a:rPr lang="fr-FR" sz="1400" b="1" dirty="0">
              <a:solidFill>
                <a:srgbClr val="0070C0"/>
              </a:solidFill>
              <a:latin typeface="+mn-lt"/>
              <a:ea typeface="+mn-ea"/>
              <a:cs typeface="Segoe UI" panose="020B0502040204020203" pitchFamily="34" charset="0"/>
            </a:rPr>
            <a:t>garantie de portefeuille </a:t>
          </a:r>
          <a:r>
            <a:rPr lang="fr-FR" sz="1400" dirty="0">
              <a:solidFill>
                <a:srgbClr val="0E3A4D"/>
              </a:solidFill>
              <a:latin typeface="+mn-lt"/>
              <a:ea typeface="+mn-ea"/>
              <a:cs typeface="Segoe UI" panose="020B0502040204020203" pitchFamily="34" charset="0"/>
            </a:rPr>
            <a:t>est utilisée pour la couverture automatique d’un volume prédéfini de prêts consentis par un prêteur à ses clients, sous condition de respecter une grille de critères imposée par le garant.</a:t>
          </a:r>
          <a:endParaRPr lang="en-US" sz="1400" dirty="0">
            <a:solidFill>
              <a:srgbClr val="0E3A4D"/>
            </a:solidFill>
            <a:latin typeface="+mn-lt"/>
            <a:ea typeface="+mn-ea"/>
            <a:cs typeface="Segoe UI" panose="020B0502040204020203" pitchFamily="34" charset="0"/>
          </a:endParaRPr>
        </a:p>
      </dgm:t>
    </dgm:pt>
    <dgm:pt modelId="{223F64EE-9206-4A10-BD4B-6F4BF69F3939}" type="parTrans" cxnId="{50C30EAC-6679-4BD3-9840-E87C42693FD6}">
      <dgm:prSet/>
      <dgm:spPr/>
      <dgm:t>
        <a:bodyPr/>
        <a:lstStyle/>
        <a:p>
          <a:endParaRPr lang="en-US" sz="1400">
            <a:latin typeface="+mn-lt"/>
            <a:cs typeface="Segoe UI" panose="020B0502040204020203" pitchFamily="34" charset="0"/>
          </a:endParaRPr>
        </a:p>
      </dgm:t>
    </dgm:pt>
    <dgm:pt modelId="{863A6B00-96F7-46BF-80AD-F2CE3F9BBEE2}" type="sibTrans" cxnId="{50C30EAC-6679-4BD3-9840-E87C42693FD6}">
      <dgm:prSet/>
      <dgm:spPr/>
      <dgm:t>
        <a:bodyPr/>
        <a:lstStyle/>
        <a:p>
          <a:endParaRPr lang="en-US" sz="1400">
            <a:latin typeface="+mn-lt"/>
            <a:cs typeface="Segoe UI" panose="020B0502040204020203" pitchFamily="34" charset="0"/>
          </a:endParaRPr>
        </a:p>
      </dgm:t>
    </dgm:pt>
    <dgm:pt modelId="{4EA41CBA-E92F-4DB3-9BE8-6C1C60F1DFCF}" type="pres">
      <dgm:prSet presAssocID="{8917A93A-0D5C-4BE8-AB34-E8DCFA39884A}" presName="Name0" presStyleCnt="0">
        <dgm:presLayoutVars>
          <dgm:chMax val="7"/>
          <dgm:chPref val="7"/>
          <dgm:dir/>
        </dgm:presLayoutVars>
      </dgm:prSet>
      <dgm:spPr/>
      <dgm:t>
        <a:bodyPr/>
        <a:lstStyle/>
        <a:p>
          <a:endParaRPr lang="fr-FR"/>
        </a:p>
      </dgm:t>
    </dgm:pt>
    <dgm:pt modelId="{ADFC531A-820E-47D0-846A-34B20A3EF61E}" type="pres">
      <dgm:prSet presAssocID="{8917A93A-0D5C-4BE8-AB34-E8DCFA39884A}" presName="Name1" presStyleCnt="0"/>
      <dgm:spPr/>
    </dgm:pt>
    <dgm:pt modelId="{BAA4D313-74C6-4E49-A1A6-B491CE32959D}" type="pres">
      <dgm:prSet presAssocID="{8917A93A-0D5C-4BE8-AB34-E8DCFA39884A}" presName="cycle" presStyleCnt="0"/>
      <dgm:spPr/>
    </dgm:pt>
    <dgm:pt modelId="{95DE96F8-3CEC-42BE-97BA-3001946DE88E}" type="pres">
      <dgm:prSet presAssocID="{8917A93A-0D5C-4BE8-AB34-E8DCFA39884A}" presName="srcNode" presStyleLbl="node1" presStyleIdx="0" presStyleCnt="3"/>
      <dgm:spPr/>
    </dgm:pt>
    <dgm:pt modelId="{31A3D75E-1ADF-4707-9EE0-3360341E2EBD}" type="pres">
      <dgm:prSet presAssocID="{8917A93A-0D5C-4BE8-AB34-E8DCFA39884A}" presName="conn" presStyleLbl="parChTrans1D2" presStyleIdx="0" presStyleCnt="1"/>
      <dgm:spPr/>
      <dgm:t>
        <a:bodyPr/>
        <a:lstStyle/>
        <a:p>
          <a:endParaRPr lang="fr-FR"/>
        </a:p>
      </dgm:t>
    </dgm:pt>
    <dgm:pt modelId="{8C263715-007B-45B1-B0DE-5AF52E045990}" type="pres">
      <dgm:prSet presAssocID="{8917A93A-0D5C-4BE8-AB34-E8DCFA39884A}" presName="extraNode" presStyleLbl="node1" presStyleIdx="0" presStyleCnt="3"/>
      <dgm:spPr/>
    </dgm:pt>
    <dgm:pt modelId="{06C6109E-2CAB-4020-8049-B560E675AE8B}" type="pres">
      <dgm:prSet presAssocID="{8917A93A-0D5C-4BE8-AB34-E8DCFA39884A}" presName="dstNode" presStyleLbl="node1" presStyleIdx="0" presStyleCnt="3"/>
      <dgm:spPr/>
    </dgm:pt>
    <dgm:pt modelId="{AB5B97AF-87F2-4960-B1CA-6155A068957D}" type="pres">
      <dgm:prSet presAssocID="{7746E1B4-99F3-4324-8F67-058281CCF479}" presName="text_1" presStyleLbl="node1" presStyleIdx="0" presStyleCnt="3">
        <dgm:presLayoutVars>
          <dgm:bulletEnabled val="1"/>
        </dgm:presLayoutVars>
      </dgm:prSet>
      <dgm:spPr/>
      <dgm:t>
        <a:bodyPr/>
        <a:lstStyle/>
        <a:p>
          <a:endParaRPr lang="fr-FR"/>
        </a:p>
      </dgm:t>
    </dgm:pt>
    <dgm:pt modelId="{D039B7C9-345D-49F0-B427-E00A056C2EEE}" type="pres">
      <dgm:prSet presAssocID="{7746E1B4-99F3-4324-8F67-058281CCF479}" presName="accent_1" presStyleCnt="0"/>
      <dgm:spPr/>
    </dgm:pt>
    <dgm:pt modelId="{09D14BBA-0E51-43B9-86AA-D801898420C1}" type="pres">
      <dgm:prSet presAssocID="{7746E1B4-99F3-4324-8F67-058281CCF479}" presName="accentRepeatNode" presStyleLbl="solidFgAcc1" presStyleIdx="0" presStyleCnt="3"/>
      <dgm:spPr>
        <a:solidFill>
          <a:schemeClr val="bg1">
            <a:lumMod val="95000"/>
          </a:schemeClr>
        </a:solidFill>
        <a:ln>
          <a:solidFill>
            <a:srgbClr val="002060"/>
          </a:solidFill>
        </a:ln>
      </dgm:spPr>
    </dgm:pt>
    <dgm:pt modelId="{9DEBB981-CDA5-4000-A5C1-A90E38A298E6}" type="pres">
      <dgm:prSet presAssocID="{D51D8F10-375B-41BE-990C-0DE4020B7A3E}" presName="text_2" presStyleLbl="node1" presStyleIdx="1" presStyleCnt="3">
        <dgm:presLayoutVars>
          <dgm:bulletEnabled val="1"/>
        </dgm:presLayoutVars>
      </dgm:prSet>
      <dgm:spPr/>
      <dgm:t>
        <a:bodyPr/>
        <a:lstStyle/>
        <a:p>
          <a:endParaRPr lang="fr-FR"/>
        </a:p>
      </dgm:t>
    </dgm:pt>
    <dgm:pt modelId="{6F79C77A-6B50-427D-8A51-00F41B64FFB8}" type="pres">
      <dgm:prSet presAssocID="{D51D8F10-375B-41BE-990C-0DE4020B7A3E}" presName="accent_2" presStyleCnt="0"/>
      <dgm:spPr/>
    </dgm:pt>
    <dgm:pt modelId="{3D246D5C-2F7C-4DEF-A634-D5DC91FD3C8F}" type="pres">
      <dgm:prSet presAssocID="{D51D8F10-375B-41BE-990C-0DE4020B7A3E}" presName="accentRepeatNode" presStyleLbl="solidFgAcc1" presStyleIdx="1" presStyleCnt="3"/>
      <dgm:spPr>
        <a:solidFill>
          <a:schemeClr val="bg1">
            <a:lumMod val="95000"/>
          </a:schemeClr>
        </a:solidFill>
        <a:ln>
          <a:solidFill>
            <a:srgbClr val="002060"/>
          </a:solidFill>
        </a:ln>
      </dgm:spPr>
    </dgm:pt>
    <dgm:pt modelId="{05C1A81E-870E-4958-B0DF-CBC2AD60F5BA}" type="pres">
      <dgm:prSet presAssocID="{8007ED7C-BB26-4017-81B9-B9DE86E561C9}" presName="text_3" presStyleLbl="node1" presStyleIdx="2" presStyleCnt="3">
        <dgm:presLayoutVars>
          <dgm:bulletEnabled val="1"/>
        </dgm:presLayoutVars>
      </dgm:prSet>
      <dgm:spPr/>
      <dgm:t>
        <a:bodyPr/>
        <a:lstStyle/>
        <a:p>
          <a:endParaRPr lang="fr-FR"/>
        </a:p>
      </dgm:t>
    </dgm:pt>
    <dgm:pt modelId="{AD2E4E79-16E1-4CA8-B165-8254648C2FA7}" type="pres">
      <dgm:prSet presAssocID="{8007ED7C-BB26-4017-81B9-B9DE86E561C9}" presName="accent_3" presStyleCnt="0"/>
      <dgm:spPr/>
    </dgm:pt>
    <dgm:pt modelId="{C435352E-5A53-4AC1-9DE8-6723A81917D8}" type="pres">
      <dgm:prSet presAssocID="{8007ED7C-BB26-4017-81B9-B9DE86E561C9}" presName="accentRepeatNode" presStyleLbl="solidFgAcc1" presStyleIdx="2" presStyleCnt="3"/>
      <dgm:spPr>
        <a:solidFill>
          <a:schemeClr val="bg1">
            <a:lumMod val="95000"/>
          </a:schemeClr>
        </a:solidFill>
        <a:ln>
          <a:solidFill>
            <a:srgbClr val="002060"/>
          </a:solidFill>
        </a:ln>
      </dgm:spPr>
    </dgm:pt>
  </dgm:ptLst>
  <dgm:cxnLst>
    <dgm:cxn modelId="{DE4B1F7C-0C39-469A-A5EF-3C502D7815E3}" type="presOf" srcId="{8007ED7C-BB26-4017-81B9-B9DE86E561C9}" destId="{05C1A81E-870E-4958-B0DF-CBC2AD60F5BA}" srcOrd="0" destOrd="0" presId="urn:microsoft.com/office/officeart/2008/layout/VerticalCurvedList"/>
    <dgm:cxn modelId="{235BF44D-3F9C-48B9-A3BA-C5E5BD68BA41}" srcId="{8917A93A-0D5C-4BE8-AB34-E8DCFA39884A}" destId="{D51D8F10-375B-41BE-990C-0DE4020B7A3E}" srcOrd="1" destOrd="0" parTransId="{A9A7A82B-5641-4F44-B02D-F2580F5962AA}" sibTransId="{4F17BC2E-F1A0-4183-9F1B-0F52AEB64BF4}"/>
    <dgm:cxn modelId="{B647CBDC-FA90-4E94-A1FE-72E8D02CF337}" type="presOf" srcId="{D51D8F10-375B-41BE-990C-0DE4020B7A3E}" destId="{9DEBB981-CDA5-4000-A5C1-A90E38A298E6}" srcOrd="0" destOrd="0" presId="urn:microsoft.com/office/officeart/2008/layout/VerticalCurvedList"/>
    <dgm:cxn modelId="{B90F701D-3201-4822-A62F-3CFC776C7347}" type="presOf" srcId="{8917A93A-0D5C-4BE8-AB34-E8DCFA39884A}" destId="{4EA41CBA-E92F-4DB3-9BE8-6C1C60F1DFCF}" srcOrd="0" destOrd="0" presId="urn:microsoft.com/office/officeart/2008/layout/VerticalCurvedList"/>
    <dgm:cxn modelId="{B495A21A-40C0-4A9C-B608-1271BFE2EFD5}" srcId="{8917A93A-0D5C-4BE8-AB34-E8DCFA39884A}" destId="{7746E1B4-99F3-4324-8F67-058281CCF479}" srcOrd="0" destOrd="0" parTransId="{C2349AD1-D13D-4AEF-BE51-C3E6DF22534C}" sibTransId="{A5261EA9-C377-4C9C-9286-DC2092B05837}"/>
    <dgm:cxn modelId="{50C30EAC-6679-4BD3-9840-E87C42693FD6}" srcId="{8917A93A-0D5C-4BE8-AB34-E8DCFA39884A}" destId="{8007ED7C-BB26-4017-81B9-B9DE86E561C9}" srcOrd="2" destOrd="0" parTransId="{223F64EE-9206-4A10-BD4B-6F4BF69F3939}" sibTransId="{863A6B00-96F7-46BF-80AD-F2CE3F9BBEE2}"/>
    <dgm:cxn modelId="{A25D5126-F871-45EB-9A99-1D7CDA3C360E}" type="presOf" srcId="{7746E1B4-99F3-4324-8F67-058281CCF479}" destId="{AB5B97AF-87F2-4960-B1CA-6155A068957D}" srcOrd="0" destOrd="0" presId="urn:microsoft.com/office/officeart/2008/layout/VerticalCurvedList"/>
    <dgm:cxn modelId="{15B95DFF-85FE-4668-9C91-ECFB1219F79F}" type="presOf" srcId="{A5261EA9-C377-4C9C-9286-DC2092B05837}" destId="{31A3D75E-1ADF-4707-9EE0-3360341E2EBD}" srcOrd="0" destOrd="0" presId="urn:microsoft.com/office/officeart/2008/layout/VerticalCurvedList"/>
    <dgm:cxn modelId="{B711AF6A-B863-440F-9994-E4280FAB5D2B}" type="presParOf" srcId="{4EA41CBA-E92F-4DB3-9BE8-6C1C60F1DFCF}" destId="{ADFC531A-820E-47D0-846A-34B20A3EF61E}" srcOrd="0" destOrd="0" presId="urn:microsoft.com/office/officeart/2008/layout/VerticalCurvedList"/>
    <dgm:cxn modelId="{AA0F1F28-D5EE-4EE7-987F-8FD5758E8670}" type="presParOf" srcId="{ADFC531A-820E-47D0-846A-34B20A3EF61E}" destId="{BAA4D313-74C6-4E49-A1A6-B491CE32959D}" srcOrd="0" destOrd="0" presId="urn:microsoft.com/office/officeart/2008/layout/VerticalCurvedList"/>
    <dgm:cxn modelId="{B7611E1F-A6F5-4016-B93E-4CF6A4BDF296}" type="presParOf" srcId="{BAA4D313-74C6-4E49-A1A6-B491CE32959D}" destId="{95DE96F8-3CEC-42BE-97BA-3001946DE88E}" srcOrd="0" destOrd="0" presId="urn:microsoft.com/office/officeart/2008/layout/VerticalCurvedList"/>
    <dgm:cxn modelId="{4746702D-4FA9-428B-9BD9-FB2C38D6FAFB}" type="presParOf" srcId="{BAA4D313-74C6-4E49-A1A6-B491CE32959D}" destId="{31A3D75E-1ADF-4707-9EE0-3360341E2EBD}" srcOrd="1" destOrd="0" presId="urn:microsoft.com/office/officeart/2008/layout/VerticalCurvedList"/>
    <dgm:cxn modelId="{196B0050-B77C-46D7-A112-BD49A87623BD}" type="presParOf" srcId="{BAA4D313-74C6-4E49-A1A6-B491CE32959D}" destId="{8C263715-007B-45B1-B0DE-5AF52E045990}" srcOrd="2" destOrd="0" presId="urn:microsoft.com/office/officeart/2008/layout/VerticalCurvedList"/>
    <dgm:cxn modelId="{192ADFEE-1D9E-4EF7-BC26-B0D5DB2E8995}" type="presParOf" srcId="{BAA4D313-74C6-4E49-A1A6-B491CE32959D}" destId="{06C6109E-2CAB-4020-8049-B560E675AE8B}" srcOrd="3" destOrd="0" presId="urn:microsoft.com/office/officeart/2008/layout/VerticalCurvedList"/>
    <dgm:cxn modelId="{DA21BB67-61E2-472A-A7FE-74F7530653BA}" type="presParOf" srcId="{ADFC531A-820E-47D0-846A-34B20A3EF61E}" destId="{AB5B97AF-87F2-4960-B1CA-6155A068957D}" srcOrd="1" destOrd="0" presId="urn:microsoft.com/office/officeart/2008/layout/VerticalCurvedList"/>
    <dgm:cxn modelId="{22E999BB-2B1D-4DA0-80F5-6148CEEEC942}" type="presParOf" srcId="{ADFC531A-820E-47D0-846A-34B20A3EF61E}" destId="{D039B7C9-345D-49F0-B427-E00A056C2EEE}" srcOrd="2" destOrd="0" presId="urn:microsoft.com/office/officeart/2008/layout/VerticalCurvedList"/>
    <dgm:cxn modelId="{DF85B422-DEE7-4AC7-9B9F-29ACB0FD06B2}" type="presParOf" srcId="{D039B7C9-345D-49F0-B427-E00A056C2EEE}" destId="{09D14BBA-0E51-43B9-86AA-D801898420C1}" srcOrd="0" destOrd="0" presId="urn:microsoft.com/office/officeart/2008/layout/VerticalCurvedList"/>
    <dgm:cxn modelId="{8A89F110-B05A-4A88-9A73-CA6E76E57ECE}" type="presParOf" srcId="{ADFC531A-820E-47D0-846A-34B20A3EF61E}" destId="{9DEBB981-CDA5-4000-A5C1-A90E38A298E6}" srcOrd="3" destOrd="0" presId="urn:microsoft.com/office/officeart/2008/layout/VerticalCurvedList"/>
    <dgm:cxn modelId="{E43DA8BF-971F-4AE6-985C-10327D4CA8E5}" type="presParOf" srcId="{ADFC531A-820E-47D0-846A-34B20A3EF61E}" destId="{6F79C77A-6B50-427D-8A51-00F41B64FFB8}" srcOrd="4" destOrd="0" presId="urn:microsoft.com/office/officeart/2008/layout/VerticalCurvedList"/>
    <dgm:cxn modelId="{BA1495F0-5599-4B2A-80C6-C28434755D8F}" type="presParOf" srcId="{6F79C77A-6B50-427D-8A51-00F41B64FFB8}" destId="{3D246D5C-2F7C-4DEF-A634-D5DC91FD3C8F}" srcOrd="0" destOrd="0" presId="urn:microsoft.com/office/officeart/2008/layout/VerticalCurvedList"/>
    <dgm:cxn modelId="{6D7B1328-518C-420B-B957-0699CCCF0269}" type="presParOf" srcId="{ADFC531A-820E-47D0-846A-34B20A3EF61E}" destId="{05C1A81E-870E-4958-B0DF-CBC2AD60F5BA}" srcOrd="5" destOrd="0" presId="urn:microsoft.com/office/officeart/2008/layout/VerticalCurvedList"/>
    <dgm:cxn modelId="{86D76FC7-DBD4-4A84-9318-D409AAFA60E1}" type="presParOf" srcId="{ADFC531A-820E-47D0-846A-34B20A3EF61E}" destId="{AD2E4E79-16E1-4CA8-B165-8254648C2FA7}" srcOrd="6" destOrd="0" presId="urn:microsoft.com/office/officeart/2008/layout/VerticalCurvedList"/>
    <dgm:cxn modelId="{287669F4-C716-4C5D-BDBC-C1DB27D9946F}" type="presParOf" srcId="{AD2E4E79-16E1-4CA8-B165-8254648C2FA7}" destId="{C435352E-5A53-4AC1-9DE8-6723A81917D8}" srcOrd="0" destOrd="0" presId="urn:microsoft.com/office/officeart/2008/layout/VerticalCurv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a:extLst>
              <a:ext uri="{FF2B5EF4-FFF2-40B4-BE49-F238E27FC236}">
                <a16:creationId xmlns:a16="http://schemas.microsoft.com/office/drawing/2014/main" xmlns="" id="{2916852D-E831-4612-8C98-2057001D456A}"/>
              </a:ext>
            </a:extLst>
          </p:cNvPr>
          <p:cNvSpPr>
            <a:spLocks noGrp="1"/>
          </p:cNvSpPr>
          <p:nvPr>
            <p:ph type="hdr" sz="quarter"/>
          </p:nvPr>
        </p:nvSpPr>
        <p:spPr>
          <a:xfrm>
            <a:off x="0" y="0"/>
            <a:ext cx="2946400" cy="498475"/>
          </a:xfrm>
          <a:prstGeom prst="rect">
            <a:avLst/>
          </a:prstGeom>
        </p:spPr>
        <p:txBody>
          <a:bodyPr vert="horz" lIns="91440" tIns="45720" rIns="91440" bIns="45720" rtlCol="0"/>
          <a:lstStyle>
            <a:lvl1pPr algn="l">
              <a:defRPr sz="1200"/>
            </a:lvl1pPr>
          </a:lstStyle>
          <a:p>
            <a:endParaRPr lang="fr-FR"/>
          </a:p>
        </p:txBody>
      </p:sp>
      <p:sp>
        <p:nvSpPr>
          <p:cNvPr id="3" name="Espace réservé de la date 2">
            <a:extLst>
              <a:ext uri="{FF2B5EF4-FFF2-40B4-BE49-F238E27FC236}">
                <a16:creationId xmlns:a16="http://schemas.microsoft.com/office/drawing/2014/main" xmlns="" id="{C20C4BBE-7CE7-48D6-B695-89FC082F925C}"/>
              </a:ext>
            </a:extLst>
          </p:cNvPr>
          <p:cNvSpPr>
            <a:spLocks noGrp="1"/>
          </p:cNvSpPr>
          <p:nvPr>
            <p:ph type="dt" sz="quarter" idx="1"/>
          </p:nvPr>
        </p:nvSpPr>
        <p:spPr>
          <a:xfrm>
            <a:off x="3851275" y="0"/>
            <a:ext cx="2946400" cy="498475"/>
          </a:xfrm>
          <a:prstGeom prst="rect">
            <a:avLst/>
          </a:prstGeom>
        </p:spPr>
        <p:txBody>
          <a:bodyPr vert="horz" lIns="91440" tIns="45720" rIns="91440" bIns="45720" rtlCol="0"/>
          <a:lstStyle>
            <a:lvl1pPr algn="r">
              <a:defRPr sz="1200"/>
            </a:lvl1pPr>
          </a:lstStyle>
          <a:p>
            <a:fld id="{A5F53DDC-A9AB-4B9D-92BC-C8027C27BE23}" type="datetimeFigureOut">
              <a:rPr lang="fr-FR" smtClean="0"/>
              <a:t>22/10/2023</a:t>
            </a:fld>
            <a:endParaRPr lang="fr-FR"/>
          </a:p>
        </p:txBody>
      </p:sp>
      <p:sp>
        <p:nvSpPr>
          <p:cNvPr id="4" name="Espace réservé du pied de page 3">
            <a:extLst>
              <a:ext uri="{FF2B5EF4-FFF2-40B4-BE49-F238E27FC236}">
                <a16:creationId xmlns:a16="http://schemas.microsoft.com/office/drawing/2014/main" xmlns="" id="{CF0E35F9-F41F-4EF4-AF76-EC00439504A3}"/>
              </a:ext>
            </a:extLst>
          </p:cNvPr>
          <p:cNvSpPr>
            <a:spLocks noGrp="1"/>
          </p:cNvSpPr>
          <p:nvPr>
            <p:ph type="ftr" sz="quarter" idx="2"/>
          </p:nvPr>
        </p:nvSpPr>
        <p:spPr>
          <a:xfrm>
            <a:off x="0" y="9431338"/>
            <a:ext cx="2946400" cy="498475"/>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a:extLst>
              <a:ext uri="{FF2B5EF4-FFF2-40B4-BE49-F238E27FC236}">
                <a16:creationId xmlns:a16="http://schemas.microsoft.com/office/drawing/2014/main" xmlns="" id="{EC6060A2-88BE-4C87-9528-C006F570C961}"/>
              </a:ext>
            </a:extLst>
          </p:cNvPr>
          <p:cNvSpPr>
            <a:spLocks noGrp="1"/>
          </p:cNvSpPr>
          <p:nvPr>
            <p:ph type="sldNum" sz="quarter" idx="3"/>
          </p:nvPr>
        </p:nvSpPr>
        <p:spPr>
          <a:xfrm>
            <a:off x="3851275" y="9431338"/>
            <a:ext cx="2946400" cy="498475"/>
          </a:xfrm>
          <a:prstGeom prst="rect">
            <a:avLst/>
          </a:prstGeom>
        </p:spPr>
        <p:txBody>
          <a:bodyPr vert="horz" lIns="91440" tIns="45720" rIns="91440" bIns="45720" rtlCol="0" anchor="b"/>
          <a:lstStyle>
            <a:lvl1pPr algn="r">
              <a:defRPr sz="1200"/>
            </a:lvl1pPr>
          </a:lstStyle>
          <a:p>
            <a:fld id="{57581A7D-F40F-45D7-961A-84403EC52E91}" type="slidenum">
              <a:rPr lang="fr-FR" smtClean="0"/>
              <a:t>‹N°›</a:t>
            </a:fld>
            <a:endParaRPr lang="fr-FR"/>
          </a:p>
        </p:txBody>
      </p:sp>
    </p:spTree>
    <p:extLst>
      <p:ext uri="{BB962C8B-B14F-4D97-AF65-F5344CB8AC3E}">
        <p14:creationId xmlns:p14="http://schemas.microsoft.com/office/powerpoint/2010/main" val="273077663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347" cy="498215"/>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851342" y="0"/>
            <a:ext cx="2946347" cy="498215"/>
          </a:xfrm>
          <a:prstGeom prst="rect">
            <a:avLst/>
          </a:prstGeom>
        </p:spPr>
        <p:txBody>
          <a:bodyPr vert="horz" lIns="91440" tIns="45720" rIns="91440" bIns="45720" rtlCol="0"/>
          <a:lstStyle>
            <a:lvl1pPr algn="r">
              <a:defRPr sz="1200"/>
            </a:lvl1pPr>
          </a:lstStyle>
          <a:p>
            <a:fld id="{5784AD25-29F0-4CE3-A168-FFF522ADCC9C}" type="datetimeFigureOut">
              <a:rPr lang="en-GB" smtClean="0"/>
              <a:t>22/10/2023</a:t>
            </a:fld>
            <a:endParaRPr lang="en-GB" dirty="0"/>
          </a:p>
        </p:txBody>
      </p:sp>
      <p:sp>
        <p:nvSpPr>
          <p:cNvPr id="4" name="Slide Image Placeholder 3"/>
          <p:cNvSpPr>
            <a:spLocks noGrp="1" noRot="1" noChangeAspect="1"/>
          </p:cNvSpPr>
          <p:nvPr>
            <p:ph type="sldImg" idx="2"/>
          </p:nvPr>
        </p:nvSpPr>
        <p:spPr>
          <a:xfrm>
            <a:off x="422275" y="1241425"/>
            <a:ext cx="5954713" cy="3351213"/>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79927" y="4778722"/>
            <a:ext cx="5439410" cy="3909864"/>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31600"/>
            <a:ext cx="2946347" cy="498214"/>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51342" y="9431600"/>
            <a:ext cx="2946347" cy="498214"/>
          </a:xfrm>
          <a:prstGeom prst="rect">
            <a:avLst/>
          </a:prstGeom>
        </p:spPr>
        <p:txBody>
          <a:bodyPr vert="horz" lIns="91440" tIns="45720" rIns="91440" bIns="45720" rtlCol="0" anchor="b"/>
          <a:lstStyle>
            <a:lvl1pPr algn="r">
              <a:defRPr sz="1200"/>
            </a:lvl1pPr>
          </a:lstStyle>
          <a:p>
            <a:fld id="{C834623A-3610-4C4C-8882-FD9269F9899F}" type="slidenum">
              <a:rPr lang="en-GB" smtClean="0"/>
              <a:t>‹N°›</a:t>
            </a:fld>
            <a:endParaRPr lang="en-GB" dirty="0"/>
          </a:p>
        </p:txBody>
      </p:sp>
    </p:spTree>
    <p:extLst>
      <p:ext uri="{BB962C8B-B14F-4D97-AF65-F5344CB8AC3E}">
        <p14:creationId xmlns:p14="http://schemas.microsoft.com/office/powerpoint/2010/main" val="18255275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en-US" dirty="0"/>
          </a:p>
        </p:txBody>
      </p:sp>
      <p:sp>
        <p:nvSpPr>
          <p:cNvPr id="4" name="Espace réservé du numéro de diapositive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E9B98EF-38CC-4853-8490-D22C3800230A}" type="slidenum">
              <a:rPr kumimoji="0" lang="fr-FR"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fr-FR"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4175995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C834623A-3610-4C4C-8882-FD9269F9899F}" type="slidenum">
              <a:rPr lang="en-GB" smtClean="0"/>
              <a:t>29</a:t>
            </a:fld>
            <a:endParaRPr lang="en-GB" dirty="0"/>
          </a:p>
        </p:txBody>
      </p:sp>
    </p:spTree>
    <p:extLst>
      <p:ext uri="{BB962C8B-B14F-4D97-AF65-F5344CB8AC3E}">
        <p14:creationId xmlns:p14="http://schemas.microsoft.com/office/powerpoint/2010/main" val="158435959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C834623A-3610-4C4C-8882-FD9269F9899F}" type="slidenum">
              <a:rPr lang="en-GB" smtClean="0"/>
              <a:t>30</a:t>
            </a:fld>
            <a:endParaRPr lang="en-GB" dirty="0"/>
          </a:p>
        </p:txBody>
      </p:sp>
    </p:spTree>
    <p:extLst>
      <p:ext uri="{BB962C8B-B14F-4D97-AF65-F5344CB8AC3E}">
        <p14:creationId xmlns:p14="http://schemas.microsoft.com/office/powerpoint/2010/main" val="264844964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C834623A-3610-4C4C-8882-FD9269F9899F}" type="slidenum">
              <a:rPr lang="en-GB" smtClean="0"/>
              <a:t>31</a:t>
            </a:fld>
            <a:endParaRPr lang="en-GB" dirty="0"/>
          </a:p>
        </p:txBody>
      </p:sp>
    </p:spTree>
    <p:extLst>
      <p:ext uri="{BB962C8B-B14F-4D97-AF65-F5344CB8AC3E}">
        <p14:creationId xmlns:p14="http://schemas.microsoft.com/office/powerpoint/2010/main" val="76278409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C834623A-3610-4C4C-8882-FD9269F9899F}" type="slidenum">
              <a:rPr lang="en-GB" smtClean="0"/>
              <a:t>32</a:t>
            </a:fld>
            <a:endParaRPr lang="en-GB" dirty="0"/>
          </a:p>
        </p:txBody>
      </p:sp>
    </p:spTree>
    <p:extLst>
      <p:ext uri="{BB962C8B-B14F-4D97-AF65-F5344CB8AC3E}">
        <p14:creationId xmlns:p14="http://schemas.microsoft.com/office/powerpoint/2010/main" val="11958287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algn="l"/>
            <a:r>
              <a:rPr lang="fr-FR" sz="1800" b="0" i="0" u="none" strike="noStrike" baseline="0" dirty="0">
                <a:latin typeface="BundesSerifOffice"/>
              </a:rPr>
              <a:t>De manière similaire à une réglementation bancaire sensu stricto, ces mesures visent, par le contrôle prudentiel, à veiller à la « soutenabilité financière » des sociétés de garantie par le respect de conditions générales strictes. Elles fournissent un pilier à la confiance entre les partenaires et évitent un risque systémique qui serait causé par la défaillance des garants.</a:t>
            </a:r>
          </a:p>
          <a:p>
            <a:pPr algn="l"/>
            <a:endParaRPr lang="fr-FR" sz="1800" b="0" i="0" u="none" strike="noStrike" baseline="0" dirty="0">
              <a:latin typeface="BundesSerifOffice"/>
            </a:endParaRPr>
          </a:p>
          <a:p>
            <a:pPr algn="l"/>
            <a:r>
              <a:rPr lang="fr-FR" sz="1800" b="0" i="0" u="none" strike="noStrike" baseline="0" dirty="0">
                <a:latin typeface="BundesSerifOffice"/>
              </a:rPr>
              <a:t>Le caractère manifestement financier des sociétés de garantie s’exprime encore par leur organisation interne, par les outils utilisés (politiques et techniques pour la décision et le suivi des risques, contrôle</a:t>
            </a:r>
          </a:p>
          <a:p>
            <a:pPr algn="l"/>
            <a:r>
              <a:rPr lang="fr-FR" sz="1800" b="0" i="0" u="none" strike="noStrike" baseline="0" dirty="0">
                <a:latin typeface="BundesSerifOffice"/>
              </a:rPr>
              <a:t>interne, audit externe…).</a:t>
            </a:r>
            <a:endParaRPr lang="fr-FR" dirty="0"/>
          </a:p>
        </p:txBody>
      </p:sp>
      <p:sp>
        <p:nvSpPr>
          <p:cNvPr id="4" name="Espace réservé du numéro de diapositive 3"/>
          <p:cNvSpPr>
            <a:spLocks noGrp="1"/>
          </p:cNvSpPr>
          <p:nvPr>
            <p:ph type="sldNum" sz="quarter" idx="5"/>
          </p:nvPr>
        </p:nvSpPr>
        <p:spPr/>
        <p:txBody>
          <a:bodyPr/>
          <a:lstStyle/>
          <a:p>
            <a:fld id="{C834623A-3610-4C4C-8882-FD9269F9899F}" type="slidenum">
              <a:rPr lang="en-GB" smtClean="0"/>
              <a:t>9</a:t>
            </a:fld>
            <a:endParaRPr lang="en-GB" dirty="0"/>
          </a:p>
        </p:txBody>
      </p:sp>
    </p:spTree>
    <p:extLst>
      <p:ext uri="{BB962C8B-B14F-4D97-AF65-F5344CB8AC3E}">
        <p14:creationId xmlns:p14="http://schemas.microsoft.com/office/powerpoint/2010/main" val="238233950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C834623A-3610-4C4C-8882-FD9269F9899F}" type="slidenum">
              <a:rPr lang="en-GB" smtClean="0"/>
              <a:t>11</a:t>
            </a:fld>
            <a:endParaRPr lang="en-GB" dirty="0"/>
          </a:p>
        </p:txBody>
      </p:sp>
    </p:spTree>
    <p:extLst>
      <p:ext uri="{BB962C8B-B14F-4D97-AF65-F5344CB8AC3E}">
        <p14:creationId xmlns:p14="http://schemas.microsoft.com/office/powerpoint/2010/main" val="13734302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C834623A-3610-4C4C-8882-FD9269F9899F}" type="slidenum">
              <a:rPr lang="en-GB" smtClean="0"/>
              <a:t>12</a:t>
            </a:fld>
            <a:endParaRPr lang="en-GB" dirty="0"/>
          </a:p>
        </p:txBody>
      </p:sp>
    </p:spTree>
    <p:extLst>
      <p:ext uri="{BB962C8B-B14F-4D97-AF65-F5344CB8AC3E}">
        <p14:creationId xmlns:p14="http://schemas.microsoft.com/office/powerpoint/2010/main" val="79294264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C834623A-3610-4C4C-8882-FD9269F9899F}" type="slidenum">
              <a:rPr lang="en-GB" smtClean="0"/>
              <a:t>13</a:t>
            </a:fld>
            <a:endParaRPr lang="en-GB" dirty="0"/>
          </a:p>
        </p:txBody>
      </p:sp>
    </p:spTree>
    <p:extLst>
      <p:ext uri="{BB962C8B-B14F-4D97-AF65-F5344CB8AC3E}">
        <p14:creationId xmlns:p14="http://schemas.microsoft.com/office/powerpoint/2010/main" val="29237204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C834623A-3610-4C4C-8882-FD9269F9899F}" type="slidenum">
              <a:rPr lang="en-GB" smtClean="0"/>
              <a:t>14</a:t>
            </a:fld>
            <a:endParaRPr lang="en-GB" dirty="0"/>
          </a:p>
        </p:txBody>
      </p:sp>
    </p:spTree>
    <p:extLst>
      <p:ext uri="{BB962C8B-B14F-4D97-AF65-F5344CB8AC3E}">
        <p14:creationId xmlns:p14="http://schemas.microsoft.com/office/powerpoint/2010/main" val="22661788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C834623A-3610-4C4C-8882-FD9269F9899F}" type="slidenum">
              <a:rPr lang="en-GB" smtClean="0"/>
              <a:t>16</a:t>
            </a:fld>
            <a:endParaRPr lang="en-GB" dirty="0"/>
          </a:p>
        </p:txBody>
      </p:sp>
    </p:spTree>
    <p:extLst>
      <p:ext uri="{BB962C8B-B14F-4D97-AF65-F5344CB8AC3E}">
        <p14:creationId xmlns:p14="http://schemas.microsoft.com/office/powerpoint/2010/main" val="175583868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C834623A-3610-4C4C-8882-FD9269F9899F}" type="slidenum">
              <a:rPr lang="en-GB" smtClean="0"/>
              <a:t>26</a:t>
            </a:fld>
            <a:endParaRPr lang="en-GB" dirty="0"/>
          </a:p>
        </p:txBody>
      </p:sp>
    </p:spTree>
    <p:extLst>
      <p:ext uri="{BB962C8B-B14F-4D97-AF65-F5344CB8AC3E}">
        <p14:creationId xmlns:p14="http://schemas.microsoft.com/office/powerpoint/2010/main" val="387248412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C834623A-3610-4C4C-8882-FD9269F9899F}" type="slidenum">
              <a:rPr lang="en-GB" smtClean="0"/>
              <a:t>28</a:t>
            </a:fld>
            <a:endParaRPr lang="en-GB" dirty="0"/>
          </a:p>
        </p:txBody>
      </p:sp>
    </p:spTree>
    <p:extLst>
      <p:ext uri="{BB962C8B-B14F-4D97-AF65-F5344CB8AC3E}">
        <p14:creationId xmlns:p14="http://schemas.microsoft.com/office/powerpoint/2010/main" val="35858160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92294AB-9778-4DB8-DECA-1A0515B9AAD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xmlns="" id="{EC01CEC2-8DD6-94FC-9F64-9C3D0FC9957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xmlns="" id="{2B09FDA4-E2F0-FA3E-B635-CF20BF43B0BF}"/>
              </a:ext>
            </a:extLst>
          </p:cNvPr>
          <p:cNvSpPr>
            <a:spLocks noGrp="1"/>
          </p:cNvSpPr>
          <p:nvPr>
            <p:ph type="dt" sz="half" idx="10"/>
          </p:nvPr>
        </p:nvSpPr>
        <p:spPr/>
        <p:txBody>
          <a:bodyPr/>
          <a:lstStyle/>
          <a:p>
            <a:fld id="{00378BFA-45E6-44C0-8FEB-A239906A14FC}" type="datetimeFigureOut">
              <a:rPr lang="en-GB" smtClean="0"/>
              <a:t>22/10/2023</a:t>
            </a:fld>
            <a:endParaRPr lang="en-GB" dirty="0"/>
          </a:p>
        </p:txBody>
      </p:sp>
      <p:sp>
        <p:nvSpPr>
          <p:cNvPr id="5" name="Footer Placeholder 4">
            <a:extLst>
              <a:ext uri="{FF2B5EF4-FFF2-40B4-BE49-F238E27FC236}">
                <a16:creationId xmlns:a16="http://schemas.microsoft.com/office/drawing/2014/main" xmlns="" id="{4248C0E8-8305-DEF2-4CCD-F7DB095E8DB0}"/>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xmlns="" id="{3466D7D4-BFD1-5841-E4DF-21C535D6A460}"/>
              </a:ext>
            </a:extLst>
          </p:cNvPr>
          <p:cNvSpPr>
            <a:spLocks noGrp="1"/>
          </p:cNvSpPr>
          <p:nvPr>
            <p:ph type="sldNum" sz="quarter" idx="12"/>
          </p:nvPr>
        </p:nvSpPr>
        <p:spPr/>
        <p:txBody>
          <a:bodyPr/>
          <a:lstStyle/>
          <a:p>
            <a:fld id="{AB63FC3E-2B23-4F3D-86FF-B8FA97189DAB}" type="slidenum">
              <a:rPr lang="en-GB" smtClean="0"/>
              <a:t>‹N°›</a:t>
            </a:fld>
            <a:endParaRPr lang="en-GB" dirty="0"/>
          </a:p>
        </p:txBody>
      </p:sp>
    </p:spTree>
    <p:extLst>
      <p:ext uri="{BB962C8B-B14F-4D97-AF65-F5344CB8AC3E}">
        <p14:creationId xmlns:p14="http://schemas.microsoft.com/office/powerpoint/2010/main" val="7242247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796CD92-09DA-00A9-5055-82F8C9606710}"/>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xmlns="" id="{C8AF7D8C-C4E0-1F72-15C7-00D56FCB2BD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xmlns="" id="{2BC062E3-C0ED-DF99-B22F-B62049D58FD1}"/>
              </a:ext>
            </a:extLst>
          </p:cNvPr>
          <p:cNvSpPr>
            <a:spLocks noGrp="1"/>
          </p:cNvSpPr>
          <p:nvPr>
            <p:ph type="dt" sz="half" idx="10"/>
          </p:nvPr>
        </p:nvSpPr>
        <p:spPr/>
        <p:txBody>
          <a:bodyPr/>
          <a:lstStyle/>
          <a:p>
            <a:fld id="{00378BFA-45E6-44C0-8FEB-A239906A14FC}" type="datetimeFigureOut">
              <a:rPr lang="en-GB" smtClean="0"/>
              <a:t>22/10/2023</a:t>
            </a:fld>
            <a:endParaRPr lang="en-GB" dirty="0"/>
          </a:p>
        </p:txBody>
      </p:sp>
      <p:sp>
        <p:nvSpPr>
          <p:cNvPr id="5" name="Footer Placeholder 4">
            <a:extLst>
              <a:ext uri="{FF2B5EF4-FFF2-40B4-BE49-F238E27FC236}">
                <a16:creationId xmlns:a16="http://schemas.microsoft.com/office/drawing/2014/main" xmlns="" id="{D53ED4D1-964E-BCF8-5CFC-94F917ADEB8B}"/>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xmlns="" id="{32172342-0E8F-EE5B-935D-E3D429E4BD48}"/>
              </a:ext>
            </a:extLst>
          </p:cNvPr>
          <p:cNvSpPr>
            <a:spLocks noGrp="1"/>
          </p:cNvSpPr>
          <p:nvPr>
            <p:ph type="sldNum" sz="quarter" idx="12"/>
          </p:nvPr>
        </p:nvSpPr>
        <p:spPr/>
        <p:txBody>
          <a:bodyPr/>
          <a:lstStyle/>
          <a:p>
            <a:fld id="{AB63FC3E-2B23-4F3D-86FF-B8FA97189DAB}" type="slidenum">
              <a:rPr lang="en-GB" smtClean="0"/>
              <a:t>‹N°›</a:t>
            </a:fld>
            <a:endParaRPr lang="en-GB" dirty="0"/>
          </a:p>
        </p:txBody>
      </p:sp>
    </p:spTree>
    <p:extLst>
      <p:ext uri="{BB962C8B-B14F-4D97-AF65-F5344CB8AC3E}">
        <p14:creationId xmlns:p14="http://schemas.microsoft.com/office/powerpoint/2010/main" val="933026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xmlns="" id="{7D1CFACF-24AA-FB49-535C-781840C6CC41}"/>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xmlns="" id="{D858A7DA-EE5D-7E56-1FC6-81FB923FA1F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xmlns="" id="{7AE82698-B46C-3591-9AEB-CE928CFECADB}"/>
              </a:ext>
            </a:extLst>
          </p:cNvPr>
          <p:cNvSpPr>
            <a:spLocks noGrp="1"/>
          </p:cNvSpPr>
          <p:nvPr>
            <p:ph type="dt" sz="half" idx="10"/>
          </p:nvPr>
        </p:nvSpPr>
        <p:spPr/>
        <p:txBody>
          <a:bodyPr/>
          <a:lstStyle/>
          <a:p>
            <a:fld id="{00378BFA-45E6-44C0-8FEB-A239906A14FC}" type="datetimeFigureOut">
              <a:rPr lang="en-GB" smtClean="0"/>
              <a:t>22/10/2023</a:t>
            </a:fld>
            <a:endParaRPr lang="en-GB" dirty="0"/>
          </a:p>
        </p:txBody>
      </p:sp>
      <p:sp>
        <p:nvSpPr>
          <p:cNvPr id="5" name="Footer Placeholder 4">
            <a:extLst>
              <a:ext uri="{FF2B5EF4-FFF2-40B4-BE49-F238E27FC236}">
                <a16:creationId xmlns:a16="http://schemas.microsoft.com/office/drawing/2014/main" xmlns="" id="{A1302F86-96CC-D681-733C-628B2D2E2296}"/>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xmlns="" id="{8CE05E43-9C54-5C74-DC35-2E7E929BEF98}"/>
              </a:ext>
            </a:extLst>
          </p:cNvPr>
          <p:cNvSpPr>
            <a:spLocks noGrp="1"/>
          </p:cNvSpPr>
          <p:nvPr>
            <p:ph type="sldNum" sz="quarter" idx="12"/>
          </p:nvPr>
        </p:nvSpPr>
        <p:spPr/>
        <p:txBody>
          <a:bodyPr/>
          <a:lstStyle/>
          <a:p>
            <a:fld id="{AB63FC3E-2B23-4F3D-86FF-B8FA97189DAB}" type="slidenum">
              <a:rPr lang="en-GB" smtClean="0"/>
              <a:t>‹N°›</a:t>
            </a:fld>
            <a:endParaRPr lang="en-GB" dirty="0"/>
          </a:p>
        </p:txBody>
      </p:sp>
    </p:spTree>
    <p:extLst>
      <p:ext uri="{BB962C8B-B14F-4D97-AF65-F5344CB8AC3E}">
        <p14:creationId xmlns:p14="http://schemas.microsoft.com/office/powerpoint/2010/main" val="143988488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BDE09B9-F879-4470-89EF-91690EE1FF47}"/>
              </a:ext>
            </a:extLst>
          </p:cNvPr>
          <p:cNvSpPr>
            <a:spLocks noGrp="1"/>
          </p:cNvSpPr>
          <p:nvPr>
            <p:ph type="ctrTitle"/>
          </p:nvPr>
        </p:nvSpPr>
        <p:spPr>
          <a:xfrm>
            <a:off x="696228" y="1122363"/>
            <a:ext cx="6474593" cy="2387600"/>
          </a:xfrm>
        </p:spPr>
        <p:txBody>
          <a:bodyPr anchor="b">
            <a:normAutofit/>
          </a:bodyPr>
          <a:lstStyle>
            <a:lvl1pPr algn="l">
              <a:defRPr sz="4000" b="1">
                <a:solidFill>
                  <a:srgbClr val="0E3A4D"/>
                </a:solidFill>
                <a:latin typeface="Segoe UI" panose="020B0502040204020203" pitchFamily="34" charset="0"/>
                <a:cs typeface="Segoe UI" panose="020B0502040204020203" pitchFamily="34" charset="0"/>
              </a:defRPr>
            </a:lvl1pPr>
          </a:lstStyle>
          <a:p>
            <a:r>
              <a:rPr lang="en-US" dirty="0"/>
              <a:t>Click to edit Master title style</a:t>
            </a:r>
            <a:endParaRPr lang="en-GB" dirty="0"/>
          </a:p>
        </p:txBody>
      </p:sp>
      <p:sp>
        <p:nvSpPr>
          <p:cNvPr id="3" name="Subtitle 2">
            <a:extLst>
              <a:ext uri="{FF2B5EF4-FFF2-40B4-BE49-F238E27FC236}">
                <a16:creationId xmlns:a16="http://schemas.microsoft.com/office/drawing/2014/main" xmlns="" id="{035614B6-08DD-49F2-A57B-3F5BC17C0FD5}"/>
              </a:ext>
            </a:extLst>
          </p:cNvPr>
          <p:cNvSpPr>
            <a:spLocks noGrp="1"/>
          </p:cNvSpPr>
          <p:nvPr>
            <p:ph type="subTitle" idx="1"/>
          </p:nvPr>
        </p:nvSpPr>
        <p:spPr>
          <a:xfrm>
            <a:off x="696228" y="3946358"/>
            <a:ext cx="6474593" cy="1311442"/>
          </a:xfrm>
        </p:spPr>
        <p:txBody>
          <a:bodyPr/>
          <a:lstStyle>
            <a:lvl1pPr marL="0" indent="0" algn="l">
              <a:buNone/>
              <a:defRPr sz="2400">
                <a:solidFill>
                  <a:schemeClr val="tx1">
                    <a:lumMod val="85000"/>
                    <a:lumOff val="15000"/>
                  </a:schemeClr>
                </a:solidFill>
                <a:latin typeface="Segoe UI" panose="020B0502040204020203" pitchFamily="34" charset="0"/>
                <a:cs typeface="Segoe UI" panose="020B0502040204020203"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endParaRPr lang="en-GB" dirty="0"/>
          </a:p>
        </p:txBody>
      </p:sp>
    </p:spTree>
    <p:extLst>
      <p:ext uri="{BB962C8B-B14F-4D97-AF65-F5344CB8AC3E}">
        <p14:creationId xmlns:p14="http://schemas.microsoft.com/office/powerpoint/2010/main" val="211755281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Title Slide">
    <p:bg>
      <p:bgPr>
        <a:solidFill>
          <a:schemeClr val="bg1"/>
        </a:solidFill>
        <a:effectLst/>
      </p:bgPr>
    </p:bg>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xmlns="" id="{CB5475E8-2954-4B96-BABB-AEEF702DA54F}"/>
              </a:ext>
            </a:extLst>
          </p:cNvPr>
          <p:cNvSpPr>
            <a:spLocks noGrp="1"/>
          </p:cNvSpPr>
          <p:nvPr>
            <p:ph type="title" hasCustomPrompt="1"/>
          </p:nvPr>
        </p:nvSpPr>
        <p:spPr>
          <a:xfrm>
            <a:off x="838200" y="365125"/>
            <a:ext cx="10515600" cy="1325563"/>
          </a:xfrm>
        </p:spPr>
        <p:txBody>
          <a:bodyPr>
            <a:normAutofit/>
          </a:bodyPr>
          <a:lstStyle>
            <a:lvl1pPr>
              <a:defRPr sz="3600" b="1">
                <a:solidFill>
                  <a:srgbClr val="0E3A4D"/>
                </a:solidFill>
                <a:latin typeface="Segoe UI" panose="020B0502040204020203" pitchFamily="34" charset="0"/>
                <a:cs typeface="Segoe UI" panose="020B0502040204020203" pitchFamily="34" charset="0"/>
              </a:defRPr>
            </a:lvl1pPr>
          </a:lstStyle>
          <a:p>
            <a:r>
              <a:rPr lang="en-US" dirty="0"/>
              <a:t>Agenda</a:t>
            </a:r>
            <a:endParaRPr lang="en-GB" dirty="0"/>
          </a:p>
        </p:txBody>
      </p:sp>
      <p:sp>
        <p:nvSpPr>
          <p:cNvPr id="7" name="Content Placeholder 2">
            <a:extLst>
              <a:ext uri="{FF2B5EF4-FFF2-40B4-BE49-F238E27FC236}">
                <a16:creationId xmlns:a16="http://schemas.microsoft.com/office/drawing/2014/main" xmlns="" id="{AA05A32B-E27E-44EB-A87F-B5414E21F41D}"/>
              </a:ext>
            </a:extLst>
          </p:cNvPr>
          <p:cNvSpPr>
            <a:spLocks noGrp="1"/>
          </p:cNvSpPr>
          <p:nvPr>
            <p:ph idx="1"/>
          </p:nvPr>
        </p:nvSpPr>
        <p:spPr>
          <a:xfrm>
            <a:off x="838200" y="1825625"/>
            <a:ext cx="10515600" cy="4351338"/>
          </a:xfrm>
        </p:spPr>
        <p:txBody>
          <a:bodyPr/>
          <a:lstStyle>
            <a:lvl1pPr>
              <a:buClr>
                <a:srgbClr val="1976BD"/>
              </a:buClr>
              <a:defRPr>
                <a:solidFill>
                  <a:schemeClr val="tx1">
                    <a:lumMod val="85000"/>
                    <a:lumOff val="15000"/>
                  </a:schemeClr>
                </a:solidFill>
                <a:latin typeface="Segoe UI" panose="020B0502040204020203" pitchFamily="34" charset="0"/>
                <a:cs typeface="Segoe UI" panose="020B0502040204020203" pitchFamily="34" charset="0"/>
              </a:defRPr>
            </a:lvl1pPr>
            <a:lvl2pPr>
              <a:buClr>
                <a:srgbClr val="1976BD"/>
              </a:buClr>
              <a:defRPr>
                <a:solidFill>
                  <a:schemeClr val="tx1">
                    <a:lumMod val="85000"/>
                    <a:lumOff val="15000"/>
                  </a:schemeClr>
                </a:solidFill>
                <a:latin typeface="Segoe UI" panose="020B0502040204020203" pitchFamily="34" charset="0"/>
                <a:cs typeface="Segoe UI" panose="020B0502040204020203" pitchFamily="34" charset="0"/>
              </a:defRPr>
            </a:lvl2pPr>
            <a:lvl3pPr>
              <a:buClr>
                <a:srgbClr val="1976BD"/>
              </a:buClr>
              <a:defRPr>
                <a:solidFill>
                  <a:schemeClr val="tx1">
                    <a:lumMod val="85000"/>
                    <a:lumOff val="15000"/>
                  </a:schemeClr>
                </a:solidFill>
                <a:latin typeface="Segoe UI" panose="020B0502040204020203" pitchFamily="34" charset="0"/>
                <a:cs typeface="Segoe UI" panose="020B0502040204020203" pitchFamily="34" charset="0"/>
              </a:defRPr>
            </a:lvl3pPr>
            <a:lvl4pPr>
              <a:buClr>
                <a:srgbClr val="1976BD"/>
              </a:buClr>
              <a:defRPr>
                <a:solidFill>
                  <a:schemeClr val="tx1">
                    <a:lumMod val="85000"/>
                    <a:lumOff val="15000"/>
                  </a:schemeClr>
                </a:solidFill>
                <a:latin typeface="Segoe UI" panose="020B0502040204020203" pitchFamily="34" charset="0"/>
                <a:cs typeface="Segoe UI" panose="020B0502040204020203" pitchFamily="34" charset="0"/>
              </a:defRPr>
            </a:lvl4pPr>
            <a:lvl5pPr>
              <a:buClr>
                <a:srgbClr val="1976BD"/>
              </a:buClr>
              <a:defRPr>
                <a:solidFill>
                  <a:schemeClr val="tx1">
                    <a:lumMod val="85000"/>
                    <a:lumOff val="15000"/>
                  </a:schemeClr>
                </a:solidFill>
                <a:latin typeface="Segoe UI" panose="020B0502040204020203" pitchFamily="34" charset="0"/>
                <a:cs typeface="Segoe UI" panose="020B0502040204020203"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306889621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338047D-754A-4A16-B955-6726CD70CA6C}"/>
              </a:ext>
            </a:extLst>
          </p:cNvPr>
          <p:cNvSpPr>
            <a:spLocks noGrp="1"/>
          </p:cNvSpPr>
          <p:nvPr>
            <p:ph type="title"/>
          </p:nvPr>
        </p:nvSpPr>
        <p:spPr/>
        <p:txBody>
          <a:bodyPr>
            <a:normAutofit/>
          </a:bodyPr>
          <a:lstStyle>
            <a:lvl1pPr>
              <a:defRPr sz="3600" b="1">
                <a:solidFill>
                  <a:srgbClr val="0E3A4D"/>
                </a:solidFill>
                <a:latin typeface="Segoe UI" panose="020B0502040204020203" pitchFamily="34" charset="0"/>
                <a:cs typeface="Segoe UI" panose="020B0502040204020203" pitchFamily="34" charset="0"/>
              </a:defRPr>
            </a:lvl1pPr>
          </a:lstStyle>
          <a:p>
            <a:r>
              <a:rPr lang="en-US" dirty="0"/>
              <a:t>Click to edit Master title style</a:t>
            </a:r>
            <a:endParaRPr lang="en-GB" dirty="0"/>
          </a:p>
        </p:txBody>
      </p:sp>
      <p:sp>
        <p:nvSpPr>
          <p:cNvPr id="3" name="Content Placeholder 2">
            <a:extLst>
              <a:ext uri="{FF2B5EF4-FFF2-40B4-BE49-F238E27FC236}">
                <a16:creationId xmlns:a16="http://schemas.microsoft.com/office/drawing/2014/main" xmlns="" id="{8019C374-E1B5-40D1-BAE3-3CF7E242B94A}"/>
              </a:ext>
            </a:extLst>
          </p:cNvPr>
          <p:cNvSpPr>
            <a:spLocks noGrp="1"/>
          </p:cNvSpPr>
          <p:nvPr>
            <p:ph idx="1"/>
          </p:nvPr>
        </p:nvSpPr>
        <p:spPr/>
        <p:txBody>
          <a:bodyPr/>
          <a:lstStyle>
            <a:lvl1pPr>
              <a:buClr>
                <a:srgbClr val="1976BD"/>
              </a:buClr>
              <a:defRPr>
                <a:solidFill>
                  <a:schemeClr val="tx1">
                    <a:lumMod val="85000"/>
                    <a:lumOff val="15000"/>
                  </a:schemeClr>
                </a:solidFill>
                <a:latin typeface="Segoe UI" panose="020B0502040204020203" pitchFamily="34" charset="0"/>
                <a:cs typeface="Segoe UI" panose="020B0502040204020203" pitchFamily="34" charset="0"/>
              </a:defRPr>
            </a:lvl1pPr>
            <a:lvl2pPr>
              <a:buClr>
                <a:srgbClr val="1976BD"/>
              </a:buClr>
              <a:defRPr>
                <a:solidFill>
                  <a:schemeClr val="tx1">
                    <a:lumMod val="85000"/>
                    <a:lumOff val="15000"/>
                  </a:schemeClr>
                </a:solidFill>
                <a:latin typeface="Segoe UI" panose="020B0502040204020203" pitchFamily="34" charset="0"/>
                <a:cs typeface="Segoe UI" panose="020B0502040204020203" pitchFamily="34" charset="0"/>
              </a:defRPr>
            </a:lvl2pPr>
            <a:lvl3pPr>
              <a:buClr>
                <a:srgbClr val="1976BD"/>
              </a:buClr>
              <a:defRPr>
                <a:solidFill>
                  <a:schemeClr val="tx1">
                    <a:lumMod val="85000"/>
                    <a:lumOff val="15000"/>
                  </a:schemeClr>
                </a:solidFill>
                <a:latin typeface="Segoe UI" panose="020B0502040204020203" pitchFamily="34" charset="0"/>
                <a:cs typeface="Segoe UI" panose="020B0502040204020203" pitchFamily="34" charset="0"/>
              </a:defRPr>
            </a:lvl3pPr>
            <a:lvl4pPr>
              <a:buClr>
                <a:srgbClr val="1976BD"/>
              </a:buClr>
              <a:defRPr>
                <a:solidFill>
                  <a:schemeClr val="tx1">
                    <a:lumMod val="85000"/>
                    <a:lumOff val="15000"/>
                  </a:schemeClr>
                </a:solidFill>
                <a:latin typeface="Segoe UI" panose="020B0502040204020203" pitchFamily="34" charset="0"/>
                <a:cs typeface="Segoe UI" panose="020B0502040204020203" pitchFamily="34" charset="0"/>
              </a:defRPr>
            </a:lvl4pPr>
            <a:lvl5pPr>
              <a:buClr>
                <a:srgbClr val="1976BD"/>
              </a:buClr>
              <a:defRPr>
                <a:solidFill>
                  <a:schemeClr val="tx1">
                    <a:lumMod val="85000"/>
                    <a:lumOff val="15000"/>
                  </a:schemeClr>
                </a:solidFill>
                <a:latin typeface="Segoe UI" panose="020B0502040204020203" pitchFamily="34" charset="0"/>
                <a:cs typeface="Segoe UI" panose="020B0502040204020203"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a:extLst>
              <a:ext uri="{FF2B5EF4-FFF2-40B4-BE49-F238E27FC236}">
                <a16:creationId xmlns:a16="http://schemas.microsoft.com/office/drawing/2014/main" xmlns="" id="{4172BEEC-0E13-4DE2-BAEF-E49D88A2ED7F}"/>
              </a:ext>
            </a:extLst>
          </p:cNvPr>
          <p:cNvSpPr>
            <a:spLocks noGrp="1"/>
          </p:cNvSpPr>
          <p:nvPr>
            <p:ph type="sldNum" sz="quarter" idx="12"/>
          </p:nvPr>
        </p:nvSpPr>
        <p:spPr>
          <a:xfrm>
            <a:off x="8610600" y="6310312"/>
            <a:ext cx="2743200" cy="365125"/>
          </a:xfrm>
        </p:spPr>
        <p:txBody>
          <a:bodyPr/>
          <a:lstStyle>
            <a:lvl1pPr>
              <a:defRPr b="1">
                <a:latin typeface="Segoe UI" panose="020B0502040204020203" pitchFamily="34" charset="0"/>
                <a:cs typeface="Segoe UI" panose="020B0502040204020203" pitchFamily="34" charset="0"/>
              </a:defRPr>
            </a:lvl1pPr>
          </a:lstStyle>
          <a:p>
            <a:fld id="{772746A8-2902-480D-BD54-FBCDA3EC5C7D}" type="slidenum">
              <a:rPr lang="en-GB" smtClean="0"/>
              <a:pPr/>
              <a:t>‹N°›</a:t>
            </a:fld>
            <a:endParaRPr lang="en-GB" dirty="0"/>
          </a:p>
        </p:txBody>
      </p:sp>
    </p:spTree>
    <p:extLst>
      <p:ext uri="{BB962C8B-B14F-4D97-AF65-F5344CB8AC3E}">
        <p14:creationId xmlns:p14="http://schemas.microsoft.com/office/powerpoint/2010/main" val="308493852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BDE09B9-F879-4470-89EF-91690EE1FF47}"/>
              </a:ext>
            </a:extLst>
          </p:cNvPr>
          <p:cNvSpPr>
            <a:spLocks noGrp="1"/>
          </p:cNvSpPr>
          <p:nvPr>
            <p:ph type="ctrTitle"/>
          </p:nvPr>
        </p:nvSpPr>
        <p:spPr>
          <a:xfrm>
            <a:off x="696228" y="1122363"/>
            <a:ext cx="6474593" cy="2387600"/>
          </a:xfrm>
        </p:spPr>
        <p:txBody>
          <a:bodyPr anchor="b">
            <a:normAutofit/>
          </a:bodyPr>
          <a:lstStyle>
            <a:lvl1pPr algn="l">
              <a:defRPr sz="4000" b="1">
                <a:solidFill>
                  <a:srgbClr val="0E3A4D"/>
                </a:solidFill>
                <a:latin typeface="Segoe UI" panose="020B0502040204020203" pitchFamily="34" charset="0"/>
                <a:cs typeface="Segoe UI" panose="020B0502040204020203" pitchFamily="34" charset="0"/>
              </a:defRPr>
            </a:lvl1pPr>
          </a:lstStyle>
          <a:p>
            <a:r>
              <a:rPr lang="en-US" dirty="0"/>
              <a:t>Click to edit Master title style</a:t>
            </a:r>
            <a:endParaRPr lang="en-GB" dirty="0"/>
          </a:p>
        </p:txBody>
      </p:sp>
      <p:sp>
        <p:nvSpPr>
          <p:cNvPr id="3" name="Subtitle 2">
            <a:extLst>
              <a:ext uri="{FF2B5EF4-FFF2-40B4-BE49-F238E27FC236}">
                <a16:creationId xmlns:a16="http://schemas.microsoft.com/office/drawing/2014/main" xmlns="" id="{035614B6-08DD-49F2-A57B-3F5BC17C0FD5}"/>
              </a:ext>
            </a:extLst>
          </p:cNvPr>
          <p:cNvSpPr>
            <a:spLocks noGrp="1"/>
          </p:cNvSpPr>
          <p:nvPr>
            <p:ph type="subTitle" idx="1"/>
          </p:nvPr>
        </p:nvSpPr>
        <p:spPr>
          <a:xfrm>
            <a:off x="696228" y="3946358"/>
            <a:ext cx="6474593" cy="1311442"/>
          </a:xfrm>
        </p:spPr>
        <p:txBody>
          <a:bodyPr/>
          <a:lstStyle>
            <a:lvl1pPr marL="0" indent="0" algn="l">
              <a:buNone/>
              <a:defRPr sz="2400">
                <a:solidFill>
                  <a:schemeClr val="tx1">
                    <a:lumMod val="85000"/>
                    <a:lumOff val="15000"/>
                  </a:schemeClr>
                </a:solidFill>
                <a:latin typeface="Segoe UI" panose="020B0502040204020203" pitchFamily="34" charset="0"/>
                <a:cs typeface="Segoe UI" panose="020B0502040204020203"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endParaRPr lang="en-GB" dirty="0"/>
          </a:p>
        </p:txBody>
      </p:sp>
    </p:spTree>
    <p:extLst>
      <p:ext uri="{BB962C8B-B14F-4D97-AF65-F5344CB8AC3E}">
        <p14:creationId xmlns:p14="http://schemas.microsoft.com/office/powerpoint/2010/main" val="89271587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1_Title Slide">
    <p:bg>
      <p:bgPr>
        <a:solidFill>
          <a:schemeClr val="bg1"/>
        </a:solidFill>
        <a:effectLst/>
      </p:bgPr>
    </p:bg>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xmlns="" id="{CB5475E8-2954-4B96-BABB-AEEF702DA54F}"/>
              </a:ext>
            </a:extLst>
          </p:cNvPr>
          <p:cNvSpPr>
            <a:spLocks noGrp="1"/>
          </p:cNvSpPr>
          <p:nvPr>
            <p:ph type="title" hasCustomPrompt="1"/>
          </p:nvPr>
        </p:nvSpPr>
        <p:spPr>
          <a:xfrm>
            <a:off x="838200" y="365125"/>
            <a:ext cx="10515600" cy="1325563"/>
          </a:xfrm>
        </p:spPr>
        <p:txBody>
          <a:bodyPr>
            <a:normAutofit/>
          </a:bodyPr>
          <a:lstStyle>
            <a:lvl1pPr>
              <a:defRPr sz="3600" b="1">
                <a:solidFill>
                  <a:srgbClr val="0E3A4D"/>
                </a:solidFill>
                <a:latin typeface="Segoe UI" panose="020B0502040204020203" pitchFamily="34" charset="0"/>
                <a:cs typeface="Segoe UI" panose="020B0502040204020203" pitchFamily="34" charset="0"/>
              </a:defRPr>
            </a:lvl1pPr>
          </a:lstStyle>
          <a:p>
            <a:r>
              <a:rPr lang="en-US" dirty="0"/>
              <a:t>Agenda</a:t>
            </a:r>
            <a:endParaRPr lang="en-GB" dirty="0"/>
          </a:p>
        </p:txBody>
      </p:sp>
      <p:sp>
        <p:nvSpPr>
          <p:cNvPr id="7" name="Content Placeholder 2">
            <a:extLst>
              <a:ext uri="{FF2B5EF4-FFF2-40B4-BE49-F238E27FC236}">
                <a16:creationId xmlns:a16="http://schemas.microsoft.com/office/drawing/2014/main" xmlns="" id="{AA05A32B-E27E-44EB-A87F-B5414E21F41D}"/>
              </a:ext>
            </a:extLst>
          </p:cNvPr>
          <p:cNvSpPr>
            <a:spLocks noGrp="1"/>
          </p:cNvSpPr>
          <p:nvPr>
            <p:ph idx="1"/>
          </p:nvPr>
        </p:nvSpPr>
        <p:spPr>
          <a:xfrm>
            <a:off x="838200" y="1825625"/>
            <a:ext cx="10515600" cy="4351338"/>
          </a:xfrm>
        </p:spPr>
        <p:txBody>
          <a:bodyPr/>
          <a:lstStyle>
            <a:lvl1pPr>
              <a:buClr>
                <a:srgbClr val="1976BD"/>
              </a:buClr>
              <a:defRPr>
                <a:solidFill>
                  <a:schemeClr val="tx1">
                    <a:lumMod val="85000"/>
                    <a:lumOff val="15000"/>
                  </a:schemeClr>
                </a:solidFill>
                <a:latin typeface="Segoe UI" panose="020B0502040204020203" pitchFamily="34" charset="0"/>
                <a:cs typeface="Segoe UI" panose="020B0502040204020203" pitchFamily="34" charset="0"/>
              </a:defRPr>
            </a:lvl1pPr>
            <a:lvl2pPr>
              <a:buClr>
                <a:srgbClr val="1976BD"/>
              </a:buClr>
              <a:defRPr>
                <a:solidFill>
                  <a:schemeClr val="tx1">
                    <a:lumMod val="85000"/>
                    <a:lumOff val="15000"/>
                  </a:schemeClr>
                </a:solidFill>
                <a:latin typeface="Segoe UI" panose="020B0502040204020203" pitchFamily="34" charset="0"/>
                <a:cs typeface="Segoe UI" panose="020B0502040204020203" pitchFamily="34" charset="0"/>
              </a:defRPr>
            </a:lvl2pPr>
            <a:lvl3pPr>
              <a:buClr>
                <a:srgbClr val="1976BD"/>
              </a:buClr>
              <a:defRPr>
                <a:solidFill>
                  <a:schemeClr val="tx1">
                    <a:lumMod val="85000"/>
                    <a:lumOff val="15000"/>
                  </a:schemeClr>
                </a:solidFill>
                <a:latin typeface="Segoe UI" panose="020B0502040204020203" pitchFamily="34" charset="0"/>
                <a:cs typeface="Segoe UI" panose="020B0502040204020203" pitchFamily="34" charset="0"/>
              </a:defRPr>
            </a:lvl3pPr>
            <a:lvl4pPr>
              <a:buClr>
                <a:srgbClr val="1976BD"/>
              </a:buClr>
              <a:defRPr>
                <a:solidFill>
                  <a:schemeClr val="tx1">
                    <a:lumMod val="85000"/>
                    <a:lumOff val="15000"/>
                  </a:schemeClr>
                </a:solidFill>
                <a:latin typeface="Segoe UI" panose="020B0502040204020203" pitchFamily="34" charset="0"/>
                <a:cs typeface="Segoe UI" panose="020B0502040204020203" pitchFamily="34" charset="0"/>
              </a:defRPr>
            </a:lvl4pPr>
            <a:lvl5pPr>
              <a:buClr>
                <a:srgbClr val="1976BD"/>
              </a:buClr>
              <a:defRPr>
                <a:solidFill>
                  <a:schemeClr val="tx1">
                    <a:lumMod val="85000"/>
                    <a:lumOff val="15000"/>
                  </a:schemeClr>
                </a:solidFill>
                <a:latin typeface="Segoe UI" panose="020B0502040204020203" pitchFamily="34" charset="0"/>
                <a:cs typeface="Segoe UI" panose="020B0502040204020203"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197155101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 preserve="1">
  <p:cSld name="Title and Content">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338047D-754A-4A16-B955-6726CD70CA6C}"/>
              </a:ext>
            </a:extLst>
          </p:cNvPr>
          <p:cNvSpPr>
            <a:spLocks noGrp="1"/>
          </p:cNvSpPr>
          <p:nvPr>
            <p:ph type="title"/>
          </p:nvPr>
        </p:nvSpPr>
        <p:spPr/>
        <p:txBody>
          <a:bodyPr>
            <a:normAutofit/>
          </a:bodyPr>
          <a:lstStyle>
            <a:lvl1pPr>
              <a:defRPr sz="3600" b="1">
                <a:solidFill>
                  <a:srgbClr val="0E3A4D"/>
                </a:solidFill>
                <a:latin typeface="Segoe UI" panose="020B0502040204020203" pitchFamily="34" charset="0"/>
                <a:cs typeface="Segoe UI" panose="020B0502040204020203" pitchFamily="34" charset="0"/>
              </a:defRPr>
            </a:lvl1pPr>
          </a:lstStyle>
          <a:p>
            <a:r>
              <a:rPr lang="en-US" dirty="0"/>
              <a:t>Click to edit Master title style</a:t>
            </a:r>
            <a:endParaRPr lang="en-GB" dirty="0"/>
          </a:p>
        </p:txBody>
      </p:sp>
      <p:sp>
        <p:nvSpPr>
          <p:cNvPr id="3" name="Content Placeholder 2">
            <a:extLst>
              <a:ext uri="{FF2B5EF4-FFF2-40B4-BE49-F238E27FC236}">
                <a16:creationId xmlns:a16="http://schemas.microsoft.com/office/drawing/2014/main" xmlns="" id="{8019C374-E1B5-40D1-BAE3-3CF7E242B94A}"/>
              </a:ext>
            </a:extLst>
          </p:cNvPr>
          <p:cNvSpPr>
            <a:spLocks noGrp="1"/>
          </p:cNvSpPr>
          <p:nvPr>
            <p:ph idx="1"/>
          </p:nvPr>
        </p:nvSpPr>
        <p:spPr/>
        <p:txBody>
          <a:bodyPr/>
          <a:lstStyle>
            <a:lvl1pPr>
              <a:buClr>
                <a:srgbClr val="1976BD"/>
              </a:buClr>
              <a:defRPr>
                <a:solidFill>
                  <a:schemeClr val="tx1">
                    <a:lumMod val="85000"/>
                    <a:lumOff val="15000"/>
                  </a:schemeClr>
                </a:solidFill>
                <a:latin typeface="Segoe UI" panose="020B0502040204020203" pitchFamily="34" charset="0"/>
                <a:cs typeface="Segoe UI" panose="020B0502040204020203" pitchFamily="34" charset="0"/>
              </a:defRPr>
            </a:lvl1pPr>
            <a:lvl2pPr>
              <a:buClr>
                <a:srgbClr val="1976BD"/>
              </a:buClr>
              <a:defRPr>
                <a:solidFill>
                  <a:schemeClr val="tx1">
                    <a:lumMod val="85000"/>
                    <a:lumOff val="15000"/>
                  </a:schemeClr>
                </a:solidFill>
                <a:latin typeface="Segoe UI" panose="020B0502040204020203" pitchFamily="34" charset="0"/>
                <a:cs typeface="Segoe UI" panose="020B0502040204020203" pitchFamily="34" charset="0"/>
              </a:defRPr>
            </a:lvl2pPr>
            <a:lvl3pPr>
              <a:buClr>
                <a:srgbClr val="1976BD"/>
              </a:buClr>
              <a:defRPr>
                <a:solidFill>
                  <a:schemeClr val="tx1">
                    <a:lumMod val="85000"/>
                    <a:lumOff val="15000"/>
                  </a:schemeClr>
                </a:solidFill>
                <a:latin typeface="Segoe UI" panose="020B0502040204020203" pitchFamily="34" charset="0"/>
                <a:cs typeface="Segoe UI" panose="020B0502040204020203" pitchFamily="34" charset="0"/>
              </a:defRPr>
            </a:lvl3pPr>
            <a:lvl4pPr>
              <a:buClr>
                <a:srgbClr val="1976BD"/>
              </a:buClr>
              <a:defRPr>
                <a:solidFill>
                  <a:schemeClr val="tx1">
                    <a:lumMod val="85000"/>
                    <a:lumOff val="15000"/>
                  </a:schemeClr>
                </a:solidFill>
                <a:latin typeface="Segoe UI" panose="020B0502040204020203" pitchFamily="34" charset="0"/>
                <a:cs typeface="Segoe UI" panose="020B0502040204020203" pitchFamily="34" charset="0"/>
              </a:defRPr>
            </a:lvl4pPr>
            <a:lvl5pPr>
              <a:buClr>
                <a:srgbClr val="1976BD"/>
              </a:buClr>
              <a:defRPr>
                <a:solidFill>
                  <a:schemeClr val="tx1">
                    <a:lumMod val="85000"/>
                    <a:lumOff val="15000"/>
                  </a:schemeClr>
                </a:solidFill>
                <a:latin typeface="Segoe UI" panose="020B0502040204020203" pitchFamily="34" charset="0"/>
                <a:cs typeface="Segoe UI" panose="020B0502040204020203"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a:extLst>
              <a:ext uri="{FF2B5EF4-FFF2-40B4-BE49-F238E27FC236}">
                <a16:creationId xmlns:a16="http://schemas.microsoft.com/office/drawing/2014/main" xmlns="" id="{4172BEEC-0E13-4DE2-BAEF-E49D88A2ED7F}"/>
              </a:ext>
            </a:extLst>
          </p:cNvPr>
          <p:cNvSpPr>
            <a:spLocks noGrp="1"/>
          </p:cNvSpPr>
          <p:nvPr>
            <p:ph type="sldNum" sz="quarter" idx="12"/>
          </p:nvPr>
        </p:nvSpPr>
        <p:spPr>
          <a:xfrm>
            <a:off x="8610600" y="6310312"/>
            <a:ext cx="2743200" cy="365125"/>
          </a:xfrm>
        </p:spPr>
        <p:txBody>
          <a:bodyPr/>
          <a:lstStyle>
            <a:lvl1pPr>
              <a:defRPr b="1">
                <a:latin typeface="Segoe UI" panose="020B0502040204020203" pitchFamily="34" charset="0"/>
                <a:cs typeface="Segoe UI" panose="020B0502040204020203" pitchFamily="34" charset="0"/>
              </a:defRPr>
            </a:lvl1pPr>
          </a:lstStyle>
          <a:p>
            <a:fld id="{772746A8-2902-480D-BD54-FBCDA3EC5C7D}" type="slidenum">
              <a:rPr lang="en-GB" smtClean="0"/>
              <a:pPr/>
              <a:t>‹N°›</a:t>
            </a:fld>
            <a:endParaRPr lang="en-GB" dirty="0"/>
          </a:p>
        </p:txBody>
      </p:sp>
    </p:spTree>
    <p:extLst>
      <p:ext uri="{BB962C8B-B14F-4D97-AF65-F5344CB8AC3E}">
        <p14:creationId xmlns:p14="http://schemas.microsoft.com/office/powerpoint/2010/main" val="14123789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46D7DE5-D387-B597-40D6-BC8CF384EE0F}"/>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xmlns="" id="{69653967-E7B7-E5CF-C6A2-451CB0666992}"/>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xmlns="" id="{7B734D24-0BF4-8238-9C2F-2A42DD73E3D5}"/>
              </a:ext>
            </a:extLst>
          </p:cNvPr>
          <p:cNvSpPr>
            <a:spLocks noGrp="1"/>
          </p:cNvSpPr>
          <p:nvPr>
            <p:ph type="dt" sz="half" idx="10"/>
          </p:nvPr>
        </p:nvSpPr>
        <p:spPr/>
        <p:txBody>
          <a:bodyPr/>
          <a:lstStyle/>
          <a:p>
            <a:fld id="{00378BFA-45E6-44C0-8FEB-A239906A14FC}" type="datetimeFigureOut">
              <a:rPr lang="en-GB" smtClean="0"/>
              <a:t>22/10/2023</a:t>
            </a:fld>
            <a:endParaRPr lang="en-GB" dirty="0"/>
          </a:p>
        </p:txBody>
      </p:sp>
      <p:sp>
        <p:nvSpPr>
          <p:cNvPr id="5" name="Footer Placeholder 4">
            <a:extLst>
              <a:ext uri="{FF2B5EF4-FFF2-40B4-BE49-F238E27FC236}">
                <a16:creationId xmlns:a16="http://schemas.microsoft.com/office/drawing/2014/main" xmlns="" id="{75BFDB31-398B-D221-82D0-214B8DF45912}"/>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xmlns="" id="{6D9F8932-A23C-F2B5-28D3-B696312ADD13}"/>
              </a:ext>
            </a:extLst>
          </p:cNvPr>
          <p:cNvSpPr>
            <a:spLocks noGrp="1"/>
          </p:cNvSpPr>
          <p:nvPr>
            <p:ph type="sldNum" sz="quarter" idx="12"/>
          </p:nvPr>
        </p:nvSpPr>
        <p:spPr/>
        <p:txBody>
          <a:bodyPr/>
          <a:lstStyle/>
          <a:p>
            <a:fld id="{AB63FC3E-2B23-4F3D-86FF-B8FA97189DAB}" type="slidenum">
              <a:rPr lang="en-GB" smtClean="0"/>
              <a:t>‹N°›</a:t>
            </a:fld>
            <a:endParaRPr lang="en-GB" dirty="0"/>
          </a:p>
        </p:txBody>
      </p:sp>
    </p:spTree>
    <p:extLst>
      <p:ext uri="{BB962C8B-B14F-4D97-AF65-F5344CB8AC3E}">
        <p14:creationId xmlns:p14="http://schemas.microsoft.com/office/powerpoint/2010/main" val="23310667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BF6C624-DDB6-B488-E8A7-5A464602B17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xmlns="" id="{465FF3BC-F898-4E14-7764-85EB907F0C1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xmlns="" id="{EBBC8099-5732-6CD5-46EA-4215F5A10464}"/>
              </a:ext>
            </a:extLst>
          </p:cNvPr>
          <p:cNvSpPr>
            <a:spLocks noGrp="1"/>
          </p:cNvSpPr>
          <p:nvPr>
            <p:ph type="dt" sz="half" idx="10"/>
          </p:nvPr>
        </p:nvSpPr>
        <p:spPr/>
        <p:txBody>
          <a:bodyPr/>
          <a:lstStyle/>
          <a:p>
            <a:fld id="{00378BFA-45E6-44C0-8FEB-A239906A14FC}" type="datetimeFigureOut">
              <a:rPr lang="en-GB" smtClean="0"/>
              <a:t>22/10/2023</a:t>
            </a:fld>
            <a:endParaRPr lang="en-GB" dirty="0"/>
          </a:p>
        </p:txBody>
      </p:sp>
      <p:sp>
        <p:nvSpPr>
          <p:cNvPr id="5" name="Footer Placeholder 4">
            <a:extLst>
              <a:ext uri="{FF2B5EF4-FFF2-40B4-BE49-F238E27FC236}">
                <a16:creationId xmlns:a16="http://schemas.microsoft.com/office/drawing/2014/main" xmlns="" id="{50C96A19-09D1-0B84-711B-EE5308038B47}"/>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xmlns="" id="{FC1DA19D-3B46-9300-9CFF-239AC76DBAA4}"/>
              </a:ext>
            </a:extLst>
          </p:cNvPr>
          <p:cNvSpPr>
            <a:spLocks noGrp="1"/>
          </p:cNvSpPr>
          <p:nvPr>
            <p:ph type="sldNum" sz="quarter" idx="12"/>
          </p:nvPr>
        </p:nvSpPr>
        <p:spPr/>
        <p:txBody>
          <a:bodyPr/>
          <a:lstStyle/>
          <a:p>
            <a:fld id="{AB63FC3E-2B23-4F3D-86FF-B8FA97189DAB}" type="slidenum">
              <a:rPr lang="en-GB" smtClean="0"/>
              <a:t>‹N°›</a:t>
            </a:fld>
            <a:endParaRPr lang="en-GB" dirty="0"/>
          </a:p>
        </p:txBody>
      </p:sp>
    </p:spTree>
    <p:extLst>
      <p:ext uri="{BB962C8B-B14F-4D97-AF65-F5344CB8AC3E}">
        <p14:creationId xmlns:p14="http://schemas.microsoft.com/office/powerpoint/2010/main" val="2021283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68494E5-1CDF-5E47-AB10-AC199A717A9A}"/>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xmlns="" id="{FD7DAA85-7D2A-FF0A-BCA0-DED6F0455BF0}"/>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xmlns="" id="{66712150-ABFD-669B-1B74-43E0EB24A1AD}"/>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xmlns="" id="{944BFA8B-DAD4-E82D-6CB3-228FD05BAACA}"/>
              </a:ext>
            </a:extLst>
          </p:cNvPr>
          <p:cNvSpPr>
            <a:spLocks noGrp="1"/>
          </p:cNvSpPr>
          <p:nvPr>
            <p:ph type="dt" sz="half" idx="10"/>
          </p:nvPr>
        </p:nvSpPr>
        <p:spPr/>
        <p:txBody>
          <a:bodyPr/>
          <a:lstStyle/>
          <a:p>
            <a:fld id="{00378BFA-45E6-44C0-8FEB-A239906A14FC}" type="datetimeFigureOut">
              <a:rPr lang="en-GB" smtClean="0"/>
              <a:t>22/10/2023</a:t>
            </a:fld>
            <a:endParaRPr lang="en-GB" dirty="0"/>
          </a:p>
        </p:txBody>
      </p:sp>
      <p:sp>
        <p:nvSpPr>
          <p:cNvPr id="6" name="Footer Placeholder 5">
            <a:extLst>
              <a:ext uri="{FF2B5EF4-FFF2-40B4-BE49-F238E27FC236}">
                <a16:creationId xmlns:a16="http://schemas.microsoft.com/office/drawing/2014/main" xmlns="" id="{647289E1-7CE6-BACC-57DA-7F904B118A27}"/>
              </a:ext>
            </a:extLst>
          </p:cNvPr>
          <p:cNvSpPr>
            <a:spLocks noGrp="1"/>
          </p:cNvSpPr>
          <p:nvPr>
            <p:ph type="ftr" sz="quarter" idx="11"/>
          </p:nvPr>
        </p:nvSpPr>
        <p:spPr/>
        <p:txBody>
          <a:bodyPr/>
          <a:lstStyle/>
          <a:p>
            <a:endParaRPr lang="en-GB" dirty="0"/>
          </a:p>
        </p:txBody>
      </p:sp>
      <p:sp>
        <p:nvSpPr>
          <p:cNvPr id="7" name="Slide Number Placeholder 6">
            <a:extLst>
              <a:ext uri="{FF2B5EF4-FFF2-40B4-BE49-F238E27FC236}">
                <a16:creationId xmlns:a16="http://schemas.microsoft.com/office/drawing/2014/main" xmlns="" id="{9BBD236D-9DA1-5C6B-0AAE-BACCED1A0564}"/>
              </a:ext>
            </a:extLst>
          </p:cNvPr>
          <p:cNvSpPr>
            <a:spLocks noGrp="1"/>
          </p:cNvSpPr>
          <p:nvPr>
            <p:ph type="sldNum" sz="quarter" idx="12"/>
          </p:nvPr>
        </p:nvSpPr>
        <p:spPr/>
        <p:txBody>
          <a:bodyPr/>
          <a:lstStyle/>
          <a:p>
            <a:fld id="{AB63FC3E-2B23-4F3D-86FF-B8FA97189DAB}" type="slidenum">
              <a:rPr lang="en-GB" smtClean="0"/>
              <a:t>‹N°›</a:t>
            </a:fld>
            <a:endParaRPr lang="en-GB" dirty="0"/>
          </a:p>
        </p:txBody>
      </p:sp>
    </p:spTree>
    <p:extLst>
      <p:ext uri="{BB962C8B-B14F-4D97-AF65-F5344CB8AC3E}">
        <p14:creationId xmlns:p14="http://schemas.microsoft.com/office/powerpoint/2010/main" val="29795197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F747517-604A-32FC-30FD-6AB81C2E1171}"/>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xmlns="" id="{6DCA68BA-D69E-350E-D896-E5026D11329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xmlns="" id="{B2DF0930-AC58-2C4F-7492-1E9842A7B7A7}"/>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xmlns="" id="{E2589B8A-124B-4037-9D5E-71F1FC856A6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xmlns="" id="{08DDC6F5-FFE1-A74F-AE4B-128565ED6C4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xmlns="" id="{79590A7A-C674-F319-52F2-300BAE64DD53}"/>
              </a:ext>
            </a:extLst>
          </p:cNvPr>
          <p:cNvSpPr>
            <a:spLocks noGrp="1"/>
          </p:cNvSpPr>
          <p:nvPr>
            <p:ph type="dt" sz="half" idx="10"/>
          </p:nvPr>
        </p:nvSpPr>
        <p:spPr/>
        <p:txBody>
          <a:bodyPr/>
          <a:lstStyle/>
          <a:p>
            <a:fld id="{00378BFA-45E6-44C0-8FEB-A239906A14FC}" type="datetimeFigureOut">
              <a:rPr lang="en-GB" smtClean="0"/>
              <a:t>22/10/2023</a:t>
            </a:fld>
            <a:endParaRPr lang="en-GB" dirty="0"/>
          </a:p>
        </p:txBody>
      </p:sp>
      <p:sp>
        <p:nvSpPr>
          <p:cNvPr id="8" name="Footer Placeholder 7">
            <a:extLst>
              <a:ext uri="{FF2B5EF4-FFF2-40B4-BE49-F238E27FC236}">
                <a16:creationId xmlns:a16="http://schemas.microsoft.com/office/drawing/2014/main" xmlns="" id="{C66B8857-35E0-8889-1EF7-EB6925BA9C0D}"/>
              </a:ext>
            </a:extLst>
          </p:cNvPr>
          <p:cNvSpPr>
            <a:spLocks noGrp="1"/>
          </p:cNvSpPr>
          <p:nvPr>
            <p:ph type="ftr" sz="quarter" idx="11"/>
          </p:nvPr>
        </p:nvSpPr>
        <p:spPr/>
        <p:txBody>
          <a:bodyPr/>
          <a:lstStyle/>
          <a:p>
            <a:endParaRPr lang="en-GB" dirty="0"/>
          </a:p>
        </p:txBody>
      </p:sp>
      <p:sp>
        <p:nvSpPr>
          <p:cNvPr id="9" name="Slide Number Placeholder 8">
            <a:extLst>
              <a:ext uri="{FF2B5EF4-FFF2-40B4-BE49-F238E27FC236}">
                <a16:creationId xmlns:a16="http://schemas.microsoft.com/office/drawing/2014/main" xmlns="" id="{0882DEA5-0B98-B1D8-2098-68548D59D1E7}"/>
              </a:ext>
            </a:extLst>
          </p:cNvPr>
          <p:cNvSpPr>
            <a:spLocks noGrp="1"/>
          </p:cNvSpPr>
          <p:nvPr>
            <p:ph type="sldNum" sz="quarter" idx="12"/>
          </p:nvPr>
        </p:nvSpPr>
        <p:spPr/>
        <p:txBody>
          <a:bodyPr/>
          <a:lstStyle/>
          <a:p>
            <a:fld id="{AB63FC3E-2B23-4F3D-86FF-B8FA97189DAB}" type="slidenum">
              <a:rPr lang="en-GB" smtClean="0"/>
              <a:t>‹N°›</a:t>
            </a:fld>
            <a:endParaRPr lang="en-GB" dirty="0"/>
          </a:p>
        </p:txBody>
      </p:sp>
    </p:spTree>
    <p:extLst>
      <p:ext uri="{BB962C8B-B14F-4D97-AF65-F5344CB8AC3E}">
        <p14:creationId xmlns:p14="http://schemas.microsoft.com/office/powerpoint/2010/main" val="29270406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0B086D8-325B-2B30-1C67-AC2C43A076EF}"/>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xmlns="" id="{D6DC1D88-8FEA-FE04-CC8A-E2F7A3250777}"/>
              </a:ext>
            </a:extLst>
          </p:cNvPr>
          <p:cNvSpPr>
            <a:spLocks noGrp="1"/>
          </p:cNvSpPr>
          <p:nvPr>
            <p:ph type="dt" sz="half" idx="10"/>
          </p:nvPr>
        </p:nvSpPr>
        <p:spPr/>
        <p:txBody>
          <a:bodyPr/>
          <a:lstStyle/>
          <a:p>
            <a:fld id="{00378BFA-45E6-44C0-8FEB-A239906A14FC}" type="datetimeFigureOut">
              <a:rPr lang="en-GB" smtClean="0"/>
              <a:t>22/10/2023</a:t>
            </a:fld>
            <a:endParaRPr lang="en-GB" dirty="0"/>
          </a:p>
        </p:txBody>
      </p:sp>
      <p:sp>
        <p:nvSpPr>
          <p:cNvPr id="4" name="Footer Placeholder 3">
            <a:extLst>
              <a:ext uri="{FF2B5EF4-FFF2-40B4-BE49-F238E27FC236}">
                <a16:creationId xmlns:a16="http://schemas.microsoft.com/office/drawing/2014/main" xmlns="" id="{8A640149-40C4-0BE2-5162-725238E19BFD}"/>
              </a:ext>
            </a:extLst>
          </p:cNvPr>
          <p:cNvSpPr>
            <a:spLocks noGrp="1"/>
          </p:cNvSpPr>
          <p:nvPr>
            <p:ph type="ftr" sz="quarter" idx="11"/>
          </p:nvPr>
        </p:nvSpPr>
        <p:spPr/>
        <p:txBody>
          <a:bodyPr/>
          <a:lstStyle/>
          <a:p>
            <a:endParaRPr lang="en-GB" dirty="0"/>
          </a:p>
        </p:txBody>
      </p:sp>
      <p:sp>
        <p:nvSpPr>
          <p:cNvPr id="5" name="Slide Number Placeholder 4">
            <a:extLst>
              <a:ext uri="{FF2B5EF4-FFF2-40B4-BE49-F238E27FC236}">
                <a16:creationId xmlns:a16="http://schemas.microsoft.com/office/drawing/2014/main" xmlns="" id="{7F4A050F-7CCE-7509-FE8E-5B8C4069DB2F}"/>
              </a:ext>
            </a:extLst>
          </p:cNvPr>
          <p:cNvSpPr>
            <a:spLocks noGrp="1"/>
          </p:cNvSpPr>
          <p:nvPr>
            <p:ph type="sldNum" sz="quarter" idx="12"/>
          </p:nvPr>
        </p:nvSpPr>
        <p:spPr/>
        <p:txBody>
          <a:bodyPr/>
          <a:lstStyle/>
          <a:p>
            <a:fld id="{AB63FC3E-2B23-4F3D-86FF-B8FA97189DAB}" type="slidenum">
              <a:rPr lang="en-GB" smtClean="0"/>
              <a:t>‹N°›</a:t>
            </a:fld>
            <a:endParaRPr lang="en-GB" dirty="0"/>
          </a:p>
        </p:txBody>
      </p:sp>
    </p:spTree>
    <p:extLst>
      <p:ext uri="{BB962C8B-B14F-4D97-AF65-F5344CB8AC3E}">
        <p14:creationId xmlns:p14="http://schemas.microsoft.com/office/powerpoint/2010/main" val="24212652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xmlns="" id="{055C8053-AC95-920C-A689-67CFD30A480C}"/>
              </a:ext>
            </a:extLst>
          </p:cNvPr>
          <p:cNvSpPr>
            <a:spLocks noGrp="1"/>
          </p:cNvSpPr>
          <p:nvPr>
            <p:ph type="dt" sz="half" idx="10"/>
          </p:nvPr>
        </p:nvSpPr>
        <p:spPr/>
        <p:txBody>
          <a:bodyPr/>
          <a:lstStyle/>
          <a:p>
            <a:fld id="{00378BFA-45E6-44C0-8FEB-A239906A14FC}" type="datetimeFigureOut">
              <a:rPr lang="en-GB" smtClean="0"/>
              <a:t>22/10/2023</a:t>
            </a:fld>
            <a:endParaRPr lang="en-GB" dirty="0"/>
          </a:p>
        </p:txBody>
      </p:sp>
      <p:sp>
        <p:nvSpPr>
          <p:cNvPr id="3" name="Footer Placeholder 2">
            <a:extLst>
              <a:ext uri="{FF2B5EF4-FFF2-40B4-BE49-F238E27FC236}">
                <a16:creationId xmlns:a16="http://schemas.microsoft.com/office/drawing/2014/main" xmlns="" id="{55E0161A-914E-315D-6F9B-53B9ECCD3750}"/>
              </a:ext>
            </a:extLst>
          </p:cNvPr>
          <p:cNvSpPr>
            <a:spLocks noGrp="1"/>
          </p:cNvSpPr>
          <p:nvPr>
            <p:ph type="ftr" sz="quarter" idx="11"/>
          </p:nvPr>
        </p:nvSpPr>
        <p:spPr/>
        <p:txBody>
          <a:bodyPr/>
          <a:lstStyle/>
          <a:p>
            <a:endParaRPr lang="en-GB" dirty="0"/>
          </a:p>
        </p:txBody>
      </p:sp>
      <p:sp>
        <p:nvSpPr>
          <p:cNvPr id="4" name="Slide Number Placeholder 3">
            <a:extLst>
              <a:ext uri="{FF2B5EF4-FFF2-40B4-BE49-F238E27FC236}">
                <a16:creationId xmlns:a16="http://schemas.microsoft.com/office/drawing/2014/main" xmlns="" id="{928C501C-570E-0957-29CD-ABDF7858B84A}"/>
              </a:ext>
            </a:extLst>
          </p:cNvPr>
          <p:cNvSpPr>
            <a:spLocks noGrp="1"/>
          </p:cNvSpPr>
          <p:nvPr>
            <p:ph type="sldNum" sz="quarter" idx="12"/>
          </p:nvPr>
        </p:nvSpPr>
        <p:spPr/>
        <p:txBody>
          <a:bodyPr/>
          <a:lstStyle/>
          <a:p>
            <a:fld id="{AB63FC3E-2B23-4F3D-86FF-B8FA97189DAB}" type="slidenum">
              <a:rPr lang="en-GB" smtClean="0"/>
              <a:t>‹N°›</a:t>
            </a:fld>
            <a:endParaRPr lang="en-GB" dirty="0"/>
          </a:p>
        </p:txBody>
      </p:sp>
    </p:spTree>
    <p:extLst>
      <p:ext uri="{BB962C8B-B14F-4D97-AF65-F5344CB8AC3E}">
        <p14:creationId xmlns:p14="http://schemas.microsoft.com/office/powerpoint/2010/main" val="17761738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13B22D4-F855-665B-171E-8CB43CFA951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xmlns="" id="{86C07432-477C-8B57-9A87-909C152D221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xmlns="" id="{46435659-2A1C-080C-E7B1-5B7D30C7E19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A2749FD4-9015-B2F6-62B0-95730D725D86}"/>
              </a:ext>
            </a:extLst>
          </p:cNvPr>
          <p:cNvSpPr>
            <a:spLocks noGrp="1"/>
          </p:cNvSpPr>
          <p:nvPr>
            <p:ph type="dt" sz="half" idx="10"/>
          </p:nvPr>
        </p:nvSpPr>
        <p:spPr/>
        <p:txBody>
          <a:bodyPr/>
          <a:lstStyle/>
          <a:p>
            <a:fld id="{00378BFA-45E6-44C0-8FEB-A239906A14FC}" type="datetimeFigureOut">
              <a:rPr lang="en-GB" smtClean="0"/>
              <a:t>22/10/2023</a:t>
            </a:fld>
            <a:endParaRPr lang="en-GB" dirty="0"/>
          </a:p>
        </p:txBody>
      </p:sp>
      <p:sp>
        <p:nvSpPr>
          <p:cNvPr id="6" name="Footer Placeholder 5">
            <a:extLst>
              <a:ext uri="{FF2B5EF4-FFF2-40B4-BE49-F238E27FC236}">
                <a16:creationId xmlns:a16="http://schemas.microsoft.com/office/drawing/2014/main" xmlns="" id="{28085FF6-AE0D-9DD5-509B-091E09EAF0C3}"/>
              </a:ext>
            </a:extLst>
          </p:cNvPr>
          <p:cNvSpPr>
            <a:spLocks noGrp="1"/>
          </p:cNvSpPr>
          <p:nvPr>
            <p:ph type="ftr" sz="quarter" idx="11"/>
          </p:nvPr>
        </p:nvSpPr>
        <p:spPr/>
        <p:txBody>
          <a:bodyPr/>
          <a:lstStyle/>
          <a:p>
            <a:endParaRPr lang="en-GB" dirty="0"/>
          </a:p>
        </p:txBody>
      </p:sp>
      <p:sp>
        <p:nvSpPr>
          <p:cNvPr id="7" name="Slide Number Placeholder 6">
            <a:extLst>
              <a:ext uri="{FF2B5EF4-FFF2-40B4-BE49-F238E27FC236}">
                <a16:creationId xmlns:a16="http://schemas.microsoft.com/office/drawing/2014/main" xmlns="" id="{7518CA46-6039-B57A-4C68-E3E6BF6E239C}"/>
              </a:ext>
            </a:extLst>
          </p:cNvPr>
          <p:cNvSpPr>
            <a:spLocks noGrp="1"/>
          </p:cNvSpPr>
          <p:nvPr>
            <p:ph type="sldNum" sz="quarter" idx="12"/>
          </p:nvPr>
        </p:nvSpPr>
        <p:spPr/>
        <p:txBody>
          <a:bodyPr/>
          <a:lstStyle/>
          <a:p>
            <a:fld id="{AB63FC3E-2B23-4F3D-86FF-B8FA97189DAB}" type="slidenum">
              <a:rPr lang="en-GB" smtClean="0"/>
              <a:t>‹N°›</a:t>
            </a:fld>
            <a:endParaRPr lang="en-GB" dirty="0"/>
          </a:p>
        </p:txBody>
      </p:sp>
    </p:spTree>
    <p:extLst>
      <p:ext uri="{BB962C8B-B14F-4D97-AF65-F5344CB8AC3E}">
        <p14:creationId xmlns:p14="http://schemas.microsoft.com/office/powerpoint/2010/main" val="23726356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A75B7A5-217C-A2ED-B207-E347F6D77E3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xmlns="" id="{DBEDB28D-4FF2-47AB-2083-4E8E32C7515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a:extLst>
              <a:ext uri="{FF2B5EF4-FFF2-40B4-BE49-F238E27FC236}">
                <a16:creationId xmlns:a16="http://schemas.microsoft.com/office/drawing/2014/main" xmlns="" id="{B9DC175A-A6ED-7E2D-A74D-E899FF0A7BA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5A739363-AC13-F36A-B9ED-B66BC2ED1B47}"/>
              </a:ext>
            </a:extLst>
          </p:cNvPr>
          <p:cNvSpPr>
            <a:spLocks noGrp="1"/>
          </p:cNvSpPr>
          <p:nvPr>
            <p:ph type="dt" sz="half" idx="10"/>
          </p:nvPr>
        </p:nvSpPr>
        <p:spPr/>
        <p:txBody>
          <a:bodyPr/>
          <a:lstStyle/>
          <a:p>
            <a:fld id="{00378BFA-45E6-44C0-8FEB-A239906A14FC}" type="datetimeFigureOut">
              <a:rPr lang="en-GB" smtClean="0"/>
              <a:t>22/10/2023</a:t>
            </a:fld>
            <a:endParaRPr lang="en-GB" dirty="0"/>
          </a:p>
        </p:txBody>
      </p:sp>
      <p:sp>
        <p:nvSpPr>
          <p:cNvPr id="6" name="Footer Placeholder 5">
            <a:extLst>
              <a:ext uri="{FF2B5EF4-FFF2-40B4-BE49-F238E27FC236}">
                <a16:creationId xmlns:a16="http://schemas.microsoft.com/office/drawing/2014/main" xmlns="" id="{8539D055-DC07-EEFB-B52B-45AF67805D40}"/>
              </a:ext>
            </a:extLst>
          </p:cNvPr>
          <p:cNvSpPr>
            <a:spLocks noGrp="1"/>
          </p:cNvSpPr>
          <p:nvPr>
            <p:ph type="ftr" sz="quarter" idx="11"/>
          </p:nvPr>
        </p:nvSpPr>
        <p:spPr/>
        <p:txBody>
          <a:bodyPr/>
          <a:lstStyle/>
          <a:p>
            <a:endParaRPr lang="en-GB" dirty="0"/>
          </a:p>
        </p:txBody>
      </p:sp>
      <p:sp>
        <p:nvSpPr>
          <p:cNvPr id="7" name="Slide Number Placeholder 6">
            <a:extLst>
              <a:ext uri="{FF2B5EF4-FFF2-40B4-BE49-F238E27FC236}">
                <a16:creationId xmlns:a16="http://schemas.microsoft.com/office/drawing/2014/main" xmlns="" id="{8F36AFA6-4F00-188B-4E0E-2F56454A9CB2}"/>
              </a:ext>
            </a:extLst>
          </p:cNvPr>
          <p:cNvSpPr>
            <a:spLocks noGrp="1"/>
          </p:cNvSpPr>
          <p:nvPr>
            <p:ph type="sldNum" sz="quarter" idx="12"/>
          </p:nvPr>
        </p:nvSpPr>
        <p:spPr/>
        <p:txBody>
          <a:bodyPr/>
          <a:lstStyle/>
          <a:p>
            <a:fld id="{AB63FC3E-2B23-4F3D-86FF-B8FA97189DAB}" type="slidenum">
              <a:rPr lang="en-GB" smtClean="0"/>
              <a:t>‹N°›</a:t>
            </a:fld>
            <a:endParaRPr lang="en-GB" dirty="0"/>
          </a:p>
        </p:txBody>
      </p:sp>
    </p:spTree>
    <p:extLst>
      <p:ext uri="{BB962C8B-B14F-4D97-AF65-F5344CB8AC3E}">
        <p14:creationId xmlns:p14="http://schemas.microsoft.com/office/powerpoint/2010/main" val="18541617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4.xml"/><Relationship Id="rId2" Type="http://schemas.openxmlformats.org/officeDocument/2006/relationships/slideLayout" Target="../slideLayouts/slideLayout13.xml"/><Relationship Id="rId1" Type="http://schemas.openxmlformats.org/officeDocument/2006/relationships/slideLayout" Target="../slideLayouts/slideLayout12.xml"/><Relationship Id="rId4"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17.xml"/><Relationship Id="rId2" Type="http://schemas.openxmlformats.org/officeDocument/2006/relationships/slideLayout" Target="../slideLayouts/slideLayout16.xml"/><Relationship Id="rId1" Type="http://schemas.openxmlformats.org/officeDocument/2006/relationships/slideLayout" Target="../slideLayouts/slideLayout15.xml"/><Relationship Id="rId4" Type="http://schemas.openxmlformats.org/officeDocument/2006/relationships/theme" Target="../theme/theme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xmlns="" id="{F7CA5284-A607-5073-D6F4-3E84A9304A7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xmlns="" id="{76451BF6-8C9D-846C-52BF-11DA125B131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xmlns="" id="{75218B6D-E04F-9A61-523B-EDC274F8144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0378BFA-45E6-44C0-8FEB-A239906A14FC}" type="datetimeFigureOut">
              <a:rPr lang="en-GB" smtClean="0"/>
              <a:t>22/10/2023</a:t>
            </a:fld>
            <a:endParaRPr lang="en-GB" dirty="0"/>
          </a:p>
        </p:txBody>
      </p:sp>
      <p:sp>
        <p:nvSpPr>
          <p:cNvPr id="5" name="Footer Placeholder 4">
            <a:extLst>
              <a:ext uri="{FF2B5EF4-FFF2-40B4-BE49-F238E27FC236}">
                <a16:creationId xmlns:a16="http://schemas.microsoft.com/office/drawing/2014/main" xmlns="" id="{24AB6777-B6BD-B45B-FF88-F764FC8681A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a:extLst>
              <a:ext uri="{FF2B5EF4-FFF2-40B4-BE49-F238E27FC236}">
                <a16:creationId xmlns:a16="http://schemas.microsoft.com/office/drawing/2014/main" xmlns="" id="{3DAB714F-F1F2-7AF6-37FC-F7B4DFC40D7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B63FC3E-2B23-4F3D-86FF-B8FA97189DAB}" type="slidenum">
              <a:rPr lang="en-GB" smtClean="0"/>
              <a:t>‹N°›</a:t>
            </a:fld>
            <a:endParaRPr lang="en-GB" dirty="0"/>
          </a:p>
        </p:txBody>
      </p:sp>
    </p:spTree>
    <p:extLst>
      <p:ext uri="{BB962C8B-B14F-4D97-AF65-F5344CB8AC3E}">
        <p14:creationId xmlns:p14="http://schemas.microsoft.com/office/powerpoint/2010/main" val="200242759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xmlns="" id="{F55C5173-A951-4B41-8427-29EF8596A09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xmlns="" id="{2A6BE2B4-6DA2-4D81-9A5D-0B271CBAA7F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xmlns="" id="{8391F3FF-57FB-458C-8397-F668915761F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D4E079A-9274-4943-B91D-4A9B75760DE4}" type="datetime1">
              <a:rPr lang="en-GB" smtClean="0"/>
              <a:t>22/10/2023</a:t>
            </a:fld>
            <a:endParaRPr lang="en-GB" dirty="0"/>
          </a:p>
        </p:txBody>
      </p:sp>
      <p:sp>
        <p:nvSpPr>
          <p:cNvPr id="5" name="Footer Placeholder 4">
            <a:extLst>
              <a:ext uri="{FF2B5EF4-FFF2-40B4-BE49-F238E27FC236}">
                <a16:creationId xmlns:a16="http://schemas.microsoft.com/office/drawing/2014/main" xmlns="" id="{A791799D-FCF9-4D6F-B7E8-7F7C34588F8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a:extLst>
              <a:ext uri="{FF2B5EF4-FFF2-40B4-BE49-F238E27FC236}">
                <a16:creationId xmlns:a16="http://schemas.microsoft.com/office/drawing/2014/main" xmlns="" id="{DB1438CF-ACDE-4CCA-A783-9A40BDAA9C1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72746A8-2902-480D-BD54-FBCDA3EC5C7D}" type="slidenum">
              <a:rPr lang="en-GB" smtClean="0"/>
              <a:t>‹N°›</a:t>
            </a:fld>
            <a:endParaRPr lang="en-GB" dirty="0"/>
          </a:p>
        </p:txBody>
      </p:sp>
    </p:spTree>
    <p:extLst>
      <p:ext uri="{BB962C8B-B14F-4D97-AF65-F5344CB8AC3E}">
        <p14:creationId xmlns:p14="http://schemas.microsoft.com/office/powerpoint/2010/main" val="1360021635"/>
      </p:ext>
    </p:extLst>
  </p:cSld>
  <p:clrMap bg1="lt1" tx1="dk1" bg2="lt2" tx2="dk2" accent1="accent1" accent2="accent2" accent3="accent3" accent4="accent4" accent5="accent5" accent6="accent6" hlink="hlink" folHlink="folHlink"/>
  <p:sldLayoutIdLst>
    <p:sldLayoutId id="2147483665" r:id="rId1"/>
    <p:sldLayoutId id="2147483666" r:id="rId2"/>
    <p:sldLayoutId id="2147483667" r:id="rId3"/>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xmlns="" id="{F55C5173-A951-4B41-8427-29EF8596A09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xmlns="" id="{2A6BE2B4-6DA2-4D81-9A5D-0B271CBAA7F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xmlns="" id="{8391F3FF-57FB-458C-8397-F668915761F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D4E079A-9274-4943-B91D-4A9B75760DE4}" type="datetime1">
              <a:rPr lang="en-GB" smtClean="0"/>
              <a:t>22/10/2023</a:t>
            </a:fld>
            <a:endParaRPr lang="en-GB" dirty="0"/>
          </a:p>
        </p:txBody>
      </p:sp>
      <p:sp>
        <p:nvSpPr>
          <p:cNvPr id="5" name="Footer Placeholder 4">
            <a:extLst>
              <a:ext uri="{FF2B5EF4-FFF2-40B4-BE49-F238E27FC236}">
                <a16:creationId xmlns:a16="http://schemas.microsoft.com/office/drawing/2014/main" xmlns="" id="{A791799D-FCF9-4D6F-B7E8-7F7C34588F8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a:extLst>
              <a:ext uri="{FF2B5EF4-FFF2-40B4-BE49-F238E27FC236}">
                <a16:creationId xmlns:a16="http://schemas.microsoft.com/office/drawing/2014/main" xmlns="" id="{DB1438CF-ACDE-4CCA-A783-9A40BDAA9C1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72746A8-2902-480D-BD54-FBCDA3EC5C7D}" type="slidenum">
              <a:rPr lang="en-GB" smtClean="0"/>
              <a:t>‹N°›</a:t>
            </a:fld>
            <a:endParaRPr lang="en-GB" dirty="0"/>
          </a:p>
        </p:txBody>
      </p:sp>
    </p:spTree>
    <p:extLst>
      <p:ext uri="{BB962C8B-B14F-4D97-AF65-F5344CB8AC3E}">
        <p14:creationId xmlns:p14="http://schemas.microsoft.com/office/powerpoint/2010/main" val="4061164285"/>
      </p:ext>
    </p:extLst>
  </p:cSld>
  <p:clrMap bg1="lt1" tx1="dk1" bg2="lt2" tx2="dk2" accent1="accent1" accent2="accent2" accent3="accent3" accent4="accent4" accent5="accent5" accent6="accent6" hlink="hlink" folHlink="folHlink"/>
  <p:sldLayoutIdLst>
    <p:sldLayoutId id="2147483687" r:id="rId1"/>
    <p:sldLayoutId id="2147483688" r:id="rId2"/>
    <p:sldLayoutId id="2147483689" r:id="rId3"/>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1.xml.rels><?xml version="1.0" encoding="UTF-8" standalone="yes"?>
<Relationships xmlns="http://schemas.openxmlformats.org/package/2006/relationships"><Relationship Id="rId8" Type="http://schemas.openxmlformats.org/officeDocument/2006/relationships/image" Target="../media/image18.png"/><Relationship Id="rId13" Type="http://schemas.openxmlformats.org/officeDocument/2006/relationships/image" Target="../media/image23.png"/><Relationship Id="rId18" Type="http://schemas.openxmlformats.org/officeDocument/2006/relationships/image" Target="../media/image28.png"/><Relationship Id="rId3" Type="http://schemas.openxmlformats.org/officeDocument/2006/relationships/image" Target="../media/image3.png"/><Relationship Id="rId21" Type="http://schemas.openxmlformats.org/officeDocument/2006/relationships/image" Target="../media/image31.png"/><Relationship Id="rId7" Type="http://schemas.openxmlformats.org/officeDocument/2006/relationships/image" Target="../media/image17.jpeg"/><Relationship Id="rId12" Type="http://schemas.openxmlformats.org/officeDocument/2006/relationships/image" Target="../media/image22.png"/><Relationship Id="rId17" Type="http://schemas.openxmlformats.org/officeDocument/2006/relationships/image" Target="../media/image27.png"/><Relationship Id="rId2" Type="http://schemas.openxmlformats.org/officeDocument/2006/relationships/notesSlide" Target="../notesSlides/notesSlide3.xml"/><Relationship Id="rId16" Type="http://schemas.openxmlformats.org/officeDocument/2006/relationships/image" Target="../media/image26.png"/><Relationship Id="rId20" Type="http://schemas.openxmlformats.org/officeDocument/2006/relationships/image" Target="../media/image30.png"/><Relationship Id="rId1" Type="http://schemas.openxmlformats.org/officeDocument/2006/relationships/slideLayout" Target="../slideLayouts/slideLayout17.xml"/><Relationship Id="rId6" Type="http://schemas.openxmlformats.org/officeDocument/2006/relationships/image" Target="../media/image16.png"/><Relationship Id="rId11" Type="http://schemas.openxmlformats.org/officeDocument/2006/relationships/image" Target="../media/image21.png"/><Relationship Id="rId5" Type="http://schemas.openxmlformats.org/officeDocument/2006/relationships/image" Target="../media/image15.png"/><Relationship Id="rId15" Type="http://schemas.openxmlformats.org/officeDocument/2006/relationships/image" Target="../media/image25.png"/><Relationship Id="rId10" Type="http://schemas.openxmlformats.org/officeDocument/2006/relationships/image" Target="../media/image20.png"/><Relationship Id="rId19" Type="http://schemas.openxmlformats.org/officeDocument/2006/relationships/image" Target="../media/image29.png"/><Relationship Id="rId4" Type="http://schemas.openxmlformats.org/officeDocument/2006/relationships/image" Target="../media/image14.png"/><Relationship Id="rId9" Type="http://schemas.openxmlformats.org/officeDocument/2006/relationships/image" Target="../media/image19.jpeg"/><Relationship Id="rId14" Type="http://schemas.openxmlformats.org/officeDocument/2006/relationships/image" Target="../media/image24.png"/><Relationship Id="rId22" Type="http://schemas.openxmlformats.org/officeDocument/2006/relationships/image" Target="../media/image32.jpeg"/></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17.xml"/><Relationship Id="rId4" Type="http://schemas.openxmlformats.org/officeDocument/2006/relationships/image" Target="../media/image33.png"/></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17.xml"/><Relationship Id="rId4" Type="http://schemas.openxmlformats.org/officeDocument/2006/relationships/image" Target="../media/image33.png"/></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17.xml"/><Relationship Id="rId4" Type="http://schemas.openxmlformats.org/officeDocument/2006/relationships/image" Target="../media/image33.png"/></Relationships>
</file>

<file path=ppt/slides/_rels/slide15.xml.rels><?xml version="1.0" encoding="UTF-8" standalone="yes"?>
<Relationships xmlns="http://schemas.openxmlformats.org/package/2006/relationships"><Relationship Id="rId3" Type="http://schemas.openxmlformats.org/officeDocument/2006/relationships/image" Target="../media/image34.png"/><Relationship Id="rId2" Type="http://schemas.openxmlformats.org/officeDocument/2006/relationships/image" Target="../media/image3.png"/><Relationship Id="rId1" Type="http://schemas.openxmlformats.org/officeDocument/2006/relationships/slideLayout" Target="../slideLayouts/slideLayout17.xml"/></Relationships>
</file>

<file path=ppt/slides/_rels/slide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17.xml"/></Relationships>
</file>

<file path=ppt/slides/_rels/slide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7.xml"/></Relationships>
</file>

<file path=ppt/slides/_rels/slide1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7.xml"/></Relationships>
</file>

<file path=ppt/slides/_rels/slide1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7.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2.xml"/><Relationship Id="rId4" Type="http://schemas.openxmlformats.org/officeDocument/2006/relationships/image" Target="../media/image4.png"/></Relationships>
</file>

<file path=ppt/slides/_rels/slide2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7.xml"/></Relationships>
</file>

<file path=ppt/slides/_rels/slide21.xml.rels><?xml version="1.0" encoding="UTF-8" standalone="yes"?>
<Relationships xmlns="http://schemas.openxmlformats.org/package/2006/relationships"><Relationship Id="rId3" Type="http://schemas.openxmlformats.org/officeDocument/2006/relationships/image" Target="../media/image35.png"/><Relationship Id="rId2" Type="http://schemas.openxmlformats.org/officeDocument/2006/relationships/image" Target="../media/image3.png"/><Relationship Id="rId1" Type="http://schemas.openxmlformats.org/officeDocument/2006/relationships/slideLayout" Target="../slideLayouts/slideLayout17.xml"/><Relationship Id="rId4" Type="http://schemas.openxmlformats.org/officeDocument/2006/relationships/image" Target="../media/image36.png"/></Relationships>
</file>

<file path=ppt/slides/_rels/slide22.xml.rels><?xml version="1.0" encoding="UTF-8" standalone="yes"?>
<Relationships xmlns="http://schemas.openxmlformats.org/package/2006/relationships"><Relationship Id="rId3" Type="http://schemas.openxmlformats.org/officeDocument/2006/relationships/image" Target="../media/image35.png"/><Relationship Id="rId2" Type="http://schemas.openxmlformats.org/officeDocument/2006/relationships/image" Target="../media/image3.png"/><Relationship Id="rId1" Type="http://schemas.openxmlformats.org/officeDocument/2006/relationships/slideLayout" Target="../slideLayouts/slideLayout17.xml"/><Relationship Id="rId5" Type="http://schemas.openxmlformats.org/officeDocument/2006/relationships/image" Target="../media/image37.png"/><Relationship Id="rId4" Type="http://schemas.openxmlformats.org/officeDocument/2006/relationships/image" Target="../media/image36.png"/></Relationships>
</file>

<file path=ppt/slides/_rels/slide23.xml.rels><?xml version="1.0" encoding="UTF-8" standalone="yes"?>
<Relationships xmlns="http://schemas.openxmlformats.org/package/2006/relationships"><Relationship Id="rId3" Type="http://schemas.openxmlformats.org/officeDocument/2006/relationships/image" Target="../media/image36.png"/><Relationship Id="rId2" Type="http://schemas.openxmlformats.org/officeDocument/2006/relationships/image" Target="../media/image3.png"/><Relationship Id="rId1" Type="http://schemas.openxmlformats.org/officeDocument/2006/relationships/slideLayout" Target="../slideLayouts/slideLayout17.xml"/><Relationship Id="rId5" Type="http://schemas.openxmlformats.org/officeDocument/2006/relationships/image" Target="../media/image39.jpeg"/><Relationship Id="rId4" Type="http://schemas.openxmlformats.org/officeDocument/2006/relationships/image" Target="../media/image38.jpeg"/></Relationships>
</file>

<file path=ppt/slides/_rels/slide24.xml.rels><?xml version="1.0" encoding="UTF-8" standalone="yes"?>
<Relationships xmlns="http://schemas.openxmlformats.org/package/2006/relationships"><Relationship Id="rId2" Type="http://schemas.openxmlformats.org/officeDocument/2006/relationships/image" Target="../media/image40.png"/><Relationship Id="rId1" Type="http://schemas.openxmlformats.org/officeDocument/2006/relationships/slideLayout" Target="../slideLayouts/slideLayout17.xml"/></Relationships>
</file>

<file path=ppt/slides/_rels/slide2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7.xml"/></Relationships>
</file>

<file path=ppt/slides/_rels/slide2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xml"/><Relationship Id="rId1" Type="http://schemas.openxmlformats.org/officeDocument/2006/relationships/slideLayout" Target="../slideLayouts/slideLayout17.xml"/><Relationship Id="rId5" Type="http://schemas.openxmlformats.org/officeDocument/2006/relationships/image" Target="../media/image42.png"/><Relationship Id="rId4" Type="http://schemas.openxmlformats.org/officeDocument/2006/relationships/image" Target="../media/image41.png"/></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xml"/><Relationship Id="rId1" Type="http://schemas.openxmlformats.org/officeDocument/2006/relationships/slideLayout" Target="../slideLayouts/slideLayout17.xml"/><Relationship Id="rId4" Type="http://schemas.openxmlformats.org/officeDocument/2006/relationships/image" Target="../media/image33.png"/></Relationships>
</file>

<file path=ppt/slides/_rels/slide2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0.xml"/><Relationship Id="rId1" Type="http://schemas.openxmlformats.org/officeDocument/2006/relationships/slideLayout" Target="../slideLayouts/slideLayout17.xml"/><Relationship Id="rId4" Type="http://schemas.openxmlformats.org/officeDocument/2006/relationships/image" Target="../media/image33.pn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4.xml"/></Relationships>
</file>

<file path=ppt/slides/_rels/slide3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1.xml"/><Relationship Id="rId1" Type="http://schemas.openxmlformats.org/officeDocument/2006/relationships/slideLayout" Target="../slideLayouts/slideLayout17.xml"/><Relationship Id="rId4" Type="http://schemas.openxmlformats.org/officeDocument/2006/relationships/image" Target="../media/image33.png"/></Relationships>
</file>

<file path=ppt/slides/_rels/slide3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2.xml"/><Relationship Id="rId1" Type="http://schemas.openxmlformats.org/officeDocument/2006/relationships/slideLayout" Target="../slideLayouts/slideLayout17.xml"/><Relationship Id="rId4" Type="http://schemas.openxmlformats.org/officeDocument/2006/relationships/image" Target="../media/image33.png"/></Relationships>
</file>

<file path=ppt/slides/_rels/slide3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3.xml"/><Relationship Id="rId1" Type="http://schemas.openxmlformats.org/officeDocument/2006/relationships/slideLayout" Target="../slideLayouts/slideLayout17.xml"/></Relationships>
</file>

<file path=ppt/slides/_rels/slide33.xml.rels><?xml version="1.0" encoding="UTF-8" standalone="yes"?>
<Relationships xmlns="http://schemas.openxmlformats.org/package/2006/relationships"><Relationship Id="rId2" Type="http://schemas.openxmlformats.org/officeDocument/2006/relationships/image" Target="../media/image43.jpeg"/><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5.xml.rels><?xml version="1.0" encoding="UTF-8" standalone="yes"?>
<Relationships xmlns="http://schemas.openxmlformats.org/package/2006/relationships"><Relationship Id="rId8" Type="http://schemas.openxmlformats.org/officeDocument/2006/relationships/image" Target="../media/image10.png"/><Relationship Id="rId3" Type="http://schemas.openxmlformats.org/officeDocument/2006/relationships/image" Target="../media/image5.png"/><Relationship Id="rId7" Type="http://schemas.openxmlformats.org/officeDocument/2006/relationships/image" Target="../media/image9.png"/><Relationship Id="rId2" Type="http://schemas.openxmlformats.org/officeDocument/2006/relationships/image" Target="../media/image3.png"/><Relationship Id="rId1" Type="http://schemas.openxmlformats.org/officeDocument/2006/relationships/slideLayout" Target="../slideLayouts/slideLayout17.xml"/><Relationship Id="rId6" Type="http://schemas.openxmlformats.org/officeDocument/2006/relationships/image" Target="../media/image8.jpeg"/><Relationship Id="rId5" Type="http://schemas.openxmlformats.org/officeDocument/2006/relationships/image" Target="../media/image7.png"/><Relationship Id="rId4" Type="http://schemas.openxmlformats.org/officeDocument/2006/relationships/image" Target="../media/image6.png"/></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3.png"/><Relationship Id="rId1" Type="http://schemas.openxmlformats.org/officeDocument/2006/relationships/slideLayout" Target="../slideLayouts/slideLayout17.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7.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7.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17.xml"/><Relationship Id="rId6" Type="http://schemas.openxmlformats.org/officeDocument/2006/relationships/image" Target="../media/image13.png"/><Relationship Id="rId5" Type="http://schemas.openxmlformats.org/officeDocument/2006/relationships/image" Target="../media/image12.png"/><Relationship Id="rId4" Type="http://schemas.openxmlformats.org/officeDocument/2006/relationships/image" Target="../media/image11.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EE84D45-EEE6-9198-4495-383CC4ABCD53}"/>
              </a:ext>
            </a:extLst>
          </p:cNvPr>
          <p:cNvSpPr>
            <a:spLocks noGrp="1"/>
          </p:cNvSpPr>
          <p:nvPr>
            <p:ph type="ctrTitle"/>
          </p:nvPr>
        </p:nvSpPr>
        <p:spPr/>
        <p:txBody>
          <a:bodyPr/>
          <a:lstStyle/>
          <a:p>
            <a:endParaRPr lang="fr-FR" noProof="0" dirty="0">
              <a:latin typeface="+mn-lt"/>
            </a:endParaRPr>
          </a:p>
        </p:txBody>
      </p:sp>
      <p:sp>
        <p:nvSpPr>
          <p:cNvPr id="3" name="Subtitle 2">
            <a:extLst>
              <a:ext uri="{FF2B5EF4-FFF2-40B4-BE49-F238E27FC236}">
                <a16:creationId xmlns:a16="http://schemas.microsoft.com/office/drawing/2014/main" xmlns="" id="{7E6EAEA3-95E8-7A3D-3702-A88D9705F546}"/>
              </a:ext>
            </a:extLst>
          </p:cNvPr>
          <p:cNvSpPr>
            <a:spLocks noGrp="1"/>
          </p:cNvSpPr>
          <p:nvPr>
            <p:ph type="subTitle" idx="1"/>
          </p:nvPr>
        </p:nvSpPr>
        <p:spPr/>
        <p:txBody>
          <a:bodyPr/>
          <a:lstStyle/>
          <a:p>
            <a:endParaRPr lang="en-GB" dirty="0"/>
          </a:p>
        </p:txBody>
      </p:sp>
      <p:pic>
        <p:nvPicPr>
          <p:cNvPr id="25" name="Image 24">
            <a:extLst>
              <a:ext uri="{FF2B5EF4-FFF2-40B4-BE49-F238E27FC236}">
                <a16:creationId xmlns:a16="http://schemas.microsoft.com/office/drawing/2014/main" xmlns="" id="{AF8754DD-5E58-40B1-9620-31E8B67AB49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1" cy="5426242"/>
          </a:xfrm>
          <a:prstGeom prst="rect">
            <a:avLst/>
          </a:prstGeom>
        </p:spPr>
      </p:pic>
      <p:pic>
        <p:nvPicPr>
          <p:cNvPr id="26" name="Image 25">
            <a:extLst>
              <a:ext uri="{FF2B5EF4-FFF2-40B4-BE49-F238E27FC236}">
                <a16:creationId xmlns:a16="http://schemas.microsoft.com/office/drawing/2014/main" xmlns="" id="{1E7726FE-A0C5-4CFE-B21E-4419E357375B}"/>
              </a:ext>
            </a:extLst>
          </p:cNvPr>
          <p:cNvPicPr>
            <a:picLocks noChangeAspect="1"/>
          </p:cNvPicPr>
          <p:nvPr/>
        </p:nvPicPr>
        <p:blipFill>
          <a:blip r:embed="rId3"/>
          <a:stretch>
            <a:fillRect/>
          </a:stretch>
        </p:blipFill>
        <p:spPr>
          <a:xfrm>
            <a:off x="3040228" y="5775956"/>
            <a:ext cx="6111543" cy="868520"/>
          </a:xfrm>
          <a:prstGeom prst="rect">
            <a:avLst/>
          </a:prstGeom>
        </p:spPr>
      </p:pic>
    </p:spTree>
    <p:extLst>
      <p:ext uri="{BB962C8B-B14F-4D97-AF65-F5344CB8AC3E}">
        <p14:creationId xmlns:p14="http://schemas.microsoft.com/office/powerpoint/2010/main" val="235193099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9">
            <a:extLst>
              <a:ext uri="{FF2B5EF4-FFF2-40B4-BE49-F238E27FC236}">
                <a16:creationId xmlns:a16="http://schemas.microsoft.com/office/drawing/2014/main" xmlns="" id="{346D69F0-9506-5B87-58F4-FE34E549B797}"/>
              </a:ext>
            </a:extLst>
          </p:cNvPr>
          <p:cNvSpPr txBox="1">
            <a:spLocks/>
          </p:cNvSpPr>
          <p:nvPr/>
        </p:nvSpPr>
        <p:spPr>
          <a:xfrm>
            <a:off x="929639" y="2372828"/>
            <a:ext cx="9174481" cy="1338828"/>
          </a:xfrm>
          <a:prstGeom prst="rect">
            <a:avLst/>
          </a:prstGeom>
        </p:spPr>
        <p:txBody>
          <a:bodyPr vert="horz" wrap="square" lIns="91440" tIns="45720" rIns="91440" bIns="45720" rtlCol="0" anchor="ctr">
            <a:spAutoFit/>
          </a:bodyPr>
          <a:lstStyle>
            <a:lvl1pPr>
              <a:lnSpc>
                <a:spcPct val="90000"/>
              </a:lnSpc>
              <a:spcBef>
                <a:spcPct val="0"/>
              </a:spcBef>
              <a:buNone/>
              <a:defRPr sz="3600" b="1">
                <a:solidFill>
                  <a:srgbClr val="0E3A4D"/>
                </a:solidFill>
                <a:latin typeface="Segoe UI" panose="020B0502040204020203" pitchFamily="34" charset="0"/>
                <a:ea typeface="+mj-ea"/>
                <a:cs typeface="Segoe UI" panose="020B0502040204020203" pitchFamily="34" charset="0"/>
              </a:defRPr>
            </a:lvl1pPr>
          </a:lstStyle>
          <a:p>
            <a:pPr marL="36000" marR="0" lvl="0" indent="-1203325" algn="just" defTabSz="914400" rtl="0" eaLnBrk="1" fontAlgn="auto" latinLnBrk="0" hangingPunct="1">
              <a:lnSpc>
                <a:spcPct val="90000"/>
              </a:lnSpc>
              <a:spcBef>
                <a:spcPct val="0"/>
              </a:spcBef>
              <a:spcAft>
                <a:spcPts val="0"/>
              </a:spcAft>
              <a:buClrTx/>
              <a:buSzTx/>
              <a:buFontTx/>
              <a:buNone/>
              <a:tabLst/>
              <a:defRPr/>
            </a:pPr>
            <a:r>
              <a:rPr kumimoji="0" lang="en-US" sz="3000" b="1" i="0" u="none" strike="noStrike" kern="1200" cap="none" spc="0" normalizeH="0" baseline="0" noProof="0" dirty="0">
                <a:ln>
                  <a:noFill/>
                </a:ln>
                <a:solidFill>
                  <a:srgbClr val="0070C0"/>
                </a:solidFill>
                <a:effectLst/>
                <a:uLnTx/>
                <a:uFillTx/>
                <a:latin typeface="+mn-lt"/>
                <a:ea typeface="+mj-ea"/>
                <a:cs typeface="Segoe UI" panose="020B0502040204020203" pitchFamily="34" charset="0"/>
              </a:rPr>
              <a:t>02.</a:t>
            </a:r>
            <a:r>
              <a:rPr kumimoji="0" lang="en-US" sz="3000" b="1" i="0" u="none" strike="noStrike" kern="1200" cap="none" spc="0" normalizeH="0" baseline="0" noProof="0" dirty="0">
                <a:ln>
                  <a:noFill/>
                </a:ln>
                <a:solidFill>
                  <a:srgbClr val="0E3A4D"/>
                </a:solidFill>
                <a:effectLst/>
                <a:uLnTx/>
                <a:uFillTx/>
                <a:latin typeface="+mn-lt"/>
                <a:ea typeface="+mj-ea"/>
                <a:cs typeface="Segoe UI" panose="020B0502040204020203" pitchFamily="34" charset="0"/>
              </a:rPr>
              <a:t> </a:t>
            </a:r>
            <a:r>
              <a:rPr kumimoji="0" lang="fr-FR" sz="3000" b="1" i="0" u="none" strike="noStrike" kern="1200" cap="none" spc="0" normalizeH="0" baseline="0" noProof="0" dirty="0">
                <a:ln>
                  <a:noFill/>
                </a:ln>
                <a:solidFill>
                  <a:srgbClr val="0E3A4D"/>
                </a:solidFill>
                <a:effectLst/>
                <a:uLnTx/>
                <a:uFillTx/>
                <a:latin typeface="+mn-lt"/>
                <a:ea typeface="+mj-ea"/>
                <a:cs typeface="Segoe UI" panose="020B0502040204020203" pitchFamily="34" charset="0"/>
              </a:rPr>
              <a:t>Reporting financier des SGC: Diversité des pratiques</a:t>
            </a:r>
          </a:p>
          <a:p>
            <a:pPr marL="36000" marR="0" lvl="0" indent="-1203325" algn="just" defTabSz="914400" rtl="0" eaLnBrk="1" fontAlgn="auto" latinLnBrk="0" hangingPunct="1">
              <a:lnSpc>
                <a:spcPct val="90000"/>
              </a:lnSpc>
              <a:spcBef>
                <a:spcPct val="0"/>
              </a:spcBef>
              <a:spcAft>
                <a:spcPts val="0"/>
              </a:spcAft>
              <a:buClrTx/>
              <a:buSzTx/>
              <a:buFontTx/>
              <a:buNone/>
              <a:tabLst/>
              <a:defRPr/>
            </a:pPr>
            <a:r>
              <a:rPr lang="fr-FR" sz="3000" dirty="0">
                <a:latin typeface="+mn-lt"/>
              </a:rPr>
              <a:t>      </a:t>
            </a:r>
            <a:r>
              <a:rPr kumimoji="0" lang="fr-FR" sz="3000" b="1" i="0" u="none" strike="noStrike" kern="1200" cap="none" spc="0" normalizeH="0" baseline="0" noProof="0" dirty="0">
                <a:ln>
                  <a:noFill/>
                </a:ln>
                <a:solidFill>
                  <a:srgbClr val="0E3A4D"/>
                </a:solidFill>
                <a:effectLst/>
                <a:uLnTx/>
                <a:uFillTx/>
                <a:latin typeface="+mn-lt"/>
                <a:ea typeface="+mj-ea"/>
                <a:cs typeface="Segoe UI" panose="020B0502040204020203" pitchFamily="34" charset="0"/>
              </a:rPr>
              <a:t> et référentiel cible </a:t>
            </a:r>
          </a:p>
          <a:p>
            <a:pPr marL="36000" marR="0" lvl="0" indent="-1203325" algn="just" defTabSz="914400" rtl="0" eaLnBrk="1" fontAlgn="auto" latinLnBrk="0" hangingPunct="1">
              <a:lnSpc>
                <a:spcPct val="90000"/>
              </a:lnSpc>
              <a:spcBef>
                <a:spcPct val="0"/>
              </a:spcBef>
              <a:spcAft>
                <a:spcPts val="0"/>
              </a:spcAft>
              <a:buClrTx/>
              <a:buSzTx/>
              <a:buFontTx/>
              <a:buNone/>
              <a:tabLst/>
              <a:defRPr/>
            </a:pPr>
            <a:endParaRPr kumimoji="0" lang="fr-FR" sz="3000" b="1" i="0" u="none" strike="noStrike" kern="1200" cap="none" spc="0" normalizeH="0" baseline="0" noProof="0" dirty="0">
              <a:ln>
                <a:noFill/>
              </a:ln>
              <a:solidFill>
                <a:srgbClr val="0E3A4D"/>
              </a:solidFill>
              <a:effectLst/>
              <a:uLnTx/>
              <a:uFillTx/>
              <a:latin typeface="+mn-lt"/>
              <a:ea typeface="+mj-ea"/>
              <a:cs typeface="Segoe UI" panose="020B0502040204020203" pitchFamily="34" charset="0"/>
            </a:endParaRPr>
          </a:p>
        </p:txBody>
      </p:sp>
      <p:cxnSp>
        <p:nvCxnSpPr>
          <p:cNvPr id="14" name="Straight Connector 13">
            <a:extLst>
              <a:ext uri="{FF2B5EF4-FFF2-40B4-BE49-F238E27FC236}">
                <a16:creationId xmlns:a16="http://schemas.microsoft.com/office/drawing/2014/main" xmlns="" id="{29276CBF-6A2A-CA87-D740-B9DE2D3FB649}"/>
              </a:ext>
            </a:extLst>
          </p:cNvPr>
          <p:cNvCxnSpPr>
            <a:cxnSpLocks/>
          </p:cNvCxnSpPr>
          <p:nvPr/>
        </p:nvCxnSpPr>
        <p:spPr>
          <a:xfrm>
            <a:off x="929640" y="3317249"/>
            <a:ext cx="10515600" cy="0"/>
          </a:xfrm>
          <a:prstGeom prst="line">
            <a:avLst/>
          </a:prstGeom>
          <a:noFill/>
          <a:ln w="28575" cap="flat" cmpd="sng" algn="ctr">
            <a:solidFill>
              <a:srgbClr val="0E3A4D"/>
            </a:solidFill>
            <a:prstDash val="solid"/>
          </a:ln>
          <a:effectLst/>
        </p:spPr>
      </p:cxnSp>
      <p:grpSp>
        <p:nvGrpSpPr>
          <p:cNvPr id="5" name="Groupe 8">
            <a:extLst>
              <a:ext uri="{FF2B5EF4-FFF2-40B4-BE49-F238E27FC236}">
                <a16:creationId xmlns:a16="http://schemas.microsoft.com/office/drawing/2014/main" xmlns="" id="{EEC1DD0E-B80D-4FD9-A249-460CB4809169}"/>
              </a:ext>
            </a:extLst>
          </p:cNvPr>
          <p:cNvGrpSpPr>
            <a:grpSpLocks/>
          </p:cNvGrpSpPr>
          <p:nvPr/>
        </p:nvGrpSpPr>
        <p:grpSpPr bwMode="auto">
          <a:xfrm>
            <a:off x="11014075" y="6237288"/>
            <a:ext cx="957263" cy="287337"/>
            <a:chOff x="9460301" y="7063452"/>
            <a:chExt cx="926165" cy="277783"/>
          </a:xfrm>
        </p:grpSpPr>
        <p:sp>
          <p:nvSpPr>
            <p:cNvPr id="6" name="Espace réservé du numéro de diapositive 5">
              <a:extLst>
                <a:ext uri="{FF2B5EF4-FFF2-40B4-BE49-F238E27FC236}">
                  <a16:creationId xmlns:a16="http://schemas.microsoft.com/office/drawing/2014/main" xmlns="" id="{ED43C5E1-47E9-43A4-84AA-AB4CD5F31A58}"/>
                </a:ext>
              </a:extLst>
            </p:cNvPr>
            <p:cNvSpPr txBox="1">
              <a:spLocks/>
            </p:cNvSpPr>
            <p:nvPr/>
          </p:nvSpPr>
          <p:spPr>
            <a:xfrm>
              <a:off x="9460301" y="7063452"/>
              <a:ext cx="926165" cy="277783"/>
            </a:xfrm>
            <a:prstGeom prst="rect">
              <a:avLst/>
            </a:prstGeom>
          </p:spPr>
          <p:txBody>
            <a:bodyPr/>
            <a:lstStyle>
              <a:defPPr>
                <a:defRPr lang="de-DE"/>
              </a:defPPr>
              <a:lvl1pPr algn="l" rtl="0" fontAlgn="base">
                <a:spcBef>
                  <a:spcPct val="0"/>
                </a:spcBef>
                <a:spcAft>
                  <a:spcPct val="0"/>
                </a:spcAft>
                <a:defRPr sz="2400" kern="1200">
                  <a:solidFill>
                    <a:schemeClr val="tx1"/>
                  </a:solidFill>
                  <a:latin typeface="Times New Roman" panose="02020603050405020304" pitchFamily="18" charset="0"/>
                  <a:ea typeface="+mn-ea"/>
                  <a:cs typeface="Times New Roman" panose="02020603050405020304" pitchFamily="18" charset="0"/>
                </a:defRPr>
              </a:lvl1pPr>
              <a:lvl2pPr marL="457200" algn="l" rtl="0" fontAlgn="base">
                <a:spcBef>
                  <a:spcPct val="0"/>
                </a:spcBef>
                <a:spcAft>
                  <a:spcPct val="0"/>
                </a:spcAft>
                <a:defRPr sz="2400" kern="1200">
                  <a:solidFill>
                    <a:schemeClr val="tx1"/>
                  </a:solidFill>
                  <a:latin typeface="Times New Roman" panose="02020603050405020304" pitchFamily="18" charset="0"/>
                  <a:ea typeface="+mn-ea"/>
                  <a:cs typeface="Times New Roman" panose="02020603050405020304" pitchFamily="18" charset="0"/>
                </a:defRPr>
              </a:lvl2pPr>
              <a:lvl3pPr marL="914400" algn="l" rtl="0" fontAlgn="base">
                <a:spcBef>
                  <a:spcPct val="0"/>
                </a:spcBef>
                <a:spcAft>
                  <a:spcPct val="0"/>
                </a:spcAft>
                <a:defRPr sz="2400" kern="1200">
                  <a:solidFill>
                    <a:schemeClr val="tx1"/>
                  </a:solidFill>
                  <a:latin typeface="Times New Roman" panose="02020603050405020304" pitchFamily="18" charset="0"/>
                  <a:ea typeface="+mn-ea"/>
                  <a:cs typeface="Times New Roman" panose="02020603050405020304" pitchFamily="18" charset="0"/>
                </a:defRPr>
              </a:lvl3pPr>
              <a:lvl4pPr marL="1371600" algn="l" rtl="0" fontAlgn="base">
                <a:spcBef>
                  <a:spcPct val="0"/>
                </a:spcBef>
                <a:spcAft>
                  <a:spcPct val="0"/>
                </a:spcAft>
                <a:defRPr sz="2400" kern="1200">
                  <a:solidFill>
                    <a:schemeClr val="tx1"/>
                  </a:solidFill>
                  <a:latin typeface="Times New Roman" panose="02020603050405020304" pitchFamily="18" charset="0"/>
                  <a:ea typeface="+mn-ea"/>
                  <a:cs typeface="Times New Roman" panose="02020603050405020304" pitchFamily="18" charset="0"/>
                </a:defRPr>
              </a:lvl4pPr>
              <a:lvl5pPr marL="1828800" algn="l" rtl="0" fontAlgn="base">
                <a:spcBef>
                  <a:spcPct val="0"/>
                </a:spcBef>
                <a:spcAft>
                  <a:spcPct val="0"/>
                </a:spcAft>
                <a:defRPr sz="2400" kern="1200">
                  <a:solidFill>
                    <a:schemeClr val="tx1"/>
                  </a:solidFill>
                  <a:latin typeface="Times New Roman" panose="02020603050405020304" pitchFamily="18" charset="0"/>
                  <a:ea typeface="+mn-ea"/>
                  <a:cs typeface="Times New Roman" panose="02020603050405020304" pitchFamily="18" charset="0"/>
                </a:defRPr>
              </a:lvl5pPr>
              <a:lvl6pPr marL="2286000" algn="l" defTabSz="914400" rtl="0" eaLnBrk="1" latinLnBrk="0" hangingPunct="1">
                <a:defRPr sz="2400" kern="1200">
                  <a:solidFill>
                    <a:schemeClr val="tx1"/>
                  </a:solidFill>
                  <a:latin typeface="Times New Roman" panose="02020603050405020304" pitchFamily="18" charset="0"/>
                  <a:ea typeface="+mn-ea"/>
                  <a:cs typeface="Times New Roman" panose="02020603050405020304" pitchFamily="18" charset="0"/>
                </a:defRPr>
              </a:lvl6pPr>
              <a:lvl7pPr marL="2743200" algn="l" defTabSz="914400" rtl="0" eaLnBrk="1" latinLnBrk="0" hangingPunct="1">
                <a:defRPr sz="2400" kern="1200">
                  <a:solidFill>
                    <a:schemeClr val="tx1"/>
                  </a:solidFill>
                  <a:latin typeface="Times New Roman" panose="02020603050405020304" pitchFamily="18" charset="0"/>
                  <a:ea typeface="+mn-ea"/>
                  <a:cs typeface="Times New Roman" panose="02020603050405020304" pitchFamily="18" charset="0"/>
                </a:defRPr>
              </a:lvl7pPr>
              <a:lvl8pPr marL="3200400" algn="l" defTabSz="914400" rtl="0" eaLnBrk="1" latinLnBrk="0" hangingPunct="1">
                <a:defRPr sz="2400" kern="1200">
                  <a:solidFill>
                    <a:schemeClr val="tx1"/>
                  </a:solidFill>
                  <a:latin typeface="Times New Roman" panose="02020603050405020304" pitchFamily="18" charset="0"/>
                  <a:ea typeface="+mn-ea"/>
                  <a:cs typeface="Times New Roman" panose="02020603050405020304" pitchFamily="18" charset="0"/>
                </a:defRPr>
              </a:lvl8pPr>
              <a:lvl9pPr marL="3657600" algn="l" defTabSz="914400" rtl="0" eaLnBrk="1" latinLnBrk="0" hangingPunct="1">
                <a:defRPr sz="2400" kern="1200">
                  <a:solidFill>
                    <a:schemeClr val="tx1"/>
                  </a:solidFill>
                  <a:latin typeface="Times New Roman" panose="02020603050405020304" pitchFamily="18" charset="0"/>
                  <a:ea typeface="+mn-ea"/>
                  <a:cs typeface="Times New Roman" panose="02020603050405020304" pitchFamily="18" charset="0"/>
                </a:defRPr>
              </a:lvl9pPr>
            </a:lstStyle>
            <a:p>
              <a:pPr algn="ctr" defTabSz="1042717" eaLnBrk="1" fontAlgn="auto" hangingPunct="1">
                <a:spcBef>
                  <a:spcPts val="0"/>
                </a:spcBef>
                <a:spcAft>
                  <a:spcPts val="0"/>
                </a:spcAft>
                <a:defRPr/>
              </a:pPr>
              <a:fld id="{0FD39C0D-2820-4F1B-838D-E1ECDD5FD67B}" type="slidenum">
                <a:rPr lang="en-GB" sz="1448">
                  <a:solidFill>
                    <a:srgbClr val="002060"/>
                  </a:solidFill>
                  <a:latin typeface="Calibri" panose="020F0502020204030204" pitchFamily="34" charset="0"/>
                  <a:cs typeface="Calibri" panose="020F0502020204030204" pitchFamily="34" charset="0"/>
                </a:rPr>
                <a:pPr algn="ctr" defTabSz="1042717" eaLnBrk="1" fontAlgn="auto" hangingPunct="1">
                  <a:spcBef>
                    <a:spcPts val="0"/>
                  </a:spcBef>
                  <a:spcAft>
                    <a:spcPts val="0"/>
                  </a:spcAft>
                  <a:defRPr/>
                </a:pPr>
                <a:t>10</a:t>
              </a:fld>
              <a:endParaRPr lang="en-GB" sz="1448" dirty="0">
                <a:solidFill>
                  <a:srgbClr val="002060"/>
                </a:solidFill>
                <a:latin typeface="Calibri" panose="020F0502020204030204" pitchFamily="34" charset="0"/>
                <a:cs typeface="Calibri" panose="020F0502020204030204" pitchFamily="34" charset="0"/>
              </a:endParaRPr>
            </a:p>
          </p:txBody>
        </p:sp>
        <p:cxnSp>
          <p:nvCxnSpPr>
            <p:cNvPr id="7" name="Connecteur droit 6">
              <a:extLst>
                <a:ext uri="{FF2B5EF4-FFF2-40B4-BE49-F238E27FC236}">
                  <a16:creationId xmlns:a16="http://schemas.microsoft.com/office/drawing/2014/main" xmlns="" id="{2E916620-8DAE-45A6-8753-262D5757757B}"/>
                </a:ext>
              </a:extLst>
            </p:cNvPr>
            <p:cNvCxnSpPr/>
            <p:nvPr/>
          </p:nvCxnSpPr>
          <p:spPr>
            <a:xfrm>
              <a:off x="9738304" y="7092611"/>
              <a:ext cx="0" cy="244020"/>
            </a:xfrm>
            <a:prstGeom prst="line">
              <a:avLst/>
            </a:prstGeom>
            <a:ln>
              <a:solidFill>
                <a:srgbClr val="003062"/>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13663635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Groupe 8">
            <a:extLst>
              <a:ext uri="{FF2B5EF4-FFF2-40B4-BE49-F238E27FC236}">
                <a16:creationId xmlns:a16="http://schemas.microsoft.com/office/drawing/2014/main" xmlns="" id="{EEC1DD0E-B80D-4FD9-A249-460CB4809169}"/>
              </a:ext>
            </a:extLst>
          </p:cNvPr>
          <p:cNvGrpSpPr>
            <a:grpSpLocks/>
          </p:cNvGrpSpPr>
          <p:nvPr/>
        </p:nvGrpSpPr>
        <p:grpSpPr bwMode="auto">
          <a:xfrm>
            <a:off x="11014075" y="6237288"/>
            <a:ext cx="957263" cy="287337"/>
            <a:chOff x="9460301" y="7063452"/>
            <a:chExt cx="926165" cy="277783"/>
          </a:xfrm>
        </p:grpSpPr>
        <p:sp>
          <p:nvSpPr>
            <p:cNvPr id="6" name="Espace réservé du numéro de diapositive 5">
              <a:extLst>
                <a:ext uri="{FF2B5EF4-FFF2-40B4-BE49-F238E27FC236}">
                  <a16:creationId xmlns:a16="http://schemas.microsoft.com/office/drawing/2014/main" xmlns="" id="{ED43C5E1-47E9-43A4-84AA-AB4CD5F31A58}"/>
                </a:ext>
              </a:extLst>
            </p:cNvPr>
            <p:cNvSpPr txBox="1">
              <a:spLocks/>
            </p:cNvSpPr>
            <p:nvPr/>
          </p:nvSpPr>
          <p:spPr>
            <a:xfrm>
              <a:off x="9460301" y="7063452"/>
              <a:ext cx="926165" cy="277783"/>
            </a:xfrm>
            <a:prstGeom prst="rect">
              <a:avLst/>
            </a:prstGeom>
          </p:spPr>
          <p:txBody>
            <a:bodyPr/>
            <a:lstStyle>
              <a:defPPr>
                <a:defRPr lang="de-DE"/>
              </a:defPPr>
              <a:lvl1pPr algn="l" rtl="0" fontAlgn="base">
                <a:spcBef>
                  <a:spcPct val="0"/>
                </a:spcBef>
                <a:spcAft>
                  <a:spcPct val="0"/>
                </a:spcAft>
                <a:defRPr sz="2400" kern="1200">
                  <a:solidFill>
                    <a:schemeClr val="tx1"/>
                  </a:solidFill>
                  <a:latin typeface="Times New Roman" panose="02020603050405020304" pitchFamily="18" charset="0"/>
                  <a:ea typeface="+mn-ea"/>
                  <a:cs typeface="Times New Roman" panose="02020603050405020304" pitchFamily="18" charset="0"/>
                </a:defRPr>
              </a:lvl1pPr>
              <a:lvl2pPr marL="457200" algn="l" rtl="0" fontAlgn="base">
                <a:spcBef>
                  <a:spcPct val="0"/>
                </a:spcBef>
                <a:spcAft>
                  <a:spcPct val="0"/>
                </a:spcAft>
                <a:defRPr sz="2400" kern="1200">
                  <a:solidFill>
                    <a:schemeClr val="tx1"/>
                  </a:solidFill>
                  <a:latin typeface="Times New Roman" panose="02020603050405020304" pitchFamily="18" charset="0"/>
                  <a:ea typeface="+mn-ea"/>
                  <a:cs typeface="Times New Roman" panose="02020603050405020304" pitchFamily="18" charset="0"/>
                </a:defRPr>
              </a:lvl2pPr>
              <a:lvl3pPr marL="914400" algn="l" rtl="0" fontAlgn="base">
                <a:spcBef>
                  <a:spcPct val="0"/>
                </a:spcBef>
                <a:spcAft>
                  <a:spcPct val="0"/>
                </a:spcAft>
                <a:defRPr sz="2400" kern="1200">
                  <a:solidFill>
                    <a:schemeClr val="tx1"/>
                  </a:solidFill>
                  <a:latin typeface="Times New Roman" panose="02020603050405020304" pitchFamily="18" charset="0"/>
                  <a:ea typeface="+mn-ea"/>
                  <a:cs typeface="Times New Roman" panose="02020603050405020304" pitchFamily="18" charset="0"/>
                </a:defRPr>
              </a:lvl3pPr>
              <a:lvl4pPr marL="1371600" algn="l" rtl="0" fontAlgn="base">
                <a:spcBef>
                  <a:spcPct val="0"/>
                </a:spcBef>
                <a:spcAft>
                  <a:spcPct val="0"/>
                </a:spcAft>
                <a:defRPr sz="2400" kern="1200">
                  <a:solidFill>
                    <a:schemeClr val="tx1"/>
                  </a:solidFill>
                  <a:latin typeface="Times New Roman" panose="02020603050405020304" pitchFamily="18" charset="0"/>
                  <a:ea typeface="+mn-ea"/>
                  <a:cs typeface="Times New Roman" panose="02020603050405020304" pitchFamily="18" charset="0"/>
                </a:defRPr>
              </a:lvl4pPr>
              <a:lvl5pPr marL="1828800" algn="l" rtl="0" fontAlgn="base">
                <a:spcBef>
                  <a:spcPct val="0"/>
                </a:spcBef>
                <a:spcAft>
                  <a:spcPct val="0"/>
                </a:spcAft>
                <a:defRPr sz="2400" kern="1200">
                  <a:solidFill>
                    <a:schemeClr val="tx1"/>
                  </a:solidFill>
                  <a:latin typeface="Times New Roman" panose="02020603050405020304" pitchFamily="18" charset="0"/>
                  <a:ea typeface="+mn-ea"/>
                  <a:cs typeface="Times New Roman" panose="02020603050405020304" pitchFamily="18" charset="0"/>
                </a:defRPr>
              </a:lvl5pPr>
              <a:lvl6pPr marL="2286000" algn="l" defTabSz="914400" rtl="0" eaLnBrk="1" latinLnBrk="0" hangingPunct="1">
                <a:defRPr sz="2400" kern="1200">
                  <a:solidFill>
                    <a:schemeClr val="tx1"/>
                  </a:solidFill>
                  <a:latin typeface="Times New Roman" panose="02020603050405020304" pitchFamily="18" charset="0"/>
                  <a:ea typeface="+mn-ea"/>
                  <a:cs typeface="Times New Roman" panose="02020603050405020304" pitchFamily="18" charset="0"/>
                </a:defRPr>
              </a:lvl6pPr>
              <a:lvl7pPr marL="2743200" algn="l" defTabSz="914400" rtl="0" eaLnBrk="1" latinLnBrk="0" hangingPunct="1">
                <a:defRPr sz="2400" kern="1200">
                  <a:solidFill>
                    <a:schemeClr val="tx1"/>
                  </a:solidFill>
                  <a:latin typeface="Times New Roman" panose="02020603050405020304" pitchFamily="18" charset="0"/>
                  <a:ea typeface="+mn-ea"/>
                  <a:cs typeface="Times New Roman" panose="02020603050405020304" pitchFamily="18" charset="0"/>
                </a:defRPr>
              </a:lvl7pPr>
              <a:lvl8pPr marL="3200400" algn="l" defTabSz="914400" rtl="0" eaLnBrk="1" latinLnBrk="0" hangingPunct="1">
                <a:defRPr sz="2400" kern="1200">
                  <a:solidFill>
                    <a:schemeClr val="tx1"/>
                  </a:solidFill>
                  <a:latin typeface="Times New Roman" panose="02020603050405020304" pitchFamily="18" charset="0"/>
                  <a:ea typeface="+mn-ea"/>
                  <a:cs typeface="Times New Roman" panose="02020603050405020304" pitchFamily="18" charset="0"/>
                </a:defRPr>
              </a:lvl8pPr>
              <a:lvl9pPr marL="3657600" algn="l" defTabSz="914400" rtl="0" eaLnBrk="1" latinLnBrk="0" hangingPunct="1">
                <a:defRPr sz="2400" kern="1200">
                  <a:solidFill>
                    <a:schemeClr val="tx1"/>
                  </a:solidFill>
                  <a:latin typeface="Times New Roman" panose="02020603050405020304" pitchFamily="18" charset="0"/>
                  <a:ea typeface="+mn-ea"/>
                  <a:cs typeface="Times New Roman" panose="02020603050405020304" pitchFamily="18" charset="0"/>
                </a:defRPr>
              </a:lvl9pPr>
            </a:lstStyle>
            <a:p>
              <a:pPr algn="ctr" defTabSz="1042717" eaLnBrk="1" fontAlgn="auto" hangingPunct="1">
                <a:spcBef>
                  <a:spcPts val="0"/>
                </a:spcBef>
                <a:spcAft>
                  <a:spcPts val="0"/>
                </a:spcAft>
                <a:defRPr/>
              </a:pPr>
              <a:fld id="{0FD39C0D-2820-4F1B-838D-E1ECDD5FD67B}" type="slidenum">
                <a:rPr lang="en-GB" sz="1448">
                  <a:solidFill>
                    <a:srgbClr val="002060"/>
                  </a:solidFill>
                  <a:latin typeface="+mn-lt"/>
                  <a:cs typeface="Calibri" panose="020F0502020204030204" pitchFamily="34" charset="0"/>
                </a:rPr>
                <a:pPr algn="ctr" defTabSz="1042717" eaLnBrk="1" fontAlgn="auto" hangingPunct="1">
                  <a:spcBef>
                    <a:spcPts val="0"/>
                  </a:spcBef>
                  <a:spcAft>
                    <a:spcPts val="0"/>
                  </a:spcAft>
                  <a:defRPr/>
                </a:pPr>
                <a:t>11</a:t>
              </a:fld>
              <a:endParaRPr lang="en-GB" sz="1448" dirty="0">
                <a:solidFill>
                  <a:srgbClr val="002060"/>
                </a:solidFill>
                <a:latin typeface="+mn-lt"/>
                <a:cs typeface="Calibri" panose="020F0502020204030204" pitchFamily="34" charset="0"/>
              </a:endParaRPr>
            </a:p>
          </p:txBody>
        </p:sp>
        <p:cxnSp>
          <p:nvCxnSpPr>
            <p:cNvPr id="7" name="Connecteur droit 6">
              <a:extLst>
                <a:ext uri="{FF2B5EF4-FFF2-40B4-BE49-F238E27FC236}">
                  <a16:creationId xmlns:a16="http://schemas.microsoft.com/office/drawing/2014/main" xmlns="" id="{2E916620-8DAE-45A6-8753-262D5757757B}"/>
                </a:ext>
              </a:extLst>
            </p:cNvPr>
            <p:cNvCxnSpPr/>
            <p:nvPr/>
          </p:nvCxnSpPr>
          <p:spPr>
            <a:xfrm>
              <a:off x="9738304" y="7092611"/>
              <a:ext cx="0" cy="244020"/>
            </a:xfrm>
            <a:prstGeom prst="line">
              <a:avLst/>
            </a:prstGeom>
            <a:ln>
              <a:solidFill>
                <a:srgbClr val="003062"/>
              </a:solidFill>
            </a:ln>
          </p:spPr>
          <p:style>
            <a:lnRef idx="1">
              <a:schemeClr val="accent1"/>
            </a:lnRef>
            <a:fillRef idx="0">
              <a:schemeClr val="accent1"/>
            </a:fillRef>
            <a:effectRef idx="0">
              <a:schemeClr val="accent1"/>
            </a:effectRef>
            <a:fontRef idx="minor">
              <a:schemeClr val="tx1"/>
            </a:fontRef>
          </p:style>
        </p:cxnSp>
      </p:grpSp>
      <p:cxnSp>
        <p:nvCxnSpPr>
          <p:cNvPr id="8" name="Connecteur droit 7">
            <a:extLst>
              <a:ext uri="{FF2B5EF4-FFF2-40B4-BE49-F238E27FC236}">
                <a16:creationId xmlns:a16="http://schemas.microsoft.com/office/drawing/2014/main" xmlns="" id="{EC23064F-FBFF-40B2-97D5-9FE122837EFA}"/>
              </a:ext>
            </a:extLst>
          </p:cNvPr>
          <p:cNvCxnSpPr>
            <a:cxnSpLocks/>
          </p:cNvCxnSpPr>
          <p:nvPr/>
        </p:nvCxnSpPr>
        <p:spPr>
          <a:xfrm>
            <a:off x="0" y="971931"/>
            <a:ext cx="10996863" cy="0"/>
          </a:xfrm>
          <a:prstGeom prst="line">
            <a:avLst/>
          </a:prstGeom>
          <a:ln w="19050">
            <a:solidFill>
              <a:srgbClr val="0E3A4D"/>
            </a:solidFill>
          </a:ln>
        </p:spPr>
        <p:style>
          <a:lnRef idx="1">
            <a:schemeClr val="accent1"/>
          </a:lnRef>
          <a:fillRef idx="0">
            <a:schemeClr val="accent1"/>
          </a:fillRef>
          <a:effectRef idx="0">
            <a:schemeClr val="accent1"/>
          </a:effectRef>
          <a:fontRef idx="minor">
            <a:schemeClr val="tx1"/>
          </a:fontRef>
        </p:style>
      </p:cxnSp>
      <p:pic>
        <p:nvPicPr>
          <p:cNvPr id="9" name="Image 8">
            <a:extLst>
              <a:ext uri="{FF2B5EF4-FFF2-40B4-BE49-F238E27FC236}">
                <a16:creationId xmlns:a16="http://schemas.microsoft.com/office/drawing/2014/main" xmlns="" id="{ECE03D5E-D6FA-4B3D-815F-A9409A32082B}"/>
              </a:ext>
            </a:extLst>
          </p:cNvPr>
          <p:cNvPicPr>
            <a:picLocks noChangeAspect="1"/>
          </p:cNvPicPr>
          <p:nvPr/>
        </p:nvPicPr>
        <p:blipFill>
          <a:blip r:embed="rId3"/>
          <a:stretch>
            <a:fillRect/>
          </a:stretch>
        </p:blipFill>
        <p:spPr>
          <a:xfrm>
            <a:off x="11090358" y="394735"/>
            <a:ext cx="695325" cy="866775"/>
          </a:xfrm>
          <a:prstGeom prst="rect">
            <a:avLst/>
          </a:prstGeom>
        </p:spPr>
      </p:pic>
      <p:sp>
        <p:nvSpPr>
          <p:cNvPr id="45" name="Title 9">
            <a:extLst>
              <a:ext uri="{FF2B5EF4-FFF2-40B4-BE49-F238E27FC236}">
                <a16:creationId xmlns:a16="http://schemas.microsoft.com/office/drawing/2014/main" xmlns="" id="{78397562-115E-48DF-A07F-6A1299263DEE}"/>
              </a:ext>
            </a:extLst>
          </p:cNvPr>
          <p:cNvSpPr txBox="1">
            <a:spLocks/>
          </p:cNvSpPr>
          <p:nvPr/>
        </p:nvSpPr>
        <p:spPr>
          <a:xfrm>
            <a:off x="138709" y="465177"/>
            <a:ext cx="10515600" cy="507831"/>
          </a:xfrm>
          <a:prstGeom prst="rect">
            <a:avLst/>
          </a:prstGeom>
        </p:spPr>
        <p:txBody>
          <a:bodyPr vert="horz" lIns="91440" tIns="45720" rIns="91440" bIns="45720" rtlCol="0" anchor="ctr">
            <a:spAutoFit/>
          </a:bodyPr>
          <a:lstStyle>
            <a:lvl1pPr>
              <a:lnSpc>
                <a:spcPct val="90000"/>
              </a:lnSpc>
              <a:spcBef>
                <a:spcPct val="0"/>
              </a:spcBef>
              <a:buNone/>
              <a:defRPr sz="3600" b="1">
                <a:solidFill>
                  <a:srgbClr val="0E3A4D"/>
                </a:solidFill>
                <a:latin typeface="Segoe UI" panose="020B0502040204020203" pitchFamily="34" charset="0"/>
                <a:ea typeface="+mj-ea"/>
                <a:cs typeface="Segoe UI" panose="020B0502040204020203" pitchFamily="34" charset="0"/>
              </a:defRPr>
            </a:lvl1pPr>
          </a:lstStyle>
          <a:p>
            <a:pPr marL="1203325" marR="0" lvl="0" indent="-1203325" algn="l" defTabSz="914400" rtl="0" eaLnBrk="1" fontAlgn="auto" latinLnBrk="0" hangingPunct="1">
              <a:lnSpc>
                <a:spcPct val="90000"/>
              </a:lnSpc>
              <a:spcBef>
                <a:spcPct val="0"/>
              </a:spcBef>
              <a:spcAft>
                <a:spcPts val="0"/>
              </a:spcAft>
              <a:buClrTx/>
              <a:buSzTx/>
              <a:buFontTx/>
              <a:buNone/>
              <a:tabLst/>
              <a:defRPr/>
            </a:pPr>
            <a:r>
              <a:rPr kumimoji="0" lang="en-US" sz="3000" b="1" i="0" u="none" strike="noStrike" kern="1200" cap="none" spc="0" normalizeH="0" baseline="0" noProof="0" dirty="0">
                <a:ln>
                  <a:noFill/>
                </a:ln>
                <a:solidFill>
                  <a:srgbClr val="0070C0"/>
                </a:solidFill>
                <a:effectLst/>
                <a:uLnTx/>
                <a:uFillTx/>
                <a:latin typeface="+mn-lt"/>
                <a:ea typeface="+mj-ea"/>
                <a:cs typeface="Segoe UI" panose="020B0502040204020203" pitchFamily="34" charset="0"/>
              </a:rPr>
              <a:t>I.</a:t>
            </a:r>
            <a:r>
              <a:rPr kumimoji="0" lang="en-US" sz="3000" b="1" i="0" u="none" strike="noStrike" kern="1200" cap="none" spc="0" normalizeH="0" baseline="0" noProof="0" dirty="0">
                <a:ln>
                  <a:noFill/>
                </a:ln>
                <a:solidFill>
                  <a:srgbClr val="0E3A4D"/>
                </a:solidFill>
                <a:effectLst/>
                <a:uLnTx/>
                <a:uFillTx/>
                <a:latin typeface="+mn-lt"/>
                <a:ea typeface="+mj-ea"/>
                <a:cs typeface="Segoe UI" panose="020B0502040204020203" pitchFamily="34" charset="0"/>
              </a:rPr>
              <a:t> SGC </a:t>
            </a:r>
            <a:r>
              <a:rPr kumimoji="0" lang="fr-FR" sz="3000" b="1" i="0" u="none" strike="noStrike" kern="1200" cap="none" spc="0" normalizeH="0" baseline="0" dirty="0">
                <a:ln>
                  <a:noFill/>
                </a:ln>
                <a:solidFill>
                  <a:srgbClr val="0E3A4D"/>
                </a:solidFill>
                <a:effectLst/>
                <a:uLnTx/>
                <a:uFillTx/>
                <a:latin typeface="+mn-lt"/>
                <a:ea typeface="+mj-ea"/>
                <a:cs typeface="Segoe UI" panose="020B0502040204020203" pitchFamily="34" charset="0"/>
              </a:rPr>
              <a:t>arabes</a:t>
            </a:r>
            <a:r>
              <a:rPr kumimoji="0" lang="en-US" sz="3000" b="1" i="0" u="none" strike="noStrike" kern="1200" cap="none" spc="0" normalizeH="0" baseline="0" noProof="0" dirty="0">
                <a:ln>
                  <a:noFill/>
                </a:ln>
                <a:solidFill>
                  <a:srgbClr val="0E3A4D"/>
                </a:solidFill>
                <a:effectLst/>
                <a:uLnTx/>
                <a:uFillTx/>
                <a:latin typeface="+mn-lt"/>
                <a:ea typeface="+mj-ea"/>
                <a:cs typeface="Segoe UI" panose="020B0502040204020203" pitchFamily="34" charset="0"/>
              </a:rPr>
              <a:t>: </a:t>
            </a:r>
            <a:r>
              <a:rPr kumimoji="0" lang="fr-FR" sz="3000" b="1" i="0" u="none" strike="noStrike" kern="1200" cap="none" spc="0" normalizeH="0" baseline="0" dirty="0">
                <a:ln>
                  <a:noFill/>
                </a:ln>
                <a:solidFill>
                  <a:srgbClr val="0E3A4D"/>
                </a:solidFill>
                <a:effectLst/>
                <a:uLnTx/>
                <a:uFillTx/>
                <a:latin typeface="+mn-lt"/>
                <a:ea typeface="+mj-ea"/>
                <a:cs typeface="Segoe UI" panose="020B0502040204020203" pitchFamily="34" charset="0"/>
              </a:rPr>
              <a:t>Panorama des pratiques actuelles</a:t>
            </a:r>
            <a:endParaRPr kumimoji="0" lang="fr-FR" sz="3000" b="1" i="0" u="none" strike="noStrike" kern="1200" cap="none" spc="0" normalizeH="0" baseline="0" noProof="0" dirty="0">
              <a:ln>
                <a:noFill/>
              </a:ln>
              <a:solidFill>
                <a:srgbClr val="0E3A4D"/>
              </a:solidFill>
              <a:effectLst/>
              <a:uLnTx/>
              <a:uFillTx/>
              <a:latin typeface="+mn-lt"/>
              <a:ea typeface="+mj-ea"/>
              <a:cs typeface="Segoe UI" panose="020B0502040204020203" pitchFamily="34" charset="0"/>
            </a:endParaRPr>
          </a:p>
        </p:txBody>
      </p:sp>
      <p:grpSp>
        <p:nvGrpSpPr>
          <p:cNvPr id="2055" name="Groupe 2054">
            <a:extLst>
              <a:ext uri="{FF2B5EF4-FFF2-40B4-BE49-F238E27FC236}">
                <a16:creationId xmlns:a16="http://schemas.microsoft.com/office/drawing/2014/main" xmlns="" id="{F120C19E-E2E5-487D-9FA7-5040139B1E13}"/>
              </a:ext>
            </a:extLst>
          </p:cNvPr>
          <p:cNvGrpSpPr/>
          <p:nvPr/>
        </p:nvGrpSpPr>
        <p:grpSpPr>
          <a:xfrm>
            <a:off x="1498155" y="2151321"/>
            <a:ext cx="9580773" cy="3709565"/>
            <a:chOff x="929510" y="1689412"/>
            <a:chExt cx="9580773" cy="3709565"/>
          </a:xfrm>
        </p:grpSpPr>
        <p:cxnSp>
          <p:nvCxnSpPr>
            <p:cNvPr id="48" name="Connecteur droit 47">
              <a:extLst>
                <a:ext uri="{FF2B5EF4-FFF2-40B4-BE49-F238E27FC236}">
                  <a16:creationId xmlns:a16="http://schemas.microsoft.com/office/drawing/2014/main" xmlns="" id="{CC8F2D8F-88F4-4D9F-802E-C791BFD48EB4}"/>
                </a:ext>
              </a:extLst>
            </p:cNvPr>
            <p:cNvCxnSpPr>
              <a:cxnSpLocks/>
            </p:cNvCxnSpPr>
            <p:nvPr/>
          </p:nvCxnSpPr>
          <p:spPr>
            <a:xfrm flipH="1" flipV="1">
              <a:off x="929510" y="1689412"/>
              <a:ext cx="9580773" cy="30369"/>
            </a:xfrm>
            <a:prstGeom prst="line">
              <a:avLst/>
            </a:prstGeom>
            <a:ln w="19050">
              <a:solidFill>
                <a:srgbClr val="002060"/>
              </a:solidFill>
              <a:prstDash val="solid"/>
            </a:ln>
          </p:spPr>
          <p:style>
            <a:lnRef idx="1">
              <a:schemeClr val="accent1"/>
            </a:lnRef>
            <a:fillRef idx="0">
              <a:schemeClr val="accent1"/>
            </a:fillRef>
            <a:effectRef idx="0">
              <a:schemeClr val="accent1"/>
            </a:effectRef>
            <a:fontRef idx="minor">
              <a:schemeClr val="tx1"/>
            </a:fontRef>
          </p:style>
        </p:cxnSp>
        <p:cxnSp>
          <p:nvCxnSpPr>
            <p:cNvPr id="49" name="Connecteur droit 48">
              <a:extLst>
                <a:ext uri="{FF2B5EF4-FFF2-40B4-BE49-F238E27FC236}">
                  <a16:creationId xmlns:a16="http://schemas.microsoft.com/office/drawing/2014/main" xmlns="" id="{DF949263-2DB3-45EE-BBA9-5F4EF6D445BC}"/>
                </a:ext>
              </a:extLst>
            </p:cNvPr>
            <p:cNvCxnSpPr>
              <a:cxnSpLocks/>
            </p:cNvCxnSpPr>
            <p:nvPr/>
          </p:nvCxnSpPr>
          <p:spPr>
            <a:xfrm flipH="1">
              <a:off x="950269" y="2488583"/>
              <a:ext cx="9548585" cy="3506"/>
            </a:xfrm>
            <a:prstGeom prst="line">
              <a:avLst/>
            </a:prstGeom>
            <a:ln w="19050">
              <a:solidFill>
                <a:srgbClr val="002060"/>
              </a:solidFill>
              <a:prstDash val="sysDash"/>
            </a:ln>
          </p:spPr>
          <p:style>
            <a:lnRef idx="1">
              <a:schemeClr val="accent1"/>
            </a:lnRef>
            <a:fillRef idx="0">
              <a:schemeClr val="accent1"/>
            </a:fillRef>
            <a:effectRef idx="0">
              <a:schemeClr val="accent1"/>
            </a:effectRef>
            <a:fontRef idx="minor">
              <a:schemeClr val="tx1"/>
            </a:fontRef>
          </p:style>
        </p:cxnSp>
        <p:cxnSp>
          <p:nvCxnSpPr>
            <p:cNvPr id="50" name="Connecteur droit 49">
              <a:extLst>
                <a:ext uri="{FF2B5EF4-FFF2-40B4-BE49-F238E27FC236}">
                  <a16:creationId xmlns:a16="http://schemas.microsoft.com/office/drawing/2014/main" xmlns="" id="{8075385E-6466-485B-AE45-F4F4CB2A97FD}"/>
                </a:ext>
              </a:extLst>
            </p:cNvPr>
            <p:cNvCxnSpPr>
              <a:cxnSpLocks/>
            </p:cNvCxnSpPr>
            <p:nvPr/>
          </p:nvCxnSpPr>
          <p:spPr>
            <a:xfrm flipH="1">
              <a:off x="950269" y="3507059"/>
              <a:ext cx="9548584" cy="0"/>
            </a:xfrm>
            <a:prstGeom prst="line">
              <a:avLst/>
            </a:prstGeom>
            <a:ln w="19050">
              <a:solidFill>
                <a:srgbClr val="002060"/>
              </a:solidFill>
              <a:prstDash val="solid"/>
            </a:ln>
          </p:spPr>
          <p:style>
            <a:lnRef idx="1">
              <a:schemeClr val="accent1"/>
            </a:lnRef>
            <a:fillRef idx="0">
              <a:schemeClr val="accent1"/>
            </a:fillRef>
            <a:effectRef idx="0">
              <a:schemeClr val="accent1"/>
            </a:effectRef>
            <a:fontRef idx="minor">
              <a:schemeClr val="tx1"/>
            </a:fontRef>
          </p:style>
        </p:cxnSp>
        <p:cxnSp>
          <p:nvCxnSpPr>
            <p:cNvPr id="51" name="Connecteur droit 50">
              <a:extLst>
                <a:ext uri="{FF2B5EF4-FFF2-40B4-BE49-F238E27FC236}">
                  <a16:creationId xmlns:a16="http://schemas.microsoft.com/office/drawing/2014/main" xmlns="" id="{EF0D361A-5876-4361-9B1F-1E679B9AD7AE}"/>
                </a:ext>
              </a:extLst>
            </p:cNvPr>
            <p:cNvCxnSpPr>
              <a:cxnSpLocks/>
            </p:cNvCxnSpPr>
            <p:nvPr/>
          </p:nvCxnSpPr>
          <p:spPr>
            <a:xfrm>
              <a:off x="950269" y="1689412"/>
              <a:ext cx="5054" cy="3704379"/>
            </a:xfrm>
            <a:prstGeom prst="line">
              <a:avLst/>
            </a:prstGeom>
            <a:ln w="19050">
              <a:solidFill>
                <a:srgbClr val="002060"/>
              </a:solidFill>
              <a:prstDash val="solid"/>
            </a:ln>
          </p:spPr>
          <p:style>
            <a:lnRef idx="1">
              <a:schemeClr val="accent1"/>
            </a:lnRef>
            <a:fillRef idx="0">
              <a:schemeClr val="accent1"/>
            </a:fillRef>
            <a:effectRef idx="0">
              <a:schemeClr val="accent1"/>
            </a:effectRef>
            <a:fontRef idx="minor">
              <a:schemeClr val="tx1"/>
            </a:fontRef>
          </p:style>
        </p:cxnSp>
        <p:pic>
          <p:nvPicPr>
            <p:cNvPr id="52" name="Image 51">
              <a:extLst>
                <a:ext uri="{FF2B5EF4-FFF2-40B4-BE49-F238E27FC236}">
                  <a16:creationId xmlns:a16="http://schemas.microsoft.com/office/drawing/2014/main" xmlns="" id="{C4BAEB1A-8016-4E47-BF52-95DD74834E9C}"/>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982459" y="2660191"/>
              <a:ext cx="1732982" cy="782444"/>
            </a:xfrm>
            <a:prstGeom prst="rect">
              <a:avLst/>
            </a:prstGeom>
            <a:noFill/>
            <a:extLst>
              <a:ext uri="{909E8E84-426E-40DD-AFC4-6F175D3DCCD1}">
                <a14:hiddenFill xmlns:a14="http://schemas.microsoft.com/office/drawing/2010/main">
                  <a:solidFill>
                    <a:srgbClr val="FFFFFF"/>
                  </a:solidFill>
                </a14:hiddenFill>
              </a:ext>
            </a:extLst>
          </p:spPr>
        </p:pic>
        <p:pic>
          <p:nvPicPr>
            <p:cNvPr id="53" name="Image 52" descr="upload.wikimedia.org/wikipedia/commons/c/ce/Flag_o...">
              <a:extLst>
                <a:ext uri="{FF2B5EF4-FFF2-40B4-BE49-F238E27FC236}">
                  <a16:creationId xmlns:a16="http://schemas.microsoft.com/office/drawing/2014/main" xmlns="" id="{5953B912-F7AB-4D5F-B7FC-7FE801ACCB4C}"/>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349085" y="1771968"/>
              <a:ext cx="999730" cy="637328"/>
            </a:xfrm>
            <a:prstGeom prst="rect">
              <a:avLst/>
            </a:prstGeom>
            <a:noFill/>
            <a:extLst>
              <a:ext uri="{909E8E84-426E-40DD-AFC4-6F175D3DCCD1}">
                <a14:hiddenFill xmlns:a14="http://schemas.microsoft.com/office/drawing/2010/main">
                  <a:solidFill>
                    <a:srgbClr val="FFFFFF"/>
                  </a:solidFill>
                </a14:hiddenFill>
              </a:ext>
            </a:extLst>
          </p:spPr>
        </p:pic>
        <p:cxnSp>
          <p:nvCxnSpPr>
            <p:cNvPr id="54" name="Connecteur droit 53">
              <a:extLst>
                <a:ext uri="{FF2B5EF4-FFF2-40B4-BE49-F238E27FC236}">
                  <a16:creationId xmlns:a16="http://schemas.microsoft.com/office/drawing/2014/main" xmlns="" id="{E4A16844-8747-4544-83CC-2BE456782626}"/>
                </a:ext>
              </a:extLst>
            </p:cNvPr>
            <p:cNvCxnSpPr>
              <a:cxnSpLocks/>
            </p:cNvCxnSpPr>
            <p:nvPr/>
          </p:nvCxnSpPr>
          <p:spPr>
            <a:xfrm flipH="1">
              <a:off x="2715441" y="1689412"/>
              <a:ext cx="11152" cy="3689514"/>
            </a:xfrm>
            <a:prstGeom prst="line">
              <a:avLst/>
            </a:prstGeom>
            <a:ln w="19050">
              <a:solidFill>
                <a:srgbClr val="002060"/>
              </a:solidFill>
              <a:prstDash val="solid"/>
            </a:ln>
          </p:spPr>
          <p:style>
            <a:lnRef idx="1">
              <a:schemeClr val="accent1"/>
            </a:lnRef>
            <a:fillRef idx="0">
              <a:schemeClr val="accent1"/>
            </a:fillRef>
            <a:effectRef idx="0">
              <a:schemeClr val="accent1"/>
            </a:effectRef>
            <a:fontRef idx="minor">
              <a:schemeClr val="tx1"/>
            </a:fontRef>
          </p:style>
        </p:cxnSp>
        <p:pic>
          <p:nvPicPr>
            <p:cNvPr id="56" name="Image 55">
              <a:extLst>
                <a:ext uri="{FF2B5EF4-FFF2-40B4-BE49-F238E27FC236}">
                  <a16:creationId xmlns:a16="http://schemas.microsoft.com/office/drawing/2014/main" xmlns="" id="{A34A7D58-BDF1-41AF-A707-7BB6EBD1993A}"/>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794284" y="2555163"/>
              <a:ext cx="2257218" cy="918113"/>
            </a:xfrm>
            <a:prstGeom prst="rect">
              <a:avLst/>
            </a:prstGeom>
            <a:noFill/>
            <a:extLst>
              <a:ext uri="{909E8E84-426E-40DD-AFC4-6F175D3DCCD1}">
                <a14:hiddenFill xmlns:a14="http://schemas.microsoft.com/office/drawing/2010/main">
                  <a:solidFill>
                    <a:srgbClr val="FFFFFF"/>
                  </a:solidFill>
                </a14:hiddenFill>
              </a:ext>
            </a:extLst>
          </p:spPr>
        </p:pic>
        <p:pic>
          <p:nvPicPr>
            <p:cNvPr id="57" name="Image 56" descr="Accueil">
              <a:extLst>
                <a:ext uri="{FF2B5EF4-FFF2-40B4-BE49-F238E27FC236}">
                  <a16:creationId xmlns:a16="http://schemas.microsoft.com/office/drawing/2014/main" xmlns="" id="{95434161-5BF6-4359-A236-8B0B323C2B8E}"/>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196168" y="2533360"/>
              <a:ext cx="1182327" cy="918110"/>
            </a:xfrm>
            <a:prstGeom prst="rect">
              <a:avLst/>
            </a:prstGeom>
            <a:noFill/>
            <a:extLst>
              <a:ext uri="{909E8E84-426E-40DD-AFC4-6F175D3DCCD1}">
                <a14:hiddenFill xmlns:a14="http://schemas.microsoft.com/office/drawing/2010/main">
                  <a:solidFill>
                    <a:srgbClr val="FFFFFF"/>
                  </a:solidFill>
                </a14:hiddenFill>
              </a:ext>
            </a:extLst>
          </p:spPr>
        </p:pic>
        <p:cxnSp>
          <p:nvCxnSpPr>
            <p:cNvPr id="58" name="Connecteur droit 57">
              <a:extLst>
                <a:ext uri="{FF2B5EF4-FFF2-40B4-BE49-F238E27FC236}">
                  <a16:creationId xmlns:a16="http://schemas.microsoft.com/office/drawing/2014/main" xmlns="" id="{3B69C47D-B4F4-4F34-B990-E15AC0E7580D}"/>
                </a:ext>
              </a:extLst>
            </p:cNvPr>
            <p:cNvCxnSpPr>
              <a:cxnSpLocks/>
            </p:cNvCxnSpPr>
            <p:nvPr/>
          </p:nvCxnSpPr>
          <p:spPr>
            <a:xfrm>
              <a:off x="6469547" y="1689412"/>
              <a:ext cx="0" cy="1832512"/>
            </a:xfrm>
            <a:prstGeom prst="line">
              <a:avLst/>
            </a:prstGeom>
            <a:ln w="19050">
              <a:solidFill>
                <a:srgbClr val="002060"/>
              </a:solidFill>
              <a:prstDash val="solid"/>
            </a:ln>
          </p:spPr>
          <p:style>
            <a:lnRef idx="1">
              <a:schemeClr val="accent1"/>
            </a:lnRef>
            <a:fillRef idx="0">
              <a:schemeClr val="accent1"/>
            </a:fillRef>
            <a:effectRef idx="0">
              <a:schemeClr val="accent1"/>
            </a:effectRef>
            <a:fontRef idx="minor">
              <a:schemeClr val="tx1"/>
            </a:fontRef>
          </p:style>
        </p:cxnSp>
        <p:cxnSp>
          <p:nvCxnSpPr>
            <p:cNvPr id="59" name="Connecteur droit 58">
              <a:extLst>
                <a:ext uri="{FF2B5EF4-FFF2-40B4-BE49-F238E27FC236}">
                  <a16:creationId xmlns:a16="http://schemas.microsoft.com/office/drawing/2014/main" xmlns="" id="{E0499C92-09F5-4405-896D-1EE6529A64A6}"/>
                </a:ext>
              </a:extLst>
            </p:cNvPr>
            <p:cNvCxnSpPr>
              <a:cxnSpLocks/>
            </p:cNvCxnSpPr>
            <p:nvPr/>
          </p:nvCxnSpPr>
          <p:spPr>
            <a:xfrm>
              <a:off x="5081526" y="3476204"/>
              <a:ext cx="0" cy="1902236"/>
            </a:xfrm>
            <a:prstGeom prst="line">
              <a:avLst/>
            </a:prstGeom>
            <a:ln w="19050">
              <a:solidFill>
                <a:srgbClr val="002060"/>
              </a:solidFill>
              <a:prstDash val="solid"/>
            </a:ln>
          </p:spPr>
          <p:style>
            <a:lnRef idx="1">
              <a:schemeClr val="accent1"/>
            </a:lnRef>
            <a:fillRef idx="0">
              <a:schemeClr val="accent1"/>
            </a:fillRef>
            <a:effectRef idx="0">
              <a:schemeClr val="accent1"/>
            </a:effectRef>
            <a:fontRef idx="minor">
              <a:schemeClr val="tx1"/>
            </a:fontRef>
          </p:style>
        </p:cxnSp>
        <p:pic>
          <p:nvPicPr>
            <p:cNvPr id="60" name="Image 59">
              <a:extLst>
                <a:ext uri="{FF2B5EF4-FFF2-40B4-BE49-F238E27FC236}">
                  <a16:creationId xmlns:a16="http://schemas.microsoft.com/office/drawing/2014/main" xmlns="" id="{6920BB11-F99B-47D2-A78F-9C791084CC8B}"/>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6676234" y="2556720"/>
              <a:ext cx="918117" cy="918117"/>
            </a:xfrm>
            <a:prstGeom prst="rect">
              <a:avLst/>
            </a:prstGeom>
            <a:noFill/>
            <a:extLst>
              <a:ext uri="{909E8E84-426E-40DD-AFC4-6F175D3DCCD1}">
                <a14:hiddenFill xmlns:a14="http://schemas.microsoft.com/office/drawing/2010/main">
                  <a:solidFill>
                    <a:srgbClr val="FFFFFF"/>
                  </a:solidFill>
                </a14:hiddenFill>
              </a:ext>
            </a:extLst>
          </p:spPr>
        </p:pic>
        <p:pic>
          <p:nvPicPr>
            <p:cNvPr id="2052" name="Picture 4" descr="Drapeau de l'Algérie – Média LAROUSSE">
              <a:extLst>
                <a:ext uri="{FF2B5EF4-FFF2-40B4-BE49-F238E27FC236}">
                  <a16:creationId xmlns:a16="http://schemas.microsoft.com/office/drawing/2014/main" xmlns="" id="{430676E0-622D-41E1-99C4-A9E42D152C5A}"/>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4079805" y="1747889"/>
              <a:ext cx="1022942" cy="685047"/>
            </a:xfrm>
            <a:prstGeom prst="rect">
              <a:avLst/>
            </a:prstGeom>
            <a:noFill/>
            <a:extLst>
              <a:ext uri="{909E8E84-426E-40DD-AFC4-6F175D3DCCD1}">
                <a14:hiddenFill xmlns:a14="http://schemas.microsoft.com/office/drawing/2010/main">
                  <a:solidFill>
                    <a:srgbClr val="FFFFFF"/>
                  </a:solidFill>
                </a14:hiddenFill>
              </a:ext>
            </a:extLst>
          </p:spPr>
        </p:pic>
        <p:pic>
          <p:nvPicPr>
            <p:cNvPr id="63" name="Image 62" descr="Tout savoir sur le drapeau du Maroc : signification, photos etc.">
              <a:extLst>
                <a:ext uri="{FF2B5EF4-FFF2-40B4-BE49-F238E27FC236}">
                  <a16:creationId xmlns:a16="http://schemas.microsoft.com/office/drawing/2014/main" xmlns="" id="{555AF24A-B6F5-4877-BAC9-6F074A9E7013}"/>
                </a:ext>
              </a:extLst>
            </p:cNvPr>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6635417" y="1762068"/>
              <a:ext cx="1022054" cy="653860"/>
            </a:xfrm>
            <a:prstGeom prst="rect">
              <a:avLst/>
            </a:prstGeom>
            <a:noFill/>
            <a:extLst>
              <a:ext uri="{909E8E84-426E-40DD-AFC4-6F175D3DCCD1}">
                <a14:hiddenFill xmlns:a14="http://schemas.microsoft.com/office/drawing/2010/main">
                  <a:solidFill>
                    <a:srgbClr val="FFFFFF"/>
                  </a:solidFill>
                </a14:hiddenFill>
              </a:ext>
            </a:extLst>
          </p:spPr>
        </p:pic>
        <p:cxnSp>
          <p:nvCxnSpPr>
            <p:cNvPr id="64" name="Connecteur droit 63">
              <a:extLst>
                <a:ext uri="{FF2B5EF4-FFF2-40B4-BE49-F238E27FC236}">
                  <a16:creationId xmlns:a16="http://schemas.microsoft.com/office/drawing/2014/main" xmlns="" id="{45733133-C63E-43B2-9383-222A27331B16}"/>
                </a:ext>
              </a:extLst>
            </p:cNvPr>
            <p:cNvCxnSpPr>
              <a:cxnSpLocks/>
            </p:cNvCxnSpPr>
            <p:nvPr/>
          </p:nvCxnSpPr>
          <p:spPr>
            <a:xfrm>
              <a:off x="7815127" y="1719781"/>
              <a:ext cx="0" cy="3674010"/>
            </a:xfrm>
            <a:prstGeom prst="line">
              <a:avLst/>
            </a:prstGeom>
            <a:ln w="19050">
              <a:solidFill>
                <a:srgbClr val="002060"/>
              </a:solidFill>
              <a:prstDash val="solid"/>
            </a:ln>
          </p:spPr>
          <p:style>
            <a:lnRef idx="1">
              <a:schemeClr val="accent1"/>
            </a:lnRef>
            <a:fillRef idx="0">
              <a:schemeClr val="accent1"/>
            </a:fillRef>
            <a:effectRef idx="0">
              <a:schemeClr val="accent1"/>
            </a:effectRef>
            <a:fontRef idx="minor">
              <a:schemeClr val="tx1"/>
            </a:fontRef>
          </p:style>
        </p:cxnSp>
        <p:pic>
          <p:nvPicPr>
            <p:cNvPr id="65" name="Image 64" descr="Drapeau de l'Égypte — Wikipédia">
              <a:extLst>
                <a:ext uri="{FF2B5EF4-FFF2-40B4-BE49-F238E27FC236}">
                  <a16:creationId xmlns:a16="http://schemas.microsoft.com/office/drawing/2014/main" xmlns="" id="{068FFFD6-3E0B-4752-BD01-DC8699226FAD}"/>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8649681" y="1784177"/>
              <a:ext cx="1022052" cy="657946"/>
            </a:xfrm>
            <a:prstGeom prst="rect">
              <a:avLst/>
            </a:prstGeom>
            <a:noFill/>
            <a:extLst>
              <a:ext uri="{909E8E84-426E-40DD-AFC4-6F175D3DCCD1}">
                <a14:hiddenFill xmlns:a14="http://schemas.microsoft.com/office/drawing/2010/main">
                  <a:solidFill>
                    <a:srgbClr val="FFFFFF"/>
                  </a:solidFill>
                </a14:hiddenFill>
              </a:ext>
            </a:extLst>
          </p:spPr>
        </p:pic>
        <p:pic>
          <p:nvPicPr>
            <p:cNvPr id="66" name="Image 65">
              <a:extLst>
                <a:ext uri="{FF2B5EF4-FFF2-40B4-BE49-F238E27FC236}">
                  <a16:creationId xmlns:a16="http://schemas.microsoft.com/office/drawing/2014/main" xmlns="" id="{19CE157A-E503-4216-9389-A5BC6B408064}"/>
                </a:ext>
              </a:extLst>
            </p:cNvPr>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7879489" y="2714857"/>
              <a:ext cx="1266825" cy="647700"/>
            </a:xfrm>
            <a:prstGeom prst="rect">
              <a:avLst/>
            </a:prstGeom>
            <a:noFill/>
            <a:extLst>
              <a:ext uri="{909E8E84-426E-40DD-AFC4-6F175D3DCCD1}">
                <a14:hiddenFill xmlns:a14="http://schemas.microsoft.com/office/drawing/2010/main">
                  <a:solidFill>
                    <a:srgbClr val="FFFFFF"/>
                  </a:solidFill>
                </a14:hiddenFill>
              </a:ext>
            </a:extLst>
          </p:spPr>
        </p:pic>
        <p:pic>
          <p:nvPicPr>
            <p:cNvPr id="67" name="Image 66" descr="Image">
              <a:extLst>
                <a:ext uri="{FF2B5EF4-FFF2-40B4-BE49-F238E27FC236}">
                  <a16:creationId xmlns:a16="http://schemas.microsoft.com/office/drawing/2014/main" xmlns="" id="{9D826AD7-54C9-446F-88CE-94B40FE7EBF6}"/>
                </a:ext>
              </a:extLst>
            </p:cNvPr>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9227713" y="2518553"/>
              <a:ext cx="1168144" cy="864011"/>
            </a:xfrm>
            <a:prstGeom prst="rect">
              <a:avLst/>
            </a:prstGeom>
            <a:noFill/>
            <a:extLst>
              <a:ext uri="{909E8E84-426E-40DD-AFC4-6F175D3DCCD1}">
                <a14:hiddenFill xmlns:a14="http://schemas.microsoft.com/office/drawing/2010/main">
                  <a:solidFill>
                    <a:srgbClr val="FFFFFF"/>
                  </a:solidFill>
                </a14:hiddenFill>
              </a:ext>
            </a:extLst>
          </p:spPr>
        </p:pic>
        <p:cxnSp>
          <p:nvCxnSpPr>
            <p:cNvPr id="68" name="Connecteur droit 67">
              <a:extLst>
                <a:ext uri="{FF2B5EF4-FFF2-40B4-BE49-F238E27FC236}">
                  <a16:creationId xmlns:a16="http://schemas.microsoft.com/office/drawing/2014/main" xmlns="" id="{6F90B30A-C50B-4D20-BBA7-037094C45437}"/>
                </a:ext>
              </a:extLst>
            </p:cNvPr>
            <p:cNvCxnSpPr>
              <a:cxnSpLocks/>
            </p:cNvCxnSpPr>
            <p:nvPr/>
          </p:nvCxnSpPr>
          <p:spPr>
            <a:xfrm>
              <a:off x="9187013" y="2492089"/>
              <a:ext cx="0" cy="1014970"/>
            </a:xfrm>
            <a:prstGeom prst="line">
              <a:avLst/>
            </a:prstGeom>
            <a:ln w="19050">
              <a:solidFill>
                <a:srgbClr val="002060"/>
              </a:solidFill>
              <a:prstDash val="sysDash"/>
            </a:ln>
          </p:spPr>
          <p:style>
            <a:lnRef idx="1">
              <a:schemeClr val="accent1"/>
            </a:lnRef>
            <a:fillRef idx="0">
              <a:schemeClr val="accent1"/>
            </a:fillRef>
            <a:effectRef idx="0">
              <a:schemeClr val="accent1"/>
            </a:effectRef>
            <a:fontRef idx="minor">
              <a:schemeClr val="tx1"/>
            </a:fontRef>
          </p:style>
        </p:cxnSp>
        <p:cxnSp>
          <p:nvCxnSpPr>
            <p:cNvPr id="69" name="Connecteur droit 68">
              <a:extLst>
                <a:ext uri="{FF2B5EF4-FFF2-40B4-BE49-F238E27FC236}">
                  <a16:creationId xmlns:a16="http://schemas.microsoft.com/office/drawing/2014/main" xmlns="" id="{4FC54EFF-F8CB-4FC3-810E-D805D3D1AA1B}"/>
                </a:ext>
              </a:extLst>
            </p:cNvPr>
            <p:cNvCxnSpPr>
              <a:cxnSpLocks/>
            </p:cNvCxnSpPr>
            <p:nvPr/>
          </p:nvCxnSpPr>
          <p:spPr>
            <a:xfrm flipH="1">
              <a:off x="10487702" y="1732505"/>
              <a:ext cx="11151" cy="3649856"/>
            </a:xfrm>
            <a:prstGeom prst="line">
              <a:avLst/>
            </a:prstGeom>
            <a:ln w="19050">
              <a:solidFill>
                <a:srgbClr val="002060"/>
              </a:solidFill>
              <a:prstDash val="solid"/>
            </a:ln>
          </p:spPr>
          <p:style>
            <a:lnRef idx="1">
              <a:schemeClr val="accent1"/>
            </a:lnRef>
            <a:fillRef idx="0">
              <a:schemeClr val="accent1"/>
            </a:fillRef>
            <a:effectRef idx="0">
              <a:schemeClr val="accent1"/>
            </a:effectRef>
            <a:fontRef idx="minor">
              <a:schemeClr val="tx1"/>
            </a:fontRef>
          </p:style>
        </p:cxnSp>
        <p:cxnSp>
          <p:nvCxnSpPr>
            <p:cNvPr id="73" name="Connecteur droit 72">
              <a:extLst>
                <a:ext uri="{FF2B5EF4-FFF2-40B4-BE49-F238E27FC236}">
                  <a16:creationId xmlns:a16="http://schemas.microsoft.com/office/drawing/2014/main" xmlns="" id="{AB8D41A3-C1A4-4777-A981-ACDE6AECE095}"/>
                </a:ext>
              </a:extLst>
            </p:cNvPr>
            <p:cNvCxnSpPr>
              <a:cxnSpLocks/>
            </p:cNvCxnSpPr>
            <p:nvPr/>
          </p:nvCxnSpPr>
          <p:spPr>
            <a:xfrm flipH="1">
              <a:off x="950269" y="4360450"/>
              <a:ext cx="9537434" cy="0"/>
            </a:xfrm>
            <a:prstGeom prst="line">
              <a:avLst/>
            </a:prstGeom>
            <a:ln w="19050">
              <a:solidFill>
                <a:srgbClr val="002060"/>
              </a:solidFill>
              <a:prstDash val="sysDash"/>
            </a:ln>
          </p:spPr>
          <p:style>
            <a:lnRef idx="1">
              <a:schemeClr val="accent1"/>
            </a:lnRef>
            <a:fillRef idx="0">
              <a:schemeClr val="accent1"/>
            </a:fillRef>
            <a:effectRef idx="0">
              <a:schemeClr val="accent1"/>
            </a:effectRef>
            <a:fontRef idx="minor">
              <a:schemeClr val="tx1"/>
            </a:fontRef>
          </p:style>
        </p:cxnSp>
        <p:cxnSp>
          <p:nvCxnSpPr>
            <p:cNvPr id="74" name="Connecteur droit 73">
              <a:extLst>
                <a:ext uri="{FF2B5EF4-FFF2-40B4-BE49-F238E27FC236}">
                  <a16:creationId xmlns:a16="http://schemas.microsoft.com/office/drawing/2014/main" xmlns="" id="{C89E8614-295D-4DFE-8DEA-63BD39386623}"/>
                </a:ext>
              </a:extLst>
            </p:cNvPr>
            <p:cNvCxnSpPr>
              <a:cxnSpLocks/>
            </p:cNvCxnSpPr>
            <p:nvPr/>
          </p:nvCxnSpPr>
          <p:spPr>
            <a:xfrm flipH="1">
              <a:off x="950269" y="5378926"/>
              <a:ext cx="9537433" cy="20051"/>
            </a:xfrm>
            <a:prstGeom prst="line">
              <a:avLst/>
            </a:prstGeom>
            <a:ln w="19050">
              <a:solidFill>
                <a:srgbClr val="002060"/>
              </a:solidFill>
              <a:prstDash val="solid"/>
            </a:ln>
          </p:spPr>
          <p:style>
            <a:lnRef idx="1">
              <a:schemeClr val="accent1"/>
            </a:lnRef>
            <a:fillRef idx="0">
              <a:schemeClr val="accent1"/>
            </a:fillRef>
            <a:effectRef idx="0">
              <a:schemeClr val="accent1"/>
            </a:effectRef>
            <a:fontRef idx="minor">
              <a:schemeClr val="tx1"/>
            </a:fontRef>
          </p:style>
        </p:cxnSp>
        <p:pic>
          <p:nvPicPr>
            <p:cNvPr id="93" name="Image 92" descr="Drapeau de la Jordanie — Wikipédia">
              <a:extLst>
                <a:ext uri="{FF2B5EF4-FFF2-40B4-BE49-F238E27FC236}">
                  <a16:creationId xmlns:a16="http://schemas.microsoft.com/office/drawing/2014/main" xmlns="" id="{907A76D4-2F3B-42B9-AD15-55FD6E7EBB05}"/>
                </a:ext>
              </a:extLst>
            </p:cNvPr>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3398273" y="3580114"/>
              <a:ext cx="1002400" cy="652115"/>
            </a:xfrm>
            <a:prstGeom prst="rect">
              <a:avLst/>
            </a:prstGeom>
            <a:noFill/>
            <a:extLst>
              <a:ext uri="{909E8E84-426E-40DD-AFC4-6F175D3DCCD1}">
                <a14:hiddenFill xmlns:a14="http://schemas.microsoft.com/office/drawing/2010/main">
                  <a:solidFill>
                    <a:srgbClr val="FFFFFF"/>
                  </a:solidFill>
                </a14:hiddenFill>
              </a:ext>
            </a:extLst>
          </p:spPr>
        </p:pic>
        <p:pic>
          <p:nvPicPr>
            <p:cNvPr id="94" name="Image 93">
              <a:extLst>
                <a:ext uri="{FF2B5EF4-FFF2-40B4-BE49-F238E27FC236}">
                  <a16:creationId xmlns:a16="http://schemas.microsoft.com/office/drawing/2014/main" xmlns="" id="{E4DAEF3D-2D93-46EB-80AF-002FAA941CB4}"/>
                </a:ext>
              </a:extLst>
            </p:cNvPr>
            <p:cNvPicPr>
              <a:picLocks noChangeAspect="1" noChangeArrowheads="1"/>
            </p:cNvPicPr>
            <p:nvPr/>
          </p:nvPicPr>
          <p:blipFill>
            <a:blip r:embed="rId15" cstate="print">
              <a:extLst>
                <a:ext uri="{28A0092B-C50C-407E-A947-70E740481C1C}">
                  <a14:useLocalDpi xmlns:a14="http://schemas.microsoft.com/office/drawing/2010/main" val="0"/>
                </a:ext>
              </a:extLst>
            </a:blip>
            <a:srcRect/>
            <a:stretch>
              <a:fillRect/>
            </a:stretch>
          </p:blipFill>
          <p:spPr bwMode="auto">
            <a:xfrm>
              <a:off x="2795899" y="4411852"/>
              <a:ext cx="2180428" cy="922603"/>
            </a:xfrm>
            <a:prstGeom prst="rect">
              <a:avLst/>
            </a:prstGeom>
            <a:noFill/>
            <a:extLst>
              <a:ext uri="{909E8E84-426E-40DD-AFC4-6F175D3DCCD1}">
                <a14:hiddenFill xmlns:a14="http://schemas.microsoft.com/office/drawing/2010/main">
                  <a:solidFill>
                    <a:srgbClr val="FFFFFF"/>
                  </a:solidFill>
                </a14:hiddenFill>
              </a:ext>
            </a:extLst>
          </p:spPr>
        </p:pic>
        <p:pic>
          <p:nvPicPr>
            <p:cNvPr id="95" name="Image 94">
              <a:extLst>
                <a:ext uri="{FF2B5EF4-FFF2-40B4-BE49-F238E27FC236}">
                  <a16:creationId xmlns:a16="http://schemas.microsoft.com/office/drawing/2014/main" xmlns="" id="{E3E79798-1259-487E-BCE9-C7951A7A33E5}"/>
                </a:ext>
              </a:extLst>
            </p:cNvPr>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1152542" y="4389089"/>
              <a:ext cx="1365664" cy="967601"/>
            </a:xfrm>
            <a:prstGeom prst="rect">
              <a:avLst/>
            </a:prstGeom>
            <a:noFill/>
            <a:extLst>
              <a:ext uri="{909E8E84-426E-40DD-AFC4-6F175D3DCCD1}">
                <a14:hiddenFill xmlns:a14="http://schemas.microsoft.com/office/drawing/2010/main">
                  <a:solidFill>
                    <a:srgbClr val="FFFFFF"/>
                  </a:solidFill>
                </a14:hiddenFill>
              </a:ext>
            </a:extLst>
          </p:spPr>
        </p:pic>
        <p:pic>
          <p:nvPicPr>
            <p:cNvPr id="97" name="Image 96" descr="Drapeau de l'Arabie saoudite — Wikipédia">
              <a:extLst>
                <a:ext uri="{FF2B5EF4-FFF2-40B4-BE49-F238E27FC236}">
                  <a16:creationId xmlns:a16="http://schemas.microsoft.com/office/drawing/2014/main" xmlns="" id="{69391DB2-47F5-4F65-A2E6-C06548B927CD}"/>
                </a:ext>
              </a:extLst>
            </p:cNvPr>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1349085" y="3613421"/>
              <a:ext cx="1015260" cy="647228"/>
            </a:xfrm>
            <a:prstGeom prst="rect">
              <a:avLst/>
            </a:prstGeom>
            <a:noFill/>
            <a:extLst>
              <a:ext uri="{909E8E84-426E-40DD-AFC4-6F175D3DCCD1}">
                <a14:hiddenFill xmlns:a14="http://schemas.microsoft.com/office/drawing/2010/main">
                  <a:solidFill>
                    <a:srgbClr val="FFFFFF"/>
                  </a:solidFill>
                </a14:hiddenFill>
              </a:ext>
            </a:extLst>
          </p:spPr>
        </p:pic>
        <p:pic>
          <p:nvPicPr>
            <p:cNvPr id="100" name="Image 99">
              <a:extLst>
                <a:ext uri="{FF2B5EF4-FFF2-40B4-BE49-F238E27FC236}">
                  <a16:creationId xmlns:a16="http://schemas.microsoft.com/office/drawing/2014/main" xmlns="" id="{DA7B3F9A-17E9-4371-B87D-F040166F22A1}"/>
                </a:ext>
              </a:extLst>
            </p:cNvPr>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5163329" y="4502604"/>
              <a:ext cx="2612435" cy="865204"/>
            </a:xfrm>
            <a:prstGeom prst="rect">
              <a:avLst/>
            </a:prstGeom>
            <a:noFill/>
            <a:extLst>
              <a:ext uri="{909E8E84-426E-40DD-AFC4-6F175D3DCCD1}">
                <a14:hiddenFill xmlns:a14="http://schemas.microsoft.com/office/drawing/2010/main">
                  <a:solidFill>
                    <a:srgbClr val="FFFFFF"/>
                  </a:solidFill>
                </a14:hiddenFill>
              </a:ext>
            </a:extLst>
          </p:spPr>
        </p:pic>
        <p:pic>
          <p:nvPicPr>
            <p:cNvPr id="101" name="Image 100" descr="Drapeau du Liban — Wikipédia">
              <a:extLst>
                <a:ext uri="{FF2B5EF4-FFF2-40B4-BE49-F238E27FC236}">
                  <a16:creationId xmlns:a16="http://schemas.microsoft.com/office/drawing/2014/main" xmlns="" id="{CDB7323F-C689-4ACD-A6DE-BB4BFDB1E4AA}"/>
                </a:ext>
              </a:extLst>
            </p:cNvPr>
            <p:cNvPicPr>
              <a:picLocks noChangeAspect="1" noChangeArrowheads="1"/>
            </p:cNvPicPr>
            <p:nvPr/>
          </p:nvPicPr>
          <p:blipFill>
            <a:blip r:embed="rId19">
              <a:extLst>
                <a:ext uri="{28A0092B-C50C-407E-A947-70E740481C1C}">
                  <a14:useLocalDpi xmlns:a14="http://schemas.microsoft.com/office/drawing/2010/main" val="0"/>
                </a:ext>
              </a:extLst>
            </a:blip>
            <a:srcRect/>
            <a:stretch>
              <a:fillRect/>
            </a:stretch>
          </p:blipFill>
          <p:spPr bwMode="auto">
            <a:xfrm>
              <a:off x="5967918" y="3610683"/>
              <a:ext cx="1012656" cy="674650"/>
            </a:xfrm>
            <a:prstGeom prst="rect">
              <a:avLst/>
            </a:prstGeom>
            <a:noFill/>
            <a:extLst>
              <a:ext uri="{909E8E84-426E-40DD-AFC4-6F175D3DCCD1}">
                <a14:hiddenFill xmlns:a14="http://schemas.microsoft.com/office/drawing/2010/main">
                  <a:solidFill>
                    <a:srgbClr val="FFFFFF"/>
                  </a:solidFill>
                </a14:hiddenFill>
              </a:ext>
            </a:extLst>
          </p:spPr>
        </p:pic>
        <p:pic>
          <p:nvPicPr>
            <p:cNvPr id="102" name="Image 101">
              <a:extLst>
                <a:ext uri="{FF2B5EF4-FFF2-40B4-BE49-F238E27FC236}">
                  <a16:creationId xmlns:a16="http://schemas.microsoft.com/office/drawing/2014/main" xmlns="" id="{133E3501-DD8D-4E3F-9639-46EFEAFC8300}"/>
                </a:ext>
              </a:extLst>
            </p:cNvPr>
            <p:cNvPicPr>
              <a:picLocks noChangeAspect="1" noChangeArrowheads="1"/>
            </p:cNvPicPr>
            <p:nvPr/>
          </p:nvPicPr>
          <p:blipFill>
            <a:blip r:embed="rId20">
              <a:extLst>
                <a:ext uri="{28A0092B-C50C-407E-A947-70E740481C1C}">
                  <a14:useLocalDpi xmlns:a14="http://schemas.microsoft.com/office/drawing/2010/main" val="0"/>
                </a:ext>
              </a:extLst>
            </a:blip>
            <a:srcRect/>
            <a:stretch>
              <a:fillRect/>
            </a:stretch>
          </p:blipFill>
          <p:spPr bwMode="auto">
            <a:xfrm>
              <a:off x="8304289" y="4519613"/>
              <a:ext cx="1552575" cy="752475"/>
            </a:xfrm>
            <a:prstGeom prst="rect">
              <a:avLst/>
            </a:prstGeom>
            <a:noFill/>
            <a:extLst>
              <a:ext uri="{909E8E84-426E-40DD-AFC4-6F175D3DCCD1}">
                <a14:hiddenFill xmlns:a14="http://schemas.microsoft.com/office/drawing/2010/main">
                  <a:solidFill>
                    <a:srgbClr val="FFFFFF"/>
                  </a:solidFill>
                </a14:hiddenFill>
              </a:ext>
            </a:extLst>
          </p:spPr>
        </p:pic>
        <p:pic>
          <p:nvPicPr>
            <p:cNvPr id="104" name="Image 103">
              <a:extLst>
                <a:ext uri="{FF2B5EF4-FFF2-40B4-BE49-F238E27FC236}">
                  <a16:creationId xmlns:a16="http://schemas.microsoft.com/office/drawing/2014/main" xmlns="" id="{BADABA3A-FF8C-4710-9B85-A51D4DB92E7F}"/>
                </a:ext>
              </a:extLst>
            </p:cNvPr>
            <p:cNvPicPr>
              <a:picLocks noChangeAspect="1" noChangeArrowheads="1"/>
            </p:cNvPicPr>
            <p:nvPr/>
          </p:nvPicPr>
          <p:blipFill>
            <a:blip r:embed="rId21" cstate="print">
              <a:extLst>
                <a:ext uri="{28A0092B-C50C-407E-A947-70E740481C1C}">
                  <a14:useLocalDpi xmlns:a14="http://schemas.microsoft.com/office/drawing/2010/main" val="0"/>
                </a:ext>
              </a:extLst>
            </a:blip>
            <a:srcRect/>
            <a:stretch>
              <a:fillRect/>
            </a:stretch>
          </p:blipFill>
          <p:spPr bwMode="auto">
            <a:xfrm>
              <a:off x="8568015" y="3638910"/>
              <a:ext cx="1025121" cy="638757"/>
            </a:xfrm>
            <a:prstGeom prst="rect">
              <a:avLst/>
            </a:prstGeom>
            <a:noFill/>
            <a:extLst>
              <a:ext uri="{909E8E84-426E-40DD-AFC4-6F175D3DCCD1}">
                <a14:hiddenFill xmlns:a14="http://schemas.microsoft.com/office/drawing/2010/main">
                  <a:solidFill>
                    <a:srgbClr val="FFFFFF"/>
                  </a:solidFill>
                </a14:hiddenFill>
              </a:ext>
            </a:extLst>
          </p:spPr>
        </p:pic>
      </p:grpSp>
      <p:sp>
        <p:nvSpPr>
          <p:cNvPr id="40" name="Rectangle 39">
            <a:extLst>
              <a:ext uri="{FF2B5EF4-FFF2-40B4-BE49-F238E27FC236}">
                <a16:creationId xmlns:a16="http://schemas.microsoft.com/office/drawing/2014/main" xmlns="" id="{36210509-8C0E-41A4-A394-33DEFB317571}"/>
              </a:ext>
            </a:extLst>
          </p:cNvPr>
          <p:cNvSpPr/>
          <p:nvPr/>
        </p:nvSpPr>
        <p:spPr>
          <a:xfrm>
            <a:off x="1676975" y="1535407"/>
            <a:ext cx="6485718" cy="400110"/>
          </a:xfrm>
          <a:prstGeom prst="rect">
            <a:avLst/>
          </a:prstGeom>
        </p:spPr>
        <p:txBody>
          <a:bodyPr wrap="square">
            <a:spAutoFit/>
          </a:bodyPr>
          <a:lstStyle/>
          <a:p>
            <a:pPr marL="0" marR="0" lvl="0" indent="0" defTabSz="914400" rtl="0" eaLnBrk="1" fontAlgn="auto" latinLnBrk="0" hangingPunct="1">
              <a:lnSpc>
                <a:spcPct val="100000"/>
              </a:lnSpc>
              <a:spcBef>
                <a:spcPts val="0"/>
              </a:spcBef>
              <a:spcAft>
                <a:spcPts val="0"/>
              </a:spcAft>
              <a:buClrTx/>
              <a:buSzTx/>
              <a:buFontTx/>
              <a:buNone/>
              <a:tabLst/>
              <a:defRPr/>
            </a:pPr>
            <a:r>
              <a:rPr lang="fr-FR" sz="2000" b="1" i="1" kern="0" dirty="0">
                <a:solidFill>
                  <a:srgbClr val="0070C0"/>
                </a:solidFill>
                <a:cs typeface="Segoe UI" panose="020B0502040204020203" pitchFamily="34" charset="0"/>
              </a:rPr>
              <a:t>Étendue de l’enquête</a:t>
            </a:r>
            <a:r>
              <a:rPr kumimoji="0" lang="fr-FR" sz="2000" b="1" i="1" u="none" strike="noStrike" kern="0" cap="none" spc="0" normalizeH="0" baseline="0" dirty="0">
                <a:ln>
                  <a:noFill/>
                </a:ln>
                <a:solidFill>
                  <a:srgbClr val="0070C0"/>
                </a:solidFill>
                <a:effectLst/>
                <a:uLnTx/>
                <a:uFillTx/>
                <a:ea typeface="+mn-ea"/>
                <a:cs typeface="Segoe UI" panose="020B0502040204020203" pitchFamily="34" charset="0"/>
              </a:rPr>
              <a:t>: </a:t>
            </a:r>
            <a:r>
              <a:rPr kumimoji="0" lang="fr-FR" sz="2000" b="1" i="1" u="none" strike="noStrike" kern="0" cap="none" spc="0" normalizeH="0" baseline="0" dirty="0">
                <a:ln>
                  <a:noFill/>
                </a:ln>
                <a:solidFill>
                  <a:srgbClr val="FF9933"/>
                </a:solidFill>
                <a:effectLst/>
                <a:uLnTx/>
                <a:uFillTx/>
                <a:ea typeface="+mn-ea"/>
                <a:cs typeface="Segoe UI" panose="020B0502040204020203" pitchFamily="34" charset="0"/>
              </a:rPr>
              <a:t>10 SGC </a:t>
            </a:r>
            <a:r>
              <a:rPr kumimoji="0" lang="fr-FR" sz="2000" b="1" i="1" u="none" strike="noStrike" kern="0" cap="none" spc="0" normalizeH="0" baseline="0" dirty="0">
                <a:ln>
                  <a:noFill/>
                </a:ln>
                <a:solidFill>
                  <a:srgbClr val="002060"/>
                </a:solidFill>
                <a:effectLst/>
                <a:uLnTx/>
                <a:uFillTx/>
                <a:ea typeface="+mn-ea"/>
                <a:cs typeface="Segoe UI" panose="020B0502040204020203" pitchFamily="34" charset="0"/>
              </a:rPr>
              <a:t>relevant de </a:t>
            </a:r>
            <a:r>
              <a:rPr kumimoji="0" lang="fr-FR" sz="2000" b="1" i="1" u="none" strike="noStrike" kern="0" cap="none" spc="0" normalizeH="0" baseline="0" dirty="0">
                <a:ln>
                  <a:noFill/>
                </a:ln>
                <a:solidFill>
                  <a:srgbClr val="B20838"/>
                </a:solidFill>
                <a:effectLst/>
                <a:uLnTx/>
                <a:uFillTx/>
                <a:ea typeface="+mn-ea"/>
                <a:cs typeface="Segoe UI" panose="020B0502040204020203" pitchFamily="34" charset="0"/>
              </a:rPr>
              <a:t>8 pays arabes </a:t>
            </a:r>
          </a:p>
        </p:txBody>
      </p:sp>
      <p:pic>
        <p:nvPicPr>
          <p:cNvPr id="1026" name="Picture 2" descr="11 conseils pour réussir le sondage de votre étude de marché">
            <a:extLst>
              <a:ext uri="{FF2B5EF4-FFF2-40B4-BE49-F238E27FC236}">
                <a16:creationId xmlns:a16="http://schemas.microsoft.com/office/drawing/2014/main" xmlns="" id="{F3A69ACD-ADAE-4986-ABE1-1B508483942F}"/>
              </a:ext>
            </a:extLst>
          </p:cNvPr>
          <p:cNvPicPr>
            <a:picLocks noChangeAspect="1" noChangeArrowheads="1"/>
          </p:cNvPicPr>
          <p:nvPr/>
        </p:nvPicPr>
        <p:blipFill>
          <a:blip r:embed="rId22">
            <a:extLst>
              <a:ext uri="{28A0092B-C50C-407E-A947-70E740481C1C}">
                <a14:useLocalDpi xmlns:a14="http://schemas.microsoft.com/office/drawing/2010/main" val="0"/>
              </a:ext>
            </a:extLst>
          </a:blip>
          <a:srcRect/>
          <a:stretch>
            <a:fillRect/>
          </a:stretch>
        </p:blipFill>
        <p:spPr bwMode="auto">
          <a:xfrm>
            <a:off x="331396" y="1119843"/>
            <a:ext cx="1209736" cy="1026292"/>
          </a:xfrm>
          <a:prstGeom prst="rect">
            <a:avLst/>
          </a:prstGeom>
          <a:noFill/>
          <a:extLst>
            <a:ext uri="{909E8E84-426E-40DD-AFC4-6F175D3DCCD1}">
              <a14:hiddenFill xmlns:a14="http://schemas.microsoft.com/office/drawing/2010/main">
                <a:solidFill>
                  <a:srgbClr val="FFFFFF"/>
                </a:solidFill>
              </a14:hiddenFill>
            </a:ext>
          </a:extLst>
        </p:spPr>
      </p:pic>
      <p:sp>
        <p:nvSpPr>
          <p:cNvPr id="47" name="ZoneTexte 46">
            <a:extLst>
              <a:ext uri="{FF2B5EF4-FFF2-40B4-BE49-F238E27FC236}">
                <a16:creationId xmlns:a16="http://schemas.microsoft.com/office/drawing/2014/main" xmlns="" id="{40C22E95-89FF-4557-8921-7634992948AD}"/>
              </a:ext>
            </a:extLst>
          </p:cNvPr>
          <p:cNvSpPr txBox="1"/>
          <p:nvPr/>
        </p:nvSpPr>
        <p:spPr>
          <a:xfrm>
            <a:off x="10024114" y="3620310"/>
            <a:ext cx="687152" cy="369332"/>
          </a:xfrm>
          <a:prstGeom prst="rect">
            <a:avLst/>
          </a:prstGeom>
          <a:noFill/>
        </p:spPr>
        <p:txBody>
          <a:bodyPr wrap="square">
            <a:spAutoFit/>
          </a:bodyPr>
          <a:lstStyle/>
          <a:p>
            <a:pPr algn="ctr"/>
            <a:r>
              <a:rPr lang="fr-FR" b="1" i="1" dirty="0">
                <a:solidFill>
                  <a:srgbClr val="007434"/>
                </a:solidFill>
              </a:rPr>
              <a:t>ELGF</a:t>
            </a:r>
          </a:p>
        </p:txBody>
      </p:sp>
      <p:cxnSp>
        <p:nvCxnSpPr>
          <p:cNvPr id="55" name="Connecteur droit 54">
            <a:extLst>
              <a:ext uri="{FF2B5EF4-FFF2-40B4-BE49-F238E27FC236}">
                <a16:creationId xmlns:a16="http://schemas.microsoft.com/office/drawing/2014/main" xmlns="" id="{0DC14396-E02F-4850-9330-3DBAB4BEABEE}"/>
              </a:ext>
            </a:extLst>
          </p:cNvPr>
          <p:cNvCxnSpPr>
            <a:cxnSpLocks/>
          </p:cNvCxnSpPr>
          <p:nvPr/>
        </p:nvCxnSpPr>
        <p:spPr>
          <a:xfrm>
            <a:off x="5648532" y="2950492"/>
            <a:ext cx="0" cy="1014970"/>
          </a:xfrm>
          <a:prstGeom prst="line">
            <a:avLst/>
          </a:prstGeom>
          <a:ln w="19050">
            <a:solidFill>
              <a:srgbClr val="002060"/>
            </a:solidFill>
            <a:prstDash val="sys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532589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Groupe 8">
            <a:extLst>
              <a:ext uri="{FF2B5EF4-FFF2-40B4-BE49-F238E27FC236}">
                <a16:creationId xmlns:a16="http://schemas.microsoft.com/office/drawing/2014/main" xmlns="" id="{EEC1DD0E-B80D-4FD9-A249-460CB4809169}"/>
              </a:ext>
            </a:extLst>
          </p:cNvPr>
          <p:cNvGrpSpPr>
            <a:grpSpLocks/>
          </p:cNvGrpSpPr>
          <p:nvPr/>
        </p:nvGrpSpPr>
        <p:grpSpPr bwMode="auto">
          <a:xfrm>
            <a:off x="11014075" y="6237288"/>
            <a:ext cx="957263" cy="287337"/>
            <a:chOff x="9460301" y="7063452"/>
            <a:chExt cx="926165" cy="277783"/>
          </a:xfrm>
        </p:grpSpPr>
        <p:sp>
          <p:nvSpPr>
            <p:cNvPr id="6" name="Espace réservé du numéro de diapositive 5">
              <a:extLst>
                <a:ext uri="{FF2B5EF4-FFF2-40B4-BE49-F238E27FC236}">
                  <a16:creationId xmlns:a16="http://schemas.microsoft.com/office/drawing/2014/main" xmlns="" id="{ED43C5E1-47E9-43A4-84AA-AB4CD5F31A58}"/>
                </a:ext>
              </a:extLst>
            </p:cNvPr>
            <p:cNvSpPr txBox="1">
              <a:spLocks/>
            </p:cNvSpPr>
            <p:nvPr/>
          </p:nvSpPr>
          <p:spPr>
            <a:xfrm>
              <a:off x="9460301" y="7063452"/>
              <a:ext cx="926165" cy="277783"/>
            </a:xfrm>
            <a:prstGeom prst="rect">
              <a:avLst/>
            </a:prstGeom>
          </p:spPr>
          <p:txBody>
            <a:bodyPr/>
            <a:lstStyle>
              <a:defPPr>
                <a:defRPr lang="de-DE"/>
              </a:defPPr>
              <a:lvl1pPr algn="l" rtl="0" fontAlgn="base">
                <a:spcBef>
                  <a:spcPct val="0"/>
                </a:spcBef>
                <a:spcAft>
                  <a:spcPct val="0"/>
                </a:spcAft>
                <a:defRPr sz="2400" kern="1200">
                  <a:solidFill>
                    <a:schemeClr val="tx1"/>
                  </a:solidFill>
                  <a:latin typeface="Times New Roman" panose="02020603050405020304" pitchFamily="18" charset="0"/>
                  <a:ea typeface="+mn-ea"/>
                  <a:cs typeface="Times New Roman" panose="02020603050405020304" pitchFamily="18" charset="0"/>
                </a:defRPr>
              </a:lvl1pPr>
              <a:lvl2pPr marL="457200" algn="l" rtl="0" fontAlgn="base">
                <a:spcBef>
                  <a:spcPct val="0"/>
                </a:spcBef>
                <a:spcAft>
                  <a:spcPct val="0"/>
                </a:spcAft>
                <a:defRPr sz="2400" kern="1200">
                  <a:solidFill>
                    <a:schemeClr val="tx1"/>
                  </a:solidFill>
                  <a:latin typeface="Times New Roman" panose="02020603050405020304" pitchFamily="18" charset="0"/>
                  <a:ea typeface="+mn-ea"/>
                  <a:cs typeface="Times New Roman" panose="02020603050405020304" pitchFamily="18" charset="0"/>
                </a:defRPr>
              </a:lvl2pPr>
              <a:lvl3pPr marL="914400" algn="l" rtl="0" fontAlgn="base">
                <a:spcBef>
                  <a:spcPct val="0"/>
                </a:spcBef>
                <a:spcAft>
                  <a:spcPct val="0"/>
                </a:spcAft>
                <a:defRPr sz="2400" kern="1200">
                  <a:solidFill>
                    <a:schemeClr val="tx1"/>
                  </a:solidFill>
                  <a:latin typeface="Times New Roman" panose="02020603050405020304" pitchFamily="18" charset="0"/>
                  <a:ea typeface="+mn-ea"/>
                  <a:cs typeface="Times New Roman" panose="02020603050405020304" pitchFamily="18" charset="0"/>
                </a:defRPr>
              </a:lvl3pPr>
              <a:lvl4pPr marL="1371600" algn="l" rtl="0" fontAlgn="base">
                <a:spcBef>
                  <a:spcPct val="0"/>
                </a:spcBef>
                <a:spcAft>
                  <a:spcPct val="0"/>
                </a:spcAft>
                <a:defRPr sz="2400" kern="1200">
                  <a:solidFill>
                    <a:schemeClr val="tx1"/>
                  </a:solidFill>
                  <a:latin typeface="Times New Roman" panose="02020603050405020304" pitchFamily="18" charset="0"/>
                  <a:ea typeface="+mn-ea"/>
                  <a:cs typeface="Times New Roman" panose="02020603050405020304" pitchFamily="18" charset="0"/>
                </a:defRPr>
              </a:lvl4pPr>
              <a:lvl5pPr marL="1828800" algn="l" rtl="0" fontAlgn="base">
                <a:spcBef>
                  <a:spcPct val="0"/>
                </a:spcBef>
                <a:spcAft>
                  <a:spcPct val="0"/>
                </a:spcAft>
                <a:defRPr sz="2400" kern="1200">
                  <a:solidFill>
                    <a:schemeClr val="tx1"/>
                  </a:solidFill>
                  <a:latin typeface="Times New Roman" panose="02020603050405020304" pitchFamily="18" charset="0"/>
                  <a:ea typeface="+mn-ea"/>
                  <a:cs typeface="Times New Roman" panose="02020603050405020304" pitchFamily="18" charset="0"/>
                </a:defRPr>
              </a:lvl5pPr>
              <a:lvl6pPr marL="2286000" algn="l" defTabSz="914400" rtl="0" eaLnBrk="1" latinLnBrk="0" hangingPunct="1">
                <a:defRPr sz="2400" kern="1200">
                  <a:solidFill>
                    <a:schemeClr val="tx1"/>
                  </a:solidFill>
                  <a:latin typeface="Times New Roman" panose="02020603050405020304" pitchFamily="18" charset="0"/>
                  <a:ea typeface="+mn-ea"/>
                  <a:cs typeface="Times New Roman" panose="02020603050405020304" pitchFamily="18" charset="0"/>
                </a:defRPr>
              </a:lvl6pPr>
              <a:lvl7pPr marL="2743200" algn="l" defTabSz="914400" rtl="0" eaLnBrk="1" latinLnBrk="0" hangingPunct="1">
                <a:defRPr sz="2400" kern="1200">
                  <a:solidFill>
                    <a:schemeClr val="tx1"/>
                  </a:solidFill>
                  <a:latin typeface="Times New Roman" panose="02020603050405020304" pitchFamily="18" charset="0"/>
                  <a:ea typeface="+mn-ea"/>
                  <a:cs typeface="Times New Roman" panose="02020603050405020304" pitchFamily="18" charset="0"/>
                </a:defRPr>
              </a:lvl7pPr>
              <a:lvl8pPr marL="3200400" algn="l" defTabSz="914400" rtl="0" eaLnBrk="1" latinLnBrk="0" hangingPunct="1">
                <a:defRPr sz="2400" kern="1200">
                  <a:solidFill>
                    <a:schemeClr val="tx1"/>
                  </a:solidFill>
                  <a:latin typeface="Times New Roman" panose="02020603050405020304" pitchFamily="18" charset="0"/>
                  <a:ea typeface="+mn-ea"/>
                  <a:cs typeface="Times New Roman" panose="02020603050405020304" pitchFamily="18" charset="0"/>
                </a:defRPr>
              </a:lvl8pPr>
              <a:lvl9pPr marL="3657600" algn="l" defTabSz="914400" rtl="0" eaLnBrk="1" latinLnBrk="0" hangingPunct="1">
                <a:defRPr sz="2400" kern="1200">
                  <a:solidFill>
                    <a:schemeClr val="tx1"/>
                  </a:solidFill>
                  <a:latin typeface="Times New Roman" panose="02020603050405020304" pitchFamily="18" charset="0"/>
                  <a:ea typeface="+mn-ea"/>
                  <a:cs typeface="Times New Roman" panose="02020603050405020304" pitchFamily="18" charset="0"/>
                </a:defRPr>
              </a:lvl9pPr>
            </a:lstStyle>
            <a:p>
              <a:pPr algn="ctr" defTabSz="1042717" eaLnBrk="1" fontAlgn="auto" hangingPunct="1">
                <a:spcBef>
                  <a:spcPts val="0"/>
                </a:spcBef>
                <a:spcAft>
                  <a:spcPts val="0"/>
                </a:spcAft>
                <a:defRPr/>
              </a:pPr>
              <a:fld id="{0FD39C0D-2820-4F1B-838D-E1ECDD5FD67B}" type="slidenum">
                <a:rPr lang="en-GB" sz="1448">
                  <a:solidFill>
                    <a:srgbClr val="002060"/>
                  </a:solidFill>
                  <a:latin typeface="+mn-lt"/>
                  <a:cs typeface="Calibri" panose="020F0502020204030204" pitchFamily="34" charset="0"/>
                </a:rPr>
                <a:pPr algn="ctr" defTabSz="1042717" eaLnBrk="1" fontAlgn="auto" hangingPunct="1">
                  <a:spcBef>
                    <a:spcPts val="0"/>
                  </a:spcBef>
                  <a:spcAft>
                    <a:spcPts val="0"/>
                  </a:spcAft>
                  <a:defRPr/>
                </a:pPr>
                <a:t>12</a:t>
              </a:fld>
              <a:endParaRPr lang="en-GB" sz="1448" dirty="0">
                <a:solidFill>
                  <a:srgbClr val="002060"/>
                </a:solidFill>
                <a:latin typeface="+mn-lt"/>
                <a:cs typeface="Calibri" panose="020F0502020204030204" pitchFamily="34" charset="0"/>
              </a:endParaRPr>
            </a:p>
          </p:txBody>
        </p:sp>
        <p:cxnSp>
          <p:nvCxnSpPr>
            <p:cNvPr id="7" name="Connecteur droit 6">
              <a:extLst>
                <a:ext uri="{FF2B5EF4-FFF2-40B4-BE49-F238E27FC236}">
                  <a16:creationId xmlns:a16="http://schemas.microsoft.com/office/drawing/2014/main" xmlns="" id="{2E916620-8DAE-45A6-8753-262D5757757B}"/>
                </a:ext>
              </a:extLst>
            </p:cNvPr>
            <p:cNvCxnSpPr/>
            <p:nvPr/>
          </p:nvCxnSpPr>
          <p:spPr>
            <a:xfrm>
              <a:off x="9738304" y="7092611"/>
              <a:ext cx="0" cy="244020"/>
            </a:xfrm>
            <a:prstGeom prst="line">
              <a:avLst/>
            </a:prstGeom>
            <a:ln>
              <a:solidFill>
                <a:srgbClr val="003062"/>
              </a:solidFill>
            </a:ln>
          </p:spPr>
          <p:style>
            <a:lnRef idx="1">
              <a:schemeClr val="accent1"/>
            </a:lnRef>
            <a:fillRef idx="0">
              <a:schemeClr val="accent1"/>
            </a:fillRef>
            <a:effectRef idx="0">
              <a:schemeClr val="accent1"/>
            </a:effectRef>
            <a:fontRef idx="minor">
              <a:schemeClr val="tx1"/>
            </a:fontRef>
          </p:style>
        </p:cxnSp>
      </p:grpSp>
      <p:cxnSp>
        <p:nvCxnSpPr>
          <p:cNvPr id="8" name="Connecteur droit 7">
            <a:extLst>
              <a:ext uri="{FF2B5EF4-FFF2-40B4-BE49-F238E27FC236}">
                <a16:creationId xmlns:a16="http://schemas.microsoft.com/office/drawing/2014/main" xmlns="" id="{EC23064F-FBFF-40B2-97D5-9FE122837EFA}"/>
              </a:ext>
            </a:extLst>
          </p:cNvPr>
          <p:cNvCxnSpPr>
            <a:cxnSpLocks/>
          </p:cNvCxnSpPr>
          <p:nvPr/>
        </p:nvCxnSpPr>
        <p:spPr>
          <a:xfrm>
            <a:off x="0" y="971931"/>
            <a:ext cx="10996863" cy="0"/>
          </a:xfrm>
          <a:prstGeom prst="line">
            <a:avLst/>
          </a:prstGeom>
          <a:ln w="19050">
            <a:solidFill>
              <a:srgbClr val="0E3A4D"/>
            </a:solidFill>
          </a:ln>
        </p:spPr>
        <p:style>
          <a:lnRef idx="1">
            <a:schemeClr val="accent1"/>
          </a:lnRef>
          <a:fillRef idx="0">
            <a:schemeClr val="accent1"/>
          </a:fillRef>
          <a:effectRef idx="0">
            <a:schemeClr val="accent1"/>
          </a:effectRef>
          <a:fontRef idx="minor">
            <a:schemeClr val="tx1"/>
          </a:fontRef>
        </p:style>
      </p:cxnSp>
      <p:pic>
        <p:nvPicPr>
          <p:cNvPr id="9" name="Image 8">
            <a:extLst>
              <a:ext uri="{FF2B5EF4-FFF2-40B4-BE49-F238E27FC236}">
                <a16:creationId xmlns:a16="http://schemas.microsoft.com/office/drawing/2014/main" xmlns="" id="{ECE03D5E-D6FA-4B3D-815F-A9409A32082B}"/>
              </a:ext>
            </a:extLst>
          </p:cNvPr>
          <p:cNvPicPr>
            <a:picLocks noChangeAspect="1"/>
          </p:cNvPicPr>
          <p:nvPr/>
        </p:nvPicPr>
        <p:blipFill>
          <a:blip r:embed="rId3"/>
          <a:stretch>
            <a:fillRect/>
          </a:stretch>
        </p:blipFill>
        <p:spPr>
          <a:xfrm>
            <a:off x="11090358" y="394735"/>
            <a:ext cx="695325" cy="866775"/>
          </a:xfrm>
          <a:prstGeom prst="rect">
            <a:avLst/>
          </a:prstGeom>
        </p:spPr>
      </p:pic>
      <p:sp>
        <p:nvSpPr>
          <p:cNvPr id="45" name="Title 9">
            <a:extLst>
              <a:ext uri="{FF2B5EF4-FFF2-40B4-BE49-F238E27FC236}">
                <a16:creationId xmlns:a16="http://schemas.microsoft.com/office/drawing/2014/main" xmlns="" id="{78397562-115E-48DF-A07F-6A1299263DEE}"/>
              </a:ext>
            </a:extLst>
          </p:cNvPr>
          <p:cNvSpPr txBox="1">
            <a:spLocks/>
          </p:cNvSpPr>
          <p:nvPr/>
        </p:nvSpPr>
        <p:spPr>
          <a:xfrm>
            <a:off x="138709" y="465177"/>
            <a:ext cx="10515600" cy="507831"/>
          </a:xfrm>
          <a:prstGeom prst="rect">
            <a:avLst/>
          </a:prstGeom>
        </p:spPr>
        <p:txBody>
          <a:bodyPr vert="horz" lIns="91440" tIns="45720" rIns="91440" bIns="45720" rtlCol="0" anchor="ctr">
            <a:spAutoFit/>
          </a:bodyPr>
          <a:lstStyle>
            <a:lvl1pPr>
              <a:lnSpc>
                <a:spcPct val="90000"/>
              </a:lnSpc>
              <a:spcBef>
                <a:spcPct val="0"/>
              </a:spcBef>
              <a:buNone/>
              <a:defRPr sz="3600" b="1">
                <a:solidFill>
                  <a:srgbClr val="0E3A4D"/>
                </a:solidFill>
                <a:latin typeface="Segoe UI" panose="020B0502040204020203" pitchFamily="34" charset="0"/>
                <a:ea typeface="+mj-ea"/>
                <a:cs typeface="Segoe UI" panose="020B0502040204020203" pitchFamily="34" charset="0"/>
              </a:defRPr>
            </a:lvl1pPr>
          </a:lstStyle>
          <a:p>
            <a:pPr marL="1203325" marR="0" lvl="0" indent="-1203325" algn="l" defTabSz="914400" rtl="0" eaLnBrk="1" fontAlgn="auto" latinLnBrk="0" hangingPunct="1">
              <a:lnSpc>
                <a:spcPct val="90000"/>
              </a:lnSpc>
              <a:spcBef>
                <a:spcPct val="0"/>
              </a:spcBef>
              <a:spcAft>
                <a:spcPts val="0"/>
              </a:spcAft>
              <a:buClrTx/>
              <a:buSzTx/>
              <a:buFontTx/>
              <a:buNone/>
              <a:tabLst/>
              <a:defRPr/>
            </a:pPr>
            <a:r>
              <a:rPr kumimoji="0" lang="en-US" sz="3000" b="1" i="0" u="none" strike="noStrike" kern="1200" cap="none" spc="0" normalizeH="0" baseline="0" noProof="0" dirty="0">
                <a:ln>
                  <a:noFill/>
                </a:ln>
                <a:solidFill>
                  <a:srgbClr val="0070C0"/>
                </a:solidFill>
                <a:effectLst/>
                <a:uLnTx/>
                <a:uFillTx/>
                <a:latin typeface="+mn-lt"/>
                <a:ea typeface="+mj-ea"/>
                <a:cs typeface="Segoe UI" panose="020B0502040204020203" pitchFamily="34" charset="0"/>
              </a:rPr>
              <a:t>I.</a:t>
            </a:r>
            <a:r>
              <a:rPr kumimoji="0" lang="en-US" sz="3000" b="1" i="0" u="none" strike="noStrike" kern="1200" cap="none" spc="0" normalizeH="0" baseline="0" noProof="0" dirty="0">
                <a:ln>
                  <a:noFill/>
                </a:ln>
                <a:solidFill>
                  <a:srgbClr val="0E3A4D"/>
                </a:solidFill>
                <a:effectLst/>
                <a:uLnTx/>
                <a:uFillTx/>
                <a:latin typeface="+mn-lt"/>
                <a:ea typeface="+mj-ea"/>
                <a:cs typeface="Segoe UI" panose="020B0502040204020203" pitchFamily="34" charset="0"/>
              </a:rPr>
              <a:t> SGC </a:t>
            </a:r>
            <a:r>
              <a:rPr kumimoji="0" lang="fr-FR" sz="3000" b="1" i="0" u="none" strike="noStrike" kern="1200" cap="none" spc="0" normalizeH="0" baseline="0" dirty="0">
                <a:ln>
                  <a:noFill/>
                </a:ln>
                <a:solidFill>
                  <a:srgbClr val="0E3A4D"/>
                </a:solidFill>
                <a:effectLst/>
                <a:uLnTx/>
                <a:uFillTx/>
                <a:latin typeface="+mn-lt"/>
                <a:ea typeface="+mj-ea"/>
                <a:cs typeface="Segoe UI" panose="020B0502040204020203" pitchFamily="34" charset="0"/>
              </a:rPr>
              <a:t>arabes</a:t>
            </a:r>
            <a:r>
              <a:rPr kumimoji="0" lang="en-US" sz="3000" b="1" i="0" u="none" strike="noStrike" kern="1200" cap="none" spc="0" normalizeH="0" baseline="0" noProof="0" dirty="0">
                <a:ln>
                  <a:noFill/>
                </a:ln>
                <a:solidFill>
                  <a:srgbClr val="0E3A4D"/>
                </a:solidFill>
                <a:effectLst/>
                <a:uLnTx/>
                <a:uFillTx/>
                <a:latin typeface="+mn-lt"/>
                <a:ea typeface="+mj-ea"/>
                <a:cs typeface="Segoe UI" panose="020B0502040204020203" pitchFamily="34" charset="0"/>
              </a:rPr>
              <a:t>: </a:t>
            </a:r>
            <a:r>
              <a:rPr kumimoji="0" lang="fr-FR" sz="3000" b="1" i="0" u="none" strike="noStrike" kern="1200" cap="none" spc="0" normalizeH="0" baseline="0" dirty="0">
                <a:ln>
                  <a:noFill/>
                </a:ln>
                <a:solidFill>
                  <a:srgbClr val="0E3A4D"/>
                </a:solidFill>
                <a:effectLst/>
                <a:uLnTx/>
                <a:uFillTx/>
                <a:latin typeface="+mn-lt"/>
                <a:ea typeface="+mj-ea"/>
                <a:cs typeface="Segoe UI" panose="020B0502040204020203" pitchFamily="34" charset="0"/>
              </a:rPr>
              <a:t>Panorama des pratiques actuelles</a:t>
            </a:r>
            <a:endParaRPr kumimoji="0" lang="fr-FR" sz="3000" b="1" i="0" u="none" strike="noStrike" kern="1200" cap="none" spc="0" normalizeH="0" baseline="0" noProof="0" dirty="0">
              <a:ln>
                <a:noFill/>
              </a:ln>
              <a:solidFill>
                <a:srgbClr val="0E3A4D"/>
              </a:solidFill>
              <a:effectLst/>
              <a:uLnTx/>
              <a:uFillTx/>
              <a:latin typeface="+mn-lt"/>
              <a:ea typeface="+mj-ea"/>
              <a:cs typeface="Segoe UI" panose="020B0502040204020203" pitchFamily="34" charset="0"/>
            </a:endParaRPr>
          </a:p>
        </p:txBody>
      </p:sp>
      <p:grpSp>
        <p:nvGrpSpPr>
          <p:cNvPr id="13" name="Groupe 12">
            <a:extLst>
              <a:ext uri="{FF2B5EF4-FFF2-40B4-BE49-F238E27FC236}">
                <a16:creationId xmlns:a16="http://schemas.microsoft.com/office/drawing/2014/main" xmlns="" id="{E01E0F5C-A56C-4C9C-9567-16A44DCF183C}"/>
              </a:ext>
            </a:extLst>
          </p:cNvPr>
          <p:cNvGrpSpPr/>
          <p:nvPr/>
        </p:nvGrpSpPr>
        <p:grpSpPr>
          <a:xfrm>
            <a:off x="205811" y="1018071"/>
            <a:ext cx="2506486" cy="520357"/>
            <a:chOff x="205811" y="1120941"/>
            <a:chExt cx="2506486" cy="520357"/>
          </a:xfrm>
        </p:grpSpPr>
        <p:pic>
          <p:nvPicPr>
            <p:cNvPr id="3" name="Image 2">
              <a:extLst>
                <a:ext uri="{FF2B5EF4-FFF2-40B4-BE49-F238E27FC236}">
                  <a16:creationId xmlns:a16="http://schemas.microsoft.com/office/drawing/2014/main" xmlns="" id="{329F340F-7360-49FC-904D-3203F43B00AC}"/>
                </a:ext>
              </a:extLst>
            </p:cNvPr>
            <p:cNvPicPr>
              <a:picLocks noChangeAspect="1"/>
            </p:cNvPicPr>
            <p:nvPr/>
          </p:nvPicPr>
          <p:blipFill>
            <a:blip r:embed="rId4"/>
            <a:stretch>
              <a:fillRect/>
            </a:stretch>
          </p:blipFill>
          <p:spPr>
            <a:xfrm>
              <a:off x="205811" y="1120941"/>
              <a:ext cx="401012" cy="507831"/>
            </a:xfrm>
            <a:prstGeom prst="rect">
              <a:avLst/>
            </a:prstGeom>
          </p:spPr>
        </p:pic>
        <p:sp>
          <p:nvSpPr>
            <p:cNvPr id="44" name="ZoneTexte 43">
              <a:extLst>
                <a:ext uri="{FF2B5EF4-FFF2-40B4-BE49-F238E27FC236}">
                  <a16:creationId xmlns:a16="http://schemas.microsoft.com/office/drawing/2014/main" xmlns="" id="{7F6801B5-130B-4AC9-A17B-59BFE1BB4310}"/>
                </a:ext>
              </a:extLst>
            </p:cNvPr>
            <p:cNvSpPr txBox="1"/>
            <p:nvPr/>
          </p:nvSpPr>
          <p:spPr>
            <a:xfrm>
              <a:off x="507342" y="1271966"/>
              <a:ext cx="2204955" cy="369332"/>
            </a:xfrm>
            <a:prstGeom prst="rect">
              <a:avLst/>
            </a:prstGeom>
            <a:noFill/>
          </p:spPr>
          <p:txBody>
            <a:bodyPr wrap="square">
              <a:spAutoFit/>
            </a:bodyPr>
            <a:lstStyle/>
            <a:p>
              <a:pPr algn="just"/>
              <a:r>
                <a:rPr lang="fr-FR" sz="1800" b="1" i="1" u="none" strike="noStrike" baseline="0" dirty="0">
                  <a:solidFill>
                    <a:srgbClr val="0070C0"/>
                  </a:solidFill>
                </a:rPr>
                <a:t>Nature des SGC?</a:t>
              </a:r>
              <a:endParaRPr lang="fr-FR" b="1" i="1" dirty="0">
                <a:solidFill>
                  <a:srgbClr val="0070C0"/>
                </a:solidFill>
              </a:endParaRPr>
            </a:p>
          </p:txBody>
        </p:sp>
      </p:grpSp>
      <p:cxnSp>
        <p:nvCxnSpPr>
          <p:cNvPr id="52" name="Connecteur droit avec flèche 51">
            <a:extLst>
              <a:ext uri="{FF2B5EF4-FFF2-40B4-BE49-F238E27FC236}">
                <a16:creationId xmlns:a16="http://schemas.microsoft.com/office/drawing/2014/main" xmlns="" id="{B0F10AE3-1D1D-442D-A6A1-28B0FF55494D}"/>
              </a:ext>
            </a:extLst>
          </p:cNvPr>
          <p:cNvCxnSpPr>
            <a:cxnSpLocks/>
          </p:cNvCxnSpPr>
          <p:nvPr/>
        </p:nvCxnSpPr>
        <p:spPr>
          <a:xfrm flipV="1">
            <a:off x="3901273" y="5905497"/>
            <a:ext cx="4974289" cy="2150"/>
          </a:xfrm>
          <a:prstGeom prst="straightConnector1">
            <a:avLst/>
          </a:prstGeom>
          <a:ln w="28575">
            <a:solidFill>
              <a:srgbClr val="000000"/>
            </a:solidFill>
            <a:tailEnd type="none"/>
          </a:ln>
        </p:spPr>
        <p:style>
          <a:lnRef idx="1">
            <a:schemeClr val="accent1"/>
          </a:lnRef>
          <a:fillRef idx="0">
            <a:schemeClr val="accent1"/>
          </a:fillRef>
          <a:effectRef idx="0">
            <a:schemeClr val="accent1"/>
          </a:effectRef>
          <a:fontRef idx="minor">
            <a:schemeClr val="tx1"/>
          </a:fontRef>
        </p:style>
      </p:cxnSp>
      <p:cxnSp>
        <p:nvCxnSpPr>
          <p:cNvPr id="54" name="Connecteur droit avec flèche 53">
            <a:extLst>
              <a:ext uri="{FF2B5EF4-FFF2-40B4-BE49-F238E27FC236}">
                <a16:creationId xmlns:a16="http://schemas.microsoft.com/office/drawing/2014/main" xmlns="" id="{D0A02A94-077C-4B83-9B86-EF12C7A38AEB}"/>
              </a:ext>
            </a:extLst>
          </p:cNvPr>
          <p:cNvCxnSpPr>
            <a:cxnSpLocks/>
          </p:cNvCxnSpPr>
          <p:nvPr/>
        </p:nvCxnSpPr>
        <p:spPr>
          <a:xfrm>
            <a:off x="3984475" y="1800222"/>
            <a:ext cx="0" cy="4200525"/>
          </a:xfrm>
          <a:prstGeom prst="straightConnector1">
            <a:avLst/>
          </a:prstGeom>
          <a:ln w="28575">
            <a:solidFill>
              <a:srgbClr val="000000"/>
            </a:solidFill>
            <a:tailEnd type="none"/>
          </a:ln>
        </p:spPr>
        <p:style>
          <a:lnRef idx="1">
            <a:schemeClr val="accent1"/>
          </a:lnRef>
          <a:fillRef idx="0">
            <a:schemeClr val="accent1"/>
          </a:fillRef>
          <a:effectRef idx="0">
            <a:schemeClr val="accent1"/>
          </a:effectRef>
          <a:fontRef idx="minor">
            <a:schemeClr val="tx1"/>
          </a:fontRef>
        </p:style>
      </p:cxnSp>
      <p:cxnSp>
        <p:nvCxnSpPr>
          <p:cNvPr id="55" name="Connecteur droit avec flèche 54">
            <a:extLst>
              <a:ext uri="{FF2B5EF4-FFF2-40B4-BE49-F238E27FC236}">
                <a16:creationId xmlns:a16="http://schemas.microsoft.com/office/drawing/2014/main" xmlns="" id="{FBB029A9-479F-4E4C-B829-8C9850EA7F57}"/>
              </a:ext>
            </a:extLst>
          </p:cNvPr>
          <p:cNvCxnSpPr>
            <a:cxnSpLocks/>
          </p:cNvCxnSpPr>
          <p:nvPr/>
        </p:nvCxnSpPr>
        <p:spPr>
          <a:xfrm>
            <a:off x="5503712" y="1847847"/>
            <a:ext cx="4763" cy="4067175"/>
          </a:xfrm>
          <a:prstGeom prst="straightConnector1">
            <a:avLst/>
          </a:prstGeom>
          <a:ln w="9525">
            <a:solidFill>
              <a:schemeClr val="accent2">
                <a:lumMod val="40000"/>
                <a:lumOff val="60000"/>
              </a:schemeClr>
            </a:solidFill>
            <a:tailEnd type="none"/>
          </a:ln>
        </p:spPr>
        <p:style>
          <a:lnRef idx="1">
            <a:schemeClr val="accent1"/>
          </a:lnRef>
          <a:fillRef idx="0">
            <a:schemeClr val="accent1"/>
          </a:fillRef>
          <a:effectRef idx="0">
            <a:schemeClr val="accent1"/>
          </a:effectRef>
          <a:fontRef idx="minor">
            <a:schemeClr val="tx1"/>
          </a:fontRef>
        </p:style>
      </p:cxnSp>
      <p:cxnSp>
        <p:nvCxnSpPr>
          <p:cNvPr id="56" name="Connecteur droit avec flèche 55">
            <a:extLst>
              <a:ext uri="{FF2B5EF4-FFF2-40B4-BE49-F238E27FC236}">
                <a16:creationId xmlns:a16="http://schemas.microsoft.com/office/drawing/2014/main" xmlns="" id="{03EA6AEA-FC82-453E-BF5D-FAAEC9AEA452}"/>
              </a:ext>
            </a:extLst>
          </p:cNvPr>
          <p:cNvCxnSpPr>
            <a:cxnSpLocks/>
          </p:cNvCxnSpPr>
          <p:nvPr/>
        </p:nvCxnSpPr>
        <p:spPr>
          <a:xfrm>
            <a:off x="7027712" y="1866897"/>
            <a:ext cx="4763" cy="4067175"/>
          </a:xfrm>
          <a:prstGeom prst="straightConnector1">
            <a:avLst/>
          </a:prstGeom>
          <a:ln w="9525">
            <a:solidFill>
              <a:schemeClr val="accent2">
                <a:lumMod val="40000"/>
                <a:lumOff val="60000"/>
              </a:schemeClr>
            </a:solidFill>
            <a:tailEnd type="none"/>
          </a:ln>
        </p:spPr>
        <p:style>
          <a:lnRef idx="1">
            <a:schemeClr val="accent1"/>
          </a:lnRef>
          <a:fillRef idx="0">
            <a:schemeClr val="accent1"/>
          </a:fillRef>
          <a:effectRef idx="0">
            <a:schemeClr val="accent1"/>
          </a:effectRef>
          <a:fontRef idx="minor">
            <a:schemeClr val="tx1"/>
          </a:fontRef>
        </p:style>
      </p:cxnSp>
      <p:cxnSp>
        <p:nvCxnSpPr>
          <p:cNvPr id="57" name="Connecteur droit avec flèche 56">
            <a:extLst>
              <a:ext uri="{FF2B5EF4-FFF2-40B4-BE49-F238E27FC236}">
                <a16:creationId xmlns:a16="http://schemas.microsoft.com/office/drawing/2014/main" xmlns="" id="{37ABC79C-615C-48A8-804E-595DF88C3ACC}"/>
              </a:ext>
            </a:extLst>
          </p:cNvPr>
          <p:cNvCxnSpPr>
            <a:cxnSpLocks/>
          </p:cNvCxnSpPr>
          <p:nvPr/>
        </p:nvCxnSpPr>
        <p:spPr>
          <a:xfrm>
            <a:off x="8561237" y="1847847"/>
            <a:ext cx="4763" cy="4067175"/>
          </a:xfrm>
          <a:prstGeom prst="straightConnector1">
            <a:avLst/>
          </a:prstGeom>
          <a:ln w="9525">
            <a:solidFill>
              <a:schemeClr val="accent2">
                <a:lumMod val="40000"/>
                <a:lumOff val="60000"/>
              </a:schemeClr>
            </a:solidFill>
            <a:tailEnd type="none"/>
          </a:ln>
        </p:spPr>
        <p:style>
          <a:lnRef idx="1">
            <a:schemeClr val="accent1"/>
          </a:lnRef>
          <a:fillRef idx="0">
            <a:schemeClr val="accent1"/>
          </a:fillRef>
          <a:effectRef idx="0">
            <a:schemeClr val="accent1"/>
          </a:effectRef>
          <a:fontRef idx="minor">
            <a:schemeClr val="tx1"/>
          </a:fontRef>
        </p:style>
      </p:cxnSp>
      <p:cxnSp>
        <p:nvCxnSpPr>
          <p:cNvPr id="58" name="Connecteur droit avec flèche 57">
            <a:extLst>
              <a:ext uri="{FF2B5EF4-FFF2-40B4-BE49-F238E27FC236}">
                <a16:creationId xmlns:a16="http://schemas.microsoft.com/office/drawing/2014/main" xmlns="" id="{FF84BE7A-89F6-4024-8142-18E7F9848579}"/>
              </a:ext>
            </a:extLst>
          </p:cNvPr>
          <p:cNvCxnSpPr>
            <a:cxnSpLocks/>
          </p:cNvCxnSpPr>
          <p:nvPr/>
        </p:nvCxnSpPr>
        <p:spPr>
          <a:xfrm flipV="1">
            <a:off x="3901273" y="4962522"/>
            <a:ext cx="4974289" cy="2150"/>
          </a:xfrm>
          <a:prstGeom prst="straightConnector1">
            <a:avLst/>
          </a:prstGeom>
          <a:ln w="19050">
            <a:solidFill>
              <a:schemeClr val="bg1">
                <a:lumMod val="50000"/>
              </a:schemeClr>
            </a:solidFill>
            <a:prstDash val="sysDash"/>
            <a:tailEnd type="none"/>
          </a:ln>
        </p:spPr>
        <p:style>
          <a:lnRef idx="1">
            <a:schemeClr val="accent1"/>
          </a:lnRef>
          <a:fillRef idx="0">
            <a:schemeClr val="accent1"/>
          </a:fillRef>
          <a:effectRef idx="0">
            <a:schemeClr val="accent1"/>
          </a:effectRef>
          <a:fontRef idx="minor">
            <a:schemeClr val="tx1"/>
          </a:fontRef>
        </p:style>
      </p:cxnSp>
      <p:cxnSp>
        <p:nvCxnSpPr>
          <p:cNvPr id="59" name="Connecteur droit avec flèche 58">
            <a:extLst>
              <a:ext uri="{FF2B5EF4-FFF2-40B4-BE49-F238E27FC236}">
                <a16:creationId xmlns:a16="http://schemas.microsoft.com/office/drawing/2014/main" xmlns="" id="{C910D9A3-1505-41C7-A940-530C8DDBD4F9}"/>
              </a:ext>
            </a:extLst>
          </p:cNvPr>
          <p:cNvCxnSpPr>
            <a:cxnSpLocks/>
          </p:cNvCxnSpPr>
          <p:nvPr/>
        </p:nvCxnSpPr>
        <p:spPr>
          <a:xfrm flipV="1">
            <a:off x="3901273" y="3009897"/>
            <a:ext cx="4974289" cy="2150"/>
          </a:xfrm>
          <a:prstGeom prst="straightConnector1">
            <a:avLst/>
          </a:prstGeom>
          <a:ln w="19050">
            <a:solidFill>
              <a:schemeClr val="bg1">
                <a:lumMod val="50000"/>
              </a:schemeClr>
            </a:solidFill>
            <a:prstDash val="sysDash"/>
            <a:tailEnd type="none"/>
          </a:ln>
        </p:spPr>
        <p:style>
          <a:lnRef idx="1">
            <a:schemeClr val="accent1"/>
          </a:lnRef>
          <a:fillRef idx="0">
            <a:schemeClr val="accent1"/>
          </a:fillRef>
          <a:effectRef idx="0">
            <a:schemeClr val="accent1"/>
          </a:effectRef>
          <a:fontRef idx="minor">
            <a:schemeClr val="tx1"/>
          </a:fontRef>
        </p:style>
      </p:cxnSp>
      <p:cxnSp>
        <p:nvCxnSpPr>
          <p:cNvPr id="60" name="Connecteur droit avec flèche 59">
            <a:extLst>
              <a:ext uri="{FF2B5EF4-FFF2-40B4-BE49-F238E27FC236}">
                <a16:creationId xmlns:a16="http://schemas.microsoft.com/office/drawing/2014/main" xmlns="" id="{860491A1-B108-4136-9F22-AAC38B759DD4}"/>
              </a:ext>
            </a:extLst>
          </p:cNvPr>
          <p:cNvCxnSpPr>
            <a:cxnSpLocks/>
          </p:cNvCxnSpPr>
          <p:nvPr/>
        </p:nvCxnSpPr>
        <p:spPr>
          <a:xfrm flipV="1">
            <a:off x="3903512" y="2038347"/>
            <a:ext cx="4974289" cy="2150"/>
          </a:xfrm>
          <a:prstGeom prst="straightConnector1">
            <a:avLst/>
          </a:prstGeom>
          <a:ln w="19050">
            <a:solidFill>
              <a:schemeClr val="bg1">
                <a:lumMod val="50000"/>
              </a:schemeClr>
            </a:solidFill>
            <a:prstDash val="sysDash"/>
            <a:tailEnd type="none"/>
          </a:ln>
        </p:spPr>
        <p:style>
          <a:lnRef idx="1">
            <a:schemeClr val="accent1"/>
          </a:lnRef>
          <a:fillRef idx="0">
            <a:schemeClr val="accent1"/>
          </a:fillRef>
          <a:effectRef idx="0">
            <a:schemeClr val="accent1"/>
          </a:effectRef>
          <a:fontRef idx="minor">
            <a:schemeClr val="tx1"/>
          </a:fontRef>
        </p:style>
      </p:cxnSp>
      <p:cxnSp>
        <p:nvCxnSpPr>
          <p:cNvPr id="61" name="Connecteur droit avec flèche 60">
            <a:extLst>
              <a:ext uri="{FF2B5EF4-FFF2-40B4-BE49-F238E27FC236}">
                <a16:creationId xmlns:a16="http://schemas.microsoft.com/office/drawing/2014/main" xmlns="" id="{04E8FC68-0006-4344-9892-39B101496FC6}"/>
              </a:ext>
            </a:extLst>
          </p:cNvPr>
          <p:cNvCxnSpPr>
            <a:cxnSpLocks/>
          </p:cNvCxnSpPr>
          <p:nvPr/>
        </p:nvCxnSpPr>
        <p:spPr>
          <a:xfrm flipV="1">
            <a:off x="3910798" y="3981447"/>
            <a:ext cx="4974289" cy="2150"/>
          </a:xfrm>
          <a:prstGeom prst="straightConnector1">
            <a:avLst/>
          </a:prstGeom>
          <a:ln w="19050">
            <a:solidFill>
              <a:schemeClr val="bg1">
                <a:lumMod val="50000"/>
              </a:schemeClr>
            </a:solidFill>
            <a:prstDash val="sysDash"/>
            <a:tailEnd type="none"/>
          </a:ln>
        </p:spPr>
        <p:style>
          <a:lnRef idx="1">
            <a:schemeClr val="accent1"/>
          </a:lnRef>
          <a:fillRef idx="0">
            <a:schemeClr val="accent1"/>
          </a:fillRef>
          <a:effectRef idx="0">
            <a:schemeClr val="accent1"/>
          </a:effectRef>
          <a:fontRef idx="minor">
            <a:schemeClr val="tx1"/>
          </a:fontRef>
        </p:style>
      </p:cxnSp>
      <p:cxnSp>
        <p:nvCxnSpPr>
          <p:cNvPr id="63" name="Connecteur droit avec flèche 62">
            <a:extLst>
              <a:ext uri="{FF2B5EF4-FFF2-40B4-BE49-F238E27FC236}">
                <a16:creationId xmlns:a16="http://schemas.microsoft.com/office/drawing/2014/main" xmlns="" id="{6C16CDF5-61B9-4ECC-8905-E614F85DDE78}"/>
              </a:ext>
            </a:extLst>
          </p:cNvPr>
          <p:cNvCxnSpPr>
            <a:cxnSpLocks/>
          </p:cNvCxnSpPr>
          <p:nvPr/>
        </p:nvCxnSpPr>
        <p:spPr>
          <a:xfrm>
            <a:off x="5514357" y="5920737"/>
            <a:ext cx="0" cy="87627"/>
          </a:xfrm>
          <a:prstGeom prst="straightConnector1">
            <a:avLst/>
          </a:prstGeom>
          <a:ln w="28575">
            <a:solidFill>
              <a:srgbClr val="000000"/>
            </a:solidFill>
            <a:tailEnd type="none"/>
          </a:ln>
        </p:spPr>
        <p:style>
          <a:lnRef idx="1">
            <a:schemeClr val="accent1"/>
          </a:lnRef>
          <a:fillRef idx="0">
            <a:schemeClr val="accent1"/>
          </a:fillRef>
          <a:effectRef idx="0">
            <a:schemeClr val="accent1"/>
          </a:effectRef>
          <a:fontRef idx="minor">
            <a:schemeClr val="tx1"/>
          </a:fontRef>
        </p:style>
      </p:cxnSp>
      <p:cxnSp>
        <p:nvCxnSpPr>
          <p:cNvPr id="64" name="Connecteur droit avec flèche 63">
            <a:extLst>
              <a:ext uri="{FF2B5EF4-FFF2-40B4-BE49-F238E27FC236}">
                <a16:creationId xmlns:a16="http://schemas.microsoft.com/office/drawing/2014/main" xmlns="" id="{10892E27-852E-404A-B0BD-AACD4B91B9A1}"/>
              </a:ext>
            </a:extLst>
          </p:cNvPr>
          <p:cNvCxnSpPr>
            <a:cxnSpLocks/>
          </p:cNvCxnSpPr>
          <p:nvPr/>
        </p:nvCxnSpPr>
        <p:spPr>
          <a:xfrm>
            <a:off x="7026927" y="5901687"/>
            <a:ext cx="0" cy="87627"/>
          </a:xfrm>
          <a:prstGeom prst="straightConnector1">
            <a:avLst/>
          </a:prstGeom>
          <a:ln w="28575">
            <a:solidFill>
              <a:srgbClr val="000000"/>
            </a:solidFill>
            <a:tailEnd type="none"/>
          </a:ln>
        </p:spPr>
        <p:style>
          <a:lnRef idx="1">
            <a:schemeClr val="accent1"/>
          </a:lnRef>
          <a:fillRef idx="0">
            <a:schemeClr val="accent1"/>
          </a:fillRef>
          <a:effectRef idx="0">
            <a:schemeClr val="accent1"/>
          </a:effectRef>
          <a:fontRef idx="minor">
            <a:schemeClr val="tx1"/>
          </a:fontRef>
        </p:style>
      </p:cxnSp>
      <p:cxnSp>
        <p:nvCxnSpPr>
          <p:cNvPr id="65" name="Connecteur droit avec flèche 64">
            <a:extLst>
              <a:ext uri="{FF2B5EF4-FFF2-40B4-BE49-F238E27FC236}">
                <a16:creationId xmlns:a16="http://schemas.microsoft.com/office/drawing/2014/main" xmlns="" id="{74A4B240-D748-4638-B228-58693146ED92}"/>
              </a:ext>
            </a:extLst>
          </p:cNvPr>
          <p:cNvCxnSpPr>
            <a:cxnSpLocks/>
          </p:cNvCxnSpPr>
          <p:nvPr/>
        </p:nvCxnSpPr>
        <p:spPr>
          <a:xfrm>
            <a:off x="8558547" y="5890257"/>
            <a:ext cx="0" cy="87627"/>
          </a:xfrm>
          <a:prstGeom prst="straightConnector1">
            <a:avLst/>
          </a:prstGeom>
          <a:ln w="28575">
            <a:solidFill>
              <a:srgbClr val="000000"/>
            </a:solidFill>
            <a:tailEnd type="none"/>
          </a:ln>
        </p:spPr>
        <p:style>
          <a:lnRef idx="1">
            <a:schemeClr val="accent1"/>
          </a:lnRef>
          <a:fillRef idx="0">
            <a:schemeClr val="accent1"/>
          </a:fillRef>
          <a:effectRef idx="0">
            <a:schemeClr val="accent1"/>
          </a:effectRef>
          <a:fontRef idx="minor">
            <a:schemeClr val="tx1"/>
          </a:fontRef>
        </p:style>
      </p:cxnSp>
      <p:sp>
        <p:nvSpPr>
          <p:cNvPr id="66" name="ZoneTexte 65">
            <a:extLst>
              <a:ext uri="{FF2B5EF4-FFF2-40B4-BE49-F238E27FC236}">
                <a16:creationId xmlns:a16="http://schemas.microsoft.com/office/drawing/2014/main" xmlns="" id="{578D0F2A-C63C-4360-AA57-886756F5C1B3}"/>
              </a:ext>
            </a:extLst>
          </p:cNvPr>
          <p:cNvSpPr txBox="1"/>
          <p:nvPr/>
        </p:nvSpPr>
        <p:spPr>
          <a:xfrm rot="16200000">
            <a:off x="1323009" y="3785537"/>
            <a:ext cx="1577340" cy="307777"/>
          </a:xfrm>
          <a:prstGeom prst="rect">
            <a:avLst/>
          </a:prstGeom>
          <a:noFill/>
        </p:spPr>
        <p:txBody>
          <a:bodyPr wrap="square">
            <a:spAutoFit/>
          </a:bodyPr>
          <a:lstStyle>
            <a:defPPr>
              <a:defRPr lang="en-US"/>
            </a:defPPr>
            <a:lvl1pPr algn="ctr">
              <a:defRPr sz="1400" b="1" i="1">
                <a:solidFill>
                  <a:srgbClr val="000000"/>
                </a:solidFill>
              </a:defRPr>
            </a:lvl1pPr>
          </a:lstStyle>
          <a:p>
            <a:r>
              <a:rPr lang="fr-FR" dirty="0">
                <a:solidFill>
                  <a:srgbClr val="007434"/>
                </a:solidFill>
              </a:rPr>
              <a:t>Forme juridique?</a:t>
            </a:r>
          </a:p>
        </p:txBody>
      </p:sp>
      <p:sp>
        <p:nvSpPr>
          <p:cNvPr id="67" name="ZoneTexte 66">
            <a:extLst>
              <a:ext uri="{FF2B5EF4-FFF2-40B4-BE49-F238E27FC236}">
                <a16:creationId xmlns:a16="http://schemas.microsoft.com/office/drawing/2014/main" xmlns="" id="{1879FBE3-9193-4A60-B928-E63B2E4799DF}"/>
              </a:ext>
            </a:extLst>
          </p:cNvPr>
          <p:cNvSpPr txBox="1"/>
          <p:nvPr/>
        </p:nvSpPr>
        <p:spPr>
          <a:xfrm>
            <a:off x="5491080" y="6258236"/>
            <a:ext cx="1577340" cy="307777"/>
          </a:xfrm>
          <a:prstGeom prst="rect">
            <a:avLst/>
          </a:prstGeom>
          <a:noFill/>
        </p:spPr>
        <p:txBody>
          <a:bodyPr wrap="square">
            <a:spAutoFit/>
          </a:bodyPr>
          <a:lstStyle/>
          <a:p>
            <a:pPr algn="ctr"/>
            <a:r>
              <a:rPr lang="en-US" sz="1400" b="1" i="1" dirty="0">
                <a:solidFill>
                  <a:srgbClr val="007434"/>
                </a:solidFill>
              </a:rPr>
              <a:t>Ownership</a:t>
            </a:r>
            <a:r>
              <a:rPr lang="fr-FR" sz="1400" b="1" i="1" dirty="0">
                <a:solidFill>
                  <a:srgbClr val="007434"/>
                </a:solidFill>
              </a:rPr>
              <a:t>?</a:t>
            </a:r>
          </a:p>
        </p:txBody>
      </p:sp>
      <p:sp>
        <p:nvSpPr>
          <p:cNvPr id="68" name="ZoneTexte 67">
            <a:extLst>
              <a:ext uri="{FF2B5EF4-FFF2-40B4-BE49-F238E27FC236}">
                <a16:creationId xmlns:a16="http://schemas.microsoft.com/office/drawing/2014/main" xmlns="" id="{E3920AA8-173D-40C9-8686-5F869DD32B0A}"/>
              </a:ext>
            </a:extLst>
          </p:cNvPr>
          <p:cNvSpPr txBox="1"/>
          <p:nvPr/>
        </p:nvSpPr>
        <p:spPr>
          <a:xfrm>
            <a:off x="4037925" y="5951633"/>
            <a:ext cx="1476825" cy="307777"/>
          </a:xfrm>
          <a:prstGeom prst="rect">
            <a:avLst/>
          </a:prstGeom>
          <a:noFill/>
        </p:spPr>
        <p:txBody>
          <a:bodyPr wrap="square">
            <a:spAutoFit/>
          </a:bodyPr>
          <a:lstStyle/>
          <a:p>
            <a:pPr algn="ctr"/>
            <a:r>
              <a:rPr lang="fr-FR" sz="1400" b="1" i="1" dirty="0">
                <a:solidFill>
                  <a:srgbClr val="2F5597"/>
                </a:solidFill>
              </a:rPr>
              <a:t>Public</a:t>
            </a:r>
          </a:p>
        </p:txBody>
      </p:sp>
      <p:sp>
        <p:nvSpPr>
          <p:cNvPr id="69" name="ZoneTexte 68">
            <a:extLst>
              <a:ext uri="{FF2B5EF4-FFF2-40B4-BE49-F238E27FC236}">
                <a16:creationId xmlns:a16="http://schemas.microsoft.com/office/drawing/2014/main" xmlns="" id="{8963CDFD-A71A-4054-86D4-94D471D463A9}"/>
              </a:ext>
            </a:extLst>
          </p:cNvPr>
          <p:cNvSpPr txBox="1"/>
          <p:nvPr/>
        </p:nvSpPr>
        <p:spPr>
          <a:xfrm>
            <a:off x="5529289" y="5953829"/>
            <a:ext cx="1476825" cy="307777"/>
          </a:xfrm>
          <a:prstGeom prst="rect">
            <a:avLst/>
          </a:prstGeom>
          <a:noFill/>
        </p:spPr>
        <p:txBody>
          <a:bodyPr wrap="square">
            <a:spAutoFit/>
          </a:bodyPr>
          <a:lstStyle/>
          <a:p>
            <a:pPr algn="ctr"/>
            <a:r>
              <a:rPr lang="fr-FR" sz="1400" b="1" i="1" dirty="0">
                <a:solidFill>
                  <a:srgbClr val="2F5597"/>
                </a:solidFill>
              </a:rPr>
              <a:t>Privé</a:t>
            </a:r>
          </a:p>
        </p:txBody>
      </p:sp>
      <p:sp>
        <p:nvSpPr>
          <p:cNvPr id="71" name="ZoneTexte 70">
            <a:extLst>
              <a:ext uri="{FF2B5EF4-FFF2-40B4-BE49-F238E27FC236}">
                <a16:creationId xmlns:a16="http://schemas.microsoft.com/office/drawing/2014/main" xmlns="" id="{A4801A9C-753E-406F-8C9D-1C8C11001962}"/>
              </a:ext>
            </a:extLst>
          </p:cNvPr>
          <p:cNvSpPr txBox="1"/>
          <p:nvPr/>
        </p:nvSpPr>
        <p:spPr>
          <a:xfrm>
            <a:off x="7076175" y="5951633"/>
            <a:ext cx="1476825" cy="307777"/>
          </a:xfrm>
          <a:prstGeom prst="rect">
            <a:avLst/>
          </a:prstGeom>
          <a:noFill/>
        </p:spPr>
        <p:txBody>
          <a:bodyPr wrap="square">
            <a:spAutoFit/>
          </a:bodyPr>
          <a:lstStyle/>
          <a:p>
            <a:pPr algn="ctr"/>
            <a:r>
              <a:rPr lang="fr-FR" sz="1400" b="1" i="1" dirty="0">
                <a:solidFill>
                  <a:srgbClr val="2F5597"/>
                </a:solidFill>
              </a:rPr>
              <a:t>International</a:t>
            </a:r>
          </a:p>
        </p:txBody>
      </p:sp>
      <p:sp>
        <p:nvSpPr>
          <p:cNvPr id="74" name="Rectangle 73">
            <a:extLst>
              <a:ext uri="{FF2B5EF4-FFF2-40B4-BE49-F238E27FC236}">
                <a16:creationId xmlns:a16="http://schemas.microsoft.com/office/drawing/2014/main" xmlns="" id="{E9B634FF-EA73-42AA-BCCA-58FED9C37BA3}"/>
              </a:ext>
            </a:extLst>
          </p:cNvPr>
          <p:cNvSpPr/>
          <p:nvPr/>
        </p:nvSpPr>
        <p:spPr>
          <a:xfrm>
            <a:off x="2712889" y="5219605"/>
            <a:ext cx="1271586" cy="523220"/>
          </a:xfrm>
          <a:prstGeom prst="rect">
            <a:avLst/>
          </a:prstGeom>
          <a:noFill/>
        </p:spPr>
        <p:txBody>
          <a:bodyPr wrap="square">
            <a:spAutoFit/>
          </a:bodyPr>
          <a:lstStyle/>
          <a:p>
            <a:pPr algn="ctr"/>
            <a:r>
              <a:rPr lang="fr-FR" sz="1400" b="1" i="1" dirty="0">
                <a:solidFill>
                  <a:srgbClr val="2F5597"/>
                </a:solidFill>
              </a:rPr>
              <a:t>Sociétés Commerciales</a:t>
            </a:r>
            <a:endParaRPr lang="fr-CA" sz="1400" b="1" i="1" dirty="0">
              <a:solidFill>
                <a:srgbClr val="2F5597"/>
              </a:solidFill>
            </a:endParaRPr>
          </a:p>
        </p:txBody>
      </p:sp>
      <p:sp>
        <p:nvSpPr>
          <p:cNvPr id="75" name="Rectangle 74">
            <a:extLst>
              <a:ext uri="{FF2B5EF4-FFF2-40B4-BE49-F238E27FC236}">
                <a16:creationId xmlns:a16="http://schemas.microsoft.com/office/drawing/2014/main" xmlns="" id="{2E129DDF-4B4E-4571-A7FE-B05E342EDBB8}"/>
              </a:ext>
            </a:extLst>
          </p:cNvPr>
          <p:cNvSpPr/>
          <p:nvPr/>
        </p:nvSpPr>
        <p:spPr>
          <a:xfrm>
            <a:off x="2331464" y="4192399"/>
            <a:ext cx="1706461" cy="523220"/>
          </a:xfrm>
          <a:prstGeom prst="rect">
            <a:avLst/>
          </a:prstGeom>
          <a:noFill/>
        </p:spPr>
        <p:txBody>
          <a:bodyPr wrap="square">
            <a:spAutoFit/>
          </a:bodyPr>
          <a:lstStyle/>
          <a:p>
            <a:pPr algn="ctr"/>
            <a:r>
              <a:rPr lang="fr-FR" sz="1400" b="1" i="1" dirty="0">
                <a:solidFill>
                  <a:srgbClr val="2F5597"/>
                </a:solidFill>
              </a:rPr>
              <a:t>Etablissements publics "sui generis"</a:t>
            </a:r>
            <a:endParaRPr lang="fr-CA" sz="1400" b="1" i="1" dirty="0">
              <a:solidFill>
                <a:srgbClr val="2F5597"/>
              </a:solidFill>
            </a:endParaRPr>
          </a:p>
        </p:txBody>
      </p:sp>
      <p:sp>
        <p:nvSpPr>
          <p:cNvPr id="76" name="Rectangle 75">
            <a:extLst>
              <a:ext uri="{FF2B5EF4-FFF2-40B4-BE49-F238E27FC236}">
                <a16:creationId xmlns:a16="http://schemas.microsoft.com/office/drawing/2014/main" xmlns="" id="{651BD4BB-3069-4214-84DA-C3B538F7168A}"/>
              </a:ext>
            </a:extLst>
          </p:cNvPr>
          <p:cNvSpPr/>
          <p:nvPr/>
        </p:nvSpPr>
        <p:spPr>
          <a:xfrm>
            <a:off x="2391444" y="3162185"/>
            <a:ext cx="1619296" cy="738664"/>
          </a:xfrm>
          <a:prstGeom prst="rect">
            <a:avLst/>
          </a:prstGeom>
          <a:noFill/>
        </p:spPr>
        <p:txBody>
          <a:bodyPr wrap="square">
            <a:spAutoFit/>
          </a:bodyPr>
          <a:lstStyle/>
          <a:p>
            <a:pPr algn="ctr"/>
            <a:r>
              <a:rPr lang="fr-FR" sz="1400" b="1" i="1" dirty="0">
                <a:solidFill>
                  <a:srgbClr val="2F5597"/>
                </a:solidFill>
              </a:rPr>
              <a:t>Programmes gérés par des institutions spécialisées</a:t>
            </a:r>
            <a:endParaRPr lang="fr-CA" sz="1400" b="1" i="1" dirty="0">
              <a:solidFill>
                <a:srgbClr val="2F5597"/>
              </a:solidFill>
            </a:endParaRPr>
          </a:p>
        </p:txBody>
      </p:sp>
      <p:sp>
        <p:nvSpPr>
          <p:cNvPr id="77" name="Rectangle 76">
            <a:extLst>
              <a:ext uri="{FF2B5EF4-FFF2-40B4-BE49-F238E27FC236}">
                <a16:creationId xmlns:a16="http://schemas.microsoft.com/office/drawing/2014/main" xmlns="" id="{4F099A04-8AE4-4A20-AC6A-B167088724AA}"/>
              </a:ext>
            </a:extLst>
          </p:cNvPr>
          <p:cNvSpPr/>
          <p:nvPr/>
        </p:nvSpPr>
        <p:spPr>
          <a:xfrm>
            <a:off x="1934308" y="2183246"/>
            <a:ext cx="2116249" cy="738664"/>
          </a:xfrm>
          <a:prstGeom prst="rect">
            <a:avLst/>
          </a:prstGeom>
          <a:noFill/>
        </p:spPr>
        <p:txBody>
          <a:bodyPr wrap="square">
            <a:spAutoFit/>
          </a:bodyPr>
          <a:lstStyle/>
          <a:p>
            <a:pPr algn="ctr"/>
            <a:r>
              <a:rPr lang="fr-FR" sz="1400" b="1" i="1" dirty="0">
                <a:solidFill>
                  <a:srgbClr val="2F5597"/>
                </a:solidFill>
              </a:rPr>
              <a:t>Programmes gérés au sein d’une administration publique</a:t>
            </a:r>
            <a:endParaRPr lang="fr-CA" sz="1400" b="1" i="1" dirty="0">
              <a:solidFill>
                <a:srgbClr val="2F5597"/>
              </a:solidFill>
            </a:endParaRPr>
          </a:p>
        </p:txBody>
      </p:sp>
      <p:sp>
        <p:nvSpPr>
          <p:cNvPr id="84" name="ZoneTexte 83">
            <a:extLst>
              <a:ext uri="{FF2B5EF4-FFF2-40B4-BE49-F238E27FC236}">
                <a16:creationId xmlns:a16="http://schemas.microsoft.com/office/drawing/2014/main" xmlns="" id="{882CD730-EBDF-4AC0-AE40-BEF5AE711D4C}"/>
              </a:ext>
            </a:extLst>
          </p:cNvPr>
          <p:cNvSpPr txBox="1"/>
          <p:nvPr/>
        </p:nvSpPr>
        <p:spPr>
          <a:xfrm>
            <a:off x="7084412" y="3297460"/>
            <a:ext cx="1476825" cy="307777"/>
          </a:xfrm>
          <a:prstGeom prst="rect">
            <a:avLst/>
          </a:prstGeom>
          <a:noFill/>
        </p:spPr>
        <p:txBody>
          <a:bodyPr wrap="square">
            <a:spAutoFit/>
          </a:bodyPr>
          <a:lstStyle/>
          <a:p>
            <a:pPr algn="ctr"/>
            <a:r>
              <a:rPr lang="fr-FR" sz="1400" dirty="0">
                <a:solidFill>
                  <a:srgbClr val="000000"/>
                </a:solidFill>
              </a:rPr>
              <a:t>Egypte (ELGF)</a:t>
            </a:r>
          </a:p>
        </p:txBody>
      </p:sp>
      <p:sp>
        <p:nvSpPr>
          <p:cNvPr id="85" name="ZoneTexte 84">
            <a:extLst>
              <a:ext uri="{FF2B5EF4-FFF2-40B4-BE49-F238E27FC236}">
                <a16:creationId xmlns:a16="http://schemas.microsoft.com/office/drawing/2014/main" xmlns="" id="{7D44D204-EED5-49AC-8375-4152E9068CF4}"/>
              </a:ext>
            </a:extLst>
          </p:cNvPr>
          <p:cNvSpPr txBox="1"/>
          <p:nvPr/>
        </p:nvSpPr>
        <p:spPr>
          <a:xfrm>
            <a:off x="3990749" y="5268549"/>
            <a:ext cx="1476825" cy="307777"/>
          </a:xfrm>
          <a:prstGeom prst="rect">
            <a:avLst/>
          </a:prstGeom>
          <a:noFill/>
        </p:spPr>
        <p:txBody>
          <a:bodyPr wrap="square">
            <a:spAutoFit/>
          </a:bodyPr>
          <a:lstStyle/>
          <a:p>
            <a:pPr algn="ctr"/>
            <a:r>
              <a:rPr lang="fr-FR" sz="1400" dirty="0">
                <a:solidFill>
                  <a:srgbClr val="000000"/>
                </a:solidFill>
              </a:rPr>
              <a:t>Jordanie</a:t>
            </a:r>
          </a:p>
        </p:txBody>
      </p:sp>
      <p:sp>
        <p:nvSpPr>
          <p:cNvPr id="86" name="ZoneTexte 85">
            <a:extLst>
              <a:ext uri="{FF2B5EF4-FFF2-40B4-BE49-F238E27FC236}">
                <a16:creationId xmlns:a16="http://schemas.microsoft.com/office/drawing/2014/main" xmlns="" id="{F584CA72-94E4-4BAC-9BF9-30ABBD7C5012}"/>
              </a:ext>
            </a:extLst>
          </p:cNvPr>
          <p:cNvSpPr txBox="1"/>
          <p:nvPr/>
        </p:nvSpPr>
        <p:spPr>
          <a:xfrm>
            <a:off x="4029269" y="2996915"/>
            <a:ext cx="1476825" cy="307777"/>
          </a:xfrm>
          <a:prstGeom prst="rect">
            <a:avLst/>
          </a:prstGeom>
          <a:noFill/>
        </p:spPr>
        <p:txBody>
          <a:bodyPr wrap="square">
            <a:spAutoFit/>
          </a:bodyPr>
          <a:lstStyle/>
          <a:p>
            <a:pPr algn="ctr"/>
            <a:r>
              <a:rPr lang="fr-FR" sz="1400" dirty="0">
                <a:solidFill>
                  <a:srgbClr val="000000"/>
                </a:solidFill>
              </a:rPr>
              <a:t>Tunisie</a:t>
            </a:r>
          </a:p>
        </p:txBody>
      </p:sp>
      <p:sp>
        <p:nvSpPr>
          <p:cNvPr id="91" name="ZoneTexte 90">
            <a:extLst>
              <a:ext uri="{FF2B5EF4-FFF2-40B4-BE49-F238E27FC236}">
                <a16:creationId xmlns:a16="http://schemas.microsoft.com/office/drawing/2014/main" xmlns="" id="{AF40D36A-32A4-4F3E-89E4-10EA6D400D1F}"/>
              </a:ext>
            </a:extLst>
          </p:cNvPr>
          <p:cNvSpPr txBox="1"/>
          <p:nvPr/>
        </p:nvSpPr>
        <p:spPr>
          <a:xfrm>
            <a:off x="5529288" y="5184603"/>
            <a:ext cx="1476825" cy="307777"/>
          </a:xfrm>
          <a:prstGeom prst="rect">
            <a:avLst/>
          </a:prstGeom>
          <a:noFill/>
        </p:spPr>
        <p:txBody>
          <a:bodyPr wrap="square">
            <a:spAutoFit/>
          </a:bodyPr>
          <a:lstStyle/>
          <a:p>
            <a:pPr algn="ctr"/>
            <a:r>
              <a:rPr lang="fr-FR" sz="1400" dirty="0">
                <a:solidFill>
                  <a:srgbClr val="000000"/>
                </a:solidFill>
              </a:rPr>
              <a:t>Liban</a:t>
            </a:r>
          </a:p>
        </p:txBody>
      </p:sp>
      <p:sp>
        <p:nvSpPr>
          <p:cNvPr id="93" name="ZoneTexte 92">
            <a:extLst>
              <a:ext uri="{FF2B5EF4-FFF2-40B4-BE49-F238E27FC236}">
                <a16:creationId xmlns:a16="http://schemas.microsoft.com/office/drawing/2014/main" xmlns="" id="{BCCEFF3A-8A27-4BDE-A7CB-A8CBC9C84649}"/>
              </a:ext>
            </a:extLst>
          </p:cNvPr>
          <p:cNvSpPr txBox="1"/>
          <p:nvPr/>
        </p:nvSpPr>
        <p:spPr>
          <a:xfrm>
            <a:off x="4020613" y="3218228"/>
            <a:ext cx="1476825" cy="307777"/>
          </a:xfrm>
          <a:prstGeom prst="rect">
            <a:avLst/>
          </a:prstGeom>
          <a:noFill/>
        </p:spPr>
        <p:txBody>
          <a:bodyPr wrap="square">
            <a:spAutoFit/>
          </a:bodyPr>
          <a:lstStyle/>
          <a:p>
            <a:pPr algn="ctr"/>
            <a:r>
              <a:rPr lang="fr-FR" sz="1400" dirty="0">
                <a:solidFill>
                  <a:srgbClr val="000000"/>
                </a:solidFill>
              </a:rPr>
              <a:t>Arabie Saoudite</a:t>
            </a:r>
          </a:p>
        </p:txBody>
      </p:sp>
      <p:sp>
        <p:nvSpPr>
          <p:cNvPr id="94" name="ZoneTexte 93">
            <a:extLst>
              <a:ext uri="{FF2B5EF4-FFF2-40B4-BE49-F238E27FC236}">
                <a16:creationId xmlns:a16="http://schemas.microsoft.com/office/drawing/2014/main" xmlns="" id="{75FCC202-117E-4129-A217-F9D4E893625F}"/>
              </a:ext>
            </a:extLst>
          </p:cNvPr>
          <p:cNvSpPr txBox="1"/>
          <p:nvPr/>
        </p:nvSpPr>
        <p:spPr>
          <a:xfrm>
            <a:off x="5531977" y="5404922"/>
            <a:ext cx="1476825" cy="307777"/>
          </a:xfrm>
          <a:prstGeom prst="rect">
            <a:avLst/>
          </a:prstGeom>
          <a:noFill/>
        </p:spPr>
        <p:txBody>
          <a:bodyPr wrap="square">
            <a:spAutoFit/>
          </a:bodyPr>
          <a:lstStyle/>
          <a:p>
            <a:pPr algn="ctr"/>
            <a:r>
              <a:rPr lang="fr-FR" sz="1400" dirty="0">
                <a:solidFill>
                  <a:srgbClr val="000000"/>
                </a:solidFill>
              </a:rPr>
              <a:t>Egypte (CGC)</a:t>
            </a:r>
          </a:p>
        </p:txBody>
      </p:sp>
      <p:sp>
        <p:nvSpPr>
          <p:cNvPr id="95" name="ZoneTexte 94">
            <a:extLst>
              <a:ext uri="{FF2B5EF4-FFF2-40B4-BE49-F238E27FC236}">
                <a16:creationId xmlns:a16="http://schemas.microsoft.com/office/drawing/2014/main" xmlns="" id="{5C449B9D-7DC7-498A-98F8-C02C50D52B72}"/>
              </a:ext>
            </a:extLst>
          </p:cNvPr>
          <p:cNvSpPr txBox="1"/>
          <p:nvPr/>
        </p:nvSpPr>
        <p:spPr>
          <a:xfrm>
            <a:off x="4016087" y="3486378"/>
            <a:ext cx="1476825" cy="307777"/>
          </a:xfrm>
          <a:prstGeom prst="rect">
            <a:avLst/>
          </a:prstGeom>
          <a:noFill/>
        </p:spPr>
        <p:txBody>
          <a:bodyPr wrap="square">
            <a:spAutoFit/>
          </a:bodyPr>
          <a:lstStyle/>
          <a:p>
            <a:pPr algn="ctr"/>
            <a:r>
              <a:rPr lang="fr-FR" sz="1400" dirty="0">
                <a:solidFill>
                  <a:srgbClr val="000000"/>
                </a:solidFill>
              </a:rPr>
              <a:t>Algérie (CGCI)</a:t>
            </a:r>
          </a:p>
        </p:txBody>
      </p:sp>
      <p:sp>
        <p:nvSpPr>
          <p:cNvPr id="97" name="ZoneTexte 96">
            <a:extLst>
              <a:ext uri="{FF2B5EF4-FFF2-40B4-BE49-F238E27FC236}">
                <a16:creationId xmlns:a16="http://schemas.microsoft.com/office/drawing/2014/main" xmlns="" id="{903661C4-BB2F-44B4-AD76-B01A300E2918}"/>
              </a:ext>
            </a:extLst>
          </p:cNvPr>
          <p:cNvSpPr txBox="1"/>
          <p:nvPr/>
        </p:nvSpPr>
        <p:spPr>
          <a:xfrm>
            <a:off x="4020613" y="3721148"/>
            <a:ext cx="1476825" cy="307777"/>
          </a:xfrm>
          <a:prstGeom prst="rect">
            <a:avLst/>
          </a:prstGeom>
          <a:noFill/>
        </p:spPr>
        <p:txBody>
          <a:bodyPr wrap="square">
            <a:spAutoFit/>
          </a:bodyPr>
          <a:lstStyle/>
          <a:p>
            <a:pPr algn="ctr"/>
            <a:r>
              <a:rPr lang="fr-FR" sz="1400" dirty="0">
                <a:solidFill>
                  <a:srgbClr val="000000"/>
                </a:solidFill>
              </a:rPr>
              <a:t>Maroc</a:t>
            </a:r>
          </a:p>
        </p:txBody>
      </p:sp>
      <p:sp>
        <p:nvSpPr>
          <p:cNvPr id="100" name="ZoneTexte 99">
            <a:extLst>
              <a:ext uri="{FF2B5EF4-FFF2-40B4-BE49-F238E27FC236}">
                <a16:creationId xmlns:a16="http://schemas.microsoft.com/office/drawing/2014/main" xmlns="" id="{E3C4D9D8-BC74-4775-863D-4499BADA96EE}"/>
              </a:ext>
            </a:extLst>
          </p:cNvPr>
          <p:cNvSpPr txBox="1"/>
          <p:nvPr/>
        </p:nvSpPr>
        <p:spPr>
          <a:xfrm>
            <a:off x="4037924" y="4289624"/>
            <a:ext cx="1453156" cy="307777"/>
          </a:xfrm>
          <a:prstGeom prst="rect">
            <a:avLst/>
          </a:prstGeom>
          <a:noFill/>
        </p:spPr>
        <p:txBody>
          <a:bodyPr wrap="square">
            <a:spAutoFit/>
          </a:bodyPr>
          <a:lstStyle/>
          <a:p>
            <a:pPr algn="ctr"/>
            <a:r>
              <a:rPr lang="fr-FR" sz="1400" dirty="0">
                <a:solidFill>
                  <a:srgbClr val="000000"/>
                </a:solidFill>
              </a:rPr>
              <a:t>Algérie (FGAR)</a:t>
            </a:r>
          </a:p>
        </p:txBody>
      </p:sp>
      <p:sp>
        <p:nvSpPr>
          <p:cNvPr id="101" name="ZoneTexte 100">
            <a:extLst>
              <a:ext uri="{FF2B5EF4-FFF2-40B4-BE49-F238E27FC236}">
                <a16:creationId xmlns:a16="http://schemas.microsoft.com/office/drawing/2014/main" xmlns="" id="{F1E6B848-76E9-4156-8A8D-5B339701490A}"/>
              </a:ext>
            </a:extLst>
          </p:cNvPr>
          <p:cNvSpPr txBox="1"/>
          <p:nvPr/>
        </p:nvSpPr>
        <p:spPr>
          <a:xfrm>
            <a:off x="3990749" y="2355116"/>
            <a:ext cx="1476825" cy="307777"/>
          </a:xfrm>
          <a:prstGeom prst="rect">
            <a:avLst/>
          </a:prstGeom>
          <a:noFill/>
        </p:spPr>
        <p:txBody>
          <a:bodyPr wrap="square">
            <a:spAutoFit/>
          </a:bodyPr>
          <a:lstStyle/>
          <a:p>
            <a:pPr algn="ctr"/>
            <a:r>
              <a:rPr lang="fr-FR" sz="1400" dirty="0">
                <a:solidFill>
                  <a:srgbClr val="000000"/>
                </a:solidFill>
              </a:rPr>
              <a:t>Yémen</a:t>
            </a:r>
          </a:p>
        </p:txBody>
      </p:sp>
      <p:sp>
        <p:nvSpPr>
          <p:cNvPr id="102" name="Rectangle 101">
            <a:extLst>
              <a:ext uri="{FF2B5EF4-FFF2-40B4-BE49-F238E27FC236}">
                <a16:creationId xmlns:a16="http://schemas.microsoft.com/office/drawing/2014/main" xmlns="" id="{9979B582-DC4F-4505-A3C3-87B780063D27}"/>
              </a:ext>
            </a:extLst>
          </p:cNvPr>
          <p:cNvSpPr/>
          <p:nvPr/>
        </p:nvSpPr>
        <p:spPr>
          <a:xfrm>
            <a:off x="4487198" y="1667386"/>
            <a:ext cx="646893" cy="369332"/>
          </a:xfrm>
          <a:prstGeom prst="rect">
            <a:avLst/>
          </a:prstGeom>
          <a:noFill/>
        </p:spPr>
        <p:txBody>
          <a:bodyPr wrap="square">
            <a:spAutoFit/>
          </a:bodyPr>
          <a:lstStyle/>
          <a:p>
            <a:pPr algn="ctr"/>
            <a:r>
              <a:rPr lang="fr-FR" b="1" i="1" dirty="0">
                <a:solidFill>
                  <a:srgbClr val="00B0F0"/>
                </a:solidFill>
              </a:rPr>
              <a:t>70%</a:t>
            </a:r>
            <a:endParaRPr lang="fr-CA" b="1" i="1" dirty="0">
              <a:solidFill>
                <a:srgbClr val="00B0F0"/>
              </a:solidFill>
            </a:endParaRPr>
          </a:p>
        </p:txBody>
      </p:sp>
      <p:sp>
        <p:nvSpPr>
          <p:cNvPr id="104" name="Rectangle 103">
            <a:extLst>
              <a:ext uri="{FF2B5EF4-FFF2-40B4-BE49-F238E27FC236}">
                <a16:creationId xmlns:a16="http://schemas.microsoft.com/office/drawing/2014/main" xmlns="" id="{B2E46243-B49A-49B9-9EF3-E3A2A89D401C}"/>
              </a:ext>
            </a:extLst>
          </p:cNvPr>
          <p:cNvSpPr/>
          <p:nvPr/>
        </p:nvSpPr>
        <p:spPr>
          <a:xfrm>
            <a:off x="6003273" y="1670090"/>
            <a:ext cx="646893" cy="369332"/>
          </a:xfrm>
          <a:prstGeom prst="rect">
            <a:avLst/>
          </a:prstGeom>
          <a:noFill/>
        </p:spPr>
        <p:txBody>
          <a:bodyPr wrap="square">
            <a:spAutoFit/>
          </a:bodyPr>
          <a:lstStyle/>
          <a:p>
            <a:pPr algn="ctr"/>
            <a:r>
              <a:rPr lang="fr-FR" b="1" i="1" dirty="0">
                <a:solidFill>
                  <a:srgbClr val="00B0F0"/>
                </a:solidFill>
              </a:rPr>
              <a:t>20%</a:t>
            </a:r>
            <a:endParaRPr lang="fr-CA" b="1" i="1" dirty="0">
              <a:solidFill>
                <a:srgbClr val="00B0F0"/>
              </a:solidFill>
            </a:endParaRPr>
          </a:p>
        </p:txBody>
      </p:sp>
      <p:sp>
        <p:nvSpPr>
          <p:cNvPr id="106" name="Rectangle 105">
            <a:extLst>
              <a:ext uri="{FF2B5EF4-FFF2-40B4-BE49-F238E27FC236}">
                <a16:creationId xmlns:a16="http://schemas.microsoft.com/office/drawing/2014/main" xmlns="" id="{BDF903E7-03B1-4C51-B604-7E2D4E8B7F9F}"/>
              </a:ext>
            </a:extLst>
          </p:cNvPr>
          <p:cNvSpPr/>
          <p:nvPr/>
        </p:nvSpPr>
        <p:spPr>
          <a:xfrm>
            <a:off x="7482339" y="1662185"/>
            <a:ext cx="646893" cy="369332"/>
          </a:xfrm>
          <a:prstGeom prst="rect">
            <a:avLst/>
          </a:prstGeom>
          <a:noFill/>
        </p:spPr>
        <p:txBody>
          <a:bodyPr wrap="square">
            <a:spAutoFit/>
          </a:bodyPr>
          <a:lstStyle/>
          <a:p>
            <a:pPr algn="ctr"/>
            <a:r>
              <a:rPr lang="fr-FR" b="1" i="1" dirty="0">
                <a:solidFill>
                  <a:srgbClr val="00B0F0"/>
                </a:solidFill>
              </a:rPr>
              <a:t>10%</a:t>
            </a:r>
            <a:endParaRPr lang="fr-CA" b="1" i="1" dirty="0">
              <a:solidFill>
                <a:srgbClr val="00B0F0"/>
              </a:solidFill>
            </a:endParaRPr>
          </a:p>
        </p:txBody>
      </p:sp>
      <p:sp>
        <p:nvSpPr>
          <p:cNvPr id="107" name="Rectangle 106">
            <a:extLst>
              <a:ext uri="{FF2B5EF4-FFF2-40B4-BE49-F238E27FC236}">
                <a16:creationId xmlns:a16="http://schemas.microsoft.com/office/drawing/2014/main" xmlns="" id="{DACD3C31-2745-46A0-8102-EFA76B8A80C4}"/>
              </a:ext>
            </a:extLst>
          </p:cNvPr>
          <p:cNvSpPr/>
          <p:nvPr/>
        </p:nvSpPr>
        <p:spPr>
          <a:xfrm>
            <a:off x="8534008" y="2319266"/>
            <a:ext cx="646893" cy="369332"/>
          </a:xfrm>
          <a:prstGeom prst="rect">
            <a:avLst/>
          </a:prstGeom>
          <a:noFill/>
        </p:spPr>
        <p:txBody>
          <a:bodyPr wrap="square">
            <a:spAutoFit/>
          </a:bodyPr>
          <a:lstStyle/>
          <a:p>
            <a:pPr algn="ctr"/>
            <a:r>
              <a:rPr lang="fr-FR" b="1" i="1" dirty="0">
                <a:solidFill>
                  <a:srgbClr val="FF9933"/>
                </a:solidFill>
              </a:rPr>
              <a:t>10%</a:t>
            </a:r>
            <a:endParaRPr lang="fr-CA" b="1" i="1" dirty="0">
              <a:solidFill>
                <a:srgbClr val="FF9933"/>
              </a:solidFill>
            </a:endParaRPr>
          </a:p>
        </p:txBody>
      </p:sp>
      <p:sp>
        <p:nvSpPr>
          <p:cNvPr id="108" name="Rectangle 107">
            <a:extLst>
              <a:ext uri="{FF2B5EF4-FFF2-40B4-BE49-F238E27FC236}">
                <a16:creationId xmlns:a16="http://schemas.microsoft.com/office/drawing/2014/main" xmlns="" id="{7EE25CF0-998B-4365-8992-2BE3E345B3B7}"/>
              </a:ext>
            </a:extLst>
          </p:cNvPr>
          <p:cNvSpPr/>
          <p:nvPr/>
        </p:nvSpPr>
        <p:spPr>
          <a:xfrm>
            <a:off x="8545438" y="3288666"/>
            <a:ext cx="646893" cy="369332"/>
          </a:xfrm>
          <a:prstGeom prst="rect">
            <a:avLst/>
          </a:prstGeom>
          <a:noFill/>
        </p:spPr>
        <p:txBody>
          <a:bodyPr wrap="square">
            <a:spAutoFit/>
          </a:bodyPr>
          <a:lstStyle/>
          <a:p>
            <a:pPr algn="ctr"/>
            <a:r>
              <a:rPr lang="fr-FR" b="1" i="1" dirty="0">
                <a:solidFill>
                  <a:srgbClr val="FF9933"/>
                </a:solidFill>
              </a:rPr>
              <a:t>50%</a:t>
            </a:r>
            <a:endParaRPr lang="fr-CA" b="1" i="1" dirty="0">
              <a:solidFill>
                <a:srgbClr val="FF9933"/>
              </a:solidFill>
            </a:endParaRPr>
          </a:p>
        </p:txBody>
      </p:sp>
      <p:sp>
        <p:nvSpPr>
          <p:cNvPr id="109" name="Rectangle 108">
            <a:extLst>
              <a:ext uri="{FF2B5EF4-FFF2-40B4-BE49-F238E27FC236}">
                <a16:creationId xmlns:a16="http://schemas.microsoft.com/office/drawing/2014/main" xmlns="" id="{7917F50D-D525-43A3-A7F0-45D613ED039A}"/>
              </a:ext>
            </a:extLst>
          </p:cNvPr>
          <p:cNvSpPr/>
          <p:nvPr/>
        </p:nvSpPr>
        <p:spPr>
          <a:xfrm>
            <a:off x="8548550" y="4223143"/>
            <a:ext cx="646893" cy="369332"/>
          </a:xfrm>
          <a:prstGeom prst="rect">
            <a:avLst/>
          </a:prstGeom>
          <a:noFill/>
        </p:spPr>
        <p:txBody>
          <a:bodyPr wrap="square">
            <a:spAutoFit/>
          </a:bodyPr>
          <a:lstStyle/>
          <a:p>
            <a:pPr algn="ctr"/>
            <a:r>
              <a:rPr lang="fr-FR" b="1" i="1" dirty="0">
                <a:solidFill>
                  <a:srgbClr val="FF9933"/>
                </a:solidFill>
              </a:rPr>
              <a:t>10%</a:t>
            </a:r>
            <a:endParaRPr lang="fr-CA" b="1" i="1" dirty="0">
              <a:solidFill>
                <a:srgbClr val="FF9933"/>
              </a:solidFill>
            </a:endParaRPr>
          </a:p>
        </p:txBody>
      </p:sp>
      <p:sp>
        <p:nvSpPr>
          <p:cNvPr id="110" name="Rectangle 109">
            <a:extLst>
              <a:ext uri="{FF2B5EF4-FFF2-40B4-BE49-F238E27FC236}">
                <a16:creationId xmlns:a16="http://schemas.microsoft.com/office/drawing/2014/main" xmlns="" id="{FBFF3A27-2F5C-4EAF-9A1C-842D2CF90D67}"/>
              </a:ext>
            </a:extLst>
          </p:cNvPr>
          <p:cNvSpPr/>
          <p:nvPr/>
        </p:nvSpPr>
        <p:spPr>
          <a:xfrm>
            <a:off x="8528039" y="5225554"/>
            <a:ext cx="646893" cy="369332"/>
          </a:xfrm>
          <a:prstGeom prst="rect">
            <a:avLst/>
          </a:prstGeom>
          <a:noFill/>
        </p:spPr>
        <p:txBody>
          <a:bodyPr wrap="square">
            <a:spAutoFit/>
          </a:bodyPr>
          <a:lstStyle/>
          <a:p>
            <a:pPr algn="ctr"/>
            <a:r>
              <a:rPr lang="fr-FR" b="1" i="1" dirty="0">
                <a:solidFill>
                  <a:srgbClr val="FF9933"/>
                </a:solidFill>
              </a:rPr>
              <a:t>30%</a:t>
            </a:r>
            <a:endParaRPr lang="fr-CA" b="1" i="1" dirty="0">
              <a:solidFill>
                <a:srgbClr val="FF9933"/>
              </a:solidFill>
            </a:endParaRPr>
          </a:p>
        </p:txBody>
      </p:sp>
    </p:spTree>
    <p:extLst>
      <p:ext uri="{BB962C8B-B14F-4D97-AF65-F5344CB8AC3E}">
        <p14:creationId xmlns:p14="http://schemas.microsoft.com/office/powerpoint/2010/main" val="164586133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Groupe 8">
            <a:extLst>
              <a:ext uri="{FF2B5EF4-FFF2-40B4-BE49-F238E27FC236}">
                <a16:creationId xmlns:a16="http://schemas.microsoft.com/office/drawing/2014/main" xmlns="" id="{EEC1DD0E-B80D-4FD9-A249-460CB4809169}"/>
              </a:ext>
            </a:extLst>
          </p:cNvPr>
          <p:cNvGrpSpPr>
            <a:grpSpLocks/>
          </p:cNvGrpSpPr>
          <p:nvPr/>
        </p:nvGrpSpPr>
        <p:grpSpPr bwMode="auto">
          <a:xfrm>
            <a:off x="11014075" y="6237288"/>
            <a:ext cx="957263" cy="287337"/>
            <a:chOff x="9460301" y="7063452"/>
            <a:chExt cx="926165" cy="277783"/>
          </a:xfrm>
        </p:grpSpPr>
        <p:sp>
          <p:nvSpPr>
            <p:cNvPr id="6" name="Espace réservé du numéro de diapositive 5">
              <a:extLst>
                <a:ext uri="{FF2B5EF4-FFF2-40B4-BE49-F238E27FC236}">
                  <a16:creationId xmlns:a16="http://schemas.microsoft.com/office/drawing/2014/main" xmlns="" id="{ED43C5E1-47E9-43A4-84AA-AB4CD5F31A58}"/>
                </a:ext>
              </a:extLst>
            </p:cNvPr>
            <p:cNvSpPr txBox="1">
              <a:spLocks/>
            </p:cNvSpPr>
            <p:nvPr/>
          </p:nvSpPr>
          <p:spPr>
            <a:xfrm>
              <a:off x="9460301" y="7063452"/>
              <a:ext cx="926165" cy="277783"/>
            </a:xfrm>
            <a:prstGeom prst="rect">
              <a:avLst/>
            </a:prstGeom>
          </p:spPr>
          <p:txBody>
            <a:bodyPr/>
            <a:lstStyle>
              <a:defPPr>
                <a:defRPr lang="de-DE"/>
              </a:defPPr>
              <a:lvl1pPr algn="l" rtl="0" fontAlgn="base">
                <a:spcBef>
                  <a:spcPct val="0"/>
                </a:spcBef>
                <a:spcAft>
                  <a:spcPct val="0"/>
                </a:spcAft>
                <a:defRPr sz="2400" kern="1200">
                  <a:solidFill>
                    <a:schemeClr val="tx1"/>
                  </a:solidFill>
                  <a:latin typeface="Times New Roman" panose="02020603050405020304" pitchFamily="18" charset="0"/>
                  <a:ea typeface="+mn-ea"/>
                  <a:cs typeface="Times New Roman" panose="02020603050405020304" pitchFamily="18" charset="0"/>
                </a:defRPr>
              </a:lvl1pPr>
              <a:lvl2pPr marL="457200" algn="l" rtl="0" fontAlgn="base">
                <a:spcBef>
                  <a:spcPct val="0"/>
                </a:spcBef>
                <a:spcAft>
                  <a:spcPct val="0"/>
                </a:spcAft>
                <a:defRPr sz="2400" kern="1200">
                  <a:solidFill>
                    <a:schemeClr val="tx1"/>
                  </a:solidFill>
                  <a:latin typeface="Times New Roman" panose="02020603050405020304" pitchFamily="18" charset="0"/>
                  <a:ea typeface="+mn-ea"/>
                  <a:cs typeface="Times New Roman" panose="02020603050405020304" pitchFamily="18" charset="0"/>
                </a:defRPr>
              </a:lvl2pPr>
              <a:lvl3pPr marL="914400" algn="l" rtl="0" fontAlgn="base">
                <a:spcBef>
                  <a:spcPct val="0"/>
                </a:spcBef>
                <a:spcAft>
                  <a:spcPct val="0"/>
                </a:spcAft>
                <a:defRPr sz="2400" kern="1200">
                  <a:solidFill>
                    <a:schemeClr val="tx1"/>
                  </a:solidFill>
                  <a:latin typeface="Times New Roman" panose="02020603050405020304" pitchFamily="18" charset="0"/>
                  <a:ea typeface="+mn-ea"/>
                  <a:cs typeface="Times New Roman" panose="02020603050405020304" pitchFamily="18" charset="0"/>
                </a:defRPr>
              </a:lvl3pPr>
              <a:lvl4pPr marL="1371600" algn="l" rtl="0" fontAlgn="base">
                <a:spcBef>
                  <a:spcPct val="0"/>
                </a:spcBef>
                <a:spcAft>
                  <a:spcPct val="0"/>
                </a:spcAft>
                <a:defRPr sz="2400" kern="1200">
                  <a:solidFill>
                    <a:schemeClr val="tx1"/>
                  </a:solidFill>
                  <a:latin typeface="Times New Roman" panose="02020603050405020304" pitchFamily="18" charset="0"/>
                  <a:ea typeface="+mn-ea"/>
                  <a:cs typeface="Times New Roman" panose="02020603050405020304" pitchFamily="18" charset="0"/>
                </a:defRPr>
              </a:lvl4pPr>
              <a:lvl5pPr marL="1828800" algn="l" rtl="0" fontAlgn="base">
                <a:spcBef>
                  <a:spcPct val="0"/>
                </a:spcBef>
                <a:spcAft>
                  <a:spcPct val="0"/>
                </a:spcAft>
                <a:defRPr sz="2400" kern="1200">
                  <a:solidFill>
                    <a:schemeClr val="tx1"/>
                  </a:solidFill>
                  <a:latin typeface="Times New Roman" panose="02020603050405020304" pitchFamily="18" charset="0"/>
                  <a:ea typeface="+mn-ea"/>
                  <a:cs typeface="Times New Roman" panose="02020603050405020304" pitchFamily="18" charset="0"/>
                </a:defRPr>
              </a:lvl5pPr>
              <a:lvl6pPr marL="2286000" algn="l" defTabSz="914400" rtl="0" eaLnBrk="1" latinLnBrk="0" hangingPunct="1">
                <a:defRPr sz="2400" kern="1200">
                  <a:solidFill>
                    <a:schemeClr val="tx1"/>
                  </a:solidFill>
                  <a:latin typeface="Times New Roman" panose="02020603050405020304" pitchFamily="18" charset="0"/>
                  <a:ea typeface="+mn-ea"/>
                  <a:cs typeface="Times New Roman" panose="02020603050405020304" pitchFamily="18" charset="0"/>
                </a:defRPr>
              </a:lvl6pPr>
              <a:lvl7pPr marL="2743200" algn="l" defTabSz="914400" rtl="0" eaLnBrk="1" latinLnBrk="0" hangingPunct="1">
                <a:defRPr sz="2400" kern="1200">
                  <a:solidFill>
                    <a:schemeClr val="tx1"/>
                  </a:solidFill>
                  <a:latin typeface="Times New Roman" panose="02020603050405020304" pitchFamily="18" charset="0"/>
                  <a:ea typeface="+mn-ea"/>
                  <a:cs typeface="Times New Roman" panose="02020603050405020304" pitchFamily="18" charset="0"/>
                </a:defRPr>
              </a:lvl7pPr>
              <a:lvl8pPr marL="3200400" algn="l" defTabSz="914400" rtl="0" eaLnBrk="1" latinLnBrk="0" hangingPunct="1">
                <a:defRPr sz="2400" kern="1200">
                  <a:solidFill>
                    <a:schemeClr val="tx1"/>
                  </a:solidFill>
                  <a:latin typeface="Times New Roman" panose="02020603050405020304" pitchFamily="18" charset="0"/>
                  <a:ea typeface="+mn-ea"/>
                  <a:cs typeface="Times New Roman" panose="02020603050405020304" pitchFamily="18" charset="0"/>
                </a:defRPr>
              </a:lvl8pPr>
              <a:lvl9pPr marL="3657600" algn="l" defTabSz="914400" rtl="0" eaLnBrk="1" latinLnBrk="0" hangingPunct="1">
                <a:defRPr sz="2400" kern="1200">
                  <a:solidFill>
                    <a:schemeClr val="tx1"/>
                  </a:solidFill>
                  <a:latin typeface="Times New Roman" panose="02020603050405020304" pitchFamily="18" charset="0"/>
                  <a:ea typeface="+mn-ea"/>
                  <a:cs typeface="Times New Roman" panose="02020603050405020304" pitchFamily="18" charset="0"/>
                </a:defRPr>
              </a:lvl9pPr>
            </a:lstStyle>
            <a:p>
              <a:pPr algn="ctr" defTabSz="1042717" eaLnBrk="1" fontAlgn="auto" hangingPunct="1">
                <a:spcBef>
                  <a:spcPts val="0"/>
                </a:spcBef>
                <a:spcAft>
                  <a:spcPts val="0"/>
                </a:spcAft>
                <a:defRPr/>
              </a:pPr>
              <a:fld id="{0FD39C0D-2820-4F1B-838D-E1ECDD5FD67B}" type="slidenum">
                <a:rPr lang="en-GB" sz="1448">
                  <a:solidFill>
                    <a:srgbClr val="002060"/>
                  </a:solidFill>
                  <a:latin typeface="+mn-lt"/>
                  <a:cs typeface="Calibri" panose="020F0502020204030204" pitchFamily="34" charset="0"/>
                </a:rPr>
                <a:pPr algn="ctr" defTabSz="1042717" eaLnBrk="1" fontAlgn="auto" hangingPunct="1">
                  <a:spcBef>
                    <a:spcPts val="0"/>
                  </a:spcBef>
                  <a:spcAft>
                    <a:spcPts val="0"/>
                  </a:spcAft>
                  <a:defRPr/>
                </a:pPr>
                <a:t>13</a:t>
              </a:fld>
              <a:endParaRPr lang="en-GB" sz="1448" dirty="0">
                <a:solidFill>
                  <a:srgbClr val="002060"/>
                </a:solidFill>
                <a:latin typeface="+mn-lt"/>
                <a:cs typeface="Calibri" panose="020F0502020204030204" pitchFamily="34" charset="0"/>
              </a:endParaRPr>
            </a:p>
          </p:txBody>
        </p:sp>
        <p:cxnSp>
          <p:nvCxnSpPr>
            <p:cNvPr id="7" name="Connecteur droit 6">
              <a:extLst>
                <a:ext uri="{FF2B5EF4-FFF2-40B4-BE49-F238E27FC236}">
                  <a16:creationId xmlns:a16="http://schemas.microsoft.com/office/drawing/2014/main" xmlns="" id="{2E916620-8DAE-45A6-8753-262D5757757B}"/>
                </a:ext>
              </a:extLst>
            </p:cNvPr>
            <p:cNvCxnSpPr/>
            <p:nvPr/>
          </p:nvCxnSpPr>
          <p:spPr>
            <a:xfrm>
              <a:off x="9738304" y="7092611"/>
              <a:ext cx="0" cy="244020"/>
            </a:xfrm>
            <a:prstGeom prst="line">
              <a:avLst/>
            </a:prstGeom>
            <a:ln>
              <a:solidFill>
                <a:srgbClr val="003062"/>
              </a:solidFill>
            </a:ln>
          </p:spPr>
          <p:style>
            <a:lnRef idx="1">
              <a:schemeClr val="accent1"/>
            </a:lnRef>
            <a:fillRef idx="0">
              <a:schemeClr val="accent1"/>
            </a:fillRef>
            <a:effectRef idx="0">
              <a:schemeClr val="accent1"/>
            </a:effectRef>
            <a:fontRef idx="minor">
              <a:schemeClr val="tx1"/>
            </a:fontRef>
          </p:style>
        </p:cxnSp>
      </p:grpSp>
      <p:cxnSp>
        <p:nvCxnSpPr>
          <p:cNvPr id="8" name="Connecteur droit 7">
            <a:extLst>
              <a:ext uri="{FF2B5EF4-FFF2-40B4-BE49-F238E27FC236}">
                <a16:creationId xmlns:a16="http://schemas.microsoft.com/office/drawing/2014/main" xmlns="" id="{EC23064F-FBFF-40B2-97D5-9FE122837EFA}"/>
              </a:ext>
            </a:extLst>
          </p:cNvPr>
          <p:cNvCxnSpPr>
            <a:cxnSpLocks/>
          </p:cNvCxnSpPr>
          <p:nvPr/>
        </p:nvCxnSpPr>
        <p:spPr>
          <a:xfrm>
            <a:off x="0" y="971931"/>
            <a:ext cx="10996863" cy="0"/>
          </a:xfrm>
          <a:prstGeom prst="line">
            <a:avLst/>
          </a:prstGeom>
          <a:ln w="19050">
            <a:solidFill>
              <a:srgbClr val="0E3A4D"/>
            </a:solidFill>
          </a:ln>
        </p:spPr>
        <p:style>
          <a:lnRef idx="1">
            <a:schemeClr val="accent1"/>
          </a:lnRef>
          <a:fillRef idx="0">
            <a:schemeClr val="accent1"/>
          </a:fillRef>
          <a:effectRef idx="0">
            <a:schemeClr val="accent1"/>
          </a:effectRef>
          <a:fontRef idx="minor">
            <a:schemeClr val="tx1"/>
          </a:fontRef>
        </p:style>
      </p:cxnSp>
      <p:pic>
        <p:nvPicPr>
          <p:cNvPr id="9" name="Image 8">
            <a:extLst>
              <a:ext uri="{FF2B5EF4-FFF2-40B4-BE49-F238E27FC236}">
                <a16:creationId xmlns:a16="http://schemas.microsoft.com/office/drawing/2014/main" xmlns="" id="{ECE03D5E-D6FA-4B3D-815F-A9409A32082B}"/>
              </a:ext>
            </a:extLst>
          </p:cNvPr>
          <p:cNvPicPr>
            <a:picLocks noChangeAspect="1"/>
          </p:cNvPicPr>
          <p:nvPr/>
        </p:nvPicPr>
        <p:blipFill>
          <a:blip r:embed="rId3"/>
          <a:stretch>
            <a:fillRect/>
          </a:stretch>
        </p:blipFill>
        <p:spPr>
          <a:xfrm>
            <a:off x="11090358" y="394735"/>
            <a:ext cx="695325" cy="866775"/>
          </a:xfrm>
          <a:prstGeom prst="rect">
            <a:avLst/>
          </a:prstGeom>
        </p:spPr>
      </p:pic>
      <p:sp>
        <p:nvSpPr>
          <p:cNvPr id="45" name="Title 9">
            <a:extLst>
              <a:ext uri="{FF2B5EF4-FFF2-40B4-BE49-F238E27FC236}">
                <a16:creationId xmlns:a16="http://schemas.microsoft.com/office/drawing/2014/main" xmlns="" id="{78397562-115E-48DF-A07F-6A1299263DEE}"/>
              </a:ext>
            </a:extLst>
          </p:cNvPr>
          <p:cNvSpPr txBox="1">
            <a:spLocks/>
          </p:cNvSpPr>
          <p:nvPr/>
        </p:nvSpPr>
        <p:spPr>
          <a:xfrm>
            <a:off x="138709" y="465177"/>
            <a:ext cx="10515600" cy="507831"/>
          </a:xfrm>
          <a:prstGeom prst="rect">
            <a:avLst/>
          </a:prstGeom>
        </p:spPr>
        <p:txBody>
          <a:bodyPr vert="horz" lIns="91440" tIns="45720" rIns="91440" bIns="45720" rtlCol="0" anchor="ctr">
            <a:spAutoFit/>
          </a:bodyPr>
          <a:lstStyle>
            <a:lvl1pPr>
              <a:lnSpc>
                <a:spcPct val="90000"/>
              </a:lnSpc>
              <a:spcBef>
                <a:spcPct val="0"/>
              </a:spcBef>
              <a:buNone/>
              <a:defRPr sz="3600" b="1">
                <a:solidFill>
                  <a:srgbClr val="0E3A4D"/>
                </a:solidFill>
                <a:latin typeface="Segoe UI" panose="020B0502040204020203" pitchFamily="34" charset="0"/>
                <a:ea typeface="+mj-ea"/>
                <a:cs typeface="Segoe UI" panose="020B0502040204020203" pitchFamily="34" charset="0"/>
              </a:defRPr>
            </a:lvl1pPr>
          </a:lstStyle>
          <a:p>
            <a:pPr marL="1203325" marR="0" lvl="0" indent="-1203325" algn="l" defTabSz="914400" rtl="0" eaLnBrk="1" fontAlgn="auto" latinLnBrk="0" hangingPunct="1">
              <a:lnSpc>
                <a:spcPct val="90000"/>
              </a:lnSpc>
              <a:spcBef>
                <a:spcPct val="0"/>
              </a:spcBef>
              <a:spcAft>
                <a:spcPts val="0"/>
              </a:spcAft>
              <a:buClrTx/>
              <a:buSzTx/>
              <a:buFontTx/>
              <a:buNone/>
              <a:tabLst/>
              <a:defRPr/>
            </a:pPr>
            <a:r>
              <a:rPr kumimoji="0" lang="en-US" sz="3000" b="1" i="0" u="none" strike="noStrike" kern="1200" cap="none" spc="0" normalizeH="0" baseline="0" noProof="0" dirty="0">
                <a:ln>
                  <a:noFill/>
                </a:ln>
                <a:solidFill>
                  <a:srgbClr val="0070C0"/>
                </a:solidFill>
                <a:effectLst/>
                <a:uLnTx/>
                <a:uFillTx/>
                <a:latin typeface="+mn-lt"/>
                <a:ea typeface="+mj-ea"/>
                <a:cs typeface="Segoe UI" panose="020B0502040204020203" pitchFamily="34" charset="0"/>
              </a:rPr>
              <a:t>I.</a:t>
            </a:r>
            <a:r>
              <a:rPr kumimoji="0" lang="en-US" sz="3000" b="1" i="0" u="none" strike="noStrike" kern="1200" cap="none" spc="0" normalizeH="0" baseline="0" noProof="0" dirty="0">
                <a:ln>
                  <a:noFill/>
                </a:ln>
                <a:solidFill>
                  <a:srgbClr val="0E3A4D"/>
                </a:solidFill>
                <a:effectLst/>
                <a:uLnTx/>
                <a:uFillTx/>
                <a:latin typeface="+mn-lt"/>
                <a:ea typeface="+mj-ea"/>
                <a:cs typeface="Segoe UI" panose="020B0502040204020203" pitchFamily="34" charset="0"/>
              </a:rPr>
              <a:t> SGC </a:t>
            </a:r>
            <a:r>
              <a:rPr kumimoji="0" lang="fr-FR" sz="3000" b="1" i="0" u="none" strike="noStrike" kern="1200" cap="none" spc="0" normalizeH="0" baseline="0" dirty="0">
                <a:ln>
                  <a:noFill/>
                </a:ln>
                <a:solidFill>
                  <a:srgbClr val="0E3A4D"/>
                </a:solidFill>
                <a:effectLst/>
                <a:uLnTx/>
                <a:uFillTx/>
                <a:latin typeface="+mn-lt"/>
                <a:ea typeface="+mj-ea"/>
                <a:cs typeface="Segoe UI" panose="020B0502040204020203" pitchFamily="34" charset="0"/>
              </a:rPr>
              <a:t>arabes</a:t>
            </a:r>
            <a:r>
              <a:rPr kumimoji="0" lang="en-US" sz="3000" b="1" i="0" u="none" strike="noStrike" kern="1200" cap="none" spc="0" normalizeH="0" baseline="0" noProof="0" dirty="0">
                <a:ln>
                  <a:noFill/>
                </a:ln>
                <a:solidFill>
                  <a:srgbClr val="0E3A4D"/>
                </a:solidFill>
                <a:effectLst/>
                <a:uLnTx/>
                <a:uFillTx/>
                <a:latin typeface="+mn-lt"/>
                <a:ea typeface="+mj-ea"/>
                <a:cs typeface="Segoe UI" panose="020B0502040204020203" pitchFamily="34" charset="0"/>
              </a:rPr>
              <a:t>: </a:t>
            </a:r>
            <a:r>
              <a:rPr kumimoji="0" lang="fr-FR" sz="3000" b="1" i="0" u="none" strike="noStrike" kern="1200" cap="none" spc="0" normalizeH="0" baseline="0" dirty="0">
                <a:ln>
                  <a:noFill/>
                </a:ln>
                <a:solidFill>
                  <a:srgbClr val="0E3A4D"/>
                </a:solidFill>
                <a:effectLst/>
                <a:uLnTx/>
                <a:uFillTx/>
                <a:latin typeface="+mn-lt"/>
                <a:ea typeface="+mj-ea"/>
                <a:cs typeface="Segoe UI" panose="020B0502040204020203" pitchFamily="34" charset="0"/>
              </a:rPr>
              <a:t>Panorama des pratiques actuelles</a:t>
            </a:r>
            <a:endParaRPr kumimoji="0" lang="fr-FR" sz="3000" b="1" i="0" u="none" strike="noStrike" kern="1200" cap="none" spc="0" normalizeH="0" baseline="0" noProof="0" dirty="0">
              <a:ln>
                <a:noFill/>
              </a:ln>
              <a:solidFill>
                <a:srgbClr val="0E3A4D"/>
              </a:solidFill>
              <a:effectLst/>
              <a:uLnTx/>
              <a:uFillTx/>
              <a:latin typeface="+mn-lt"/>
              <a:ea typeface="+mj-ea"/>
              <a:cs typeface="Segoe UI" panose="020B0502040204020203" pitchFamily="34" charset="0"/>
            </a:endParaRPr>
          </a:p>
        </p:txBody>
      </p:sp>
      <p:grpSp>
        <p:nvGrpSpPr>
          <p:cNvPr id="13" name="Groupe 12">
            <a:extLst>
              <a:ext uri="{FF2B5EF4-FFF2-40B4-BE49-F238E27FC236}">
                <a16:creationId xmlns:a16="http://schemas.microsoft.com/office/drawing/2014/main" xmlns="" id="{E01E0F5C-A56C-4C9C-9567-16A44DCF183C}"/>
              </a:ext>
            </a:extLst>
          </p:cNvPr>
          <p:cNvGrpSpPr/>
          <p:nvPr/>
        </p:nvGrpSpPr>
        <p:grpSpPr>
          <a:xfrm>
            <a:off x="205811" y="1006641"/>
            <a:ext cx="6192458" cy="520357"/>
            <a:chOff x="205811" y="1120941"/>
            <a:chExt cx="6192458" cy="520357"/>
          </a:xfrm>
        </p:grpSpPr>
        <p:pic>
          <p:nvPicPr>
            <p:cNvPr id="3" name="Image 2">
              <a:extLst>
                <a:ext uri="{FF2B5EF4-FFF2-40B4-BE49-F238E27FC236}">
                  <a16:creationId xmlns:a16="http://schemas.microsoft.com/office/drawing/2014/main" xmlns="" id="{329F340F-7360-49FC-904D-3203F43B00AC}"/>
                </a:ext>
              </a:extLst>
            </p:cNvPr>
            <p:cNvPicPr>
              <a:picLocks noChangeAspect="1"/>
            </p:cNvPicPr>
            <p:nvPr/>
          </p:nvPicPr>
          <p:blipFill>
            <a:blip r:embed="rId4"/>
            <a:stretch>
              <a:fillRect/>
            </a:stretch>
          </p:blipFill>
          <p:spPr>
            <a:xfrm>
              <a:off x="205811" y="1120941"/>
              <a:ext cx="401012" cy="507831"/>
            </a:xfrm>
            <a:prstGeom prst="rect">
              <a:avLst/>
            </a:prstGeom>
          </p:spPr>
        </p:pic>
        <p:sp>
          <p:nvSpPr>
            <p:cNvPr id="44" name="ZoneTexte 43">
              <a:extLst>
                <a:ext uri="{FF2B5EF4-FFF2-40B4-BE49-F238E27FC236}">
                  <a16:creationId xmlns:a16="http://schemas.microsoft.com/office/drawing/2014/main" xmlns="" id="{7F6801B5-130B-4AC9-A17B-59BFE1BB4310}"/>
                </a:ext>
              </a:extLst>
            </p:cNvPr>
            <p:cNvSpPr txBox="1"/>
            <p:nvPr/>
          </p:nvSpPr>
          <p:spPr>
            <a:xfrm>
              <a:off x="507342" y="1271966"/>
              <a:ext cx="5890927" cy="369332"/>
            </a:xfrm>
            <a:prstGeom prst="rect">
              <a:avLst/>
            </a:prstGeom>
            <a:noFill/>
          </p:spPr>
          <p:txBody>
            <a:bodyPr wrap="square">
              <a:spAutoFit/>
            </a:bodyPr>
            <a:lstStyle/>
            <a:p>
              <a:pPr algn="just"/>
              <a:r>
                <a:rPr lang="fr-FR" sz="1800" b="1" i="1" u="none" strike="noStrike" baseline="0" dirty="0">
                  <a:solidFill>
                    <a:srgbClr val="0070C0"/>
                  </a:solidFill>
                </a:rPr>
                <a:t>Typologie des états financiers publiés par les SGC?</a:t>
              </a:r>
              <a:endParaRPr lang="fr-FR" b="1" i="1" dirty="0">
                <a:solidFill>
                  <a:srgbClr val="0070C0"/>
                </a:solidFill>
              </a:endParaRPr>
            </a:p>
          </p:txBody>
        </p:sp>
      </p:grpSp>
      <p:cxnSp>
        <p:nvCxnSpPr>
          <p:cNvPr id="52" name="Connecteur droit avec flèche 51">
            <a:extLst>
              <a:ext uri="{FF2B5EF4-FFF2-40B4-BE49-F238E27FC236}">
                <a16:creationId xmlns:a16="http://schemas.microsoft.com/office/drawing/2014/main" xmlns="" id="{B0F10AE3-1D1D-442D-A6A1-28B0FF55494D}"/>
              </a:ext>
            </a:extLst>
          </p:cNvPr>
          <p:cNvCxnSpPr>
            <a:cxnSpLocks/>
          </p:cNvCxnSpPr>
          <p:nvPr/>
        </p:nvCxnSpPr>
        <p:spPr>
          <a:xfrm flipV="1">
            <a:off x="3936714" y="5728764"/>
            <a:ext cx="4974289" cy="2150"/>
          </a:xfrm>
          <a:prstGeom prst="straightConnector1">
            <a:avLst/>
          </a:prstGeom>
          <a:ln w="28575">
            <a:solidFill>
              <a:srgbClr val="000000"/>
            </a:solidFill>
            <a:tailEnd type="none"/>
          </a:ln>
        </p:spPr>
        <p:style>
          <a:lnRef idx="1">
            <a:schemeClr val="accent1"/>
          </a:lnRef>
          <a:fillRef idx="0">
            <a:schemeClr val="accent1"/>
          </a:fillRef>
          <a:effectRef idx="0">
            <a:schemeClr val="accent1"/>
          </a:effectRef>
          <a:fontRef idx="minor">
            <a:schemeClr val="tx1"/>
          </a:fontRef>
        </p:style>
      </p:cxnSp>
      <p:cxnSp>
        <p:nvCxnSpPr>
          <p:cNvPr id="54" name="Connecteur droit avec flèche 53">
            <a:extLst>
              <a:ext uri="{FF2B5EF4-FFF2-40B4-BE49-F238E27FC236}">
                <a16:creationId xmlns:a16="http://schemas.microsoft.com/office/drawing/2014/main" xmlns="" id="{D0A02A94-077C-4B83-9B86-EF12C7A38AEB}"/>
              </a:ext>
            </a:extLst>
          </p:cNvPr>
          <p:cNvCxnSpPr>
            <a:cxnSpLocks/>
          </p:cNvCxnSpPr>
          <p:nvPr/>
        </p:nvCxnSpPr>
        <p:spPr>
          <a:xfrm>
            <a:off x="4019916" y="1623489"/>
            <a:ext cx="0" cy="4200525"/>
          </a:xfrm>
          <a:prstGeom prst="straightConnector1">
            <a:avLst/>
          </a:prstGeom>
          <a:ln w="28575">
            <a:solidFill>
              <a:srgbClr val="000000"/>
            </a:solidFill>
            <a:tailEnd type="none"/>
          </a:ln>
        </p:spPr>
        <p:style>
          <a:lnRef idx="1">
            <a:schemeClr val="accent1"/>
          </a:lnRef>
          <a:fillRef idx="0">
            <a:schemeClr val="accent1"/>
          </a:fillRef>
          <a:effectRef idx="0">
            <a:schemeClr val="accent1"/>
          </a:effectRef>
          <a:fontRef idx="minor">
            <a:schemeClr val="tx1"/>
          </a:fontRef>
        </p:style>
      </p:cxnSp>
      <p:cxnSp>
        <p:nvCxnSpPr>
          <p:cNvPr id="55" name="Connecteur droit avec flèche 54">
            <a:extLst>
              <a:ext uri="{FF2B5EF4-FFF2-40B4-BE49-F238E27FC236}">
                <a16:creationId xmlns:a16="http://schemas.microsoft.com/office/drawing/2014/main" xmlns="" id="{FBB029A9-479F-4E4C-B829-8C9850EA7F57}"/>
              </a:ext>
            </a:extLst>
          </p:cNvPr>
          <p:cNvCxnSpPr>
            <a:cxnSpLocks/>
          </p:cNvCxnSpPr>
          <p:nvPr/>
        </p:nvCxnSpPr>
        <p:spPr>
          <a:xfrm>
            <a:off x="5539153" y="1671114"/>
            <a:ext cx="4763" cy="4067175"/>
          </a:xfrm>
          <a:prstGeom prst="straightConnector1">
            <a:avLst/>
          </a:prstGeom>
          <a:ln w="9525">
            <a:solidFill>
              <a:schemeClr val="accent2">
                <a:lumMod val="40000"/>
                <a:lumOff val="60000"/>
              </a:schemeClr>
            </a:solidFill>
            <a:tailEnd type="none"/>
          </a:ln>
        </p:spPr>
        <p:style>
          <a:lnRef idx="1">
            <a:schemeClr val="accent1"/>
          </a:lnRef>
          <a:fillRef idx="0">
            <a:schemeClr val="accent1"/>
          </a:fillRef>
          <a:effectRef idx="0">
            <a:schemeClr val="accent1"/>
          </a:effectRef>
          <a:fontRef idx="minor">
            <a:schemeClr val="tx1"/>
          </a:fontRef>
        </p:style>
      </p:cxnSp>
      <p:cxnSp>
        <p:nvCxnSpPr>
          <p:cNvPr id="56" name="Connecteur droit avec flèche 55">
            <a:extLst>
              <a:ext uri="{FF2B5EF4-FFF2-40B4-BE49-F238E27FC236}">
                <a16:creationId xmlns:a16="http://schemas.microsoft.com/office/drawing/2014/main" xmlns="" id="{03EA6AEA-FC82-453E-BF5D-FAAEC9AEA452}"/>
              </a:ext>
            </a:extLst>
          </p:cNvPr>
          <p:cNvCxnSpPr>
            <a:cxnSpLocks/>
          </p:cNvCxnSpPr>
          <p:nvPr/>
        </p:nvCxnSpPr>
        <p:spPr>
          <a:xfrm>
            <a:off x="7063153" y="1690164"/>
            <a:ext cx="4763" cy="4067175"/>
          </a:xfrm>
          <a:prstGeom prst="straightConnector1">
            <a:avLst/>
          </a:prstGeom>
          <a:ln w="9525">
            <a:solidFill>
              <a:schemeClr val="accent2">
                <a:lumMod val="40000"/>
                <a:lumOff val="60000"/>
              </a:schemeClr>
            </a:solidFill>
            <a:tailEnd type="none"/>
          </a:ln>
        </p:spPr>
        <p:style>
          <a:lnRef idx="1">
            <a:schemeClr val="accent1"/>
          </a:lnRef>
          <a:fillRef idx="0">
            <a:schemeClr val="accent1"/>
          </a:fillRef>
          <a:effectRef idx="0">
            <a:schemeClr val="accent1"/>
          </a:effectRef>
          <a:fontRef idx="minor">
            <a:schemeClr val="tx1"/>
          </a:fontRef>
        </p:style>
      </p:cxnSp>
      <p:cxnSp>
        <p:nvCxnSpPr>
          <p:cNvPr id="57" name="Connecteur droit avec flèche 56">
            <a:extLst>
              <a:ext uri="{FF2B5EF4-FFF2-40B4-BE49-F238E27FC236}">
                <a16:creationId xmlns:a16="http://schemas.microsoft.com/office/drawing/2014/main" xmlns="" id="{37ABC79C-615C-48A8-804E-595DF88C3ACC}"/>
              </a:ext>
            </a:extLst>
          </p:cNvPr>
          <p:cNvCxnSpPr>
            <a:cxnSpLocks/>
          </p:cNvCxnSpPr>
          <p:nvPr/>
        </p:nvCxnSpPr>
        <p:spPr>
          <a:xfrm>
            <a:off x="8596678" y="1671114"/>
            <a:ext cx="4763" cy="4067175"/>
          </a:xfrm>
          <a:prstGeom prst="straightConnector1">
            <a:avLst/>
          </a:prstGeom>
          <a:ln w="9525">
            <a:solidFill>
              <a:schemeClr val="accent2">
                <a:lumMod val="40000"/>
                <a:lumOff val="60000"/>
              </a:schemeClr>
            </a:solidFill>
            <a:tailEnd type="none"/>
          </a:ln>
        </p:spPr>
        <p:style>
          <a:lnRef idx="1">
            <a:schemeClr val="accent1"/>
          </a:lnRef>
          <a:fillRef idx="0">
            <a:schemeClr val="accent1"/>
          </a:fillRef>
          <a:effectRef idx="0">
            <a:schemeClr val="accent1"/>
          </a:effectRef>
          <a:fontRef idx="minor">
            <a:schemeClr val="tx1"/>
          </a:fontRef>
        </p:style>
      </p:cxnSp>
      <p:cxnSp>
        <p:nvCxnSpPr>
          <p:cNvPr id="58" name="Connecteur droit avec flèche 57">
            <a:extLst>
              <a:ext uri="{FF2B5EF4-FFF2-40B4-BE49-F238E27FC236}">
                <a16:creationId xmlns:a16="http://schemas.microsoft.com/office/drawing/2014/main" xmlns="" id="{FF84BE7A-89F6-4024-8142-18E7F9848579}"/>
              </a:ext>
            </a:extLst>
          </p:cNvPr>
          <p:cNvCxnSpPr>
            <a:cxnSpLocks/>
          </p:cNvCxnSpPr>
          <p:nvPr/>
        </p:nvCxnSpPr>
        <p:spPr>
          <a:xfrm flipV="1">
            <a:off x="3936714" y="4785789"/>
            <a:ext cx="4974289" cy="2150"/>
          </a:xfrm>
          <a:prstGeom prst="straightConnector1">
            <a:avLst/>
          </a:prstGeom>
          <a:ln w="19050">
            <a:solidFill>
              <a:schemeClr val="bg1">
                <a:lumMod val="50000"/>
              </a:schemeClr>
            </a:solidFill>
            <a:prstDash val="sysDash"/>
            <a:tailEnd type="none"/>
          </a:ln>
        </p:spPr>
        <p:style>
          <a:lnRef idx="1">
            <a:schemeClr val="accent1"/>
          </a:lnRef>
          <a:fillRef idx="0">
            <a:schemeClr val="accent1"/>
          </a:fillRef>
          <a:effectRef idx="0">
            <a:schemeClr val="accent1"/>
          </a:effectRef>
          <a:fontRef idx="minor">
            <a:schemeClr val="tx1"/>
          </a:fontRef>
        </p:style>
      </p:cxnSp>
      <p:cxnSp>
        <p:nvCxnSpPr>
          <p:cNvPr id="59" name="Connecteur droit avec flèche 58">
            <a:extLst>
              <a:ext uri="{FF2B5EF4-FFF2-40B4-BE49-F238E27FC236}">
                <a16:creationId xmlns:a16="http://schemas.microsoft.com/office/drawing/2014/main" xmlns="" id="{C910D9A3-1505-41C7-A940-530C8DDBD4F9}"/>
              </a:ext>
            </a:extLst>
          </p:cNvPr>
          <p:cNvCxnSpPr>
            <a:cxnSpLocks/>
          </p:cNvCxnSpPr>
          <p:nvPr/>
        </p:nvCxnSpPr>
        <p:spPr>
          <a:xfrm flipV="1">
            <a:off x="3936714" y="2833164"/>
            <a:ext cx="4974289" cy="2150"/>
          </a:xfrm>
          <a:prstGeom prst="straightConnector1">
            <a:avLst/>
          </a:prstGeom>
          <a:ln w="19050">
            <a:solidFill>
              <a:schemeClr val="bg1">
                <a:lumMod val="50000"/>
              </a:schemeClr>
            </a:solidFill>
            <a:prstDash val="sysDash"/>
            <a:tailEnd type="none"/>
          </a:ln>
        </p:spPr>
        <p:style>
          <a:lnRef idx="1">
            <a:schemeClr val="accent1"/>
          </a:lnRef>
          <a:fillRef idx="0">
            <a:schemeClr val="accent1"/>
          </a:fillRef>
          <a:effectRef idx="0">
            <a:schemeClr val="accent1"/>
          </a:effectRef>
          <a:fontRef idx="minor">
            <a:schemeClr val="tx1"/>
          </a:fontRef>
        </p:style>
      </p:cxnSp>
      <p:cxnSp>
        <p:nvCxnSpPr>
          <p:cNvPr id="60" name="Connecteur droit avec flèche 59">
            <a:extLst>
              <a:ext uri="{FF2B5EF4-FFF2-40B4-BE49-F238E27FC236}">
                <a16:creationId xmlns:a16="http://schemas.microsoft.com/office/drawing/2014/main" xmlns="" id="{860491A1-B108-4136-9F22-AAC38B759DD4}"/>
              </a:ext>
            </a:extLst>
          </p:cNvPr>
          <p:cNvCxnSpPr>
            <a:cxnSpLocks/>
          </p:cNvCxnSpPr>
          <p:nvPr/>
        </p:nvCxnSpPr>
        <p:spPr>
          <a:xfrm flipV="1">
            <a:off x="3938953" y="1861614"/>
            <a:ext cx="4974289" cy="2150"/>
          </a:xfrm>
          <a:prstGeom prst="straightConnector1">
            <a:avLst/>
          </a:prstGeom>
          <a:ln w="19050">
            <a:solidFill>
              <a:schemeClr val="bg1">
                <a:lumMod val="50000"/>
              </a:schemeClr>
            </a:solidFill>
            <a:prstDash val="sysDash"/>
            <a:tailEnd type="none"/>
          </a:ln>
        </p:spPr>
        <p:style>
          <a:lnRef idx="1">
            <a:schemeClr val="accent1"/>
          </a:lnRef>
          <a:fillRef idx="0">
            <a:schemeClr val="accent1"/>
          </a:fillRef>
          <a:effectRef idx="0">
            <a:schemeClr val="accent1"/>
          </a:effectRef>
          <a:fontRef idx="minor">
            <a:schemeClr val="tx1"/>
          </a:fontRef>
        </p:style>
      </p:cxnSp>
      <p:cxnSp>
        <p:nvCxnSpPr>
          <p:cNvPr id="61" name="Connecteur droit avec flèche 60">
            <a:extLst>
              <a:ext uri="{FF2B5EF4-FFF2-40B4-BE49-F238E27FC236}">
                <a16:creationId xmlns:a16="http://schemas.microsoft.com/office/drawing/2014/main" xmlns="" id="{04E8FC68-0006-4344-9892-39B101496FC6}"/>
              </a:ext>
            </a:extLst>
          </p:cNvPr>
          <p:cNvCxnSpPr>
            <a:cxnSpLocks/>
          </p:cNvCxnSpPr>
          <p:nvPr/>
        </p:nvCxnSpPr>
        <p:spPr>
          <a:xfrm flipV="1">
            <a:off x="3946239" y="3804714"/>
            <a:ext cx="4974289" cy="2150"/>
          </a:xfrm>
          <a:prstGeom prst="straightConnector1">
            <a:avLst/>
          </a:prstGeom>
          <a:ln w="19050">
            <a:solidFill>
              <a:schemeClr val="bg1">
                <a:lumMod val="50000"/>
              </a:schemeClr>
            </a:solidFill>
            <a:prstDash val="sysDash"/>
            <a:tailEnd type="none"/>
          </a:ln>
        </p:spPr>
        <p:style>
          <a:lnRef idx="1">
            <a:schemeClr val="accent1"/>
          </a:lnRef>
          <a:fillRef idx="0">
            <a:schemeClr val="accent1"/>
          </a:fillRef>
          <a:effectRef idx="0">
            <a:schemeClr val="accent1"/>
          </a:effectRef>
          <a:fontRef idx="minor">
            <a:schemeClr val="tx1"/>
          </a:fontRef>
        </p:style>
      </p:cxnSp>
      <p:cxnSp>
        <p:nvCxnSpPr>
          <p:cNvPr id="63" name="Connecteur droit avec flèche 62">
            <a:extLst>
              <a:ext uri="{FF2B5EF4-FFF2-40B4-BE49-F238E27FC236}">
                <a16:creationId xmlns:a16="http://schemas.microsoft.com/office/drawing/2014/main" xmlns="" id="{6C16CDF5-61B9-4ECC-8905-E614F85DDE78}"/>
              </a:ext>
            </a:extLst>
          </p:cNvPr>
          <p:cNvCxnSpPr>
            <a:cxnSpLocks/>
          </p:cNvCxnSpPr>
          <p:nvPr/>
        </p:nvCxnSpPr>
        <p:spPr>
          <a:xfrm>
            <a:off x="5549798" y="5744004"/>
            <a:ext cx="0" cy="87627"/>
          </a:xfrm>
          <a:prstGeom prst="straightConnector1">
            <a:avLst/>
          </a:prstGeom>
          <a:ln w="28575">
            <a:solidFill>
              <a:srgbClr val="000000"/>
            </a:solidFill>
            <a:tailEnd type="none"/>
          </a:ln>
        </p:spPr>
        <p:style>
          <a:lnRef idx="1">
            <a:schemeClr val="accent1"/>
          </a:lnRef>
          <a:fillRef idx="0">
            <a:schemeClr val="accent1"/>
          </a:fillRef>
          <a:effectRef idx="0">
            <a:schemeClr val="accent1"/>
          </a:effectRef>
          <a:fontRef idx="minor">
            <a:schemeClr val="tx1"/>
          </a:fontRef>
        </p:style>
      </p:cxnSp>
      <p:cxnSp>
        <p:nvCxnSpPr>
          <p:cNvPr id="64" name="Connecteur droit avec flèche 63">
            <a:extLst>
              <a:ext uri="{FF2B5EF4-FFF2-40B4-BE49-F238E27FC236}">
                <a16:creationId xmlns:a16="http://schemas.microsoft.com/office/drawing/2014/main" xmlns="" id="{10892E27-852E-404A-B0BD-AACD4B91B9A1}"/>
              </a:ext>
            </a:extLst>
          </p:cNvPr>
          <p:cNvCxnSpPr>
            <a:cxnSpLocks/>
          </p:cNvCxnSpPr>
          <p:nvPr/>
        </p:nvCxnSpPr>
        <p:spPr>
          <a:xfrm>
            <a:off x="7062368" y="5724954"/>
            <a:ext cx="0" cy="87627"/>
          </a:xfrm>
          <a:prstGeom prst="straightConnector1">
            <a:avLst/>
          </a:prstGeom>
          <a:ln w="28575">
            <a:solidFill>
              <a:srgbClr val="000000"/>
            </a:solidFill>
            <a:tailEnd type="none"/>
          </a:ln>
        </p:spPr>
        <p:style>
          <a:lnRef idx="1">
            <a:schemeClr val="accent1"/>
          </a:lnRef>
          <a:fillRef idx="0">
            <a:schemeClr val="accent1"/>
          </a:fillRef>
          <a:effectRef idx="0">
            <a:schemeClr val="accent1"/>
          </a:effectRef>
          <a:fontRef idx="minor">
            <a:schemeClr val="tx1"/>
          </a:fontRef>
        </p:style>
      </p:cxnSp>
      <p:cxnSp>
        <p:nvCxnSpPr>
          <p:cNvPr id="65" name="Connecteur droit avec flèche 64">
            <a:extLst>
              <a:ext uri="{FF2B5EF4-FFF2-40B4-BE49-F238E27FC236}">
                <a16:creationId xmlns:a16="http://schemas.microsoft.com/office/drawing/2014/main" xmlns="" id="{74A4B240-D748-4638-B228-58693146ED92}"/>
              </a:ext>
            </a:extLst>
          </p:cNvPr>
          <p:cNvCxnSpPr>
            <a:cxnSpLocks/>
          </p:cNvCxnSpPr>
          <p:nvPr/>
        </p:nvCxnSpPr>
        <p:spPr>
          <a:xfrm>
            <a:off x="8593988" y="5713524"/>
            <a:ext cx="0" cy="87627"/>
          </a:xfrm>
          <a:prstGeom prst="straightConnector1">
            <a:avLst/>
          </a:prstGeom>
          <a:ln w="28575">
            <a:solidFill>
              <a:srgbClr val="000000"/>
            </a:solidFill>
            <a:tailEnd type="none"/>
          </a:ln>
        </p:spPr>
        <p:style>
          <a:lnRef idx="1">
            <a:schemeClr val="accent1"/>
          </a:lnRef>
          <a:fillRef idx="0">
            <a:schemeClr val="accent1"/>
          </a:fillRef>
          <a:effectRef idx="0">
            <a:schemeClr val="accent1"/>
          </a:effectRef>
          <a:fontRef idx="minor">
            <a:schemeClr val="tx1"/>
          </a:fontRef>
        </p:style>
      </p:cxnSp>
      <p:sp>
        <p:nvSpPr>
          <p:cNvPr id="66" name="ZoneTexte 65">
            <a:extLst>
              <a:ext uri="{FF2B5EF4-FFF2-40B4-BE49-F238E27FC236}">
                <a16:creationId xmlns:a16="http://schemas.microsoft.com/office/drawing/2014/main" xmlns="" id="{578D0F2A-C63C-4360-AA57-886756F5C1B3}"/>
              </a:ext>
            </a:extLst>
          </p:cNvPr>
          <p:cNvSpPr txBox="1"/>
          <p:nvPr/>
        </p:nvSpPr>
        <p:spPr>
          <a:xfrm rot="16200000">
            <a:off x="1358450" y="3608804"/>
            <a:ext cx="1577340" cy="307777"/>
          </a:xfrm>
          <a:prstGeom prst="rect">
            <a:avLst/>
          </a:prstGeom>
          <a:noFill/>
        </p:spPr>
        <p:txBody>
          <a:bodyPr wrap="square">
            <a:spAutoFit/>
          </a:bodyPr>
          <a:lstStyle>
            <a:defPPr>
              <a:defRPr lang="en-US"/>
            </a:defPPr>
            <a:lvl1pPr algn="ctr">
              <a:defRPr sz="1400" b="1" i="1">
                <a:solidFill>
                  <a:srgbClr val="000000"/>
                </a:solidFill>
              </a:defRPr>
            </a:lvl1pPr>
          </a:lstStyle>
          <a:p>
            <a:r>
              <a:rPr lang="fr-FR" dirty="0">
                <a:solidFill>
                  <a:srgbClr val="007434"/>
                </a:solidFill>
              </a:rPr>
              <a:t>Forme juridique?</a:t>
            </a:r>
          </a:p>
        </p:txBody>
      </p:sp>
      <p:sp>
        <p:nvSpPr>
          <p:cNvPr id="67" name="ZoneTexte 66">
            <a:extLst>
              <a:ext uri="{FF2B5EF4-FFF2-40B4-BE49-F238E27FC236}">
                <a16:creationId xmlns:a16="http://schemas.microsoft.com/office/drawing/2014/main" xmlns="" id="{1879FBE3-9193-4A60-B928-E63B2E4799DF}"/>
              </a:ext>
            </a:extLst>
          </p:cNvPr>
          <p:cNvSpPr txBox="1"/>
          <p:nvPr/>
        </p:nvSpPr>
        <p:spPr>
          <a:xfrm>
            <a:off x="5495815" y="6480518"/>
            <a:ext cx="1577340" cy="307777"/>
          </a:xfrm>
          <a:prstGeom prst="rect">
            <a:avLst/>
          </a:prstGeom>
          <a:noFill/>
        </p:spPr>
        <p:txBody>
          <a:bodyPr wrap="square">
            <a:spAutoFit/>
          </a:bodyPr>
          <a:lstStyle/>
          <a:p>
            <a:pPr algn="ctr"/>
            <a:r>
              <a:rPr lang="fr-FR" sz="1400" b="1" i="1" dirty="0">
                <a:solidFill>
                  <a:srgbClr val="007434"/>
                </a:solidFill>
              </a:rPr>
              <a:t>États</a:t>
            </a:r>
            <a:r>
              <a:rPr lang="en-US" sz="1400" b="1" i="1" dirty="0">
                <a:solidFill>
                  <a:srgbClr val="007434"/>
                </a:solidFill>
              </a:rPr>
              <a:t> financiers</a:t>
            </a:r>
            <a:r>
              <a:rPr lang="fr-FR" sz="1400" b="1" i="1" dirty="0">
                <a:solidFill>
                  <a:srgbClr val="007434"/>
                </a:solidFill>
              </a:rPr>
              <a:t>?</a:t>
            </a:r>
          </a:p>
        </p:txBody>
      </p:sp>
      <p:sp>
        <p:nvSpPr>
          <p:cNvPr id="68" name="ZoneTexte 67">
            <a:extLst>
              <a:ext uri="{FF2B5EF4-FFF2-40B4-BE49-F238E27FC236}">
                <a16:creationId xmlns:a16="http://schemas.microsoft.com/office/drawing/2014/main" xmlns="" id="{E3920AA8-173D-40C9-8686-5F869DD32B0A}"/>
              </a:ext>
            </a:extLst>
          </p:cNvPr>
          <p:cNvSpPr txBox="1"/>
          <p:nvPr/>
        </p:nvSpPr>
        <p:spPr>
          <a:xfrm>
            <a:off x="3812800" y="5728764"/>
            <a:ext cx="1903603" cy="738664"/>
          </a:xfrm>
          <a:prstGeom prst="rect">
            <a:avLst/>
          </a:prstGeom>
          <a:noFill/>
        </p:spPr>
        <p:txBody>
          <a:bodyPr wrap="square">
            <a:spAutoFit/>
          </a:bodyPr>
          <a:lstStyle/>
          <a:p>
            <a:pPr algn="ctr"/>
            <a:r>
              <a:rPr lang="fr-FR" sz="1400" b="1" i="1" dirty="0">
                <a:solidFill>
                  <a:srgbClr val="2F5597"/>
                </a:solidFill>
              </a:rPr>
              <a:t>États financiers individuels de l’entité juridique de garantie</a:t>
            </a:r>
          </a:p>
        </p:txBody>
      </p:sp>
      <p:sp>
        <p:nvSpPr>
          <p:cNvPr id="69" name="ZoneTexte 68">
            <a:extLst>
              <a:ext uri="{FF2B5EF4-FFF2-40B4-BE49-F238E27FC236}">
                <a16:creationId xmlns:a16="http://schemas.microsoft.com/office/drawing/2014/main" xmlns="" id="{8963CDFD-A71A-4054-86D4-94D471D463A9}"/>
              </a:ext>
            </a:extLst>
          </p:cNvPr>
          <p:cNvSpPr txBox="1"/>
          <p:nvPr/>
        </p:nvSpPr>
        <p:spPr>
          <a:xfrm>
            <a:off x="5498816" y="5763990"/>
            <a:ext cx="1726687" cy="738664"/>
          </a:xfrm>
          <a:prstGeom prst="rect">
            <a:avLst/>
          </a:prstGeom>
          <a:noFill/>
        </p:spPr>
        <p:txBody>
          <a:bodyPr wrap="square">
            <a:spAutoFit/>
          </a:bodyPr>
          <a:lstStyle/>
          <a:p>
            <a:pPr algn="ctr"/>
            <a:r>
              <a:rPr lang="fr-FR" sz="1400" b="1" i="1" spc="-20" dirty="0">
                <a:solidFill>
                  <a:srgbClr val="2F5597"/>
                </a:solidFill>
              </a:rPr>
              <a:t>États financiers individuels de chaque Fonds de Garantie</a:t>
            </a:r>
          </a:p>
        </p:txBody>
      </p:sp>
      <p:sp>
        <p:nvSpPr>
          <p:cNvPr id="71" name="ZoneTexte 70">
            <a:extLst>
              <a:ext uri="{FF2B5EF4-FFF2-40B4-BE49-F238E27FC236}">
                <a16:creationId xmlns:a16="http://schemas.microsoft.com/office/drawing/2014/main" xmlns="" id="{A4801A9C-753E-406F-8C9D-1C8C11001962}"/>
              </a:ext>
            </a:extLst>
          </p:cNvPr>
          <p:cNvSpPr txBox="1"/>
          <p:nvPr/>
        </p:nvSpPr>
        <p:spPr>
          <a:xfrm>
            <a:off x="7042010" y="5760990"/>
            <a:ext cx="1622055" cy="738664"/>
          </a:xfrm>
          <a:prstGeom prst="rect">
            <a:avLst/>
          </a:prstGeom>
          <a:noFill/>
        </p:spPr>
        <p:txBody>
          <a:bodyPr wrap="square">
            <a:spAutoFit/>
          </a:bodyPr>
          <a:lstStyle/>
          <a:p>
            <a:pPr algn="ctr"/>
            <a:r>
              <a:rPr lang="fr-FR" sz="1400" b="1" i="1" dirty="0">
                <a:solidFill>
                  <a:srgbClr val="2F5597"/>
                </a:solidFill>
              </a:rPr>
              <a:t>États financiers combinés (Gestionnaire + FG)</a:t>
            </a:r>
          </a:p>
        </p:txBody>
      </p:sp>
      <p:sp>
        <p:nvSpPr>
          <p:cNvPr id="74" name="Rectangle 73">
            <a:extLst>
              <a:ext uri="{FF2B5EF4-FFF2-40B4-BE49-F238E27FC236}">
                <a16:creationId xmlns:a16="http://schemas.microsoft.com/office/drawing/2014/main" xmlns="" id="{E9B634FF-EA73-42AA-BCCA-58FED9C37BA3}"/>
              </a:ext>
            </a:extLst>
          </p:cNvPr>
          <p:cNvSpPr/>
          <p:nvPr/>
        </p:nvSpPr>
        <p:spPr>
          <a:xfrm>
            <a:off x="2748330" y="5042872"/>
            <a:ext cx="1271586" cy="523220"/>
          </a:xfrm>
          <a:prstGeom prst="rect">
            <a:avLst/>
          </a:prstGeom>
          <a:noFill/>
        </p:spPr>
        <p:txBody>
          <a:bodyPr wrap="square">
            <a:spAutoFit/>
          </a:bodyPr>
          <a:lstStyle/>
          <a:p>
            <a:pPr algn="ctr"/>
            <a:r>
              <a:rPr lang="fr-FR" sz="1400" b="1" i="1" dirty="0">
                <a:solidFill>
                  <a:srgbClr val="2F5597"/>
                </a:solidFill>
              </a:rPr>
              <a:t>Sociétés Commerciales</a:t>
            </a:r>
            <a:endParaRPr lang="fr-CA" sz="1400" b="1" i="1" dirty="0">
              <a:solidFill>
                <a:srgbClr val="2F5597"/>
              </a:solidFill>
            </a:endParaRPr>
          </a:p>
        </p:txBody>
      </p:sp>
      <p:sp>
        <p:nvSpPr>
          <p:cNvPr id="75" name="Rectangle 74">
            <a:extLst>
              <a:ext uri="{FF2B5EF4-FFF2-40B4-BE49-F238E27FC236}">
                <a16:creationId xmlns:a16="http://schemas.microsoft.com/office/drawing/2014/main" xmlns="" id="{2E129DDF-4B4E-4571-A7FE-B05E342EDBB8}"/>
              </a:ext>
            </a:extLst>
          </p:cNvPr>
          <p:cNvSpPr/>
          <p:nvPr/>
        </p:nvSpPr>
        <p:spPr>
          <a:xfrm>
            <a:off x="2366905" y="4015666"/>
            <a:ext cx="1706461" cy="523220"/>
          </a:xfrm>
          <a:prstGeom prst="rect">
            <a:avLst/>
          </a:prstGeom>
          <a:noFill/>
        </p:spPr>
        <p:txBody>
          <a:bodyPr wrap="square">
            <a:spAutoFit/>
          </a:bodyPr>
          <a:lstStyle/>
          <a:p>
            <a:pPr algn="ctr"/>
            <a:r>
              <a:rPr lang="fr-FR" sz="1400" b="1" i="1" dirty="0">
                <a:solidFill>
                  <a:srgbClr val="2F5597"/>
                </a:solidFill>
              </a:rPr>
              <a:t>Etablissements publics "sui generis"</a:t>
            </a:r>
            <a:endParaRPr lang="fr-CA" sz="1400" b="1" i="1" dirty="0">
              <a:solidFill>
                <a:srgbClr val="2F5597"/>
              </a:solidFill>
            </a:endParaRPr>
          </a:p>
        </p:txBody>
      </p:sp>
      <p:sp>
        <p:nvSpPr>
          <p:cNvPr id="76" name="Rectangle 75">
            <a:extLst>
              <a:ext uri="{FF2B5EF4-FFF2-40B4-BE49-F238E27FC236}">
                <a16:creationId xmlns:a16="http://schemas.microsoft.com/office/drawing/2014/main" xmlns="" id="{651BD4BB-3069-4214-84DA-C3B538F7168A}"/>
              </a:ext>
            </a:extLst>
          </p:cNvPr>
          <p:cNvSpPr/>
          <p:nvPr/>
        </p:nvSpPr>
        <p:spPr>
          <a:xfrm>
            <a:off x="2426885" y="2985452"/>
            <a:ext cx="1619296" cy="738664"/>
          </a:xfrm>
          <a:prstGeom prst="rect">
            <a:avLst/>
          </a:prstGeom>
          <a:noFill/>
        </p:spPr>
        <p:txBody>
          <a:bodyPr wrap="square">
            <a:spAutoFit/>
          </a:bodyPr>
          <a:lstStyle/>
          <a:p>
            <a:pPr algn="ctr"/>
            <a:r>
              <a:rPr lang="fr-FR" sz="1400" b="1" i="1" dirty="0">
                <a:solidFill>
                  <a:srgbClr val="2F5597"/>
                </a:solidFill>
              </a:rPr>
              <a:t>Programmes gérés par des institutions spécialisées</a:t>
            </a:r>
            <a:endParaRPr lang="fr-CA" sz="1400" b="1" i="1" dirty="0">
              <a:solidFill>
                <a:srgbClr val="2F5597"/>
              </a:solidFill>
            </a:endParaRPr>
          </a:p>
        </p:txBody>
      </p:sp>
      <p:sp>
        <p:nvSpPr>
          <p:cNvPr id="77" name="Rectangle 76">
            <a:extLst>
              <a:ext uri="{FF2B5EF4-FFF2-40B4-BE49-F238E27FC236}">
                <a16:creationId xmlns:a16="http://schemas.microsoft.com/office/drawing/2014/main" xmlns="" id="{4F099A04-8AE4-4A20-AC6A-B167088724AA}"/>
              </a:ext>
            </a:extLst>
          </p:cNvPr>
          <p:cNvSpPr/>
          <p:nvPr/>
        </p:nvSpPr>
        <p:spPr>
          <a:xfrm>
            <a:off x="1969749" y="2006513"/>
            <a:ext cx="2116249" cy="738664"/>
          </a:xfrm>
          <a:prstGeom prst="rect">
            <a:avLst/>
          </a:prstGeom>
          <a:noFill/>
        </p:spPr>
        <p:txBody>
          <a:bodyPr wrap="square">
            <a:spAutoFit/>
          </a:bodyPr>
          <a:lstStyle/>
          <a:p>
            <a:pPr algn="ctr"/>
            <a:r>
              <a:rPr lang="fr-FR" sz="1400" b="1" i="1" dirty="0">
                <a:solidFill>
                  <a:srgbClr val="2F5597"/>
                </a:solidFill>
              </a:rPr>
              <a:t>Programmes gérés au sein d’une administration publique</a:t>
            </a:r>
            <a:endParaRPr lang="fr-CA" sz="1400" b="1" i="1" dirty="0">
              <a:solidFill>
                <a:srgbClr val="2F5597"/>
              </a:solidFill>
            </a:endParaRPr>
          </a:p>
        </p:txBody>
      </p:sp>
      <p:sp>
        <p:nvSpPr>
          <p:cNvPr id="84" name="ZoneTexte 83">
            <a:extLst>
              <a:ext uri="{FF2B5EF4-FFF2-40B4-BE49-F238E27FC236}">
                <a16:creationId xmlns:a16="http://schemas.microsoft.com/office/drawing/2014/main" xmlns="" id="{882CD730-EBDF-4AC0-AE40-BEF5AE711D4C}"/>
              </a:ext>
            </a:extLst>
          </p:cNvPr>
          <p:cNvSpPr txBox="1"/>
          <p:nvPr/>
        </p:nvSpPr>
        <p:spPr>
          <a:xfrm>
            <a:off x="5636483" y="3520946"/>
            <a:ext cx="1476825" cy="307777"/>
          </a:xfrm>
          <a:prstGeom prst="rect">
            <a:avLst/>
          </a:prstGeom>
          <a:noFill/>
        </p:spPr>
        <p:txBody>
          <a:bodyPr wrap="square">
            <a:spAutoFit/>
          </a:bodyPr>
          <a:lstStyle/>
          <a:p>
            <a:pPr algn="ctr"/>
            <a:r>
              <a:rPr lang="fr-FR" sz="1400" dirty="0">
                <a:solidFill>
                  <a:srgbClr val="000000"/>
                </a:solidFill>
              </a:rPr>
              <a:t>Egypte (ELGF)</a:t>
            </a:r>
          </a:p>
        </p:txBody>
      </p:sp>
      <p:sp>
        <p:nvSpPr>
          <p:cNvPr id="85" name="ZoneTexte 84">
            <a:extLst>
              <a:ext uri="{FF2B5EF4-FFF2-40B4-BE49-F238E27FC236}">
                <a16:creationId xmlns:a16="http://schemas.microsoft.com/office/drawing/2014/main" xmlns="" id="{7D44D204-EED5-49AC-8375-4152E9068CF4}"/>
              </a:ext>
            </a:extLst>
          </p:cNvPr>
          <p:cNvSpPr txBox="1"/>
          <p:nvPr/>
        </p:nvSpPr>
        <p:spPr>
          <a:xfrm>
            <a:off x="4026190" y="5091816"/>
            <a:ext cx="1476825" cy="307777"/>
          </a:xfrm>
          <a:prstGeom prst="rect">
            <a:avLst/>
          </a:prstGeom>
          <a:noFill/>
        </p:spPr>
        <p:txBody>
          <a:bodyPr wrap="square">
            <a:spAutoFit/>
          </a:bodyPr>
          <a:lstStyle/>
          <a:p>
            <a:pPr algn="ctr"/>
            <a:r>
              <a:rPr lang="fr-FR" sz="1400" dirty="0">
                <a:solidFill>
                  <a:srgbClr val="000000"/>
                </a:solidFill>
              </a:rPr>
              <a:t>Jordanie</a:t>
            </a:r>
          </a:p>
        </p:txBody>
      </p:sp>
      <p:sp>
        <p:nvSpPr>
          <p:cNvPr id="86" name="ZoneTexte 85">
            <a:extLst>
              <a:ext uri="{FF2B5EF4-FFF2-40B4-BE49-F238E27FC236}">
                <a16:creationId xmlns:a16="http://schemas.microsoft.com/office/drawing/2014/main" xmlns="" id="{F584CA72-94E4-4BAC-9BF9-30ABBD7C5012}"/>
              </a:ext>
            </a:extLst>
          </p:cNvPr>
          <p:cNvSpPr txBox="1"/>
          <p:nvPr/>
        </p:nvSpPr>
        <p:spPr>
          <a:xfrm>
            <a:off x="5596330" y="2820182"/>
            <a:ext cx="1476825" cy="307777"/>
          </a:xfrm>
          <a:prstGeom prst="rect">
            <a:avLst/>
          </a:prstGeom>
          <a:noFill/>
        </p:spPr>
        <p:txBody>
          <a:bodyPr wrap="square">
            <a:spAutoFit/>
          </a:bodyPr>
          <a:lstStyle/>
          <a:p>
            <a:pPr algn="ctr"/>
            <a:r>
              <a:rPr lang="fr-FR" sz="1400" dirty="0">
                <a:solidFill>
                  <a:srgbClr val="000000"/>
                </a:solidFill>
              </a:rPr>
              <a:t>Tunisie</a:t>
            </a:r>
          </a:p>
        </p:txBody>
      </p:sp>
      <p:sp>
        <p:nvSpPr>
          <p:cNvPr id="91" name="ZoneTexte 90">
            <a:extLst>
              <a:ext uri="{FF2B5EF4-FFF2-40B4-BE49-F238E27FC236}">
                <a16:creationId xmlns:a16="http://schemas.microsoft.com/office/drawing/2014/main" xmlns="" id="{AF40D36A-32A4-4F3E-89E4-10EA6D400D1F}"/>
              </a:ext>
            </a:extLst>
          </p:cNvPr>
          <p:cNvSpPr txBox="1"/>
          <p:nvPr/>
        </p:nvSpPr>
        <p:spPr>
          <a:xfrm>
            <a:off x="4032740" y="4780155"/>
            <a:ext cx="1476825" cy="307777"/>
          </a:xfrm>
          <a:prstGeom prst="rect">
            <a:avLst/>
          </a:prstGeom>
          <a:noFill/>
        </p:spPr>
        <p:txBody>
          <a:bodyPr wrap="square">
            <a:spAutoFit/>
          </a:bodyPr>
          <a:lstStyle/>
          <a:p>
            <a:pPr algn="ctr"/>
            <a:r>
              <a:rPr lang="fr-FR" sz="1400" dirty="0">
                <a:solidFill>
                  <a:srgbClr val="000000"/>
                </a:solidFill>
              </a:rPr>
              <a:t>Liban</a:t>
            </a:r>
          </a:p>
        </p:txBody>
      </p:sp>
      <p:sp>
        <p:nvSpPr>
          <p:cNvPr id="93" name="ZoneTexte 92">
            <a:extLst>
              <a:ext uri="{FF2B5EF4-FFF2-40B4-BE49-F238E27FC236}">
                <a16:creationId xmlns:a16="http://schemas.microsoft.com/office/drawing/2014/main" xmlns="" id="{BCCEFF3A-8A27-4BDE-A7CB-A8CBC9C84649}"/>
              </a:ext>
            </a:extLst>
          </p:cNvPr>
          <p:cNvSpPr txBox="1"/>
          <p:nvPr/>
        </p:nvSpPr>
        <p:spPr>
          <a:xfrm>
            <a:off x="5587674" y="3041495"/>
            <a:ext cx="1476825" cy="307777"/>
          </a:xfrm>
          <a:prstGeom prst="rect">
            <a:avLst/>
          </a:prstGeom>
          <a:noFill/>
        </p:spPr>
        <p:txBody>
          <a:bodyPr wrap="square">
            <a:spAutoFit/>
          </a:bodyPr>
          <a:lstStyle/>
          <a:p>
            <a:pPr algn="ctr"/>
            <a:r>
              <a:rPr lang="fr-FR" sz="1400" dirty="0">
                <a:solidFill>
                  <a:srgbClr val="000000"/>
                </a:solidFill>
              </a:rPr>
              <a:t>Arabie Saoudite</a:t>
            </a:r>
          </a:p>
        </p:txBody>
      </p:sp>
      <p:sp>
        <p:nvSpPr>
          <p:cNvPr id="94" name="ZoneTexte 93">
            <a:extLst>
              <a:ext uri="{FF2B5EF4-FFF2-40B4-BE49-F238E27FC236}">
                <a16:creationId xmlns:a16="http://schemas.microsoft.com/office/drawing/2014/main" xmlns="" id="{75FCC202-117E-4129-A217-F9D4E893625F}"/>
              </a:ext>
            </a:extLst>
          </p:cNvPr>
          <p:cNvSpPr txBox="1"/>
          <p:nvPr/>
        </p:nvSpPr>
        <p:spPr>
          <a:xfrm>
            <a:off x="4105642" y="5366894"/>
            <a:ext cx="1476825" cy="307777"/>
          </a:xfrm>
          <a:prstGeom prst="rect">
            <a:avLst/>
          </a:prstGeom>
          <a:noFill/>
        </p:spPr>
        <p:txBody>
          <a:bodyPr wrap="square">
            <a:spAutoFit/>
          </a:bodyPr>
          <a:lstStyle/>
          <a:p>
            <a:pPr algn="ctr"/>
            <a:r>
              <a:rPr lang="fr-FR" sz="1400" dirty="0">
                <a:solidFill>
                  <a:srgbClr val="000000"/>
                </a:solidFill>
              </a:rPr>
              <a:t>Egypte (CGC)</a:t>
            </a:r>
          </a:p>
        </p:txBody>
      </p:sp>
      <p:sp>
        <p:nvSpPr>
          <p:cNvPr id="95" name="ZoneTexte 94">
            <a:extLst>
              <a:ext uri="{FF2B5EF4-FFF2-40B4-BE49-F238E27FC236}">
                <a16:creationId xmlns:a16="http://schemas.microsoft.com/office/drawing/2014/main" xmlns="" id="{5C449B9D-7DC7-498A-98F8-C02C50D52B72}"/>
              </a:ext>
            </a:extLst>
          </p:cNvPr>
          <p:cNvSpPr txBox="1"/>
          <p:nvPr/>
        </p:nvSpPr>
        <p:spPr>
          <a:xfrm>
            <a:off x="7139855" y="3166125"/>
            <a:ext cx="1476825" cy="307777"/>
          </a:xfrm>
          <a:prstGeom prst="rect">
            <a:avLst/>
          </a:prstGeom>
          <a:noFill/>
        </p:spPr>
        <p:txBody>
          <a:bodyPr wrap="square">
            <a:spAutoFit/>
          </a:bodyPr>
          <a:lstStyle/>
          <a:p>
            <a:pPr algn="ctr"/>
            <a:r>
              <a:rPr lang="fr-FR" sz="1400" dirty="0">
                <a:solidFill>
                  <a:srgbClr val="000000"/>
                </a:solidFill>
              </a:rPr>
              <a:t>Algérie (CGCI)</a:t>
            </a:r>
          </a:p>
        </p:txBody>
      </p:sp>
      <p:sp>
        <p:nvSpPr>
          <p:cNvPr id="97" name="ZoneTexte 96">
            <a:extLst>
              <a:ext uri="{FF2B5EF4-FFF2-40B4-BE49-F238E27FC236}">
                <a16:creationId xmlns:a16="http://schemas.microsoft.com/office/drawing/2014/main" xmlns="" id="{903661C4-BB2F-44B4-AD76-B01A300E2918}"/>
              </a:ext>
            </a:extLst>
          </p:cNvPr>
          <p:cNvSpPr txBox="1"/>
          <p:nvPr/>
        </p:nvSpPr>
        <p:spPr>
          <a:xfrm>
            <a:off x="5603473" y="3292075"/>
            <a:ext cx="1476825" cy="307777"/>
          </a:xfrm>
          <a:prstGeom prst="rect">
            <a:avLst/>
          </a:prstGeom>
          <a:noFill/>
        </p:spPr>
        <p:txBody>
          <a:bodyPr wrap="square">
            <a:spAutoFit/>
          </a:bodyPr>
          <a:lstStyle/>
          <a:p>
            <a:pPr algn="ctr"/>
            <a:r>
              <a:rPr lang="fr-FR" sz="1400" dirty="0">
                <a:solidFill>
                  <a:srgbClr val="000000"/>
                </a:solidFill>
              </a:rPr>
              <a:t>Maroc</a:t>
            </a:r>
          </a:p>
        </p:txBody>
      </p:sp>
      <p:sp>
        <p:nvSpPr>
          <p:cNvPr id="100" name="ZoneTexte 99">
            <a:extLst>
              <a:ext uri="{FF2B5EF4-FFF2-40B4-BE49-F238E27FC236}">
                <a16:creationId xmlns:a16="http://schemas.microsoft.com/office/drawing/2014/main" xmlns="" id="{E3C4D9D8-BC74-4775-863D-4499BADA96EE}"/>
              </a:ext>
            </a:extLst>
          </p:cNvPr>
          <p:cNvSpPr txBox="1"/>
          <p:nvPr/>
        </p:nvSpPr>
        <p:spPr>
          <a:xfrm>
            <a:off x="4073365" y="4112891"/>
            <a:ext cx="1453156" cy="307777"/>
          </a:xfrm>
          <a:prstGeom prst="rect">
            <a:avLst/>
          </a:prstGeom>
          <a:noFill/>
        </p:spPr>
        <p:txBody>
          <a:bodyPr wrap="square">
            <a:spAutoFit/>
          </a:bodyPr>
          <a:lstStyle/>
          <a:p>
            <a:pPr algn="ctr"/>
            <a:r>
              <a:rPr lang="fr-FR" sz="1400" dirty="0">
                <a:solidFill>
                  <a:srgbClr val="000000"/>
                </a:solidFill>
              </a:rPr>
              <a:t>Algérie (FGAR)</a:t>
            </a:r>
          </a:p>
        </p:txBody>
      </p:sp>
      <p:sp>
        <p:nvSpPr>
          <p:cNvPr id="101" name="ZoneTexte 100">
            <a:extLst>
              <a:ext uri="{FF2B5EF4-FFF2-40B4-BE49-F238E27FC236}">
                <a16:creationId xmlns:a16="http://schemas.microsoft.com/office/drawing/2014/main" xmlns="" id="{F1E6B848-76E9-4156-8A8D-5B339701490A}"/>
              </a:ext>
            </a:extLst>
          </p:cNvPr>
          <p:cNvSpPr txBox="1"/>
          <p:nvPr/>
        </p:nvSpPr>
        <p:spPr>
          <a:xfrm>
            <a:off x="5580712" y="2166093"/>
            <a:ext cx="1476825" cy="307777"/>
          </a:xfrm>
          <a:prstGeom prst="rect">
            <a:avLst/>
          </a:prstGeom>
          <a:noFill/>
        </p:spPr>
        <p:txBody>
          <a:bodyPr wrap="square">
            <a:spAutoFit/>
          </a:bodyPr>
          <a:lstStyle/>
          <a:p>
            <a:pPr algn="ctr"/>
            <a:r>
              <a:rPr lang="fr-FR" sz="1400" dirty="0">
                <a:solidFill>
                  <a:srgbClr val="000000"/>
                </a:solidFill>
              </a:rPr>
              <a:t>Yémen</a:t>
            </a:r>
          </a:p>
        </p:txBody>
      </p:sp>
      <p:sp>
        <p:nvSpPr>
          <p:cNvPr id="102" name="Rectangle 101">
            <a:extLst>
              <a:ext uri="{FF2B5EF4-FFF2-40B4-BE49-F238E27FC236}">
                <a16:creationId xmlns:a16="http://schemas.microsoft.com/office/drawing/2014/main" xmlns="" id="{9979B582-DC4F-4505-A3C3-87B780063D27}"/>
              </a:ext>
            </a:extLst>
          </p:cNvPr>
          <p:cNvSpPr/>
          <p:nvPr/>
        </p:nvSpPr>
        <p:spPr>
          <a:xfrm>
            <a:off x="4522639" y="1490653"/>
            <a:ext cx="646893" cy="369332"/>
          </a:xfrm>
          <a:prstGeom prst="rect">
            <a:avLst/>
          </a:prstGeom>
          <a:noFill/>
        </p:spPr>
        <p:txBody>
          <a:bodyPr wrap="square">
            <a:spAutoFit/>
          </a:bodyPr>
          <a:lstStyle/>
          <a:p>
            <a:pPr algn="ctr"/>
            <a:r>
              <a:rPr lang="fr-FR" b="1" i="1" dirty="0">
                <a:solidFill>
                  <a:srgbClr val="00B0F0"/>
                </a:solidFill>
              </a:rPr>
              <a:t>40%</a:t>
            </a:r>
            <a:endParaRPr lang="fr-CA" b="1" i="1" dirty="0">
              <a:solidFill>
                <a:srgbClr val="00B0F0"/>
              </a:solidFill>
            </a:endParaRPr>
          </a:p>
        </p:txBody>
      </p:sp>
      <p:sp>
        <p:nvSpPr>
          <p:cNvPr id="104" name="Rectangle 103">
            <a:extLst>
              <a:ext uri="{FF2B5EF4-FFF2-40B4-BE49-F238E27FC236}">
                <a16:creationId xmlns:a16="http://schemas.microsoft.com/office/drawing/2014/main" xmlns="" id="{B2E46243-B49A-49B9-9EF3-E3A2A89D401C}"/>
              </a:ext>
            </a:extLst>
          </p:cNvPr>
          <p:cNvSpPr/>
          <p:nvPr/>
        </p:nvSpPr>
        <p:spPr>
          <a:xfrm>
            <a:off x="6038714" y="1493357"/>
            <a:ext cx="646893" cy="369332"/>
          </a:xfrm>
          <a:prstGeom prst="rect">
            <a:avLst/>
          </a:prstGeom>
          <a:noFill/>
        </p:spPr>
        <p:txBody>
          <a:bodyPr wrap="square">
            <a:spAutoFit/>
          </a:bodyPr>
          <a:lstStyle/>
          <a:p>
            <a:pPr algn="ctr"/>
            <a:r>
              <a:rPr lang="fr-FR" b="1" i="1" dirty="0">
                <a:solidFill>
                  <a:srgbClr val="00B0F0"/>
                </a:solidFill>
              </a:rPr>
              <a:t>50%</a:t>
            </a:r>
            <a:endParaRPr lang="fr-CA" b="1" i="1" dirty="0">
              <a:solidFill>
                <a:srgbClr val="00B0F0"/>
              </a:solidFill>
            </a:endParaRPr>
          </a:p>
        </p:txBody>
      </p:sp>
      <p:sp>
        <p:nvSpPr>
          <p:cNvPr id="106" name="Rectangle 105">
            <a:extLst>
              <a:ext uri="{FF2B5EF4-FFF2-40B4-BE49-F238E27FC236}">
                <a16:creationId xmlns:a16="http://schemas.microsoft.com/office/drawing/2014/main" xmlns="" id="{BDF903E7-03B1-4C51-B604-7E2D4E8B7F9F}"/>
              </a:ext>
            </a:extLst>
          </p:cNvPr>
          <p:cNvSpPr/>
          <p:nvPr/>
        </p:nvSpPr>
        <p:spPr>
          <a:xfrm>
            <a:off x="7517780" y="1485452"/>
            <a:ext cx="646893" cy="369332"/>
          </a:xfrm>
          <a:prstGeom prst="rect">
            <a:avLst/>
          </a:prstGeom>
          <a:noFill/>
        </p:spPr>
        <p:txBody>
          <a:bodyPr wrap="square">
            <a:spAutoFit/>
          </a:bodyPr>
          <a:lstStyle/>
          <a:p>
            <a:pPr algn="ctr"/>
            <a:r>
              <a:rPr lang="fr-FR" b="1" i="1" dirty="0">
                <a:solidFill>
                  <a:srgbClr val="00B0F0"/>
                </a:solidFill>
              </a:rPr>
              <a:t>10%</a:t>
            </a:r>
            <a:endParaRPr lang="fr-CA" b="1" i="1" dirty="0">
              <a:solidFill>
                <a:srgbClr val="00B0F0"/>
              </a:solidFill>
            </a:endParaRPr>
          </a:p>
        </p:txBody>
      </p:sp>
      <p:sp>
        <p:nvSpPr>
          <p:cNvPr id="107" name="Rectangle 106">
            <a:extLst>
              <a:ext uri="{FF2B5EF4-FFF2-40B4-BE49-F238E27FC236}">
                <a16:creationId xmlns:a16="http://schemas.microsoft.com/office/drawing/2014/main" xmlns="" id="{DACD3C31-2745-46A0-8102-EFA76B8A80C4}"/>
              </a:ext>
            </a:extLst>
          </p:cNvPr>
          <p:cNvSpPr/>
          <p:nvPr/>
        </p:nvSpPr>
        <p:spPr>
          <a:xfrm>
            <a:off x="8569449" y="2142533"/>
            <a:ext cx="646893" cy="369332"/>
          </a:xfrm>
          <a:prstGeom prst="rect">
            <a:avLst/>
          </a:prstGeom>
          <a:noFill/>
        </p:spPr>
        <p:txBody>
          <a:bodyPr wrap="square">
            <a:spAutoFit/>
          </a:bodyPr>
          <a:lstStyle/>
          <a:p>
            <a:pPr algn="ctr"/>
            <a:r>
              <a:rPr lang="fr-FR" b="1" i="1" dirty="0">
                <a:solidFill>
                  <a:srgbClr val="FF9933"/>
                </a:solidFill>
              </a:rPr>
              <a:t>10%</a:t>
            </a:r>
            <a:endParaRPr lang="fr-CA" b="1" i="1" dirty="0">
              <a:solidFill>
                <a:srgbClr val="FF9933"/>
              </a:solidFill>
            </a:endParaRPr>
          </a:p>
        </p:txBody>
      </p:sp>
      <p:sp>
        <p:nvSpPr>
          <p:cNvPr id="108" name="Rectangle 107">
            <a:extLst>
              <a:ext uri="{FF2B5EF4-FFF2-40B4-BE49-F238E27FC236}">
                <a16:creationId xmlns:a16="http://schemas.microsoft.com/office/drawing/2014/main" xmlns="" id="{7EE25CF0-998B-4365-8992-2BE3E345B3B7}"/>
              </a:ext>
            </a:extLst>
          </p:cNvPr>
          <p:cNvSpPr/>
          <p:nvPr/>
        </p:nvSpPr>
        <p:spPr>
          <a:xfrm>
            <a:off x="8580879" y="3111933"/>
            <a:ext cx="646893" cy="369332"/>
          </a:xfrm>
          <a:prstGeom prst="rect">
            <a:avLst/>
          </a:prstGeom>
          <a:noFill/>
        </p:spPr>
        <p:txBody>
          <a:bodyPr wrap="square">
            <a:spAutoFit/>
          </a:bodyPr>
          <a:lstStyle/>
          <a:p>
            <a:pPr algn="ctr"/>
            <a:r>
              <a:rPr lang="fr-FR" b="1" i="1" dirty="0">
                <a:solidFill>
                  <a:srgbClr val="FF9933"/>
                </a:solidFill>
              </a:rPr>
              <a:t>50%</a:t>
            </a:r>
            <a:endParaRPr lang="fr-CA" b="1" i="1" dirty="0">
              <a:solidFill>
                <a:srgbClr val="FF9933"/>
              </a:solidFill>
            </a:endParaRPr>
          </a:p>
        </p:txBody>
      </p:sp>
      <p:sp>
        <p:nvSpPr>
          <p:cNvPr id="109" name="Rectangle 108">
            <a:extLst>
              <a:ext uri="{FF2B5EF4-FFF2-40B4-BE49-F238E27FC236}">
                <a16:creationId xmlns:a16="http://schemas.microsoft.com/office/drawing/2014/main" xmlns="" id="{7917F50D-D525-43A3-A7F0-45D613ED039A}"/>
              </a:ext>
            </a:extLst>
          </p:cNvPr>
          <p:cNvSpPr/>
          <p:nvPr/>
        </p:nvSpPr>
        <p:spPr>
          <a:xfrm>
            <a:off x="8583991" y="4046410"/>
            <a:ext cx="646893" cy="369332"/>
          </a:xfrm>
          <a:prstGeom prst="rect">
            <a:avLst/>
          </a:prstGeom>
          <a:noFill/>
        </p:spPr>
        <p:txBody>
          <a:bodyPr wrap="square">
            <a:spAutoFit/>
          </a:bodyPr>
          <a:lstStyle/>
          <a:p>
            <a:pPr algn="ctr"/>
            <a:r>
              <a:rPr lang="fr-FR" b="1" i="1" dirty="0">
                <a:solidFill>
                  <a:srgbClr val="FF9933"/>
                </a:solidFill>
              </a:rPr>
              <a:t>10%</a:t>
            </a:r>
            <a:endParaRPr lang="fr-CA" b="1" i="1" dirty="0">
              <a:solidFill>
                <a:srgbClr val="FF9933"/>
              </a:solidFill>
            </a:endParaRPr>
          </a:p>
        </p:txBody>
      </p:sp>
      <p:sp>
        <p:nvSpPr>
          <p:cNvPr id="110" name="Rectangle 109">
            <a:extLst>
              <a:ext uri="{FF2B5EF4-FFF2-40B4-BE49-F238E27FC236}">
                <a16:creationId xmlns:a16="http://schemas.microsoft.com/office/drawing/2014/main" xmlns="" id="{FBFF3A27-2F5C-4EAF-9A1C-842D2CF90D67}"/>
              </a:ext>
            </a:extLst>
          </p:cNvPr>
          <p:cNvSpPr/>
          <p:nvPr/>
        </p:nvSpPr>
        <p:spPr>
          <a:xfrm>
            <a:off x="8563480" y="5048821"/>
            <a:ext cx="646893" cy="369332"/>
          </a:xfrm>
          <a:prstGeom prst="rect">
            <a:avLst/>
          </a:prstGeom>
          <a:noFill/>
        </p:spPr>
        <p:txBody>
          <a:bodyPr wrap="square">
            <a:spAutoFit/>
          </a:bodyPr>
          <a:lstStyle/>
          <a:p>
            <a:pPr algn="ctr"/>
            <a:r>
              <a:rPr lang="fr-FR" b="1" i="1" dirty="0">
                <a:solidFill>
                  <a:srgbClr val="FF9933"/>
                </a:solidFill>
              </a:rPr>
              <a:t>30%</a:t>
            </a:r>
            <a:endParaRPr lang="fr-CA" b="1" i="1" dirty="0">
              <a:solidFill>
                <a:srgbClr val="FF9933"/>
              </a:solidFill>
            </a:endParaRPr>
          </a:p>
        </p:txBody>
      </p:sp>
    </p:spTree>
    <p:extLst>
      <p:ext uri="{BB962C8B-B14F-4D97-AF65-F5344CB8AC3E}">
        <p14:creationId xmlns:p14="http://schemas.microsoft.com/office/powerpoint/2010/main" val="319141922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Groupe 8">
            <a:extLst>
              <a:ext uri="{FF2B5EF4-FFF2-40B4-BE49-F238E27FC236}">
                <a16:creationId xmlns:a16="http://schemas.microsoft.com/office/drawing/2014/main" xmlns="" id="{EEC1DD0E-B80D-4FD9-A249-460CB4809169}"/>
              </a:ext>
            </a:extLst>
          </p:cNvPr>
          <p:cNvGrpSpPr>
            <a:grpSpLocks/>
          </p:cNvGrpSpPr>
          <p:nvPr/>
        </p:nvGrpSpPr>
        <p:grpSpPr bwMode="auto">
          <a:xfrm>
            <a:off x="11014075" y="6237288"/>
            <a:ext cx="957263" cy="287337"/>
            <a:chOff x="9460301" y="7063452"/>
            <a:chExt cx="926165" cy="277783"/>
          </a:xfrm>
        </p:grpSpPr>
        <p:sp>
          <p:nvSpPr>
            <p:cNvPr id="6" name="Espace réservé du numéro de diapositive 5">
              <a:extLst>
                <a:ext uri="{FF2B5EF4-FFF2-40B4-BE49-F238E27FC236}">
                  <a16:creationId xmlns:a16="http://schemas.microsoft.com/office/drawing/2014/main" xmlns="" id="{ED43C5E1-47E9-43A4-84AA-AB4CD5F31A58}"/>
                </a:ext>
              </a:extLst>
            </p:cNvPr>
            <p:cNvSpPr txBox="1">
              <a:spLocks/>
            </p:cNvSpPr>
            <p:nvPr/>
          </p:nvSpPr>
          <p:spPr>
            <a:xfrm>
              <a:off x="9460301" y="7063452"/>
              <a:ext cx="926165" cy="277783"/>
            </a:xfrm>
            <a:prstGeom prst="rect">
              <a:avLst/>
            </a:prstGeom>
          </p:spPr>
          <p:txBody>
            <a:bodyPr/>
            <a:lstStyle>
              <a:defPPr>
                <a:defRPr lang="de-DE"/>
              </a:defPPr>
              <a:lvl1pPr algn="l" rtl="0" fontAlgn="base">
                <a:spcBef>
                  <a:spcPct val="0"/>
                </a:spcBef>
                <a:spcAft>
                  <a:spcPct val="0"/>
                </a:spcAft>
                <a:defRPr sz="2400" kern="1200">
                  <a:solidFill>
                    <a:schemeClr val="tx1"/>
                  </a:solidFill>
                  <a:latin typeface="Times New Roman" panose="02020603050405020304" pitchFamily="18" charset="0"/>
                  <a:ea typeface="+mn-ea"/>
                  <a:cs typeface="Times New Roman" panose="02020603050405020304" pitchFamily="18" charset="0"/>
                </a:defRPr>
              </a:lvl1pPr>
              <a:lvl2pPr marL="457200" algn="l" rtl="0" fontAlgn="base">
                <a:spcBef>
                  <a:spcPct val="0"/>
                </a:spcBef>
                <a:spcAft>
                  <a:spcPct val="0"/>
                </a:spcAft>
                <a:defRPr sz="2400" kern="1200">
                  <a:solidFill>
                    <a:schemeClr val="tx1"/>
                  </a:solidFill>
                  <a:latin typeface="Times New Roman" panose="02020603050405020304" pitchFamily="18" charset="0"/>
                  <a:ea typeface="+mn-ea"/>
                  <a:cs typeface="Times New Roman" panose="02020603050405020304" pitchFamily="18" charset="0"/>
                </a:defRPr>
              </a:lvl2pPr>
              <a:lvl3pPr marL="914400" algn="l" rtl="0" fontAlgn="base">
                <a:spcBef>
                  <a:spcPct val="0"/>
                </a:spcBef>
                <a:spcAft>
                  <a:spcPct val="0"/>
                </a:spcAft>
                <a:defRPr sz="2400" kern="1200">
                  <a:solidFill>
                    <a:schemeClr val="tx1"/>
                  </a:solidFill>
                  <a:latin typeface="Times New Roman" panose="02020603050405020304" pitchFamily="18" charset="0"/>
                  <a:ea typeface="+mn-ea"/>
                  <a:cs typeface="Times New Roman" panose="02020603050405020304" pitchFamily="18" charset="0"/>
                </a:defRPr>
              </a:lvl3pPr>
              <a:lvl4pPr marL="1371600" algn="l" rtl="0" fontAlgn="base">
                <a:spcBef>
                  <a:spcPct val="0"/>
                </a:spcBef>
                <a:spcAft>
                  <a:spcPct val="0"/>
                </a:spcAft>
                <a:defRPr sz="2400" kern="1200">
                  <a:solidFill>
                    <a:schemeClr val="tx1"/>
                  </a:solidFill>
                  <a:latin typeface="Times New Roman" panose="02020603050405020304" pitchFamily="18" charset="0"/>
                  <a:ea typeface="+mn-ea"/>
                  <a:cs typeface="Times New Roman" panose="02020603050405020304" pitchFamily="18" charset="0"/>
                </a:defRPr>
              </a:lvl4pPr>
              <a:lvl5pPr marL="1828800" algn="l" rtl="0" fontAlgn="base">
                <a:spcBef>
                  <a:spcPct val="0"/>
                </a:spcBef>
                <a:spcAft>
                  <a:spcPct val="0"/>
                </a:spcAft>
                <a:defRPr sz="2400" kern="1200">
                  <a:solidFill>
                    <a:schemeClr val="tx1"/>
                  </a:solidFill>
                  <a:latin typeface="Times New Roman" panose="02020603050405020304" pitchFamily="18" charset="0"/>
                  <a:ea typeface="+mn-ea"/>
                  <a:cs typeface="Times New Roman" panose="02020603050405020304" pitchFamily="18" charset="0"/>
                </a:defRPr>
              </a:lvl5pPr>
              <a:lvl6pPr marL="2286000" algn="l" defTabSz="914400" rtl="0" eaLnBrk="1" latinLnBrk="0" hangingPunct="1">
                <a:defRPr sz="2400" kern="1200">
                  <a:solidFill>
                    <a:schemeClr val="tx1"/>
                  </a:solidFill>
                  <a:latin typeface="Times New Roman" panose="02020603050405020304" pitchFamily="18" charset="0"/>
                  <a:ea typeface="+mn-ea"/>
                  <a:cs typeface="Times New Roman" panose="02020603050405020304" pitchFamily="18" charset="0"/>
                </a:defRPr>
              </a:lvl6pPr>
              <a:lvl7pPr marL="2743200" algn="l" defTabSz="914400" rtl="0" eaLnBrk="1" latinLnBrk="0" hangingPunct="1">
                <a:defRPr sz="2400" kern="1200">
                  <a:solidFill>
                    <a:schemeClr val="tx1"/>
                  </a:solidFill>
                  <a:latin typeface="Times New Roman" panose="02020603050405020304" pitchFamily="18" charset="0"/>
                  <a:ea typeface="+mn-ea"/>
                  <a:cs typeface="Times New Roman" panose="02020603050405020304" pitchFamily="18" charset="0"/>
                </a:defRPr>
              </a:lvl7pPr>
              <a:lvl8pPr marL="3200400" algn="l" defTabSz="914400" rtl="0" eaLnBrk="1" latinLnBrk="0" hangingPunct="1">
                <a:defRPr sz="2400" kern="1200">
                  <a:solidFill>
                    <a:schemeClr val="tx1"/>
                  </a:solidFill>
                  <a:latin typeface="Times New Roman" panose="02020603050405020304" pitchFamily="18" charset="0"/>
                  <a:ea typeface="+mn-ea"/>
                  <a:cs typeface="Times New Roman" panose="02020603050405020304" pitchFamily="18" charset="0"/>
                </a:defRPr>
              </a:lvl8pPr>
              <a:lvl9pPr marL="3657600" algn="l" defTabSz="914400" rtl="0" eaLnBrk="1" latinLnBrk="0" hangingPunct="1">
                <a:defRPr sz="2400" kern="1200">
                  <a:solidFill>
                    <a:schemeClr val="tx1"/>
                  </a:solidFill>
                  <a:latin typeface="Times New Roman" panose="02020603050405020304" pitchFamily="18" charset="0"/>
                  <a:ea typeface="+mn-ea"/>
                  <a:cs typeface="Times New Roman" panose="02020603050405020304" pitchFamily="18" charset="0"/>
                </a:defRPr>
              </a:lvl9pPr>
            </a:lstStyle>
            <a:p>
              <a:pPr algn="ctr" defTabSz="1042717" eaLnBrk="1" fontAlgn="auto" hangingPunct="1">
                <a:spcBef>
                  <a:spcPts val="0"/>
                </a:spcBef>
                <a:spcAft>
                  <a:spcPts val="0"/>
                </a:spcAft>
                <a:defRPr/>
              </a:pPr>
              <a:fld id="{0FD39C0D-2820-4F1B-838D-E1ECDD5FD67B}" type="slidenum">
                <a:rPr lang="en-GB" sz="1448">
                  <a:solidFill>
                    <a:srgbClr val="002060"/>
                  </a:solidFill>
                  <a:latin typeface="+mn-lt"/>
                  <a:cs typeface="Calibri" panose="020F0502020204030204" pitchFamily="34" charset="0"/>
                </a:rPr>
                <a:pPr algn="ctr" defTabSz="1042717" eaLnBrk="1" fontAlgn="auto" hangingPunct="1">
                  <a:spcBef>
                    <a:spcPts val="0"/>
                  </a:spcBef>
                  <a:spcAft>
                    <a:spcPts val="0"/>
                  </a:spcAft>
                  <a:defRPr/>
                </a:pPr>
                <a:t>14</a:t>
              </a:fld>
              <a:endParaRPr lang="en-GB" sz="1448" dirty="0">
                <a:solidFill>
                  <a:srgbClr val="002060"/>
                </a:solidFill>
                <a:latin typeface="+mn-lt"/>
                <a:cs typeface="Calibri" panose="020F0502020204030204" pitchFamily="34" charset="0"/>
              </a:endParaRPr>
            </a:p>
          </p:txBody>
        </p:sp>
        <p:cxnSp>
          <p:nvCxnSpPr>
            <p:cNvPr id="7" name="Connecteur droit 6">
              <a:extLst>
                <a:ext uri="{FF2B5EF4-FFF2-40B4-BE49-F238E27FC236}">
                  <a16:creationId xmlns:a16="http://schemas.microsoft.com/office/drawing/2014/main" xmlns="" id="{2E916620-8DAE-45A6-8753-262D5757757B}"/>
                </a:ext>
              </a:extLst>
            </p:cNvPr>
            <p:cNvCxnSpPr/>
            <p:nvPr/>
          </p:nvCxnSpPr>
          <p:spPr>
            <a:xfrm>
              <a:off x="9738304" y="7092611"/>
              <a:ext cx="0" cy="244020"/>
            </a:xfrm>
            <a:prstGeom prst="line">
              <a:avLst/>
            </a:prstGeom>
            <a:ln>
              <a:solidFill>
                <a:srgbClr val="003062"/>
              </a:solidFill>
            </a:ln>
          </p:spPr>
          <p:style>
            <a:lnRef idx="1">
              <a:schemeClr val="accent1"/>
            </a:lnRef>
            <a:fillRef idx="0">
              <a:schemeClr val="accent1"/>
            </a:fillRef>
            <a:effectRef idx="0">
              <a:schemeClr val="accent1"/>
            </a:effectRef>
            <a:fontRef idx="minor">
              <a:schemeClr val="tx1"/>
            </a:fontRef>
          </p:style>
        </p:cxnSp>
      </p:grpSp>
      <p:cxnSp>
        <p:nvCxnSpPr>
          <p:cNvPr id="8" name="Connecteur droit 7">
            <a:extLst>
              <a:ext uri="{FF2B5EF4-FFF2-40B4-BE49-F238E27FC236}">
                <a16:creationId xmlns:a16="http://schemas.microsoft.com/office/drawing/2014/main" xmlns="" id="{EC23064F-FBFF-40B2-97D5-9FE122837EFA}"/>
              </a:ext>
            </a:extLst>
          </p:cNvPr>
          <p:cNvCxnSpPr>
            <a:cxnSpLocks/>
          </p:cNvCxnSpPr>
          <p:nvPr/>
        </p:nvCxnSpPr>
        <p:spPr>
          <a:xfrm>
            <a:off x="0" y="971931"/>
            <a:ext cx="10996863" cy="0"/>
          </a:xfrm>
          <a:prstGeom prst="line">
            <a:avLst/>
          </a:prstGeom>
          <a:ln w="19050">
            <a:solidFill>
              <a:srgbClr val="0E3A4D"/>
            </a:solidFill>
          </a:ln>
        </p:spPr>
        <p:style>
          <a:lnRef idx="1">
            <a:schemeClr val="accent1"/>
          </a:lnRef>
          <a:fillRef idx="0">
            <a:schemeClr val="accent1"/>
          </a:fillRef>
          <a:effectRef idx="0">
            <a:schemeClr val="accent1"/>
          </a:effectRef>
          <a:fontRef idx="minor">
            <a:schemeClr val="tx1"/>
          </a:fontRef>
        </p:style>
      </p:cxnSp>
      <p:pic>
        <p:nvPicPr>
          <p:cNvPr id="9" name="Image 8">
            <a:extLst>
              <a:ext uri="{FF2B5EF4-FFF2-40B4-BE49-F238E27FC236}">
                <a16:creationId xmlns:a16="http://schemas.microsoft.com/office/drawing/2014/main" xmlns="" id="{ECE03D5E-D6FA-4B3D-815F-A9409A32082B}"/>
              </a:ext>
            </a:extLst>
          </p:cNvPr>
          <p:cNvPicPr>
            <a:picLocks noChangeAspect="1"/>
          </p:cNvPicPr>
          <p:nvPr/>
        </p:nvPicPr>
        <p:blipFill>
          <a:blip r:embed="rId3"/>
          <a:stretch>
            <a:fillRect/>
          </a:stretch>
        </p:blipFill>
        <p:spPr>
          <a:xfrm>
            <a:off x="11090358" y="394735"/>
            <a:ext cx="695325" cy="866775"/>
          </a:xfrm>
          <a:prstGeom prst="rect">
            <a:avLst/>
          </a:prstGeom>
        </p:spPr>
      </p:pic>
      <p:sp>
        <p:nvSpPr>
          <p:cNvPr id="45" name="Title 9">
            <a:extLst>
              <a:ext uri="{FF2B5EF4-FFF2-40B4-BE49-F238E27FC236}">
                <a16:creationId xmlns:a16="http://schemas.microsoft.com/office/drawing/2014/main" xmlns="" id="{78397562-115E-48DF-A07F-6A1299263DEE}"/>
              </a:ext>
            </a:extLst>
          </p:cNvPr>
          <p:cNvSpPr txBox="1">
            <a:spLocks/>
          </p:cNvSpPr>
          <p:nvPr/>
        </p:nvSpPr>
        <p:spPr>
          <a:xfrm>
            <a:off x="138709" y="465177"/>
            <a:ext cx="10515600" cy="507831"/>
          </a:xfrm>
          <a:prstGeom prst="rect">
            <a:avLst/>
          </a:prstGeom>
        </p:spPr>
        <p:txBody>
          <a:bodyPr vert="horz" lIns="91440" tIns="45720" rIns="91440" bIns="45720" rtlCol="0" anchor="ctr">
            <a:spAutoFit/>
          </a:bodyPr>
          <a:lstStyle>
            <a:lvl1pPr>
              <a:lnSpc>
                <a:spcPct val="90000"/>
              </a:lnSpc>
              <a:spcBef>
                <a:spcPct val="0"/>
              </a:spcBef>
              <a:buNone/>
              <a:defRPr sz="3600" b="1">
                <a:solidFill>
                  <a:srgbClr val="0E3A4D"/>
                </a:solidFill>
                <a:latin typeface="Segoe UI" panose="020B0502040204020203" pitchFamily="34" charset="0"/>
                <a:ea typeface="+mj-ea"/>
                <a:cs typeface="Segoe UI" panose="020B0502040204020203" pitchFamily="34" charset="0"/>
              </a:defRPr>
            </a:lvl1pPr>
          </a:lstStyle>
          <a:p>
            <a:pPr marL="1203325" marR="0" lvl="0" indent="-1203325" algn="l" defTabSz="914400" rtl="0" eaLnBrk="1" fontAlgn="auto" latinLnBrk="0" hangingPunct="1">
              <a:lnSpc>
                <a:spcPct val="90000"/>
              </a:lnSpc>
              <a:spcBef>
                <a:spcPct val="0"/>
              </a:spcBef>
              <a:spcAft>
                <a:spcPts val="0"/>
              </a:spcAft>
              <a:buClrTx/>
              <a:buSzTx/>
              <a:buFontTx/>
              <a:buNone/>
              <a:tabLst/>
              <a:defRPr/>
            </a:pPr>
            <a:r>
              <a:rPr kumimoji="0" lang="en-US" sz="3000" b="1" i="0" u="none" strike="noStrike" kern="1200" cap="none" spc="0" normalizeH="0" baseline="0" noProof="0" dirty="0">
                <a:ln>
                  <a:noFill/>
                </a:ln>
                <a:solidFill>
                  <a:srgbClr val="0070C0"/>
                </a:solidFill>
                <a:effectLst/>
                <a:uLnTx/>
                <a:uFillTx/>
                <a:latin typeface="+mn-lt"/>
                <a:ea typeface="+mj-ea"/>
                <a:cs typeface="Segoe UI" panose="020B0502040204020203" pitchFamily="34" charset="0"/>
              </a:rPr>
              <a:t>I.</a:t>
            </a:r>
            <a:r>
              <a:rPr kumimoji="0" lang="en-US" sz="3000" b="1" i="0" u="none" strike="noStrike" kern="1200" cap="none" spc="0" normalizeH="0" baseline="0" noProof="0" dirty="0">
                <a:ln>
                  <a:noFill/>
                </a:ln>
                <a:solidFill>
                  <a:srgbClr val="0E3A4D"/>
                </a:solidFill>
                <a:effectLst/>
                <a:uLnTx/>
                <a:uFillTx/>
                <a:latin typeface="+mn-lt"/>
                <a:ea typeface="+mj-ea"/>
                <a:cs typeface="Segoe UI" panose="020B0502040204020203" pitchFamily="34" charset="0"/>
              </a:rPr>
              <a:t> SGC </a:t>
            </a:r>
            <a:r>
              <a:rPr kumimoji="0" lang="fr-FR" sz="3000" b="1" i="0" u="none" strike="noStrike" kern="1200" cap="none" spc="0" normalizeH="0" baseline="0" dirty="0">
                <a:ln>
                  <a:noFill/>
                </a:ln>
                <a:solidFill>
                  <a:srgbClr val="0E3A4D"/>
                </a:solidFill>
                <a:effectLst/>
                <a:uLnTx/>
                <a:uFillTx/>
                <a:latin typeface="+mn-lt"/>
                <a:ea typeface="+mj-ea"/>
                <a:cs typeface="Segoe UI" panose="020B0502040204020203" pitchFamily="34" charset="0"/>
              </a:rPr>
              <a:t>arabes</a:t>
            </a:r>
            <a:r>
              <a:rPr kumimoji="0" lang="en-US" sz="3000" b="1" i="0" u="none" strike="noStrike" kern="1200" cap="none" spc="0" normalizeH="0" baseline="0" noProof="0" dirty="0">
                <a:ln>
                  <a:noFill/>
                </a:ln>
                <a:solidFill>
                  <a:srgbClr val="0E3A4D"/>
                </a:solidFill>
                <a:effectLst/>
                <a:uLnTx/>
                <a:uFillTx/>
                <a:latin typeface="+mn-lt"/>
                <a:ea typeface="+mj-ea"/>
                <a:cs typeface="Segoe UI" panose="020B0502040204020203" pitchFamily="34" charset="0"/>
              </a:rPr>
              <a:t>: </a:t>
            </a:r>
            <a:r>
              <a:rPr kumimoji="0" lang="fr-FR" sz="3000" b="1" i="0" u="none" strike="noStrike" kern="1200" cap="none" spc="0" normalizeH="0" baseline="0" dirty="0">
                <a:ln>
                  <a:noFill/>
                </a:ln>
                <a:solidFill>
                  <a:srgbClr val="0E3A4D"/>
                </a:solidFill>
                <a:effectLst/>
                <a:uLnTx/>
                <a:uFillTx/>
                <a:latin typeface="+mn-lt"/>
                <a:ea typeface="+mj-ea"/>
                <a:cs typeface="Segoe UI" panose="020B0502040204020203" pitchFamily="34" charset="0"/>
              </a:rPr>
              <a:t>Panorama des pratiques actuelles</a:t>
            </a:r>
            <a:endParaRPr kumimoji="0" lang="fr-FR" sz="3000" b="1" i="0" u="none" strike="noStrike" kern="1200" cap="none" spc="0" normalizeH="0" baseline="0" noProof="0" dirty="0">
              <a:ln>
                <a:noFill/>
              </a:ln>
              <a:solidFill>
                <a:srgbClr val="0E3A4D"/>
              </a:solidFill>
              <a:effectLst/>
              <a:uLnTx/>
              <a:uFillTx/>
              <a:latin typeface="+mn-lt"/>
              <a:ea typeface="+mj-ea"/>
              <a:cs typeface="Segoe UI" panose="020B0502040204020203" pitchFamily="34" charset="0"/>
            </a:endParaRPr>
          </a:p>
        </p:txBody>
      </p:sp>
      <p:grpSp>
        <p:nvGrpSpPr>
          <p:cNvPr id="13" name="Groupe 12">
            <a:extLst>
              <a:ext uri="{FF2B5EF4-FFF2-40B4-BE49-F238E27FC236}">
                <a16:creationId xmlns:a16="http://schemas.microsoft.com/office/drawing/2014/main" xmlns="" id="{E01E0F5C-A56C-4C9C-9567-16A44DCF183C}"/>
              </a:ext>
            </a:extLst>
          </p:cNvPr>
          <p:cNvGrpSpPr/>
          <p:nvPr/>
        </p:nvGrpSpPr>
        <p:grpSpPr>
          <a:xfrm>
            <a:off x="205811" y="1018071"/>
            <a:ext cx="8835319" cy="520357"/>
            <a:chOff x="205811" y="1120941"/>
            <a:chExt cx="8835319" cy="520357"/>
          </a:xfrm>
        </p:grpSpPr>
        <p:pic>
          <p:nvPicPr>
            <p:cNvPr id="3" name="Image 2">
              <a:extLst>
                <a:ext uri="{FF2B5EF4-FFF2-40B4-BE49-F238E27FC236}">
                  <a16:creationId xmlns:a16="http://schemas.microsoft.com/office/drawing/2014/main" xmlns="" id="{329F340F-7360-49FC-904D-3203F43B00AC}"/>
                </a:ext>
              </a:extLst>
            </p:cNvPr>
            <p:cNvPicPr>
              <a:picLocks noChangeAspect="1"/>
            </p:cNvPicPr>
            <p:nvPr/>
          </p:nvPicPr>
          <p:blipFill>
            <a:blip r:embed="rId4"/>
            <a:stretch>
              <a:fillRect/>
            </a:stretch>
          </p:blipFill>
          <p:spPr>
            <a:xfrm>
              <a:off x="205811" y="1120941"/>
              <a:ext cx="401012" cy="507831"/>
            </a:xfrm>
            <a:prstGeom prst="rect">
              <a:avLst/>
            </a:prstGeom>
          </p:spPr>
        </p:pic>
        <p:sp>
          <p:nvSpPr>
            <p:cNvPr id="44" name="ZoneTexte 43">
              <a:extLst>
                <a:ext uri="{FF2B5EF4-FFF2-40B4-BE49-F238E27FC236}">
                  <a16:creationId xmlns:a16="http://schemas.microsoft.com/office/drawing/2014/main" xmlns="" id="{7F6801B5-130B-4AC9-A17B-59BFE1BB4310}"/>
                </a:ext>
              </a:extLst>
            </p:cNvPr>
            <p:cNvSpPr txBox="1"/>
            <p:nvPr/>
          </p:nvSpPr>
          <p:spPr>
            <a:xfrm>
              <a:off x="507342" y="1271966"/>
              <a:ext cx="8533788" cy="369332"/>
            </a:xfrm>
            <a:prstGeom prst="rect">
              <a:avLst/>
            </a:prstGeom>
            <a:noFill/>
          </p:spPr>
          <p:txBody>
            <a:bodyPr wrap="square">
              <a:spAutoFit/>
            </a:bodyPr>
            <a:lstStyle/>
            <a:p>
              <a:pPr algn="just"/>
              <a:r>
                <a:rPr lang="fr-FR" sz="1800" b="1" i="1" u="none" strike="noStrike" baseline="0" dirty="0">
                  <a:solidFill>
                    <a:srgbClr val="0070C0"/>
                  </a:solidFill>
                </a:rPr>
                <a:t>Référentiel comptable applicable et comptabilisation des garanties de crédit?</a:t>
              </a:r>
              <a:endParaRPr lang="fr-FR" b="1" i="1" dirty="0">
                <a:solidFill>
                  <a:srgbClr val="0070C0"/>
                </a:solidFill>
              </a:endParaRPr>
            </a:p>
          </p:txBody>
        </p:sp>
      </p:grpSp>
      <p:cxnSp>
        <p:nvCxnSpPr>
          <p:cNvPr id="78" name="Connecteur droit avec flèche 77">
            <a:extLst>
              <a:ext uri="{FF2B5EF4-FFF2-40B4-BE49-F238E27FC236}">
                <a16:creationId xmlns:a16="http://schemas.microsoft.com/office/drawing/2014/main" xmlns="" id="{F2E39224-560F-4E44-9B30-C87B2AB0D669}"/>
              </a:ext>
            </a:extLst>
          </p:cNvPr>
          <p:cNvCxnSpPr>
            <a:cxnSpLocks/>
          </p:cNvCxnSpPr>
          <p:nvPr/>
        </p:nvCxnSpPr>
        <p:spPr>
          <a:xfrm flipV="1">
            <a:off x="3939206" y="5823204"/>
            <a:ext cx="4974289" cy="2150"/>
          </a:xfrm>
          <a:prstGeom prst="straightConnector1">
            <a:avLst/>
          </a:prstGeom>
          <a:ln w="28575">
            <a:solidFill>
              <a:srgbClr val="000000"/>
            </a:solidFill>
            <a:tailEnd type="none"/>
          </a:ln>
        </p:spPr>
        <p:style>
          <a:lnRef idx="1">
            <a:schemeClr val="accent1"/>
          </a:lnRef>
          <a:fillRef idx="0">
            <a:schemeClr val="accent1"/>
          </a:fillRef>
          <a:effectRef idx="0">
            <a:schemeClr val="accent1"/>
          </a:effectRef>
          <a:fontRef idx="minor">
            <a:schemeClr val="tx1"/>
          </a:fontRef>
        </p:style>
      </p:cxnSp>
      <p:cxnSp>
        <p:nvCxnSpPr>
          <p:cNvPr id="79" name="Connecteur droit avec flèche 78">
            <a:extLst>
              <a:ext uri="{FF2B5EF4-FFF2-40B4-BE49-F238E27FC236}">
                <a16:creationId xmlns:a16="http://schemas.microsoft.com/office/drawing/2014/main" xmlns="" id="{CAAA7B73-D2AE-4289-8B6B-5EA790D66949}"/>
              </a:ext>
            </a:extLst>
          </p:cNvPr>
          <p:cNvCxnSpPr>
            <a:cxnSpLocks/>
          </p:cNvCxnSpPr>
          <p:nvPr/>
        </p:nvCxnSpPr>
        <p:spPr>
          <a:xfrm>
            <a:off x="4022408" y="1717929"/>
            <a:ext cx="0" cy="4200525"/>
          </a:xfrm>
          <a:prstGeom prst="straightConnector1">
            <a:avLst/>
          </a:prstGeom>
          <a:ln w="28575">
            <a:solidFill>
              <a:srgbClr val="000000"/>
            </a:solidFill>
            <a:tailEnd type="none"/>
          </a:ln>
        </p:spPr>
        <p:style>
          <a:lnRef idx="1">
            <a:schemeClr val="accent1"/>
          </a:lnRef>
          <a:fillRef idx="0">
            <a:schemeClr val="accent1"/>
          </a:fillRef>
          <a:effectRef idx="0">
            <a:schemeClr val="accent1"/>
          </a:effectRef>
          <a:fontRef idx="minor">
            <a:schemeClr val="tx1"/>
          </a:fontRef>
        </p:style>
      </p:cxnSp>
      <p:cxnSp>
        <p:nvCxnSpPr>
          <p:cNvPr id="80" name="Connecteur droit avec flèche 79">
            <a:extLst>
              <a:ext uri="{FF2B5EF4-FFF2-40B4-BE49-F238E27FC236}">
                <a16:creationId xmlns:a16="http://schemas.microsoft.com/office/drawing/2014/main" xmlns="" id="{D21D3995-76EB-4316-B596-F9F2E6751FCA}"/>
              </a:ext>
            </a:extLst>
          </p:cNvPr>
          <p:cNvCxnSpPr>
            <a:cxnSpLocks/>
          </p:cNvCxnSpPr>
          <p:nvPr/>
        </p:nvCxnSpPr>
        <p:spPr>
          <a:xfrm>
            <a:off x="5541645" y="1765554"/>
            <a:ext cx="4763" cy="4067175"/>
          </a:xfrm>
          <a:prstGeom prst="straightConnector1">
            <a:avLst/>
          </a:prstGeom>
          <a:ln w="9525">
            <a:solidFill>
              <a:schemeClr val="accent2">
                <a:lumMod val="40000"/>
                <a:lumOff val="60000"/>
              </a:schemeClr>
            </a:solidFill>
            <a:tailEnd type="none"/>
          </a:ln>
        </p:spPr>
        <p:style>
          <a:lnRef idx="1">
            <a:schemeClr val="accent1"/>
          </a:lnRef>
          <a:fillRef idx="0">
            <a:schemeClr val="accent1"/>
          </a:fillRef>
          <a:effectRef idx="0">
            <a:schemeClr val="accent1"/>
          </a:effectRef>
          <a:fontRef idx="minor">
            <a:schemeClr val="tx1"/>
          </a:fontRef>
        </p:style>
      </p:cxnSp>
      <p:cxnSp>
        <p:nvCxnSpPr>
          <p:cNvPr id="81" name="Connecteur droit avec flèche 80">
            <a:extLst>
              <a:ext uri="{FF2B5EF4-FFF2-40B4-BE49-F238E27FC236}">
                <a16:creationId xmlns:a16="http://schemas.microsoft.com/office/drawing/2014/main" xmlns="" id="{CC1D79A1-267F-4801-844A-F1CD852D9792}"/>
              </a:ext>
            </a:extLst>
          </p:cNvPr>
          <p:cNvCxnSpPr>
            <a:cxnSpLocks/>
          </p:cNvCxnSpPr>
          <p:nvPr/>
        </p:nvCxnSpPr>
        <p:spPr>
          <a:xfrm>
            <a:off x="7065645" y="1784604"/>
            <a:ext cx="4763" cy="4067175"/>
          </a:xfrm>
          <a:prstGeom prst="straightConnector1">
            <a:avLst/>
          </a:prstGeom>
          <a:ln w="9525">
            <a:solidFill>
              <a:schemeClr val="accent2">
                <a:lumMod val="40000"/>
                <a:lumOff val="60000"/>
              </a:schemeClr>
            </a:solidFill>
            <a:tailEnd type="none"/>
          </a:ln>
        </p:spPr>
        <p:style>
          <a:lnRef idx="1">
            <a:schemeClr val="accent1"/>
          </a:lnRef>
          <a:fillRef idx="0">
            <a:schemeClr val="accent1"/>
          </a:fillRef>
          <a:effectRef idx="0">
            <a:schemeClr val="accent1"/>
          </a:effectRef>
          <a:fontRef idx="minor">
            <a:schemeClr val="tx1"/>
          </a:fontRef>
        </p:style>
      </p:cxnSp>
      <p:cxnSp>
        <p:nvCxnSpPr>
          <p:cNvPr id="82" name="Connecteur droit avec flèche 81">
            <a:extLst>
              <a:ext uri="{FF2B5EF4-FFF2-40B4-BE49-F238E27FC236}">
                <a16:creationId xmlns:a16="http://schemas.microsoft.com/office/drawing/2014/main" xmlns="" id="{8FE4A375-7562-4710-AE87-AF2943C01412}"/>
              </a:ext>
            </a:extLst>
          </p:cNvPr>
          <p:cNvCxnSpPr>
            <a:cxnSpLocks/>
          </p:cNvCxnSpPr>
          <p:nvPr/>
        </p:nvCxnSpPr>
        <p:spPr>
          <a:xfrm>
            <a:off x="8599170" y="1765554"/>
            <a:ext cx="4763" cy="4067175"/>
          </a:xfrm>
          <a:prstGeom prst="straightConnector1">
            <a:avLst/>
          </a:prstGeom>
          <a:ln w="9525">
            <a:solidFill>
              <a:schemeClr val="accent2">
                <a:lumMod val="40000"/>
                <a:lumOff val="60000"/>
              </a:schemeClr>
            </a:solidFill>
            <a:tailEnd type="none"/>
          </a:ln>
        </p:spPr>
        <p:style>
          <a:lnRef idx="1">
            <a:schemeClr val="accent1"/>
          </a:lnRef>
          <a:fillRef idx="0">
            <a:schemeClr val="accent1"/>
          </a:fillRef>
          <a:effectRef idx="0">
            <a:schemeClr val="accent1"/>
          </a:effectRef>
          <a:fontRef idx="minor">
            <a:schemeClr val="tx1"/>
          </a:fontRef>
        </p:style>
      </p:cxnSp>
      <p:cxnSp>
        <p:nvCxnSpPr>
          <p:cNvPr id="83" name="Connecteur droit avec flèche 82">
            <a:extLst>
              <a:ext uri="{FF2B5EF4-FFF2-40B4-BE49-F238E27FC236}">
                <a16:creationId xmlns:a16="http://schemas.microsoft.com/office/drawing/2014/main" xmlns="" id="{1412D8CC-413B-4974-BBF6-473E5495E50E}"/>
              </a:ext>
            </a:extLst>
          </p:cNvPr>
          <p:cNvCxnSpPr>
            <a:cxnSpLocks/>
          </p:cNvCxnSpPr>
          <p:nvPr/>
        </p:nvCxnSpPr>
        <p:spPr>
          <a:xfrm flipV="1">
            <a:off x="3939206" y="4546854"/>
            <a:ext cx="4974289" cy="2150"/>
          </a:xfrm>
          <a:prstGeom prst="straightConnector1">
            <a:avLst/>
          </a:prstGeom>
          <a:ln w="19050">
            <a:solidFill>
              <a:schemeClr val="bg1">
                <a:lumMod val="50000"/>
              </a:schemeClr>
            </a:solidFill>
            <a:prstDash val="sysDash"/>
            <a:tailEnd type="none"/>
          </a:ln>
        </p:spPr>
        <p:style>
          <a:lnRef idx="1">
            <a:schemeClr val="accent1"/>
          </a:lnRef>
          <a:fillRef idx="0">
            <a:schemeClr val="accent1"/>
          </a:fillRef>
          <a:effectRef idx="0">
            <a:schemeClr val="accent1"/>
          </a:effectRef>
          <a:fontRef idx="minor">
            <a:schemeClr val="tx1"/>
          </a:fontRef>
        </p:style>
      </p:cxnSp>
      <p:cxnSp>
        <p:nvCxnSpPr>
          <p:cNvPr id="87" name="Connecteur droit avec flèche 86">
            <a:extLst>
              <a:ext uri="{FF2B5EF4-FFF2-40B4-BE49-F238E27FC236}">
                <a16:creationId xmlns:a16="http://schemas.microsoft.com/office/drawing/2014/main" xmlns="" id="{593CC818-52FA-44E4-BD0D-8B9269348392}"/>
              </a:ext>
            </a:extLst>
          </p:cNvPr>
          <p:cNvCxnSpPr>
            <a:cxnSpLocks/>
          </p:cNvCxnSpPr>
          <p:nvPr/>
        </p:nvCxnSpPr>
        <p:spPr>
          <a:xfrm flipV="1">
            <a:off x="3939206" y="3270504"/>
            <a:ext cx="4974289" cy="2150"/>
          </a:xfrm>
          <a:prstGeom prst="straightConnector1">
            <a:avLst/>
          </a:prstGeom>
          <a:ln w="19050">
            <a:solidFill>
              <a:schemeClr val="bg1">
                <a:lumMod val="50000"/>
              </a:schemeClr>
            </a:solidFill>
            <a:prstDash val="sysDash"/>
            <a:tailEnd type="none"/>
          </a:ln>
        </p:spPr>
        <p:style>
          <a:lnRef idx="1">
            <a:schemeClr val="accent1"/>
          </a:lnRef>
          <a:fillRef idx="0">
            <a:schemeClr val="accent1"/>
          </a:fillRef>
          <a:effectRef idx="0">
            <a:schemeClr val="accent1"/>
          </a:effectRef>
          <a:fontRef idx="minor">
            <a:schemeClr val="tx1"/>
          </a:fontRef>
        </p:style>
      </p:cxnSp>
      <p:cxnSp>
        <p:nvCxnSpPr>
          <p:cNvPr id="88" name="Connecteur droit avec flèche 87">
            <a:extLst>
              <a:ext uri="{FF2B5EF4-FFF2-40B4-BE49-F238E27FC236}">
                <a16:creationId xmlns:a16="http://schemas.microsoft.com/office/drawing/2014/main" xmlns="" id="{F4714F2E-4F9E-4264-9FAF-84E183DA2899}"/>
              </a:ext>
            </a:extLst>
          </p:cNvPr>
          <p:cNvCxnSpPr>
            <a:cxnSpLocks/>
          </p:cNvCxnSpPr>
          <p:nvPr/>
        </p:nvCxnSpPr>
        <p:spPr>
          <a:xfrm flipV="1">
            <a:off x="3941445" y="1956054"/>
            <a:ext cx="4974289" cy="2150"/>
          </a:xfrm>
          <a:prstGeom prst="straightConnector1">
            <a:avLst/>
          </a:prstGeom>
          <a:ln w="19050">
            <a:solidFill>
              <a:schemeClr val="bg1">
                <a:lumMod val="50000"/>
              </a:schemeClr>
            </a:solidFill>
            <a:prstDash val="sysDash"/>
            <a:tailEnd type="none"/>
          </a:ln>
        </p:spPr>
        <p:style>
          <a:lnRef idx="1">
            <a:schemeClr val="accent1"/>
          </a:lnRef>
          <a:fillRef idx="0">
            <a:schemeClr val="accent1"/>
          </a:fillRef>
          <a:effectRef idx="0">
            <a:schemeClr val="accent1"/>
          </a:effectRef>
          <a:fontRef idx="minor">
            <a:schemeClr val="tx1"/>
          </a:fontRef>
        </p:style>
      </p:cxnSp>
      <p:sp>
        <p:nvSpPr>
          <p:cNvPr id="89" name="ZoneTexte 88">
            <a:extLst>
              <a:ext uri="{FF2B5EF4-FFF2-40B4-BE49-F238E27FC236}">
                <a16:creationId xmlns:a16="http://schemas.microsoft.com/office/drawing/2014/main" xmlns="" id="{B7105BF1-D5C4-4E41-AFEE-3A0123D2086E}"/>
              </a:ext>
            </a:extLst>
          </p:cNvPr>
          <p:cNvSpPr txBox="1"/>
          <p:nvPr/>
        </p:nvSpPr>
        <p:spPr>
          <a:xfrm>
            <a:off x="4037925" y="5814473"/>
            <a:ext cx="1476825" cy="307777"/>
          </a:xfrm>
          <a:prstGeom prst="rect">
            <a:avLst/>
          </a:prstGeom>
          <a:noFill/>
        </p:spPr>
        <p:txBody>
          <a:bodyPr wrap="square">
            <a:spAutoFit/>
          </a:bodyPr>
          <a:lstStyle/>
          <a:p>
            <a:pPr algn="ctr"/>
            <a:r>
              <a:rPr lang="fr-FR" sz="1400" b="1" i="1" dirty="0">
                <a:solidFill>
                  <a:srgbClr val="2F5597"/>
                </a:solidFill>
              </a:rPr>
              <a:t>IFRS</a:t>
            </a:r>
          </a:p>
        </p:txBody>
      </p:sp>
      <p:sp>
        <p:nvSpPr>
          <p:cNvPr id="90" name="ZoneTexte 89">
            <a:extLst>
              <a:ext uri="{FF2B5EF4-FFF2-40B4-BE49-F238E27FC236}">
                <a16:creationId xmlns:a16="http://schemas.microsoft.com/office/drawing/2014/main" xmlns="" id="{8BDB30D0-541F-4587-BC4E-A052AFE9A336}"/>
              </a:ext>
            </a:extLst>
          </p:cNvPr>
          <p:cNvSpPr txBox="1"/>
          <p:nvPr/>
        </p:nvSpPr>
        <p:spPr>
          <a:xfrm>
            <a:off x="5529289" y="5816669"/>
            <a:ext cx="1476825" cy="523220"/>
          </a:xfrm>
          <a:prstGeom prst="rect">
            <a:avLst/>
          </a:prstGeom>
          <a:noFill/>
        </p:spPr>
        <p:txBody>
          <a:bodyPr wrap="square">
            <a:spAutoFit/>
          </a:bodyPr>
          <a:lstStyle/>
          <a:p>
            <a:pPr algn="ctr"/>
            <a:r>
              <a:rPr lang="fr-FR" sz="1400" b="1" i="1" dirty="0">
                <a:solidFill>
                  <a:srgbClr val="2F5597"/>
                </a:solidFill>
              </a:rPr>
              <a:t>Normes locales générales</a:t>
            </a:r>
          </a:p>
        </p:txBody>
      </p:sp>
      <p:sp>
        <p:nvSpPr>
          <p:cNvPr id="92" name="ZoneTexte 91">
            <a:extLst>
              <a:ext uri="{FF2B5EF4-FFF2-40B4-BE49-F238E27FC236}">
                <a16:creationId xmlns:a16="http://schemas.microsoft.com/office/drawing/2014/main" xmlns="" id="{2E572D34-07CE-4BDC-B39A-FCB63D2EEBCF}"/>
              </a:ext>
            </a:extLst>
          </p:cNvPr>
          <p:cNvSpPr txBox="1"/>
          <p:nvPr/>
        </p:nvSpPr>
        <p:spPr>
          <a:xfrm>
            <a:off x="7076175" y="5814473"/>
            <a:ext cx="1476825" cy="738664"/>
          </a:xfrm>
          <a:prstGeom prst="rect">
            <a:avLst/>
          </a:prstGeom>
          <a:noFill/>
        </p:spPr>
        <p:txBody>
          <a:bodyPr wrap="square">
            <a:spAutoFit/>
          </a:bodyPr>
          <a:lstStyle/>
          <a:p>
            <a:pPr algn="ctr"/>
            <a:r>
              <a:rPr lang="fr-FR" sz="1400" b="1" i="1" dirty="0">
                <a:solidFill>
                  <a:srgbClr val="2F5597"/>
                </a:solidFill>
              </a:rPr>
              <a:t>Normes locales spécifiques (bancaires)</a:t>
            </a:r>
          </a:p>
        </p:txBody>
      </p:sp>
      <p:sp>
        <p:nvSpPr>
          <p:cNvPr id="96" name="Rectangle 95">
            <a:extLst>
              <a:ext uri="{FF2B5EF4-FFF2-40B4-BE49-F238E27FC236}">
                <a16:creationId xmlns:a16="http://schemas.microsoft.com/office/drawing/2014/main" xmlns="" id="{B7F002E0-7C3F-44F6-96E3-F0C0C99D6E27}"/>
              </a:ext>
            </a:extLst>
          </p:cNvPr>
          <p:cNvSpPr/>
          <p:nvPr/>
        </p:nvSpPr>
        <p:spPr>
          <a:xfrm>
            <a:off x="1496191" y="4775997"/>
            <a:ext cx="2496451" cy="954107"/>
          </a:xfrm>
          <a:prstGeom prst="rect">
            <a:avLst/>
          </a:prstGeom>
          <a:noFill/>
        </p:spPr>
        <p:txBody>
          <a:bodyPr wrap="square">
            <a:spAutoFit/>
          </a:bodyPr>
          <a:lstStyle/>
          <a:p>
            <a:pPr algn="ctr"/>
            <a:r>
              <a:rPr lang="fr-FR" sz="1400" b="1" i="1" dirty="0">
                <a:solidFill>
                  <a:srgbClr val="2F5597"/>
                </a:solidFill>
              </a:rPr>
              <a:t>Engagement hors-bilan puis Provision pour risques et charges lors de l’appel en garantie</a:t>
            </a:r>
          </a:p>
        </p:txBody>
      </p:sp>
      <p:sp>
        <p:nvSpPr>
          <p:cNvPr id="98" name="Rectangle 97">
            <a:extLst>
              <a:ext uri="{FF2B5EF4-FFF2-40B4-BE49-F238E27FC236}">
                <a16:creationId xmlns:a16="http://schemas.microsoft.com/office/drawing/2014/main" xmlns="" id="{F1F34E5B-F92B-450F-AED8-EA7FBDA3407E}"/>
              </a:ext>
            </a:extLst>
          </p:cNvPr>
          <p:cNvSpPr/>
          <p:nvPr/>
        </p:nvSpPr>
        <p:spPr>
          <a:xfrm>
            <a:off x="1787946" y="3583457"/>
            <a:ext cx="1922661" cy="738664"/>
          </a:xfrm>
          <a:prstGeom prst="rect">
            <a:avLst/>
          </a:prstGeom>
          <a:noFill/>
        </p:spPr>
        <p:txBody>
          <a:bodyPr wrap="square">
            <a:spAutoFit/>
          </a:bodyPr>
          <a:lstStyle/>
          <a:p>
            <a:pPr algn="ctr"/>
            <a:r>
              <a:rPr lang="fr-FR" sz="1400" b="1" i="1" dirty="0">
                <a:solidFill>
                  <a:srgbClr val="2F5597"/>
                </a:solidFill>
              </a:rPr>
              <a:t>Contrat d’assurance selon IFRS 17 ou selon une autre norme</a:t>
            </a:r>
            <a:endParaRPr lang="fr-CA" sz="1400" b="1" i="1" dirty="0">
              <a:solidFill>
                <a:srgbClr val="2F5597"/>
              </a:solidFill>
            </a:endParaRPr>
          </a:p>
        </p:txBody>
      </p:sp>
      <p:sp>
        <p:nvSpPr>
          <p:cNvPr id="99" name="Rectangle 98">
            <a:extLst>
              <a:ext uri="{FF2B5EF4-FFF2-40B4-BE49-F238E27FC236}">
                <a16:creationId xmlns:a16="http://schemas.microsoft.com/office/drawing/2014/main" xmlns="" id="{67C04043-14D1-4F88-A9DF-81DA3C84036C}"/>
              </a:ext>
            </a:extLst>
          </p:cNvPr>
          <p:cNvSpPr/>
          <p:nvPr/>
        </p:nvSpPr>
        <p:spPr>
          <a:xfrm>
            <a:off x="1691151" y="2189231"/>
            <a:ext cx="2116249" cy="523220"/>
          </a:xfrm>
          <a:prstGeom prst="rect">
            <a:avLst/>
          </a:prstGeom>
          <a:noFill/>
        </p:spPr>
        <p:txBody>
          <a:bodyPr wrap="square">
            <a:spAutoFit/>
          </a:bodyPr>
          <a:lstStyle/>
          <a:p>
            <a:pPr algn="ctr"/>
            <a:r>
              <a:rPr lang="fr-FR" sz="1400" b="1" i="1" dirty="0">
                <a:solidFill>
                  <a:srgbClr val="2F5597"/>
                </a:solidFill>
              </a:rPr>
              <a:t>Contrat de garantie financière selon IFRS 9</a:t>
            </a:r>
            <a:endParaRPr lang="fr-CA" sz="1400" b="1" i="1" dirty="0">
              <a:solidFill>
                <a:srgbClr val="2F5597"/>
              </a:solidFill>
            </a:endParaRPr>
          </a:p>
        </p:txBody>
      </p:sp>
      <p:sp>
        <p:nvSpPr>
          <p:cNvPr id="103" name="ZoneTexte 102">
            <a:extLst>
              <a:ext uri="{FF2B5EF4-FFF2-40B4-BE49-F238E27FC236}">
                <a16:creationId xmlns:a16="http://schemas.microsoft.com/office/drawing/2014/main" xmlns="" id="{74BF4A9E-C8BC-493D-97F8-8071E3C40FDD}"/>
              </a:ext>
            </a:extLst>
          </p:cNvPr>
          <p:cNvSpPr txBox="1"/>
          <p:nvPr/>
        </p:nvSpPr>
        <p:spPr>
          <a:xfrm>
            <a:off x="5592109" y="5365607"/>
            <a:ext cx="1476825" cy="307777"/>
          </a:xfrm>
          <a:prstGeom prst="rect">
            <a:avLst/>
          </a:prstGeom>
          <a:noFill/>
        </p:spPr>
        <p:txBody>
          <a:bodyPr wrap="square">
            <a:spAutoFit/>
          </a:bodyPr>
          <a:lstStyle/>
          <a:p>
            <a:pPr algn="ctr"/>
            <a:r>
              <a:rPr lang="fr-FR" sz="1400" dirty="0">
                <a:solidFill>
                  <a:srgbClr val="000000"/>
                </a:solidFill>
              </a:rPr>
              <a:t>Egypte (ELGF)</a:t>
            </a:r>
          </a:p>
        </p:txBody>
      </p:sp>
      <p:sp>
        <p:nvSpPr>
          <p:cNvPr id="105" name="ZoneTexte 104">
            <a:extLst>
              <a:ext uri="{FF2B5EF4-FFF2-40B4-BE49-F238E27FC236}">
                <a16:creationId xmlns:a16="http://schemas.microsoft.com/office/drawing/2014/main" xmlns="" id="{EA5190FD-3A3C-4C28-AC31-3A78FD7BB51B}"/>
              </a:ext>
            </a:extLst>
          </p:cNvPr>
          <p:cNvSpPr txBox="1"/>
          <p:nvPr/>
        </p:nvSpPr>
        <p:spPr>
          <a:xfrm>
            <a:off x="4061236" y="1948471"/>
            <a:ext cx="1476825" cy="307777"/>
          </a:xfrm>
          <a:prstGeom prst="rect">
            <a:avLst/>
          </a:prstGeom>
          <a:noFill/>
        </p:spPr>
        <p:txBody>
          <a:bodyPr wrap="square">
            <a:spAutoFit/>
          </a:bodyPr>
          <a:lstStyle/>
          <a:p>
            <a:pPr algn="ctr"/>
            <a:r>
              <a:rPr lang="fr-FR" sz="1400" dirty="0">
                <a:solidFill>
                  <a:srgbClr val="000000"/>
                </a:solidFill>
              </a:rPr>
              <a:t>Jordanie</a:t>
            </a:r>
          </a:p>
        </p:txBody>
      </p:sp>
      <p:sp>
        <p:nvSpPr>
          <p:cNvPr id="111" name="ZoneTexte 110">
            <a:extLst>
              <a:ext uri="{FF2B5EF4-FFF2-40B4-BE49-F238E27FC236}">
                <a16:creationId xmlns:a16="http://schemas.microsoft.com/office/drawing/2014/main" xmlns="" id="{EF4DC920-1512-4333-BDF4-5FDBF98701F5}"/>
              </a:ext>
            </a:extLst>
          </p:cNvPr>
          <p:cNvSpPr txBox="1"/>
          <p:nvPr/>
        </p:nvSpPr>
        <p:spPr>
          <a:xfrm>
            <a:off x="5550694" y="4695834"/>
            <a:ext cx="1476825" cy="307777"/>
          </a:xfrm>
          <a:prstGeom prst="rect">
            <a:avLst/>
          </a:prstGeom>
          <a:noFill/>
        </p:spPr>
        <p:txBody>
          <a:bodyPr wrap="square">
            <a:spAutoFit/>
          </a:bodyPr>
          <a:lstStyle/>
          <a:p>
            <a:pPr algn="ctr"/>
            <a:r>
              <a:rPr lang="fr-FR" sz="1400" dirty="0">
                <a:solidFill>
                  <a:srgbClr val="000000"/>
                </a:solidFill>
              </a:rPr>
              <a:t>Tunisie</a:t>
            </a:r>
          </a:p>
        </p:txBody>
      </p:sp>
      <p:sp>
        <p:nvSpPr>
          <p:cNvPr id="112" name="ZoneTexte 111">
            <a:extLst>
              <a:ext uri="{FF2B5EF4-FFF2-40B4-BE49-F238E27FC236}">
                <a16:creationId xmlns:a16="http://schemas.microsoft.com/office/drawing/2014/main" xmlns="" id="{0AD7CFC7-5EFA-499C-9CA4-6CC7FCBA31B9}"/>
              </a:ext>
            </a:extLst>
          </p:cNvPr>
          <p:cNvSpPr txBox="1"/>
          <p:nvPr/>
        </p:nvSpPr>
        <p:spPr>
          <a:xfrm>
            <a:off x="4060058" y="2198136"/>
            <a:ext cx="1476825" cy="307777"/>
          </a:xfrm>
          <a:prstGeom prst="rect">
            <a:avLst/>
          </a:prstGeom>
          <a:noFill/>
        </p:spPr>
        <p:txBody>
          <a:bodyPr wrap="square">
            <a:spAutoFit/>
          </a:bodyPr>
          <a:lstStyle/>
          <a:p>
            <a:pPr algn="ctr"/>
            <a:r>
              <a:rPr lang="fr-FR" sz="1400" dirty="0">
                <a:solidFill>
                  <a:srgbClr val="000000"/>
                </a:solidFill>
              </a:rPr>
              <a:t>Liban</a:t>
            </a:r>
          </a:p>
        </p:txBody>
      </p:sp>
      <p:sp>
        <p:nvSpPr>
          <p:cNvPr id="113" name="ZoneTexte 112">
            <a:extLst>
              <a:ext uri="{FF2B5EF4-FFF2-40B4-BE49-F238E27FC236}">
                <a16:creationId xmlns:a16="http://schemas.microsoft.com/office/drawing/2014/main" xmlns="" id="{65085CB5-F0B5-41FF-AA3D-2B4BC9073887}"/>
              </a:ext>
            </a:extLst>
          </p:cNvPr>
          <p:cNvSpPr txBox="1"/>
          <p:nvPr/>
        </p:nvSpPr>
        <p:spPr>
          <a:xfrm>
            <a:off x="4089361" y="2435971"/>
            <a:ext cx="1476825" cy="307777"/>
          </a:xfrm>
          <a:prstGeom prst="rect">
            <a:avLst/>
          </a:prstGeom>
          <a:noFill/>
        </p:spPr>
        <p:txBody>
          <a:bodyPr wrap="square">
            <a:spAutoFit/>
          </a:bodyPr>
          <a:lstStyle/>
          <a:p>
            <a:pPr algn="ctr"/>
            <a:r>
              <a:rPr lang="fr-FR" sz="1400" dirty="0">
                <a:solidFill>
                  <a:srgbClr val="000000"/>
                </a:solidFill>
              </a:rPr>
              <a:t>Arabie Saoudite</a:t>
            </a:r>
          </a:p>
        </p:txBody>
      </p:sp>
      <p:sp>
        <p:nvSpPr>
          <p:cNvPr id="114" name="ZoneTexte 113">
            <a:extLst>
              <a:ext uri="{FF2B5EF4-FFF2-40B4-BE49-F238E27FC236}">
                <a16:creationId xmlns:a16="http://schemas.microsoft.com/office/drawing/2014/main" xmlns="" id="{27C27D03-4531-46AC-B974-C8BE63FA2BA5}"/>
              </a:ext>
            </a:extLst>
          </p:cNvPr>
          <p:cNvSpPr txBox="1"/>
          <p:nvPr/>
        </p:nvSpPr>
        <p:spPr>
          <a:xfrm>
            <a:off x="4072330" y="2681011"/>
            <a:ext cx="1476825" cy="307777"/>
          </a:xfrm>
          <a:prstGeom prst="rect">
            <a:avLst/>
          </a:prstGeom>
          <a:noFill/>
        </p:spPr>
        <p:txBody>
          <a:bodyPr wrap="square">
            <a:spAutoFit/>
          </a:bodyPr>
          <a:lstStyle/>
          <a:p>
            <a:pPr algn="ctr"/>
            <a:r>
              <a:rPr lang="fr-FR" sz="1400" dirty="0">
                <a:solidFill>
                  <a:srgbClr val="000000"/>
                </a:solidFill>
              </a:rPr>
              <a:t>Egypte (CGC)</a:t>
            </a:r>
          </a:p>
        </p:txBody>
      </p:sp>
      <p:sp>
        <p:nvSpPr>
          <p:cNvPr id="115" name="ZoneTexte 114">
            <a:extLst>
              <a:ext uri="{FF2B5EF4-FFF2-40B4-BE49-F238E27FC236}">
                <a16:creationId xmlns:a16="http://schemas.microsoft.com/office/drawing/2014/main" xmlns="" id="{D791B4BA-9C49-4958-B96A-9D6A078F7C84}"/>
              </a:ext>
            </a:extLst>
          </p:cNvPr>
          <p:cNvSpPr txBox="1"/>
          <p:nvPr/>
        </p:nvSpPr>
        <p:spPr>
          <a:xfrm>
            <a:off x="5587053" y="3750180"/>
            <a:ext cx="1476825" cy="307777"/>
          </a:xfrm>
          <a:prstGeom prst="rect">
            <a:avLst/>
          </a:prstGeom>
          <a:noFill/>
        </p:spPr>
        <p:txBody>
          <a:bodyPr wrap="square">
            <a:spAutoFit/>
          </a:bodyPr>
          <a:lstStyle/>
          <a:p>
            <a:pPr algn="ctr"/>
            <a:r>
              <a:rPr lang="fr-FR" sz="1400" dirty="0">
                <a:solidFill>
                  <a:srgbClr val="000000"/>
                </a:solidFill>
              </a:rPr>
              <a:t>Algérie (CGCI)</a:t>
            </a:r>
          </a:p>
        </p:txBody>
      </p:sp>
      <p:sp>
        <p:nvSpPr>
          <p:cNvPr id="116" name="ZoneTexte 115">
            <a:extLst>
              <a:ext uri="{FF2B5EF4-FFF2-40B4-BE49-F238E27FC236}">
                <a16:creationId xmlns:a16="http://schemas.microsoft.com/office/drawing/2014/main" xmlns="" id="{8ECC36FB-9DD7-4966-8E25-63CA80C3D63D}"/>
              </a:ext>
            </a:extLst>
          </p:cNvPr>
          <p:cNvSpPr txBox="1"/>
          <p:nvPr/>
        </p:nvSpPr>
        <p:spPr>
          <a:xfrm>
            <a:off x="7087604" y="5040943"/>
            <a:ext cx="1476825" cy="307777"/>
          </a:xfrm>
          <a:prstGeom prst="rect">
            <a:avLst/>
          </a:prstGeom>
          <a:noFill/>
        </p:spPr>
        <p:txBody>
          <a:bodyPr wrap="square">
            <a:spAutoFit/>
          </a:bodyPr>
          <a:lstStyle/>
          <a:p>
            <a:pPr algn="ctr"/>
            <a:r>
              <a:rPr lang="fr-FR" sz="1400" dirty="0">
                <a:solidFill>
                  <a:srgbClr val="000000"/>
                </a:solidFill>
              </a:rPr>
              <a:t>Maroc</a:t>
            </a:r>
          </a:p>
        </p:txBody>
      </p:sp>
      <p:sp>
        <p:nvSpPr>
          <p:cNvPr id="117" name="ZoneTexte 116">
            <a:extLst>
              <a:ext uri="{FF2B5EF4-FFF2-40B4-BE49-F238E27FC236}">
                <a16:creationId xmlns:a16="http://schemas.microsoft.com/office/drawing/2014/main" xmlns="" id="{421AA9A0-4104-4777-9232-F04FE53B7D21}"/>
              </a:ext>
            </a:extLst>
          </p:cNvPr>
          <p:cNvSpPr txBox="1"/>
          <p:nvPr/>
        </p:nvSpPr>
        <p:spPr>
          <a:xfrm>
            <a:off x="5558764" y="5004189"/>
            <a:ext cx="1453156" cy="307777"/>
          </a:xfrm>
          <a:prstGeom prst="rect">
            <a:avLst/>
          </a:prstGeom>
          <a:noFill/>
        </p:spPr>
        <p:txBody>
          <a:bodyPr wrap="square">
            <a:spAutoFit/>
          </a:bodyPr>
          <a:lstStyle/>
          <a:p>
            <a:pPr algn="ctr"/>
            <a:r>
              <a:rPr lang="fr-FR" sz="1400" dirty="0">
                <a:solidFill>
                  <a:srgbClr val="000000"/>
                </a:solidFill>
              </a:rPr>
              <a:t>Algérie (FGAR)</a:t>
            </a:r>
          </a:p>
        </p:txBody>
      </p:sp>
      <p:sp>
        <p:nvSpPr>
          <p:cNvPr id="118" name="ZoneTexte 117">
            <a:extLst>
              <a:ext uri="{FF2B5EF4-FFF2-40B4-BE49-F238E27FC236}">
                <a16:creationId xmlns:a16="http://schemas.microsoft.com/office/drawing/2014/main" xmlns="" id="{B74BD15E-621C-43E5-AD83-676115411835}"/>
              </a:ext>
            </a:extLst>
          </p:cNvPr>
          <p:cNvSpPr txBox="1"/>
          <p:nvPr/>
        </p:nvSpPr>
        <p:spPr>
          <a:xfrm>
            <a:off x="4037924" y="2975758"/>
            <a:ext cx="1476825" cy="307777"/>
          </a:xfrm>
          <a:prstGeom prst="rect">
            <a:avLst/>
          </a:prstGeom>
          <a:noFill/>
        </p:spPr>
        <p:txBody>
          <a:bodyPr wrap="square">
            <a:spAutoFit/>
          </a:bodyPr>
          <a:lstStyle/>
          <a:p>
            <a:pPr algn="ctr"/>
            <a:r>
              <a:rPr lang="fr-FR" sz="1400" dirty="0">
                <a:solidFill>
                  <a:srgbClr val="000000"/>
                </a:solidFill>
              </a:rPr>
              <a:t>Yémen</a:t>
            </a:r>
          </a:p>
        </p:txBody>
      </p:sp>
      <p:cxnSp>
        <p:nvCxnSpPr>
          <p:cNvPr id="119" name="Connecteur droit avec flèche 118">
            <a:extLst>
              <a:ext uri="{FF2B5EF4-FFF2-40B4-BE49-F238E27FC236}">
                <a16:creationId xmlns:a16="http://schemas.microsoft.com/office/drawing/2014/main" xmlns="" id="{050AC984-D30F-472B-BCEB-7E937087B4A9}"/>
              </a:ext>
            </a:extLst>
          </p:cNvPr>
          <p:cNvCxnSpPr>
            <a:cxnSpLocks/>
          </p:cNvCxnSpPr>
          <p:nvPr/>
        </p:nvCxnSpPr>
        <p:spPr>
          <a:xfrm>
            <a:off x="5548647" y="5806437"/>
            <a:ext cx="0" cy="87627"/>
          </a:xfrm>
          <a:prstGeom prst="straightConnector1">
            <a:avLst/>
          </a:prstGeom>
          <a:ln w="28575">
            <a:solidFill>
              <a:srgbClr val="000000"/>
            </a:solidFill>
            <a:tailEnd type="none"/>
          </a:ln>
        </p:spPr>
        <p:style>
          <a:lnRef idx="1">
            <a:schemeClr val="accent1"/>
          </a:lnRef>
          <a:fillRef idx="0">
            <a:schemeClr val="accent1"/>
          </a:fillRef>
          <a:effectRef idx="0">
            <a:schemeClr val="accent1"/>
          </a:effectRef>
          <a:fontRef idx="minor">
            <a:schemeClr val="tx1"/>
          </a:fontRef>
        </p:style>
      </p:cxnSp>
      <p:cxnSp>
        <p:nvCxnSpPr>
          <p:cNvPr id="120" name="Connecteur droit avec flèche 119">
            <a:extLst>
              <a:ext uri="{FF2B5EF4-FFF2-40B4-BE49-F238E27FC236}">
                <a16:creationId xmlns:a16="http://schemas.microsoft.com/office/drawing/2014/main" xmlns="" id="{2DE9590E-F4F7-4531-AE5E-F67C2CFFBEEA}"/>
              </a:ext>
            </a:extLst>
          </p:cNvPr>
          <p:cNvCxnSpPr>
            <a:cxnSpLocks/>
          </p:cNvCxnSpPr>
          <p:nvPr/>
        </p:nvCxnSpPr>
        <p:spPr>
          <a:xfrm>
            <a:off x="7061217" y="5810247"/>
            <a:ext cx="0" cy="87627"/>
          </a:xfrm>
          <a:prstGeom prst="straightConnector1">
            <a:avLst/>
          </a:prstGeom>
          <a:ln w="28575">
            <a:solidFill>
              <a:srgbClr val="000000"/>
            </a:solidFill>
            <a:tailEnd type="none"/>
          </a:ln>
        </p:spPr>
        <p:style>
          <a:lnRef idx="1">
            <a:schemeClr val="accent1"/>
          </a:lnRef>
          <a:fillRef idx="0">
            <a:schemeClr val="accent1"/>
          </a:fillRef>
          <a:effectRef idx="0">
            <a:schemeClr val="accent1"/>
          </a:effectRef>
          <a:fontRef idx="minor">
            <a:schemeClr val="tx1"/>
          </a:fontRef>
        </p:style>
      </p:cxnSp>
      <p:cxnSp>
        <p:nvCxnSpPr>
          <p:cNvPr id="121" name="Connecteur droit avec flèche 120">
            <a:extLst>
              <a:ext uri="{FF2B5EF4-FFF2-40B4-BE49-F238E27FC236}">
                <a16:creationId xmlns:a16="http://schemas.microsoft.com/office/drawing/2014/main" xmlns="" id="{BF87708A-062F-4B78-A0E7-24EA562335F5}"/>
              </a:ext>
            </a:extLst>
          </p:cNvPr>
          <p:cNvCxnSpPr>
            <a:cxnSpLocks/>
          </p:cNvCxnSpPr>
          <p:nvPr/>
        </p:nvCxnSpPr>
        <p:spPr>
          <a:xfrm>
            <a:off x="8581407" y="5810247"/>
            <a:ext cx="0" cy="87627"/>
          </a:xfrm>
          <a:prstGeom prst="straightConnector1">
            <a:avLst/>
          </a:prstGeom>
          <a:ln w="28575">
            <a:solidFill>
              <a:srgbClr val="000000"/>
            </a:solidFill>
            <a:tailEnd type="none"/>
          </a:ln>
        </p:spPr>
        <p:style>
          <a:lnRef idx="1">
            <a:schemeClr val="accent1"/>
          </a:lnRef>
          <a:fillRef idx="0">
            <a:schemeClr val="accent1"/>
          </a:fillRef>
          <a:effectRef idx="0">
            <a:schemeClr val="accent1"/>
          </a:effectRef>
          <a:fontRef idx="minor">
            <a:schemeClr val="tx1"/>
          </a:fontRef>
        </p:style>
      </p:cxnSp>
      <p:sp>
        <p:nvSpPr>
          <p:cNvPr id="122" name="Rectangle 121">
            <a:extLst>
              <a:ext uri="{FF2B5EF4-FFF2-40B4-BE49-F238E27FC236}">
                <a16:creationId xmlns:a16="http://schemas.microsoft.com/office/drawing/2014/main" xmlns="" id="{AD525B50-74FB-46CC-95A2-B71BEEFF1E57}"/>
              </a:ext>
            </a:extLst>
          </p:cNvPr>
          <p:cNvSpPr/>
          <p:nvPr/>
        </p:nvSpPr>
        <p:spPr>
          <a:xfrm>
            <a:off x="4487198" y="1575946"/>
            <a:ext cx="646893" cy="369332"/>
          </a:xfrm>
          <a:prstGeom prst="rect">
            <a:avLst/>
          </a:prstGeom>
          <a:noFill/>
        </p:spPr>
        <p:txBody>
          <a:bodyPr wrap="square">
            <a:spAutoFit/>
          </a:bodyPr>
          <a:lstStyle/>
          <a:p>
            <a:pPr algn="ctr"/>
            <a:r>
              <a:rPr lang="fr-FR" b="1" i="1" dirty="0">
                <a:solidFill>
                  <a:srgbClr val="00B0F0"/>
                </a:solidFill>
              </a:rPr>
              <a:t>50%</a:t>
            </a:r>
            <a:endParaRPr lang="fr-CA" b="1" i="1" dirty="0">
              <a:solidFill>
                <a:srgbClr val="00B0F0"/>
              </a:solidFill>
            </a:endParaRPr>
          </a:p>
        </p:txBody>
      </p:sp>
      <p:sp>
        <p:nvSpPr>
          <p:cNvPr id="123" name="Rectangle 122">
            <a:extLst>
              <a:ext uri="{FF2B5EF4-FFF2-40B4-BE49-F238E27FC236}">
                <a16:creationId xmlns:a16="http://schemas.microsoft.com/office/drawing/2014/main" xmlns="" id="{0F415E7F-C14E-4E7D-9746-099724E281E0}"/>
              </a:ext>
            </a:extLst>
          </p:cNvPr>
          <p:cNvSpPr/>
          <p:nvPr/>
        </p:nvSpPr>
        <p:spPr>
          <a:xfrm>
            <a:off x="6003273" y="1578650"/>
            <a:ext cx="646893" cy="369332"/>
          </a:xfrm>
          <a:prstGeom prst="rect">
            <a:avLst/>
          </a:prstGeom>
          <a:noFill/>
        </p:spPr>
        <p:txBody>
          <a:bodyPr wrap="square">
            <a:spAutoFit/>
          </a:bodyPr>
          <a:lstStyle/>
          <a:p>
            <a:pPr algn="ctr"/>
            <a:r>
              <a:rPr lang="fr-FR" b="1" i="1" dirty="0">
                <a:solidFill>
                  <a:srgbClr val="00B0F0"/>
                </a:solidFill>
              </a:rPr>
              <a:t>40%</a:t>
            </a:r>
            <a:endParaRPr lang="fr-CA" b="1" i="1" dirty="0">
              <a:solidFill>
                <a:srgbClr val="00B0F0"/>
              </a:solidFill>
            </a:endParaRPr>
          </a:p>
        </p:txBody>
      </p:sp>
      <p:sp>
        <p:nvSpPr>
          <p:cNvPr id="124" name="Rectangle 123">
            <a:extLst>
              <a:ext uri="{FF2B5EF4-FFF2-40B4-BE49-F238E27FC236}">
                <a16:creationId xmlns:a16="http://schemas.microsoft.com/office/drawing/2014/main" xmlns="" id="{BBA4107B-7B87-4044-83AC-56D0D694E351}"/>
              </a:ext>
            </a:extLst>
          </p:cNvPr>
          <p:cNvSpPr/>
          <p:nvPr/>
        </p:nvSpPr>
        <p:spPr>
          <a:xfrm>
            <a:off x="7482339" y="1570745"/>
            <a:ext cx="646893" cy="369332"/>
          </a:xfrm>
          <a:prstGeom prst="rect">
            <a:avLst/>
          </a:prstGeom>
          <a:noFill/>
        </p:spPr>
        <p:txBody>
          <a:bodyPr wrap="square">
            <a:spAutoFit/>
          </a:bodyPr>
          <a:lstStyle/>
          <a:p>
            <a:pPr algn="ctr"/>
            <a:r>
              <a:rPr lang="fr-FR" b="1" i="1" dirty="0">
                <a:solidFill>
                  <a:srgbClr val="00B0F0"/>
                </a:solidFill>
              </a:rPr>
              <a:t>10%</a:t>
            </a:r>
            <a:endParaRPr lang="fr-CA" b="1" i="1" dirty="0">
              <a:solidFill>
                <a:srgbClr val="00B0F0"/>
              </a:solidFill>
            </a:endParaRPr>
          </a:p>
        </p:txBody>
      </p:sp>
      <p:sp>
        <p:nvSpPr>
          <p:cNvPr id="125" name="Rectangle 124">
            <a:extLst>
              <a:ext uri="{FF2B5EF4-FFF2-40B4-BE49-F238E27FC236}">
                <a16:creationId xmlns:a16="http://schemas.microsoft.com/office/drawing/2014/main" xmlns="" id="{5AA8E77B-70D1-4CF3-96A3-D7B3F3AE53D0}"/>
              </a:ext>
            </a:extLst>
          </p:cNvPr>
          <p:cNvSpPr/>
          <p:nvPr/>
        </p:nvSpPr>
        <p:spPr>
          <a:xfrm>
            <a:off x="8590048" y="2343119"/>
            <a:ext cx="646893" cy="369332"/>
          </a:xfrm>
          <a:prstGeom prst="rect">
            <a:avLst/>
          </a:prstGeom>
          <a:noFill/>
        </p:spPr>
        <p:txBody>
          <a:bodyPr wrap="square">
            <a:spAutoFit/>
          </a:bodyPr>
          <a:lstStyle/>
          <a:p>
            <a:pPr algn="ctr"/>
            <a:r>
              <a:rPr lang="fr-FR" b="1" i="1" dirty="0">
                <a:solidFill>
                  <a:srgbClr val="FF9933"/>
                </a:solidFill>
              </a:rPr>
              <a:t>50%</a:t>
            </a:r>
            <a:endParaRPr lang="fr-CA" b="1" i="1" dirty="0">
              <a:solidFill>
                <a:srgbClr val="FF9933"/>
              </a:solidFill>
            </a:endParaRPr>
          </a:p>
        </p:txBody>
      </p:sp>
      <p:sp>
        <p:nvSpPr>
          <p:cNvPr id="126" name="Rectangle 125">
            <a:extLst>
              <a:ext uri="{FF2B5EF4-FFF2-40B4-BE49-F238E27FC236}">
                <a16:creationId xmlns:a16="http://schemas.microsoft.com/office/drawing/2014/main" xmlns="" id="{92CE47DF-D8EF-4616-80AB-3C334B74A976}"/>
              </a:ext>
            </a:extLst>
          </p:cNvPr>
          <p:cNvSpPr/>
          <p:nvPr/>
        </p:nvSpPr>
        <p:spPr>
          <a:xfrm>
            <a:off x="8599170" y="3662987"/>
            <a:ext cx="646893" cy="369332"/>
          </a:xfrm>
          <a:prstGeom prst="rect">
            <a:avLst/>
          </a:prstGeom>
          <a:noFill/>
        </p:spPr>
        <p:txBody>
          <a:bodyPr wrap="square">
            <a:spAutoFit/>
          </a:bodyPr>
          <a:lstStyle/>
          <a:p>
            <a:pPr algn="ctr"/>
            <a:r>
              <a:rPr lang="fr-FR" b="1" i="1" dirty="0">
                <a:solidFill>
                  <a:srgbClr val="FF9933"/>
                </a:solidFill>
              </a:rPr>
              <a:t>10%</a:t>
            </a:r>
            <a:endParaRPr lang="fr-CA" b="1" i="1" dirty="0">
              <a:solidFill>
                <a:srgbClr val="FF9933"/>
              </a:solidFill>
            </a:endParaRPr>
          </a:p>
        </p:txBody>
      </p:sp>
      <p:sp>
        <p:nvSpPr>
          <p:cNvPr id="127" name="Rectangle 126">
            <a:extLst>
              <a:ext uri="{FF2B5EF4-FFF2-40B4-BE49-F238E27FC236}">
                <a16:creationId xmlns:a16="http://schemas.microsoft.com/office/drawing/2014/main" xmlns="" id="{5618D5C1-4FBA-411E-8522-BADCC5780B3B}"/>
              </a:ext>
            </a:extLst>
          </p:cNvPr>
          <p:cNvSpPr/>
          <p:nvPr/>
        </p:nvSpPr>
        <p:spPr>
          <a:xfrm>
            <a:off x="8592495" y="4968423"/>
            <a:ext cx="646893" cy="369332"/>
          </a:xfrm>
          <a:prstGeom prst="rect">
            <a:avLst/>
          </a:prstGeom>
          <a:noFill/>
        </p:spPr>
        <p:txBody>
          <a:bodyPr wrap="square">
            <a:spAutoFit/>
          </a:bodyPr>
          <a:lstStyle/>
          <a:p>
            <a:pPr algn="ctr"/>
            <a:r>
              <a:rPr lang="fr-FR" b="1" i="1" dirty="0">
                <a:solidFill>
                  <a:srgbClr val="FF9933"/>
                </a:solidFill>
              </a:rPr>
              <a:t>40%</a:t>
            </a:r>
            <a:endParaRPr lang="fr-CA" b="1" i="1" dirty="0">
              <a:solidFill>
                <a:srgbClr val="FF9933"/>
              </a:solidFill>
            </a:endParaRPr>
          </a:p>
        </p:txBody>
      </p:sp>
      <p:sp>
        <p:nvSpPr>
          <p:cNvPr id="128" name="ZoneTexte 127">
            <a:extLst>
              <a:ext uri="{FF2B5EF4-FFF2-40B4-BE49-F238E27FC236}">
                <a16:creationId xmlns:a16="http://schemas.microsoft.com/office/drawing/2014/main" xmlns="" id="{C289F8E2-53E2-497A-877F-28A8A85A7114}"/>
              </a:ext>
            </a:extLst>
          </p:cNvPr>
          <p:cNvSpPr txBox="1"/>
          <p:nvPr/>
        </p:nvSpPr>
        <p:spPr>
          <a:xfrm rot="16200000">
            <a:off x="-206190" y="3715523"/>
            <a:ext cx="3360363" cy="307777"/>
          </a:xfrm>
          <a:prstGeom prst="rect">
            <a:avLst/>
          </a:prstGeom>
          <a:noFill/>
        </p:spPr>
        <p:txBody>
          <a:bodyPr wrap="square">
            <a:spAutoFit/>
          </a:bodyPr>
          <a:lstStyle>
            <a:defPPr>
              <a:defRPr lang="en-US"/>
            </a:defPPr>
            <a:lvl1pPr algn="ctr">
              <a:defRPr sz="1400" b="1" i="1">
                <a:solidFill>
                  <a:srgbClr val="000000"/>
                </a:solidFill>
              </a:defRPr>
            </a:lvl1pPr>
          </a:lstStyle>
          <a:p>
            <a:r>
              <a:rPr lang="fr-FR" dirty="0">
                <a:solidFill>
                  <a:srgbClr val="007434"/>
                </a:solidFill>
              </a:rPr>
              <a:t>Comptabilisation des garanties de crédit?</a:t>
            </a:r>
          </a:p>
        </p:txBody>
      </p:sp>
      <p:sp>
        <p:nvSpPr>
          <p:cNvPr id="129" name="ZoneTexte 128">
            <a:extLst>
              <a:ext uri="{FF2B5EF4-FFF2-40B4-BE49-F238E27FC236}">
                <a16:creationId xmlns:a16="http://schemas.microsoft.com/office/drawing/2014/main" xmlns="" id="{47C4497B-AB31-4F88-9A65-B1369B9D1706}"/>
              </a:ext>
            </a:extLst>
          </p:cNvPr>
          <p:cNvSpPr txBox="1"/>
          <p:nvPr/>
        </p:nvSpPr>
        <p:spPr>
          <a:xfrm>
            <a:off x="5024284" y="6322321"/>
            <a:ext cx="2458055" cy="307777"/>
          </a:xfrm>
          <a:prstGeom prst="rect">
            <a:avLst/>
          </a:prstGeom>
          <a:noFill/>
        </p:spPr>
        <p:txBody>
          <a:bodyPr wrap="square">
            <a:spAutoFit/>
          </a:bodyPr>
          <a:lstStyle/>
          <a:p>
            <a:pPr algn="ctr"/>
            <a:r>
              <a:rPr lang="fr-FR" sz="1400" b="1" i="1" dirty="0">
                <a:solidFill>
                  <a:srgbClr val="007434"/>
                </a:solidFill>
              </a:rPr>
              <a:t>Référentiel comptables?</a:t>
            </a:r>
          </a:p>
        </p:txBody>
      </p:sp>
    </p:spTree>
    <p:extLst>
      <p:ext uri="{BB962C8B-B14F-4D97-AF65-F5344CB8AC3E}">
        <p14:creationId xmlns:p14="http://schemas.microsoft.com/office/powerpoint/2010/main" val="46853282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7" name="Connecteur droit 46">
            <a:extLst>
              <a:ext uri="{FF2B5EF4-FFF2-40B4-BE49-F238E27FC236}">
                <a16:creationId xmlns:a16="http://schemas.microsoft.com/office/drawing/2014/main" xmlns="" id="{2FC71C90-816D-42EA-B4A4-ADF23DEFD88D}"/>
              </a:ext>
            </a:extLst>
          </p:cNvPr>
          <p:cNvCxnSpPr>
            <a:cxnSpLocks/>
          </p:cNvCxnSpPr>
          <p:nvPr/>
        </p:nvCxnSpPr>
        <p:spPr>
          <a:xfrm>
            <a:off x="0" y="971931"/>
            <a:ext cx="10996863" cy="0"/>
          </a:xfrm>
          <a:prstGeom prst="line">
            <a:avLst/>
          </a:prstGeom>
          <a:ln w="19050">
            <a:solidFill>
              <a:srgbClr val="0E3A4D"/>
            </a:solidFill>
          </a:ln>
        </p:spPr>
        <p:style>
          <a:lnRef idx="1">
            <a:schemeClr val="accent1"/>
          </a:lnRef>
          <a:fillRef idx="0">
            <a:schemeClr val="accent1"/>
          </a:fillRef>
          <a:effectRef idx="0">
            <a:schemeClr val="accent1"/>
          </a:effectRef>
          <a:fontRef idx="minor">
            <a:schemeClr val="tx1"/>
          </a:fontRef>
        </p:style>
      </p:cxnSp>
      <p:pic>
        <p:nvPicPr>
          <p:cNvPr id="48" name="Image 47">
            <a:extLst>
              <a:ext uri="{FF2B5EF4-FFF2-40B4-BE49-F238E27FC236}">
                <a16:creationId xmlns:a16="http://schemas.microsoft.com/office/drawing/2014/main" xmlns="" id="{C1D28BEB-E0F9-4EFA-B23F-89DDC8F8E658}"/>
              </a:ext>
            </a:extLst>
          </p:cNvPr>
          <p:cNvPicPr>
            <a:picLocks noChangeAspect="1"/>
          </p:cNvPicPr>
          <p:nvPr/>
        </p:nvPicPr>
        <p:blipFill>
          <a:blip r:embed="rId2"/>
          <a:stretch>
            <a:fillRect/>
          </a:stretch>
        </p:blipFill>
        <p:spPr>
          <a:xfrm>
            <a:off x="11090358" y="394735"/>
            <a:ext cx="695325" cy="866775"/>
          </a:xfrm>
          <a:prstGeom prst="rect">
            <a:avLst/>
          </a:prstGeom>
        </p:spPr>
      </p:pic>
      <p:sp>
        <p:nvSpPr>
          <p:cNvPr id="49" name="Title 9">
            <a:extLst>
              <a:ext uri="{FF2B5EF4-FFF2-40B4-BE49-F238E27FC236}">
                <a16:creationId xmlns:a16="http://schemas.microsoft.com/office/drawing/2014/main" xmlns="" id="{D7EC9B13-8B9D-4BAC-AFAA-24668840A503}"/>
              </a:ext>
            </a:extLst>
          </p:cNvPr>
          <p:cNvSpPr txBox="1">
            <a:spLocks/>
          </p:cNvSpPr>
          <p:nvPr/>
        </p:nvSpPr>
        <p:spPr>
          <a:xfrm>
            <a:off x="138709" y="465177"/>
            <a:ext cx="10515600" cy="507831"/>
          </a:xfrm>
          <a:prstGeom prst="rect">
            <a:avLst/>
          </a:prstGeom>
        </p:spPr>
        <p:txBody>
          <a:bodyPr vert="horz" lIns="91440" tIns="45720" rIns="91440" bIns="45720" rtlCol="0" anchor="ctr">
            <a:spAutoFit/>
          </a:bodyPr>
          <a:lstStyle>
            <a:lvl1pPr>
              <a:lnSpc>
                <a:spcPct val="90000"/>
              </a:lnSpc>
              <a:spcBef>
                <a:spcPct val="0"/>
              </a:spcBef>
              <a:buNone/>
              <a:defRPr sz="3600" b="1">
                <a:solidFill>
                  <a:srgbClr val="0E3A4D"/>
                </a:solidFill>
                <a:latin typeface="Segoe UI" panose="020B0502040204020203" pitchFamily="34" charset="0"/>
                <a:ea typeface="+mj-ea"/>
                <a:cs typeface="Segoe UI" panose="020B0502040204020203" pitchFamily="34" charset="0"/>
              </a:defRPr>
            </a:lvl1pPr>
          </a:lstStyle>
          <a:p>
            <a:pPr marL="1203325" marR="0" lvl="0" indent="-1203325" algn="l" defTabSz="914400" rtl="0" eaLnBrk="1" fontAlgn="auto" latinLnBrk="0" hangingPunct="1">
              <a:lnSpc>
                <a:spcPct val="90000"/>
              </a:lnSpc>
              <a:spcBef>
                <a:spcPct val="0"/>
              </a:spcBef>
              <a:spcAft>
                <a:spcPts val="0"/>
              </a:spcAft>
              <a:buClrTx/>
              <a:buSzTx/>
              <a:buFontTx/>
              <a:buNone/>
              <a:tabLst/>
              <a:defRPr/>
            </a:pPr>
            <a:r>
              <a:rPr kumimoji="0" lang="en-US" sz="3000" b="1" i="0" u="none" strike="noStrike" kern="1200" cap="none" spc="0" normalizeH="0" baseline="0" noProof="0" dirty="0">
                <a:ln>
                  <a:noFill/>
                </a:ln>
                <a:solidFill>
                  <a:srgbClr val="0070C0"/>
                </a:solidFill>
                <a:effectLst/>
                <a:uLnTx/>
                <a:uFillTx/>
                <a:latin typeface="+mn-lt"/>
                <a:ea typeface="+mj-ea"/>
                <a:cs typeface="Segoe UI" panose="020B0502040204020203" pitchFamily="34" charset="0"/>
              </a:rPr>
              <a:t>II.</a:t>
            </a:r>
            <a:r>
              <a:rPr kumimoji="0" lang="en-US" sz="3000" b="1" i="0" u="none" strike="noStrike" kern="1200" cap="none" spc="0" normalizeH="0" baseline="0" noProof="0" dirty="0">
                <a:ln>
                  <a:noFill/>
                </a:ln>
                <a:solidFill>
                  <a:srgbClr val="0E3A4D"/>
                </a:solidFill>
                <a:effectLst/>
                <a:uLnTx/>
                <a:uFillTx/>
                <a:latin typeface="+mn-lt"/>
                <a:ea typeface="+mj-ea"/>
                <a:cs typeface="Segoe UI" panose="020B0502040204020203" pitchFamily="34" charset="0"/>
              </a:rPr>
              <a:t> </a:t>
            </a:r>
            <a:r>
              <a:rPr kumimoji="0" lang="fr-FR" sz="3000" b="1" i="0" u="none" strike="noStrike" kern="1200" cap="none" spc="0" normalizeH="0" baseline="0" noProof="0" dirty="0">
                <a:ln>
                  <a:noFill/>
                </a:ln>
                <a:solidFill>
                  <a:srgbClr val="0E3A4D"/>
                </a:solidFill>
                <a:effectLst/>
                <a:uLnTx/>
                <a:uFillTx/>
                <a:latin typeface="+mn-lt"/>
                <a:ea typeface="+mj-ea"/>
                <a:cs typeface="Segoe UI" panose="020B0502040204020203" pitchFamily="34" charset="0"/>
              </a:rPr>
              <a:t>Spécificités du reporting financier des SGC</a:t>
            </a:r>
          </a:p>
        </p:txBody>
      </p:sp>
      <p:sp>
        <p:nvSpPr>
          <p:cNvPr id="50" name="ZoneTexte 49">
            <a:extLst>
              <a:ext uri="{FF2B5EF4-FFF2-40B4-BE49-F238E27FC236}">
                <a16:creationId xmlns:a16="http://schemas.microsoft.com/office/drawing/2014/main" xmlns="" id="{F5EB34AD-89BD-449D-99F7-133681DD7F40}"/>
              </a:ext>
            </a:extLst>
          </p:cNvPr>
          <p:cNvSpPr txBox="1"/>
          <p:nvPr/>
        </p:nvSpPr>
        <p:spPr>
          <a:xfrm>
            <a:off x="406317" y="971931"/>
            <a:ext cx="3434162" cy="369332"/>
          </a:xfrm>
          <a:prstGeom prst="rect">
            <a:avLst/>
          </a:prstGeom>
          <a:noFill/>
        </p:spPr>
        <p:txBody>
          <a:bodyPr wrap="square">
            <a:spAutoFit/>
          </a:bodyPr>
          <a:lstStyle/>
          <a:p>
            <a:pPr algn="just"/>
            <a:r>
              <a:rPr lang="fr-FR" sz="1800" b="1" i="1" u="none" strike="noStrike" baseline="0" dirty="0">
                <a:solidFill>
                  <a:srgbClr val="0070C0"/>
                </a:solidFill>
              </a:rPr>
              <a:t>Périmètre de l’entité comptable</a:t>
            </a:r>
            <a:endParaRPr lang="fr-FR" b="1" i="1" dirty="0">
              <a:solidFill>
                <a:srgbClr val="0070C0"/>
              </a:solidFill>
            </a:endParaRPr>
          </a:p>
        </p:txBody>
      </p:sp>
      <p:pic>
        <p:nvPicPr>
          <p:cNvPr id="19" name="Image 18">
            <a:extLst>
              <a:ext uri="{FF2B5EF4-FFF2-40B4-BE49-F238E27FC236}">
                <a16:creationId xmlns:a16="http://schemas.microsoft.com/office/drawing/2014/main" xmlns="" id="{2B8795CC-44BA-4FDC-AEC9-BCB5DBABA646}"/>
              </a:ext>
            </a:extLst>
          </p:cNvPr>
          <p:cNvPicPr>
            <a:picLocks noChangeAspect="1"/>
          </p:cNvPicPr>
          <p:nvPr/>
        </p:nvPicPr>
        <p:blipFill>
          <a:blip r:embed="rId3"/>
          <a:stretch>
            <a:fillRect/>
          </a:stretch>
        </p:blipFill>
        <p:spPr>
          <a:xfrm>
            <a:off x="2884878" y="2428208"/>
            <a:ext cx="6262688" cy="2775894"/>
          </a:xfrm>
          <a:prstGeom prst="rect">
            <a:avLst/>
          </a:prstGeom>
        </p:spPr>
      </p:pic>
      <p:sp>
        <p:nvSpPr>
          <p:cNvPr id="42" name="Rectangle 41">
            <a:extLst>
              <a:ext uri="{FF2B5EF4-FFF2-40B4-BE49-F238E27FC236}">
                <a16:creationId xmlns:a16="http://schemas.microsoft.com/office/drawing/2014/main" xmlns="" id="{3CFC4965-ADF7-4711-9E8C-88F9FF996D50}"/>
              </a:ext>
            </a:extLst>
          </p:cNvPr>
          <p:cNvSpPr/>
          <p:nvPr/>
        </p:nvSpPr>
        <p:spPr>
          <a:xfrm>
            <a:off x="872246" y="4093154"/>
            <a:ext cx="2882869" cy="523220"/>
          </a:xfrm>
          <a:prstGeom prst="rect">
            <a:avLst/>
          </a:prstGeom>
        </p:spPr>
        <p:txBody>
          <a:bodyPr wrap="square">
            <a:spAutoFit/>
          </a:bodyPr>
          <a:lstStyle/>
          <a:p>
            <a:pPr marR="0" lvl="0" algn="just" defTabSz="622300" rtl="0" eaLnBrk="0" fontAlgn="base" latinLnBrk="0" hangingPunct="0">
              <a:lnSpc>
                <a:spcPct val="100000"/>
              </a:lnSpc>
              <a:spcBef>
                <a:spcPct val="0"/>
              </a:spcBef>
              <a:spcAft>
                <a:spcPts val="0"/>
              </a:spcAft>
              <a:buClrTx/>
              <a:buSzTx/>
              <a:tabLst/>
              <a:defRPr/>
            </a:pPr>
            <a:r>
              <a:rPr kumimoji="0" lang="fr-FR" sz="1400" b="1" i="0" u="none" strike="noStrike" kern="1200" cap="none" spc="0" normalizeH="0" baseline="0" dirty="0">
                <a:ln>
                  <a:noFill/>
                </a:ln>
                <a:solidFill>
                  <a:srgbClr val="0070C0"/>
                </a:solidFill>
                <a:effectLst/>
                <a:uLnTx/>
                <a:uFillTx/>
                <a:ea typeface="+mn-ea"/>
                <a:cs typeface="Segoe UI" panose="020B0502040204020203" pitchFamily="34" charset="0"/>
              </a:rPr>
              <a:t>L'entité</a:t>
            </a:r>
            <a:r>
              <a:rPr kumimoji="0" lang="fr-FR" sz="1400" b="0" i="0" u="none" strike="noStrike" kern="1200" cap="none" spc="0" normalizeH="0" baseline="0" dirty="0">
                <a:ln>
                  <a:noFill/>
                </a:ln>
                <a:solidFill>
                  <a:prstClr val="black">
                    <a:lumMod val="85000"/>
                    <a:lumOff val="15000"/>
                  </a:prstClr>
                </a:solidFill>
                <a:effectLst/>
                <a:uLnTx/>
                <a:uFillTx/>
                <a:ea typeface="+mn-ea"/>
                <a:cs typeface="Segoe UI" panose="020B0502040204020203" pitchFamily="34" charset="0"/>
              </a:rPr>
              <a:t> exerce, a exercé ou exercera des activités économiques.</a:t>
            </a:r>
          </a:p>
        </p:txBody>
      </p:sp>
      <p:sp>
        <p:nvSpPr>
          <p:cNvPr id="43" name="Rectangle 42">
            <a:extLst>
              <a:ext uri="{FF2B5EF4-FFF2-40B4-BE49-F238E27FC236}">
                <a16:creationId xmlns:a16="http://schemas.microsoft.com/office/drawing/2014/main" xmlns="" id="{B5E9909F-1519-4DE5-9228-43D035D788C9}"/>
              </a:ext>
            </a:extLst>
          </p:cNvPr>
          <p:cNvSpPr/>
          <p:nvPr/>
        </p:nvSpPr>
        <p:spPr>
          <a:xfrm>
            <a:off x="3929459" y="5078702"/>
            <a:ext cx="4173525" cy="738664"/>
          </a:xfrm>
          <a:prstGeom prst="rect">
            <a:avLst/>
          </a:prstGeom>
        </p:spPr>
        <p:txBody>
          <a:bodyPr wrap="square">
            <a:spAutoFit/>
          </a:bodyPr>
          <a:lstStyle/>
          <a:p>
            <a:pPr marR="0" lvl="0" algn="just" defTabSz="622300" rtl="0" eaLnBrk="0" fontAlgn="base" latinLnBrk="0" hangingPunct="0">
              <a:lnSpc>
                <a:spcPct val="100000"/>
              </a:lnSpc>
              <a:spcBef>
                <a:spcPct val="0"/>
              </a:spcBef>
              <a:spcAft>
                <a:spcPts val="0"/>
              </a:spcAft>
              <a:buClrTx/>
              <a:buSzTx/>
              <a:tabLst/>
              <a:defRPr/>
            </a:pPr>
            <a:r>
              <a:rPr kumimoji="0" lang="fr-FR" sz="1400" b="0" i="0" u="none" strike="noStrike" kern="1200" cap="none" spc="0" normalizeH="0" baseline="0" dirty="0">
                <a:ln>
                  <a:noFill/>
                </a:ln>
                <a:solidFill>
                  <a:prstClr val="black">
                    <a:lumMod val="85000"/>
                    <a:lumOff val="15000"/>
                  </a:prstClr>
                </a:solidFill>
                <a:effectLst/>
                <a:uLnTx/>
                <a:uFillTx/>
                <a:ea typeface="+mn-ea"/>
                <a:cs typeface="Segoe UI" panose="020B0502040204020203" pitchFamily="34" charset="0"/>
              </a:rPr>
              <a:t>Il est possible de distinguer objectivement les activités économiques de l'entité de celles d'autres entités et de l'environnement économique de </a:t>
            </a:r>
            <a:r>
              <a:rPr kumimoji="0" lang="fr-FR" sz="1400" b="1" i="0" u="none" strike="noStrike" kern="1200" cap="none" spc="0" normalizeH="0" baseline="0" dirty="0">
                <a:ln>
                  <a:noFill/>
                </a:ln>
                <a:solidFill>
                  <a:srgbClr val="0070C0"/>
                </a:solidFill>
                <a:effectLst/>
                <a:uLnTx/>
                <a:uFillTx/>
                <a:ea typeface="+mn-ea"/>
                <a:cs typeface="Segoe UI" panose="020B0502040204020203" pitchFamily="34" charset="0"/>
              </a:rPr>
              <a:t>l'entité</a:t>
            </a:r>
            <a:r>
              <a:rPr kumimoji="0" lang="fr-FR" sz="1400" b="0" i="0" u="none" strike="noStrike" kern="1200" cap="none" spc="0" normalizeH="0" baseline="0" dirty="0">
                <a:ln>
                  <a:noFill/>
                </a:ln>
                <a:solidFill>
                  <a:prstClr val="black">
                    <a:lumMod val="85000"/>
                    <a:lumOff val="15000"/>
                  </a:prstClr>
                </a:solidFill>
                <a:effectLst/>
                <a:uLnTx/>
                <a:uFillTx/>
                <a:ea typeface="+mn-ea"/>
                <a:cs typeface="Segoe UI" panose="020B0502040204020203" pitchFamily="34" charset="0"/>
              </a:rPr>
              <a:t>.</a:t>
            </a:r>
          </a:p>
        </p:txBody>
      </p:sp>
      <p:sp>
        <p:nvSpPr>
          <p:cNvPr id="45" name="ZoneTexte 44">
            <a:extLst>
              <a:ext uri="{FF2B5EF4-FFF2-40B4-BE49-F238E27FC236}">
                <a16:creationId xmlns:a16="http://schemas.microsoft.com/office/drawing/2014/main" xmlns="" id="{AC773895-B949-4E0A-9E22-D093C812A9C7}"/>
              </a:ext>
            </a:extLst>
          </p:cNvPr>
          <p:cNvSpPr txBox="1"/>
          <p:nvPr/>
        </p:nvSpPr>
        <p:spPr>
          <a:xfrm>
            <a:off x="8350115" y="3816155"/>
            <a:ext cx="3435568" cy="1169551"/>
          </a:xfrm>
          <a:prstGeom prst="rect">
            <a:avLst/>
          </a:prstGeom>
        </p:spPr>
        <p:txBody>
          <a:bodyPr wrap="square">
            <a:spAutoFit/>
          </a:bodyPr>
          <a:lstStyle>
            <a:defPPr>
              <a:defRPr lang="en-US"/>
            </a:defPPr>
            <a:lvl1pPr marR="0" lvl="0" defTabSz="622300" eaLnBrk="0" fontAlgn="base" hangingPunct="0">
              <a:lnSpc>
                <a:spcPct val="100000"/>
              </a:lnSpc>
              <a:spcBef>
                <a:spcPct val="0"/>
              </a:spcBef>
              <a:spcAft>
                <a:spcPts val="0"/>
              </a:spcAft>
              <a:buClrTx/>
              <a:buSzTx/>
              <a:tabLst/>
              <a:defRPr kumimoji="0" sz="1400" b="0" i="0" u="none" strike="noStrike" cap="none" spc="0" normalizeH="0" baseline="0">
                <a:ln>
                  <a:noFill/>
                </a:ln>
                <a:solidFill>
                  <a:prstClr val="black">
                    <a:lumMod val="85000"/>
                    <a:lumOff val="15000"/>
                  </a:prstClr>
                </a:solidFill>
                <a:effectLst/>
                <a:uLnTx/>
                <a:uFillTx/>
                <a:cs typeface="Segoe UI" panose="020B0502040204020203" pitchFamily="34" charset="0"/>
              </a:defRPr>
            </a:lvl1pPr>
          </a:lstStyle>
          <a:p>
            <a:pPr algn="just"/>
            <a:r>
              <a:rPr lang="fr-FR" dirty="0"/>
              <a:t>L'information financière sur les activités économiques de cette </a:t>
            </a:r>
            <a:r>
              <a:rPr lang="fr-FR" b="1" dirty="0">
                <a:solidFill>
                  <a:srgbClr val="0070C0"/>
                </a:solidFill>
              </a:rPr>
              <a:t>entité </a:t>
            </a:r>
            <a:r>
              <a:rPr lang="fr-FR" dirty="0"/>
              <a:t>est susceptible d'être utile pour prendre des décisions sur la fourniture de ressources à l'entité et pour évaluer le stewardship.</a:t>
            </a:r>
          </a:p>
        </p:txBody>
      </p:sp>
      <p:sp>
        <p:nvSpPr>
          <p:cNvPr id="46" name="Oval 35">
            <a:extLst>
              <a:ext uri="{FF2B5EF4-FFF2-40B4-BE49-F238E27FC236}">
                <a16:creationId xmlns:a16="http://schemas.microsoft.com/office/drawing/2014/main" xmlns="" id="{6A320753-F714-467B-B846-34A9A3227DD8}"/>
              </a:ext>
            </a:extLst>
          </p:cNvPr>
          <p:cNvSpPr/>
          <p:nvPr/>
        </p:nvSpPr>
        <p:spPr>
          <a:xfrm>
            <a:off x="3276203" y="2864741"/>
            <a:ext cx="341752" cy="341752"/>
          </a:xfrm>
          <a:prstGeom prst="ellipse">
            <a:avLst/>
          </a:prstGeom>
          <a:solidFill>
            <a:srgbClr val="0070C0"/>
          </a:solidFill>
          <a:ln>
            <a:noFill/>
          </a:ln>
        </p:spPr>
        <p:txBody>
          <a:bodyPr vert="horz" wrap="square" lIns="91440" tIns="45720" rIns="91440" bIns="45720" numCol="1" anchor="ctr" anchorCtr="0" compatLnSpc="1">
            <a:prstTxWarp prst="textNoShape">
              <a:avLst/>
            </a:prstTxWarp>
            <a:noAutofit/>
          </a:bodyPr>
          <a:lstStyle/>
          <a:p>
            <a:pPr algn="ctr"/>
            <a:r>
              <a:rPr lang="en-US" b="1" dirty="0">
                <a:solidFill>
                  <a:schemeClr val="bg1"/>
                </a:solidFill>
                <a:cs typeface="Segoe UI" panose="020B0502040204020203" pitchFamily="34" charset="0"/>
              </a:rPr>
              <a:t>1</a:t>
            </a:r>
          </a:p>
        </p:txBody>
      </p:sp>
      <p:sp>
        <p:nvSpPr>
          <p:cNvPr id="51" name="Oval 36">
            <a:extLst>
              <a:ext uri="{FF2B5EF4-FFF2-40B4-BE49-F238E27FC236}">
                <a16:creationId xmlns:a16="http://schemas.microsoft.com/office/drawing/2014/main" xmlns="" id="{B8D43BED-6E9D-4C22-9661-2628A096C8FB}"/>
              </a:ext>
            </a:extLst>
          </p:cNvPr>
          <p:cNvSpPr/>
          <p:nvPr/>
        </p:nvSpPr>
        <p:spPr>
          <a:xfrm>
            <a:off x="7085850" y="2827357"/>
            <a:ext cx="341752" cy="341752"/>
          </a:xfrm>
          <a:prstGeom prst="ellipse">
            <a:avLst/>
          </a:prstGeom>
          <a:solidFill>
            <a:srgbClr val="CCECFF"/>
          </a:solidFill>
          <a:ln>
            <a:noFill/>
          </a:ln>
        </p:spPr>
        <p:txBody>
          <a:bodyPr vert="horz" wrap="square" lIns="91440" tIns="45720" rIns="91440" bIns="45720" numCol="1" anchor="ctr" anchorCtr="0" compatLnSpc="1">
            <a:prstTxWarp prst="textNoShape">
              <a:avLst/>
            </a:prstTxWarp>
            <a:noAutofit/>
          </a:bodyPr>
          <a:lstStyle/>
          <a:p>
            <a:pPr algn="ctr"/>
            <a:r>
              <a:rPr lang="en-US" b="1" dirty="0">
                <a:solidFill>
                  <a:srgbClr val="0070C0"/>
                </a:solidFill>
                <a:cs typeface="Segoe UI" panose="020B0502040204020203" pitchFamily="34" charset="0"/>
              </a:rPr>
              <a:t>3</a:t>
            </a:r>
          </a:p>
        </p:txBody>
      </p:sp>
      <p:sp>
        <p:nvSpPr>
          <p:cNvPr id="54" name="Oval 37">
            <a:extLst>
              <a:ext uri="{FF2B5EF4-FFF2-40B4-BE49-F238E27FC236}">
                <a16:creationId xmlns:a16="http://schemas.microsoft.com/office/drawing/2014/main" xmlns="" id="{59027F6D-E869-4800-BD36-D5570839F103}"/>
              </a:ext>
            </a:extLst>
          </p:cNvPr>
          <p:cNvSpPr/>
          <p:nvPr/>
        </p:nvSpPr>
        <p:spPr>
          <a:xfrm>
            <a:off x="5210890" y="4549332"/>
            <a:ext cx="341752" cy="341752"/>
          </a:xfrm>
          <a:prstGeom prst="ellipse">
            <a:avLst/>
          </a:prstGeom>
          <a:solidFill>
            <a:srgbClr val="5FABDC"/>
          </a:solidFill>
          <a:ln>
            <a:noFill/>
          </a:ln>
        </p:spPr>
        <p:txBody>
          <a:bodyPr vert="horz" wrap="square" lIns="91440" tIns="45720" rIns="91440" bIns="45720" numCol="1" anchor="ctr" anchorCtr="0" compatLnSpc="1">
            <a:prstTxWarp prst="textNoShape">
              <a:avLst/>
            </a:prstTxWarp>
            <a:noAutofit/>
          </a:bodyPr>
          <a:lstStyle/>
          <a:p>
            <a:pPr algn="ctr"/>
            <a:r>
              <a:rPr lang="en-US" b="1" dirty="0">
                <a:solidFill>
                  <a:schemeClr val="bg1"/>
                </a:solidFill>
                <a:cs typeface="Segoe UI" panose="020B0502040204020203" pitchFamily="34" charset="0"/>
              </a:rPr>
              <a:t>2</a:t>
            </a:r>
          </a:p>
        </p:txBody>
      </p:sp>
      <p:cxnSp>
        <p:nvCxnSpPr>
          <p:cNvPr id="56" name="Connecteur droit 55">
            <a:extLst>
              <a:ext uri="{FF2B5EF4-FFF2-40B4-BE49-F238E27FC236}">
                <a16:creationId xmlns:a16="http://schemas.microsoft.com/office/drawing/2014/main" xmlns="" id="{B1419AAC-9F45-443F-88EF-E338D865136F}"/>
              </a:ext>
            </a:extLst>
          </p:cNvPr>
          <p:cNvCxnSpPr>
            <a:cxnSpLocks/>
          </p:cNvCxnSpPr>
          <p:nvPr/>
        </p:nvCxnSpPr>
        <p:spPr>
          <a:xfrm>
            <a:off x="2536881" y="1681432"/>
            <a:ext cx="0" cy="552979"/>
          </a:xfrm>
          <a:prstGeom prst="line">
            <a:avLst/>
          </a:prstGeom>
          <a:ln w="38100">
            <a:solidFill>
              <a:srgbClr val="002060"/>
            </a:solidFill>
            <a:prstDash val="solid"/>
          </a:ln>
        </p:spPr>
        <p:style>
          <a:lnRef idx="1">
            <a:schemeClr val="accent1"/>
          </a:lnRef>
          <a:fillRef idx="0">
            <a:schemeClr val="accent1"/>
          </a:fillRef>
          <a:effectRef idx="0">
            <a:schemeClr val="accent1"/>
          </a:effectRef>
          <a:fontRef idx="minor">
            <a:schemeClr val="tx1"/>
          </a:fontRef>
        </p:style>
      </p:cxnSp>
      <p:sp>
        <p:nvSpPr>
          <p:cNvPr id="57" name="ZoneTexte 56">
            <a:extLst>
              <a:ext uri="{FF2B5EF4-FFF2-40B4-BE49-F238E27FC236}">
                <a16:creationId xmlns:a16="http://schemas.microsoft.com/office/drawing/2014/main" xmlns="" id="{0878F64D-232D-4018-BCEE-B46F2A475812}"/>
              </a:ext>
            </a:extLst>
          </p:cNvPr>
          <p:cNvSpPr txBox="1"/>
          <p:nvPr/>
        </p:nvSpPr>
        <p:spPr>
          <a:xfrm>
            <a:off x="2512952" y="1681432"/>
            <a:ext cx="6779580" cy="646331"/>
          </a:xfrm>
          <a:prstGeom prst="rect">
            <a:avLst/>
          </a:prstGeom>
          <a:noFill/>
        </p:spPr>
        <p:txBody>
          <a:bodyPr wrap="square">
            <a:spAutoFit/>
          </a:bodyPr>
          <a:lstStyle/>
          <a:p>
            <a:pPr algn="just"/>
            <a:r>
              <a:rPr lang="fr-FR" sz="1800" b="1" i="0" u="none" strike="noStrike" baseline="0" dirty="0">
                <a:solidFill>
                  <a:srgbClr val="0070C0"/>
                </a:solidFill>
              </a:rPr>
              <a:t>L’entité comptable </a:t>
            </a:r>
            <a:r>
              <a:rPr lang="fr-FR" sz="1800" i="0" u="none" strike="noStrike" baseline="0" dirty="0">
                <a:solidFill>
                  <a:srgbClr val="002060"/>
                </a:solidFill>
              </a:rPr>
              <a:t>est une entité qui, par obligation ou par choix, prépare des états financiers.</a:t>
            </a:r>
            <a:endParaRPr lang="fr-FR" dirty="0">
              <a:solidFill>
                <a:srgbClr val="002060"/>
              </a:solidFill>
            </a:endParaRPr>
          </a:p>
        </p:txBody>
      </p:sp>
      <p:cxnSp>
        <p:nvCxnSpPr>
          <p:cNvPr id="58" name="Connecteur droit 57">
            <a:extLst>
              <a:ext uri="{FF2B5EF4-FFF2-40B4-BE49-F238E27FC236}">
                <a16:creationId xmlns:a16="http://schemas.microsoft.com/office/drawing/2014/main" xmlns="" id="{54970FEF-A5B3-4A93-839D-70B1209D1209}"/>
              </a:ext>
            </a:extLst>
          </p:cNvPr>
          <p:cNvCxnSpPr>
            <a:cxnSpLocks/>
          </p:cNvCxnSpPr>
          <p:nvPr/>
        </p:nvCxnSpPr>
        <p:spPr>
          <a:xfrm>
            <a:off x="2536881" y="1681432"/>
            <a:ext cx="581661" cy="0"/>
          </a:xfrm>
          <a:prstGeom prst="line">
            <a:avLst/>
          </a:prstGeom>
          <a:ln w="38100">
            <a:solidFill>
              <a:srgbClr val="002060"/>
            </a:solidFill>
            <a:prstDash val="solid"/>
          </a:ln>
        </p:spPr>
        <p:style>
          <a:lnRef idx="1">
            <a:schemeClr val="accent1"/>
          </a:lnRef>
          <a:fillRef idx="0">
            <a:schemeClr val="accent1"/>
          </a:fillRef>
          <a:effectRef idx="0">
            <a:schemeClr val="accent1"/>
          </a:effectRef>
          <a:fontRef idx="minor">
            <a:schemeClr val="tx1"/>
          </a:fontRef>
        </p:style>
      </p:cxnSp>
      <p:cxnSp>
        <p:nvCxnSpPr>
          <p:cNvPr id="59" name="Connecteur droit 58">
            <a:extLst>
              <a:ext uri="{FF2B5EF4-FFF2-40B4-BE49-F238E27FC236}">
                <a16:creationId xmlns:a16="http://schemas.microsoft.com/office/drawing/2014/main" xmlns="" id="{59455408-8B52-4BDA-B8A9-70D3AAF378C6}"/>
              </a:ext>
            </a:extLst>
          </p:cNvPr>
          <p:cNvCxnSpPr>
            <a:cxnSpLocks/>
          </p:cNvCxnSpPr>
          <p:nvPr/>
        </p:nvCxnSpPr>
        <p:spPr>
          <a:xfrm>
            <a:off x="8710870" y="2272374"/>
            <a:ext cx="581661" cy="0"/>
          </a:xfrm>
          <a:prstGeom prst="line">
            <a:avLst/>
          </a:prstGeom>
          <a:ln w="38100">
            <a:solidFill>
              <a:srgbClr val="002060"/>
            </a:solidFill>
            <a:prstDash val="solid"/>
          </a:ln>
        </p:spPr>
        <p:style>
          <a:lnRef idx="1">
            <a:schemeClr val="accent1"/>
          </a:lnRef>
          <a:fillRef idx="0">
            <a:schemeClr val="accent1"/>
          </a:fillRef>
          <a:effectRef idx="0">
            <a:schemeClr val="accent1"/>
          </a:effectRef>
          <a:fontRef idx="minor">
            <a:schemeClr val="tx1"/>
          </a:fontRef>
        </p:style>
      </p:cxnSp>
      <p:cxnSp>
        <p:nvCxnSpPr>
          <p:cNvPr id="60" name="Connecteur droit 59">
            <a:extLst>
              <a:ext uri="{FF2B5EF4-FFF2-40B4-BE49-F238E27FC236}">
                <a16:creationId xmlns:a16="http://schemas.microsoft.com/office/drawing/2014/main" xmlns="" id="{AD822386-F567-4ECC-ABA2-67DE896548A9}"/>
              </a:ext>
            </a:extLst>
          </p:cNvPr>
          <p:cNvCxnSpPr>
            <a:cxnSpLocks/>
          </p:cNvCxnSpPr>
          <p:nvPr/>
        </p:nvCxnSpPr>
        <p:spPr>
          <a:xfrm>
            <a:off x="9292531" y="1723776"/>
            <a:ext cx="0" cy="552979"/>
          </a:xfrm>
          <a:prstGeom prst="line">
            <a:avLst/>
          </a:prstGeom>
          <a:ln w="38100">
            <a:solidFill>
              <a:srgbClr val="002060"/>
            </a:solidFill>
            <a:prstDash val="solid"/>
          </a:ln>
        </p:spPr>
        <p:style>
          <a:lnRef idx="1">
            <a:schemeClr val="accent1"/>
          </a:lnRef>
          <a:fillRef idx="0">
            <a:schemeClr val="accent1"/>
          </a:fillRef>
          <a:effectRef idx="0">
            <a:schemeClr val="accent1"/>
          </a:effectRef>
          <a:fontRef idx="minor">
            <a:schemeClr val="tx1"/>
          </a:fontRef>
        </p:style>
      </p:cxnSp>
      <p:sp>
        <p:nvSpPr>
          <p:cNvPr id="61" name="Rectangle 60">
            <a:extLst>
              <a:ext uri="{FF2B5EF4-FFF2-40B4-BE49-F238E27FC236}">
                <a16:creationId xmlns:a16="http://schemas.microsoft.com/office/drawing/2014/main" xmlns="" id="{24FBF0AA-15BC-44F8-B0AC-8A1B820D007B}"/>
              </a:ext>
            </a:extLst>
          </p:cNvPr>
          <p:cNvSpPr/>
          <p:nvPr/>
        </p:nvSpPr>
        <p:spPr>
          <a:xfrm>
            <a:off x="4914286" y="2622606"/>
            <a:ext cx="1976911" cy="923330"/>
          </a:xfrm>
          <a:prstGeom prst="rect">
            <a:avLst/>
          </a:prstGeom>
        </p:spPr>
        <p:txBody>
          <a:bodyPr wrap="square">
            <a:spAutoFit/>
          </a:bodyPr>
          <a:lstStyle/>
          <a:p>
            <a:pPr algn="ctr"/>
            <a:r>
              <a:rPr lang="fr-FR" b="1" kern="0" dirty="0">
                <a:solidFill>
                  <a:srgbClr val="002060"/>
                </a:solidFill>
                <a:cs typeface="Segoe UI" panose="020B0502040204020203" pitchFamily="34" charset="0"/>
              </a:rPr>
              <a:t>Caractéristiques de l’entité comptable</a:t>
            </a:r>
          </a:p>
        </p:txBody>
      </p:sp>
      <p:grpSp>
        <p:nvGrpSpPr>
          <p:cNvPr id="20" name="Groupe 8">
            <a:extLst>
              <a:ext uri="{FF2B5EF4-FFF2-40B4-BE49-F238E27FC236}">
                <a16:creationId xmlns:a16="http://schemas.microsoft.com/office/drawing/2014/main" xmlns="" id="{AA30F990-E244-4BE2-BCD3-8990C64B068A}"/>
              </a:ext>
            </a:extLst>
          </p:cNvPr>
          <p:cNvGrpSpPr>
            <a:grpSpLocks/>
          </p:cNvGrpSpPr>
          <p:nvPr/>
        </p:nvGrpSpPr>
        <p:grpSpPr bwMode="auto">
          <a:xfrm>
            <a:off x="11014075" y="6237288"/>
            <a:ext cx="957263" cy="287337"/>
            <a:chOff x="9460301" y="7063452"/>
            <a:chExt cx="926165" cy="277783"/>
          </a:xfrm>
        </p:grpSpPr>
        <p:sp>
          <p:nvSpPr>
            <p:cNvPr id="21" name="Espace réservé du numéro de diapositive 5">
              <a:extLst>
                <a:ext uri="{FF2B5EF4-FFF2-40B4-BE49-F238E27FC236}">
                  <a16:creationId xmlns:a16="http://schemas.microsoft.com/office/drawing/2014/main" xmlns="" id="{D3925D71-EEB5-467D-A0CC-F13EB67DEFE9}"/>
                </a:ext>
              </a:extLst>
            </p:cNvPr>
            <p:cNvSpPr txBox="1">
              <a:spLocks/>
            </p:cNvSpPr>
            <p:nvPr/>
          </p:nvSpPr>
          <p:spPr>
            <a:xfrm>
              <a:off x="9460301" y="7063452"/>
              <a:ext cx="926165" cy="277783"/>
            </a:xfrm>
            <a:prstGeom prst="rect">
              <a:avLst/>
            </a:prstGeom>
          </p:spPr>
          <p:txBody>
            <a:bodyPr/>
            <a:lstStyle>
              <a:defPPr>
                <a:defRPr lang="de-DE"/>
              </a:defPPr>
              <a:lvl1pPr algn="l" rtl="0" fontAlgn="base">
                <a:spcBef>
                  <a:spcPct val="0"/>
                </a:spcBef>
                <a:spcAft>
                  <a:spcPct val="0"/>
                </a:spcAft>
                <a:defRPr sz="2400" kern="1200">
                  <a:solidFill>
                    <a:schemeClr val="tx1"/>
                  </a:solidFill>
                  <a:latin typeface="Times New Roman" panose="02020603050405020304" pitchFamily="18" charset="0"/>
                  <a:ea typeface="+mn-ea"/>
                  <a:cs typeface="Times New Roman" panose="02020603050405020304" pitchFamily="18" charset="0"/>
                </a:defRPr>
              </a:lvl1pPr>
              <a:lvl2pPr marL="457200" algn="l" rtl="0" fontAlgn="base">
                <a:spcBef>
                  <a:spcPct val="0"/>
                </a:spcBef>
                <a:spcAft>
                  <a:spcPct val="0"/>
                </a:spcAft>
                <a:defRPr sz="2400" kern="1200">
                  <a:solidFill>
                    <a:schemeClr val="tx1"/>
                  </a:solidFill>
                  <a:latin typeface="Times New Roman" panose="02020603050405020304" pitchFamily="18" charset="0"/>
                  <a:ea typeface="+mn-ea"/>
                  <a:cs typeface="Times New Roman" panose="02020603050405020304" pitchFamily="18" charset="0"/>
                </a:defRPr>
              </a:lvl2pPr>
              <a:lvl3pPr marL="914400" algn="l" rtl="0" fontAlgn="base">
                <a:spcBef>
                  <a:spcPct val="0"/>
                </a:spcBef>
                <a:spcAft>
                  <a:spcPct val="0"/>
                </a:spcAft>
                <a:defRPr sz="2400" kern="1200">
                  <a:solidFill>
                    <a:schemeClr val="tx1"/>
                  </a:solidFill>
                  <a:latin typeface="Times New Roman" panose="02020603050405020304" pitchFamily="18" charset="0"/>
                  <a:ea typeface="+mn-ea"/>
                  <a:cs typeface="Times New Roman" panose="02020603050405020304" pitchFamily="18" charset="0"/>
                </a:defRPr>
              </a:lvl3pPr>
              <a:lvl4pPr marL="1371600" algn="l" rtl="0" fontAlgn="base">
                <a:spcBef>
                  <a:spcPct val="0"/>
                </a:spcBef>
                <a:spcAft>
                  <a:spcPct val="0"/>
                </a:spcAft>
                <a:defRPr sz="2400" kern="1200">
                  <a:solidFill>
                    <a:schemeClr val="tx1"/>
                  </a:solidFill>
                  <a:latin typeface="Times New Roman" panose="02020603050405020304" pitchFamily="18" charset="0"/>
                  <a:ea typeface="+mn-ea"/>
                  <a:cs typeface="Times New Roman" panose="02020603050405020304" pitchFamily="18" charset="0"/>
                </a:defRPr>
              </a:lvl4pPr>
              <a:lvl5pPr marL="1828800" algn="l" rtl="0" fontAlgn="base">
                <a:spcBef>
                  <a:spcPct val="0"/>
                </a:spcBef>
                <a:spcAft>
                  <a:spcPct val="0"/>
                </a:spcAft>
                <a:defRPr sz="2400" kern="1200">
                  <a:solidFill>
                    <a:schemeClr val="tx1"/>
                  </a:solidFill>
                  <a:latin typeface="Times New Roman" panose="02020603050405020304" pitchFamily="18" charset="0"/>
                  <a:ea typeface="+mn-ea"/>
                  <a:cs typeface="Times New Roman" panose="02020603050405020304" pitchFamily="18" charset="0"/>
                </a:defRPr>
              </a:lvl5pPr>
              <a:lvl6pPr marL="2286000" algn="l" defTabSz="914400" rtl="0" eaLnBrk="1" latinLnBrk="0" hangingPunct="1">
                <a:defRPr sz="2400" kern="1200">
                  <a:solidFill>
                    <a:schemeClr val="tx1"/>
                  </a:solidFill>
                  <a:latin typeface="Times New Roman" panose="02020603050405020304" pitchFamily="18" charset="0"/>
                  <a:ea typeface="+mn-ea"/>
                  <a:cs typeface="Times New Roman" panose="02020603050405020304" pitchFamily="18" charset="0"/>
                </a:defRPr>
              </a:lvl6pPr>
              <a:lvl7pPr marL="2743200" algn="l" defTabSz="914400" rtl="0" eaLnBrk="1" latinLnBrk="0" hangingPunct="1">
                <a:defRPr sz="2400" kern="1200">
                  <a:solidFill>
                    <a:schemeClr val="tx1"/>
                  </a:solidFill>
                  <a:latin typeface="Times New Roman" panose="02020603050405020304" pitchFamily="18" charset="0"/>
                  <a:ea typeface="+mn-ea"/>
                  <a:cs typeface="Times New Roman" panose="02020603050405020304" pitchFamily="18" charset="0"/>
                </a:defRPr>
              </a:lvl7pPr>
              <a:lvl8pPr marL="3200400" algn="l" defTabSz="914400" rtl="0" eaLnBrk="1" latinLnBrk="0" hangingPunct="1">
                <a:defRPr sz="2400" kern="1200">
                  <a:solidFill>
                    <a:schemeClr val="tx1"/>
                  </a:solidFill>
                  <a:latin typeface="Times New Roman" panose="02020603050405020304" pitchFamily="18" charset="0"/>
                  <a:ea typeface="+mn-ea"/>
                  <a:cs typeface="Times New Roman" panose="02020603050405020304" pitchFamily="18" charset="0"/>
                </a:defRPr>
              </a:lvl8pPr>
              <a:lvl9pPr marL="3657600" algn="l" defTabSz="914400" rtl="0" eaLnBrk="1" latinLnBrk="0" hangingPunct="1">
                <a:defRPr sz="2400" kern="1200">
                  <a:solidFill>
                    <a:schemeClr val="tx1"/>
                  </a:solidFill>
                  <a:latin typeface="Times New Roman" panose="02020603050405020304" pitchFamily="18" charset="0"/>
                  <a:ea typeface="+mn-ea"/>
                  <a:cs typeface="Times New Roman" panose="02020603050405020304" pitchFamily="18" charset="0"/>
                </a:defRPr>
              </a:lvl9pPr>
            </a:lstStyle>
            <a:p>
              <a:pPr algn="ctr" defTabSz="1042717" eaLnBrk="1" fontAlgn="auto" hangingPunct="1">
                <a:spcBef>
                  <a:spcPts val="0"/>
                </a:spcBef>
                <a:spcAft>
                  <a:spcPts val="0"/>
                </a:spcAft>
                <a:defRPr/>
              </a:pPr>
              <a:fld id="{0FD39C0D-2820-4F1B-838D-E1ECDD5FD67B}" type="slidenum">
                <a:rPr lang="en-GB" sz="1448">
                  <a:solidFill>
                    <a:srgbClr val="002060"/>
                  </a:solidFill>
                  <a:latin typeface="+mn-lt"/>
                  <a:cs typeface="Calibri" panose="020F0502020204030204" pitchFamily="34" charset="0"/>
                </a:rPr>
                <a:pPr algn="ctr" defTabSz="1042717" eaLnBrk="1" fontAlgn="auto" hangingPunct="1">
                  <a:spcBef>
                    <a:spcPts val="0"/>
                  </a:spcBef>
                  <a:spcAft>
                    <a:spcPts val="0"/>
                  </a:spcAft>
                  <a:defRPr/>
                </a:pPr>
                <a:t>15</a:t>
              </a:fld>
              <a:endParaRPr lang="en-GB" sz="1448" dirty="0">
                <a:solidFill>
                  <a:srgbClr val="002060"/>
                </a:solidFill>
                <a:latin typeface="+mn-lt"/>
                <a:cs typeface="Calibri" panose="020F0502020204030204" pitchFamily="34" charset="0"/>
              </a:endParaRPr>
            </a:p>
          </p:txBody>
        </p:sp>
        <p:cxnSp>
          <p:nvCxnSpPr>
            <p:cNvPr id="22" name="Connecteur droit 21">
              <a:extLst>
                <a:ext uri="{FF2B5EF4-FFF2-40B4-BE49-F238E27FC236}">
                  <a16:creationId xmlns:a16="http://schemas.microsoft.com/office/drawing/2014/main" xmlns="" id="{96D26BB2-84FB-4BA9-994D-C7FC8612360F}"/>
                </a:ext>
              </a:extLst>
            </p:cNvPr>
            <p:cNvCxnSpPr/>
            <p:nvPr/>
          </p:nvCxnSpPr>
          <p:spPr>
            <a:xfrm>
              <a:off x="9738304" y="7092611"/>
              <a:ext cx="0" cy="244020"/>
            </a:xfrm>
            <a:prstGeom prst="line">
              <a:avLst/>
            </a:prstGeom>
            <a:ln>
              <a:solidFill>
                <a:srgbClr val="003062"/>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4010791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Groupe 8">
            <a:extLst>
              <a:ext uri="{FF2B5EF4-FFF2-40B4-BE49-F238E27FC236}">
                <a16:creationId xmlns:a16="http://schemas.microsoft.com/office/drawing/2014/main" xmlns="" id="{EEC1DD0E-B80D-4FD9-A249-460CB4809169}"/>
              </a:ext>
            </a:extLst>
          </p:cNvPr>
          <p:cNvGrpSpPr>
            <a:grpSpLocks/>
          </p:cNvGrpSpPr>
          <p:nvPr/>
        </p:nvGrpSpPr>
        <p:grpSpPr bwMode="auto">
          <a:xfrm>
            <a:off x="11014075" y="6237288"/>
            <a:ext cx="957263" cy="287337"/>
            <a:chOff x="9460301" y="7063452"/>
            <a:chExt cx="926165" cy="277783"/>
          </a:xfrm>
        </p:grpSpPr>
        <p:sp>
          <p:nvSpPr>
            <p:cNvPr id="6" name="Espace réservé du numéro de diapositive 5">
              <a:extLst>
                <a:ext uri="{FF2B5EF4-FFF2-40B4-BE49-F238E27FC236}">
                  <a16:creationId xmlns:a16="http://schemas.microsoft.com/office/drawing/2014/main" xmlns="" id="{ED43C5E1-47E9-43A4-84AA-AB4CD5F31A58}"/>
                </a:ext>
              </a:extLst>
            </p:cNvPr>
            <p:cNvSpPr txBox="1">
              <a:spLocks/>
            </p:cNvSpPr>
            <p:nvPr/>
          </p:nvSpPr>
          <p:spPr>
            <a:xfrm>
              <a:off x="9460301" y="7063452"/>
              <a:ext cx="926165" cy="277783"/>
            </a:xfrm>
            <a:prstGeom prst="rect">
              <a:avLst/>
            </a:prstGeom>
          </p:spPr>
          <p:txBody>
            <a:bodyPr/>
            <a:lstStyle>
              <a:defPPr>
                <a:defRPr lang="de-DE"/>
              </a:defPPr>
              <a:lvl1pPr algn="l" rtl="0" fontAlgn="base">
                <a:spcBef>
                  <a:spcPct val="0"/>
                </a:spcBef>
                <a:spcAft>
                  <a:spcPct val="0"/>
                </a:spcAft>
                <a:defRPr sz="2400" kern="1200">
                  <a:solidFill>
                    <a:schemeClr val="tx1"/>
                  </a:solidFill>
                  <a:latin typeface="Times New Roman" panose="02020603050405020304" pitchFamily="18" charset="0"/>
                  <a:ea typeface="+mn-ea"/>
                  <a:cs typeface="Times New Roman" panose="02020603050405020304" pitchFamily="18" charset="0"/>
                </a:defRPr>
              </a:lvl1pPr>
              <a:lvl2pPr marL="457200" algn="l" rtl="0" fontAlgn="base">
                <a:spcBef>
                  <a:spcPct val="0"/>
                </a:spcBef>
                <a:spcAft>
                  <a:spcPct val="0"/>
                </a:spcAft>
                <a:defRPr sz="2400" kern="1200">
                  <a:solidFill>
                    <a:schemeClr val="tx1"/>
                  </a:solidFill>
                  <a:latin typeface="Times New Roman" panose="02020603050405020304" pitchFamily="18" charset="0"/>
                  <a:ea typeface="+mn-ea"/>
                  <a:cs typeface="Times New Roman" panose="02020603050405020304" pitchFamily="18" charset="0"/>
                </a:defRPr>
              </a:lvl2pPr>
              <a:lvl3pPr marL="914400" algn="l" rtl="0" fontAlgn="base">
                <a:spcBef>
                  <a:spcPct val="0"/>
                </a:spcBef>
                <a:spcAft>
                  <a:spcPct val="0"/>
                </a:spcAft>
                <a:defRPr sz="2400" kern="1200">
                  <a:solidFill>
                    <a:schemeClr val="tx1"/>
                  </a:solidFill>
                  <a:latin typeface="Times New Roman" panose="02020603050405020304" pitchFamily="18" charset="0"/>
                  <a:ea typeface="+mn-ea"/>
                  <a:cs typeface="Times New Roman" panose="02020603050405020304" pitchFamily="18" charset="0"/>
                </a:defRPr>
              </a:lvl3pPr>
              <a:lvl4pPr marL="1371600" algn="l" rtl="0" fontAlgn="base">
                <a:spcBef>
                  <a:spcPct val="0"/>
                </a:spcBef>
                <a:spcAft>
                  <a:spcPct val="0"/>
                </a:spcAft>
                <a:defRPr sz="2400" kern="1200">
                  <a:solidFill>
                    <a:schemeClr val="tx1"/>
                  </a:solidFill>
                  <a:latin typeface="Times New Roman" panose="02020603050405020304" pitchFamily="18" charset="0"/>
                  <a:ea typeface="+mn-ea"/>
                  <a:cs typeface="Times New Roman" panose="02020603050405020304" pitchFamily="18" charset="0"/>
                </a:defRPr>
              </a:lvl4pPr>
              <a:lvl5pPr marL="1828800" algn="l" rtl="0" fontAlgn="base">
                <a:spcBef>
                  <a:spcPct val="0"/>
                </a:spcBef>
                <a:spcAft>
                  <a:spcPct val="0"/>
                </a:spcAft>
                <a:defRPr sz="2400" kern="1200">
                  <a:solidFill>
                    <a:schemeClr val="tx1"/>
                  </a:solidFill>
                  <a:latin typeface="Times New Roman" panose="02020603050405020304" pitchFamily="18" charset="0"/>
                  <a:ea typeface="+mn-ea"/>
                  <a:cs typeface="Times New Roman" panose="02020603050405020304" pitchFamily="18" charset="0"/>
                </a:defRPr>
              </a:lvl5pPr>
              <a:lvl6pPr marL="2286000" algn="l" defTabSz="914400" rtl="0" eaLnBrk="1" latinLnBrk="0" hangingPunct="1">
                <a:defRPr sz="2400" kern="1200">
                  <a:solidFill>
                    <a:schemeClr val="tx1"/>
                  </a:solidFill>
                  <a:latin typeface="Times New Roman" panose="02020603050405020304" pitchFamily="18" charset="0"/>
                  <a:ea typeface="+mn-ea"/>
                  <a:cs typeface="Times New Roman" panose="02020603050405020304" pitchFamily="18" charset="0"/>
                </a:defRPr>
              </a:lvl6pPr>
              <a:lvl7pPr marL="2743200" algn="l" defTabSz="914400" rtl="0" eaLnBrk="1" latinLnBrk="0" hangingPunct="1">
                <a:defRPr sz="2400" kern="1200">
                  <a:solidFill>
                    <a:schemeClr val="tx1"/>
                  </a:solidFill>
                  <a:latin typeface="Times New Roman" panose="02020603050405020304" pitchFamily="18" charset="0"/>
                  <a:ea typeface="+mn-ea"/>
                  <a:cs typeface="Times New Roman" panose="02020603050405020304" pitchFamily="18" charset="0"/>
                </a:defRPr>
              </a:lvl7pPr>
              <a:lvl8pPr marL="3200400" algn="l" defTabSz="914400" rtl="0" eaLnBrk="1" latinLnBrk="0" hangingPunct="1">
                <a:defRPr sz="2400" kern="1200">
                  <a:solidFill>
                    <a:schemeClr val="tx1"/>
                  </a:solidFill>
                  <a:latin typeface="Times New Roman" panose="02020603050405020304" pitchFamily="18" charset="0"/>
                  <a:ea typeface="+mn-ea"/>
                  <a:cs typeface="Times New Roman" panose="02020603050405020304" pitchFamily="18" charset="0"/>
                </a:defRPr>
              </a:lvl8pPr>
              <a:lvl9pPr marL="3657600" algn="l" defTabSz="914400" rtl="0" eaLnBrk="1" latinLnBrk="0" hangingPunct="1">
                <a:defRPr sz="2400" kern="1200">
                  <a:solidFill>
                    <a:schemeClr val="tx1"/>
                  </a:solidFill>
                  <a:latin typeface="Times New Roman" panose="02020603050405020304" pitchFamily="18" charset="0"/>
                  <a:ea typeface="+mn-ea"/>
                  <a:cs typeface="Times New Roman" panose="02020603050405020304" pitchFamily="18" charset="0"/>
                </a:defRPr>
              </a:lvl9pPr>
            </a:lstStyle>
            <a:p>
              <a:pPr algn="ctr" defTabSz="1042717" eaLnBrk="1" fontAlgn="auto" hangingPunct="1">
                <a:spcBef>
                  <a:spcPts val="0"/>
                </a:spcBef>
                <a:spcAft>
                  <a:spcPts val="0"/>
                </a:spcAft>
                <a:defRPr/>
              </a:pPr>
              <a:fld id="{0FD39C0D-2820-4F1B-838D-E1ECDD5FD67B}" type="slidenum">
                <a:rPr lang="en-GB" sz="1448">
                  <a:solidFill>
                    <a:srgbClr val="002060"/>
                  </a:solidFill>
                  <a:latin typeface="+mn-lt"/>
                  <a:cs typeface="Calibri" panose="020F0502020204030204" pitchFamily="34" charset="0"/>
                </a:rPr>
                <a:pPr algn="ctr" defTabSz="1042717" eaLnBrk="1" fontAlgn="auto" hangingPunct="1">
                  <a:spcBef>
                    <a:spcPts val="0"/>
                  </a:spcBef>
                  <a:spcAft>
                    <a:spcPts val="0"/>
                  </a:spcAft>
                  <a:defRPr/>
                </a:pPr>
                <a:t>16</a:t>
              </a:fld>
              <a:endParaRPr lang="en-GB" sz="1448" dirty="0">
                <a:solidFill>
                  <a:srgbClr val="002060"/>
                </a:solidFill>
                <a:latin typeface="+mn-lt"/>
                <a:cs typeface="Calibri" panose="020F0502020204030204" pitchFamily="34" charset="0"/>
              </a:endParaRPr>
            </a:p>
          </p:txBody>
        </p:sp>
        <p:cxnSp>
          <p:nvCxnSpPr>
            <p:cNvPr id="7" name="Connecteur droit 6">
              <a:extLst>
                <a:ext uri="{FF2B5EF4-FFF2-40B4-BE49-F238E27FC236}">
                  <a16:creationId xmlns:a16="http://schemas.microsoft.com/office/drawing/2014/main" xmlns="" id="{2E916620-8DAE-45A6-8753-262D5757757B}"/>
                </a:ext>
              </a:extLst>
            </p:cNvPr>
            <p:cNvCxnSpPr/>
            <p:nvPr/>
          </p:nvCxnSpPr>
          <p:spPr>
            <a:xfrm>
              <a:off x="9738304" y="7092611"/>
              <a:ext cx="0" cy="244020"/>
            </a:xfrm>
            <a:prstGeom prst="line">
              <a:avLst/>
            </a:prstGeom>
            <a:ln>
              <a:solidFill>
                <a:srgbClr val="003062"/>
              </a:solidFill>
            </a:ln>
          </p:spPr>
          <p:style>
            <a:lnRef idx="1">
              <a:schemeClr val="accent1"/>
            </a:lnRef>
            <a:fillRef idx="0">
              <a:schemeClr val="accent1"/>
            </a:fillRef>
            <a:effectRef idx="0">
              <a:schemeClr val="accent1"/>
            </a:effectRef>
            <a:fontRef idx="minor">
              <a:schemeClr val="tx1"/>
            </a:fontRef>
          </p:style>
        </p:cxnSp>
      </p:grpSp>
      <p:cxnSp>
        <p:nvCxnSpPr>
          <p:cNvPr id="8" name="Connecteur droit 7">
            <a:extLst>
              <a:ext uri="{FF2B5EF4-FFF2-40B4-BE49-F238E27FC236}">
                <a16:creationId xmlns:a16="http://schemas.microsoft.com/office/drawing/2014/main" xmlns="" id="{EC23064F-FBFF-40B2-97D5-9FE122837EFA}"/>
              </a:ext>
            </a:extLst>
          </p:cNvPr>
          <p:cNvCxnSpPr>
            <a:cxnSpLocks/>
          </p:cNvCxnSpPr>
          <p:nvPr/>
        </p:nvCxnSpPr>
        <p:spPr>
          <a:xfrm>
            <a:off x="0" y="971931"/>
            <a:ext cx="10996863" cy="0"/>
          </a:xfrm>
          <a:prstGeom prst="line">
            <a:avLst/>
          </a:prstGeom>
          <a:ln w="19050">
            <a:solidFill>
              <a:srgbClr val="0E3A4D"/>
            </a:solidFill>
          </a:ln>
        </p:spPr>
        <p:style>
          <a:lnRef idx="1">
            <a:schemeClr val="accent1"/>
          </a:lnRef>
          <a:fillRef idx="0">
            <a:schemeClr val="accent1"/>
          </a:fillRef>
          <a:effectRef idx="0">
            <a:schemeClr val="accent1"/>
          </a:effectRef>
          <a:fontRef idx="minor">
            <a:schemeClr val="tx1"/>
          </a:fontRef>
        </p:style>
      </p:cxnSp>
      <p:pic>
        <p:nvPicPr>
          <p:cNvPr id="9" name="Image 8">
            <a:extLst>
              <a:ext uri="{FF2B5EF4-FFF2-40B4-BE49-F238E27FC236}">
                <a16:creationId xmlns:a16="http://schemas.microsoft.com/office/drawing/2014/main" xmlns="" id="{ECE03D5E-D6FA-4B3D-815F-A9409A32082B}"/>
              </a:ext>
            </a:extLst>
          </p:cNvPr>
          <p:cNvPicPr>
            <a:picLocks noChangeAspect="1"/>
          </p:cNvPicPr>
          <p:nvPr/>
        </p:nvPicPr>
        <p:blipFill>
          <a:blip r:embed="rId3"/>
          <a:stretch>
            <a:fillRect/>
          </a:stretch>
        </p:blipFill>
        <p:spPr>
          <a:xfrm>
            <a:off x="11090358" y="394735"/>
            <a:ext cx="695325" cy="866775"/>
          </a:xfrm>
          <a:prstGeom prst="rect">
            <a:avLst/>
          </a:prstGeom>
        </p:spPr>
      </p:pic>
      <p:sp>
        <p:nvSpPr>
          <p:cNvPr id="45" name="Title 9">
            <a:extLst>
              <a:ext uri="{FF2B5EF4-FFF2-40B4-BE49-F238E27FC236}">
                <a16:creationId xmlns:a16="http://schemas.microsoft.com/office/drawing/2014/main" xmlns="" id="{78397562-115E-48DF-A07F-6A1299263DEE}"/>
              </a:ext>
            </a:extLst>
          </p:cNvPr>
          <p:cNvSpPr txBox="1">
            <a:spLocks/>
          </p:cNvSpPr>
          <p:nvPr/>
        </p:nvSpPr>
        <p:spPr>
          <a:xfrm>
            <a:off x="138709" y="465177"/>
            <a:ext cx="10515600" cy="507831"/>
          </a:xfrm>
          <a:prstGeom prst="rect">
            <a:avLst/>
          </a:prstGeom>
        </p:spPr>
        <p:txBody>
          <a:bodyPr vert="horz" lIns="91440" tIns="45720" rIns="91440" bIns="45720" rtlCol="0" anchor="ctr">
            <a:spAutoFit/>
          </a:bodyPr>
          <a:lstStyle>
            <a:lvl1pPr>
              <a:lnSpc>
                <a:spcPct val="90000"/>
              </a:lnSpc>
              <a:spcBef>
                <a:spcPct val="0"/>
              </a:spcBef>
              <a:buNone/>
              <a:defRPr sz="3600" b="1">
                <a:solidFill>
                  <a:srgbClr val="0E3A4D"/>
                </a:solidFill>
                <a:latin typeface="Segoe UI" panose="020B0502040204020203" pitchFamily="34" charset="0"/>
                <a:ea typeface="+mj-ea"/>
                <a:cs typeface="Segoe UI" panose="020B0502040204020203" pitchFamily="34" charset="0"/>
              </a:defRPr>
            </a:lvl1pPr>
          </a:lstStyle>
          <a:p>
            <a:pPr marL="1203325" marR="0" lvl="0" indent="-1203325" algn="l" defTabSz="914400" rtl="0" eaLnBrk="1" fontAlgn="auto" latinLnBrk="0" hangingPunct="1">
              <a:lnSpc>
                <a:spcPct val="90000"/>
              </a:lnSpc>
              <a:spcBef>
                <a:spcPct val="0"/>
              </a:spcBef>
              <a:spcAft>
                <a:spcPts val="0"/>
              </a:spcAft>
              <a:buClrTx/>
              <a:buSzTx/>
              <a:buFontTx/>
              <a:buNone/>
              <a:tabLst/>
              <a:defRPr/>
            </a:pPr>
            <a:r>
              <a:rPr kumimoji="0" lang="en-US" sz="3000" b="1" i="0" u="none" strike="noStrike" kern="1200" cap="none" spc="0" normalizeH="0" baseline="0" noProof="0" dirty="0">
                <a:ln>
                  <a:noFill/>
                </a:ln>
                <a:solidFill>
                  <a:srgbClr val="0070C0"/>
                </a:solidFill>
                <a:effectLst/>
                <a:uLnTx/>
                <a:uFillTx/>
                <a:latin typeface="+mn-lt"/>
                <a:ea typeface="+mj-ea"/>
                <a:cs typeface="Segoe UI" panose="020B0502040204020203" pitchFamily="34" charset="0"/>
              </a:rPr>
              <a:t>II.</a:t>
            </a:r>
            <a:r>
              <a:rPr kumimoji="0" lang="en-US" sz="3000" b="1" i="0" u="none" strike="noStrike" kern="1200" cap="none" spc="0" normalizeH="0" baseline="0" noProof="0" dirty="0">
                <a:ln>
                  <a:noFill/>
                </a:ln>
                <a:solidFill>
                  <a:srgbClr val="0E3A4D"/>
                </a:solidFill>
                <a:effectLst/>
                <a:uLnTx/>
                <a:uFillTx/>
                <a:latin typeface="+mn-lt"/>
                <a:ea typeface="+mj-ea"/>
                <a:cs typeface="Segoe UI" panose="020B0502040204020203" pitchFamily="34" charset="0"/>
              </a:rPr>
              <a:t> </a:t>
            </a:r>
            <a:r>
              <a:rPr kumimoji="0" lang="fr-FR" sz="3000" b="1" i="0" u="none" strike="noStrike" kern="1200" cap="none" spc="0" normalizeH="0" baseline="0" noProof="0" dirty="0">
                <a:ln>
                  <a:noFill/>
                </a:ln>
                <a:solidFill>
                  <a:srgbClr val="0E3A4D"/>
                </a:solidFill>
                <a:effectLst/>
                <a:uLnTx/>
                <a:uFillTx/>
                <a:latin typeface="+mn-lt"/>
                <a:ea typeface="+mj-ea"/>
                <a:cs typeface="Segoe UI" panose="020B0502040204020203" pitchFamily="34" charset="0"/>
              </a:rPr>
              <a:t>Spécificités du reporting financier des SGC</a:t>
            </a:r>
          </a:p>
        </p:txBody>
      </p:sp>
      <p:sp>
        <p:nvSpPr>
          <p:cNvPr id="44" name="ZoneTexte 43">
            <a:extLst>
              <a:ext uri="{FF2B5EF4-FFF2-40B4-BE49-F238E27FC236}">
                <a16:creationId xmlns:a16="http://schemas.microsoft.com/office/drawing/2014/main" xmlns="" id="{7F6801B5-130B-4AC9-A17B-59BFE1BB4310}"/>
              </a:ext>
            </a:extLst>
          </p:cNvPr>
          <p:cNvSpPr txBox="1"/>
          <p:nvPr/>
        </p:nvSpPr>
        <p:spPr>
          <a:xfrm>
            <a:off x="406317" y="971931"/>
            <a:ext cx="9372266" cy="369332"/>
          </a:xfrm>
          <a:prstGeom prst="rect">
            <a:avLst/>
          </a:prstGeom>
          <a:noFill/>
        </p:spPr>
        <p:txBody>
          <a:bodyPr wrap="square">
            <a:spAutoFit/>
          </a:bodyPr>
          <a:lstStyle/>
          <a:p>
            <a:pPr algn="just"/>
            <a:r>
              <a:rPr lang="fr-FR" sz="1800" b="1" i="1" u="none" strike="noStrike" baseline="0" dirty="0">
                <a:solidFill>
                  <a:srgbClr val="0070C0"/>
                </a:solidFill>
              </a:rPr>
              <a:t>Objectifs et typologie des états financiers </a:t>
            </a:r>
            <a:endParaRPr lang="fr-FR" b="1" i="1" dirty="0">
              <a:solidFill>
                <a:srgbClr val="0070C0"/>
              </a:solidFill>
            </a:endParaRPr>
          </a:p>
        </p:txBody>
      </p:sp>
      <p:sp>
        <p:nvSpPr>
          <p:cNvPr id="34" name="Freeform 31">
            <a:extLst>
              <a:ext uri="{FF2B5EF4-FFF2-40B4-BE49-F238E27FC236}">
                <a16:creationId xmlns:a16="http://schemas.microsoft.com/office/drawing/2014/main" xmlns="" id="{A7C71E76-C230-441E-8C9D-90E1F096FBE9}"/>
              </a:ext>
            </a:extLst>
          </p:cNvPr>
          <p:cNvSpPr>
            <a:spLocks/>
          </p:cNvSpPr>
          <p:nvPr/>
        </p:nvSpPr>
        <p:spPr bwMode="auto">
          <a:xfrm>
            <a:off x="2684690" y="1958746"/>
            <a:ext cx="2176463" cy="2176463"/>
          </a:xfrm>
          <a:custGeom>
            <a:avLst/>
            <a:gdLst>
              <a:gd name="connsiteX0" fmla="*/ 0 w 2176463"/>
              <a:gd name="connsiteY0" fmla="*/ 0 h 2176463"/>
              <a:gd name="connsiteX1" fmla="*/ 111125 w 2176463"/>
              <a:gd name="connsiteY1" fmla="*/ 3176 h 2176463"/>
              <a:gd name="connsiteX2" fmla="*/ 222250 w 2176463"/>
              <a:gd name="connsiteY2" fmla="*/ 11911 h 2176463"/>
              <a:gd name="connsiteX3" fmla="*/ 330200 w 2176463"/>
              <a:gd name="connsiteY3" fmla="*/ 25409 h 2176463"/>
              <a:gd name="connsiteX4" fmla="*/ 438944 w 2176463"/>
              <a:gd name="connsiteY4" fmla="*/ 43672 h 2176463"/>
              <a:gd name="connsiteX5" fmla="*/ 543719 w 2176463"/>
              <a:gd name="connsiteY5" fmla="*/ 68287 h 2176463"/>
              <a:gd name="connsiteX6" fmla="*/ 647700 w 2176463"/>
              <a:gd name="connsiteY6" fmla="*/ 98461 h 2176463"/>
              <a:gd name="connsiteX7" fmla="*/ 747713 w 2176463"/>
              <a:gd name="connsiteY7" fmla="*/ 132605 h 2176463"/>
              <a:gd name="connsiteX8" fmla="*/ 846932 w 2176463"/>
              <a:gd name="connsiteY8" fmla="*/ 172307 h 2176463"/>
              <a:gd name="connsiteX9" fmla="*/ 942975 w 2176463"/>
              <a:gd name="connsiteY9" fmla="*/ 214391 h 2176463"/>
              <a:gd name="connsiteX10" fmla="*/ 1037432 w 2176463"/>
              <a:gd name="connsiteY10" fmla="*/ 263621 h 2176463"/>
              <a:gd name="connsiteX11" fmla="*/ 1127919 w 2176463"/>
              <a:gd name="connsiteY11" fmla="*/ 315234 h 2176463"/>
              <a:gd name="connsiteX12" fmla="*/ 1216025 w 2176463"/>
              <a:gd name="connsiteY12" fmla="*/ 371611 h 2176463"/>
              <a:gd name="connsiteX13" fmla="*/ 1300957 w 2176463"/>
              <a:gd name="connsiteY13" fmla="*/ 432752 h 2176463"/>
              <a:gd name="connsiteX14" fmla="*/ 1383507 w 2176463"/>
              <a:gd name="connsiteY14" fmla="*/ 497069 h 2176463"/>
              <a:gd name="connsiteX15" fmla="*/ 1462882 w 2176463"/>
              <a:gd name="connsiteY15" fmla="*/ 565356 h 2176463"/>
              <a:gd name="connsiteX16" fmla="*/ 1539082 w 2176463"/>
              <a:gd name="connsiteY16" fmla="*/ 638408 h 2176463"/>
              <a:gd name="connsiteX17" fmla="*/ 1610519 w 2176463"/>
              <a:gd name="connsiteY17" fmla="*/ 713048 h 2176463"/>
              <a:gd name="connsiteX18" fmla="*/ 1679576 w 2176463"/>
              <a:gd name="connsiteY18" fmla="*/ 792452 h 2176463"/>
              <a:gd name="connsiteX19" fmla="*/ 1743076 w 2176463"/>
              <a:gd name="connsiteY19" fmla="*/ 875032 h 2176463"/>
              <a:gd name="connsiteX20" fmla="*/ 1804194 w 2176463"/>
              <a:gd name="connsiteY20" fmla="*/ 959994 h 2176463"/>
              <a:gd name="connsiteX21" fmla="*/ 1860551 w 2176463"/>
              <a:gd name="connsiteY21" fmla="*/ 1048927 h 2176463"/>
              <a:gd name="connsiteX22" fmla="*/ 1912144 w 2176463"/>
              <a:gd name="connsiteY22" fmla="*/ 1140241 h 2176463"/>
              <a:gd name="connsiteX23" fmla="*/ 1961357 w 2176463"/>
              <a:gd name="connsiteY23" fmla="*/ 1233144 h 2176463"/>
              <a:gd name="connsiteX24" fmla="*/ 2005807 w 2176463"/>
              <a:gd name="connsiteY24" fmla="*/ 1329223 h 2176463"/>
              <a:gd name="connsiteX25" fmla="*/ 2043907 w 2176463"/>
              <a:gd name="connsiteY25" fmla="*/ 1428478 h 2176463"/>
              <a:gd name="connsiteX26" fmla="*/ 2078832 w 2176463"/>
              <a:gd name="connsiteY26" fmla="*/ 1530115 h 2176463"/>
              <a:gd name="connsiteX27" fmla="*/ 2107407 w 2176463"/>
              <a:gd name="connsiteY27" fmla="*/ 1632546 h 2176463"/>
              <a:gd name="connsiteX28" fmla="*/ 2132013 w 2176463"/>
              <a:gd name="connsiteY28" fmla="*/ 1737359 h 2176463"/>
              <a:gd name="connsiteX29" fmla="*/ 2150269 w 2176463"/>
              <a:gd name="connsiteY29" fmla="*/ 1846143 h 2176463"/>
              <a:gd name="connsiteX30" fmla="*/ 2163763 w 2176463"/>
              <a:gd name="connsiteY30" fmla="*/ 1954132 h 2176463"/>
              <a:gd name="connsiteX31" fmla="*/ 2173288 w 2176463"/>
              <a:gd name="connsiteY31" fmla="*/ 2065298 h 2176463"/>
              <a:gd name="connsiteX32" fmla="*/ 2176463 w 2176463"/>
              <a:gd name="connsiteY32" fmla="*/ 2176463 h 2176463"/>
              <a:gd name="connsiteX33" fmla="*/ 783347 w 2176463"/>
              <a:gd name="connsiteY33" fmla="*/ 2176463 h 2176463"/>
              <a:gd name="connsiteX34" fmla="*/ 0 w 2176463"/>
              <a:gd name="connsiteY34" fmla="*/ 1393115 h 21764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2176463" h="2176463">
                <a:moveTo>
                  <a:pt x="0" y="0"/>
                </a:moveTo>
                <a:lnTo>
                  <a:pt x="111125" y="3176"/>
                </a:lnTo>
                <a:lnTo>
                  <a:pt x="222250" y="11911"/>
                </a:lnTo>
                <a:lnTo>
                  <a:pt x="330200" y="25409"/>
                </a:lnTo>
                <a:lnTo>
                  <a:pt x="438944" y="43672"/>
                </a:lnTo>
                <a:lnTo>
                  <a:pt x="543719" y="68287"/>
                </a:lnTo>
                <a:lnTo>
                  <a:pt x="647700" y="98461"/>
                </a:lnTo>
                <a:lnTo>
                  <a:pt x="747713" y="132605"/>
                </a:lnTo>
                <a:lnTo>
                  <a:pt x="846932" y="172307"/>
                </a:lnTo>
                <a:lnTo>
                  <a:pt x="942975" y="214391"/>
                </a:lnTo>
                <a:lnTo>
                  <a:pt x="1037432" y="263621"/>
                </a:lnTo>
                <a:lnTo>
                  <a:pt x="1127919" y="315234"/>
                </a:lnTo>
                <a:lnTo>
                  <a:pt x="1216025" y="371611"/>
                </a:lnTo>
                <a:lnTo>
                  <a:pt x="1300957" y="432752"/>
                </a:lnTo>
                <a:lnTo>
                  <a:pt x="1383507" y="497069"/>
                </a:lnTo>
                <a:lnTo>
                  <a:pt x="1462882" y="565356"/>
                </a:lnTo>
                <a:lnTo>
                  <a:pt x="1539082" y="638408"/>
                </a:lnTo>
                <a:lnTo>
                  <a:pt x="1610519" y="713048"/>
                </a:lnTo>
                <a:lnTo>
                  <a:pt x="1679576" y="792452"/>
                </a:lnTo>
                <a:lnTo>
                  <a:pt x="1743076" y="875032"/>
                </a:lnTo>
                <a:lnTo>
                  <a:pt x="1804194" y="959994"/>
                </a:lnTo>
                <a:lnTo>
                  <a:pt x="1860551" y="1048927"/>
                </a:lnTo>
                <a:lnTo>
                  <a:pt x="1912144" y="1140241"/>
                </a:lnTo>
                <a:lnTo>
                  <a:pt x="1961357" y="1233144"/>
                </a:lnTo>
                <a:lnTo>
                  <a:pt x="2005807" y="1329223"/>
                </a:lnTo>
                <a:lnTo>
                  <a:pt x="2043907" y="1428478"/>
                </a:lnTo>
                <a:lnTo>
                  <a:pt x="2078832" y="1530115"/>
                </a:lnTo>
                <a:lnTo>
                  <a:pt x="2107407" y="1632546"/>
                </a:lnTo>
                <a:lnTo>
                  <a:pt x="2132013" y="1737359"/>
                </a:lnTo>
                <a:lnTo>
                  <a:pt x="2150269" y="1846143"/>
                </a:lnTo>
                <a:lnTo>
                  <a:pt x="2163763" y="1954132"/>
                </a:lnTo>
                <a:lnTo>
                  <a:pt x="2173288" y="2065298"/>
                </a:lnTo>
                <a:lnTo>
                  <a:pt x="2176463" y="2176463"/>
                </a:lnTo>
                <a:lnTo>
                  <a:pt x="783347" y="2176463"/>
                </a:lnTo>
                <a:lnTo>
                  <a:pt x="0" y="1393115"/>
                </a:lnTo>
                <a:close/>
              </a:path>
            </a:pathLst>
          </a:custGeom>
          <a:solidFill>
            <a:schemeClr val="accent2">
              <a:lumMod val="60000"/>
              <a:lumOff val="40000"/>
            </a:schemeClr>
          </a:solidFill>
          <a:ln>
            <a:noFill/>
          </a:ln>
        </p:spPr>
        <p:txBody>
          <a:bodyPr vert="horz" wrap="square" lIns="91440" tIns="45720" rIns="91440" bIns="45720" numCol="1" anchor="t" anchorCtr="0" compatLnSpc="1">
            <a:prstTxWarp prst="textNoShape">
              <a:avLst/>
            </a:prstTxWarp>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ea typeface="+mn-ea"/>
              <a:cs typeface="Segoe UI" panose="020B0502040204020203" pitchFamily="34" charset="0"/>
            </a:endParaRPr>
          </a:p>
        </p:txBody>
      </p:sp>
      <p:sp>
        <p:nvSpPr>
          <p:cNvPr id="35" name="Freeform 32">
            <a:extLst>
              <a:ext uri="{FF2B5EF4-FFF2-40B4-BE49-F238E27FC236}">
                <a16:creationId xmlns:a16="http://schemas.microsoft.com/office/drawing/2014/main" xmlns="" id="{7379C3E9-4123-40AB-99E2-F0F782BE9A2F}"/>
              </a:ext>
            </a:extLst>
          </p:cNvPr>
          <p:cNvSpPr>
            <a:spLocks/>
          </p:cNvSpPr>
          <p:nvPr/>
        </p:nvSpPr>
        <p:spPr bwMode="auto">
          <a:xfrm>
            <a:off x="2684690" y="4227284"/>
            <a:ext cx="2176463" cy="2174875"/>
          </a:xfrm>
          <a:custGeom>
            <a:avLst/>
            <a:gdLst>
              <a:gd name="connsiteX0" fmla="*/ 783348 w 2176463"/>
              <a:gd name="connsiteY0" fmla="*/ 0 h 2174875"/>
              <a:gd name="connsiteX1" fmla="*/ 2176463 w 2176463"/>
              <a:gd name="connsiteY1" fmla="*/ 0 h 2174875"/>
              <a:gd name="connsiteX2" fmla="*/ 2173288 w 2176463"/>
              <a:gd name="connsiteY2" fmla="*/ 111166 h 2174875"/>
              <a:gd name="connsiteX3" fmla="*/ 2163763 w 2176463"/>
              <a:gd name="connsiteY3" fmla="*/ 222331 h 2174875"/>
              <a:gd name="connsiteX4" fmla="*/ 2150269 w 2176463"/>
              <a:gd name="connsiteY4" fmla="*/ 330321 h 2174875"/>
              <a:gd name="connsiteX5" fmla="*/ 2132013 w 2176463"/>
              <a:gd name="connsiteY5" fmla="*/ 437516 h 2174875"/>
              <a:gd name="connsiteX6" fmla="*/ 2107407 w 2176463"/>
              <a:gd name="connsiteY6" fmla="*/ 543917 h 2174875"/>
              <a:gd name="connsiteX7" fmla="*/ 2078832 w 2176463"/>
              <a:gd name="connsiteY7" fmla="*/ 646349 h 2174875"/>
              <a:gd name="connsiteX8" fmla="*/ 2043907 w 2176463"/>
              <a:gd name="connsiteY8" fmla="*/ 747986 h 2174875"/>
              <a:gd name="connsiteX9" fmla="*/ 2005807 w 2176463"/>
              <a:gd name="connsiteY9" fmla="*/ 845653 h 2174875"/>
              <a:gd name="connsiteX10" fmla="*/ 1961357 w 2176463"/>
              <a:gd name="connsiteY10" fmla="*/ 943319 h 2174875"/>
              <a:gd name="connsiteX11" fmla="*/ 1912144 w 2176463"/>
              <a:gd name="connsiteY11" fmla="*/ 1036222 h 2174875"/>
              <a:gd name="connsiteX12" fmla="*/ 1860551 w 2176463"/>
              <a:gd name="connsiteY12" fmla="*/ 1127537 h 2174875"/>
              <a:gd name="connsiteX13" fmla="*/ 1804194 w 2176463"/>
              <a:gd name="connsiteY13" fmla="*/ 1216469 h 2174875"/>
              <a:gd name="connsiteX14" fmla="*/ 1743076 w 2176463"/>
              <a:gd name="connsiteY14" fmla="*/ 1301431 h 2174875"/>
              <a:gd name="connsiteX15" fmla="*/ 1679576 w 2176463"/>
              <a:gd name="connsiteY15" fmla="*/ 1384012 h 2174875"/>
              <a:gd name="connsiteX16" fmla="*/ 1610519 w 2176463"/>
              <a:gd name="connsiteY16" fmla="*/ 1463416 h 2174875"/>
              <a:gd name="connsiteX17" fmla="*/ 1539082 w 2176463"/>
              <a:gd name="connsiteY17" fmla="*/ 1538055 h 2174875"/>
              <a:gd name="connsiteX18" fmla="*/ 1462882 w 2176463"/>
              <a:gd name="connsiteY18" fmla="*/ 1611107 h 2174875"/>
              <a:gd name="connsiteX19" fmla="*/ 1383507 w 2176463"/>
              <a:gd name="connsiteY19" fmla="*/ 1677806 h 2174875"/>
              <a:gd name="connsiteX20" fmla="*/ 1300957 w 2176463"/>
              <a:gd name="connsiteY20" fmla="*/ 1743712 h 2174875"/>
              <a:gd name="connsiteX21" fmla="*/ 1216025 w 2176463"/>
              <a:gd name="connsiteY21" fmla="*/ 1804853 h 2174875"/>
              <a:gd name="connsiteX22" fmla="*/ 1127919 w 2176463"/>
              <a:gd name="connsiteY22" fmla="*/ 1861229 h 2174875"/>
              <a:gd name="connsiteX23" fmla="*/ 1037432 w 2176463"/>
              <a:gd name="connsiteY23" fmla="*/ 1912842 h 2174875"/>
              <a:gd name="connsiteX24" fmla="*/ 942975 w 2176463"/>
              <a:gd name="connsiteY24" fmla="*/ 1962073 h 2174875"/>
              <a:gd name="connsiteX25" fmla="*/ 846932 w 2176463"/>
              <a:gd name="connsiteY25" fmla="*/ 2004157 h 2174875"/>
              <a:gd name="connsiteX26" fmla="*/ 747713 w 2176463"/>
              <a:gd name="connsiteY26" fmla="*/ 2043859 h 2174875"/>
              <a:gd name="connsiteX27" fmla="*/ 647700 w 2176463"/>
              <a:gd name="connsiteY27" fmla="*/ 2078002 h 2174875"/>
              <a:gd name="connsiteX28" fmla="*/ 543719 w 2176463"/>
              <a:gd name="connsiteY28" fmla="*/ 2108176 h 2174875"/>
              <a:gd name="connsiteX29" fmla="*/ 438944 w 2176463"/>
              <a:gd name="connsiteY29" fmla="*/ 2131203 h 2174875"/>
              <a:gd name="connsiteX30" fmla="*/ 330200 w 2176463"/>
              <a:gd name="connsiteY30" fmla="*/ 2151054 h 2174875"/>
              <a:gd name="connsiteX31" fmla="*/ 222250 w 2176463"/>
              <a:gd name="connsiteY31" fmla="*/ 2164553 h 2174875"/>
              <a:gd name="connsiteX32" fmla="*/ 111125 w 2176463"/>
              <a:gd name="connsiteY32" fmla="*/ 2173287 h 2174875"/>
              <a:gd name="connsiteX33" fmla="*/ 0 w 2176463"/>
              <a:gd name="connsiteY33" fmla="*/ 2174875 h 2174875"/>
              <a:gd name="connsiteX34" fmla="*/ 0 w 2176463"/>
              <a:gd name="connsiteY34" fmla="*/ 783348 h 21748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2176463" h="2174875">
                <a:moveTo>
                  <a:pt x="783348" y="0"/>
                </a:moveTo>
                <a:lnTo>
                  <a:pt x="2176463" y="0"/>
                </a:lnTo>
                <a:lnTo>
                  <a:pt x="2173288" y="111166"/>
                </a:lnTo>
                <a:lnTo>
                  <a:pt x="2163763" y="222331"/>
                </a:lnTo>
                <a:lnTo>
                  <a:pt x="2150269" y="330321"/>
                </a:lnTo>
                <a:lnTo>
                  <a:pt x="2132013" y="437516"/>
                </a:lnTo>
                <a:lnTo>
                  <a:pt x="2107407" y="543917"/>
                </a:lnTo>
                <a:lnTo>
                  <a:pt x="2078832" y="646349"/>
                </a:lnTo>
                <a:lnTo>
                  <a:pt x="2043907" y="747986"/>
                </a:lnTo>
                <a:lnTo>
                  <a:pt x="2005807" y="845653"/>
                </a:lnTo>
                <a:lnTo>
                  <a:pt x="1961357" y="943319"/>
                </a:lnTo>
                <a:lnTo>
                  <a:pt x="1912144" y="1036222"/>
                </a:lnTo>
                <a:lnTo>
                  <a:pt x="1860551" y="1127537"/>
                </a:lnTo>
                <a:lnTo>
                  <a:pt x="1804194" y="1216469"/>
                </a:lnTo>
                <a:lnTo>
                  <a:pt x="1743076" y="1301431"/>
                </a:lnTo>
                <a:lnTo>
                  <a:pt x="1679576" y="1384012"/>
                </a:lnTo>
                <a:lnTo>
                  <a:pt x="1610519" y="1463416"/>
                </a:lnTo>
                <a:lnTo>
                  <a:pt x="1539082" y="1538055"/>
                </a:lnTo>
                <a:lnTo>
                  <a:pt x="1462882" y="1611107"/>
                </a:lnTo>
                <a:lnTo>
                  <a:pt x="1383507" y="1677806"/>
                </a:lnTo>
                <a:lnTo>
                  <a:pt x="1300957" y="1743712"/>
                </a:lnTo>
                <a:lnTo>
                  <a:pt x="1216025" y="1804853"/>
                </a:lnTo>
                <a:lnTo>
                  <a:pt x="1127919" y="1861229"/>
                </a:lnTo>
                <a:lnTo>
                  <a:pt x="1037432" y="1912842"/>
                </a:lnTo>
                <a:lnTo>
                  <a:pt x="942975" y="1962073"/>
                </a:lnTo>
                <a:lnTo>
                  <a:pt x="846932" y="2004157"/>
                </a:lnTo>
                <a:lnTo>
                  <a:pt x="747713" y="2043859"/>
                </a:lnTo>
                <a:lnTo>
                  <a:pt x="647700" y="2078002"/>
                </a:lnTo>
                <a:lnTo>
                  <a:pt x="543719" y="2108176"/>
                </a:lnTo>
                <a:lnTo>
                  <a:pt x="438944" y="2131203"/>
                </a:lnTo>
                <a:lnTo>
                  <a:pt x="330200" y="2151054"/>
                </a:lnTo>
                <a:lnTo>
                  <a:pt x="222250" y="2164553"/>
                </a:lnTo>
                <a:lnTo>
                  <a:pt x="111125" y="2173287"/>
                </a:lnTo>
                <a:lnTo>
                  <a:pt x="0" y="2174875"/>
                </a:lnTo>
                <a:lnTo>
                  <a:pt x="0" y="783348"/>
                </a:lnTo>
                <a:close/>
              </a:path>
            </a:pathLst>
          </a:custGeom>
          <a:solidFill>
            <a:srgbClr val="CCECFF"/>
          </a:solidFill>
          <a:ln>
            <a:noFill/>
          </a:ln>
        </p:spPr>
        <p:txBody>
          <a:bodyPr vert="horz" wrap="square" lIns="91440" tIns="45720" rIns="91440" bIns="45720" numCol="1" anchor="t" anchorCtr="0" compatLnSpc="1">
            <a:prstTxWarp prst="textNoShape">
              <a:avLst/>
            </a:prstTxWarp>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70C0"/>
              </a:solidFill>
              <a:effectLst/>
              <a:uLnTx/>
              <a:uFillTx/>
              <a:ea typeface="+mn-ea"/>
              <a:cs typeface="Segoe UI" panose="020B0502040204020203" pitchFamily="34" charset="0"/>
            </a:endParaRPr>
          </a:p>
        </p:txBody>
      </p:sp>
      <p:sp>
        <p:nvSpPr>
          <p:cNvPr id="36" name="Freeform 33">
            <a:extLst>
              <a:ext uri="{FF2B5EF4-FFF2-40B4-BE49-F238E27FC236}">
                <a16:creationId xmlns:a16="http://schemas.microsoft.com/office/drawing/2014/main" xmlns="" id="{233B6FF8-3185-4A7D-A600-C16087ADC8CB}"/>
              </a:ext>
            </a:extLst>
          </p:cNvPr>
          <p:cNvSpPr>
            <a:spLocks/>
          </p:cNvSpPr>
          <p:nvPr/>
        </p:nvSpPr>
        <p:spPr bwMode="auto">
          <a:xfrm>
            <a:off x="417747" y="4227284"/>
            <a:ext cx="2174875" cy="2174875"/>
          </a:xfrm>
          <a:custGeom>
            <a:avLst/>
            <a:gdLst>
              <a:gd name="connsiteX0" fmla="*/ 0 w 2174875"/>
              <a:gd name="connsiteY0" fmla="*/ 0 h 2174875"/>
              <a:gd name="connsiteX1" fmla="*/ 1391527 w 2174875"/>
              <a:gd name="connsiteY1" fmla="*/ 0 h 2174875"/>
              <a:gd name="connsiteX2" fmla="*/ 2174875 w 2174875"/>
              <a:gd name="connsiteY2" fmla="*/ 783347 h 2174875"/>
              <a:gd name="connsiteX3" fmla="*/ 2174875 w 2174875"/>
              <a:gd name="connsiteY3" fmla="*/ 2174875 h 2174875"/>
              <a:gd name="connsiteX4" fmla="*/ 2063750 w 2174875"/>
              <a:gd name="connsiteY4" fmla="*/ 2173287 h 2174875"/>
              <a:gd name="connsiteX5" fmla="*/ 1952625 w 2174875"/>
              <a:gd name="connsiteY5" fmla="*/ 2164553 h 2174875"/>
              <a:gd name="connsiteX6" fmla="*/ 1844675 w 2174875"/>
              <a:gd name="connsiteY6" fmla="*/ 2151054 h 2174875"/>
              <a:gd name="connsiteX7" fmla="*/ 1737519 w 2174875"/>
              <a:gd name="connsiteY7" fmla="*/ 2131203 h 2174875"/>
              <a:gd name="connsiteX8" fmla="*/ 1632744 w 2174875"/>
              <a:gd name="connsiteY8" fmla="*/ 2108176 h 2174875"/>
              <a:gd name="connsiteX9" fmla="*/ 1528763 w 2174875"/>
              <a:gd name="connsiteY9" fmla="*/ 2078002 h 2174875"/>
              <a:gd name="connsiteX10" fmla="*/ 1427163 w 2174875"/>
              <a:gd name="connsiteY10" fmla="*/ 2043859 h 2174875"/>
              <a:gd name="connsiteX11" fmla="*/ 1329531 w 2174875"/>
              <a:gd name="connsiteY11" fmla="*/ 2004157 h 2174875"/>
              <a:gd name="connsiteX12" fmla="*/ 1231900 w 2174875"/>
              <a:gd name="connsiteY12" fmla="*/ 1962073 h 2174875"/>
              <a:gd name="connsiteX13" fmla="*/ 1139031 w 2174875"/>
              <a:gd name="connsiteY13" fmla="*/ 1912842 h 2174875"/>
              <a:gd name="connsiteX14" fmla="*/ 1046956 w 2174875"/>
              <a:gd name="connsiteY14" fmla="*/ 1861229 h 2174875"/>
              <a:gd name="connsiteX15" fmla="*/ 958850 w 2174875"/>
              <a:gd name="connsiteY15" fmla="*/ 1804853 h 2174875"/>
              <a:gd name="connsiteX16" fmla="*/ 873919 w 2174875"/>
              <a:gd name="connsiteY16" fmla="*/ 1743712 h 2174875"/>
              <a:gd name="connsiteX17" fmla="*/ 791369 w 2174875"/>
              <a:gd name="connsiteY17" fmla="*/ 1677806 h 2174875"/>
              <a:gd name="connsiteX18" fmla="*/ 711994 w 2174875"/>
              <a:gd name="connsiteY18" fmla="*/ 1611107 h 2174875"/>
              <a:gd name="connsiteX19" fmla="*/ 637381 w 2174875"/>
              <a:gd name="connsiteY19" fmla="*/ 1538055 h 2174875"/>
              <a:gd name="connsiteX20" fmla="*/ 565944 w 2174875"/>
              <a:gd name="connsiteY20" fmla="*/ 1463416 h 2174875"/>
              <a:gd name="connsiteX21" fmla="*/ 496888 w 2174875"/>
              <a:gd name="connsiteY21" fmla="*/ 1384012 h 2174875"/>
              <a:gd name="connsiteX22" fmla="*/ 431800 w 2174875"/>
              <a:gd name="connsiteY22" fmla="*/ 1301431 h 2174875"/>
              <a:gd name="connsiteX23" fmla="*/ 370681 w 2174875"/>
              <a:gd name="connsiteY23" fmla="*/ 1216469 h 2174875"/>
              <a:gd name="connsiteX24" fmla="*/ 314325 w 2174875"/>
              <a:gd name="connsiteY24" fmla="*/ 1127537 h 2174875"/>
              <a:gd name="connsiteX25" fmla="*/ 262731 w 2174875"/>
              <a:gd name="connsiteY25" fmla="*/ 1036222 h 2174875"/>
              <a:gd name="connsiteX26" fmla="*/ 213519 w 2174875"/>
              <a:gd name="connsiteY26" fmla="*/ 943319 h 2174875"/>
              <a:gd name="connsiteX27" fmla="*/ 170656 w 2174875"/>
              <a:gd name="connsiteY27" fmla="*/ 845653 h 2174875"/>
              <a:gd name="connsiteX28" fmla="*/ 130969 w 2174875"/>
              <a:gd name="connsiteY28" fmla="*/ 747986 h 2174875"/>
              <a:gd name="connsiteX29" fmla="*/ 97631 w 2174875"/>
              <a:gd name="connsiteY29" fmla="*/ 646349 h 2174875"/>
              <a:gd name="connsiteX30" fmla="*/ 69056 w 2174875"/>
              <a:gd name="connsiteY30" fmla="*/ 543917 h 2174875"/>
              <a:gd name="connsiteX31" fmla="*/ 44450 w 2174875"/>
              <a:gd name="connsiteY31" fmla="*/ 437516 h 2174875"/>
              <a:gd name="connsiteX32" fmla="*/ 24606 w 2174875"/>
              <a:gd name="connsiteY32" fmla="*/ 330321 h 2174875"/>
              <a:gd name="connsiteX33" fmla="*/ 11113 w 2174875"/>
              <a:gd name="connsiteY33" fmla="*/ 222331 h 2174875"/>
              <a:gd name="connsiteX34" fmla="*/ 1588 w 2174875"/>
              <a:gd name="connsiteY34" fmla="*/ 111166 h 21748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2174875" h="2174875">
                <a:moveTo>
                  <a:pt x="0" y="0"/>
                </a:moveTo>
                <a:lnTo>
                  <a:pt x="1391527" y="0"/>
                </a:lnTo>
                <a:lnTo>
                  <a:pt x="2174875" y="783347"/>
                </a:lnTo>
                <a:lnTo>
                  <a:pt x="2174875" y="2174875"/>
                </a:lnTo>
                <a:lnTo>
                  <a:pt x="2063750" y="2173287"/>
                </a:lnTo>
                <a:lnTo>
                  <a:pt x="1952625" y="2164553"/>
                </a:lnTo>
                <a:lnTo>
                  <a:pt x="1844675" y="2151054"/>
                </a:lnTo>
                <a:lnTo>
                  <a:pt x="1737519" y="2131203"/>
                </a:lnTo>
                <a:lnTo>
                  <a:pt x="1632744" y="2108176"/>
                </a:lnTo>
                <a:lnTo>
                  <a:pt x="1528763" y="2078002"/>
                </a:lnTo>
                <a:lnTo>
                  <a:pt x="1427163" y="2043859"/>
                </a:lnTo>
                <a:lnTo>
                  <a:pt x="1329531" y="2004157"/>
                </a:lnTo>
                <a:lnTo>
                  <a:pt x="1231900" y="1962073"/>
                </a:lnTo>
                <a:lnTo>
                  <a:pt x="1139031" y="1912842"/>
                </a:lnTo>
                <a:lnTo>
                  <a:pt x="1046956" y="1861229"/>
                </a:lnTo>
                <a:lnTo>
                  <a:pt x="958850" y="1804853"/>
                </a:lnTo>
                <a:lnTo>
                  <a:pt x="873919" y="1743712"/>
                </a:lnTo>
                <a:lnTo>
                  <a:pt x="791369" y="1677806"/>
                </a:lnTo>
                <a:lnTo>
                  <a:pt x="711994" y="1611107"/>
                </a:lnTo>
                <a:lnTo>
                  <a:pt x="637381" y="1538055"/>
                </a:lnTo>
                <a:lnTo>
                  <a:pt x="565944" y="1463416"/>
                </a:lnTo>
                <a:lnTo>
                  <a:pt x="496888" y="1384012"/>
                </a:lnTo>
                <a:lnTo>
                  <a:pt x="431800" y="1301431"/>
                </a:lnTo>
                <a:lnTo>
                  <a:pt x="370681" y="1216469"/>
                </a:lnTo>
                <a:lnTo>
                  <a:pt x="314325" y="1127537"/>
                </a:lnTo>
                <a:lnTo>
                  <a:pt x="262731" y="1036222"/>
                </a:lnTo>
                <a:lnTo>
                  <a:pt x="213519" y="943319"/>
                </a:lnTo>
                <a:lnTo>
                  <a:pt x="170656" y="845653"/>
                </a:lnTo>
                <a:lnTo>
                  <a:pt x="130969" y="747986"/>
                </a:lnTo>
                <a:lnTo>
                  <a:pt x="97631" y="646349"/>
                </a:lnTo>
                <a:lnTo>
                  <a:pt x="69056" y="543917"/>
                </a:lnTo>
                <a:lnTo>
                  <a:pt x="44450" y="437516"/>
                </a:lnTo>
                <a:lnTo>
                  <a:pt x="24606" y="330321"/>
                </a:lnTo>
                <a:lnTo>
                  <a:pt x="11113" y="222331"/>
                </a:lnTo>
                <a:lnTo>
                  <a:pt x="1588" y="111166"/>
                </a:lnTo>
                <a:close/>
              </a:path>
            </a:pathLst>
          </a:custGeom>
          <a:solidFill>
            <a:srgbClr val="5FABDC"/>
          </a:solidFill>
          <a:ln>
            <a:noFill/>
          </a:ln>
        </p:spPr>
        <p:txBody>
          <a:bodyPr vert="horz" wrap="square" lIns="91440" tIns="45720" rIns="91440" bIns="45720" numCol="1" anchor="t" anchorCtr="0" compatLnSpc="1">
            <a:prstTxWarp prst="textNoShape">
              <a:avLst/>
            </a:prstTxWarp>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ea typeface="+mn-ea"/>
              <a:cs typeface="Segoe UI" panose="020B0502040204020203" pitchFamily="34" charset="0"/>
            </a:endParaRPr>
          </a:p>
        </p:txBody>
      </p:sp>
      <p:sp>
        <p:nvSpPr>
          <p:cNvPr id="37" name="Freeform 34">
            <a:extLst>
              <a:ext uri="{FF2B5EF4-FFF2-40B4-BE49-F238E27FC236}">
                <a16:creationId xmlns:a16="http://schemas.microsoft.com/office/drawing/2014/main" xmlns="" id="{C272A735-9D27-4489-82F4-F08CAD7186C0}"/>
              </a:ext>
            </a:extLst>
          </p:cNvPr>
          <p:cNvSpPr>
            <a:spLocks/>
          </p:cNvSpPr>
          <p:nvPr/>
        </p:nvSpPr>
        <p:spPr bwMode="auto">
          <a:xfrm>
            <a:off x="417747" y="1958746"/>
            <a:ext cx="2174875" cy="2176463"/>
          </a:xfrm>
          <a:custGeom>
            <a:avLst/>
            <a:gdLst>
              <a:gd name="connsiteX0" fmla="*/ 2174875 w 2174875"/>
              <a:gd name="connsiteY0" fmla="*/ 0 h 2176463"/>
              <a:gd name="connsiteX1" fmla="*/ 2174875 w 2174875"/>
              <a:gd name="connsiteY1" fmla="*/ 1393116 h 2176463"/>
              <a:gd name="connsiteX2" fmla="*/ 1391528 w 2174875"/>
              <a:gd name="connsiteY2" fmla="*/ 2176463 h 2176463"/>
              <a:gd name="connsiteX3" fmla="*/ 0 w 2174875"/>
              <a:gd name="connsiteY3" fmla="*/ 2176463 h 2176463"/>
              <a:gd name="connsiteX4" fmla="*/ 1588 w 2174875"/>
              <a:gd name="connsiteY4" fmla="*/ 2065298 h 2176463"/>
              <a:gd name="connsiteX5" fmla="*/ 11113 w 2174875"/>
              <a:gd name="connsiteY5" fmla="*/ 1954132 h 2176463"/>
              <a:gd name="connsiteX6" fmla="*/ 24606 w 2174875"/>
              <a:gd name="connsiteY6" fmla="*/ 1846143 h 2176463"/>
              <a:gd name="connsiteX7" fmla="*/ 44450 w 2174875"/>
              <a:gd name="connsiteY7" fmla="*/ 1737359 h 2176463"/>
              <a:gd name="connsiteX8" fmla="*/ 69056 w 2174875"/>
              <a:gd name="connsiteY8" fmla="*/ 1632546 h 2176463"/>
              <a:gd name="connsiteX9" fmla="*/ 97631 w 2174875"/>
              <a:gd name="connsiteY9" fmla="*/ 1530115 h 2176463"/>
              <a:gd name="connsiteX10" fmla="*/ 130969 w 2174875"/>
              <a:gd name="connsiteY10" fmla="*/ 1428478 h 2176463"/>
              <a:gd name="connsiteX11" fmla="*/ 170656 w 2174875"/>
              <a:gd name="connsiteY11" fmla="*/ 1329223 h 2176463"/>
              <a:gd name="connsiteX12" fmla="*/ 213519 w 2174875"/>
              <a:gd name="connsiteY12" fmla="*/ 1233144 h 2176463"/>
              <a:gd name="connsiteX13" fmla="*/ 262731 w 2174875"/>
              <a:gd name="connsiteY13" fmla="*/ 1140241 h 2176463"/>
              <a:gd name="connsiteX14" fmla="*/ 314325 w 2174875"/>
              <a:gd name="connsiteY14" fmla="*/ 1048927 h 2176463"/>
              <a:gd name="connsiteX15" fmla="*/ 370681 w 2174875"/>
              <a:gd name="connsiteY15" fmla="*/ 959994 h 2176463"/>
              <a:gd name="connsiteX16" fmla="*/ 431800 w 2174875"/>
              <a:gd name="connsiteY16" fmla="*/ 875032 h 2176463"/>
              <a:gd name="connsiteX17" fmla="*/ 496888 w 2174875"/>
              <a:gd name="connsiteY17" fmla="*/ 792452 h 2176463"/>
              <a:gd name="connsiteX18" fmla="*/ 565944 w 2174875"/>
              <a:gd name="connsiteY18" fmla="*/ 713048 h 2176463"/>
              <a:gd name="connsiteX19" fmla="*/ 637381 w 2174875"/>
              <a:gd name="connsiteY19" fmla="*/ 638408 h 2176463"/>
              <a:gd name="connsiteX20" fmla="*/ 711994 w 2174875"/>
              <a:gd name="connsiteY20" fmla="*/ 565356 h 2176463"/>
              <a:gd name="connsiteX21" fmla="*/ 791369 w 2174875"/>
              <a:gd name="connsiteY21" fmla="*/ 497069 h 2176463"/>
              <a:gd name="connsiteX22" fmla="*/ 873919 w 2174875"/>
              <a:gd name="connsiteY22" fmla="*/ 432752 h 2176463"/>
              <a:gd name="connsiteX23" fmla="*/ 958850 w 2174875"/>
              <a:gd name="connsiteY23" fmla="*/ 371611 h 2176463"/>
              <a:gd name="connsiteX24" fmla="*/ 1046956 w 2174875"/>
              <a:gd name="connsiteY24" fmla="*/ 315234 h 2176463"/>
              <a:gd name="connsiteX25" fmla="*/ 1139031 w 2174875"/>
              <a:gd name="connsiteY25" fmla="*/ 263621 h 2176463"/>
              <a:gd name="connsiteX26" fmla="*/ 1231900 w 2174875"/>
              <a:gd name="connsiteY26" fmla="*/ 214391 h 2176463"/>
              <a:gd name="connsiteX27" fmla="*/ 1329531 w 2174875"/>
              <a:gd name="connsiteY27" fmla="*/ 172307 h 2176463"/>
              <a:gd name="connsiteX28" fmla="*/ 1427163 w 2174875"/>
              <a:gd name="connsiteY28" fmla="*/ 132605 h 2176463"/>
              <a:gd name="connsiteX29" fmla="*/ 1528763 w 2174875"/>
              <a:gd name="connsiteY29" fmla="*/ 98461 h 2176463"/>
              <a:gd name="connsiteX30" fmla="*/ 1632744 w 2174875"/>
              <a:gd name="connsiteY30" fmla="*/ 68287 h 2176463"/>
              <a:gd name="connsiteX31" fmla="*/ 1737519 w 2174875"/>
              <a:gd name="connsiteY31" fmla="*/ 43672 h 2176463"/>
              <a:gd name="connsiteX32" fmla="*/ 1844675 w 2174875"/>
              <a:gd name="connsiteY32" fmla="*/ 25409 h 2176463"/>
              <a:gd name="connsiteX33" fmla="*/ 1952625 w 2174875"/>
              <a:gd name="connsiteY33" fmla="*/ 11911 h 2176463"/>
              <a:gd name="connsiteX34" fmla="*/ 2063750 w 2174875"/>
              <a:gd name="connsiteY34" fmla="*/ 3176 h 21764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2174875" h="2176463">
                <a:moveTo>
                  <a:pt x="2174875" y="0"/>
                </a:moveTo>
                <a:lnTo>
                  <a:pt x="2174875" y="1393116"/>
                </a:lnTo>
                <a:lnTo>
                  <a:pt x="1391528" y="2176463"/>
                </a:lnTo>
                <a:lnTo>
                  <a:pt x="0" y="2176463"/>
                </a:lnTo>
                <a:lnTo>
                  <a:pt x="1588" y="2065298"/>
                </a:lnTo>
                <a:lnTo>
                  <a:pt x="11113" y="1954132"/>
                </a:lnTo>
                <a:lnTo>
                  <a:pt x="24606" y="1846143"/>
                </a:lnTo>
                <a:lnTo>
                  <a:pt x="44450" y="1737359"/>
                </a:lnTo>
                <a:lnTo>
                  <a:pt x="69056" y="1632546"/>
                </a:lnTo>
                <a:lnTo>
                  <a:pt x="97631" y="1530115"/>
                </a:lnTo>
                <a:lnTo>
                  <a:pt x="130969" y="1428478"/>
                </a:lnTo>
                <a:lnTo>
                  <a:pt x="170656" y="1329223"/>
                </a:lnTo>
                <a:lnTo>
                  <a:pt x="213519" y="1233144"/>
                </a:lnTo>
                <a:lnTo>
                  <a:pt x="262731" y="1140241"/>
                </a:lnTo>
                <a:lnTo>
                  <a:pt x="314325" y="1048927"/>
                </a:lnTo>
                <a:lnTo>
                  <a:pt x="370681" y="959994"/>
                </a:lnTo>
                <a:lnTo>
                  <a:pt x="431800" y="875032"/>
                </a:lnTo>
                <a:lnTo>
                  <a:pt x="496888" y="792452"/>
                </a:lnTo>
                <a:lnTo>
                  <a:pt x="565944" y="713048"/>
                </a:lnTo>
                <a:lnTo>
                  <a:pt x="637381" y="638408"/>
                </a:lnTo>
                <a:lnTo>
                  <a:pt x="711994" y="565356"/>
                </a:lnTo>
                <a:lnTo>
                  <a:pt x="791369" y="497069"/>
                </a:lnTo>
                <a:lnTo>
                  <a:pt x="873919" y="432752"/>
                </a:lnTo>
                <a:lnTo>
                  <a:pt x="958850" y="371611"/>
                </a:lnTo>
                <a:lnTo>
                  <a:pt x="1046956" y="315234"/>
                </a:lnTo>
                <a:lnTo>
                  <a:pt x="1139031" y="263621"/>
                </a:lnTo>
                <a:lnTo>
                  <a:pt x="1231900" y="214391"/>
                </a:lnTo>
                <a:lnTo>
                  <a:pt x="1329531" y="172307"/>
                </a:lnTo>
                <a:lnTo>
                  <a:pt x="1427163" y="132605"/>
                </a:lnTo>
                <a:lnTo>
                  <a:pt x="1528763" y="98461"/>
                </a:lnTo>
                <a:lnTo>
                  <a:pt x="1632744" y="68287"/>
                </a:lnTo>
                <a:lnTo>
                  <a:pt x="1737519" y="43672"/>
                </a:lnTo>
                <a:lnTo>
                  <a:pt x="1844675" y="25409"/>
                </a:lnTo>
                <a:lnTo>
                  <a:pt x="1952625" y="11911"/>
                </a:lnTo>
                <a:lnTo>
                  <a:pt x="2063750" y="3176"/>
                </a:lnTo>
                <a:close/>
              </a:path>
            </a:pathLst>
          </a:custGeom>
          <a:solidFill>
            <a:srgbClr val="0070C0"/>
          </a:solidFill>
          <a:ln>
            <a:noFill/>
          </a:ln>
        </p:spPr>
        <p:txBody>
          <a:bodyPr vert="horz" wrap="square" lIns="91440" tIns="45720" rIns="91440" bIns="45720" numCol="1" anchor="t" anchorCtr="0" compatLnSpc="1">
            <a:prstTxWarp prst="textNoShape">
              <a:avLst/>
            </a:prstTxWarp>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ea typeface="+mn-ea"/>
              <a:cs typeface="Segoe UI" panose="020B0502040204020203" pitchFamily="34" charset="0"/>
            </a:endParaRPr>
          </a:p>
        </p:txBody>
      </p:sp>
      <p:sp>
        <p:nvSpPr>
          <p:cNvPr id="38" name="Oval 35">
            <a:extLst>
              <a:ext uri="{FF2B5EF4-FFF2-40B4-BE49-F238E27FC236}">
                <a16:creationId xmlns:a16="http://schemas.microsoft.com/office/drawing/2014/main" xmlns="" id="{30343EC4-9170-4C49-9086-18E425BD46CE}"/>
              </a:ext>
            </a:extLst>
          </p:cNvPr>
          <p:cNvSpPr/>
          <p:nvPr/>
        </p:nvSpPr>
        <p:spPr>
          <a:xfrm>
            <a:off x="4366851" y="3699818"/>
            <a:ext cx="341752" cy="341752"/>
          </a:xfrm>
          <a:prstGeom prst="ellipse">
            <a:avLst/>
          </a:prstGeom>
          <a:solidFill>
            <a:srgbClr val="0070C0"/>
          </a:solidFill>
          <a:ln>
            <a:noFill/>
          </a:ln>
        </p:spPr>
        <p:txBody>
          <a:bodyPr vert="horz" wrap="square" lIns="91440" tIns="45720" rIns="91440" bIns="45720" numCol="1" anchor="ctr" anchorCtr="0" compatLnSpc="1">
            <a:prstTxWarp prst="textNoShape">
              <a:avLst/>
            </a:prstTxWarp>
            <a:noAutofit/>
          </a:bodyPr>
          <a:lstStyle/>
          <a:p>
            <a:pPr algn="ctr"/>
            <a:r>
              <a:rPr lang="en-US" b="1" dirty="0">
                <a:solidFill>
                  <a:schemeClr val="bg1"/>
                </a:solidFill>
                <a:cs typeface="Segoe UI" panose="020B0502040204020203" pitchFamily="34" charset="0"/>
              </a:rPr>
              <a:t>1</a:t>
            </a:r>
          </a:p>
        </p:txBody>
      </p:sp>
      <p:sp>
        <p:nvSpPr>
          <p:cNvPr id="39" name="Oval 36">
            <a:extLst>
              <a:ext uri="{FF2B5EF4-FFF2-40B4-BE49-F238E27FC236}">
                <a16:creationId xmlns:a16="http://schemas.microsoft.com/office/drawing/2014/main" xmlns="" id="{92D7ADAB-1575-4513-BBA0-6BB3CCAF9FF6}"/>
              </a:ext>
            </a:extLst>
          </p:cNvPr>
          <p:cNvSpPr/>
          <p:nvPr/>
        </p:nvSpPr>
        <p:spPr>
          <a:xfrm>
            <a:off x="590044" y="4406562"/>
            <a:ext cx="341752" cy="341752"/>
          </a:xfrm>
          <a:prstGeom prst="ellipse">
            <a:avLst/>
          </a:prstGeom>
          <a:solidFill>
            <a:srgbClr val="CCECFF"/>
          </a:solidFill>
          <a:ln>
            <a:noFill/>
          </a:ln>
        </p:spPr>
        <p:txBody>
          <a:bodyPr vert="horz" wrap="square" lIns="91440" tIns="45720" rIns="91440" bIns="45720" numCol="1" anchor="ctr" anchorCtr="0" compatLnSpc="1">
            <a:prstTxWarp prst="textNoShape">
              <a:avLst/>
            </a:prstTxWarp>
            <a:noAutofit/>
          </a:bodyPr>
          <a:lstStyle/>
          <a:p>
            <a:pPr algn="ctr"/>
            <a:r>
              <a:rPr lang="en-US" b="1" dirty="0">
                <a:solidFill>
                  <a:srgbClr val="0070C0"/>
                </a:solidFill>
                <a:cs typeface="Segoe UI" panose="020B0502040204020203" pitchFamily="34" charset="0"/>
              </a:rPr>
              <a:t>3</a:t>
            </a:r>
          </a:p>
        </p:txBody>
      </p:sp>
      <p:sp>
        <p:nvSpPr>
          <p:cNvPr id="40" name="Oval 37">
            <a:extLst>
              <a:ext uri="{FF2B5EF4-FFF2-40B4-BE49-F238E27FC236}">
                <a16:creationId xmlns:a16="http://schemas.microsoft.com/office/drawing/2014/main" xmlns="" id="{668E9922-9C62-438E-88D9-4B81F90457A3}"/>
              </a:ext>
            </a:extLst>
          </p:cNvPr>
          <p:cNvSpPr/>
          <p:nvPr/>
        </p:nvSpPr>
        <p:spPr>
          <a:xfrm>
            <a:off x="2791138" y="5901460"/>
            <a:ext cx="341752" cy="341752"/>
          </a:xfrm>
          <a:prstGeom prst="ellipse">
            <a:avLst/>
          </a:prstGeom>
          <a:solidFill>
            <a:srgbClr val="5FABDC"/>
          </a:solidFill>
          <a:ln>
            <a:noFill/>
          </a:ln>
        </p:spPr>
        <p:txBody>
          <a:bodyPr vert="horz" wrap="square" lIns="91440" tIns="45720" rIns="91440" bIns="45720" numCol="1" anchor="ctr" anchorCtr="0" compatLnSpc="1">
            <a:prstTxWarp prst="textNoShape">
              <a:avLst/>
            </a:prstTxWarp>
            <a:noAutofit/>
          </a:bodyPr>
          <a:lstStyle/>
          <a:p>
            <a:pPr algn="ctr"/>
            <a:r>
              <a:rPr lang="en-US" b="1" dirty="0">
                <a:solidFill>
                  <a:schemeClr val="bg1"/>
                </a:solidFill>
                <a:cs typeface="Segoe UI" panose="020B0502040204020203" pitchFamily="34" charset="0"/>
              </a:rPr>
              <a:t>2</a:t>
            </a:r>
          </a:p>
        </p:txBody>
      </p:sp>
      <p:sp>
        <p:nvSpPr>
          <p:cNvPr id="41" name="Oval 38">
            <a:extLst>
              <a:ext uri="{FF2B5EF4-FFF2-40B4-BE49-F238E27FC236}">
                <a16:creationId xmlns:a16="http://schemas.microsoft.com/office/drawing/2014/main" xmlns="" id="{4B10BDDE-6702-411C-BFD9-2B11DDB75429}"/>
              </a:ext>
            </a:extLst>
          </p:cNvPr>
          <p:cNvSpPr/>
          <p:nvPr/>
        </p:nvSpPr>
        <p:spPr>
          <a:xfrm>
            <a:off x="2097138" y="2110841"/>
            <a:ext cx="341752" cy="341752"/>
          </a:xfrm>
          <a:prstGeom prst="ellipse">
            <a:avLst/>
          </a:prstGeom>
          <a:solidFill>
            <a:schemeClr val="accent2">
              <a:lumMod val="60000"/>
              <a:lumOff val="40000"/>
            </a:schemeClr>
          </a:solidFill>
          <a:ln>
            <a:noFill/>
          </a:ln>
        </p:spPr>
        <p:txBody>
          <a:bodyPr vert="horz" wrap="square" lIns="91440" tIns="45720" rIns="91440" bIns="45720" numCol="1" anchor="ctr" anchorCtr="0" compatLnSpc="1">
            <a:prstTxWarp prst="textNoShape">
              <a:avLst/>
            </a:prstTxWarp>
            <a:noAutofit/>
          </a:bodyPr>
          <a:lstStyle/>
          <a:p>
            <a:pPr algn="ctr"/>
            <a:r>
              <a:rPr lang="en-US" b="1" dirty="0">
                <a:solidFill>
                  <a:prstClr val="black"/>
                </a:solidFill>
                <a:cs typeface="Segoe UI" panose="020B0502040204020203" pitchFamily="34" charset="0"/>
              </a:rPr>
              <a:t>4</a:t>
            </a:r>
          </a:p>
        </p:txBody>
      </p:sp>
      <p:sp>
        <p:nvSpPr>
          <p:cNvPr id="67" name="Rectangle 66">
            <a:extLst>
              <a:ext uri="{FF2B5EF4-FFF2-40B4-BE49-F238E27FC236}">
                <a16:creationId xmlns:a16="http://schemas.microsoft.com/office/drawing/2014/main" xmlns="" id="{6611FD91-B130-4768-B125-D3122781AB23}"/>
              </a:ext>
            </a:extLst>
          </p:cNvPr>
          <p:cNvSpPr/>
          <p:nvPr/>
        </p:nvSpPr>
        <p:spPr>
          <a:xfrm>
            <a:off x="2994392" y="2818798"/>
            <a:ext cx="1241425" cy="646331"/>
          </a:xfrm>
          <a:prstGeom prst="rect">
            <a:avLst/>
          </a:prstGeom>
        </p:spPr>
        <p:txBody>
          <a:bodyPr wrap="square">
            <a:spAutoFit/>
          </a:bodyPr>
          <a:lstStyle/>
          <a:p>
            <a:pPr algn="ctr"/>
            <a:r>
              <a:rPr lang="fr-FR" b="1" kern="0" dirty="0">
                <a:solidFill>
                  <a:schemeClr val="bg1"/>
                </a:solidFill>
                <a:cs typeface="Segoe UI" panose="020B0502040204020203" pitchFamily="34" charset="0"/>
              </a:rPr>
              <a:t>Situation financière</a:t>
            </a:r>
          </a:p>
        </p:txBody>
      </p:sp>
      <p:sp>
        <p:nvSpPr>
          <p:cNvPr id="68" name="Rectangle 67">
            <a:extLst>
              <a:ext uri="{FF2B5EF4-FFF2-40B4-BE49-F238E27FC236}">
                <a16:creationId xmlns:a16="http://schemas.microsoft.com/office/drawing/2014/main" xmlns="" id="{E15CAD5E-655E-4E9A-A713-13B780FE8A6D}"/>
              </a:ext>
            </a:extLst>
          </p:cNvPr>
          <p:cNvSpPr/>
          <p:nvPr/>
        </p:nvSpPr>
        <p:spPr>
          <a:xfrm>
            <a:off x="2936159" y="4945389"/>
            <a:ext cx="1456095" cy="646331"/>
          </a:xfrm>
          <a:prstGeom prst="rect">
            <a:avLst/>
          </a:prstGeom>
        </p:spPr>
        <p:txBody>
          <a:bodyPr wrap="square">
            <a:spAutoFit/>
          </a:bodyPr>
          <a:lstStyle/>
          <a:p>
            <a:pPr algn="ctr"/>
            <a:r>
              <a:rPr lang="fr-FR" b="1" kern="0" dirty="0">
                <a:solidFill>
                  <a:srgbClr val="0070C0"/>
                </a:solidFill>
                <a:cs typeface="Segoe UI" panose="020B0502040204020203" pitchFamily="34" charset="0"/>
              </a:rPr>
              <a:t>Performance financière</a:t>
            </a:r>
          </a:p>
        </p:txBody>
      </p:sp>
      <p:sp>
        <p:nvSpPr>
          <p:cNvPr id="69" name="Rectangle 68">
            <a:extLst>
              <a:ext uri="{FF2B5EF4-FFF2-40B4-BE49-F238E27FC236}">
                <a16:creationId xmlns:a16="http://schemas.microsoft.com/office/drawing/2014/main" xmlns="" id="{92CFF2DF-D5E3-418B-9122-6A0FE237A96C}"/>
              </a:ext>
            </a:extLst>
          </p:cNvPr>
          <p:cNvSpPr/>
          <p:nvPr/>
        </p:nvSpPr>
        <p:spPr>
          <a:xfrm>
            <a:off x="992679" y="4922361"/>
            <a:ext cx="1241425" cy="646331"/>
          </a:xfrm>
          <a:prstGeom prst="rect">
            <a:avLst/>
          </a:prstGeom>
        </p:spPr>
        <p:txBody>
          <a:bodyPr wrap="square">
            <a:spAutoFit/>
          </a:bodyPr>
          <a:lstStyle/>
          <a:p>
            <a:pPr algn="ctr"/>
            <a:r>
              <a:rPr lang="fr-FR" b="1" kern="0" dirty="0">
                <a:solidFill>
                  <a:schemeClr val="bg1"/>
                </a:solidFill>
                <a:cs typeface="Segoe UI" panose="020B0502040204020203" pitchFamily="34" charset="0"/>
              </a:rPr>
              <a:t>Flux de trésorerie</a:t>
            </a:r>
          </a:p>
        </p:txBody>
      </p:sp>
      <p:sp>
        <p:nvSpPr>
          <p:cNvPr id="71" name="Rectangle 70">
            <a:extLst>
              <a:ext uri="{FF2B5EF4-FFF2-40B4-BE49-F238E27FC236}">
                <a16:creationId xmlns:a16="http://schemas.microsoft.com/office/drawing/2014/main" xmlns="" id="{F453F55B-F57A-48A1-B5E2-8109ABD965B3}"/>
              </a:ext>
            </a:extLst>
          </p:cNvPr>
          <p:cNvSpPr/>
          <p:nvPr/>
        </p:nvSpPr>
        <p:spPr>
          <a:xfrm>
            <a:off x="2016219" y="3673285"/>
            <a:ext cx="1336942" cy="923330"/>
          </a:xfrm>
          <a:prstGeom prst="rect">
            <a:avLst/>
          </a:prstGeom>
        </p:spPr>
        <p:txBody>
          <a:bodyPr wrap="square">
            <a:spAutoFit/>
          </a:bodyPr>
          <a:lstStyle/>
          <a:p>
            <a:pPr algn="ctr"/>
            <a:r>
              <a:rPr lang="fr-FR" b="1" kern="0" dirty="0">
                <a:solidFill>
                  <a:srgbClr val="002060"/>
                </a:solidFill>
                <a:cs typeface="Segoe UI" panose="020B0502040204020203" pitchFamily="34" charset="0"/>
              </a:rPr>
              <a:t>Objectifs des états financiers</a:t>
            </a:r>
          </a:p>
        </p:txBody>
      </p:sp>
      <p:sp>
        <p:nvSpPr>
          <p:cNvPr id="76" name="Rectangle 75">
            <a:extLst>
              <a:ext uri="{FF2B5EF4-FFF2-40B4-BE49-F238E27FC236}">
                <a16:creationId xmlns:a16="http://schemas.microsoft.com/office/drawing/2014/main" xmlns="" id="{B524DA68-F0D7-43CE-A952-BF991FE395E0}"/>
              </a:ext>
            </a:extLst>
          </p:cNvPr>
          <p:cNvSpPr/>
          <p:nvPr/>
        </p:nvSpPr>
        <p:spPr>
          <a:xfrm>
            <a:off x="829384" y="3050576"/>
            <a:ext cx="1437260" cy="369332"/>
          </a:xfrm>
          <a:prstGeom prst="rect">
            <a:avLst/>
          </a:prstGeom>
        </p:spPr>
        <p:txBody>
          <a:bodyPr wrap="square">
            <a:spAutoFit/>
          </a:bodyPr>
          <a:lstStyle/>
          <a:p>
            <a:pPr algn="ctr"/>
            <a:r>
              <a:rPr lang="fr-FR" b="1" kern="0" dirty="0">
                <a:solidFill>
                  <a:schemeClr val="bg1"/>
                </a:solidFill>
                <a:cs typeface="Segoe UI" panose="020B0502040204020203" pitchFamily="34" charset="0"/>
              </a:rPr>
              <a:t>Stewardship</a:t>
            </a:r>
          </a:p>
        </p:txBody>
      </p:sp>
      <p:cxnSp>
        <p:nvCxnSpPr>
          <p:cNvPr id="77" name="Connecteur droit 76">
            <a:extLst>
              <a:ext uri="{FF2B5EF4-FFF2-40B4-BE49-F238E27FC236}">
                <a16:creationId xmlns:a16="http://schemas.microsoft.com/office/drawing/2014/main" xmlns="" id="{B47816B9-4334-446D-BA57-A6BC9DE47658}"/>
              </a:ext>
            </a:extLst>
          </p:cNvPr>
          <p:cNvCxnSpPr>
            <a:cxnSpLocks/>
          </p:cNvCxnSpPr>
          <p:nvPr/>
        </p:nvCxnSpPr>
        <p:spPr>
          <a:xfrm>
            <a:off x="4545763" y="1620021"/>
            <a:ext cx="0" cy="552979"/>
          </a:xfrm>
          <a:prstGeom prst="line">
            <a:avLst/>
          </a:prstGeom>
          <a:ln w="38100">
            <a:solidFill>
              <a:srgbClr val="002060"/>
            </a:solidFill>
            <a:prstDash val="solid"/>
          </a:ln>
        </p:spPr>
        <p:style>
          <a:lnRef idx="1">
            <a:schemeClr val="accent1"/>
          </a:lnRef>
          <a:fillRef idx="0">
            <a:schemeClr val="accent1"/>
          </a:fillRef>
          <a:effectRef idx="0">
            <a:schemeClr val="accent1"/>
          </a:effectRef>
          <a:fontRef idx="minor">
            <a:schemeClr val="tx1"/>
          </a:fontRef>
        </p:style>
      </p:cxnSp>
      <p:sp>
        <p:nvSpPr>
          <p:cNvPr id="84" name="ZoneTexte 83">
            <a:extLst>
              <a:ext uri="{FF2B5EF4-FFF2-40B4-BE49-F238E27FC236}">
                <a16:creationId xmlns:a16="http://schemas.microsoft.com/office/drawing/2014/main" xmlns="" id="{2ABD4009-FB2C-4E83-914E-F6AC18AAAF3D}"/>
              </a:ext>
            </a:extLst>
          </p:cNvPr>
          <p:cNvSpPr txBox="1"/>
          <p:nvPr/>
        </p:nvSpPr>
        <p:spPr>
          <a:xfrm>
            <a:off x="4521834" y="1620021"/>
            <a:ext cx="6779580" cy="646331"/>
          </a:xfrm>
          <a:prstGeom prst="rect">
            <a:avLst/>
          </a:prstGeom>
          <a:noFill/>
        </p:spPr>
        <p:txBody>
          <a:bodyPr wrap="square">
            <a:spAutoFit/>
          </a:bodyPr>
          <a:lstStyle/>
          <a:p>
            <a:pPr algn="just"/>
            <a:r>
              <a:rPr lang="fr-FR" sz="1800" i="0" u="none" strike="noStrike" baseline="0" dirty="0">
                <a:solidFill>
                  <a:srgbClr val="002060"/>
                </a:solidFill>
              </a:rPr>
              <a:t>Les états financiers sont une </a:t>
            </a:r>
            <a:r>
              <a:rPr lang="fr-FR" sz="1800" b="1" i="0" u="none" strike="noStrike" baseline="0" dirty="0">
                <a:solidFill>
                  <a:srgbClr val="0070C0"/>
                </a:solidFill>
              </a:rPr>
              <a:t>représentation structurée </a:t>
            </a:r>
            <a:r>
              <a:rPr lang="fr-FR" sz="1800" i="0" u="none" strike="noStrike" baseline="0" dirty="0">
                <a:solidFill>
                  <a:srgbClr val="002060"/>
                </a:solidFill>
              </a:rPr>
              <a:t>de la situation financière et de la performance financière de l’entité comptable.</a:t>
            </a:r>
            <a:endParaRPr lang="fr-FR" dirty="0">
              <a:solidFill>
                <a:srgbClr val="002060"/>
              </a:solidFill>
            </a:endParaRPr>
          </a:p>
        </p:txBody>
      </p:sp>
      <p:cxnSp>
        <p:nvCxnSpPr>
          <p:cNvPr id="86" name="Connecteur droit 85">
            <a:extLst>
              <a:ext uri="{FF2B5EF4-FFF2-40B4-BE49-F238E27FC236}">
                <a16:creationId xmlns:a16="http://schemas.microsoft.com/office/drawing/2014/main" xmlns="" id="{C5EC846F-FFC0-48D5-9B91-DCE12B07699B}"/>
              </a:ext>
            </a:extLst>
          </p:cNvPr>
          <p:cNvCxnSpPr>
            <a:cxnSpLocks/>
          </p:cNvCxnSpPr>
          <p:nvPr/>
        </p:nvCxnSpPr>
        <p:spPr>
          <a:xfrm>
            <a:off x="4545763" y="1620021"/>
            <a:ext cx="581661" cy="0"/>
          </a:xfrm>
          <a:prstGeom prst="line">
            <a:avLst/>
          </a:prstGeom>
          <a:ln w="38100">
            <a:solidFill>
              <a:srgbClr val="002060"/>
            </a:solidFill>
            <a:prstDash val="solid"/>
          </a:ln>
        </p:spPr>
        <p:style>
          <a:lnRef idx="1">
            <a:schemeClr val="accent1"/>
          </a:lnRef>
          <a:fillRef idx="0">
            <a:schemeClr val="accent1"/>
          </a:fillRef>
          <a:effectRef idx="0">
            <a:schemeClr val="accent1"/>
          </a:effectRef>
          <a:fontRef idx="minor">
            <a:schemeClr val="tx1"/>
          </a:fontRef>
        </p:style>
      </p:cxnSp>
      <p:cxnSp>
        <p:nvCxnSpPr>
          <p:cNvPr id="91" name="Connecteur droit 90">
            <a:extLst>
              <a:ext uri="{FF2B5EF4-FFF2-40B4-BE49-F238E27FC236}">
                <a16:creationId xmlns:a16="http://schemas.microsoft.com/office/drawing/2014/main" xmlns="" id="{7AD91A17-EC0D-4F1D-B64E-1F72B5C228D7}"/>
              </a:ext>
            </a:extLst>
          </p:cNvPr>
          <p:cNvCxnSpPr>
            <a:cxnSpLocks/>
          </p:cNvCxnSpPr>
          <p:nvPr/>
        </p:nvCxnSpPr>
        <p:spPr>
          <a:xfrm>
            <a:off x="10719752" y="2210963"/>
            <a:ext cx="581661" cy="0"/>
          </a:xfrm>
          <a:prstGeom prst="line">
            <a:avLst/>
          </a:prstGeom>
          <a:ln w="38100">
            <a:solidFill>
              <a:srgbClr val="002060"/>
            </a:solidFill>
            <a:prstDash val="solid"/>
          </a:ln>
        </p:spPr>
        <p:style>
          <a:lnRef idx="1">
            <a:schemeClr val="accent1"/>
          </a:lnRef>
          <a:fillRef idx="0">
            <a:schemeClr val="accent1"/>
          </a:fillRef>
          <a:effectRef idx="0">
            <a:schemeClr val="accent1"/>
          </a:effectRef>
          <a:fontRef idx="minor">
            <a:schemeClr val="tx1"/>
          </a:fontRef>
        </p:style>
      </p:cxnSp>
      <p:cxnSp>
        <p:nvCxnSpPr>
          <p:cNvPr id="93" name="Connecteur droit 92">
            <a:extLst>
              <a:ext uri="{FF2B5EF4-FFF2-40B4-BE49-F238E27FC236}">
                <a16:creationId xmlns:a16="http://schemas.microsoft.com/office/drawing/2014/main" xmlns="" id="{03FB2EEA-D081-4536-B9FF-8DB071F78F70}"/>
              </a:ext>
            </a:extLst>
          </p:cNvPr>
          <p:cNvCxnSpPr>
            <a:cxnSpLocks/>
          </p:cNvCxnSpPr>
          <p:nvPr/>
        </p:nvCxnSpPr>
        <p:spPr>
          <a:xfrm>
            <a:off x="11301413" y="1662365"/>
            <a:ext cx="0" cy="552979"/>
          </a:xfrm>
          <a:prstGeom prst="line">
            <a:avLst/>
          </a:prstGeom>
          <a:ln w="38100">
            <a:solidFill>
              <a:srgbClr val="002060"/>
            </a:solidFill>
            <a:prstDash val="solid"/>
          </a:ln>
        </p:spPr>
        <p:style>
          <a:lnRef idx="1">
            <a:schemeClr val="accent1"/>
          </a:lnRef>
          <a:fillRef idx="0">
            <a:schemeClr val="accent1"/>
          </a:fillRef>
          <a:effectRef idx="0">
            <a:schemeClr val="accent1"/>
          </a:effectRef>
          <a:fontRef idx="minor">
            <a:schemeClr val="tx1"/>
          </a:fontRef>
        </p:style>
      </p:cxnSp>
      <p:grpSp>
        <p:nvGrpSpPr>
          <p:cNvPr id="94" name="Groupe 93">
            <a:extLst>
              <a:ext uri="{FF2B5EF4-FFF2-40B4-BE49-F238E27FC236}">
                <a16:creationId xmlns:a16="http://schemas.microsoft.com/office/drawing/2014/main" xmlns="" id="{5EE48F21-B6D5-4787-9E56-5F618982432F}"/>
              </a:ext>
            </a:extLst>
          </p:cNvPr>
          <p:cNvGrpSpPr/>
          <p:nvPr/>
        </p:nvGrpSpPr>
        <p:grpSpPr>
          <a:xfrm rot="16200000">
            <a:off x="3620412" y="4334177"/>
            <a:ext cx="3721487" cy="681921"/>
            <a:chOff x="3076426" y="1628800"/>
            <a:chExt cx="9145963" cy="1495712"/>
          </a:xfrm>
        </p:grpSpPr>
        <p:sp>
          <p:nvSpPr>
            <p:cNvPr id="95" name="Freeform 10">
              <a:extLst>
                <a:ext uri="{FF2B5EF4-FFF2-40B4-BE49-F238E27FC236}">
                  <a16:creationId xmlns:a16="http://schemas.microsoft.com/office/drawing/2014/main" xmlns="" id="{38FC40B0-6EDD-4F6A-8557-D9C74C722BD8}"/>
                </a:ext>
              </a:extLst>
            </p:cNvPr>
            <p:cNvSpPr>
              <a:spLocks/>
            </p:cNvSpPr>
            <p:nvPr/>
          </p:nvSpPr>
          <p:spPr bwMode="auto">
            <a:xfrm>
              <a:off x="5164166" y="1628800"/>
              <a:ext cx="1796971" cy="1487136"/>
            </a:xfrm>
            <a:custGeom>
              <a:avLst/>
              <a:gdLst>
                <a:gd name="T0" fmla="*/ 2798 w 2798"/>
                <a:gd name="T1" fmla="*/ 108 h 2326"/>
                <a:gd name="T2" fmla="*/ 1657 w 2798"/>
                <a:gd name="T3" fmla="*/ 675 h 2326"/>
                <a:gd name="T4" fmla="*/ 0 w 2798"/>
                <a:gd name="T5" fmla="*/ 2173 h 2326"/>
                <a:gd name="T6" fmla="*/ 1399 w 2798"/>
                <a:gd name="T7" fmla="*/ 1389 h 2326"/>
                <a:gd name="T8" fmla="*/ 2798 w 2798"/>
                <a:gd name="T9" fmla="*/ 108 h 2326"/>
              </a:gdLst>
              <a:ahLst/>
              <a:cxnLst>
                <a:cxn ang="0">
                  <a:pos x="T0" y="T1"/>
                </a:cxn>
                <a:cxn ang="0">
                  <a:pos x="T2" y="T3"/>
                </a:cxn>
                <a:cxn ang="0">
                  <a:pos x="T4" y="T5"/>
                </a:cxn>
                <a:cxn ang="0">
                  <a:pos x="T6" y="T7"/>
                </a:cxn>
                <a:cxn ang="0">
                  <a:pos x="T8" y="T9"/>
                </a:cxn>
              </a:cxnLst>
              <a:rect l="0" t="0" r="r" b="b"/>
              <a:pathLst>
                <a:path w="2798" h="2326">
                  <a:moveTo>
                    <a:pt x="2798" y="108"/>
                  </a:moveTo>
                  <a:cubicBezTo>
                    <a:pt x="2798" y="108"/>
                    <a:pt x="2218" y="0"/>
                    <a:pt x="1657" y="675"/>
                  </a:cubicBezTo>
                  <a:cubicBezTo>
                    <a:pt x="1096" y="1351"/>
                    <a:pt x="765" y="2078"/>
                    <a:pt x="0" y="2173"/>
                  </a:cubicBezTo>
                  <a:cubicBezTo>
                    <a:pt x="0" y="2173"/>
                    <a:pt x="722" y="2326"/>
                    <a:pt x="1399" y="1389"/>
                  </a:cubicBezTo>
                  <a:cubicBezTo>
                    <a:pt x="2082" y="444"/>
                    <a:pt x="2155" y="252"/>
                    <a:pt x="2798" y="108"/>
                  </a:cubicBezTo>
                  <a:close/>
                </a:path>
              </a:pathLst>
            </a:custGeom>
            <a:solidFill>
              <a:schemeClr val="bg1">
                <a:lumMod val="65000"/>
              </a:schemeClr>
            </a:solidFill>
            <a:ln w="9525">
              <a:noFill/>
              <a:round/>
              <a:headEnd/>
              <a:tailEnd/>
            </a:ln>
          </p:spPr>
          <p:txBody>
            <a:bodyPr vert="horz" wrap="square" lIns="91440" tIns="45720" rIns="91440" bIns="45720" numCol="1" anchor="t" anchorCtr="0" compatLnSpc="1">
              <a:prstTxWarp prst="textNoShape">
                <a:avLst/>
              </a:prstTxWarp>
            </a:bodyPr>
            <a:lstStyle/>
            <a:p>
              <a:pPr marL="0" marR="0" lvl="0" indent="0" algn="l" defTabSz="1218987" rtl="0" eaLnBrk="1" fontAlgn="auto" latinLnBrk="0" hangingPunct="1">
                <a:lnSpc>
                  <a:spcPct val="100000"/>
                </a:lnSpc>
                <a:spcBef>
                  <a:spcPts val="0"/>
                </a:spcBef>
                <a:spcAft>
                  <a:spcPts val="0"/>
                </a:spcAft>
                <a:buClrTx/>
                <a:buSzTx/>
                <a:buFontTx/>
                <a:buNone/>
                <a:tabLst/>
                <a:defRPr/>
              </a:pPr>
              <a:endParaRPr kumimoji="0" lang="en-IN" sz="2400" b="0" i="0" u="none" strike="noStrike" kern="1200" cap="none" spc="0" normalizeH="0" baseline="0" noProof="0">
                <a:ln>
                  <a:noFill/>
                </a:ln>
                <a:solidFill>
                  <a:prstClr val="black"/>
                </a:solidFill>
                <a:effectLst/>
                <a:uLnTx/>
                <a:uFillTx/>
                <a:latin typeface="Segoe UI" panose="020B0502040204020203" pitchFamily="34" charset="0"/>
                <a:ea typeface="+mn-ea"/>
                <a:cs typeface="Segoe UI" panose="020B0502040204020203" pitchFamily="34" charset="0"/>
              </a:endParaRPr>
            </a:p>
          </p:txBody>
        </p:sp>
        <p:grpSp>
          <p:nvGrpSpPr>
            <p:cNvPr id="97" name="Groupe 96">
              <a:extLst>
                <a:ext uri="{FF2B5EF4-FFF2-40B4-BE49-F238E27FC236}">
                  <a16:creationId xmlns:a16="http://schemas.microsoft.com/office/drawing/2014/main" xmlns="" id="{C34BC425-B179-462B-A493-D456AA9B8FD9}"/>
                </a:ext>
              </a:extLst>
            </p:cNvPr>
            <p:cNvGrpSpPr/>
            <p:nvPr/>
          </p:nvGrpSpPr>
          <p:grpSpPr>
            <a:xfrm>
              <a:off x="3076426" y="1637376"/>
              <a:ext cx="9145963" cy="1487136"/>
              <a:chOff x="3063499" y="1628800"/>
              <a:chExt cx="9145963" cy="1487136"/>
            </a:xfrm>
          </p:grpSpPr>
          <p:sp>
            <p:nvSpPr>
              <p:cNvPr id="100" name="Freeform 5">
                <a:extLst>
                  <a:ext uri="{FF2B5EF4-FFF2-40B4-BE49-F238E27FC236}">
                    <a16:creationId xmlns:a16="http://schemas.microsoft.com/office/drawing/2014/main" xmlns="" id="{7217CD3D-7D84-4C9A-8FA0-9424266ECEB7}"/>
                  </a:ext>
                </a:extLst>
              </p:cNvPr>
              <p:cNvSpPr>
                <a:spLocks/>
              </p:cNvSpPr>
              <p:nvPr/>
            </p:nvSpPr>
            <p:spPr bwMode="auto">
              <a:xfrm>
                <a:off x="8808502" y="1697823"/>
                <a:ext cx="3400960" cy="1327128"/>
              </a:xfrm>
              <a:custGeom>
                <a:avLst/>
                <a:gdLst>
                  <a:gd name="T0" fmla="*/ 3098 w 5299"/>
                  <a:gd name="T1" fmla="*/ 0 h 2065"/>
                  <a:gd name="T2" fmla="*/ 1959 w 5299"/>
                  <a:gd name="T3" fmla="*/ 0 h 2065"/>
                  <a:gd name="T4" fmla="*/ 1505 w 5299"/>
                  <a:gd name="T5" fmla="*/ 0 h 2065"/>
                  <a:gd name="T6" fmla="*/ 299 w 5299"/>
                  <a:gd name="T7" fmla="*/ 1023 h 2065"/>
                  <a:gd name="T8" fmla="*/ 0 w 5299"/>
                  <a:gd name="T9" fmla="*/ 1428 h 2065"/>
                  <a:gd name="T10" fmla="*/ 361 w 5299"/>
                  <a:gd name="T11" fmla="*/ 1322 h 2065"/>
                  <a:gd name="T12" fmla="*/ 927 w 5299"/>
                  <a:gd name="T13" fmla="*/ 1852 h 2065"/>
                  <a:gd name="T14" fmla="*/ 1505 w 5299"/>
                  <a:gd name="T15" fmla="*/ 2065 h 2065"/>
                  <a:gd name="T16" fmla="*/ 1959 w 5299"/>
                  <a:gd name="T17" fmla="*/ 2065 h 2065"/>
                  <a:gd name="T18" fmla="*/ 3098 w 5299"/>
                  <a:gd name="T19" fmla="*/ 2065 h 2065"/>
                  <a:gd name="T20" fmla="*/ 5299 w 5299"/>
                  <a:gd name="T21" fmla="*/ 2065 h 2065"/>
                  <a:gd name="T22" fmla="*/ 5299 w 5299"/>
                  <a:gd name="T23" fmla="*/ 0 h 2065"/>
                  <a:gd name="T24" fmla="*/ 3098 w 5299"/>
                  <a:gd name="T25" fmla="*/ 0 h 20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5299" h="2065">
                    <a:moveTo>
                      <a:pt x="3098" y="0"/>
                    </a:moveTo>
                    <a:cubicBezTo>
                      <a:pt x="1959" y="0"/>
                      <a:pt x="1959" y="0"/>
                      <a:pt x="1959" y="0"/>
                    </a:cubicBezTo>
                    <a:cubicBezTo>
                      <a:pt x="1505" y="0"/>
                      <a:pt x="1505" y="0"/>
                      <a:pt x="1505" y="0"/>
                    </a:cubicBezTo>
                    <a:cubicBezTo>
                      <a:pt x="1036" y="0"/>
                      <a:pt x="562" y="566"/>
                      <a:pt x="299" y="1023"/>
                    </a:cubicBezTo>
                    <a:cubicBezTo>
                      <a:pt x="184" y="1142"/>
                      <a:pt x="67" y="1285"/>
                      <a:pt x="0" y="1428"/>
                    </a:cubicBezTo>
                    <a:cubicBezTo>
                      <a:pt x="0" y="1428"/>
                      <a:pt x="221" y="1317"/>
                      <a:pt x="361" y="1322"/>
                    </a:cubicBezTo>
                    <a:cubicBezTo>
                      <a:pt x="463" y="1325"/>
                      <a:pt x="644" y="1660"/>
                      <a:pt x="927" y="1852"/>
                    </a:cubicBezTo>
                    <a:cubicBezTo>
                      <a:pt x="1097" y="1981"/>
                      <a:pt x="1290" y="2065"/>
                      <a:pt x="1505" y="2065"/>
                    </a:cubicBezTo>
                    <a:cubicBezTo>
                      <a:pt x="1959" y="2065"/>
                      <a:pt x="1959" y="2065"/>
                      <a:pt x="1959" y="2065"/>
                    </a:cubicBezTo>
                    <a:cubicBezTo>
                      <a:pt x="3098" y="2065"/>
                      <a:pt x="3098" y="2065"/>
                      <a:pt x="3098" y="2065"/>
                    </a:cubicBezTo>
                    <a:cubicBezTo>
                      <a:pt x="5299" y="2065"/>
                      <a:pt x="5299" y="2065"/>
                      <a:pt x="5299" y="2065"/>
                    </a:cubicBezTo>
                    <a:cubicBezTo>
                      <a:pt x="5299" y="0"/>
                      <a:pt x="5299" y="0"/>
                      <a:pt x="5299" y="0"/>
                    </a:cubicBezTo>
                    <a:lnTo>
                      <a:pt x="3098" y="0"/>
                    </a:lnTo>
                    <a:close/>
                  </a:path>
                </a:pathLst>
              </a:custGeom>
              <a:solidFill>
                <a:schemeClr val="accent3">
                  <a:lumMod val="20000"/>
                  <a:lumOff val="80000"/>
                </a:schemeClr>
              </a:solidFill>
              <a:ln w="9525">
                <a:noFill/>
                <a:round/>
                <a:headEnd/>
                <a:tailEnd/>
              </a:ln>
            </p:spPr>
            <p:txBody>
              <a:bodyPr vert="horz" wrap="square" lIns="91440" tIns="45720" rIns="91440" bIns="45720" numCol="1" anchor="t" anchorCtr="0" compatLnSpc="1">
                <a:prstTxWarp prst="textNoShape">
                  <a:avLst/>
                </a:prstTxWarp>
              </a:bodyPr>
              <a:lstStyle/>
              <a:p>
                <a:pPr marL="0" marR="0" lvl="0" indent="0" algn="l" defTabSz="1218987" rtl="0" eaLnBrk="1" fontAlgn="auto" latinLnBrk="0" hangingPunct="1">
                  <a:lnSpc>
                    <a:spcPct val="100000"/>
                  </a:lnSpc>
                  <a:spcBef>
                    <a:spcPts val="0"/>
                  </a:spcBef>
                  <a:spcAft>
                    <a:spcPts val="0"/>
                  </a:spcAft>
                  <a:buClrTx/>
                  <a:buSzTx/>
                  <a:buFontTx/>
                  <a:buNone/>
                  <a:tabLst/>
                  <a:defRPr/>
                </a:pPr>
                <a:endParaRPr kumimoji="0" lang="en-IN" sz="2400" b="0" i="0" u="none" strike="noStrike" kern="1200" cap="none" spc="0" normalizeH="0" baseline="0" noProof="0">
                  <a:ln>
                    <a:noFill/>
                  </a:ln>
                  <a:solidFill>
                    <a:prstClr val="black"/>
                  </a:solidFill>
                  <a:effectLst/>
                  <a:uLnTx/>
                  <a:uFillTx/>
                  <a:latin typeface="Segoe UI" panose="020B0502040204020203" pitchFamily="34" charset="0"/>
                  <a:ea typeface="+mn-ea"/>
                  <a:cs typeface="Segoe UI" panose="020B0502040204020203" pitchFamily="34" charset="0"/>
                </a:endParaRPr>
              </a:p>
            </p:txBody>
          </p:sp>
          <p:sp>
            <p:nvSpPr>
              <p:cNvPr id="101" name="Freeform 7">
                <a:extLst>
                  <a:ext uri="{FF2B5EF4-FFF2-40B4-BE49-F238E27FC236}">
                    <a16:creationId xmlns:a16="http://schemas.microsoft.com/office/drawing/2014/main" xmlns="" id="{EE925B1D-1F8F-4D07-B8B7-5F0B9B266BB4}"/>
                  </a:ext>
                </a:extLst>
              </p:cNvPr>
              <p:cNvSpPr>
                <a:spLocks/>
              </p:cNvSpPr>
              <p:nvPr/>
            </p:nvSpPr>
            <p:spPr bwMode="auto">
              <a:xfrm>
                <a:off x="3063499" y="1666991"/>
                <a:ext cx="3057413" cy="1327129"/>
              </a:xfrm>
              <a:custGeom>
                <a:avLst/>
                <a:gdLst>
                  <a:gd name="T0" fmla="*/ 3553 w 4764"/>
                  <a:gd name="T1" fmla="*/ 0 h 2065"/>
                  <a:gd name="T2" fmla="*/ 3098 w 4764"/>
                  <a:gd name="T3" fmla="*/ 0 h 2065"/>
                  <a:gd name="T4" fmla="*/ 1959 w 4764"/>
                  <a:gd name="T5" fmla="*/ 0 h 2065"/>
                  <a:gd name="T6" fmla="*/ 1505 w 4764"/>
                  <a:gd name="T7" fmla="*/ 0 h 2065"/>
                  <a:gd name="T8" fmla="*/ 299 w 4764"/>
                  <a:gd name="T9" fmla="*/ 1023 h 2065"/>
                  <a:gd name="T10" fmla="*/ 0 w 4764"/>
                  <a:gd name="T11" fmla="*/ 1428 h 2065"/>
                  <a:gd name="T12" fmla="*/ 361 w 4764"/>
                  <a:gd name="T13" fmla="*/ 1322 h 2065"/>
                  <a:gd name="T14" fmla="*/ 927 w 4764"/>
                  <a:gd name="T15" fmla="*/ 1852 h 2065"/>
                  <a:gd name="T16" fmla="*/ 1505 w 4764"/>
                  <a:gd name="T17" fmla="*/ 2065 h 2065"/>
                  <a:gd name="T18" fmla="*/ 1959 w 4764"/>
                  <a:gd name="T19" fmla="*/ 2065 h 2065"/>
                  <a:gd name="T20" fmla="*/ 3098 w 4764"/>
                  <a:gd name="T21" fmla="*/ 2065 h 2065"/>
                  <a:gd name="T22" fmla="*/ 3553 w 4764"/>
                  <a:gd name="T23" fmla="*/ 2065 h 2065"/>
                  <a:gd name="T24" fmla="*/ 4764 w 4764"/>
                  <a:gd name="T25" fmla="*/ 1033 h 2065"/>
                  <a:gd name="T26" fmla="*/ 4764 w 4764"/>
                  <a:gd name="T27" fmla="*/ 1033 h 2065"/>
                  <a:gd name="T28" fmla="*/ 3553 w 4764"/>
                  <a:gd name="T29" fmla="*/ 0 h 20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4764" h="2065">
                    <a:moveTo>
                      <a:pt x="3553" y="0"/>
                    </a:moveTo>
                    <a:cubicBezTo>
                      <a:pt x="3098" y="0"/>
                      <a:pt x="3098" y="0"/>
                      <a:pt x="3098" y="0"/>
                    </a:cubicBezTo>
                    <a:cubicBezTo>
                      <a:pt x="1959" y="0"/>
                      <a:pt x="1959" y="0"/>
                      <a:pt x="1959" y="0"/>
                    </a:cubicBezTo>
                    <a:cubicBezTo>
                      <a:pt x="1505" y="0"/>
                      <a:pt x="1505" y="0"/>
                      <a:pt x="1505" y="0"/>
                    </a:cubicBezTo>
                    <a:cubicBezTo>
                      <a:pt x="1036" y="0"/>
                      <a:pt x="561" y="566"/>
                      <a:pt x="299" y="1023"/>
                    </a:cubicBezTo>
                    <a:cubicBezTo>
                      <a:pt x="183" y="1142"/>
                      <a:pt x="67" y="1285"/>
                      <a:pt x="0" y="1428"/>
                    </a:cubicBezTo>
                    <a:cubicBezTo>
                      <a:pt x="0" y="1428"/>
                      <a:pt x="221" y="1317"/>
                      <a:pt x="361" y="1322"/>
                    </a:cubicBezTo>
                    <a:cubicBezTo>
                      <a:pt x="463" y="1325"/>
                      <a:pt x="644" y="1660"/>
                      <a:pt x="927" y="1852"/>
                    </a:cubicBezTo>
                    <a:cubicBezTo>
                      <a:pt x="1096" y="1981"/>
                      <a:pt x="1289" y="2065"/>
                      <a:pt x="1505" y="2065"/>
                    </a:cubicBezTo>
                    <a:cubicBezTo>
                      <a:pt x="1959" y="2065"/>
                      <a:pt x="1959" y="2065"/>
                      <a:pt x="1959" y="2065"/>
                    </a:cubicBezTo>
                    <a:cubicBezTo>
                      <a:pt x="3098" y="2065"/>
                      <a:pt x="3098" y="2065"/>
                      <a:pt x="3098" y="2065"/>
                    </a:cubicBezTo>
                    <a:cubicBezTo>
                      <a:pt x="3553" y="2065"/>
                      <a:pt x="3553" y="2065"/>
                      <a:pt x="3553" y="2065"/>
                    </a:cubicBezTo>
                    <a:cubicBezTo>
                      <a:pt x="4121" y="2065"/>
                      <a:pt x="4535" y="1479"/>
                      <a:pt x="4764" y="1033"/>
                    </a:cubicBezTo>
                    <a:cubicBezTo>
                      <a:pt x="4764" y="1033"/>
                      <a:pt x="4764" y="1033"/>
                      <a:pt x="4764" y="1033"/>
                    </a:cubicBezTo>
                    <a:cubicBezTo>
                      <a:pt x="4503" y="574"/>
                      <a:pt x="4025" y="0"/>
                      <a:pt x="3553" y="0"/>
                    </a:cubicBezTo>
                    <a:close/>
                  </a:path>
                </a:pathLst>
              </a:custGeom>
              <a:solidFill>
                <a:schemeClr val="bg1">
                  <a:lumMod val="85000"/>
                </a:schemeClr>
              </a:solidFill>
              <a:ln w="9525">
                <a:noFill/>
                <a:round/>
                <a:headEnd/>
                <a:tailEnd/>
              </a:ln>
            </p:spPr>
            <p:txBody>
              <a:bodyPr vert="horz" wrap="square" lIns="91440" tIns="45720" rIns="91440" bIns="45720" numCol="1" anchor="t" anchorCtr="0" compatLnSpc="1">
                <a:prstTxWarp prst="textNoShape">
                  <a:avLst/>
                </a:prstTxWarp>
              </a:bodyPr>
              <a:lstStyle/>
              <a:p>
                <a:pPr marL="0" marR="0" lvl="0" indent="0" algn="l" defTabSz="1218987" rtl="0" eaLnBrk="1" fontAlgn="auto" latinLnBrk="0" hangingPunct="1">
                  <a:lnSpc>
                    <a:spcPct val="100000"/>
                  </a:lnSpc>
                  <a:spcBef>
                    <a:spcPts val="0"/>
                  </a:spcBef>
                  <a:spcAft>
                    <a:spcPts val="0"/>
                  </a:spcAft>
                  <a:buClrTx/>
                  <a:buSzTx/>
                  <a:buFontTx/>
                  <a:buNone/>
                  <a:tabLst/>
                  <a:defRPr/>
                </a:pPr>
                <a:endParaRPr kumimoji="0" lang="en-IN" sz="2400" b="0" i="0" u="none" strike="noStrike" kern="1200" cap="none" spc="0" normalizeH="0" baseline="0" noProof="0">
                  <a:ln>
                    <a:noFill/>
                  </a:ln>
                  <a:solidFill>
                    <a:prstClr val="black"/>
                  </a:solidFill>
                  <a:effectLst/>
                  <a:uLnTx/>
                  <a:uFillTx/>
                  <a:latin typeface="Segoe UI" panose="020B0502040204020203" pitchFamily="34" charset="0"/>
                  <a:ea typeface="+mn-ea"/>
                  <a:cs typeface="Segoe UI" panose="020B0502040204020203" pitchFamily="34" charset="0"/>
                </a:endParaRPr>
              </a:p>
            </p:txBody>
          </p:sp>
          <p:sp>
            <p:nvSpPr>
              <p:cNvPr id="102" name="Freeform 9">
                <a:extLst>
                  <a:ext uri="{FF2B5EF4-FFF2-40B4-BE49-F238E27FC236}">
                    <a16:creationId xmlns:a16="http://schemas.microsoft.com/office/drawing/2014/main" xmlns="" id="{A19D7CC2-7DE6-4039-BE9A-0999DA660BAE}"/>
                  </a:ext>
                </a:extLst>
              </p:cNvPr>
              <p:cNvSpPr>
                <a:spLocks/>
              </p:cNvSpPr>
              <p:nvPr/>
            </p:nvSpPr>
            <p:spPr bwMode="auto">
              <a:xfrm>
                <a:off x="5887342" y="1697823"/>
                <a:ext cx="3057413" cy="1327128"/>
              </a:xfrm>
              <a:custGeom>
                <a:avLst/>
                <a:gdLst>
                  <a:gd name="T0" fmla="*/ 3553 w 4764"/>
                  <a:gd name="T1" fmla="*/ 0 h 2065"/>
                  <a:gd name="T2" fmla="*/ 3098 w 4764"/>
                  <a:gd name="T3" fmla="*/ 0 h 2065"/>
                  <a:gd name="T4" fmla="*/ 1959 w 4764"/>
                  <a:gd name="T5" fmla="*/ 0 h 2065"/>
                  <a:gd name="T6" fmla="*/ 1505 w 4764"/>
                  <a:gd name="T7" fmla="*/ 0 h 2065"/>
                  <a:gd name="T8" fmla="*/ 299 w 4764"/>
                  <a:gd name="T9" fmla="*/ 1023 h 2065"/>
                  <a:gd name="T10" fmla="*/ 0 w 4764"/>
                  <a:gd name="T11" fmla="*/ 1428 h 2065"/>
                  <a:gd name="T12" fmla="*/ 361 w 4764"/>
                  <a:gd name="T13" fmla="*/ 1322 h 2065"/>
                  <a:gd name="T14" fmla="*/ 927 w 4764"/>
                  <a:gd name="T15" fmla="*/ 1852 h 2065"/>
                  <a:gd name="T16" fmla="*/ 1505 w 4764"/>
                  <a:gd name="T17" fmla="*/ 2065 h 2065"/>
                  <a:gd name="T18" fmla="*/ 1959 w 4764"/>
                  <a:gd name="T19" fmla="*/ 2065 h 2065"/>
                  <a:gd name="T20" fmla="*/ 3098 w 4764"/>
                  <a:gd name="T21" fmla="*/ 2065 h 2065"/>
                  <a:gd name="T22" fmla="*/ 3553 w 4764"/>
                  <a:gd name="T23" fmla="*/ 2065 h 2065"/>
                  <a:gd name="T24" fmla="*/ 4764 w 4764"/>
                  <a:gd name="T25" fmla="*/ 1033 h 2065"/>
                  <a:gd name="T26" fmla="*/ 4764 w 4764"/>
                  <a:gd name="T27" fmla="*/ 1033 h 2065"/>
                  <a:gd name="T28" fmla="*/ 3553 w 4764"/>
                  <a:gd name="T29" fmla="*/ 0 h 20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4764" h="2065">
                    <a:moveTo>
                      <a:pt x="3553" y="0"/>
                    </a:moveTo>
                    <a:cubicBezTo>
                      <a:pt x="3098" y="0"/>
                      <a:pt x="3098" y="0"/>
                      <a:pt x="3098" y="0"/>
                    </a:cubicBezTo>
                    <a:cubicBezTo>
                      <a:pt x="1959" y="0"/>
                      <a:pt x="1959" y="0"/>
                      <a:pt x="1959" y="0"/>
                    </a:cubicBezTo>
                    <a:cubicBezTo>
                      <a:pt x="1505" y="0"/>
                      <a:pt x="1505" y="0"/>
                      <a:pt x="1505" y="0"/>
                    </a:cubicBezTo>
                    <a:cubicBezTo>
                      <a:pt x="1036" y="0"/>
                      <a:pt x="562" y="566"/>
                      <a:pt x="299" y="1023"/>
                    </a:cubicBezTo>
                    <a:cubicBezTo>
                      <a:pt x="184" y="1142"/>
                      <a:pt x="67" y="1285"/>
                      <a:pt x="0" y="1428"/>
                    </a:cubicBezTo>
                    <a:cubicBezTo>
                      <a:pt x="0" y="1428"/>
                      <a:pt x="221" y="1317"/>
                      <a:pt x="361" y="1322"/>
                    </a:cubicBezTo>
                    <a:cubicBezTo>
                      <a:pt x="463" y="1325"/>
                      <a:pt x="644" y="1660"/>
                      <a:pt x="927" y="1852"/>
                    </a:cubicBezTo>
                    <a:cubicBezTo>
                      <a:pt x="1097" y="1981"/>
                      <a:pt x="1290" y="2065"/>
                      <a:pt x="1505" y="2065"/>
                    </a:cubicBezTo>
                    <a:cubicBezTo>
                      <a:pt x="1959" y="2065"/>
                      <a:pt x="1959" y="2065"/>
                      <a:pt x="1959" y="2065"/>
                    </a:cubicBezTo>
                    <a:cubicBezTo>
                      <a:pt x="3098" y="2065"/>
                      <a:pt x="3098" y="2065"/>
                      <a:pt x="3098" y="2065"/>
                    </a:cubicBezTo>
                    <a:cubicBezTo>
                      <a:pt x="3553" y="2065"/>
                      <a:pt x="3553" y="2065"/>
                      <a:pt x="3553" y="2065"/>
                    </a:cubicBezTo>
                    <a:cubicBezTo>
                      <a:pt x="4121" y="2065"/>
                      <a:pt x="4535" y="1479"/>
                      <a:pt x="4764" y="1033"/>
                    </a:cubicBezTo>
                    <a:cubicBezTo>
                      <a:pt x="4764" y="1033"/>
                      <a:pt x="4764" y="1033"/>
                      <a:pt x="4764" y="1033"/>
                    </a:cubicBezTo>
                    <a:cubicBezTo>
                      <a:pt x="4503" y="574"/>
                      <a:pt x="4025" y="0"/>
                      <a:pt x="3553" y="0"/>
                    </a:cubicBezTo>
                    <a:close/>
                  </a:path>
                </a:pathLst>
              </a:custGeom>
              <a:solidFill>
                <a:schemeClr val="accent6">
                  <a:lumMod val="20000"/>
                  <a:lumOff val="80000"/>
                </a:schemeClr>
              </a:solidFill>
              <a:ln w="9525">
                <a:noFill/>
                <a:round/>
                <a:headEnd/>
                <a:tailEnd/>
              </a:ln>
            </p:spPr>
            <p:txBody>
              <a:bodyPr vert="horz" wrap="square" lIns="91440" tIns="45720" rIns="91440" bIns="45720" numCol="1" anchor="t" anchorCtr="0" compatLnSpc="1">
                <a:prstTxWarp prst="textNoShape">
                  <a:avLst/>
                </a:prstTxWarp>
              </a:bodyPr>
              <a:lstStyle/>
              <a:p>
                <a:pPr marL="0" marR="0" lvl="0" indent="0" algn="l" defTabSz="1218987" rtl="0" eaLnBrk="1" fontAlgn="auto" latinLnBrk="0" hangingPunct="1">
                  <a:lnSpc>
                    <a:spcPct val="100000"/>
                  </a:lnSpc>
                  <a:spcBef>
                    <a:spcPts val="0"/>
                  </a:spcBef>
                  <a:spcAft>
                    <a:spcPts val="0"/>
                  </a:spcAft>
                  <a:buClrTx/>
                  <a:buSzTx/>
                  <a:buFontTx/>
                  <a:buNone/>
                  <a:tabLst/>
                  <a:defRPr/>
                </a:pPr>
                <a:endParaRPr kumimoji="0" lang="en-IN" sz="2400" b="0" i="0" u="none" strike="noStrike" kern="1200" cap="none" spc="0" normalizeH="0" baseline="0" noProof="0">
                  <a:ln>
                    <a:noFill/>
                  </a:ln>
                  <a:solidFill>
                    <a:prstClr val="black"/>
                  </a:solidFill>
                  <a:effectLst/>
                  <a:uLnTx/>
                  <a:uFillTx/>
                  <a:latin typeface="Segoe UI" panose="020B0502040204020203" pitchFamily="34" charset="0"/>
                  <a:ea typeface="+mn-ea"/>
                  <a:cs typeface="Segoe UI" panose="020B0502040204020203" pitchFamily="34" charset="0"/>
                </a:endParaRPr>
              </a:p>
            </p:txBody>
          </p:sp>
          <p:sp>
            <p:nvSpPr>
              <p:cNvPr id="104" name="Freeform 11">
                <a:extLst>
                  <a:ext uri="{FF2B5EF4-FFF2-40B4-BE49-F238E27FC236}">
                    <a16:creationId xmlns:a16="http://schemas.microsoft.com/office/drawing/2014/main" xmlns="" id="{8FC711C3-7A08-4C47-8195-19869E51BC46}"/>
                  </a:ext>
                </a:extLst>
              </p:cNvPr>
              <p:cNvSpPr>
                <a:spLocks/>
              </p:cNvSpPr>
              <p:nvPr/>
            </p:nvSpPr>
            <p:spPr bwMode="auto">
              <a:xfrm>
                <a:off x="8066277" y="1628800"/>
                <a:ext cx="1796172" cy="1487136"/>
              </a:xfrm>
              <a:custGeom>
                <a:avLst/>
                <a:gdLst>
                  <a:gd name="T0" fmla="*/ 2798 w 2798"/>
                  <a:gd name="T1" fmla="*/ 108 h 2326"/>
                  <a:gd name="T2" fmla="*/ 1657 w 2798"/>
                  <a:gd name="T3" fmla="*/ 675 h 2326"/>
                  <a:gd name="T4" fmla="*/ 0 w 2798"/>
                  <a:gd name="T5" fmla="*/ 2173 h 2326"/>
                  <a:gd name="T6" fmla="*/ 1399 w 2798"/>
                  <a:gd name="T7" fmla="*/ 1389 h 2326"/>
                  <a:gd name="T8" fmla="*/ 2798 w 2798"/>
                  <a:gd name="T9" fmla="*/ 108 h 2326"/>
                </a:gdLst>
                <a:ahLst/>
                <a:cxnLst>
                  <a:cxn ang="0">
                    <a:pos x="T0" y="T1"/>
                  </a:cxn>
                  <a:cxn ang="0">
                    <a:pos x="T2" y="T3"/>
                  </a:cxn>
                  <a:cxn ang="0">
                    <a:pos x="T4" y="T5"/>
                  </a:cxn>
                  <a:cxn ang="0">
                    <a:pos x="T6" y="T7"/>
                  </a:cxn>
                  <a:cxn ang="0">
                    <a:pos x="T8" y="T9"/>
                  </a:cxn>
                </a:cxnLst>
                <a:rect l="0" t="0" r="r" b="b"/>
                <a:pathLst>
                  <a:path w="2798" h="2326">
                    <a:moveTo>
                      <a:pt x="2798" y="108"/>
                    </a:moveTo>
                    <a:cubicBezTo>
                      <a:pt x="2798" y="108"/>
                      <a:pt x="2218" y="0"/>
                      <a:pt x="1657" y="675"/>
                    </a:cubicBezTo>
                    <a:cubicBezTo>
                      <a:pt x="1096" y="1351"/>
                      <a:pt x="765" y="2078"/>
                      <a:pt x="0" y="2173"/>
                    </a:cubicBezTo>
                    <a:cubicBezTo>
                      <a:pt x="0" y="2173"/>
                      <a:pt x="722" y="2326"/>
                      <a:pt x="1399" y="1389"/>
                    </a:cubicBezTo>
                    <a:cubicBezTo>
                      <a:pt x="2082" y="444"/>
                      <a:pt x="2155" y="252"/>
                      <a:pt x="2798" y="108"/>
                    </a:cubicBezTo>
                    <a:close/>
                  </a:path>
                </a:pathLst>
              </a:custGeom>
              <a:solidFill>
                <a:schemeClr val="bg1">
                  <a:lumMod val="65000"/>
                </a:schemeClr>
              </a:solidFill>
              <a:ln w="9525">
                <a:noFill/>
                <a:round/>
                <a:headEnd/>
                <a:tailEnd/>
              </a:ln>
            </p:spPr>
            <p:txBody>
              <a:bodyPr vert="horz" wrap="square" lIns="91440" tIns="45720" rIns="91440" bIns="45720" numCol="1" anchor="t" anchorCtr="0" compatLnSpc="1">
                <a:prstTxWarp prst="textNoShape">
                  <a:avLst/>
                </a:prstTxWarp>
              </a:bodyPr>
              <a:lstStyle/>
              <a:p>
                <a:pPr marL="0" marR="0" lvl="0" indent="0" algn="l" defTabSz="1218987" rtl="0" eaLnBrk="1" fontAlgn="auto" latinLnBrk="0" hangingPunct="1">
                  <a:lnSpc>
                    <a:spcPct val="100000"/>
                  </a:lnSpc>
                  <a:spcBef>
                    <a:spcPts val="0"/>
                  </a:spcBef>
                  <a:spcAft>
                    <a:spcPts val="0"/>
                  </a:spcAft>
                  <a:buClrTx/>
                  <a:buSzTx/>
                  <a:buFontTx/>
                  <a:buNone/>
                  <a:tabLst/>
                  <a:defRPr/>
                </a:pPr>
                <a:endParaRPr kumimoji="0" lang="en-IN" sz="2400" b="0" i="0" u="none" strike="noStrike" kern="1200" cap="none" spc="0" normalizeH="0" baseline="0" noProof="0">
                  <a:ln>
                    <a:noFill/>
                  </a:ln>
                  <a:solidFill>
                    <a:prstClr val="black"/>
                  </a:solidFill>
                  <a:effectLst/>
                  <a:uLnTx/>
                  <a:uFillTx/>
                  <a:latin typeface="Segoe UI" panose="020B0502040204020203" pitchFamily="34" charset="0"/>
                  <a:ea typeface="+mn-ea"/>
                  <a:cs typeface="Segoe UI" panose="020B0502040204020203" pitchFamily="34" charset="0"/>
                </a:endParaRPr>
              </a:p>
            </p:txBody>
          </p:sp>
        </p:grpSp>
      </p:grpSp>
      <p:sp>
        <p:nvSpPr>
          <p:cNvPr id="106" name="ZoneTexte 105">
            <a:extLst>
              <a:ext uri="{FF2B5EF4-FFF2-40B4-BE49-F238E27FC236}">
                <a16:creationId xmlns:a16="http://schemas.microsoft.com/office/drawing/2014/main" xmlns="" id="{BC17581E-646F-4D75-BDCD-9425690AE1C4}"/>
              </a:ext>
            </a:extLst>
          </p:cNvPr>
          <p:cNvSpPr txBox="1"/>
          <p:nvPr/>
        </p:nvSpPr>
        <p:spPr>
          <a:xfrm>
            <a:off x="5254715" y="3231746"/>
            <a:ext cx="487431"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1800" b="0" i="0" u="none" strike="noStrike" kern="1200" cap="none" spc="0" normalizeH="0" baseline="0" noProof="0" dirty="0">
                <a:ln>
                  <a:noFill/>
                </a:ln>
                <a:solidFill>
                  <a:prstClr val="black"/>
                </a:solidFill>
                <a:effectLst/>
                <a:uLnTx/>
                <a:uFillTx/>
                <a:ea typeface="+mn-ea"/>
                <a:cs typeface="Segoe UI" panose="020B0502040204020203" pitchFamily="34" charset="0"/>
              </a:rPr>
              <a:t>01</a:t>
            </a:r>
          </a:p>
        </p:txBody>
      </p:sp>
      <p:sp>
        <p:nvSpPr>
          <p:cNvPr id="107" name="ZoneTexte 106">
            <a:extLst>
              <a:ext uri="{FF2B5EF4-FFF2-40B4-BE49-F238E27FC236}">
                <a16:creationId xmlns:a16="http://schemas.microsoft.com/office/drawing/2014/main" xmlns="" id="{3367C2C6-90DF-4A5A-8678-95F9FEB8300E}"/>
              </a:ext>
            </a:extLst>
          </p:cNvPr>
          <p:cNvSpPr txBox="1"/>
          <p:nvPr/>
        </p:nvSpPr>
        <p:spPr>
          <a:xfrm>
            <a:off x="5267321" y="4579014"/>
            <a:ext cx="487431"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1800" b="0" i="0" u="none" strike="noStrike" kern="1200" cap="none" spc="0" normalizeH="0" baseline="0" noProof="0" dirty="0">
                <a:ln>
                  <a:noFill/>
                </a:ln>
                <a:solidFill>
                  <a:prstClr val="black"/>
                </a:solidFill>
                <a:effectLst/>
                <a:uLnTx/>
                <a:uFillTx/>
                <a:ea typeface="+mn-ea"/>
                <a:cs typeface="Segoe UI" panose="020B0502040204020203" pitchFamily="34" charset="0"/>
              </a:rPr>
              <a:t>02</a:t>
            </a:r>
          </a:p>
        </p:txBody>
      </p:sp>
      <p:sp>
        <p:nvSpPr>
          <p:cNvPr id="108" name="ZoneTexte 107">
            <a:extLst>
              <a:ext uri="{FF2B5EF4-FFF2-40B4-BE49-F238E27FC236}">
                <a16:creationId xmlns:a16="http://schemas.microsoft.com/office/drawing/2014/main" xmlns="" id="{59261C82-2E54-462D-BC95-DC1D7A86B2A6}"/>
              </a:ext>
            </a:extLst>
          </p:cNvPr>
          <p:cNvSpPr txBox="1"/>
          <p:nvPr/>
        </p:nvSpPr>
        <p:spPr>
          <a:xfrm>
            <a:off x="5267320" y="5686381"/>
            <a:ext cx="487431"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1800" b="0" i="0" u="none" strike="noStrike" kern="1200" cap="none" spc="0" normalizeH="0" baseline="0" noProof="0" dirty="0">
                <a:ln>
                  <a:noFill/>
                </a:ln>
                <a:solidFill>
                  <a:prstClr val="black"/>
                </a:solidFill>
                <a:effectLst/>
                <a:uLnTx/>
                <a:uFillTx/>
                <a:ea typeface="+mn-ea"/>
                <a:cs typeface="Segoe UI" panose="020B0502040204020203" pitchFamily="34" charset="0"/>
              </a:rPr>
              <a:t>03</a:t>
            </a:r>
          </a:p>
        </p:txBody>
      </p:sp>
      <p:sp>
        <p:nvSpPr>
          <p:cNvPr id="109" name="Rectangle 108">
            <a:extLst>
              <a:ext uri="{FF2B5EF4-FFF2-40B4-BE49-F238E27FC236}">
                <a16:creationId xmlns:a16="http://schemas.microsoft.com/office/drawing/2014/main" xmlns="" id="{2D20E8C0-BA7E-48D2-91D2-8916E425424E}"/>
              </a:ext>
            </a:extLst>
          </p:cNvPr>
          <p:cNvSpPr/>
          <p:nvPr/>
        </p:nvSpPr>
        <p:spPr>
          <a:xfrm>
            <a:off x="5811522" y="3259022"/>
            <a:ext cx="3009430" cy="338554"/>
          </a:xfrm>
          <a:prstGeom prst="rect">
            <a:avLst/>
          </a:prstGeom>
        </p:spPr>
        <p:txBody>
          <a:bodyPr wrap="square">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fr-FR" sz="1600" b="0" i="0" u="none" strike="noStrike" kern="1200" cap="none" spc="0" normalizeH="0" baseline="0" dirty="0">
                <a:ln>
                  <a:noFill/>
                </a:ln>
                <a:solidFill>
                  <a:prstClr val="black"/>
                </a:solidFill>
                <a:effectLst/>
                <a:uLnTx/>
                <a:uFillTx/>
                <a:ea typeface="+mn-ea"/>
                <a:cs typeface="Segoe UI" panose="020B0502040204020203" pitchFamily="34" charset="0"/>
              </a:rPr>
              <a:t>États financiers </a:t>
            </a:r>
            <a:r>
              <a:rPr kumimoji="0" lang="fr-FR" sz="1600" b="1" i="1" u="none" strike="noStrike" kern="1200" cap="none" spc="0" normalizeH="0" baseline="0" dirty="0">
                <a:ln>
                  <a:noFill/>
                </a:ln>
                <a:solidFill>
                  <a:srgbClr val="002060"/>
                </a:solidFill>
                <a:effectLst/>
                <a:uLnTx/>
                <a:uFillTx/>
                <a:ea typeface="+mn-ea"/>
                <a:cs typeface="Segoe UI" panose="020B0502040204020203" pitchFamily="34" charset="0"/>
              </a:rPr>
              <a:t>individuels</a:t>
            </a:r>
            <a:endParaRPr kumimoji="0" lang="fr-FR" sz="1600" b="1" i="1" u="none" strike="noStrike" kern="1200" cap="none" spc="0" normalizeH="0" baseline="0" noProof="0" dirty="0">
              <a:ln>
                <a:noFill/>
              </a:ln>
              <a:solidFill>
                <a:srgbClr val="002060"/>
              </a:solidFill>
              <a:effectLst/>
              <a:uLnTx/>
              <a:uFillTx/>
              <a:ea typeface="+mn-ea"/>
              <a:cs typeface="Segoe UI" panose="020B0502040204020203" pitchFamily="34" charset="0"/>
            </a:endParaRPr>
          </a:p>
        </p:txBody>
      </p:sp>
      <p:sp>
        <p:nvSpPr>
          <p:cNvPr id="110" name="Rectangle 109">
            <a:extLst>
              <a:ext uri="{FF2B5EF4-FFF2-40B4-BE49-F238E27FC236}">
                <a16:creationId xmlns:a16="http://schemas.microsoft.com/office/drawing/2014/main" xmlns="" id="{19CA6402-BCB7-4435-9F6B-40F1D44D0479}"/>
              </a:ext>
            </a:extLst>
          </p:cNvPr>
          <p:cNvSpPr/>
          <p:nvPr/>
        </p:nvSpPr>
        <p:spPr>
          <a:xfrm>
            <a:off x="5832261" y="4579014"/>
            <a:ext cx="2967951" cy="338554"/>
          </a:xfrm>
          <a:prstGeom prst="rect">
            <a:avLst/>
          </a:prstGeom>
        </p:spPr>
        <p:txBody>
          <a:bodyPr wrap="square">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fr-FR" sz="1600" b="0" i="0" u="none" strike="noStrike" kern="1200" cap="none" spc="0" normalizeH="0" baseline="0" dirty="0">
                <a:ln>
                  <a:noFill/>
                </a:ln>
                <a:solidFill>
                  <a:srgbClr val="374151"/>
                </a:solidFill>
                <a:effectLst/>
                <a:uLnTx/>
                <a:uFillTx/>
                <a:ea typeface="+mn-ea"/>
                <a:cs typeface="Segoe UI" panose="020B0502040204020203" pitchFamily="34" charset="0"/>
              </a:rPr>
              <a:t>États financiers </a:t>
            </a:r>
            <a:r>
              <a:rPr kumimoji="0" lang="fr-FR" sz="1600" b="1" i="1" u="none" strike="noStrike" kern="1200" cap="none" spc="0" normalizeH="0" baseline="0" dirty="0">
                <a:ln>
                  <a:noFill/>
                </a:ln>
                <a:solidFill>
                  <a:srgbClr val="0070C0"/>
                </a:solidFill>
                <a:effectLst/>
                <a:uLnTx/>
                <a:uFillTx/>
                <a:ea typeface="+mn-ea"/>
                <a:cs typeface="Segoe UI" panose="020B0502040204020203" pitchFamily="34" charset="0"/>
              </a:rPr>
              <a:t>consolidés</a:t>
            </a:r>
          </a:p>
        </p:txBody>
      </p:sp>
      <p:sp>
        <p:nvSpPr>
          <p:cNvPr id="112" name="Rectangle 111">
            <a:extLst>
              <a:ext uri="{FF2B5EF4-FFF2-40B4-BE49-F238E27FC236}">
                <a16:creationId xmlns:a16="http://schemas.microsoft.com/office/drawing/2014/main" xmlns="" id="{CE7DCABF-2AE0-4880-8C88-868D9398EB17}"/>
              </a:ext>
            </a:extLst>
          </p:cNvPr>
          <p:cNvSpPr/>
          <p:nvPr/>
        </p:nvSpPr>
        <p:spPr>
          <a:xfrm>
            <a:off x="5872382" y="5701770"/>
            <a:ext cx="2963834" cy="338554"/>
          </a:xfrm>
          <a:prstGeom prst="rect">
            <a:avLst/>
          </a:prstGeom>
        </p:spPr>
        <p:txBody>
          <a:bodyPr wrap="square">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fr-FR" sz="1600" b="0" i="0" u="none" strike="noStrike" kern="1200" cap="none" spc="0" normalizeH="0" baseline="0" dirty="0">
                <a:ln>
                  <a:noFill/>
                </a:ln>
                <a:solidFill>
                  <a:srgbClr val="374151"/>
                </a:solidFill>
                <a:effectLst/>
                <a:uLnTx/>
                <a:uFillTx/>
                <a:ea typeface="+mn-ea"/>
                <a:cs typeface="Segoe UI" panose="020B0502040204020203" pitchFamily="34" charset="0"/>
              </a:rPr>
              <a:t>États financiers </a:t>
            </a:r>
            <a:r>
              <a:rPr kumimoji="0" lang="fr-FR" sz="1600" b="1" i="1" u="none" strike="noStrike" kern="1200" cap="none" spc="0" normalizeH="0" baseline="0" dirty="0">
                <a:ln>
                  <a:noFill/>
                </a:ln>
                <a:solidFill>
                  <a:srgbClr val="00B050"/>
                </a:solidFill>
                <a:effectLst/>
                <a:uLnTx/>
                <a:uFillTx/>
                <a:ea typeface="+mn-ea"/>
                <a:cs typeface="Segoe UI" panose="020B0502040204020203" pitchFamily="34" charset="0"/>
              </a:rPr>
              <a:t>combinés</a:t>
            </a:r>
          </a:p>
        </p:txBody>
      </p:sp>
      <p:sp>
        <p:nvSpPr>
          <p:cNvPr id="113" name="Rectangle 112">
            <a:extLst>
              <a:ext uri="{FF2B5EF4-FFF2-40B4-BE49-F238E27FC236}">
                <a16:creationId xmlns:a16="http://schemas.microsoft.com/office/drawing/2014/main" xmlns="" id="{4E64772F-4609-4EA7-930B-D4DAA456558A}"/>
              </a:ext>
            </a:extLst>
          </p:cNvPr>
          <p:cNvSpPr/>
          <p:nvPr/>
        </p:nvSpPr>
        <p:spPr>
          <a:xfrm>
            <a:off x="5786709" y="2373835"/>
            <a:ext cx="2600181" cy="307777"/>
          </a:xfrm>
          <a:prstGeom prst="rect">
            <a:avLst/>
          </a:prstGeom>
          <a:solidFill>
            <a:schemeClr val="bg1"/>
          </a:solidFill>
          <a:ln>
            <a:solidFill>
              <a:schemeClr val="bg1"/>
            </a:solidFill>
          </a:ln>
          <a:effectLst>
            <a:outerShdw blurRad="50800" dist="38100" dir="2700000" algn="tl" rotWithShape="0">
              <a:prstClr val="black">
                <a:alpha val="40000"/>
              </a:prstClr>
            </a:outerShdw>
          </a:effectLst>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1400" b="1" i="0" u="none" strike="noStrike" kern="1200" cap="none" spc="0" normalizeH="0" baseline="0" dirty="0">
                <a:ln>
                  <a:noFill/>
                </a:ln>
                <a:solidFill>
                  <a:srgbClr val="002060"/>
                </a:solidFill>
                <a:effectLst/>
                <a:uLnTx/>
                <a:uFillTx/>
                <a:ea typeface="+mn-ea"/>
                <a:cs typeface="Segoe UI" panose="020B0502040204020203" pitchFamily="34" charset="0"/>
              </a:rPr>
              <a:t>États financiers</a:t>
            </a:r>
          </a:p>
        </p:txBody>
      </p:sp>
      <p:cxnSp>
        <p:nvCxnSpPr>
          <p:cNvPr id="114" name="Connecteur droit 113">
            <a:extLst>
              <a:ext uri="{FF2B5EF4-FFF2-40B4-BE49-F238E27FC236}">
                <a16:creationId xmlns:a16="http://schemas.microsoft.com/office/drawing/2014/main" xmlns="" id="{3D91B107-E3EF-4F1A-BF0A-1FDD11CA12C6}"/>
              </a:ext>
            </a:extLst>
          </p:cNvPr>
          <p:cNvCxnSpPr>
            <a:cxnSpLocks/>
          </p:cNvCxnSpPr>
          <p:nvPr/>
        </p:nvCxnSpPr>
        <p:spPr>
          <a:xfrm>
            <a:off x="8603644" y="2355720"/>
            <a:ext cx="0" cy="4164143"/>
          </a:xfrm>
          <a:prstGeom prst="line">
            <a:avLst/>
          </a:prstGeom>
          <a:ln w="19050">
            <a:solidFill>
              <a:srgbClr val="002060"/>
            </a:solidFill>
            <a:prstDash val="dash"/>
          </a:ln>
        </p:spPr>
        <p:style>
          <a:lnRef idx="1">
            <a:schemeClr val="accent1"/>
          </a:lnRef>
          <a:fillRef idx="0">
            <a:schemeClr val="accent1"/>
          </a:fillRef>
          <a:effectRef idx="0">
            <a:schemeClr val="accent1"/>
          </a:effectRef>
          <a:fontRef idx="minor">
            <a:schemeClr val="tx1"/>
          </a:fontRef>
        </p:style>
      </p:cxnSp>
      <p:sp>
        <p:nvSpPr>
          <p:cNvPr id="115" name="Rectangle 114">
            <a:extLst>
              <a:ext uri="{FF2B5EF4-FFF2-40B4-BE49-F238E27FC236}">
                <a16:creationId xmlns:a16="http://schemas.microsoft.com/office/drawing/2014/main" xmlns="" id="{614A401B-D9F7-4EFF-9EC5-6CC99ABDE8DE}"/>
              </a:ext>
            </a:extLst>
          </p:cNvPr>
          <p:cNvSpPr/>
          <p:nvPr/>
        </p:nvSpPr>
        <p:spPr>
          <a:xfrm>
            <a:off x="8878006" y="2415103"/>
            <a:ext cx="2600182" cy="307777"/>
          </a:xfrm>
          <a:prstGeom prst="rect">
            <a:avLst/>
          </a:prstGeom>
          <a:solidFill>
            <a:schemeClr val="bg1"/>
          </a:solidFill>
          <a:ln>
            <a:solidFill>
              <a:schemeClr val="bg1"/>
            </a:solidFill>
          </a:ln>
          <a:effectLst>
            <a:outerShdw blurRad="50800" dist="38100" dir="2700000" algn="tl" rotWithShape="0">
              <a:prstClr val="black">
                <a:alpha val="40000"/>
              </a:prstClr>
            </a:outerShdw>
          </a:effectLst>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1400" b="1" i="0" u="none" strike="noStrike" kern="1200" cap="none" spc="0" normalizeH="0" baseline="0" dirty="0">
                <a:ln>
                  <a:noFill/>
                </a:ln>
                <a:solidFill>
                  <a:srgbClr val="002060"/>
                </a:solidFill>
                <a:effectLst/>
                <a:uLnTx/>
                <a:uFillTx/>
                <a:ea typeface="+mn-ea"/>
                <a:cs typeface="Segoe UI" panose="020B0502040204020203" pitchFamily="34" charset="0"/>
              </a:rPr>
              <a:t>Périmètre de l’entité comptable</a:t>
            </a:r>
          </a:p>
        </p:txBody>
      </p:sp>
      <p:sp>
        <p:nvSpPr>
          <p:cNvPr id="116" name="Rectangle 115">
            <a:extLst>
              <a:ext uri="{FF2B5EF4-FFF2-40B4-BE49-F238E27FC236}">
                <a16:creationId xmlns:a16="http://schemas.microsoft.com/office/drawing/2014/main" xmlns="" id="{C34F6C8A-64A4-4B33-AA28-B529EA1ADE72}"/>
              </a:ext>
            </a:extLst>
          </p:cNvPr>
          <p:cNvSpPr/>
          <p:nvPr/>
        </p:nvSpPr>
        <p:spPr>
          <a:xfrm>
            <a:off x="8673382" y="3230721"/>
            <a:ext cx="3009430" cy="338554"/>
          </a:xfrm>
          <a:prstGeom prst="rect">
            <a:avLst/>
          </a:prstGeom>
        </p:spPr>
        <p:txBody>
          <a:bodyPr wrap="square">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fr-FR" sz="1600" b="0" i="0" u="none" strike="noStrike" kern="1200" cap="none" spc="0" normalizeH="0" baseline="0" dirty="0">
                <a:ln>
                  <a:noFill/>
                </a:ln>
                <a:solidFill>
                  <a:prstClr val="black"/>
                </a:solidFill>
                <a:effectLst/>
                <a:uLnTx/>
                <a:uFillTx/>
                <a:ea typeface="+mn-ea"/>
                <a:cs typeface="Segoe UI" panose="020B0502040204020203" pitchFamily="34" charset="0"/>
              </a:rPr>
              <a:t>Une seule entité</a:t>
            </a:r>
            <a:endParaRPr kumimoji="0" lang="fr-FR" sz="1600" b="0" i="0" u="none" strike="noStrike" kern="1200" cap="none" spc="0" normalizeH="0" baseline="0" noProof="0" dirty="0">
              <a:ln>
                <a:noFill/>
              </a:ln>
              <a:solidFill>
                <a:prstClr val="black"/>
              </a:solidFill>
              <a:effectLst/>
              <a:uLnTx/>
              <a:uFillTx/>
              <a:ea typeface="+mn-ea"/>
              <a:cs typeface="Segoe UI" panose="020B0502040204020203" pitchFamily="34" charset="0"/>
            </a:endParaRPr>
          </a:p>
        </p:txBody>
      </p:sp>
      <p:sp>
        <p:nvSpPr>
          <p:cNvPr id="117" name="Rectangle 116">
            <a:extLst>
              <a:ext uri="{FF2B5EF4-FFF2-40B4-BE49-F238E27FC236}">
                <a16:creationId xmlns:a16="http://schemas.microsoft.com/office/drawing/2014/main" xmlns="" id="{DB5E5CCF-AE3D-437E-A4B0-69ABDE5DC5E1}"/>
              </a:ext>
            </a:extLst>
          </p:cNvPr>
          <p:cNvSpPr/>
          <p:nvPr/>
        </p:nvSpPr>
        <p:spPr>
          <a:xfrm>
            <a:off x="8694121" y="4477800"/>
            <a:ext cx="2967951" cy="584775"/>
          </a:xfrm>
          <a:prstGeom prst="rect">
            <a:avLst/>
          </a:prstGeom>
        </p:spPr>
        <p:txBody>
          <a:bodyPr wrap="square">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fr-FR" sz="1600" b="0" i="0" u="none" strike="noStrike" kern="1200" cap="none" spc="0" normalizeH="0" baseline="0" dirty="0">
                <a:ln>
                  <a:noFill/>
                </a:ln>
                <a:solidFill>
                  <a:srgbClr val="374151"/>
                </a:solidFill>
                <a:effectLst/>
                <a:uLnTx/>
                <a:uFillTx/>
                <a:ea typeface="+mn-ea"/>
                <a:cs typeface="Segoe UI" panose="020B0502040204020203" pitchFamily="34" charset="0"/>
              </a:rPr>
              <a:t>Plusieurs entités rattachées par un lien mère-filiale</a:t>
            </a:r>
            <a:endParaRPr kumimoji="0" lang="fr-FR" sz="1600" b="0" i="0" u="none" strike="noStrike" kern="1200" cap="none" spc="0" normalizeH="0" baseline="0" dirty="0">
              <a:ln>
                <a:noFill/>
              </a:ln>
              <a:solidFill>
                <a:prstClr val="black"/>
              </a:solidFill>
              <a:effectLst/>
              <a:uLnTx/>
              <a:uFillTx/>
              <a:ea typeface="+mn-ea"/>
              <a:cs typeface="Segoe UI" panose="020B0502040204020203" pitchFamily="34" charset="0"/>
            </a:endParaRPr>
          </a:p>
        </p:txBody>
      </p:sp>
      <p:sp>
        <p:nvSpPr>
          <p:cNvPr id="118" name="Rectangle 117">
            <a:extLst>
              <a:ext uri="{FF2B5EF4-FFF2-40B4-BE49-F238E27FC236}">
                <a16:creationId xmlns:a16="http://schemas.microsoft.com/office/drawing/2014/main" xmlns="" id="{23714B6A-3F0F-4E48-9E9F-54EE3F8D504D}"/>
              </a:ext>
            </a:extLst>
          </p:cNvPr>
          <p:cNvSpPr/>
          <p:nvPr/>
        </p:nvSpPr>
        <p:spPr>
          <a:xfrm>
            <a:off x="8734457" y="5538486"/>
            <a:ext cx="2963834" cy="830997"/>
          </a:xfrm>
          <a:prstGeom prst="rect">
            <a:avLst/>
          </a:prstGeom>
        </p:spPr>
        <p:txBody>
          <a:bodyPr wrap="square">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fr-FR" sz="1600" b="0" i="0" u="none" strike="noStrike" kern="1200" cap="none" spc="0" normalizeH="0" baseline="0" dirty="0">
                <a:ln>
                  <a:noFill/>
                </a:ln>
                <a:solidFill>
                  <a:srgbClr val="374151"/>
                </a:solidFill>
                <a:effectLst/>
                <a:uLnTx/>
                <a:uFillTx/>
                <a:ea typeface="+mn-ea"/>
                <a:cs typeface="Segoe UI" panose="020B0502040204020203" pitchFamily="34" charset="0"/>
              </a:rPr>
              <a:t>Deux entités ou plus qui ne sont pas toutes rattachées par un lien mère-filiale</a:t>
            </a:r>
            <a:endParaRPr kumimoji="0" lang="fr-FR" sz="1600" b="0" i="0" u="none" strike="noStrike" kern="1200" cap="none" spc="0" normalizeH="0" baseline="0" dirty="0">
              <a:ln>
                <a:noFill/>
              </a:ln>
              <a:solidFill>
                <a:prstClr val="black"/>
              </a:solidFill>
              <a:effectLst/>
              <a:uLnTx/>
              <a:uFillTx/>
              <a:ea typeface="+mn-ea"/>
              <a:cs typeface="Segoe UI" panose="020B0502040204020203" pitchFamily="34" charset="0"/>
            </a:endParaRPr>
          </a:p>
        </p:txBody>
      </p:sp>
      <p:cxnSp>
        <p:nvCxnSpPr>
          <p:cNvPr id="119" name="Connecteur droit 118">
            <a:extLst>
              <a:ext uri="{FF2B5EF4-FFF2-40B4-BE49-F238E27FC236}">
                <a16:creationId xmlns:a16="http://schemas.microsoft.com/office/drawing/2014/main" xmlns="" id="{9CE0C8F9-E281-4587-87F5-EA1AE71BBF90}"/>
              </a:ext>
            </a:extLst>
          </p:cNvPr>
          <p:cNvCxnSpPr>
            <a:cxnSpLocks/>
          </p:cNvCxnSpPr>
          <p:nvPr/>
        </p:nvCxnSpPr>
        <p:spPr>
          <a:xfrm flipH="1">
            <a:off x="5511037" y="4134822"/>
            <a:ext cx="6136132" cy="0"/>
          </a:xfrm>
          <a:prstGeom prst="line">
            <a:avLst/>
          </a:prstGeom>
          <a:ln w="19050">
            <a:solidFill>
              <a:srgbClr val="002060"/>
            </a:solidFill>
            <a:prstDash val="dash"/>
          </a:ln>
        </p:spPr>
        <p:style>
          <a:lnRef idx="1">
            <a:schemeClr val="accent1"/>
          </a:lnRef>
          <a:fillRef idx="0">
            <a:schemeClr val="accent1"/>
          </a:fillRef>
          <a:effectRef idx="0">
            <a:schemeClr val="accent1"/>
          </a:effectRef>
          <a:fontRef idx="minor">
            <a:schemeClr val="tx1"/>
          </a:fontRef>
        </p:style>
      </p:cxnSp>
      <p:cxnSp>
        <p:nvCxnSpPr>
          <p:cNvPr id="120" name="Connecteur droit 119">
            <a:extLst>
              <a:ext uri="{FF2B5EF4-FFF2-40B4-BE49-F238E27FC236}">
                <a16:creationId xmlns:a16="http://schemas.microsoft.com/office/drawing/2014/main" xmlns="" id="{E8F1A5DB-3B2F-4439-8C24-778B9DF80AB4}"/>
              </a:ext>
            </a:extLst>
          </p:cNvPr>
          <p:cNvCxnSpPr>
            <a:cxnSpLocks/>
          </p:cNvCxnSpPr>
          <p:nvPr/>
        </p:nvCxnSpPr>
        <p:spPr>
          <a:xfrm flipH="1">
            <a:off x="5464048" y="5292793"/>
            <a:ext cx="6136132" cy="0"/>
          </a:xfrm>
          <a:prstGeom prst="line">
            <a:avLst/>
          </a:prstGeom>
          <a:ln w="19050">
            <a:solidFill>
              <a:srgbClr val="002060"/>
            </a:solidFill>
            <a:prstDash val="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2961307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7" name="Connecteur droit 46">
            <a:extLst>
              <a:ext uri="{FF2B5EF4-FFF2-40B4-BE49-F238E27FC236}">
                <a16:creationId xmlns:a16="http://schemas.microsoft.com/office/drawing/2014/main" xmlns="" id="{2FC71C90-816D-42EA-B4A4-ADF23DEFD88D}"/>
              </a:ext>
            </a:extLst>
          </p:cNvPr>
          <p:cNvCxnSpPr>
            <a:cxnSpLocks/>
          </p:cNvCxnSpPr>
          <p:nvPr/>
        </p:nvCxnSpPr>
        <p:spPr>
          <a:xfrm>
            <a:off x="0" y="971931"/>
            <a:ext cx="10996863" cy="0"/>
          </a:xfrm>
          <a:prstGeom prst="line">
            <a:avLst/>
          </a:prstGeom>
          <a:ln w="19050">
            <a:solidFill>
              <a:srgbClr val="0E3A4D"/>
            </a:solidFill>
          </a:ln>
        </p:spPr>
        <p:style>
          <a:lnRef idx="1">
            <a:schemeClr val="accent1"/>
          </a:lnRef>
          <a:fillRef idx="0">
            <a:schemeClr val="accent1"/>
          </a:fillRef>
          <a:effectRef idx="0">
            <a:schemeClr val="accent1"/>
          </a:effectRef>
          <a:fontRef idx="minor">
            <a:schemeClr val="tx1"/>
          </a:fontRef>
        </p:style>
      </p:cxnSp>
      <p:pic>
        <p:nvPicPr>
          <p:cNvPr id="48" name="Image 47">
            <a:extLst>
              <a:ext uri="{FF2B5EF4-FFF2-40B4-BE49-F238E27FC236}">
                <a16:creationId xmlns:a16="http://schemas.microsoft.com/office/drawing/2014/main" xmlns="" id="{C1D28BEB-E0F9-4EFA-B23F-89DDC8F8E658}"/>
              </a:ext>
            </a:extLst>
          </p:cNvPr>
          <p:cNvPicPr>
            <a:picLocks noChangeAspect="1"/>
          </p:cNvPicPr>
          <p:nvPr/>
        </p:nvPicPr>
        <p:blipFill>
          <a:blip r:embed="rId2"/>
          <a:stretch>
            <a:fillRect/>
          </a:stretch>
        </p:blipFill>
        <p:spPr>
          <a:xfrm>
            <a:off x="11090358" y="394735"/>
            <a:ext cx="695325" cy="866775"/>
          </a:xfrm>
          <a:prstGeom prst="rect">
            <a:avLst/>
          </a:prstGeom>
        </p:spPr>
      </p:pic>
      <p:sp>
        <p:nvSpPr>
          <p:cNvPr id="49" name="Title 9">
            <a:extLst>
              <a:ext uri="{FF2B5EF4-FFF2-40B4-BE49-F238E27FC236}">
                <a16:creationId xmlns:a16="http://schemas.microsoft.com/office/drawing/2014/main" xmlns="" id="{D7EC9B13-8B9D-4BAC-AFAA-24668840A503}"/>
              </a:ext>
            </a:extLst>
          </p:cNvPr>
          <p:cNvSpPr txBox="1">
            <a:spLocks/>
          </p:cNvSpPr>
          <p:nvPr/>
        </p:nvSpPr>
        <p:spPr>
          <a:xfrm>
            <a:off x="138709" y="465177"/>
            <a:ext cx="10515600" cy="507831"/>
          </a:xfrm>
          <a:prstGeom prst="rect">
            <a:avLst/>
          </a:prstGeom>
        </p:spPr>
        <p:txBody>
          <a:bodyPr vert="horz" lIns="91440" tIns="45720" rIns="91440" bIns="45720" rtlCol="0" anchor="ctr">
            <a:spAutoFit/>
          </a:bodyPr>
          <a:lstStyle>
            <a:lvl1pPr>
              <a:lnSpc>
                <a:spcPct val="90000"/>
              </a:lnSpc>
              <a:spcBef>
                <a:spcPct val="0"/>
              </a:spcBef>
              <a:buNone/>
              <a:defRPr sz="3600" b="1">
                <a:solidFill>
                  <a:srgbClr val="0E3A4D"/>
                </a:solidFill>
                <a:latin typeface="Segoe UI" panose="020B0502040204020203" pitchFamily="34" charset="0"/>
                <a:ea typeface="+mj-ea"/>
                <a:cs typeface="Segoe UI" panose="020B0502040204020203" pitchFamily="34" charset="0"/>
              </a:defRPr>
            </a:lvl1pPr>
          </a:lstStyle>
          <a:p>
            <a:pPr marL="1203325" marR="0" lvl="0" indent="-1203325" algn="l" defTabSz="914400" rtl="0" eaLnBrk="1" fontAlgn="auto" latinLnBrk="0" hangingPunct="1">
              <a:lnSpc>
                <a:spcPct val="90000"/>
              </a:lnSpc>
              <a:spcBef>
                <a:spcPct val="0"/>
              </a:spcBef>
              <a:spcAft>
                <a:spcPts val="0"/>
              </a:spcAft>
              <a:buClrTx/>
              <a:buSzTx/>
              <a:buFontTx/>
              <a:buNone/>
              <a:tabLst/>
              <a:defRPr/>
            </a:pPr>
            <a:r>
              <a:rPr kumimoji="0" lang="en-US" sz="3000" b="1" i="0" u="none" strike="noStrike" kern="1200" cap="none" spc="0" normalizeH="0" baseline="0" noProof="0" dirty="0">
                <a:ln>
                  <a:noFill/>
                </a:ln>
                <a:solidFill>
                  <a:srgbClr val="0070C0"/>
                </a:solidFill>
                <a:effectLst/>
                <a:uLnTx/>
                <a:uFillTx/>
                <a:latin typeface="+mn-lt"/>
                <a:ea typeface="+mj-ea"/>
                <a:cs typeface="Segoe UI" panose="020B0502040204020203" pitchFamily="34" charset="0"/>
              </a:rPr>
              <a:t>II.</a:t>
            </a:r>
            <a:r>
              <a:rPr kumimoji="0" lang="en-US" sz="3000" b="1" i="0" u="none" strike="noStrike" kern="1200" cap="none" spc="0" normalizeH="0" baseline="0" noProof="0" dirty="0">
                <a:ln>
                  <a:noFill/>
                </a:ln>
                <a:solidFill>
                  <a:srgbClr val="0E3A4D"/>
                </a:solidFill>
                <a:effectLst/>
                <a:uLnTx/>
                <a:uFillTx/>
                <a:latin typeface="+mn-lt"/>
                <a:ea typeface="+mj-ea"/>
                <a:cs typeface="Segoe UI" panose="020B0502040204020203" pitchFamily="34" charset="0"/>
              </a:rPr>
              <a:t> </a:t>
            </a:r>
            <a:r>
              <a:rPr kumimoji="0" lang="fr-FR" sz="3000" b="1" i="0" u="none" strike="noStrike" kern="1200" cap="none" spc="0" normalizeH="0" baseline="0" noProof="0" dirty="0">
                <a:ln>
                  <a:noFill/>
                </a:ln>
                <a:solidFill>
                  <a:srgbClr val="0E3A4D"/>
                </a:solidFill>
                <a:effectLst/>
                <a:uLnTx/>
                <a:uFillTx/>
                <a:latin typeface="+mn-lt"/>
                <a:ea typeface="+mj-ea"/>
                <a:cs typeface="Segoe UI" panose="020B0502040204020203" pitchFamily="34" charset="0"/>
              </a:rPr>
              <a:t>Spécificités du reporting financier des SGC</a:t>
            </a:r>
          </a:p>
        </p:txBody>
      </p:sp>
      <p:sp>
        <p:nvSpPr>
          <p:cNvPr id="50" name="ZoneTexte 49">
            <a:extLst>
              <a:ext uri="{FF2B5EF4-FFF2-40B4-BE49-F238E27FC236}">
                <a16:creationId xmlns:a16="http://schemas.microsoft.com/office/drawing/2014/main" xmlns="" id="{F5EB34AD-89BD-449D-99F7-133681DD7F40}"/>
              </a:ext>
            </a:extLst>
          </p:cNvPr>
          <p:cNvSpPr txBox="1"/>
          <p:nvPr/>
        </p:nvSpPr>
        <p:spPr>
          <a:xfrm>
            <a:off x="406317" y="971931"/>
            <a:ext cx="9372266" cy="369332"/>
          </a:xfrm>
          <a:prstGeom prst="rect">
            <a:avLst/>
          </a:prstGeom>
          <a:noFill/>
        </p:spPr>
        <p:txBody>
          <a:bodyPr wrap="square">
            <a:spAutoFit/>
          </a:bodyPr>
          <a:lstStyle/>
          <a:p>
            <a:pPr algn="just"/>
            <a:r>
              <a:rPr lang="fr-FR" sz="1800" b="1" i="1" u="none" strike="noStrike" baseline="0" dirty="0">
                <a:solidFill>
                  <a:srgbClr val="0070C0"/>
                </a:solidFill>
              </a:rPr>
              <a:t>Véhicules de communication de l’information financière produite par les SGC</a:t>
            </a:r>
            <a:endParaRPr lang="fr-FR" b="1" i="1" dirty="0">
              <a:solidFill>
                <a:srgbClr val="0070C0"/>
              </a:solidFill>
            </a:endParaRPr>
          </a:p>
        </p:txBody>
      </p:sp>
      <p:sp>
        <p:nvSpPr>
          <p:cNvPr id="63" name="Rectangle 62">
            <a:extLst>
              <a:ext uri="{FF2B5EF4-FFF2-40B4-BE49-F238E27FC236}">
                <a16:creationId xmlns:a16="http://schemas.microsoft.com/office/drawing/2014/main" xmlns="" id="{BDB1B350-D743-42BE-B846-AA409AE4915B}"/>
              </a:ext>
            </a:extLst>
          </p:cNvPr>
          <p:cNvSpPr/>
          <p:nvPr/>
        </p:nvSpPr>
        <p:spPr>
          <a:xfrm>
            <a:off x="2024108" y="1334110"/>
            <a:ext cx="4092195" cy="572192"/>
          </a:xfrm>
          <a:prstGeom prst="rect">
            <a:avLst/>
          </a:prstGeom>
          <a:solidFill>
            <a:srgbClr val="002060">
              <a:alpha val="50000"/>
            </a:srgbClr>
          </a:solidFill>
          <a:ln w="38100"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1400" b="1" i="0" u="none" strike="noStrike" kern="1200" cap="none" spc="0" normalizeH="0" baseline="0" dirty="0">
                <a:ln>
                  <a:noFill/>
                </a:ln>
                <a:solidFill>
                  <a:prstClr val="white"/>
                </a:solidFill>
                <a:effectLst/>
                <a:uLnTx/>
                <a:uFillTx/>
                <a:ea typeface="+mn-ea"/>
                <a:cs typeface="Segoe UI" panose="020B0502040204020203" pitchFamily="34" charset="0"/>
              </a:rPr>
              <a:t>Sociétés de garantie assujetties au droit applicable aux sociétés commerciales</a:t>
            </a:r>
          </a:p>
        </p:txBody>
      </p:sp>
      <p:sp>
        <p:nvSpPr>
          <p:cNvPr id="66" name="Rectangle 65">
            <a:extLst>
              <a:ext uri="{FF2B5EF4-FFF2-40B4-BE49-F238E27FC236}">
                <a16:creationId xmlns:a16="http://schemas.microsoft.com/office/drawing/2014/main" xmlns="" id="{3568C2A8-0993-4167-8B61-0DA4858A4C46}"/>
              </a:ext>
            </a:extLst>
          </p:cNvPr>
          <p:cNvSpPr/>
          <p:nvPr/>
        </p:nvSpPr>
        <p:spPr>
          <a:xfrm>
            <a:off x="2024108" y="1968007"/>
            <a:ext cx="4063697" cy="1689272"/>
          </a:xfrm>
          <a:prstGeom prst="rect">
            <a:avLst/>
          </a:prstGeom>
          <a:noFill/>
          <a:ln>
            <a:solidFill>
              <a:srgbClr val="0070C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just"/>
            <a:r>
              <a:rPr lang="fr-FR" sz="1400" dirty="0">
                <a:solidFill>
                  <a:srgbClr val="0070C0"/>
                </a:solidFill>
              </a:rPr>
              <a:t>Dans ce contexte d’encadrement légal, leur statut résulte d’un accord entre actionnaires qui apportent des souscriptions privées et / ou publiques de façon permanente dans le temps. Les actionnaires participent au fonctionnement des organes sociaux conformément au droit des sociétés.</a:t>
            </a:r>
          </a:p>
        </p:txBody>
      </p:sp>
      <p:sp>
        <p:nvSpPr>
          <p:cNvPr id="77" name="Rectangle 76">
            <a:extLst>
              <a:ext uri="{FF2B5EF4-FFF2-40B4-BE49-F238E27FC236}">
                <a16:creationId xmlns:a16="http://schemas.microsoft.com/office/drawing/2014/main" xmlns="" id="{08376651-CC28-49ED-8B9D-B49E2F876B5C}"/>
              </a:ext>
            </a:extLst>
          </p:cNvPr>
          <p:cNvSpPr/>
          <p:nvPr/>
        </p:nvSpPr>
        <p:spPr>
          <a:xfrm>
            <a:off x="6549160" y="1341263"/>
            <a:ext cx="4105149" cy="572192"/>
          </a:xfrm>
          <a:prstGeom prst="rect">
            <a:avLst/>
          </a:prstGeom>
          <a:solidFill>
            <a:srgbClr val="002060">
              <a:alpha val="50000"/>
            </a:srgbClr>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1400" b="1" i="0" u="none" strike="noStrike" kern="1200" cap="none" spc="0" normalizeH="0" baseline="0" dirty="0">
                <a:ln>
                  <a:noFill/>
                </a:ln>
                <a:solidFill>
                  <a:prstClr val="white"/>
                </a:solidFill>
                <a:effectLst/>
                <a:uLnTx/>
                <a:uFillTx/>
                <a:ea typeface="+mn-ea"/>
                <a:cs typeface="Segoe UI" panose="020B0502040204020203" pitchFamily="34" charset="0"/>
              </a:rPr>
              <a:t>Programmes de garantie confiées en gestion pour compte à une institution spécialisée (gestionnaire)</a:t>
            </a:r>
          </a:p>
        </p:txBody>
      </p:sp>
      <p:sp>
        <p:nvSpPr>
          <p:cNvPr id="78" name="Rectangle 77">
            <a:extLst>
              <a:ext uri="{FF2B5EF4-FFF2-40B4-BE49-F238E27FC236}">
                <a16:creationId xmlns:a16="http://schemas.microsoft.com/office/drawing/2014/main" xmlns="" id="{4EC0602B-2808-4505-AFC6-C84334F3A01C}"/>
              </a:ext>
            </a:extLst>
          </p:cNvPr>
          <p:cNvSpPr/>
          <p:nvPr/>
        </p:nvSpPr>
        <p:spPr>
          <a:xfrm>
            <a:off x="6562114" y="1968007"/>
            <a:ext cx="4092195" cy="1689272"/>
          </a:xfrm>
          <a:prstGeom prst="rect">
            <a:avLst/>
          </a:prstGeom>
          <a:noFill/>
          <a:ln>
            <a:solidFill>
              <a:srgbClr val="0070C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fr-FR" sz="1400" dirty="0">
                <a:solidFill>
                  <a:srgbClr val="0070C0"/>
                </a:solidFill>
              </a:rPr>
              <a:t>La garantie est exercée dans le cadre légal ou normatif d’une institution de droit public ou administratif selon un règlement régi par une décision administrative ou politique. Des ressources publiques, limitées et temporaires (le fonds de garantie) sont alors consacrées à un but précis et sont administrées généralement comme </a:t>
            </a:r>
            <a:r>
              <a:rPr lang="fr-FR" sz="1400" b="1" dirty="0">
                <a:solidFill>
                  <a:srgbClr val="002060"/>
                </a:solidFill>
              </a:rPr>
              <a:t>un patrimoine autonome</a:t>
            </a:r>
            <a:r>
              <a:rPr lang="fr-FR" sz="1400" dirty="0">
                <a:solidFill>
                  <a:srgbClr val="0070C0"/>
                </a:solidFill>
              </a:rPr>
              <a:t>.</a:t>
            </a:r>
          </a:p>
        </p:txBody>
      </p:sp>
      <p:sp>
        <p:nvSpPr>
          <p:cNvPr id="82" name="Shape 164">
            <a:extLst>
              <a:ext uri="{FF2B5EF4-FFF2-40B4-BE49-F238E27FC236}">
                <a16:creationId xmlns:a16="http://schemas.microsoft.com/office/drawing/2014/main" xmlns="" id="{3ABF4FDB-EBFB-4D65-B1A0-960B3AA06E3D}"/>
              </a:ext>
            </a:extLst>
          </p:cNvPr>
          <p:cNvSpPr/>
          <p:nvPr/>
        </p:nvSpPr>
        <p:spPr>
          <a:xfrm>
            <a:off x="7028301" y="3711831"/>
            <a:ext cx="1190846" cy="1213524"/>
          </a:xfrm>
          <a:prstGeom prst="ellipse">
            <a:avLst/>
          </a:prstGeom>
          <a:solidFill>
            <a:srgbClr val="2F5597">
              <a:alpha val="85098"/>
            </a:srgbClr>
          </a:solidFill>
          <a:ln>
            <a:noFill/>
          </a:ln>
        </p:spPr>
        <p:txBody>
          <a:bodyPr lIns="91425" tIns="91425" rIns="91425" bIns="91425" anchor="ctr" anchorCtr="0">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 sz="1400" b="1" i="0" u="none" strike="noStrike" kern="1200" cap="none" spc="0" normalizeH="0" baseline="0" noProof="0" dirty="0">
              <a:ln>
                <a:noFill/>
              </a:ln>
              <a:solidFill>
                <a:srgbClr val="FFFFFF"/>
              </a:solidFill>
              <a:effectLst/>
              <a:uLnTx/>
              <a:uFillTx/>
              <a:ea typeface="Lato"/>
              <a:cs typeface="Lato"/>
              <a:sym typeface="Lato"/>
            </a:endParaRPr>
          </a:p>
        </p:txBody>
      </p:sp>
      <p:sp>
        <p:nvSpPr>
          <p:cNvPr id="83" name="Shape 164">
            <a:extLst>
              <a:ext uri="{FF2B5EF4-FFF2-40B4-BE49-F238E27FC236}">
                <a16:creationId xmlns:a16="http://schemas.microsoft.com/office/drawing/2014/main" xmlns="" id="{5A74FC4D-DDE1-427B-A244-A25CD2A1335B}"/>
              </a:ext>
            </a:extLst>
          </p:cNvPr>
          <p:cNvSpPr/>
          <p:nvPr/>
        </p:nvSpPr>
        <p:spPr>
          <a:xfrm>
            <a:off x="9158357" y="3711831"/>
            <a:ext cx="1190846" cy="1213524"/>
          </a:xfrm>
          <a:prstGeom prst="ellipse">
            <a:avLst/>
          </a:prstGeom>
          <a:solidFill>
            <a:srgbClr val="5FABDC"/>
          </a:solidFill>
          <a:ln>
            <a:noFill/>
          </a:ln>
        </p:spPr>
        <p:txBody>
          <a:bodyPr vert="horz" wrap="square" lIns="91440" tIns="45720" rIns="91440" bIns="45720" numCol="1" anchor="t" anchorCtr="0" compatLnSpc="1">
            <a:prstTxWarp prst="textNoShape">
              <a:avLst/>
            </a:prstTxWarp>
            <a:noAutofit/>
          </a:bodyPr>
          <a:lstStyle/>
          <a:p>
            <a:endParaRPr lang="en" dirty="0">
              <a:solidFill>
                <a:prstClr val="black"/>
              </a:solidFill>
              <a:cs typeface="Segoe UI" panose="020B0502040204020203" pitchFamily="34" charset="0"/>
              <a:sym typeface="Lato"/>
            </a:endParaRPr>
          </a:p>
        </p:txBody>
      </p:sp>
      <p:sp>
        <p:nvSpPr>
          <p:cNvPr id="84" name="Rectangle 83">
            <a:extLst>
              <a:ext uri="{FF2B5EF4-FFF2-40B4-BE49-F238E27FC236}">
                <a16:creationId xmlns:a16="http://schemas.microsoft.com/office/drawing/2014/main" xmlns="" id="{F8433386-D795-47F2-AF23-BDF2EEF74B29}"/>
              </a:ext>
            </a:extLst>
          </p:cNvPr>
          <p:cNvSpPr/>
          <p:nvPr/>
        </p:nvSpPr>
        <p:spPr>
          <a:xfrm>
            <a:off x="9133067" y="3936290"/>
            <a:ext cx="1241425" cy="784830"/>
          </a:xfrm>
          <a:prstGeom prst="rect">
            <a:avLst/>
          </a:prstGeom>
        </p:spPr>
        <p:txBody>
          <a:bodyPr wrap="square">
            <a:spAutoFit/>
          </a:bodyPr>
          <a:lstStyle/>
          <a:p>
            <a:pPr algn="ctr"/>
            <a:r>
              <a:rPr lang="fr-FR" sz="1500" b="1" kern="0" dirty="0">
                <a:solidFill>
                  <a:schemeClr val="bg1"/>
                </a:solidFill>
                <a:cs typeface="Segoe UI" panose="020B0502040204020203" pitchFamily="34" charset="0"/>
              </a:rPr>
              <a:t>Gestionnaire du fonds de garantie</a:t>
            </a:r>
          </a:p>
        </p:txBody>
      </p:sp>
      <p:sp>
        <p:nvSpPr>
          <p:cNvPr id="85" name="Rectangle 84">
            <a:extLst>
              <a:ext uri="{FF2B5EF4-FFF2-40B4-BE49-F238E27FC236}">
                <a16:creationId xmlns:a16="http://schemas.microsoft.com/office/drawing/2014/main" xmlns="" id="{8CC33FE8-2257-4F70-80C2-8680365D463A}"/>
              </a:ext>
            </a:extLst>
          </p:cNvPr>
          <p:cNvSpPr/>
          <p:nvPr/>
        </p:nvSpPr>
        <p:spPr>
          <a:xfrm>
            <a:off x="7028301" y="4041594"/>
            <a:ext cx="1241425" cy="553998"/>
          </a:xfrm>
          <a:prstGeom prst="rect">
            <a:avLst/>
          </a:prstGeom>
        </p:spPr>
        <p:txBody>
          <a:bodyPr wrap="square">
            <a:spAutoFit/>
          </a:bodyPr>
          <a:lstStyle/>
          <a:p>
            <a:pPr algn="ctr"/>
            <a:r>
              <a:rPr lang="fr-FR" sz="1500" b="1" kern="0" dirty="0">
                <a:solidFill>
                  <a:schemeClr val="bg1"/>
                </a:solidFill>
                <a:cs typeface="Segoe UI" panose="020B0502040204020203" pitchFamily="34" charset="0"/>
              </a:rPr>
              <a:t>Fonds de garantie</a:t>
            </a:r>
          </a:p>
        </p:txBody>
      </p:sp>
      <p:sp>
        <p:nvSpPr>
          <p:cNvPr id="22" name="Signe Plus 21">
            <a:extLst>
              <a:ext uri="{FF2B5EF4-FFF2-40B4-BE49-F238E27FC236}">
                <a16:creationId xmlns:a16="http://schemas.microsoft.com/office/drawing/2014/main" xmlns="" id="{33BFF8E2-3EB3-499D-A692-88F6D4641AC7}"/>
              </a:ext>
            </a:extLst>
          </p:cNvPr>
          <p:cNvSpPr/>
          <p:nvPr/>
        </p:nvSpPr>
        <p:spPr>
          <a:xfrm>
            <a:off x="8404165" y="4051706"/>
            <a:ext cx="594463" cy="553998"/>
          </a:xfrm>
          <a:prstGeom prst="mathPlus">
            <a:avLst/>
          </a:prstGeom>
          <a:solidFill>
            <a:srgbClr val="7ECEFD"/>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6" name="Shape 164">
            <a:extLst>
              <a:ext uri="{FF2B5EF4-FFF2-40B4-BE49-F238E27FC236}">
                <a16:creationId xmlns:a16="http://schemas.microsoft.com/office/drawing/2014/main" xmlns="" id="{FB1AAA3F-4FD7-4FC2-86D8-E41A726F60E5}"/>
              </a:ext>
            </a:extLst>
          </p:cNvPr>
          <p:cNvSpPr/>
          <p:nvPr/>
        </p:nvSpPr>
        <p:spPr>
          <a:xfrm>
            <a:off x="3222151" y="3711831"/>
            <a:ext cx="1190846" cy="1213524"/>
          </a:xfrm>
          <a:prstGeom prst="ellipse">
            <a:avLst/>
          </a:prstGeom>
          <a:solidFill>
            <a:schemeClr val="accent2">
              <a:lumMod val="60000"/>
              <a:lumOff val="40000"/>
            </a:schemeClr>
          </a:solidFill>
          <a:ln>
            <a:noFill/>
          </a:ln>
        </p:spPr>
        <p:txBody>
          <a:bodyPr vert="horz" wrap="square" lIns="91440" tIns="45720" rIns="91440" bIns="45720" numCol="1" anchor="t" anchorCtr="0" compatLnSpc="1">
            <a:prstTxWarp prst="textNoShape">
              <a:avLst/>
            </a:prstTxWarp>
            <a:noAutofit/>
          </a:bodyPr>
          <a:lstStyle/>
          <a:p>
            <a:endParaRPr lang="en" dirty="0">
              <a:solidFill>
                <a:prstClr val="black"/>
              </a:solidFill>
              <a:cs typeface="Segoe UI" panose="020B0502040204020203" pitchFamily="34" charset="0"/>
              <a:sym typeface="Lato"/>
            </a:endParaRPr>
          </a:p>
        </p:txBody>
      </p:sp>
      <p:sp>
        <p:nvSpPr>
          <p:cNvPr id="87" name="Rectangle 86">
            <a:extLst>
              <a:ext uri="{FF2B5EF4-FFF2-40B4-BE49-F238E27FC236}">
                <a16:creationId xmlns:a16="http://schemas.microsoft.com/office/drawing/2014/main" xmlns="" id="{00687763-69FE-4D74-A3D7-9FCB24756AAC}"/>
              </a:ext>
            </a:extLst>
          </p:cNvPr>
          <p:cNvSpPr/>
          <p:nvPr/>
        </p:nvSpPr>
        <p:spPr>
          <a:xfrm>
            <a:off x="3222151" y="4062518"/>
            <a:ext cx="1241425" cy="553998"/>
          </a:xfrm>
          <a:prstGeom prst="rect">
            <a:avLst/>
          </a:prstGeom>
        </p:spPr>
        <p:txBody>
          <a:bodyPr wrap="square">
            <a:spAutoFit/>
          </a:bodyPr>
          <a:lstStyle/>
          <a:p>
            <a:pPr algn="ctr"/>
            <a:r>
              <a:rPr lang="fr-FR" sz="1500" b="1" kern="0" dirty="0">
                <a:solidFill>
                  <a:srgbClr val="002060"/>
                </a:solidFill>
                <a:cs typeface="Segoe UI" panose="020B0502040204020203" pitchFamily="34" charset="0"/>
              </a:rPr>
              <a:t>Société de garantie</a:t>
            </a:r>
          </a:p>
        </p:txBody>
      </p:sp>
      <p:sp>
        <p:nvSpPr>
          <p:cNvPr id="91" name="Rectangle 90">
            <a:extLst>
              <a:ext uri="{FF2B5EF4-FFF2-40B4-BE49-F238E27FC236}">
                <a16:creationId xmlns:a16="http://schemas.microsoft.com/office/drawing/2014/main" xmlns="" id="{4F6BF88C-6055-4D67-AE40-A276EB03A4F8}"/>
              </a:ext>
            </a:extLst>
          </p:cNvPr>
          <p:cNvSpPr/>
          <p:nvPr/>
        </p:nvSpPr>
        <p:spPr>
          <a:xfrm>
            <a:off x="2063873" y="5021755"/>
            <a:ext cx="4023932" cy="853677"/>
          </a:xfrm>
          <a:prstGeom prst="rect">
            <a:avLst/>
          </a:prstGeom>
          <a:solidFill>
            <a:schemeClr val="bg1"/>
          </a:solidFill>
          <a:ln>
            <a:noFill/>
          </a:ln>
          <a:effectLst>
            <a:outerShdw blurRad="76200" sx="102000" sy="102000" algn="ctr" rotWithShape="0">
              <a:schemeClr val="tx1">
                <a:lumMod val="75000"/>
                <a:lumOff val="25000"/>
                <a:alpha val="2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marR="0" lvl="0" indent="-171450" algn="just" defTabSz="685800" rtl="0" eaLnBrk="1" fontAlgn="auto" latinLnBrk="0" hangingPunct="1">
              <a:lnSpc>
                <a:spcPct val="100000"/>
              </a:lnSpc>
              <a:spcBef>
                <a:spcPts val="600"/>
              </a:spcBef>
              <a:spcAft>
                <a:spcPts val="600"/>
              </a:spcAft>
              <a:buClrTx/>
              <a:buSzTx/>
              <a:buFont typeface="Wingdings" panose="05000000000000000000" pitchFamily="2" charset="2"/>
              <a:buChar char="§"/>
              <a:tabLst/>
              <a:defRPr/>
            </a:pPr>
            <a:r>
              <a:rPr kumimoji="0" lang="fr-FR" sz="1400" b="1" i="1" u="none" strike="noStrike" kern="1200" cap="none" spc="0" normalizeH="0" baseline="0" dirty="0">
                <a:ln>
                  <a:noFill/>
                </a:ln>
                <a:solidFill>
                  <a:srgbClr val="0070C0"/>
                </a:solidFill>
                <a:effectLst/>
                <a:uLnTx/>
                <a:uFillTx/>
                <a:ea typeface="+mn-ea"/>
                <a:cs typeface="Segoe UI" panose="020B0502040204020203" pitchFamily="34" charset="0"/>
              </a:rPr>
              <a:t>États financiers </a:t>
            </a:r>
            <a:r>
              <a:rPr kumimoji="0" lang="fr-FR" sz="1400" b="1" i="1" u="none" strike="noStrike" kern="1200" cap="none" spc="0" normalizeH="0" baseline="0" dirty="0">
                <a:ln>
                  <a:noFill/>
                </a:ln>
                <a:solidFill>
                  <a:srgbClr val="002060"/>
                </a:solidFill>
                <a:effectLst/>
                <a:uLnTx/>
                <a:uFillTx/>
                <a:ea typeface="+mn-ea"/>
                <a:cs typeface="Segoe UI" panose="020B0502040204020203" pitchFamily="34" charset="0"/>
              </a:rPr>
              <a:t>individuels</a:t>
            </a:r>
            <a:r>
              <a:rPr kumimoji="0" lang="fr-FR" sz="1400" b="1" i="1" u="none" strike="noStrike" kern="1200" cap="none" spc="0" normalizeH="0" baseline="0" dirty="0">
                <a:ln>
                  <a:noFill/>
                </a:ln>
                <a:solidFill>
                  <a:srgbClr val="0070C0"/>
                </a:solidFill>
                <a:effectLst/>
                <a:uLnTx/>
                <a:uFillTx/>
                <a:ea typeface="+mn-ea"/>
                <a:cs typeface="Segoe UI" panose="020B0502040204020203" pitchFamily="34" charset="0"/>
              </a:rPr>
              <a:t> de la société de garantie</a:t>
            </a:r>
            <a:endParaRPr kumimoji="0" lang="fr-FR" sz="1400" b="0" i="0" u="none" strike="noStrike" kern="1200" cap="none" spc="0" normalizeH="0" baseline="0" dirty="0">
              <a:ln>
                <a:noFill/>
              </a:ln>
              <a:solidFill>
                <a:srgbClr val="0070C0"/>
              </a:solidFill>
              <a:effectLst/>
              <a:uLnTx/>
              <a:uFillTx/>
              <a:ea typeface="+mn-ea"/>
              <a:cs typeface="Segoe UI" panose="020B0502040204020203" pitchFamily="34" charset="0"/>
            </a:endParaRPr>
          </a:p>
        </p:txBody>
      </p:sp>
      <p:cxnSp>
        <p:nvCxnSpPr>
          <p:cNvPr id="92" name="Straight Connector 7">
            <a:extLst>
              <a:ext uri="{FF2B5EF4-FFF2-40B4-BE49-F238E27FC236}">
                <a16:creationId xmlns:a16="http://schemas.microsoft.com/office/drawing/2014/main" xmlns="" id="{7FC4FEFB-7582-43C3-AC9B-AE18CFC3E176}"/>
              </a:ext>
            </a:extLst>
          </p:cNvPr>
          <p:cNvCxnSpPr>
            <a:cxnSpLocks/>
          </p:cNvCxnSpPr>
          <p:nvPr/>
        </p:nvCxnSpPr>
        <p:spPr>
          <a:xfrm>
            <a:off x="2030534" y="5037298"/>
            <a:ext cx="0" cy="853679"/>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93" name="Straight Connector 8">
            <a:extLst>
              <a:ext uri="{FF2B5EF4-FFF2-40B4-BE49-F238E27FC236}">
                <a16:creationId xmlns:a16="http://schemas.microsoft.com/office/drawing/2014/main" xmlns="" id="{ADD9F33A-D38C-41C0-BEE8-8367BDBF981F}"/>
              </a:ext>
            </a:extLst>
          </p:cNvPr>
          <p:cNvCxnSpPr>
            <a:cxnSpLocks/>
          </p:cNvCxnSpPr>
          <p:nvPr/>
        </p:nvCxnSpPr>
        <p:spPr>
          <a:xfrm rot="16200000">
            <a:off x="2451214" y="4594916"/>
            <a:ext cx="0" cy="853679"/>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94" name="Straight Connector 11">
            <a:extLst>
              <a:ext uri="{FF2B5EF4-FFF2-40B4-BE49-F238E27FC236}">
                <a16:creationId xmlns:a16="http://schemas.microsoft.com/office/drawing/2014/main" xmlns="" id="{4ED2E435-C7DD-4D18-A32C-888FA7B3B4DA}"/>
              </a:ext>
            </a:extLst>
          </p:cNvPr>
          <p:cNvCxnSpPr>
            <a:cxnSpLocks/>
          </p:cNvCxnSpPr>
          <p:nvPr/>
        </p:nvCxnSpPr>
        <p:spPr>
          <a:xfrm rot="10800000">
            <a:off x="6098356" y="4996466"/>
            <a:ext cx="0" cy="853679"/>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95" name="Straight Connector 12">
            <a:extLst>
              <a:ext uri="{FF2B5EF4-FFF2-40B4-BE49-F238E27FC236}">
                <a16:creationId xmlns:a16="http://schemas.microsoft.com/office/drawing/2014/main" xmlns="" id="{251A0D9B-194A-4585-B005-B6C08C993296}"/>
              </a:ext>
            </a:extLst>
          </p:cNvPr>
          <p:cNvCxnSpPr>
            <a:cxnSpLocks/>
          </p:cNvCxnSpPr>
          <p:nvPr/>
        </p:nvCxnSpPr>
        <p:spPr>
          <a:xfrm rot="5400000">
            <a:off x="5684019" y="5447363"/>
            <a:ext cx="0" cy="853679"/>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sp>
        <p:nvSpPr>
          <p:cNvPr id="31" name="Rectangle 30">
            <a:extLst>
              <a:ext uri="{FF2B5EF4-FFF2-40B4-BE49-F238E27FC236}">
                <a16:creationId xmlns:a16="http://schemas.microsoft.com/office/drawing/2014/main" xmlns="" id="{EC985B95-33B5-4CE9-97C3-B19A665356D9}"/>
              </a:ext>
            </a:extLst>
          </p:cNvPr>
          <p:cNvSpPr/>
          <p:nvPr/>
        </p:nvSpPr>
        <p:spPr>
          <a:xfrm>
            <a:off x="6601172" y="4967156"/>
            <a:ext cx="4092196" cy="1595520"/>
          </a:xfrm>
          <a:prstGeom prst="rect">
            <a:avLst/>
          </a:prstGeom>
          <a:solidFill>
            <a:schemeClr val="bg1"/>
          </a:solidFill>
          <a:ln>
            <a:noFill/>
          </a:ln>
          <a:effectLst>
            <a:outerShdw blurRad="76200" sx="102000" sy="102000" algn="ctr" rotWithShape="0">
              <a:schemeClr val="tx1">
                <a:lumMod val="75000"/>
                <a:lumOff val="25000"/>
                <a:alpha val="2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marR="0" lvl="0" indent="-171450" algn="just" defTabSz="685800" rtl="0" eaLnBrk="1" fontAlgn="auto" latinLnBrk="0" hangingPunct="1">
              <a:lnSpc>
                <a:spcPct val="100000"/>
              </a:lnSpc>
              <a:spcBef>
                <a:spcPts val="600"/>
              </a:spcBef>
              <a:spcAft>
                <a:spcPts val="600"/>
              </a:spcAft>
              <a:buClrTx/>
              <a:buSzTx/>
              <a:buFont typeface="Wingdings" panose="05000000000000000000" pitchFamily="2" charset="2"/>
              <a:buChar char="§"/>
              <a:tabLst/>
              <a:defRPr/>
            </a:pPr>
            <a:r>
              <a:rPr kumimoji="0" lang="fr-FR" sz="1400" b="1" i="1" u="none" strike="noStrike" kern="1200" cap="none" spc="0" normalizeH="0" baseline="0" dirty="0">
                <a:ln>
                  <a:noFill/>
                </a:ln>
                <a:solidFill>
                  <a:srgbClr val="0070C0"/>
                </a:solidFill>
                <a:effectLst/>
                <a:uLnTx/>
                <a:uFillTx/>
                <a:ea typeface="+mn-ea"/>
                <a:cs typeface="Segoe UI" panose="020B0502040204020203" pitchFamily="34" charset="0"/>
              </a:rPr>
              <a:t>États financiers </a:t>
            </a:r>
            <a:r>
              <a:rPr kumimoji="0" lang="fr-FR" sz="1400" b="1" i="1" u="none" strike="noStrike" kern="1200" cap="none" spc="0" normalizeH="0" baseline="0" dirty="0">
                <a:ln>
                  <a:noFill/>
                </a:ln>
                <a:solidFill>
                  <a:srgbClr val="002060"/>
                </a:solidFill>
                <a:effectLst/>
                <a:uLnTx/>
                <a:uFillTx/>
                <a:ea typeface="+mn-ea"/>
                <a:cs typeface="Segoe UI" panose="020B0502040204020203" pitchFamily="34" charset="0"/>
              </a:rPr>
              <a:t>individuels</a:t>
            </a:r>
            <a:r>
              <a:rPr kumimoji="0" lang="fr-FR" sz="1400" b="1" i="1" u="none" strike="noStrike" kern="1200" cap="none" spc="0" normalizeH="0" baseline="0" dirty="0">
                <a:ln>
                  <a:noFill/>
                </a:ln>
                <a:solidFill>
                  <a:srgbClr val="0070C0"/>
                </a:solidFill>
                <a:effectLst/>
                <a:uLnTx/>
                <a:uFillTx/>
                <a:ea typeface="+mn-ea"/>
                <a:cs typeface="Segoe UI" panose="020B0502040204020203" pitchFamily="34" charset="0"/>
              </a:rPr>
              <a:t> du Fonds de Garantie</a:t>
            </a:r>
            <a:endParaRPr kumimoji="0" lang="fr-FR" sz="1400" b="0" i="0" u="none" strike="noStrike" kern="1200" cap="none" spc="0" normalizeH="0" baseline="0" dirty="0">
              <a:ln>
                <a:noFill/>
              </a:ln>
              <a:solidFill>
                <a:srgbClr val="0070C0"/>
              </a:solidFill>
              <a:effectLst/>
              <a:uLnTx/>
              <a:uFillTx/>
              <a:ea typeface="+mn-ea"/>
              <a:cs typeface="Segoe UI" panose="020B0502040204020203" pitchFamily="34" charset="0"/>
            </a:endParaRPr>
          </a:p>
          <a:p>
            <a:pPr marL="171450" marR="0" lvl="0" indent="-171450" algn="just" defTabSz="685800" rtl="0" eaLnBrk="1" fontAlgn="auto" latinLnBrk="0" hangingPunct="1">
              <a:lnSpc>
                <a:spcPct val="100000"/>
              </a:lnSpc>
              <a:spcBef>
                <a:spcPts val="600"/>
              </a:spcBef>
              <a:spcAft>
                <a:spcPts val="600"/>
              </a:spcAft>
              <a:buClrTx/>
              <a:buSzTx/>
              <a:buFont typeface="Wingdings" panose="05000000000000000000" pitchFamily="2" charset="2"/>
              <a:buChar char="§"/>
              <a:tabLst/>
              <a:defRPr/>
            </a:pPr>
            <a:r>
              <a:rPr kumimoji="0" lang="fr-FR" sz="1400" b="1" i="1" u="none" strike="noStrike" kern="1200" cap="none" spc="0" normalizeH="0" baseline="0" dirty="0">
                <a:ln>
                  <a:noFill/>
                </a:ln>
                <a:solidFill>
                  <a:srgbClr val="0070C0"/>
                </a:solidFill>
                <a:effectLst/>
                <a:uLnTx/>
                <a:uFillTx/>
                <a:ea typeface="+mn-ea"/>
                <a:cs typeface="Segoe UI" panose="020B0502040204020203" pitchFamily="34" charset="0"/>
              </a:rPr>
              <a:t>États financiers </a:t>
            </a:r>
            <a:r>
              <a:rPr kumimoji="0" lang="fr-FR" sz="1400" b="1" i="1" u="none" strike="noStrike" kern="1200" cap="none" spc="0" normalizeH="0" baseline="0" dirty="0">
                <a:ln>
                  <a:noFill/>
                </a:ln>
                <a:solidFill>
                  <a:srgbClr val="002060"/>
                </a:solidFill>
                <a:effectLst/>
                <a:uLnTx/>
                <a:uFillTx/>
                <a:ea typeface="+mn-ea"/>
                <a:cs typeface="Segoe UI" panose="020B0502040204020203" pitchFamily="34" charset="0"/>
              </a:rPr>
              <a:t>individuels</a:t>
            </a:r>
            <a:r>
              <a:rPr kumimoji="0" lang="fr-FR" sz="1400" b="1" i="1" u="none" strike="noStrike" kern="1200" cap="none" spc="0" normalizeH="0" baseline="0" dirty="0">
                <a:ln>
                  <a:noFill/>
                </a:ln>
                <a:solidFill>
                  <a:srgbClr val="0070C0"/>
                </a:solidFill>
                <a:effectLst/>
                <a:uLnTx/>
                <a:uFillTx/>
                <a:ea typeface="+mn-ea"/>
                <a:cs typeface="Segoe UI" panose="020B0502040204020203" pitchFamily="34" charset="0"/>
              </a:rPr>
              <a:t> du gestionnaire du fonds de garantie</a:t>
            </a:r>
            <a:endParaRPr kumimoji="0" lang="fr-FR" sz="1400" b="0" i="0" u="none" strike="noStrike" kern="1200" cap="none" spc="0" normalizeH="0" baseline="0" dirty="0">
              <a:ln>
                <a:noFill/>
              </a:ln>
              <a:solidFill>
                <a:srgbClr val="0070C0"/>
              </a:solidFill>
              <a:effectLst/>
              <a:uLnTx/>
              <a:uFillTx/>
              <a:ea typeface="+mn-ea"/>
              <a:cs typeface="Segoe UI" panose="020B0502040204020203" pitchFamily="34" charset="0"/>
            </a:endParaRPr>
          </a:p>
          <a:p>
            <a:pPr marL="171450" marR="0" lvl="0" indent="-171450" algn="just" defTabSz="685800" rtl="0" eaLnBrk="1" fontAlgn="auto" latinLnBrk="0" hangingPunct="1">
              <a:lnSpc>
                <a:spcPct val="100000"/>
              </a:lnSpc>
              <a:spcBef>
                <a:spcPts val="600"/>
              </a:spcBef>
              <a:spcAft>
                <a:spcPts val="600"/>
              </a:spcAft>
              <a:buClrTx/>
              <a:buSzTx/>
              <a:buFont typeface="Wingdings" panose="05000000000000000000" pitchFamily="2" charset="2"/>
              <a:buChar char="§"/>
              <a:tabLst/>
              <a:defRPr/>
            </a:pPr>
            <a:r>
              <a:rPr kumimoji="0" lang="fr-FR" sz="1400" b="1" i="1" u="none" strike="noStrike" kern="1200" cap="none" spc="0" normalizeH="0" baseline="0" dirty="0">
                <a:ln>
                  <a:noFill/>
                </a:ln>
                <a:solidFill>
                  <a:srgbClr val="0070C0"/>
                </a:solidFill>
                <a:effectLst/>
                <a:uLnTx/>
                <a:uFillTx/>
                <a:ea typeface="+mn-ea"/>
                <a:cs typeface="Segoe UI" panose="020B0502040204020203" pitchFamily="34" charset="0"/>
              </a:rPr>
              <a:t>États financiers </a:t>
            </a:r>
            <a:r>
              <a:rPr kumimoji="0" lang="fr-FR" sz="1400" b="1" i="1" u="none" strike="noStrike" kern="1200" cap="none" spc="0" normalizeH="0" baseline="0" dirty="0">
                <a:ln>
                  <a:noFill/>
                </a:ln>
                <a:solidFill>
                  <a:srgbClr val="00B050"/>
                </a:solidFill>
                <a:effectLst/>
                <a:uLnTx/>
                <a:uFillTx/>
                <a:ea typeface="+mn-ea"/>
                <a:cs typeface="Segoe UI" panose="020B0502040204020203" pitchFamily="34" charset="0"/>
              </a:rPr>
              <a:t>combinés</a:t>
            </a:r>
            <a:r>
              <a:rPr kumimoji="0" lang="fr-FR" sz="1400" b="1" i="1" u="none" strike="noStrike" kern="1200" cap="none" spc="0" normalizeH="0" baseline="0" dirty="0">
                <a:ln>
                  <a:noFill/>
                </a:ln>
                <a:solidFill>
                  <a:srgbClr val="0070C0"/>
                </a:solidFill>
                <a:effectLst/>
                <a:uLnTx/>
                <a:uFillTx/>
                <a:ea typeface="+mn-ea"/>
                <a:cs typeface="Segoe UI" panose="020B0502040204020203" pitchFamily="34" charset="0"/>
              </a:rPr>
              <a:t> du gestionnaire et du fonds de garantie</a:t>
            </a:r>
            <a:endParaRPr kumimoji="0" lang="fr-FR" sz="1400" b="0" i="0" u="none" strike="noStrike" kern="1200" cap="none" spc="0" normalizeH="0" baseline="0" dirty="0">
              <a:ln>
                <a:noFill/>
              </a:ln>
              <a:solidFill>
                <a:srgbClr val="0070C0"/>
              </a:solidFill>
              <a:effectLst/>
              <a:uLnTx/>
              <a:uFillTx/>
              <a:ea typeface="+mn-ea"/>
              <a:cs typeface="Segoe UI" panose="020B0502040204020203" pitchFamily="34" charset="0"/>
            </a:endParaRPr>
          </a:p>
        </p:txBody>
      </p:sp>
      <p:cxnSp>
        <p:nvCxnSpPr>
          <p:cNvPr id="32" name="Straight Connector 17">
            <a:extLst>
              <a:ext uri="{FF2B5EF4-FFF2-40B4-BE49-F238E27FC236}">
                <a16:creationId xmlns:a16="http://schemas.microsoft.com/office/drawing/2014/main" xmlns="" id="{E263BCA0-129F-47B3-B8BB-50DC0267B448}"/>
              </a:ext>
            </a:extLst>
          </p:cNvPr>
          <p:cNvCxnSpPr>
            <a:cxnSpLocks/>
          </p:cNvCxnSpPr>
          <p:nvPr/>
        </p:nvCxnSpPr>
        <p:spPr>
          <a:xfrm>
            <a:off x="6592408" y="4935256"/>
            <a:ext cx="0" cy="853679"/>
          </a:xfrm>
          <a:prstGeom prst="line">
            <a:avLst/>
          </a:prstGeom>
          <a:ln w="38100">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33" name="Straight Connector 18">
            <a:extLst>
              <a:ext uri="{FF2B5EF4-FFF2-40B4-BE49-F238E27FC236}">
                <a16:creationId xmlns:a16="http://schemas.microsoft.com/office/drawing/2014/main" xmlns="" id="{A9CAE03B-0BFD-48B1-8256-C48566DB71E6}"/>
              </a:ext>
            </a:extLst>
          </p:cNvPr>
          <p:cNvCxnSpPr>
            <a:cxnSpLocks/>
          </p:cNvCxnSpPr>
          <p:nvPr/>
        </p:nvCxnSpPr>
        <p:spPr>
          <a:xfrm rot="16200000">
            <a:off x="7004959" y="4521682"/>
            <a:ext cx="0" cy="853679"/>
          </a:xfrm>
          <a:prstGeom prst="line">
            <a:avLst/>
          </a:prstGeom>
          <a:ln w="38100">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34" name="Straight Connector 20">
            <a:extLst>
              <a:ext uri="{FF2B5EF4-FFF2-40B4-BE49-F238E27FC236}">
                <a16:creationId xmlns:a16="http://schemas.microsoft.com/office/drawing/2014/main" xmlns="" id="{95DE1514-FC62-4E75-9733-701FF17DA508}"/>
              </a:ext>
            </a:extLst>
          </p:cNvPr>
          <p:cNvCxnSpPr>
            <a:cxnSpLocks/>
          </p:cNvCxnSpPr>
          <p:nvPr/>
        </p:nvCxnSpPr>
        <p:spPr>
          <a:xfrm rot="10800000">
            <a:off x="10729315" y="5728114"/>
            <a:ext cx="0" cy="853679"/>
          </a:xfrm>
          <a:prstGeom prst="line">
            <a:avLst/>
          </a:prstGeom>
          <a:ln w="38100">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35" name="Straight Connector 21">
            <a:extLst>
              <a:ext uri="{FF2B5EF4-FFF2-40B4-BE49-F238E27FC236}">
                <a16:creationId xmlns:a16="http://schemas.microsoft.com/office/drawing/2014/main" xmlns="" id="{84BA6726-97C4-4825-B66B-B2119C1CC127}"/>
              </a:ext>
            </a:extLst>
          </p:cNvPr>
          <p:cNvCxnSpPr>
            <a:cxnSpLocks/>
          </p:cNvCxnSpPr>
          <p:nvPr/>
        </p:nvCxnSpPr>
        <p:spPr>
          <a:xfrm rot="5400000">
            <a:off x="10316764" y="6141687"/>
            <a:ext cx="0" cy="853679"/>
          </a:xfrm>
          <a:prstGeom prst="line">
            <a:avLst/>
          </a:prstGeom>
          <a:ln w="38100">
            <a:solidFill>
              <a:srgbClr val="002060"/>
            </a:solidFill>
          </a:ln>
        </p:spPr>
        <p:style>
          <a:lnRef idx="1">
            <a:schemeClr val="accent1"/>
          </a:lnRef>
          <a:fillRef idx="0">
            <a:schemeClr val="accent1"/>
          </a:fillRef>
          <a:effectRef idx="0">
            <a:schemeClr val="accent1"/>
          </a:effectRef>
          <a:fontRef idx="minor">
            <a:schemeClr val="tx1"/>
          </a:fontRef>
        </p:style>
      </p:cxnSp>
      <p:sp>
        <p:nvSpPr>
          <p:cNvPr id="36" name="Rectangle 35">
            <a:extLst>
              <a:ext uri="{FF2B5EF4-FFF2-40B4-BE49-F238E27FC236}">
                <a16:creationId xmlns:a16="http://schemas.microsoft.com/office/drawing/2014/main" xmlns="" id="{5E2AD018-FBD7-482F-A0F8-3A51F597CB96}"/>
              </a:ext>
            </a:extLst>
          </p:cNvPr>
          <p:cNvSpPr/>
          <p:nvPr/>
        </p:nvSpPr>
        <p:spPr>
          <a:xfrm>
            <a:off x="8219147" y="5195290"/>
            <a:ext cx="650032" cy="307777"/>
          </a:xfrm>
          <a:prstGeom prst="rect">
            <a:avLst/>
          </a:prstGeom>
        </p:spPr>
        <p:txBody>
          <a:bodyPr wrap="square">
            <a:spAutoFit/>
          </a:bodyPr>
          <a:lstStyle/>
          <a:p>
            <a:pPr marR="0" lvl="0" algn="ctr" defTabSz="622300" rtl="0" eaLnBrk="0" fontAlgn="base" latinLnBrk="0" hangingPunct="0">
              <a:lnSpc>
                <a:spcPct val="100000"/>
              </a:lnSpc>
              <a:spcBef>
                <a:spcPct val="0"/>
              </a:spcBef>
              <a:spcAft>
                <a:spcPts val="0"/>
              </a:spcAft>
              <a:buClrTx/>
              <a:buSzTx/>
              <a:tabLst/>
              <a:defRPr/>
            </a:pPr>
            <a:r>
              <a:rPr kumimoji="0" lang="fr-FR" sz="1400" b="1" i="0" u="none" strike="noStrike" kern="1200" cap="none" spc="0" normalizeH="0" baseline="0" dirty="0">
                <a:ln>
                  <a:noFill/>
                </a:ln>
                <a:solidFill>
                  <a:srgbClr val="FF6600"/>
                </a:solidFill>
                <a:effectLst/>
                <a:uLnTx/>
                <a:uFillTx/>
                <a:ea typeface="+mn-ea"/>
                <a:cs typeface="Segoe UI" panose="020B0502040204020203" pitchFamily="34" charset="0"/>
              </a:rPr>
              <a:t>et</a:t>
            </a:r>
          </a:p>
        </p:txBody>
      </p:sp>
      <p:sp>
        <p:nvSpPr>
          <p:cNvPr id="37" name="Rectangle 36">
            <a:extLst>
              <a:ext uri="{FF2B5EF4-FFF2-40B4-BE49-F238E27FC236}">
                <a16:creationId xmlns:a16="http://schemas.microsoft.com/office/drawing/2014/main" xmlns="" id="{E096517D-CA16-4911-A93C-9FF8F281E4A4}"/>
              </a:ext>
            </a:extLst>
          </p:cNvPr>
          <p:cNvSpPr/>
          <p:nvPr/>
        </p:nvSpPr>
        <p:spPr>
          <a:xfrm>
            <a:off x="8219147" y="5764916"/>
            <a:ext cx="650032" cy="307777"/>
          </a:xfrm>
          <a:prstGeom prst="rect">
            <a:avLst/>
          </a:prstGeom>
        </p:spPr>
        <p:txBody>
          <a:bodyPr wrap="square">
            <a:spAutoFit/>
          </a:bodyPr>
          <a:lstStyle/>
          <a:p>
            <a:pPr marR="0" lvl="0" algn="ctr" defTabSz="622300" rtl="0" eaLnBrk="0" fontAlgn="base" latinLnBrk="0" hangingPunct="0">
              <a:lnSpc>
                <a:spcPct val="100000"/>
              </a:lnSpc>
              <a:spcBef>
                <a:spcPct val="0"/>
              </a:spcBef>
              <a:spcAft>
                <a:spcPts val="0"/>
              </a:spcAft>
              <a:buClrTx/>
              <a:buSzTx/>
              <a:tabLst/>
              <a:defRPr/>
            </a:pPr>
            <a:r>
              <a:rPr kumimoji="0" lang="fr-FR" sz="1400" b="1" i="0" u="none" strike="noStrike" kern="1200" cap="none" spc="0" normalizeH="0" baseline="0" dirty="0">
                <a:ln>
                  <a:noFill/>
                </a:ln>
                <a:solidFill>
                  <a:srgbClr val="FF6600"/>
                </a:solidFill>
                <a:effectLst/>
                <a:uLnTx/>
                <a:uFillTx/>
                <a:ea typeface="+mn-ea"/>
                <a:cs typeface="Segoe UI" panose="020B0502040204020203" pitchFamily="34" charset="0"/>
              </a:rPr>
              <a:t>et/ou</a:t>
            </a:r>
          </a:p>
        </p:txBody>
      </p:sp>
      <p:sp>
        <p:nvSpPr>
          <p:cNvPr id="30" name="Rectangle 29">
            <a:extLst>
              <a:ext uri="{FF2B5EF4-FFF2-40B4-BE49-F238E27FC236}">
                <a16:creationId xmlns:a16="http://schemas.microsoft.com/office/drawing/2014/main" xmlns="" id="{5D24182A-7CA0-40B8-A946-AA6C42F71E68}"/>
              </a:ext>
            </a:extLst>
          </p:cNvPr>
          <p:cNvSpPr/>
          <p:nvPr/>
        </p:nvSpPr>
        <p:spPr>
          <a:xfrm>
            <a:off x="557164" y="3897158"/>
            <a:ext cx="2479969" cy="523220"/>
          </a:xfrm>
          <a:prstGeom prst="rect">
            <a:avLst/>
          </a:prstGeom>
        </p:spPr>
        <p:txBody>
          <a:bodyPr wrap="square">
            <a:spAutoFit/>
          </a:bodyPr>
          <a:lstStyle/>
          <a:p>
            <a:pPr marR="0" lvl="0" algn="just" defTabSz="622300" rtl="0" eaLnBrk="0" fontAlgn="base" latinLnBrk="0" hangingPunct="0">
              <a:lnSpc>
                <a:spcPct val="100000"/>
              </a:lnSpc>
              <a:spcBef>
                <a:spcPct val="0"/>
              </a:spcBef>
              <a:spcAft>
                <a:spcPts val="0"/>
              </a:spcAft>
              <a:buClrTx/>
              <a:buSzTx/>
              <a:tabLst/>
              <a:defRPr/>
            </a:pPr>
            <a:r>
              <a:rPr kumimoji="0" lang="fr-FR" sz="1400" b="1" i="0" u="none" strike="noStrike" kern="1200" cap="none" spc="0" normalizeH="0" baseline="0" dirty="0">
                <a:ln>
                  <a:noFill/>
                </a:ln>
                <a:solidFill>
                  <a:srgbClr val="FF6600"/>
                </a:solidFill>
                <a:effectLst/>
                <a:uLnTx/>
                <a:uFillTx/>
                <a:ea typeface="+mn-ea"/>
                <a:cs typeface="Segoe UI" panose="020B0502040204020203" pitchFamily="34" charset="0"/>
              </a:rPr>
              <a:t>1/</a:t>
            </a:r>
            <a:r>
              <a:rPr kumimoji="0" lang="fr-FR" sz="1400" b="1" i="0" u="none" strike="noStrike" kern="1200" cap="none" spc="0" normalizeH="0" baseline="0" dirty="0">
                <a:ln>
                  <a:noFill/>
                </a:ln>
                <a:solidFill>
                  <a:srgbClr val="0070C0"/>
                </a:solidFill>
                <a:effectLst/>
                <a:uLnTx/>
                <a:uFillTx/>
                <a:ea typeface="+mn-ea"/>
                <a:cs typeface="Segoe UI" panose="020B0502040204020203" pitchFamily="34" charset="0"/>
              </a:rPr>
              <a:t> SGC:</a:t>
            </a:r>
            <a:r>
              <a:rPr kumimoji="0" lang="fr-FR" sz="1400" b="1" i="0" u="none" strike="noStrike" kern="1200" cap="none" spc="0" normalizeH="0" baseline="0" dirty="0">
                <a:ln>
                  <a:noFill/>
                </a:ln>
                <a:solidFill>
                  <a:srgbClr val="002060"/>
                </a:solidFill>
                <a:effectLst/>
                <a:uLnTx/>
                <a:uFillTx/>
                <a:ea typeface="+mn-ea"/>
                <a:cs typeface="Segoe UI" panose="020B0502040204020203" pitchFamily="34" charset="0"/>
              </a:rPr>
              <a:t> Quel est le périmètre de l’entité comptable?</a:t>
            </a:r>
          </a:p>
        </p:txBody>
      </p:sp>
      <p:sp>
        <p:nvSpPr>
          <p:cNvPr id="38" name="Rectangle 37">
            <a:extLst>
              <a:ext uri="{FF2B5EF4-FFF2-40B4-BE49-F238E27FC236}">
                <a16:creationId xmlns:a16="http://schemas.microsoft.com/office/drawing/2014/main" xmlns="" id="{05105C6F-87D9-4A15-A20D-9A64A6D14FBC}"/>
              </a:ext>
            </a:extLst>
          </p:cNvPr>
          <p:cNvSpPr/>
          <p:nvPr/>
        </p:nvSpPr>
        <p:spPr>
          <a:xfrm>
            <a:off x="564820" y="4523673"/>
            <a:ext cx="2783789" cy="523220"/>
          </a:xfrm>
          <a:prstGeom prst="rect">
            <a:avLst/>
          </a:prstGeom>
        </p:spPr>
        <p:txBody>
          <a:bodyPr wrap="square">
            <a:spAutoFit/>
          </a:bodyPr>
          <a:lstStyle/>
          <a:p>
            <a:pPr marR="0" lvl="0" algn="just" defTabSz="622300" rtl="0" eaLnBrk="0" fontAlgn="base" latinLnBrk="0" hangingPunct="0">
              <a:lnSpc>
                <a:spcPct val="100000"/>
              </a:lnSpc>
              <a:spcBef>
                <a:spcPct val="0"/>
              </a:spcBef>
              <a:spcAft>
                <a:spcPts val="0"/>
              </a:spcAft>
              <a:buClrTx/>
              <a:buSzTx/>
              <a:tabLst/>
              <a:defRPr/>
            </a:pPr>
            <a:r>
              <a:rPr kumimoji="0" lang="fr-FR" sz="1400" b="1" i="0" u="none" strike="noStrike" kern="1200" cap="none" spc="0" normalizeH="0" baseline="0" dirty="0">
                <a:ln>
                  <a:noFill/>
                </a:ln>
                <a:solidFill>
                  <a:srgbClr val="FF6600"/>
                </a:solidFill>
                <a:effectLst/>
                <a:uLnTx/>
                <a:uFillTx/>
                <a:ea typeface="+mn-ea"/>
                <a:cs typeface="Segoe UI" panose="020B0502040204020203" pitchFamily="34" charset="0"/>
              </a:rPr>
              <a:t>2/ </a:t>
            </a:r>
            <a:r>
              <a:rPr kumimoji="0" lang="fr-FR" sz="1400" b="1" i="0" u="none" strike="noStrike" kern="1200" cap="none" spc="0" normalizeH="0" baseline="0" dirty="0">
                <a:ln>
                  <a:noFill/>
                </a:ln>
                <a:solidFill>
                  <a:srgbClr val="0070C0"/>
                </a:solidFill>
                <a:effectLst/>
                <a:uLnTx/>
                <a:uFillTx/>
                <a:ea typeface="+mn-ea"/>
                <a:cs typeface="Segoe UI" panose="020B0502040204020203" pitchFamily="34" charset="0"/>
              </a:rPr>
              <a:t>SGC:</a:t>
            </a:r>
            <a:r>
              <a:rPr kumimoji="0" lang="fr-FR" sz="1400" b="1" i="0" u="none" strike="noStrike" kern="1200" cap="none" spc="0" normalizeH="0" baseline="0" dirty="0">
                <a:ln>
                  <a:noFill/>
                </a:ln>
                <a:solidFill>
                  <a:srgbClr val="002060"/>
                </a:solidFill>
                <a:effectLst/>
                <a:uLnTx/>
                <a:uFillTx/>
                <a:ea typeface="+mn-ea"/>
                <a:cs typeface="Segoe UI" panose="020B0502040204020203" pitchFamily="34" charset="0"/>
              </a:rPr>
              <a:t> Typologie d’états financiers publiables?</a:t>
            </a:r>
          </a:p>
        </p:txBody>
      </p:sp>
      <p:grpSp>
        <p:nvGrpSpPr>
          <p:cNvPr id="39" name="Groupe 8">
            <a:extLst>
              <a:ext uri="{FF2B5EF4-FFF2-40B4-BE49-F238E27FC236}">
                <a16:creationId xmlns:a16="http://schemas.microsoft.com/office/drawing/2014/main" xmlns="" id="{9E7510AD-BBF6-4EA9-83C1-7E2A8D686D20}"/>
              </a:ext>
            </a:extLst>
          </p:cNvPr>
          <p:cNvGrpSpPr>
            <a:grpSpLocks/>
          </p:cNvGrpSpPr>
          <p:nvPr/>
        </p:nvGrpSpPr>
        <p:grpSpPr bwMode="auto">
          <a:xfrm>
            <a:off x="11014075" y="6237288"/>
            <a:ext cx="957263" cy="287337"/>
            <a:chOff x="9460301" y="7063452"/>
            <a:chExt cx="926165" cy="277783"/>
          </a:xfrm>
        </p:grpSpPr>
        <p:sp>
          <p:nvSpPr>
            <p:cNvPr id="40" name="Espace réservé du numéro de diapositive 5">
              <a:extLst>
                <a:ext uri="{FF2B5EF4-FFF2-40B4-BE49-F238E27FC236}">
                  <a16:creationId xmlns:a16="http://schemas.microsoft.com/office/drawing/2014/main" xmlns="" id="{CF9868D6-3BC9-40EC-9CA3-85BB3F9803FD}"/>
                </a:ext>
              </a:extLst>
            </p:cNvPr>
            <p:cNvSpPr txBox="1">
              <a:spLocks/>
            </p:cNvSpPr>
            <p:nvPr/>
          </p:nvSpPr>
          <p:spPr>
            <a:xfrm>
              <a:off x="9460301" y="7063452"/>
              <a:ext cx="926165" cy="277783"/>
            </a:xfrm>
            <a:prstGeom prst="rect">
              <a:avLst/>
            </a:prstGeom>
          </p:spPr>
          <p:txBody>
            <a:bodyPr/>
            <a:lstStyle>
              <a:defPPr>
                <a:defRPr lang="de-DE"/>
              </a:defPPr>
              <a:lvl1pPr algn="l" rtl="0" fontAlgn="base">
                <a:spcBef>
                  <a:spcPct val="0"/>
                </a:spcBef>
                <a:spcAft>
                  <a:spcPct val="0"/>
                </a:spcAft>
                <a:defRPr sz="2400" kern="1200">
                  <a:solidFill>
                    <a:schemeClr val="tx1"/>
                  </a:solidFill>
                  <a:latin typeface="Times New Roman" panose="02020603050405020304" pitchFamily="18" charset="0"/>
                  <a:ea typeface="+mn-ea"/>
                  <a:cs typeface="Times New Roman" panose="02020603050405020304" pitchFamily="18" charset="0"/>
                </a:defRPr>
              </a:lvl1pPr>
              <a:lvl2pPr marL="457200" algn="l" rtl="0" fontAlgn="base">
                <a:spcBef>
                  <a:spcPct val="0"/>
                </a:spcBef>
                <a:spcAft>
                  <a:spcPct val="0"/>
                </a:spcAft>
                <a:defRPr sz="2400" kern="1200">
                  <a:solidFill>
                    <a:schemeClr val="tx1"/>
                  </a:solidFill>
                  <a:latin typeface="Times New Roman" panose="02020603050405020304" pitchFamily="18" charset="0"/>
                  <a:ea typeface="+mn-ea"/>
                  <a:cs typeface="Times New Roman" panose="02020603050405020304" pitchFamily="18" charset="0"/>
                </a:defRPr>
              </a:lvl2pPr>
              <a:lvl3pPr marL="914400" algn="l" rtl="0" fontAlgn="base">
                <a:spcBef>
                  <a:spcPct val="0"/>
                </a:spcBef>
                <a:spcAft>
                  <a:spcPct val="0"/>
                </a:spcAft>
                <a:defRPr sz="2400" kern="1200">
                  <a:solidFill>
                    <a:schemeClr val="tx1"/>
                  </a:solidFill>
                  <a:latin typeface="Times New Roman" panose="02020603050405020304" pitchFamily="18" charset="0"/>
                  <a:ea typeface="+mn-ea"/>
                  <a:cs typeface="Times New Roman" panose="02020603050405020304" pitchFamily="18" charset="0"/>
                </a:defRPr>
              </a:lvl3pPr>
              <a:lvl4pPr marL="1371600" algn="l" rtl="0" fontAlgn="base">
                <a:spcBef>
                  <a:spcPct val="0"/>
                </a:spcBef>
                <a:spcAft>
                  <a:spcPct val="0"/>
                </a:spcAft>
                <a:defRPr sz="2400" kern="1200">
                  <a:solidFill>
                    <a:schemeClr val="tx1"/>
                  </a:solidFill>
                  <a:latin typeface="Times New Roman" panose="02020603050405020304" pitchFamily="18" charset="0"/>
                  <a:ea typeface="+mn-ea"/>
                  <a:cs typeface="Times New Roman" panose="02020603050405020304" pitchFamily="18" charset="0"/>
                </a:defRPr>
              </a:lvl4pPr>
              <a:lvl5pPr marL="1828800" algn="l" rtl="0" fontAlgn="base">
                <a:spcBef>
                  <a:spcPct val="0"/>
                </a:spcBef>
                <a:spcAft>
                  <a:spcPct val="0"/>
                </a:spcAft>
                <a:defRPr sz="2400" kern="1200">
                  <a:solidFill>
                    <a:schemeClr val="tx1"/>
                  </a:solidFill>
                  <a:latin typeface="Times New Roman" panose="02020603050405020304" pitchFamily="18" charset="0"/>
                  <a:ea typeface="+mn-ea"/>
                  <a:cs typeface="Times New Roman" panose="02020603050405020304" pitchFamily="18" charset="0"/>
                </a:defRPr>
              </a:lvl5pPr>
              <a:lvl6pPr marL="2286000" algn="l" defTabSz="914400" rtl="0" eaLnBrk="1" latinLnBrk="0" hangingPunct="1">
                <a:defRPr sz="2400" kern="1200">
                  <a:solidFill>
                    <a:schemeClr val="tx1"/>
                  </a:solidFill>
                  <a:latin typeface="Times New Roman" panose="02020603050405020304" pitchFamily="18" charset="0"/>
                  <a:ea typeface="+mn-ea"/>
                  <a:cs typeface="Times New Roman" panose="02020603050405020304" pitchFamily="18" charset="0"/>
                </a:defRPr>
              </a:lvl6pPr>
              <a:lvl7pPr marL="2743200" algn="l" defTabSz="914400" rtl="0" eaLnBrk="1" latinLnBrk="0" hangingPunct="1">
                <a:defRPr sz="2400" kern="1200">
                  <a:solidFill>
                    <a:schemeClr val="tx1"/>
                  </a:solidFill>
                  <a:latin typeface="Times New Roman" panose="02020603050405020304" pitchFamily="18" charset="0"/>
                  <a:ea typeface="+mn-ea"/>
                  <a:cs typeface="Times New Roman" panose="02020603050405020304" pitchFamily="18" charset="0"/>
                </a:defRPr>
              </a:lvl7pPr>
              <a:lvl8pPr marL="3200400" algn="l" defTabSz="914400" rtl="0" eaLnBrk="1" latinLnBrk="0" hangingPunct="1">
                <a:defRPr sz="2400" kern="1200">
                  <a:solidFill>
                    <a:schemeClr val="tx1"/>
                  </a:solidFill>
                  <a:latin typeface="Times New Roman" panose="02020603050405020304" pitchFamily="18" charset="0"/>
                  <a:ea typeface="+mn-ea"/>
                  <a:cs typeface="Times New Roman" panose="02020603050405020304" pitchFamily="18" charset="0"/>
                </a:defRPr>
              </a:lvl8pPr>
              <a:lvl9pPr marL="3657600" algn="l" defTabSz="914400" rtl="0" eaLnBrk="1" latinLnBrk="0" hangingPunct="1">
                <a:defRPr sz="2400" kern="1200">
                  <a:solidFill>
                    <a:schemeClr val="tx1"/>
                  </a:solidFill>
                  <a:latin typeface="Times New Roman" panose="02020603050405020304" pitchFamily="18" charset="0"/>
                  <a:ea typeface="+mn-ea"/>
                  <a:cs typeface="Times New Roman" panose="02020603050405020304" pitchFamily="18" charset="0"/>
                </a:defRPr>
              </a:lvl9pPr>
            </a:lstStyle>
            <a:p>
              <a:pPr algn="ctr" defTabSz="1042717" eaLnBrk="1" fontAlgn="auto" hangingPunct="1">
                <a:spcBef>
                  <a:spcPts val="0"/>
                </a:spcBef>
                <a:spcAft>
                  <a:spcPts val="0"/>
                </a:spcAft>
                <a:defRPr/>
              </a:pPr>
              <a:fld id="{0FD39C0D-2820-4F1B-838D-E1ECDD5FD67B}" type="slidenum">
                <a:rPr lang="en-GB" sz="1448">
                  <a:solidFill>
                    <a:srgbClr val="002060"/>
                  </a:solidFill>
                  <a:latin typeface="+mn-lt"/>
                  <a:cs typeface="Calibri" panose="020F0502020204030204" pitchFamily="34" charset="0"/>
                </a:rPr>
                <a:pPr algn="ctr" defTabSz="1042717" eaLnBrk="1" fontAlgn="auto" hangingPunct="1">
                  <a:spcBef>
                    <a:spcPts val="0"/>
                  </a:spcBef>
                  <a:spcAft>
                    <a:spcPts val="0"/>
                  </a:spcAft>
                  <a:defRPr/>
                </a:pPr>
                <a:t>17</a:t>
              </a:fld>
              <a:endParaRPr lang="en-GB" sz="1448" dirty="0">
                <a:solidFill>
                  <a:srgbClr val="002060"/>
                </a:solidFill>
                <a:latin typeface="+mn-lt"/>
                <a:cs typeface="Calibri" panose="020F0502020204030204" pitchFamily="34" charset="0"/>
              </a:endParaRPr>
            </a:p>
          </p:txBody>
        </p:sp>
        <p:cxnSp>
          <p:nvCxnSpPr>
            <p:cNvPr id="41" name="Connecteur droit 40">
              <a:extLst>
                <a:ext uri="{FF2B5EF4-FFF2-40B4-BE49-F238E27FC236}">
                  <a16:creationId xmlns:a16="http://schemas.microsoft.com/office/drawing/2014/main" xmlns="" id="{E41E3B55-4C68-4C34-B3CD-2BDE986E9FD4}"/>
                </a:ext>
              </a:extLst>
            </p:cNvPr>
            <p:cNvCxnSpPr/>
            <p:nvPr/>
          </p:nvCxnSpPr>
          <p:spPr>
            <a:xfrm>
              <a:off x="9738304" y="7092611"/>
              <a:ext cx="0" cy="244020"/>
            </a:xfrm>
            <a:prstGeom prst="line">
              <a:avLst/>
            </a:prstGeom>
            <a:ln>
              <a:solidFill>
                <a:srgbClr val="003062"/>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268417570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7" name="Connecteur droit 46">
            <a:extLst>
              <a:ext uri="{FF2B5EF4-FFF2-40B4-BE49-F238E27FC236}">
                <a16:creationId xmlns:a16="http://schemas.microsoft.com/office/drawing/2014/main" xmlns="" id="{2FC71C90-816D-42EA-B4A4-ADF23DEFD88D}"/>
              </a:ext>
            </a:extLst>
          </p:cNvPr>
          <p:cNvCxnSpPr>
            <a:cxnSpLocks/>
          </p:cNvCxnSpPr>
          <p:nvPr/>
        </p:nvCxnSpPr>
        <p:spPr>
          <a:xfrm>
            <a:off x="0" y="971931"/>
            <a:ext cx="10996863" cy="0"/>
          </a:xfrm>
          <a:prstGeom prst="line">
            <a:avLst/>
          </a:prstGeom>
          <a:ln w="19050">
            <a:solidFill>
              <a:srgbClr val="0E3A4D"/>
            </a:solidFill>
          </a:ln>
        </p:spPr>
        <p:style>
          <a:lnRef idx="1">
            <a:schemeClr val="accent1"/>
          </a:lnRef>
          <a:fillRef idx="0">
            <a:schemeClr val="accent1"/>
          </a:fillRef>
          <a:effectRef idx="0">
            <a:schemeClr val="accent1"/>
          </a:effectRef>
          <a:fontRef idx="minor">
            <a:schemeClr val="tx1"/>
          </a:fontRef>
        </p:style>
      </p:cxnSp>
      <p:pic>
        <p:nvPicPr>
          <p:cNvPr id="48" name="Image 47">
            <a:extLst>
              <a:ext uri="{FF2B5EF4-FFF2-40B4-BE49-F238E27FC236}">
                <a16:creationId xmlns:a16="http://schemas.microsoft.com/office/drawing/2014/main" xmlns="" id="{C1D28BEB-E0F9-4EFA-B23F-89DDC8F8E658}"/>
              </a:ext>
            </a:extLst>
          </p:cNvPr>
          <p:cNvPicPr>
            <a:picLocks noChangeAspect="1"/>
          </p:cNvPicPr>
          <p:nvPr/>
        </p:nvPicPr>
        <p:blipFill>
          <a:blip r:embed="rId2"/>
          <a:stretch>
            <a:fillRect/>
          </a:stretch>
        </p:blipFill>
        <p:spPr>
          <a:xfrm>
            <a:off x="11090358" y="394735"/>
            <a:ext cx="695325" cy="866775"/>
          </a:xfrm>
          <a:prstGeom prst="rect">
            <a:avLst/>
          </a:prstGeom>
        </p:spPr>
      </p:pic>
      <p:sp>
        <p:nvSpPr>
          <p:cNvPr id="49" name="Title 9">
            <a:extLst>
              <a:ext uri="{FF2B5EF4-FFF2-40B4-BE49-F238E27FC236}">
                <a16:creationId xmlns:a16="http://schemas.microsoft.com/office/drawing/2014/main" xmlns="" id="{D7EC9B13-8B9D-4BAC-AFAA-24668840A503}"/>
              </a:ext>
            </a:extLst>
          </p:cNvPr>
          <p:cNvSpPr txBox="1">
            <a:spLocks/>
          </p:cNvSpPr>
          <p:nvPr/>
        </p:nvSpPr>
        <p:spPr>
          <a:xfrm>
            <a:off x="138709" y="465177"/>
            <a:ext cx="10515600" cy="507831"/>
          </a:xfrm>
          <a:prstGeom prst="rect">
            <a:avLst/>
          </a:prstGeom>
        </p:spPr>
        <p:txBody>
          <a:bodyPr vert="horz" lIns="91440" tIns="45720" rIns="91440" bIns="45720" rtlCol="0" anchor="ctr">
            <a:spAutoFit/>
          </a:bodyPr>
          <a:lstStyle>
            <a:lvl1pPr>
              <a:lnSpc>
                <a:spcPct val="90000"/>
              </a:lnSpc>
              <a:spcBef>
                <a:spcPct val="0"/>
              </a:spcBef>
              <a:buNone/>
              <a:defRPr sz="3600" b="1">
                <a:solidFill>
                  <a:srgbClr val="0E3A4D"/>
                </a:solidFill>
                <a:latin typeface="Segoe UI" panose="020B0502040204020203" pitchFamily="34" charset="0"/>
                <a:ea typeface="+mj-ea"/>
                <a:cs typeface="Segoe UI" panose="020B0502040204020203" pitchFamily="34" charset="0"/>
              </a:defRPr>
            </a:lvl1pPr>
          </a:lstStyle>
          <a:p>
            <a:pPr marL="1203325" marR="0" lvl="0" indent="-1203325" algn="l" defTabSz="914400" rtl="0" eaLnBrk="1" fontAlgn="auto" latinLnBrk="0" hangingPunct="1">
              <a:lnSpc>
                <a:spcPct val="90000"/>
              </a:lnSpc>
              <a:spcBef>
                <a:spcPct val="0"/>
              </a:spcBef>
              <a:spcAft>
                <a:spcPts val="0"/>
              </a:spcAft>
              <a:buClrTx/>
              <a:buSzTx/>
              <a:buFontTx/>
              <a:buNone/>
              <a:tabLst/>
              <a:defRPr/>
            </a:pPr>
            <a:r>
              <a:rPr kumimoji="0" lang="en-US" sz="3000" b="1" i="0" u="none" strike="noStrike" kern="1200" cap="none" spc="0" normalizeH="0" baseline="0" noProof="0" dirty="0">
                <a:ln>
                  <a:noFill/>
                </a:ln>
                <a:solidFill>
                  <a:srgbClr val="0070C0"/>
                </a:solidFill>
                <a:effectLst/>
                <a:uLnTx/>
                <a:uFillTx/>
                <a:latin typeface="+mn-lt"/>
                <a:ea typeface="+mj-ea"/>
                <a:cs typeface="Segoe UI" panose="020B0502040204020203" pitchFamily="34" charset="0"/>
              </a:rPr>
              <a:t>II.</a:t>
            </a:r>
            <a:r>
              <a:rPr kumimoji="0" lang="en-US" sz="3000" b="1" i="0" u="none" strike="noStrike" kern="1200" cap="none" spc="0" normalizeH="0" baseline="0" noProof="0" dirty="0">
                <a:ln>
                  <a:noFill/>
                </a:ln>
                <a:solidFill>
                  <a:srgbClr val="0E3A4D"/>
                </a:solidFill>
                <a:effectLst/>
                <a:uLnTx/>
                <a:uFillTx/>
                <a:latin typeface="+mn-lt"/>
                <a:ea typeface="+mj-ea"/>
                <a:cs typeface="Segoe UI" panose="020B0502040204020203" pitchFamily="34" charset="0"/>
              </a:rPr>
              <a:t> </a:t>
            </a:r>
            <a:r>
              <a:rPr kumimoji="0" lang="fr-FR" sz="3000" b="1" i="0" u="none" strike="noStrike" kern="1200" cap="none" spc="0" normalizeH="0" baseline="0" noProof="0" dirty="0">
                <a:ln>
                  <a:noFill/>
                </a:ln>
                <a:solidFill>
                  <a:srgbClr val="0E3A4D"/>
                </a:solidFill>
                <a:effectLst/>
                <a:uLnTx/>
                <a:uFillTx/>
                <a:latin typeface="+mn-lt"/>
                <a:ea typeface="+mj-ea"/>
                <a:cs typeface="Segoe UI" panose="020B0502040204020203" pitchFamily="34" charset="0"/>
              </a:rPr>
              <a:t>Spécificités du reporting financier des SGC</a:t>
            </a:r>
          </a:p>
        </p:txBody>
      </p:sp>
      <p:sp>
        <p:nvSpPr>
          <p:cNvPr id="50" name="ZoneTexte 49">
            <a:extLst>
              <a:ext uri="{FF2B5EF4-FFF2-40B4-BE49-F238E27FC236}">
                <a16:creationId xmlns:a16="http://schemas.microsoft.com/office/drawing/2014/main" xmlns="" id="{F5EB34AD-89BD-449D-99F7-133681DD7F40}"/>
              </a:ext>
            </a:extLst>
          </p:cNvPr>
          <p:cNvSpPr txBox="1"/>
          <p:nvPr/>
        </p:nvSpPr>
        <p:spPr>
          <a:xfrm>
            <a:off x="406317" y="1003830"/>
            <a:ext cx="7068371" cy="369332"/>
          </a:xfrm>
          <a:prstGeom prst="rect">
            <a:avLst/>
          </a:prstGeom>
          <a:noFill/>
        </p:spPr>
        <p:txBody>
          <a:bodyPr wrap="square">
            <a:spAutoFit/>
          </a:bodyPr>
          <a:lstStyle/>
          <a:p>
            <a:pPr algn="just"/>
            <a:r>
              <a:rPr lang="fr-FR" sz="1800" b="1" i="1" u="none" strike="noStrike" baseline="0" dirty="0">
                <a:solidFill>
                  <a:srgbClr val="0070C0"/>
                </a:solidFill>
              </a:rPr>
              <a:t>Physionomie du Bilan d’une Société / Fonds de Garantie</a:t>
            </a:r>
            <a:endParaRPr lang="fr-FR" b="1" i="1" dirty="0">
              <a:solidFill>
                <a:srgbClr val="0070C0"/>
              </a:solidFill>
            </a:endParaRPr>
          </a:p>
        </p:txBody>
      </p:sp>
      <p:grpSp>
        <p:nvGrpSpPr>
          <p:cNvPr id="39" name="Groupe 8">
            <a:extLst>
              <a:ext uri="{FF2B5EF4-FFF2-40B4-BE49-F238E27FC236}">
                <a16:creationId xmlns:a16="http://schemas.microsoft.com/office/drawing/2014/main" xmlns="" id="{9E7510AD-BBF6-4EA9-83C1-7E2A8D686D20}"/>
              </a:ext>
            </a:extLst>
          </p:cNvPr>
          <p:cNvGrpSpPr>
            <a:grpSpLocks/>
          </p:cNvGrpSpPr>
          <p:nvPr/>
        </p:nvGrpSpPr>
        <p:grpSpPr bwMode="auto">
          <a:xfrm>
            <a:off x="11014075" y="6237288"/>
            <a:ext cx="957263" cy="287337"/>
            <a:chOff x="9460301" y="7063452"/>
            <a:chExt cx="926165" cy="277783"/>
          </a:xfrm>
        </p:grpSpPr>
        <p:sp>
          <p:nvSpPr>
            <p:cNvPr id="40" name="Espace réservé du numéro de diapositive 5">
              <a:extLst>
                <a:ext uri="{FF2B5EF4-FFF2-40B4-BE49-F238E27FC236}">
                  <a16:creationId xmlns:a16="http://schemas.microsoft.com/office/drawing/2014/main" xmlns="" id="{CF9868D6-3BC9-40EC-9CA3-85BB3F9803FD}"/>
                </a:ext>
              </a:extLst>
            </p:cNvPr>
            <p:cNvSpPr txBox="1">
              <a:spLocks/>
            </p:cNvSpPr>
            <p:nvPr/>
          </p:nvSpPr>
          <p:spPr>
            <a:xfrm>
              <a:off x="9460301" y="7063452"/>
              <a:ext cx="926165" cy="277783"/>
            </a:xfrm>
            <a:prstGeom prst="rect">
              <a:avLst/>
            </a:prstGeom>
          </p:spPr>
          <p:txBody>
            <a:bodyPr/>
            <a:lstStyle>
              <a:defPPr>
                <a:defRPr lang="de-DE"/>
              </a:defPPr>
              <a:lvl1pPr algn="l" rtl="0" fontAlgn="base">
                <a:spcBef>
                  <a:spcPct val="0"/>
                </a:spcBef>
                <a:spcAft>
                  <a:spcPct val="0"/>
                </a:spcAft>
                <a:defRPr sz="2400" kern="1200">
                  <a:solidFill>
                    <a:schemeClr val="tx1"/>
                  </a:solidFill>
                  <a:latin typeface="Times New Roman" panose="02020603050405020304" pitchFamily="18" charset="0"/>
                  <a:ea typeface="+mn-ea"/>
                  <a:cs typeface="Times New Roman" panose="02020603050405020304" pitchFamily="18" charset="0"/>
                </a:defRPr>
              </a:lvl1pPr>
              <a:lvl2pPr marL="457200" algn="l" rtl="0" fontAlgn="base">
                <a:spcBef>
                  <a:spcPct val="0"/>
                </a:spcBef>
                <a:spcAft>
                  <a:spcPct val="0"/>
                </a:spcAft>
                <a:defRPr sz="2400" kern="1200">
                  <a:solidFill>
                    <a:schemeClr val="tx1"/>
                  </a:solidFill>
                  <a:latin typeface="Times New Roman" panose="02020603050405020304" pitchFamily="18" charset="0"/>
                  <a:ea typeface="+mn-ea"/>
                  <a:cs typeface="Times New Roman" panose="02020603050405020304" pitchFamily="18" charset="0"/>
                </a:defRPr>
              </a:lvl2pPr>
              <a:lvl3pPr marL="914400" algn="l" rtl="0" fontAlgn="base">
                <a:spcBef>
                  <a:spcPct val="0"/>
                </a:spcBef>
                <a:spcAft>
                  <a:spcPct val="0"/>
                </a:spcAft>
                <a:defRPr sz="2400" kern="1200">
                  <a:solidFill>
                    <a:schemeClr val="tx1"/>
                  </a:solidFill>
                  <a:latin typeface="Times New Roman" panose="02020603050405020304" pitchFamily="18" charset="0"/>
                  <a:ea typeface="+mn-ea"/>
                  <a:cs typeface="Times New Roman" panose="02020603050405020304" pitchFamily="18" charset="0"/>
                </a:defRPr>
              </a:lvl3pPr>
              <a:lvl4pPr marL="1371600" algn="l" rtl="0" fontAlgn="base">
                <a:spcBef>
                  <a:spcPct val="0"/>
                </a:spcBef>
                <a:spcAft>
                  <a:spcPct val="0"/>
                </a:spcAft>
                <a:defRPr sz="2400" kern="1200">
                  <a:solidFill>
                    <a:schemeClr val="tx1"/>
                  </a:solidFill>
                  <a:latin typeface="Times New Roman" panose="02020603050405020304" pitchFamily="18" charset="0"/>
                  <a:ea typeface="+mn-ea"/>
                  <a:cs typeface="Times New Roman" panose="02020603050405020304" pitchFamily="18" charset="0"/>
                </a:defRPr>
              </a:lvl4pPr>
              <a:lvl5pPr marL="1828800" algn="l" rtl="0" fontAlgn="base">
                <a:spcBef>
                  <a:spcPct val="0"/>
                </a:spcBef>
                <a:spcAft>
                  <a:spcPct val="0"/>
                </a:spcAft>
                <a:defRPr sz="2400" kern="1200">
                  <a:solidFill>
                    <a:schemeClr val="tx1"/>
                  </a:solidFill>
                  <a:latin typeface="Times New Roman" panose="02020603050405020304" pitchFamily="18" charset="0"/>
                  <a:ea typeface="+mn-ea"/>
                  <a:cs typeface="Times New Roman" panose="02020603050405020304" pitchFamily="18" charset="0"/>
                </a:defRPr>
              </a:lvl5pPr>
              <a:lvl6pPr marL="2286000" algn="l" defTabSz="914400" rtl="0" eaLnBrk="1" latinLnBrk="0" hangingPunct="1">
                <a:defRPr sz="2400" kern="1200">
                  <a:solidFill>
                    <a:schemeClr val="tx1"/>
                  </a:solidFill>
                  <a:latin typeface="Times New Roman" panose="02020603050405020304" pitchFamily="18" charset="0"/>
                  <a:ea typeface="+mn-ea"/>
                  <a:cs typeface="Times New Roman" panose="02020603050405020304" pitchFamily="18" charset="0"/>
                </a:defRPr>
              </a:lvl6pPr>
              <a:lvl7pPr marL="2743200" algn="l" defTabSz="914400" rtl="0" eaLnBrk="1" latinLnBrk="0" hangingPunct="1">
                <a:defRPr sz="2400" kern="1200">
                  <a:solidFill>
                    <a:schemeClr val="tx1"/>
                  </a:solidFill>
                  <a:latin typeface="Times New Roman" panose="02020603050405020304" pitchFamily="18" charset="0"/>
                  <a:ea typeface="+mn-ea"/>
                  <a:cs typeface="Times New Roman" panose="02020603050405020304" pitchFamily="18" charset="0"/>
                </a:defRPr>
              </a:lvl7pPr>
              <a:lvl8pPr marL="3200400" algn="l" defTabSz="914400" rtl="0" eaLnBrk="1" latinLnBrk="0" hangingPunct="1">
                <a:defRPr sz="2400" kern="1200">
                  <a:solidFill>
                    <a:schemeClr val="tx1"/>
                  </a:solidFill>
                  <a:latin typeface="Times New Roman" panose="02020603050405020304" pitchFamily="18" charset="0"/>
                  <a:ea typeface="+mn-ea"/>
                  <a:cs typeface="Times New Roman" panose="02020603050405020304" pitchFamily="18" charset="0"/>
                </a:defRPr>
              </a:lvl8pPr>
              <a:lvl9pPr marL="3657600" algn="l" defTabSz="914400" rtl="0" eaLnBrk="1" latinLnBrk="0" hangingPunct="1">
                <a:defRPr sz="2400" kern="1200">
                  <a:solidFill>
                    <a:schemeClr val="tx1"/>
                  </a:solidFill>
                  <a:latin typeface="Times New Roman" panose="02020603050405020304" pitchFamily="18" charset="0"/>
                  <a:ea typeface="+mn-ea"/>
                  <a:cs typeface="Times New Roman" panose="02020603050405020304" pitchFamily="18" charset="0"/>
                </a:defRPr>
              </a:lvl9pPr>
            </a:lstStyle>
            <a:p>
              <a:pPr algn="ctr" defTabSz="1042717" eaLnBrk="1" fontAlgn="auto" hangingPunct="1">
                <a:spcBef>
                  <a:spcPts val="0"/>
                </a:spcBef>
                <a:spcAft>
                  <a:spcPts val="0"/>
                </a:spcAft>
                <a:defRPr/>
              </a:pPr>
              <a:fld id="{0FD39C0D-2820-4F1B-838D-E1ECDD5FD67B}" type="slidenum">
                <a:rPr lang="en-GB" sz="1448">
                  <a:solidFill>
                    <a:srgbClr val="002060"/>
                  </a:solidFill>
                  <a:latin typeface="+mn-lt"/>
                  <a:cs typeface="Calibri" panose="020F0502020204030204" pitchFamily="34" charset="0"/>
                </a:rPr>
                <a:pPr algn="ctr" defTabSz="1042717" eaLnBrk="1" fontAlgn="auto" hangingPunct="1">
                  <a:spcBef>
                    <a:spcPts val="0"/>
                  </a:spcBef>
                  <a:spcAft>
                    <a:spcPts val="0"/>
                  </a:spcAft>
                  <a:defRPr/>
                </a:pPr>
                <a:t>18</a:t>
              </a:fld>
              <a:endParaRPr lang="en-GB" sz="1448" dirty="0">
                <a:solidFill>
                  <a:srgbClr val="002060"/>
                </a:solidFill>
                <a:latin typeface="+mn-lt"/>
                <a:cs typeface="Calibri" panose="020F0502020204030204" pitchFamily="34" charset="0"/>
              </a:endParaRPr>
            </a:p>
          </p:txBody>
        </p:sp>
        <p:cxnSp>
          <p:nvCxnSpPr>
            <p:cNvPr id="41" name="Connecteur droit 40">
              <a:extLst>
                <a:ext uri="{FF2B5EF4-FFF2-40B4-BE49-F238E27FC236}">
                  <a16:creationId xmlns:a16="http://schemas.microsoft.com/office/drawing/2014/main" xmlns="" id="{E41E3B55-4C68-4C34-B3CD-2BDE986E9FD4}"/>
                </a:ext>
              </a:extLst>
            </p:cNvPr>
            <p:cNvCxnSpPr/>
            <p:nvPr/>
          </p:nvCxnSpPr>
          <p:spPr>
            <a:xfrm>
              <a:off x="9738304" y="7092611"/>
              <a:ext cx="0" cy="244020"/>
            </a:xfrm>
            <a:prstGeom prst="line">
              <a:avLst/>
            </a:prstGeom>
            <a:ln>
              <a:solidFill>
                <a:srgbClr val="003062"/>
              </a:solidFill>
            </a:ln>
          </p:spPr>
          <p:style>
            <a:lnRef idx="1">
              <a:schemeClr val="accent1"/>
            </a:lnRef>
            <a:fillRef idx="0">
              <a:schemeClr val="accent1"/>
            </a:fillRef>
            <a:effectRef idx="0">
              <a:schemeClr val="accent1"/>
            </a:effectRef>
            <a:fontRef idx="minor">
              <a:schemeClr val="tx1"/>
            </a:fontRef>
          </p:style>
        </p:cxnSp>
      </p:grpSp>
      <p:graphicFrame>
        <p:nvGraphicFramePr>
          <p:cNvPr id="42" name="Tableau 41">
            <a:extLst>
              <a:ext uri="{FF2B5EF4-FFF2-40B4-BE49-F238E27FC236}">
                <a16:creationId xmlns:a16="http://schemas.microsoft.com/office/drawing/2014/main" xmlns="" id="{955F8C4A-04B7-4EB8-A5AE-DD31B2A86E8C}"/>
              </a:ext>
            </a:extLst>
          </p:cNvPr>
          <p:cNvGraphicFramePr>
            <a:graphicFrameLocks noGrp="1"/>
          </p:cNvGraphicFramePr>
          <p:nvPr>
            <p:extLst>
              <p:ext uri="{D42A27DB-BD31-4B8C-83A1-F6EECF244321}">
                <p14:modId xmlns:p14="http://schemas.microsoft.com/office/powerpoint/2010/main" val="4201923628"/>
              </p:ext>
            </p:extLst>
          </p:nvPr>
        </p:nvGraphicFramePr>
        <p:xfrm>
          <a:off x="810965" y="1465591"/>
          <a:ext cx="10443087" cy="4719700"/>
        </p:xfrm>
        <a:graphic>
          <a:graphicData uri="http://schemas.openxmlformats.org/drawingml/2006/table">
            <a:tbl>
              <a:tblPr/>
              <a:tblGrid>
                <a:gridCol w="4371499">
                  <a:extLst>
                    <a:ext uri="{9D8B030D-6E8A-4147-A177-3AD203B41FA5}">
                      <a16:colId xmlns:a16="http://schemas.microsoft.com/office/drawing/2014/main" xmlns="" val="20000"/>
                    </a:ext>
                  </a:extLst>
                </a:gridCol>
                <a:gridCol w="850594">
                  <a:extLst>
                    <a:ext uri="{9D8B030D-6E8A-4147-A177-3AD203B41FA5}">
                      <a16:colId xmlns:a16="http://schemas.microsoft.com/office/drawing/2014/main" xmlns="" val="20001"/>
                    </a:ext>
                  </a:extLst>
                </a:gridCol>
                <a:gridCol w="4370400">
                  <a:extLst>
                    <a:ext uri="{9D8B030D-6E8A-4147-A177-3AD203B41FA5}">
                      <a16:colId xmlns:a16="http://schemas.microsoft.com/office/drawing/2014/main" xmlns="" val="20002"/>
                    </a:ext>
                  </a:extLst>
                </a:gridCol>
                <a:gridCol w="850594">
                  <a:extLst>
                    <a:ext uri="{9D8B030D-6E8A-4147-A177-3AD203B41FA5}">
                      <a16:colId xmlns:a16="http://schemas.microsoft.com/office/drawing/2014/main" xmlns="" val="20003"/>
                    </a:ext>
                  </a:extLst>
                </a:gridCol>
              </a:tblGrid>
              <a:tr h="396000">
                <a:tc gridSpan="2">
                  <a:txBody>
                    <a:bodyPr/>
                    <a:lstStyle/>
                    <a:p>
                      <a:pPr marL="0" marR="0" indent="0" algn="ctr" defTabSz="914400" rtl="0" eaLnBrk="1" fontAlgn="auto" latinLnBrk="0" hangingPunct="1">
                        <a:lnSpc>
                          <a:spcPts val="2400"/>
                        </a:lnSpc>
                        <a:spcBef>
                          <a:spcPts val="0"/>
                        </a:spcBef>
                        <a:spcAft>
                          <a:spcPts val="0"/>
                        </a:spcAft>
                        <a:buClrTx/>
                        <a:buSzTx/>
                        <a:buFontTx/>
                        <a:buNone/>
                        <a:tabLst/>
                        <a:defRPr/>
                      </a:pPr>
                      <a:r>
                        <a:rPr lang="fr-FR" sz="1800" b="1" i="0" spc="300" baseline="0" noProof="0" dirty="0">
                          <a:solidFill>
                            <a:srgbClr val="002060"/>
                          </a:solidFill>
                          <a:latin typeface="+mj-lt"/>
                          <a:ea typeface="Times New Roman"/>
                          <a:cs typeface="Times New Roman"/>
                        </a:rPr>
                        <a:t>ACTIFS</a:t>
                      </a:r>
                    </a:p>
                  </a:txBody>
                  <a:tcPr marL="67421" marR="67421" marT="0" marB="0" anchor="ctr">
                    <a:lnL w="38100" cap="flat" cmpd="sng" algn="ctr">
                      <a:solidFill>
                        <a:srgbClr val="002060"/>
                      </a:solidFill>
                      <a:prstDash val="solid"/>
                      <a:round/>
                      <a:headEnd type="none" w="med" len="med"/>
                      <a:tailEnd type="none" w="med" len="med"/>
                    </a:lnL>
                    <a:lnR w="38100" cap="flat" cmpd="sng" algn="ctr">
                      <a:solidFill>
                        <a:srgbClr val="002060"/>
                      </a:solidFill>
                      <a:prstDash val="solid"/>
                      <a:round/>
                      <a:headEnd type="none" w="med" len="med"/>
                      <a:tailEnd type="none" w="med" len="med"/>
                    </a:lnR>
                    <a:lnT w="38100" cap="flat" cmpd="sng" algn="ctr">
                      <a:solidFill>
                        <a:srgbClr val="002060"/>
                      </a:solidFill>
                      <a:prstDash val="solid"/>
                      <a:round/>
                      <a:headEnd type="none" w="med" len="med"/>
                      <a:tailEnd type="none" w="med" len="med"/>
                    </a:lnT>
                    <a:lnB w="38100" cap="flat" cmpd="sng" algn="ctr">
                      <a:solidFill>
                        <a:srgbClr val="002060"/>
                      </a:solidFill>
                      <a:prstDash val="solid"/>
                      <a:round/>
                      <a:headEnd type="none" w="med" len="med"/>
                      <a:tailEnd type="none" w="med" len="med"/>
                    </a:lnB>
                    <a:noFill/>
                  </a:tcPr>
                </a:tc>
                <a:tc hMerge="1">
                  <a:txBody>
                    <a:bodyPr/>
                    <a:lstStyle/>
                    <a:p>
                      <a:pPr marR="102870" algn="r">
                        <a:lnSpc>
                          <a:spcPts val="2400"/>
                        </a:lnSpc>
                        <a:spcAft>
                          <a:spcPts val="0"/>
                        </a:spcAft>
                      </a:pPr>
                      <a:endParaRPr lang="fr-FR" sz="1000" b="1" i="1" noProof="0" dirty="0">
                        <a:latin typeface="Times"/>
                        <a:ea typeface="Times New Roman"/>
                        <a:cs typeface="Times New Roman"/>
                      </a:endParaRPr>
                    </a:p>
                  </a:txBody>
                  <a:tcPr marL="57076" marR="57076" marT="0" marB="0" anchor="ctr">
                    <a:lnL>
                      <a:noFill/>
                    </a:lnL>
                    <a:lnR w="28575" cap="flat" cmpd="sng" algn="ctr">
                      <a:solidFill>
                        <a:srgbClr val="C00000"/>
                      </a:solidFill>
                      <a:prstDash val="solid"/>
                      <a:round/>
                      <a:headEnd type="none" w="med" len="med"/>
                      <a:tailEnd type="none" w="med" len="med"/>
                    </a:lnR>
                    <a:lnT w="28575" cap="flat" cmpd="sng" algn="ctr">
                      <a:solidFill>
                        <a:srgbClr val="C00000"/>
                      </a:solidFill>
                      <a:prstDash val="solid"/>
                      <a:round/>
                      <a:headEnd type="none" w="med" len="med"/>
                      <a:tailEnd type="none" w="med" len="med"/>
                    </a:lnT>
                    <a:lnB w="28575" cap="flat" cmpd="sng" algn="ctr">
                      <a:solidFill>
                        <a:srgbClr val="C00037"/>
                      </a:solidFill>
                      <a:prstDash val="solid"/>
                      <a:round/>
                      <a:headEnd type="none" w="med" len="med"/>
                      <a:tailEnd type="none" w="med" len="med"/>
                    </a:lnB>
                  </a:tcPr>
                </a:tc>
                <a:tc gridSpan="2">
                  <a:txBody>
                    <a:bodyPr/>
                    <a:lstStyle/>
                    <a:p>
                      <a:pPr algn="ctr">
                        <a:lnSpc>
                          <a:spcPts val="2400"/>
                        </a:lnSpc>
                        <a:spcAft>
                          <a:spcPts val="0"/>
                        </a:spcAft>
                      </a:pPr>
                      <a:r>
                        <a:rPr lang="fr-FR" sz="1800" b="1" i="0" spc="300" baseline="0" noProof="0" dirty="0">
                          <a:solidFill>
                            <a:srgbClr val="002060"/>
                          </a:solidFill>
                          <a:latin typeface="+mj-lt"/>
                          <a:ea typeface="Times New Roman"/>
                          <a:cs typeface="Times New Roman"/>
                        </a:rPr>
                        <a:t>CAPITAUX PROPRES ET PASSIFS</a:t>
                      </a:r>
                    </a:p>
                  </a:txBody>
                  <a:tcPr marL="67421" marR="67421" marT="0" marB="0" anchor="ctr">
                    <a:lnL w="38100" cap="flat" cmpd="sng" algn="ctr">
                      <a:solidFill>
                        <a:srgbClr val="002060"/>
                      </a:solidFill>
                      <a:prstDash val="solid"/>
                      <a:round/>
                      <a:headEnd type="none" w="med" len="med"/>
                      <a:tailEnd type="none" w="med" len="med"/>
                    </a:lnL>
                    <a:lnR w="38100" cap="flat" cmpd="sng" algn="ctr">
                      <a:solidFill>
                        <a:srgbClr val="002060"/>
                      </a:solidFill>
                      <a:prstDash val="solid"/>
                      <a:round/>
                      <a:headEnd type="none" w="med" len="med"/>
                      <a:tailEnd type="none" w="med" len="med"/>
                    </a:lnR>
                    <a:lnT w="38100" cap="flat" cmpd="sng" algn="ctr">
                      <a:solidFill>
                        <a:srgbClr val="002060"/>
                      </a:solidFill>
                      <a:prstDash val="solid"/>
                      <a:round/>
                      <a:headEnd type="none" w="med" len="med"/>
                      <a:tailEnd type="none" w="med" len="med"/>
                    </a:lnT>
                    <a:lnB w="38100" cap="flat" cmpd="sng" algn="ctr">
                      <a:solidFill>
                        <a:srgbClr val="002060"/>
                      </a:solidFill>
                      <a:prstDash val="solid"/>
                      <a:round/>
                      <a:headEnd type="none" w="med" len="med"/>
                      <a:tailEnd type="none" w="med" len="med"/>
                    </a:lnB>
                    <a:noFill/>
                  </a:tcPr>
                </a:tc>
                <a:tc hMerge="1">
                  <a:txBody>
                    <a:bodyPr/>
                    <a:lstStyle/>
                    <a:p>
                      <a:pPr marR="140970" algn="r">
                        <a:lnSpc>
                          <a:spcPts val="2400"/>
                        </a:lnSpc>
                        <a:spcAft>
                          <a:spcPts val="0"/>
                        </a:spcAft>
                      </a:pPr>
                      <a:endParaRPr lang="fr-FR" sz="1300" b="1" i="1" noProof="0" dirty="0">
                        <a:solidFill>
                          <a:srgbClr val="0070C0"/>
                        </a:solidFill>
                        <a:latin typeface="+mj-lt"/>
                        <a:ea typeface="Times New Roman"/>
                        <a:cs typeface="Times New Roman"/>
                      </a:endParaRPr>
                    </a:p>
                  </a:txBody>
                  <a:tcPr marL="57076" marR="57076" marT="0" marB="0" anchor="ctr">
                    <a:lnL>
                      <a:noFill/>
                    </a:lnL>
                    <a:lnR w="28575" cap="flat" cmpd="sng" algn="ctr">
                      <a:solidFill>
                        <a:srgbClr val="C00000"/>
                      </a:solidFill>
                      <a:prstDash val="solid"/>
                      <a:round/>
                      <a:headEnd type="none" w="med" len="med"/>
                      <a:tailEnd type="none" w="med" len="med"/>
                    </a:lnR>
                    <a:lnT w="28575" cap="flat" cmpd="sng" algn="ctr">
                      <a:solidFill>
                        <a:srgbClr val="C00000"/>
                      </a:solidFill>
                      <a:prstDash val="solid"/>
                      <a:round/>
                      <a:headEnd type="none" w="med" len="med"/>
                      <a:tailEnd type="none" w="med" len="med"/>
                    </a:lnT>
                    <a:lnB w="28575" cap="flat" cmpd="sng" algn="ctr">
                      <a:solidFill>
                        <a:srgbClr val="C00037"/>
                      </a:solidFill>
                      <a:prstDash val="solid"/>
                      <a:round/>
                      <a:headEnd type="none" w="med" len="med"/>
                      <a:tailEnd type="none" w="med" len="med"/>
                    </a:lnB>
                  </a:tcPr>
                </a:tc>
                <a:extLst>
                  <a:ext uri="{0D108BD9-81ED-4DB2-BD59-A6C34878D82A}">
                    <a16:rowId xmlns:a16="http://schemas.microsoft.com/office/drawing/2014/main" xmlns="" val="10000"/>
                  </a:ext>
                </a:extLst>
              </a:tr>
              <a:tr h="396000">
                <a:tc>
                  <a:txBody>
                    <a:bodyPr/>
                    <a:lstStyle/>
                    <a:p>
                      <a:pPr>
                        <a:lnSpc>
                          <a:spcPts val="2400"/>
                        </a:lnSpc>
                        <a:spcAft>
                          <a:spcPts val="0"/>
                        </a:spcAft>
                      </a:pPr>
                      <a:endParaRPr lang="fr-FR" sz="1800" b="1" noProof="0" dirty="0">
                        <a:solidFill>
                          <a:srgbClr val="0070C0"/>
                        </a:solidFill>
                        <a:latin typeface="+mn-lt"/>
                        <a:ea typeface="Times New Roman"/>
                        <a:cs typeface="Times New Roman"/>
                      </a:endParaRPr>
                    </a:p>
                  </a:txBody>
                  <a:tcPr marL="67421" marR="67421" marT="0" marB="0" anchor="ctr">
                    <a:lnL w="38100" cap="flat" cmpd="sng" algn="ctr">
                      <a:solidFill>
                        <a:srgbClr val="002060"/>
                      </a:solidFill>
                      <a:prstDash val="solid"/>
                      <a:round/>
                      <a:headEnd type="none" w="med" len="med"/>
                      <a:tailEnd type="none" w="med" len="med"/>
                    </a:lnL>
                    <a:lnR>
                      <a:noFill/>
                    </a:lnR>
                    <a:lnT w="38100" cap="flat" cmpd="sng" algn="ctr">
                      <a:solidFill>
                        <a:srgbClr val="002060"/>
                      </a:solidFill>
                      <a:prstDash val="solid"/>
                      <a:round/>
                      <a:headEnd type="none" w="med" len="med"/>
                      <a:tailEnd type="none" w="med" len="med"/>
                    </a:lnT>
                    <a:lnB>
                      <a:noFill/>
                    </a:lnB>
                  </a:tcPr>
                </a:tc>
                <a:tc>
                  <a:txBody>
                    <a:bodyPr/>
                    <a:lstStyle/>
                    <a:p>
                      <a:pPr marR="102870" algn="r">
                        <a:lnSpc>
                          <a:spcPts val="2400"/>
                        </a:lnSpc>
                        <a:spcAft>
                          <a:spcPts val="0"/>
                        </a:spcAft>
                      </a:pPr>
                      <a:endParaRPr lang="fr-FR" sz="1800" b="0" i="0" kern="1200" noProof="0" dirty="0">
                        <a:solidFill>
                          <a:schemeClr val="tx1"/>
                        </a:solidFill>
                        <a:latin typeface="+mn-lt"/>
                        <a:ea typeface="Times New Roman"/>
                        <a:cs typeface="Times New Roman"/>
                      </a:endParaRPr>
                    </a:p>
                  </a:txBody>
                  <a:tcPr marL="67421" marR="67421" marT="0" marB="0" anchor="ctr">
                    <a:lnL>
                      <a:noFill/>
                    </a:lnL>
                    <a:lnR w="38100" cap="flat" cmpd="sng" algn="ctr">
                      <a:solidFill>
                        <a:srgbClr val="002060"/>
                      </a:solidFill>
                      <a:prstDash val="solid"/>
                      <a:round/>
                      <a:headEnd type="none" w="med" len="med"/>
                      <a:tailEnd type="none" w="med" len="med"/>
                    </a:lnR>
                    <a:lnT w="38100" cap="flat" cmpd="sng" algn="ctr">
                      <a:solidFill>
                        <a:srgbClr val="002060"/>
                      </a:solidFill>
                      <a:prstDash val="solid"/>
                      <a:round/>
                      <a:headEnd type="none" w="med" len="med"/>
                      <a:tailEnd type="none" w="med" len="med"/>
                    </a:lnT>
                    <a:lnB>
                      <a:noFill/>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2200" b="1" i="0" u="none" strike="noStrike" kern="1200" baseline="0" dirty="0">
                          <a:solidFill>
                            <a:srgbClr val="FF6600"/>
                          </a:solidFill>
                          <a:latin typeface="+mn-lt"/>
                          <a:ea typeface="+mn-ea"/>
                          <a:cs typeface="+mn-cs"/>
                        </a:rPr>
                        <a:t>Capitaux Propres</a:t>
                      </a:r>
                      <a:endParaRPr lang="fr-FR" sz="2200" b="1" kern="1200" noProof="0" dirty="0">
                        <a:solidFill>
                          <a:srgbClr val="FF6600"/>
                        </a:solidFill>
                        <a:latin typeface="+mn-lt"/>
                        <a:ea typeface="Times New Roman"/>
                        <a:cs typeface="Times New Roman"/>
                      </a:endParaRPr>
                    </a:p>
                  </a:txBody>
                  <a:tcPr marL="67421" marR="67421" marT="0" marB="0" anchor="ctr">
                    <a:lnL w="38100" cap="flat" cmpd="sng" algn="ctr">
                      <a:solidFill>
                        <a:srgbClr val="002060"/>
                      </a:solidFill>
                      <a:prstDash val="solid"/>
                      <a:round/>
                      <a:headEnd type="none" w="med" len="med"/>
                      <a:tailEnd type="none" w="med" len="med"/>
                    </a:lnL>
                    <a:lnR>
                      <a:noFill/>
                    </a:lnR>
                    <a:lnT w="38100" cap="flat" cmpd="sng" algn="ctr">
                      <a:solidFill>
                        <a:srgbClr val="002060"/>
                      </a:solidFill>
                      <a:prstDash val="solid"/>
                      <a:round/>
                      <a:headEnd type="none" w="med" len="med"/>
                      <a:tailEnd type="none" w="med" len="med"/>
                    </a:lnT>
                    <a:lnB>
                      <a:noFill/>
                    </a:lnB>
                  </a:tcPr>
                </a:tc>
                <a:tc>
                  <a:txBody>
                    <a:bodyPr/>
                    <a:lstStyle/>
                    <a:p>
                      <a:endParaRPr lang="fr-FR" sz="1800" dirty="0">
                        <a:latin typeface="+mn-lt"/>
                      </a:endParaRPr>
                    </a:p>
                  </a:txBody>
                  <a:tcPr marL="67421" marR="67421" marT="0" marB="0" anchor="ctr">
                    <a:lnL>
                      <a:noFill/>
                    </a:lnL>
                    <a:lnR w="38100" cap="flat" cmpd="sng" algn="ctr">
                      <a:solidFill>
                        <a:srgbClr val="002060"/>
                      </a:solidFill>
                      <a:prstDash val="solid"/>
                      <a:round/>
                      <a:headEnd type="none" w="med" len="med"/>
                      <a:tailEnd type="none" w="med" len="med"/>
                    </a:lnR>
                    <a:lnT w="38100" cap="flat" cmpd="sng" algn="ctr">
                      <a:solidFill>
                        <a:srgbClr val="002060"/>
                      </a:solidFill>
                      <a:prstDash val="solid"/>
                      <a:round/>
                      <a:headEnd type="none" w="med" len="med"/>
                      <a:tailEnd type="none" w="med" len="med"/>
                    </a:lnT>
                    <a:lnB>
                      <a:noFill/>
                    </a:lnB>
                  </a:tcPr>
                </a:tc>
                <a:extLst>
                  <a:ext uri="{0D108BD9-81ED-4DB2-BD59-A6C34878D82A}">
                    <a16:rowId xmlns:a16="http://schemas.microsoft.com/office/drawing/2014/main" xmlns="" val="10001"/>
                  </a:ext>
                </a:extLst>
              </a:tr>
              <a:tr h="396000">
                <a:tc>
                  <a:txBody>
                    <a:bodyPr/>
                    <a:lstStyle/>
                    <a:p>
                      <a:pPr>
                        <a:lnSpc>
                          <a:spcPts val="2400"/>
                        </a:lnSpc>
                        <a:spcAft>
                          <a:spcPts val="0"/>
                        </a:spcAft>
                      </a:pPr>
                      <a:r>
                        <a:rPr lang="fr-FR" sz="1800" b="1" noProof="0" dirty="0">
                          <a:solidFill>
                            <a:srgbClr val="0070C0"/>
                          </a:solidFill>
                          <a:latin typeface="+mn-lt"/>
                          <a:ea typeface="Times New Roman"/>
                          <a:cs typeface="Times New Roman"/>
                        </a:rPr>
                        <a:t>   </a:t>
                      </a:r>
                      <a:r>
                        <a:rPr lang="fr-FR" sz="1800" b="0" i="0" u="none" strike="noStrike" kern="1200" baseline="0" dirty="0">
                          <a:solidFill>
                            <a:srgbClr val="0070C0"/>
                          </a:solidFill>
                          <a:latin typeface="+mn-lt"/>
                          <a:ea typeface="+mn-ea"/>
                          <a:cs typeface="+mn-cs"/>
                        </a:rPr>
                        <a:t>Caisse et Comptes de Trésorerie</a:t>
                      </a:r>
                      <a:endParaRPr lang="fr-FR" sz="1800" b="1" noProof="0" dirty="0">
                        <a:solidFill>
                          <a:srgbClr val="0070C0"/>
                        </a:solidFill>
                        <a:latin typeface="+mn-lt"/>
                        <a:ea typeface="Times New Roman"/>
                        <a:cs typeface="Times New Roman"/>
                      </a:endParaRPr>
                    </a:p>
                  </a:txBody>
                  <a:tcPr marL="67421" marR="67421" marT="0" marB="0" anchor="ctr">
                    <a:lnL w="38100" cap="flat" cmpd="sng" algn="ctr">
                      <a:solidFill>
                        <a:srgbClr val="002060"/>
                      </a:solidFill>
                      <a:prstDash val="solid"/>
                      <a:round/>
                      <a:headEnd type="none" w="med" len="med"/>
                      <a:tailEnd type="none" w="med" len="med"/>
                    </a:lnL>
                    <a:lnR>
                      <a:noFill/>
                    </a:lnR>
                    <a:lnT>
                      <a:noFill/>
                    </a:lnT>
                    <a:lnB>
                      <a:noFill/>
                    </a:lnB>
                  </a:tcPr>
                </a:tc>
                <a:tc>
                  <a:txBody>
                    <a:bodyPr/>
                    <a:lstStyle/>
                    <a:p>
                      <a:pPr marR="102870" algn="r">
                        <a:lnSpc>
                          <a:spcPts val="2400"/>
                        </a:lnSpc>
                        <a:spcAft>
                          <a:spcPts val="0"/>
                        </a:spcAft>
                      </a:pPr>
                      <a:r>
                        <a:rPr lang="fr-FR" sz="1800" b="0" i="0" kern="1200" noProof="0" dirty="0">
                          <a:solidFill>
                            <a:srgbClr val="0070C0"/>
                          </a:solidFill>
                          <a:latin typeface="+mn-lt"/>
                          <a:ea typeface="Times New Roman"/>
                          <a:cs typeface="Times New Roman"/>
                        </a:rPr>
                        <a:t>XXX</a:t>
                      </a:r>
                      <a:endParaRPr lang="fr-FR" sz="1800" b="0" i="0" kern="1200" noProof="0" dirty="0">
                        <a:solidFill>
                          <a:schemeClr val="tx1"/>
                        </a:solidFill>
                        <a:latin typeface="+mn-lt"/>
                        <a:ea typeface="Times New Roman"/>
                        <a:cs typeface="Times New Roman"/>
                      </a:endParaRPr>
                    </a:p>
                  </a:txBody>
                  <a:tcPr marL="67421" marR="67421" marT="0" marB="0" anchor="ctr">
                    <a:lnL>
                      <a:noFill/>
                    </a:lnL>
                    <a:lnR w="38100" cap="flat" cmpd="sng" algn="ctr">
                      <a:solidFill>
                        <a:srgbClr val="002060"/>
                      </a:solidFill>
                      <a:prstDash val="solid"/>
                      <a:round/>
                      <a:headEnd type="none" w="med" len="med"/>
                      <a:tailEnd type="none" w="med" len="med"/>
                    </a:lnR>
                    <a:lnT>
                      <a:noFill/>
                    </a:lnT>
                    <a:lnB>
                      <a:noFill/>
                    </a:lnB>
                  </a:tcPr>
                </a:tc>
                <a:tc>
                  <a:txBody>
                    <a:bodyPr/>
                    <a:lstStyle/>
                    <a:p>
                      <a:r>
                        <a:rPr lang="fr-FR" sz="1800" b="0" i="0" u="none" strike="noStrike" kern="1200" baseline="0" dirty="0">
                          <a:solidFill>
                            <a:srgbClr val="0070C0"/>
                          </a:solidFill>
                          <a:latin typeface="+mn-lt"/>
                          <a:ea typeface="+mn-ea"/>
                          <a:cs typeface="+mn-cs"/>
                        </a:rPr>
                        <a:t>   Capital Émis (ou Fonds de Dotation)</a:t>
                      </a:r>
                    </a:p>
                  </a:txBody>
                  <a:tcPr marL="67421" marR="67421" marT="0" marB="0" anchor="ctr">
                    <a:lnL w="38100" cap="flat" cmpd="sng" algn="ctr">
                      <a:solidFill>
                        <a:srgbClr val="002060"/>
                      </a:solidFill>
                      <a:prstDash val="solid"/>
                      <a:round/>
                      <a:headEnd type="none" w="med" len="med"/>
                      <a:tailEnd type="none" w="med" len="med"/>
                    </a:lnL>
                    <a:lnR>
                      <a:noFill/>
                    </a:lnR>
                    <a:lnT>
                      <a:noFill/>
                    </a:lnT>
                    <a:lnB>
                      <a:noFill/>
                    </a:lnB>
                  </a:tcPr>
                </a:tc>
                <a:tc>
                  <a:txBody>
                    <a:bodyPr/>
                    <a:lstStyle/>
                    <a:p>
                      <a:pPr marR="102870" algn="r">
                        <a:lnSpc>
                          <a:spcPts val="2400"/>
                        </a:lnSpc>
                        <a:spcAft>
                          <a:spcPts val="0"/>
                        </a:spcAft>
                      </a:pPr>
                      <a:r>
                        <a:rPr lang="fr-FR" sz="1800" b="0" i="0" u="none" strike="noStrike" kern="1200" baseline="0" noProof="0" dirty="0">
                          <a:solidFill>
                            <a:srgbClr val="0070C0"/>
                          </a:solidFill>
                          <a:latin typeface="+mn-lt"/>
                          <a:ea typeface="+mn-ea"/>
                          <a:cs typeface="+mn-cs"/>
                        </a:rPr>
                        <a:t>XXX</a:t>
                      </a:r>
                    </a:p>
                  </a:txBody>
                  <a:tcPr marL="67421" marR="67421" marT="0" marB="0" anchor="ctr">
                    <a:lnL>
                      <a:noFill/>
                    </a:lnL>
                    <a:lnR w="38100" cap="flat" cmpd="sng" algn="ctr">
                      <a:solidFill>
                        <a:srgbClr val="002060"/>
                      </a:solidFill>
                      <a:prstDash val="solid"/>
                      <a:round/>
                      <a:headEnd type="none" w="med" len="med"/>
                      <a:tailEnd type="none" w="med" len="med"/>
                    </a:lnR>
                    <a:lnT>
                      <a:noFill/>
                    </a:lnT>
                    <a:lnB>
                      <a:noFill/>
                    </a:lnB>
                  </a:tcPr>
                </a:tc>
                <a:extLst>
                  <a:ext uri="{0D108BD9-81ED-4DB2-BD59-A6C34878D82A}">
                    <a16:rowId xmlns:a16="http://schemas.microsoft.com/office/drawing/2014/main" xmlns="" val="10002"/>
                  </a:ext>
                </a:extLst>
              </a:tr>
              <a:tr h="252000">
                <a:tc>
                  <a:txBody>
                    <a:bodyPr/>
                    <a:lstStyle/>
                    <a:p>
                      <a:pPr>
                        <a:lnSpc>
                          <a:spcPts val="2400"/>
                        </a:lnSpc>
                        <a:spcAft>
                          <a:spcPts val="0"/>
                        </a:spcAft>
                      </a:pPr>
                      <a:endParaRPr lang="fr-FR" sz="1800" b="0" i="0" u="none" strike="noStrike" kern="1200" baseline="0" noProof="0" dirty="0">
                        <a:solidFill>
                          <a:srgbClr val="0070C0"/>
                        </a:solidFill>
                        <a:latin typeface="+mn-lt"/>
                        <a:ea typeface="+mn-ea"/>
                        <a:cs typeface="+mn-cs"/>
                      </a:endParaRPr>
                    </a:p>
                  </a:txBody>
                  <a:tcPr marL="67421" marR="67421" marT="0" marB="0" anchor="ctr">
                    <a:lnL w="38100" cap="flat" cmpd="sng" algn="ctr">
                      <a:solidFill>
                        <a:srgbClr val="002060"/>
                      </a:solidFill>
                      <a:prstDash val="solid"/>
                      <a:round/>
                      <a:headEnd type="none" w="med" len="med"/>
                      <a:tailEnd type="none" w="med" len="med"/>
                    </a:lnL>
                    <a:lnR>
                      <a:noFill/>
                    </a:lnR>
                    <a:lnT>
                      <a:noFill/>
                    </a:lnT>
                    <a:lnB>
                      <a:noFill/>
                    </a:lnB>
                  </a:tcPr>
                </a:tc>
                <a:tc>
                  <a:txBody>
                    <a:bodyPr/>
                    <a:lstStyle/>
                    <a:p>
                      <a:pPr marR="102870" algn="r">
                        <a:lnSpc>
                          <a:spcPts val="2400"/>
                        </a:lnSpc>
                        <a:spcAft>
                          <a:spcPts val="0"/>
                        </a:spcAft>
                      </a:pPr>
                      <a:endParaRPr lang="fr-FR" sz="1800" b="0" i="0" u="none" strike="noStrike" kern="1200" baseline="0" noProof="0" dirty="0">
                        <a:solidFill>
                          <a:srgbClr val="0070C0"/>
                        </a:solidFill>
                        <a:latin typeface="+mn-lt"/>
                        <a:ea typeface="+mn-ea"/>
                        <a:cs typeface="+mn-cs"/>
                      </a:endParaRPr>
                    </a:p>
                  </a:txBody>
                  <a:tcPr marL="67421" marR="67421" marT="0" marB="0" anchor="ctr">
                    <a:lnL>
                      <a:noFill/>
                    </a:lnL>
                    <a:lnR w="38100" cap="flat" cmpd="sng" algn="ctr">
                      <a:solidFill>
                        <a:srgbClr val="002060"/>
                      </a:solidFill>
                      <a:prstDash val="solid"/>
                      <a:round/>
                      <a:headEnd type="none" w="med" len="med"/>
                      <a:tailEnd type="none" w="med" len="med"/>
                    </a:lnR>
                    <a:lnT>
                      <a:noFill/>
                    </a:lnT>
                    <a:lnB>
                      <a:noFill/>
                    </a:lnB>
                  </a:tcPr>
                </a:tc>
                <a:tc>
                  <a:txBody>
                    <a:bodyPr/>
                    <a:lstStyle/>
                    <a:p>
                      <a:pPr>
                        <a:lnSpc>
                          <a:spcPts val="2400"/>
                        </a:lnSpc>
                        <a:spcAft>
                          <a:spcPts val="0"/>
                        </a:spcAft>
                        <a:tabLst>
                          <a:tab pos="274320" algn="l"/>
                        </a:tabLst>
                      </a:pPr>
                      <a:endParaRPr lang="fr-FR" sz="1800" b="0" i="0" u="none" strike="noStrike" kern="1200" baseline="0" noProof="0" dirty="0">
                        <a:solidFill>
                          <a:srgbClr val="0070C0"/>
                        </a:solidFill>
                        <a:latin typeface="+mn-lt"/>
                        <a:ea typeface="+mn-ea"/>
                        <a:cs typeface="+mn-cs"/>
                      </a:endParaRPr>
                    </a:p>
                  </a:txBody>
                  <a:tcPr marL="67421" marR="67421" marT="0" marB="0" anchor="ctr">
                    <a:lnL w="38100" cap="flat" cmpd="sng" algn="ctr">
                      <a:solidFill>
                        <a:srgbClr val="002060"/>
                      </a:solidFill>
                      <a:prstDash val="solid"/>
                      <a:round/>
                      <a:headEnd type="none" w="med" len="med"/>
                      <a:tailEnd type="none" w="med" len="med"/>
                    </a:lnL>
                    <a:lnR>
                      <a:noFill/>
                    </a:lnR>
                    <a:lnT>
                      <a:noFill/>
                    </a:lnT>
                    <a:lnB>
                      <a:noFill/>
                    </a:lnB>
                  </a:tcPr>
                </a:tc>
                <a:tc>
                  <a:txBody>
                    <a:bodyPr/>
                    <a:lstStyle/>
                    <a:p>
                      <a:pPr marR="102870" algn="r">
                        <a:lnSpc>
                          <a:spcPts val="2400"/>
                        </a:lnSpc>
                        <a:spcAft>
                          <a:spcPts val="0"/>
                        </a:spcAft>
                      </a:pPr>
                      <a:endParaRPr lang="fr-FR" sz="1800" b="0" i="0" u="none" strike="noStrike" kern="1200" baseline="0" noProof="0" dirty="0">
                        <a:solidFill>
                          <a:srgbClr val="0070C0"/>
                        </a:solidFill>
                        <a:latin typeface="+mn-lt"/>
                        <a:ea typeface="+mn-ea"/>
                        <a:cs typeface="+mn-cs"/>
                      </a:endParaRPr>
                    </a:p>
                  </a:txBody>
                  <a:tcPr marL="67421" marR="67421" marT="0" marB="0" anchor="ctr">
                    <a:lnL>
                      <a:noFill/>
                    </a:lnL>
                    <a:lnR w="38100" cap="flat" cmpd="sng" algn="ctr">
                      <a:solidFill>
                        <a:srgbClr val="002060"/>
                      </a:solidFill>
                      <a:prstDash val="solid"/>
                      <a:round/>
                      <a:headEnd type="none" w="med" len="med"/>
                      <a:tailEnd type="none" w="med" len="med"/>
                    </a:lnR>
                    <a:lnT>
                      <a:noFill/>
                    </a:lnT>
                    <a:lnB>
                      <a:noFill/>
                    </a:lnB>
                  </a:tcPr>
                </a:tc>
                <a:extLst>
                  <a:ext uri="{0D108BD9-81ED-4DB2-BD59-A6C34878D82A}">
                    <a16:rowId xmlns:a16="http://schemas.microsoft.com/office/drawing/2014/main" xmlns="" val="1859834291"/>
                  </a:ext>
                </a:extLst>
              </a:tr>
              <a:tr h="396000">
                <a:tc>
                  <a:txBody>
                    <a:bodyPr/>
                    <a:lstStyle/>
                    <a:p>
                      <a:pPr marL="0" algn="l" defTabSz="914400" rtl="0" eaLnBrk="1" latinLnBrk="0" hangingPunct="1">
                        <a:lnSpc>
                          <a:spcPts val="2400"/>
                        </a:lnSpc>
                        <a:spcAft>
                          <a:spcPts val="0"/>
                        </a:spcAft>
                      </a:pPr>
                      <a:r>
                        <a:rPr lang="fr-FR" sz="1800" b="0" i="0" u="none" strike="noStrike" kern="1200" baseline="0" noProof="0" dirty="0">
                          <a:solidFill>
                            <a:srgbClr val="0070C0"/>
                          </a:solidFill>
                          <a:latin typeface="+mn-lt"/>
                          <a:ea typeface="+mn-ea"/>
                          <a:cs typeface="+mn-cs"/>
                        </a:rPr>
                        <a:t>   Placements</a:t>
                      </a:r>
                    </a:p>
                  </a:txBody>
                  <a:tcPr marL="67421" marR="67421" marT="0" marB="0" anchor="ctr">
                    <a:lnL w="38100" cap="flat" cmpd="sng" algn="ctr">
                      <a:solidFill>
                        <a:srgbClr val="002060"/>
                      </a:solidFill>
                      <a:prstDash val="solid"/>
                      <a:round/>
                      <a:headEnd type="none" w="med" len="med"/>
                      <a:tailEnd type="none" w="med" len="med"/>
                    </a:lnL>
                    <a:lnR>
                      <a:noFill/>
                    </a:lnR>
                    <a:lnT>
                      <a:noFill/>
                    </a:lnT>
                    <a:lnB>
                      <a:noFill/>
                    </a:lnB>
                  </a:tcPr>
                </a:tc>
                <a:tc>
                  <a:txBody>
                    <a:bodyPr/>
                    <a:lstStyle/>
                    <a:p>
                      <a:pPr marL="0" marR="102870" algn="r" defTabSz="914400" rtl="0" eaLnBrk="1" latinLnBrk="0" hangingPunct="1">
                        <a:lnSpc>
                          <a:spcPts val="2400"/>
                        </a:lnSpc>
                        <a:spcAft>
                          <a:spcPts val="0"/>
                        </a:spcAft>
                      </a:pPr>
                      <a:r>
                        <a:rPr lang="fr-FR" sz="1800" b="0" i="0" u="none" strike="noStrike" kern="1200" baseline="0" noProof="0" dirty="0">
                          <a:solidFill>
                            <a:srgbClr val="0070C0"/>
                          </a:solidFill>
                          <a:latin typeface="+mn-lt"/>
                          <a:ea typeface="+mn-ea"/>
                          <a:cs typeface="+mn-cs"/>
                        </a:rPr>
                        <a:t>XXX</a:t>
                      </a:r>
                    </a:p>
                  </a:txBody>
                  <a:tcPr marL="67421" marR="67421" marT="0" marB="0" anchor="ctr">
                    <a:lnL>
                      <a:noFill/>
                    </a:lnL>
                    <a:lnR w="38100" cap="flat" cmpd="sng" algn="ctr">
                      <a:solidFill>
                        <a:srgbClr val="002060"/>
                      </a:solidFill>
                      <a:prstDash val="solid"/>
                      <a:round/>
                      <a:headEnd type="none" w="med" len="med"/>
                      <a:tailEnd type="none" w="med" len="med"/>
                    </a:lnR>
                    <a:lnT>
                      <a:noFill/>
                    </a:lnT>
                    <a:lnB>
                      <a:noFill/>
                    </a:lnB>
                  </a:tcPr>
                </a:tc>
                <a:tc>
                  <a:txBody>
                    <a:bodyPr/>
                    <a:lstStyle/>
                    <a:p>
                      <a:pPr>
                        <a:lnSpc>
                          <a:spcPts val="2400"/>
                        </a:lnSpc>
                        <a:spcAft>
                          <a:spcPts val="0"/>
                        </a:spcAft>
                        <a:tabLst>
                          <a:tab pos="274320" algn="l"/>
                        </a:tabLst>
                      </a:pPr>
                      <a:r>
                        <a:rPr lang="fr-FR" sz="1800" b="0" i="0" u="none" strike="noStrike" kern="1200" baseline="0" dirty="0">
                          <a:solidFill>
                            <a:srgbClr val="0070C0"/>
                          </a:solidFill>
                          <a:latin typeface="+mn-lt"/>
                          <a:ea typeface="+mn-ea"/>
                          <a:cs typeface="+mn-cs"/>
                        </a:rPr>
                        <a:t>   Réserves et Résultats reportés</a:t>
                      </a:r>
                      <a:endParaRPr lang="fr-FR" sz="1800" b="0" i="0" u="none" strike="noStrike" kern="1200" baseline="0" noProof="0" dirty="0">
                        <a:solidFill>
                          <a:srgbClr val="0070C0"/>
                        </a:solidFill>
                        <a:latin typeface="+mn-lt"/>
                        <a:ea typeface="+mn-ea"/>
                        <a:cs typeface="+mn-cs"/>
                      </a:endParaRPr>
                    </a:p>
                  </a:txBody>
                  <a:tcPr marL="67421" marR="67421" marT="0" marB="0" anchor="ctr">
                    <a:lnL w="38100" cap="flat" cmpd="sng" algn="ctr">
                      <a:solidFill>
                        <a:srgbClr val="002060"/>
                      </a:solidFill>
                      <a:prstDash val="solid"/>
                      <a:round/>
                      <a:headEnd type="none" w="med" len="med"/>
                      <a:tailEnd type="none" w="med" len="med"/>
                    </a:lnL>
                    <a:lnR>
                      <a:noFill/>
                    </a:lnR>
                    <a:lnT>
                      <a:noFill/>
                    </a:lnT>
                    <a:lnB>
                      <a:noFill/>
                    </a:lnB>
                  </a:tcPr>
                </a:tc>
                <a:tc>
                  <a:txBody>
                    <a:bodyPr/>
                    <a:lstStyle/>
                    <a:p>
                      <a:pPr marR="102870" algn="r">
                        <a:lnSpc>
                          <a:spcPts val="2400"/>
                        </a:lnSpc>
                        <a:spcAft>
                          <a:spcPts val="0"/>
                        </a:spcAft>
                      </a:pPr>
                      <a:r>
                        <a:rPr lang="fr-FR" sz="1800" b="0" i="0" u="none" strike="noStrike" kern="1200" baseline="0" noProof="0" dirty="0">
                          <a:solidFill>
                            <a:srgbClr val="0070C0"/>
                          </a:solidFill>
                          <a:latin typeface="+mn-lt"/>
                          <a:ea typeface="+mn-ea"/>
                          <a:cs typeface="+mn-cs"/>
                        </a:rPr>
                        <a:t>XXX</a:t>
                      </a:r>
                    </a:p>
                  </a:txBody>
                  <a:tcPr marL="67421" marR="67421" marT="0" marB="0" anchor="ctr">
                    <a:lnL>
                      <a:noFill/>
                    </a:lnL>
                    <a:lnR w="38100" cap="flat" cmpd="sng" algn="ctr">
                      <a:solidFill>
                        <a:srgbClr val="002060"/>
                      </a:solidFill>
                      <a:prstDash val="solid"/>
                      <a:round/>
                      <a:headEnd type="none" w="med" len="med"/>
                      <a:tailEnd type="none" w="med" len="med"/>
                    </a:lnR>
                    <a:lnT>
                      <a:noFill/>
                    </a:lnT>
                    <a:lnB>
                      <a:noFill/>
                    </a:lnB>
                  </a:tcPr>
                </a:tc>
                <a:extLst>
                  <a:ext uri="{0D108BD9-81ED-4DB2-BD59-A6C34878D82A}">
                    <a16:rowId xmlns:a16="http://schemas.microsoft.com/office/drawing/2014/main" xmlns="" val="10004"/>
                  </a:ext>
                </a:extLst>
              </a:tr>
              <a:tr h="288000">
                <a:tc>
                  <a:txBody>
                    <a:bodyPr/>
                    <a:lstStyle/>
                    <a:p>
                      <a:pPr>
                        <a:lnSpc>
                          <a:spcPts val="2400"/>
                        </a:lnSpc>
                        <a:spcAft>
                          <a:spcPts val="0"/>
                        </a:spcAft>
                      </a:pPr>
                      <a:endParaRPr lang="fr-FR" sz="1800" b="0" i="0" u="none" strike="noStrike" kern="1200" baseline="0" noProof="0" dirty="0">
                        <a:solidFill>
                          <a:srgbClr val="0070C0"/>
                        </a:solidFill>
                        <a:latin typeface="+mn-lt"/>
                        <a:ea typeface="+mn-ea"/>
                        <a:cs typeface="+mn-cs"/>
                      </a:endParaRPr>
                    </a:p>
                  </a:txBody>
                  <a:tcPr marL="67421" marR="67421" marT="0" marB="0" anchor="ctr">
                    <a:lnL w="38100" cap="flat" cmpd="sng" algn="ctr">
                      <a:solidFill>
                        <a:srgbClr val="002060"/>
                      </a:solidFill>
                      <a:prstDash val="solid"/>
                      <a:round/>
                      <a:headEnd type="none" w="med" len="med"/>
                      <a:tailEnd type="none" w="med" len="med"/>
                    </a:lnL>
                    <a:lnR>
                      <a:noFill/>
                    </a:lnR>
                    <a:lnT>
                      <a:noFill/>
                    </a:lnT>
                    <a:lnB>
                      <a:noFill/>
                    </a:lnB>
                  </a:tcPr>
                </a:tc>
                <a:tc>
                  <a:txBody>
                    <a:bodyPr/>
                    <a:lstStyle/>
                    <a:p>
                      <a:pPr marR="102870" algn="r">
                        <a:lnSpc>
                          <a:spcPts val="2400"/>
                        </a:lnSpc>
                        <a:spcAft>
                          <a:spcPts val="0"/>
                        </a:spcAft>
                      </a:pPr>
                      <a:endParaRPr lang="fr-FR" sz="1800" b="0" i="0" u="none" strike="noStrike" kern="1200" baseline="0" noProof="0" dirty="0">
                        <a:solidFill>
                          <a:srgbClr val="0070C0"/>
                        </a:solidFill>
                        <a:latin typeface="+mn-lt"/>
                        <a:ea typeface="+mn-ea"/>
                        <a:cs typeface="+mn-cs"/>
                      </a:endParaRPr>
                    </a:p>
                  </a:txBody>
                  <a:tcPr marL="67421" marR="67421" marT="0" marB="0" anchor="ctr">
                    <a:lnL>
                      <a:noFill/>
                    </a:lnL>
                    <a:lnR w="38100" cap="flat" cmpd="sng" algn="ctr">
                      <a:solidFill>
                        <a:srgbClr val="002060"/>
                      </a:solidFill>
                      <a:prstDash val="solid"/>
                      <a:round/>
                      <a:headEnd type="none" w="med" len="med"/>
                      <a:tailEnd type="none" w="med" len="med"/>
                    </a:lnR>
                    <a:lnT>
                      <a:noFill/>
                    </a:lnT>
                    <a:lnB>
                      <a:noFill/>
                    </a:lnB>
                  </a:tcPr>
                </a:tc>
                <a:tc>
                  <a:txBody>
                    <a:bodyPr/>
                    <a:lstStyle/>
                    <a:p>
                      <a:pPr>
                        <a:lnSpc>
                          <a:spcPts val="2400"/>
                        </a:lnSpc>
                        <a:spcAft>
                          <a:spcPts val="0"/>
                        </a:spcAft>
                        <a:tabLst>
                          <a:tab pos="274320" algn="l"/>
                        </a:tabLst>
                      </a:pPr>
                      <a:r>
                        <a:rPr lang="fr-FR" sz="1800" b="0" i="0" u="none" strike="noStrike" kern="1200" baseline="0" dirty="0">
                          <a:solidFill>
                            <a:srgbClr val="0070C0"/>
                          </a:solidFill>
                          <a:latin typeface="+mn-lt"/>
                          <a:ea typeface="+mn-ea"/>
                          <a:cs typeface="+mn-cs"/>
                        </a:rPr>
                        <a:t>   </a:t>
                      </a:r>
                      <a:endParaRPr lang="fr-FR" sz="1800" b="1" i="1" noProof="0" dirty="0">
                        <a:solidFill>
                          <a:srgbClr val="006666"/>
                        </a:solidFill>
                        <a:latin typeface="+mn-lt"/>
                        <a:ea typeface="Times New Roman"/>
                        <a:cs typeface="Times New Roman"/>
                      </a:endParaRPr>
                    </a:p>
                  </a:txBody>
                  <a:tcPr marL="67421" marR="67421" marT="0" marB="0" anchor="ctr">
                    <a:lnL w="38100" cap="flat" cmpd="sng" algn="ctr">
                      <a:solidFill>
                        <a:srgbClr val="002060"/>
                      </a:solidFill>
                      <a:prstDash val="solid"/>
                      <a:round/>
                      <a:headEnd type="none" w="med" len="med"/>
                      <a:tailEnd type="none" w="med" len="med"/>
                    </a:lnL>
                    <a:lnR>
                      <a:noFill/>
                    </a:lnR>
                    <a:lnT>
                      <a:noFill/>
                    </a:lnT>
                    <a:lnB>
                      <a:noFill/>
                    </a:lnB>
                  </a:tcPr>
                </a:tc>
                <a:tc>
                  <a:txBody>
                    <a:bodyPr/>
                    <a:lstStyle/>
                    <a:p>
                      <a:pPr marR="102870" algn="r">
                        <a:lnSpc>
                          <a:spcPts val="2400"/>
                        </a:lnSpc>
                        <a:spcAft>
                          <a:spcPts val="0"/>
                        </a:spcAft>
                      </a:pPr>
                      <a:endParaRPr lang="fr-FR" sz="1800" b="1" i="1" noProof="0" dirty="0">
                        <a:solidFill>
                          <a:srgbClr val="0070C0"/>
                        </a:solidFill>
                        <a:latin typeface="+mn-lt"/>
                        <a:ea typeface="Times New Roman"/>
                        <a:cs typeface="Times New Roman"/>
                      </a:endParaRPr>
                    </a:p>
                  </a:txBody>
                  <a:tcPr marL="67421" marR="67421" marT="0" marB="0" anchor="ctr">
                    <a:lnL>
                      <a:noFill/>
                    </a:lnL>
                    <a:lnR w="38100" cap="flat" cmpd="sng" algn="ctr">
                      <a:solidFill>
                        <a:srgbClr val="002060"/>
                      </a:solidFill>
                      <a:prstDash val="solid"/>
                      <a:round/>
                      <a:headEnd type="none" w="med" len="med"/>
                      <a:tailEnd type="none" w="med" len="med"/>
                    </a:lnR>
                    <a:lnT>
                      <a:noFill/>
                    </a:lnT>
                    <a:lnB>
                      <a:noFill/>
                    </a:lnB>
                  </a:tcPr>
                </a:tc>
                <a:extLst>
                  <a:ext uri="{0D108BD9-81ED-4DB2-BD59-A6C34878D82A}">
                    <a16:rowId xmlns:a16="http://schemas.microsoft.com/office/drawing/2014/main" xmlns="" val="10005"/>
                  </a:ext>
                </a:extLst>
              </a:tr>
              <a:tr h="396000">
                <a:tc>
                  <a:txBody>
                    <a:bodyPr/>
                    <a:lstStyle/>
                    <a:p>
                      <a:pPr>
                        <a:lnSpc>
                          <a:spcPts val="2400"/>
                        </a:lnSpc>
                        <a:spcAft>
                          <a:spcPts val="0"/>
                        </a:spcAft>
                      </a:pPr>
                      <a:r>
                        <a:rPr lang="fr-FR" sz="1800" b="0" i="0" u="none" strike="noStrike" kern="1200" baseline="0" noProof="0" dirty="0">
                          <a:solidFill>
                            <a:srgbClr val="0070C0"/>
                          </a:solidFill>
                          <a:latin typeface="+mn-lt"/>
                          <a:ea typeface="+mn-ea"/>
                          <a:cs typeface="+mn-cs"/>
                        </a:rPr>
                        <a:t>   Avances sur Appels de Garantie</a:t>
                      </a:r>
                    </a:p>
                  </a:txBody>
                  <a:tcPr marL="67421" marR="67421" marT="0" marB="0" anchor="ctr">
                    <a:lnL w="38100" cap="flat" cmpd="sng" algn="ctr">
                      <a:solidFill>
                        <a:srgbClr val="002060"/>
                      </a:solidFill>
                      <a:prstDash val="solid"/>
                      <a:round/>
                      <a:headEnd type="none" w="med" len="med"/>
                      <a:tailEnd type="none" w="med" len="med"/>
                    </a:lnL>
                    <a:lnR>
                      <a:noFill/>
                    </a:lnR>
                    <a:lnT>
                      <a:noFill/>
                    </a:lnT>
                    <a:lnB>
                      <a:noFill/>
                    </a:lnB>
                  </a:tcPr>
                </a:tc>
                <a:tc>
                  <a:txBody>
                    <a:bodyPr/>
                    <a:lstStyle/>
                    <a:p>
                      <a:pPr marR="102870" algn="r">
                        <a:lnSpc>
                          <a:spcPts val="2400"/>
                        </a:lnSpc>
                        <a:spcAft>
                          <a:spcPts val="0"/>
                        </a:spcAft>
                      </a:pPr>
                      <a:r>
                        <a:rPr lang="fr-FR" sz="1800" b="0" i="0" u="none" strike="noStrike" kern="1200" baseline="0" noProof="0" dirty="0">
                          <a:solidFill>
                            <a:srgbClr val="0070C0"/>
                          </a:solidFill>
                          <a:latin typeface="+mn-lt"/>
                          <a:ea typeface="+mn-ea"/>
                          <a:cs typeface="+mn-cs"/>
                        </a:rPr>
                        <a:t>XXX</a:t>
                      </a:r>
                    </a:p>
                  </a:txBody>
                  <a:tcPr marL="67421" marR="67421" marT="0" marB="0" anchor="ctr">
                    <a:lnL>
                      <a:noFill/>
                    </a:lnL>
                    <a:lnR w="38100" cap="flat" cmpd="sng" algn="ctr">
                      <a:solidFill>
                        <a:srgbClr val="002060"/>
                      </a:solidFill>
                      <a:prstDash val="solid"/>
                      <a:round/>
                      <a:headEnd type="none" w="med" len="med"/>
                      <a:tailEnd type="none" w="med" len="med"/>
                    </a:lnR>
                    <a:lnT>
                      <a:noFill/>
                    </a:lnT>
                    <a:lnB>
                      <a:noFill/>
                    </a:lnB>
                  </a:tcPr>
                </a:tc>
                <a:tc>
                  <a:txBody>
                    <a:bodyPr/>
                    <a:lstStyle/>
                    <a:p>
                      <a:pPr marL="0" marR="0" lvl="0" indent="0" algn="l" defTabSz="914400" rtl="0" eaLnBrk="1" fontAlgn="auto" latinLnBrk="0" hangingPunct="1">
                        <a:lnSpc>
                          <a:spcPts val="2400"/>
                        </a:lnSpc>
                        <a:spcBef>
                          <a:spcPts val="0"/>
                        </a:spcBef>
                        <a:spcAft>
                          <a:spcPts val="0"/>
                        </a:spcAft>
                        <a:buClrTx/>
                        <a:buSzTx/>
                        <a:buFontTx/>
                        <a:buNone/>
                        <a:tabLst>
                          <a:tab pos="274320" algn="l"/>
                        </a:tabLst>
                        <a:defRPr/>
                      </a:pPr>
                      <a:r>
                        <a:rPr lang="fr-FR" sz="1800" b="0" i="0" u="none" strike="noStrike" kern="1200" baseline="0" dirty="0">
                          <a:solidFill>
                            <a:srgbClr val="0070C0"/>
                          </a:solidFill>
                          <a:latin typeface="+mn-lt"/>
                          <a:ea typeface="+mn-ea"/>
                          <a:cs typeface="+mn-cs"/>
                        </a:rPr>
                        <a:t>   Résultat de la Période</a:t>
                      </a:r>
                      <a:endParaRPr lang="fr-FR" sz="1800" b="1" kern="1200" noProof="0" dirty="0">
                        <a:solidFill>
                          <a:srgbClr val="008080"/>
                        </a:solidFill>
                        <a:latin typeface="+mn-lt"/>
                        <a:ea typeface="Times New Roman"/>
                        <a:cs typeface="Times New Roman"/>
                      </a:endParaRPr>
                    </a:p>
                  </a:txBody>
                  <a:tcPr marL="67421" marR="67421" marT="0" marB="0" anchor="ctr">
                    <a:lnL w="38100" cap="flat" cmpd="sng" algn="ctr">
                      <a:solidFill>
                        <a:srgbClr val="002060"/>
                      </a:solidFill>
                      <a:prstDash val="solid"/>
                      <a:round/>
                      <a:headEnd type="none" w="med" len="med"/>
                      <a:tailEnd type="none" w="med" len="med"/>
                    </a:lnL>
                    <a:lnR>
                      <a:noFill/>
                    </a:lnR>
                    <a:lnT>
                      <a:noFill/>
                    </a:lnT>
                    <a:lnB>
                      <a:noFill/>
                    </a:lnB>
                  </a:tcPr>
                </a:tc>
                <a:tc>
                  <a:txBody>
                    <a:bodyPr/>
                    <a:lstStyle/>
                    <a:p>
                      <a:pPr marR="102870" algn="r">
                        <a:lnSpc>
                          <a:spcPts val="2400"/>
                        </a:lnSpc>
                        <a:spcAft>
                          <a:spcPts val="0"/>
                        </a:spcAft>
                      </a:pPr>
                      <a:r>
                        <a:rPr lang="fr-FR" sz="1800" b="0" i="0" u="none" strike="noStrike" kern="1200" baseline="0" noProof="0" dirty="0">
                          <a:solidFill>
                            <a:srgbClr val="0070C0"/>
                          </a:solidFill>
                          <a:latin typeface="+mn-lt"/>
                          <a:ea typeface="+mn-ea"/>
                          <a:cs typeface="+mn-cs"/>
                        </a:rPr>
                        <a:t>XXX</a:t>
                      </a:r>
                    </a:p>
                  </a:txBody>
                  <a:tcPr marL="67421" marR="67421" marT="0" marB="0" anchor="ctr">
                    <a:lnL>
                      <a:noFill/>
                    </a:lnL>
                    <a:lnR w="38100" cap="flat" cmpd="sng" algn="ctr">
                      <a:solidFill>
                        <a:srgbClr val="002060"/>
                      </a:solidFill>
                      <a:prstDash val="solid"/>
                      <a:round/>
                      <a:headEnd type="none" w="med" len="med"/>
                      <a:tailEnd type="none" w="med" len="med"/>
                    </a:lnR>
                    <a:lnT>
                      <a:noFill/>
                    </a:lnT>
                    <a:lnB>
                      <a:noFill/>
                    </a:lnB>
                  </a:tcPr>
                </a:tc>
                <a:extLst>
                  <a:ext uri="{0D108BD9-81ED-4DB2-BD59-A6C34878D82A}">
                    <a16:rowId xmlns:a16="http://schemas.microsoft.com/office/drawing/2014/main" xmlns="" val="10006"/>
                  </a:ext>
                </a:extLst>
              </a:tr>
              <a:tr h="396000">
                <a:tc>
                  <a:txBody>
                    <a:bodyPr/>
                    <a:lstStyle/>
                    <a:p>
                      <a:pPr marL="0" marR="0" indent="0" algn="l" defTabSz="914400" rtl="0" eaLnBrk="1" fontAlgn="auto" latinLnBrk="0" hangingPunct="1">
                        <a:lnSpc>
                          <a:spcPts val="2400"/>
                        </a:lnSpc>
                        <a:spcBef>
                          <a:spcPts val="0"/>
                        </a:spcBef>
                        <a:spcAft>
                          <a:spcPts val="0"/>
                        </a:spcAft>
                        <a:buClrTx/>
                        <a:buSzTx/>
                        <a:buFontTx/>
                        <a:buNone/>
                        <a:tabLst/>
                        <a:defRPr/>
                      </a:pPr>
                      <a:r>
                        <a:rPr lang="fr-FR" sz="1800" b="1" noProof="0" dirty="0">
                          <a:solidFill>
                            <a:srgbClr val="0070C0"/>
                          </a:solidFill>
                          <a:latin typeface="+mn-lt"/>
                          <a:ea typeface="Times New Roman"/>
                          <a:cs typeface="Times New Roman"/>
                        </a:rPr>
                        <a:t>   </a:t>
                      </a:r>
                      <a:endParaRPr lang="fr-FR" sz="1800" b="1" noProof="0" dirty="0">
                        <a:latin typeface="+mn-lt"/>
                        <a:ea typeface="Times New Roman"/>
                        <a:cs typeface="Times New Roman"/>
                      </a:endParaRPr>
                    </a:p>
                  </a:txBody>
                  <a:tcPr marL="67421" marR="67421" marT="0" marB="0" anchor="ctr">
                    <a:lnL w="38100" cap="flat" cmpd="sng" algn="ctr">
                      <a:solidFill>
                        <a:srgbClr val="002060"/>
                      </a:solidFill>
                      <a:prstDash val="solid"/>
                      <a:round/>
                      <a:headEnd type="none" w="med" len="med"/>
                      <a:tailEnd type="none" w="med" len="med"/>
                    </a:lnL>
                    <a:lnR>
                      <a:noFill/>
                    </a:lnR>
                    <a:lnT>
                      <a:noFill/>
                    </a:lnT>
                    <a:lnB>
                      <a:noFill/>
                    </a:lnB>
                  </a:tcPr>
                </a:tc>
                <a:tc>
                  <a:txBody>
                    <a:bodyPr/>
                    <a:lstStyle/>
                    <a:p>
                      <a:pPr marR="102870" algn="r">
                        <a:lnSpc>
                          <a:spcPts val="2400"/>
                        </a:lnSpc>
                        <a:spcAft>
                          <a:spcPts val="0"/>
                        </a:spcAft>
                      </a:pPr>
                      <a:endParaRPr lang="fr-FR" sz="1800" b="1" i="1" noProof="0" dirty="0">
                        <a:solidFill>
                          <a:srgbClr val="0070C0"/>
                        </a:solidFill>
                        <a:latin typeface="+mn-lt"/>
                        <a:ea typeface="Times New Roman"/>
                        <a:cs typeface="Times New Roman"/>
                      </a:endParaRPr>
                    </a:p>
                  </a:txBody>
                  <a:tcPr marL="67421" marR="67421" marT="0" marB="0" anchor="ctr">
                    <a:lnL>
                      <a:noFill/>
                    </a:lnL>
                    <a:lnR w="38100" cap="flat" cmpd="sng" algn="ctr">
                      <a:solidFill>
                        <a:srgbClr val="002060"/>
                      </a:solidFill>
                      <a:prstDash val="solid"/>
                      <a:round/>
                      <a:headEnd type="none" w="med" len="med"/>
                      <a:tailEnd type="none" w="med" len="med"/>
                    </a:lnR>
                    <a:lnT>
                      <a:noFill/>
                    </a:lnT>
                    <a:lnB>
                      <a:noFill/>
                    </a:lnB>
                  </a:tcPr>
                </a:tc>
                <a:tc>
                  <a:txBody>
                    <a:bodyPr/>
                    <a:lstStyle/>
                    <a:p>
                      <a:pPr marL="0" marR="0" lvl="0" indent="0" algn="l" defTabSz="914400" rtl="0" eaLnBrk="1" fontAlgn="auto" latinLnBrk="0" hangingPunct="1">
                        <a:lnSpc>
                          <a:spcPts val="2400"/>
                        </a:lnSpc>
                        <a:spcBef>
                          <a:spcPts val="0"/>
                        </a:spcBef>
                        <a:spcAft>
                          <a:spcPts val="0"/>
                        </a:spcAft>
                        <a:buClrTx/>
                        <a:buSzTx/>
                        <a:buFontTx/>
                        <a:buNone/>
                        <a:tabLst>
                          <a:tab pos="274320" algn="l"/>
                        </a:tabLst>
                        <a:defRPr/>
                      </a:pPr>
                      <a:r>
                        <a:rPr lang="fr-FR" sz="2200" b="1" i="0" u="none" strike="noStrike" kern="1200" baseline="0" dirty="0">
                          <a:solidFill>
                            <a:srgbClr val="FF6600"/>
                          </a:solidFill>
                          <a:latin typeface="+mn-lt"/>
                          <a:ea typeface="+mn-ea"/>
                          <a:cs typeface="+mn-cs"/>
                        </a:rPr>
                        <a:t>Passifs</a:t>
                      </a:r>
                      <a:endParaRPr lang="fr-FR" sz="2200" b="1" kern="1200" noProof="0" dirty="0">
                        <a:solidFill>
                          <a:srgbClr val="FF6600"/>
                        </a:solidFill>
                        <a:latin typeface="+mn-lt"/>
                        <a:ea typeface="Times New Roman"/>
                        <a:cs typeface="Times New Roman"/>
                      </a:endParaRPr>
                    </a:p>
                  </a:txBody>
                  <a:tcPr marL="67421" marR="67421" marT="0" marB="0" anchor="ctr">
                    <a:lnL w="38100" cap="flat" cmpd="sng" algn="ctr">
                      <a:solidFill>
                        <a:srgbClr val="002060"/>
                      </a:solidFill>
                      <a:prstDash val="solid"/>
                      <a:round/>
                      <a:headEnd type="none" w="med" len="med"/>
                      <a:tailEnd type="none" w="med" len="med"/>
                    </a:lnL>
                    <a:lnR>
                      <a:noFill/>
                    </a:lnR>
                    <a:lnT>
                      <a:noFill/>
                    </a:lnT>
                    <a:lnB>
                      <a:noFill/>
                    </a:lnB>
                  </a:tcPr>
                </a:tc>
                <a:tc>
                  <a:txBody>
                    <a:bodyPr/>
                    <a:lstStyle/>
                    <a:p>
                      <a:pPr marR="140970" algn="r">
                        <a:lnSpc>
                          <a:spcPts val="2400"/>
                        </a:lnSpc>
                        <a:spcAft>
                          <a:spcPts val="0"/>
                        </a:spcAft>
                      </a:pPr>
                      <a:endParaRPr lang="fr-FR" sz="1800" b="1" i="1" noProof="0" dirty="0">
                        <a:latin typeface="+mn-lt"/>
                        <a:ea typeface="Times New Roman"/>
                        <a:cs typeface="Times New Roman"/>
                      </a:endParaRPr>
                    </a:p>
                  </a:txBody>
                  <a:tcPr marL="67421" marR="67421" marT="0" marB="0" anchor="ctr">
                    <a:lnL>
                      <a:noFill/>
                    </a:lnL>
                    <a:lnR w="38100" cap="flat" cmpd="sng" algn="ctr">
                      <a:solidFill>
                        <a:srgbClr val="002060"/>
                      </a:solidFill>
                      <a:prstDash val="solid"/>
                      <a:round/>
                      <a:headEnd type="none" w="med" len="med"/>
                      <a:tailEnd type="none" w="med" len="med"/>
                    </a:lnR>
                    <a:lnT>
                      <a:noFill/>
                    </a:lnT>
                    <a:lnB>
                      <a:noFill/>
                    </a:lnB>
                  </a:tcPr>
                </a:tc>
                <a:extLst>
                  <a:ext uri="{0D108BD9-81ED-4DB2-BD59-A6C34878D82A}">
                    <a16:rowId xmlns:a16="http://schemas.microsoft.com/office/drawing/2014/main" xmlns="" val="10007"/>
                  </a:ext>
                </a:extLst>
              </a:tr>
              <a:tr h="396000">
                <a:tc>
                  <a:txBody>
                    <a:bodyPr/>
                    <a:lstStyle/>
                    <a:p>
                      <a:pPr>
                        <a:lnSpc>
                          <a:spcPts val="2400"/>
                        </a:lnSpc>
                        <a:spcAft>
                          <a:spcPts val="0"/>
                        </a:spcAft>
                        <a:tabLst>
                          <a:tab pos="365760" algn="l"/>
                        </a:tabLst>
                      </a:pPr>
                      <a:r>
                        <a:rPr lang="fr-FR" sz="1800" b="0" i="0" u="none" strike="noStrike" kern="1200" baseline="0" noProof="0" dirty="0">
                          <a:solidFill>
                            <a:srgbClr val="0070C0"/>
                          </a:solidFill>
                          <a:latin typeface="+mn-lt"/>
                          <a:ea typeface="+mn-ea"/>
                          <a:cs typeface="+mn-cs"/>
                        </a:rPr>
                        <a:t>   Autres Créances</a:t>
                      </a:r>
                    </a:p>
                  </a:txBody>
                  <a:tcPr marL="67421" marR="67421" marT="0" marB="0" anchor="ctr">
                    <a:lnL w="38100" cap="flat" cmpd="sng" algn="ctr">
                      <a:solidFill>
                        <a:srgbClr val="002060"/>
                      </a:solidFill>
                      <a:prstDash val="solid"/>
                      <a:round/>
                      <a:headEnd type="none" w="med" len="med"/>
                      <a:tailEnd type="none" w="med" len="med"/>
                    </a:lnL>
                    <a:lnR>
                      <a:noFill/>
                    </a:lnR>
                    <a:lnT>
                      <a:noFill/>
                    </a:lnT>
                    <a:lnB>
                      <a:noFill/>
                    </a:lnB>
                  </a:tcPr>
                </a:tc>
                <a:tc>
                  <a:txBody>
                    <a:bodyPr/>
                    <a:lstStyle/>
                    <a:p>
                      <a:pPr marR="102870" algn="r">
                        <a:lnSpc>
                          <a:spcPts val="2400"/>
                        </a:lnSpc>
                        <a:spcAft>
                          <a:spcPts val="0"/>
                        </a:spcAft>
                      </a:pPr>
                      <a:r>
                        <a:rPr lang="fr-FR" sz="1800" b="0" i="0" u="none" strike="noStrike" kern="1200" baseline="0" noProof="0" dirty="0">
                          <a:solidFill>
                            <a:srgbClr val="0070C0"/>
                          </a:solidFill>
                          <a:latin typeface="+mn-lt"/>
                          <a:ea typeface="+mn-ea"/>
                          <a:cs typeface="+mn-cs"/>
                        </a:rPr>
                        <a:t>XXX</a:t>
                      </a:r>
                    </a:p>
                  </a:txBody>
                  <a:tcPr marL="67421" marR="67421" marT="0" marB="0" anchor="ctr">
                    <a:lnL>
                      <a:noFill/>
                    </a:lnL>
                    <a:lnR w="38100" cap="flat" cmpd="sng" algn="ctr">
                      <a:solidFill>
                        <a:srgbClr val="002060"/>
                      </a:solidFill>
                      <a:prstDash val="solid"/>
                      <a:round/>
                      <a:headEnd type="none" w="med" len="med"/>
                      <a:tailEnd type="none" w="med" len="med"/>
                    </a:lnR>
                    <a:lnT>
                      <a:noFill/>
                    </a:lnT>
                    <a:lnB>
                      <a:noFill/>
                    </a:lnB>
                  </a:tcPr>
                </a:tc>
                <a:tc>
                  <a:txBody>
                    <a:bodyPr/>
                    <a:lstStyle/>
                    <a:p>
                      <a:r>
                        <a:rPr lang="fr-FR" sz="1800" b="0" i="1" u="none" strike="noStrike" kern="1200" baseline="0" dirty="0">
                          <a:solidFill>
                            <a:srgbClr val="002060"/>
                          </a:solidFill>
                          <a:latin typeface="+mn-lt"/>
                          <a:ea typeface="+mn-ea"/>
                          <a:cs typeface="+mn-cs"/>
                        </a:rPr>
                        <a:t>   Provisions pour Garanties de Crédit (PGC)</a:t>
                      </a:r>
                      <a:endParaRPr lang="fr-FR" sz="1800" i="1" dirty="0">
                        <a:solidFill>
                          <a:srgbClr val="002060"/>
                        </a:solidFill>
                        <a:latin typeface="+mn-lt"/>
                      </a:endParaRPr>
                    </a:p>
                  </a:txBody>
                  <a:tcPr marL="67421" marR="67421" marT="0" marB="0" anchor="ctr">
                    <a:lnL w="38100" cap="flat" cmpd="sng" algn="ctr">
                      <a:solidFill>
                        <a:srgbClr val="002060"/>
                      </a:solidFill>
                      <a:prstDash val="solid"/>
                      <a:round/>
                      <a:headEnd type="none" w="med" len="med"/>
                      <a:tailEnd type="none" w="med" len="med"/>
                    </a:lnL>
                    <a:lnR>
                      <a:noFill/>
                    </a:lnR>
                    <a:lnT>
                      <a:noFill/>
                    </a:lnT>
                    <a:lnB>
                      <a:noFill/>
                    </a:lnB>
                  </a:tcPr>
                </a:tc>
                <a:tc>
                  <a:txBody>
                    <a:bodyPr/>
                    <a:lstStyle/>
                    <a:p>
                      <a:pPr marR="102870" algn="r">
                        <a:lnSpc>
                          <a:spcPts val="2400"/>
                        </a:lnSpc>
                        <a:spcAft>
                          <a:spcPts val="0"/>
                        </a:spcAft>
                      </a:pPr>
                      <a:r>
                        <a:rPr lang="fr-FR" sz="1800" b="0" i="1" u="none" strike="noStrike" kern="1200" baseline="0" noProof="0" dirty="0">
                          <a:solidFill>
                            <a:srgbClr val="002060"/>
                          </a:solidFill>
                          <a:latin typeface="+mn-lt"/>
                          <a:ea typeface="+mn-ea"/>
                          <a:cs typeface="+mn-cs"/>
                        </a:rPr>
                        <a:t>XXX</a:t>
                      </a:r>
                    </a:p>
                  </a:txBody>
                  <a:tcPr marL="67421" marR="67421" marT="0" marB="0" anchor="ctr">
                    <a:lnL>
                      <a:noFill/>
                    </a:lnL>
                    <a:lnR w="38100" cap="flat" cmpd="sng" algn="ctr">
                      <a:solidFill>
                        <a:srgbClr val="002060"/>
                      </a:solidFill>
                      <a:prstDash val="solid"/>
                      <a:round/>
                      <a:headEnd type="none" w="med" len="med"/>
                      <a:tailEnd type="none" w="med" len="med"/>
                    </a:lnR>
                    <a:lnT>
                      <a:noFill/>
                    </a:lnT>
                    <a:lnB>
                      <a:noFill/>
                    </a:lnB>
                  </a:tcPr>
                </a:tc>
                <a:extLst>
                  <a:ext uri="{0D108BD9-81ED-4DB2-BD59-A6C34878D82A}">
                    <a16:rowId xmlns:a16="http://schemas.microsoft.com/office/drawing/2014/main" xmlns="" val="10008"/>
                  </a:ext>
                </a:extLst>
              </a:tr>
              <a:tr h="288000">
                <a:tc>
                  <a:txBody>
                    <a:bodyPr/>
                    <a:lstStyle/>
                    <a:p>
                      <a:pPr>
                        <a:lnSpc>
                          <a:spcPts val="2400"/>
                        </a:lnSpc>
                        <a:spcAft>
                          <a:spcPts val="0"/>
                        </a:spcAft>
                      </a:pPr>
                      <a:endParaRPr lang="fr-FR" sz="1800" b="1" i="0" noProof="0" dirty="0">
                        <a:latin typeface="+mn-lt"/>
                        <a:ea typeface="Times New Roman"/>
                        <a:cs typeface="Times New Roman"/>
                      </a:endParaRPr>
                    </a:p>
                  </a:txBody>
                  <a:tcPr marL="67421" marR="67421" marT="0" marB="0" anchor="ctr">
                    <a:lnL w="38100" cap="flat" cmpd="sng" algn="ctr">
                      <a:solidFill>
                        <a:srgbClr val="002060"/>
                      </a:solidFill>
                      <a:prstDash val="solid"/>
                      <a:round/>
                      <a:headEnd type="none" w="med" len="med"/>
                      <a:tailEnd type="none" w="med" len="med"/>
                    </a:lnL>
                    <a:lnR>
                      <a:noFill/>
                    </a:lnR>
                    <a:lnT>
                      <a:noFill/>
                    </a:lnT>
                    <a:lnB>
                      <a:noFill/>
                    </a:lnB>
                  </a:tcPr>
                </a:tc>
                <a:tc>
                  <a:txBody>
                    <a:bodyPr/>
                    <a:lstStyle/>
                    <a:p>
                      <a:pPr marR="140970" algn="r">
                        <a:lnSpc>
                          <a:spcPts val="2400"/>
                        </a:lnSpc>
                        <a:spcAft>
                          <a:spcPts val="0"/>
                        </a:spcAft>
                      </a:pPr>
                      <a:endParaRPr lang="fr-FR" sz="1800" b="1" i="1" noProof="0" dirty="0">
                        <a:solidFill>
                          <a:srgbClr val="0070C0"/>
                        </a:solidFill>
                        <a:latin typeface="+mn-lt"/>
                        <a:ea typeface="Times New Roman"/>
                        <a:cs typeface="Times New Roman"/>
                      </a:endParaRPr>
                    </a:p>
                  </a:txBody>
                  <a:tcPr marL="67421" marR="67421" marT="0" marB="0" anchor="ctr">
                    <a:lnL>
                      <a:noFill/>
                    </a:lnL>
                    <a:lnR w="38100" cap="flat" cmpd="sng" algn="ctr">
                      <a:solidFill>
                        <a:srgbClr val="002060"/>
                      </a:solidFill>
                      <a:prstDash val="solid"/>
                      <a:round/>
                      <a:headEnd type="none" w="med" len="med"/>
                      <a:tailEnd type="none" w="med" len="med"/>
                    </a:lnR>
                    <a:lnT>
                      <a:noFill/>
                    </a:lnT>
                    <a:lnB>
                      <a:noFill/>
                    </a:lnB>
                  </a:tcPr>
                </a:tc>
                <a:tc>
                  <a:txBody>
                    <a:bodyPr/>
                    <a:lstStyle/>
                    <a:p>
                      <a:pPr marL="0" marR="0" indent="0" algn="l" defTabSz="914400" rtl="0" eaLnBrk="1" fontAlgn="auto" latinLnBrk="0" hangingPunct="1">
                        <a:lnSpc>
                          <a:spcPts val="2400"/>
                        </a:lnSpc>
                        <a:spcBef>
                          <a:spcPts val="0"/>
                        </a:spcBef>
                        <a:spcAft>
                          <a:spcPts val="0"/>
                        </a:spcAft>
                        <a:buClrTx/>
                        <a:buSzTx/>
                        <a:buFontTx/>
                        <a:buNone/>
                        <a:tabLst>
                          <a:tab pos="354965" algn="l"/>
                        </a:tabLst>
                        <a:defRPr/>
                      </a:pPr>
                      <a:r>
                        <a:rPr lang="fr-FR" sz="1800" b="1" i="0" kern="1200" noProof="0" dirty="0">
                          <a:solidFill>
                            <a:schemeClr val="tx1"/>
                          </a:solidFill>
                          <a:latin typeface="+mn-lt"/>
                          <a:ea typeface="Times New Roman"/>
                          <a:cs typeface="Times New Roman"/>
                        </a:rPr>
                        <a:t>   </a:t>
                      </a:r>
                      <a:endParaRPr lang="fr-FR" sz="1800" b="0" i="0" u="none" strike="noStrike" kern="1200" baseline="0" noProof="0" dirty="0">
                        <a:solidFill>
                          <a:srgbClr val="0070C0"/>
                        </a:solidFill>
                        <a:latin typeface="+mn-lt"/>
                        <a:ea typeface="+mn-ea"/>
                        <a:cs typeface="+mn-cs"/>
                      </a:endParaRPr>
                    </a:p>
                  </a:txBody>
                  <a:tcPr marL="67421" marR="67421" marT="0" marB="0" anchor="ctr">
                    <a:lnL w="38100" cap="flat" cmpd="sng" algn="ctr">
                      <a:solidFill>
                        <a:srgbClr val="002060"/>
                      </a:solidFill>
                      <a:prstDash val="solid"/>
                      <a:round/>
                      <a:headEnd type="none" w="med" len="med"/>
                      <a:tailEnd type="none" w="med" len="med"/>
                    </a:lnL>
                    <a:lnR>
                      <a:noFill/>
                    </a:lnR>
                    <a:lnT>
                      <a:noFill/>
                    </a:lnT>
                    <a:lnB>
                      <a:noFill/>
                    </a:lnB>
                  </a:tcPr>
                </a:tc>
                <a:tc>
                  <a:txBody>
                    <a:bodyPr/>
                    <a:lstStyle/>
                    <a:p>
                      <a:pPr marR="102870" algn="r">
                        <a:lnSpc>
                          <a:spcPts val="2400"/>
                        </a:lnSpc>
                        <a:spcAft>
                          <a:spcPts val="0"/>
                        </a:spcAft>
                      </a:pPr>
                      <a:endParaRPr lang="fr-FR" sz="1800" b="0" i="0" u="none" strike="noStrike" kern="1200" baseline="0" noProof="0" dirty="0">
                        <a:solidFill>
                          <a:srgbClr val="0070C0"/>
                        </a:solidFill>
                        <a:latin typeface="+mn-lt"/>
                        <a:ea typeface="+mn-ea"/>
                        <a:cs typeface="+mn-cs"/>
                      </a:endParaRPr>
                    </a:p>
                  </a:txBody>
                  <a:tcPr marL="67421" marR="67421" marT="0" marB="0" anchor="ctr">
                    <a:lnL>
                      <a:noFill/>
                    </a:lnL>
                    <a:lnR w="38100" cap="flat" cmpd="sng" algn="ctr">
                      <a:solidFill>
                        <a:srgbClr val="002060"/>
                      </a:solidFill>
                      <a:prstDash val="solid"/>
                      <a:round/>
                      <a:headEnd type="none" w="med" len="med"/>
                      <a:tailEnd type="none" w="med" len="med"/>
                    </a:lnR>
                    <a:lnT>
                      <a:noFill/>
                    </a:lnT>
                    <a:lnB>
                      <a:noFill/>
                    </a:lnB>
                  </a:tcPr>
                </a:tc>
                <a:extLst>
                  <a:ext uri="{0D108BD9-81ED-4DB2-BD59-A6C34878D82A}">
                    <a16:rowId xmlns:a16="http://schemas.microsoft.com/office/drawing/2014/main" xmlns="" val="10009"/>
                  </a:ext>
                </a:extLst>
              </a:tr>
              <a:tr h="396000">
                <a:tc>
                  <a:txBody>
                    <a:bodyPr/>
                    <a:lstStyle/>
                    <a:p>
                      <a:pPr>
                        <a:lnSpc>
                          <a:spcPts val="2400"/>
                        </a:lnSpc>
                        <a:spcAft>
                          <a:spcPts val="0"/>
                        </a:spcAft>
                      </a:pPr>
                      <a:r>
                        <a:rPr lang="fr-FR" sz="1800" b="1" i="1" u="none" strike="noStrike" kern="1200" baseline="0" noProof="0" dirty="0">
                          <a:solidFill>
                            <a:srgbClr val="006666"/>
                          </a:solidFill>
                          <a:latin typeface="+mn-lt"/>
                          <a:ea typeface="+mn-ea"/>
                          <a:cs typeface="Times New Roman"/>
                        </a:rPr>
                        <a:t>   </a:t>
                      </a:r>
                      <a:r>
                        <a:rPr lang="fr-FR" sz="1800" b="0" i="0" u="none" strike="noStrike" kern="1200" spc="-20" baseline="0" noProof="0" dirty="0">
                          <a:solidFill>
                            <a:srgbClr val="0070C0"/>
                          </a:solidFill>
                          <a:latin typeface="+mn-lt"/>
                          <a:ea typeface="+mn-ea"/>
                          <a:cs typeface="+mn-cs"/>
                        </a:rPr>
                        <a:t>Immobilisations Incorporelles et Corporelles</a:t>
                      </a:r>
                    </a:p>
                  </a:txBody>
                  <a:tcPr marL="67421" marR="67421" marT="0" marB="0" anchor="ctr">
                    <a:lnL w="38100" cap="flat" cmpd="sng" algn="ctr">
                      <a:solidFill>
                        <a:srgbClr val="002060"/>
                      </a:solidFill>
                      <a:prstDash val="solid"/>
                      <a:round/>
                      <a:headEnd type="none" w="med" len="med"/>
                      <a:tailEnd type="none" w="med" len="med"/>
                    </a:lnL>
                    <a:lnR>
                      <a:noFill/>
                    </a:lnR>
                    <a:lnT>
                      <a:noFill/>
                    </a:lnT>
                    <a:lnB>
                      <a:noFill/>
                    </a:lnB>
                  </a:tcPr>
                </a:tc>
                <a:tc>
                  <a:txBody>
                    <a:bodyPr/>
                    <a:lstStyle/>
                    <a:p>
                      <a:pPr marR="102870" algn="r">
                        <a:lnSpc>
                          <a:spcPts val="2400"/>
                        </a:lnSpc>
                        <a:spcAft>
                          <a:spcPts val="0"/>
                        </a:spcAft>
                      </a:pPr>
                      <a:r>
                        <a:rPr lang="fr-FR" sz="1800" b="0" i="0" u="none" strike="noStrike" kern="1200" baseline="0" noProof="0" dirty="0">
                          <a:solidFill>
                            <a:srgbClr val="0070C0"/>
                          </a:solidFill>
                          <a:latin typeface="+mn-lt"/>
                          <a:ea typeface="+mn-ea"/>
                          <a:cs typeface="+mn-cs"/>
                        </a:rPr>
                        <a:t>XXX</a:t>
                      </a:r>
                    </a:p>
                  </a:txBody>
                  <a:tcPr marL="67421" marR="67421" marT="0" marB="0" anchor="ctr">
                    <a:lnL>
                      <a:noFill/>
                    </a:lnL>
                    <a:lnR w="38100" cap="flat" cmpd="sng" algn="ctr">
                      <a:solidFill>
                        <a:srgbClr val="002060"/>
                      </a:solidFill>
                      <a:prstDash val="solid"/>
                      <a:round/>
                      <a:headEnd type="none" w="med" len="med"/>
                      <a:tailEnd type="none" w="med" len="med"/>
                    </a:lnR>
                    <a:lnT>
                      <a:noFill/>
                    </a:lnT>
                    <a:lnB>
                      <a:noFill/>
                    </a:lnB>
                  </a:tcPr>
                </a:tc>
                <a:tc>
                  <a:txBody>
                    <a:bodyPr/>
                    <a:lstStyle/>
                    <a:p>
                      <a:pPr>
                        <a:lnSpc>
                          <a:spcPts val="2400"/>
                        </a:lnSpc>
                        <a:spcAft>
                          <a:spcPts val="0"/>
                        </a:spcAft>
                        <a:tabLst>
                          <a:tab pos="354965" algn="l"/>
                        </a:tabLst>
                      </a:pPr>
                      <a:r>
                        <a:rPr lang="fr-FR" sz="1800" b="0" i="0" u="none" strike="noStrike" kern="1200" baseline="0" noProof="0" dirty="0">
                          <a:solidFill>
                            <a:srgbClr val="0070C0"/>
                          </a:solidFill>
                          <a:latin typeface="+mn-lt"/>
                          <a:ea typeface="+mn-ea"/>
                          <a:cs typeface="+mn-cs"/>
                        </a:rPr>
                        <a:t>   Dettes d’Indemnisation</a:t>
                      </a:r>
                      <a:endParaRPr lang="fr-FR" sz="1800" b="1" i="0" kern="1200" noProof="0" dirty="0">
                        <a:solidFill>
                          <a:schemeClr val="tx1"/>
                        </a:solidFill>
                        <a:latin typeface="+mn-lt"/>
                        <a:ea typeface="Times New Roman"/>
                        <a:cs typeface="Times New Roman"/>
                      </a:endParaRPr>
                    </a:p>
                  </a:txBody>
                  <a:tcPr marL="67421" marR="67421" marT="0" marB="0" anchor="ctr">
                    <a:lnL w="38100" cap="flat" cmpd="sng" algn="ctr">
                      <a:solidFill>
                        <a:srgbClr val="002060"/>
                      </a:solidFill>
                      <a:prstDash val="solid"/>
                      <a:round/>
                      <a:headEnd type="none" w="med" len="med"/>
                      <a:tailEnd type="none" w="med" len="med"/>
                    </a:lnL>
                    <a:lnR>
                      <a:noFill/>
                    </a:lnR>
                    <a:lnT>
                      <a:noFill/>
                    </a:lnT>
                    <a:lnB>
                      <a:noFill/>
                    </a:lnB>
                  </a:tcPr>
                </a:tc>
                <a:tc>
                  <a:txBody>
                    <a:bodyPr/>
                    <a:lstStyle/>
                    <a:p>
                      <a:pPr marR="102870" algn="r">
                        <a:lnSpc>
                          <a:spcPts val="2400"/>
                        </a:lnSpc>
                        <a:spcAft>
                          <a:spcPts val="0"/>
                        </a:spcAft>
                      </a:pPr>
                      <a:r>
                        <a:rPr lang="fr-FR" sz="1800" b="0" i="0" u="none" strike="noStrike" kern="1200" baseline="0" noProof="0" dirty="0">
                          <a:solidFill>
                            <a:srgbClr val="0070C0"/>
                          </a:solidFill>
                          <a:latin typeface="+mn-lt"/>
                          <a:ea typeface="+mn-ea"/>
                          <a:cs typeface="+mn-cs"/>
                        </a:rPr>
                        <a:t>XXX</a:t>
                      </a:r>
                    </a:p>
                  </a:txBody>
                  <a:tcPr marL="67421" marR="67421" marT="0" marB="0" anchor="ctr">
                    <a:lnL>
                      <a:noFill/>
                    </a:lnL>
                    <a:lnR w="38100" cap="flat" cmpd="sng" algn="ctr">
                      <a:solidFill>
                        <a:srgbClr val="002060"/>
                      </a:solidFill>
                      <a:prstDash val="solid"/>
                      <a:round/>
                      <a:headEnd type="none" w="med" len="med"/>
                      <a:tailEnd type="none" w="med" len="med"/>
                    </a:lnR>
                    <a:lnT>
                      <a:noFill/>
                    </a:lnT>
                    <a:lnB>
                      <a:noFill/>
                    </a:lnB>
                  </a:tcPr>
                </a:tc>
                <a:extLst>
                  <a:ext uri="{0D108BD9-81ED-4DB2-BD59-A6C34878D82A}">
                    <a16:rowId xmlns:a16="http://schemas.microsoft.com/office/drawing/2014/main" xmlns="" val="10010"/>
                  </a:ext>
                </a:extLst>
              </a:tr>
              <a:tr h="288000">
                <a:tc>
                  <a:txBody>
                    <a:bodyPr/>
                    <a:lstStyle/>
                    <a:p>
                      <a:pPr>
                        <a:lnSpc>
                          <a:spcPts val="2400"/>
                        </a:lnSpc>
                        <a:spcAft>
                          <a:spcPts val="0"/>
                        </a:spcAft>
                        <a:tabLst>
                          <a:tab pos="274320" algn="l"/>
                        </a:tabLst>
                      </a:pPr>
                      <a:endParaRPr lang="fr-FR" sz="1800" b="1" i="1" noProof="0" dirty="0">
                        <a:solidFill>
                          <a:srgbClr val="006666"/>
                        </a:solidFill>
                        <a:latin typeface="+mn-lt"/>
                        <a:ea typeface="Times New Roman"/>
                        <a:cs typeface="Times New Roman"/>
                      </a:endParaRPr>
                    </a:p>
                  </a:txBody>
                  <a:tcPr marL="67421" marR="67421" marT="0" marB="0" anchor="ctr">
                    <a:lnL w="38100" cap="flat" cmpd="sng" algn="ctr">
                      <a:solidFill>
                        <a:srgbClr val="002060"/>
                      </a:solidFill>
                      <a:prstDash val="solid"/>
                      <a:round/>
                      <a:headEnd type="none" w="med" len="med"/>
                      <a:tailEnd type="none" w="med" len="med"/>
                    </a:lnL>
                    <a:lnR>
                      <a:noFill/>
                    </a:lnR>
                    <a:lnT>
                      <a:noFill/>
                    </a:lnT>
                    <a:lnB>
                      <a:noFill/>
                    </a:lnB>
                  </a:tcPr>
                </a:tc>
                <a:tc>
                  <a:txBody>
                    <a:bodyPr/>
                    <a:lstStyle/>
                    <a:p>
                      <a:pPr marR="140970" algn="r">
                        <a:lnSpc>
                          <a:spcPts val="2400"/>
                        </a:lnSpc>
                        <a:spcAft>
                          <a:spcPts val="0"/>
                        </a:spcAft>
                      </a:pPr>
                      <a:endParaRPr lang="fr-FR" sz="1800" b="1" i="1" noProof="0" dirty="0">
                        <a:latin typeface="+mn-lt"/>
                        <a:ea typeface="Times New Roman"/>
                        <a:cs typeface="Times New Roman"/>
                      </a:endParaRPr>
                    </a:p>
                  </a:txBody>
                  <a:tcPr marL="67421" marR="67421" marT="0" marB="0" anchor="ctr">
                    <a:lnL>
                      <a:noFill/>
                    </a:lnL>
                    <a:lnR w="38100" cap="flat" cmpd="sng" algn="ctr">
                      <a:solidFill>
                        <a:srgbClr val="002060"/>
                      </a:solidFill>
                      <a:prstDash val="solid"/>
                      <a:round/>
                      <a:headEnd type="none" w="med" len="med"/>
                      <a:tailEnd type="none" w="med" len="med"/>
                    </a:lnR>
                    <a:lnT>
                      <a:noFill/>
                    </a:lnT>
                    <a:lnB>
                      <a:noFill/>
                    </a:lnB>
                  </a:tcPr>
                </a:tc>
                <a:tc>
                  <a:txBody>
                    <a:bodyPr/>
                    <a:lstStyle/>
                    <a:p>
                      <a:pPr>
                        <a:lnSpc>
                          <a:spcPts val="2400"/>
                        </a:lnSpc>
                        <a:spcAft>
                          <a:spcPts val="0"/>
                        </a:spcAft>
                      </a:pPr>
                      <a:endParaRPr lang="fr-FR" sz="1800" b="1" spc="-20" baseline="0" noProof="0" dirty="0">
                        <a:latin typeface="+mn-lt"/>
                        <a:ea typeface="Times New Roman"/>
                        <a:cs typeface="Times New Roman"/>
                      </a:endParaRPr>
                    </a:p>
                  </a:txBody>
                  <a:tcPr marL="67421" marR="67421" marT="0" marB="0" anchor="ctr">
                    <a:lnL w="38100" cap="flat" cmpd="sng" algn="ctr">
                      <a:solidFill>
                        <a:srgbClr val="002060"/>
                      </a:solidFill>
                      <a:prstDash val="solid"/>
                      <a:round/>
                      <a:headEnd type="none" w="med" len="med"/>
                      <a:tailEnd type="none" w="med" len="med"/>
                    </a:lnL>
                    <a:lnR>
                      <a:noFill/>
                    </a:lnR>
                    <a:lnT>
                      <a:noFill/>
                    </a:lnT>
                    <a:lnB>
                      <a:noFill/>
                    </a:lnB>
                  </a:tcPr>
                </a:tc>
                <a:tc>
                  <a:txBody>
                    <a:bodyPr/>
                    <a:lstStyle/>
                    <a:p>
                      <a:pPr marR="102870" algn="r">
                        <a:lnSpc>
                          <a:spcPts val="2400"/>
                        </a:lnSpc>
                        <a:spcAft>
                          <a:spcPts val="0"/>
                        </a:spcAft>
                      </a:pPr>
                      <a:endParaRPr lang="fr-FR" sz="1800" b="1" i="1" noProof="0" dirty="0">
                        <a:solidFill>
                          <a:srgbClr val="0070C0"/>
                        </a:solidFill>
                        <a:latin typeface="+mn-lt"/>
                        <a:ea typeface="Times New Roman"/>
                        <a:cs typeface="Times New Roman"/>
                      </a:endParaRPr>
                    </a:p>
                  </a:txBody>
                  <a:tcPr marL="67421" marR="67421" marT="0" marB="0" anchor="ctr">
                    <a:lnL>
                      <a:noFill/>
                    </a:lnL>
                    <a:lnR w="38100" cap="flat" cmpd="sng" algn="ctr">
                      <a:solidFill>
                        <a:srgbClr val="002060"/>
                      </a:solidFill>
                      <a:prstDash val="solid"/>
                      <a:round/>
                      <a:headEnd type="none" w="med" len="med"/>
                      <a:tailEnd type="none" w="med" len="med"/>
                    </a:lnR>
                    <a:lnT>
                      <a:noFill/>
                    </a:lnT>
                    <a:lnB>
                      <a:noFill/>
                    </a:lnB>
                  </a:tcPr>
                </a:tc>
                <a:extLst>
                  <a:ext uri="{0D108BD9-81ED-4DB2-BD59-A6C34878D82A}">
                    <a16:rowId xmlns:a16="http://schemas.microsoft.com/office/drawing/2014/main" xmlns="" val="10011"/>
                  </a:ext>
                </a:extLst>
              </a:tr>
              <a:tr h="396000">
                <a:tc>
                  <a:txBody>
                    <a:bodyPr/>
                    <a:lstStyle/>
                    <a:p>
                      <a:endParaRPr lang="fr-FR" sz="1800">
                        <a:latin typeface="+mn-lt"/>
                      </a:endParaRPr>
                    </a:p>
                  </a:txBody>
                  <a:tcPr marL="67421" marR="67421" marT="0" marB="0" anchor="ctr">
                    <a:lnL w="38100" cap="flat" cmpd="sng" algn="ctr">
                      <a:solidFill>
                        <a:srgbClr val="002060"/>
                      </a:solidFill>
                      <a:prstDash val="solid"/>
                      <a:round/>
                      <a:headEnd type="none" w="med" len="med"/>
                      <a:tailEnd type="none" w="med" len="med"/>
                    </a:lnL>
                    <a:lnR>
                      <a:noFill/>
                    </a:lnR>
                    <a:lnT>
                      <a:noFill/>
                    </a:lnT>
                    <a:lnB w="38100" cap="flat" cmpd="sng" algn="ctr">
                      <a:solidFill>
                        <a:srgbClr val="002060"/>
                      </a:solidFill>
                      <a:prstDash val="solid"/>
                      <a:round/>
                      <a:headEnd type="none" w="med" len="med"/>
                      <a:tailEnd type="none" w="med" len="med"/>
                    </a:lnB>
                  </a:tcPr>
                </a:tc>
                <a:tc>
                  <a:txBody>
                    <a:bodyPr/>
                    <a:lstStyle/>
                    <a:p>
                      <a:endParaRPr lang="fr-FR" sz="1800" dirty="0">
                        <a:latin typeface="+mn-lt"/>
                      </a:endParaRPr>
                    </a:p>
                  </a:txBody>
                  <a:tcPr marL="67421" marR="67421" marT="0" marB="0" anchor="ctr">
                    <a:lnL>
                      <a:noFill/>
                    </a:lnL>
                    <a:lnR w="38100" cap="flat" cmpd="sng" algn="ctr">
                      <a:solidFill>
                        <a:srgbClr val="002060"/>
                      </a:solidFill>
                      <a:prstDash val="solid"/>
                      <a:round/>
                      <a:headEnd type="none" w="med" len="med"/>
                      <a:tailEnd type="none" w="med" len="med"/>
                    </a:lnR>
                    <a:lnT>
                      <a:noFill/>
                    </a:lnT>
                    <a:lnB w="38100" cap="flat" cmpd="sng" algn="ctr">
                      <a:solidFill>
                        <a:srgbClr val="002060"/>
                      </a:solidFill>
                      <a:prstDash val="solid"/>
                      <a:round/>
                      <a:headEnd type="none" w="med" len="med"/>
                      <a:tailEnd type="none" w="med" len="med"/>
                    </a:lnB>
                  </a:tcPr>
                </a:tc>
                <a:tc>
                  <a:txBody>
                    <a:bodyPr/>
                    <a:lstStyle/>
                    <a:p>
                      <a:pPr>
                        <a:lnSpc>
                          <a:spcPts val="2400"/>
                        </a:lnSpc>
                        <a:spcAft>
                          <a:spcPts val="0"/>
                        </a:spcAft>
                      </a:pPr>
                      <a:r>
                        <a:rPr lang="fr-FR" sz="1800" b="1" i="0" kern="1200" noProof="0" dirty="0">
                          <a:solidFill>
                            <a:schemeClr val="tx1"/>
                          </a:solidFill>
                          <a:latin typeface="+mn-lt"/>
                          <a:ea typeface="Times New Roman"/>
                          <a:cs typeface="Times New Roman"/>
                        </a:rPr>
                        <a:t>    </a:t>
                      </a:r>
                      <a:r>
                        <a:rPr lang="fr-FR" sz="1800" b="0" i="0" u="none" strike="noStrike" kern="1200" baseline="0" noProof="0" dirty="0">
                          <a:solidFill>
                            <a:srgbClr val="0070C0"/>
                          </a:solidFill>
                          <a:latin typeface="+mn-lt"/>
                          <a:ea typeface="+mn-ea"/>
                          <a:cs typeface="+mn-cs"/>
                        </a:rPr>
                        <a:t>Autres Dettes</a:t>
                      </a:r>
                    </a:p>
                  </a:txBody>
                  <a:tcPr marL="67421" marR="67421" marT="0" marB="0" anchor="ctr">
                    <a:lnL w="38100" cap="flat" cmpd="sng" algn="ctr">
                      <a:solidFill>
                        <a:srgbClr val="002060"/>
                      </a:solidFill>
                      <a:prstDash val="solid"/>
                      <a:round/>
                      <a:headEnd type="none" w="med" len="med"/>
                      <a:tailEnd type="none" w="med" len="med"/>
                    </a:lnL>
                    <a:lnR>
                      <a:noFill/>
                    </a:lnR>
                    <a:lnT>
                      <a:noFill/>
                    </a:lnT>
                    <a:lnB w="38100" cap="flat" cmpd="sng" algn="ctr">
                      <a:solidFill>
                        <a:srgbClr val="002060"/>
                      </a:solidFill>
                      <a:prstDash val="solid"/>
                      <a:round/>
                      <a:headEnd type="none" w="med" len="med"/>
                      <a:tailEnd type="none" w="med" len="med"/>
                    </a:lnB>
                  </a:tcPr>
                </a:tc>
                <a:tc>
                  <a:txBody>
                    <a:bodyPr/>
                    <a:lstStyle/>
                    <a:p>
                      <a:pPr marR="102870" algn="r">
                        <a:lnSpc>
                          <a:spcPts val="2400"/>
                        </a:lnSpc>
                        <a:spcAft>
                          <a:spcPts val="0"/>
                        </a:spcAft>
                      </a:pPr>
                      <a:r>
                        <a:rPr lang="fr-FR" sz="1800" b="0" i="0" u="none" strike="noStrike" kern="1200" baseline="0" noProof="0" dirty="0">
                          <a:solidFill>
                            <a:srgbClr val="0070C0"/>
                          </a:solidFill>
                          <a:latin typeface="+mn-lt"/>
                          <a:ea typeface="+mn-ea"/>
                          <a:cs typeface="+mn-cs"/>
                        </a:rPr>
                        <a:t>XXX</a:t>
                      </a:r>
                    </a:p>
                  </a:txBody>
                  <a:tcPr marL="67421" marR="67421" marT="0" marB="0" anchor="ctr">
                    <a:lnL>
                      <a:noFill/>
                    </a:lnL>
                    <a:lnR w="38100" cap="flat" cmpd="sng" algn="ctr">
                      <a:solidFill>
                        <a:srgbClr val="002060"/>
                      </a:solidFill>
                      <a:prstDash val="solid"/>
                      <a:round/>
                      <a:headEnd type="none" w="med" len="med"/>
                      <a:tailEnd type="none" w="med" len="med"/>
                    </a:lnR>
                    <a:lnT>
                      <a:noFill/>
                    </a:lnT>
                    <a:lnB w="38100" cap="flat" cmpd="sng" algn="ctr">
                      <a:solidFill>
                        <a:srgbClr val="002060"/>
                      </a:solidFill>
                      <a:prstDash val="solid"/>
                      <a:round/>
                      <a:headEnd type="none" w="med" len="med"/>
                      <a:tailEnd type="none" w="med" len="med"/>
                    </a:lnB>
                  </a:tcPr>
                </a:tc>
                <a:extLst>
                  <a:ext uri="{0D108BD9-81ED-4DB2-BD59-A6C34878D82A}">
                    <a16:rowId xmlns:a16="http://schemas.microsoft.com/office/drawing/2014/main" xmlns="" val="10012"/>
                  </a:ext>
                </a:extLst>
              </a:tr>
            </a:tbl>
          </a:graphicData>
        </a:graphic>
      </p:graphicFrame>
      <p:sp>
        <p:nvSpPr>
          <p:cNvPr id="59" name="Rectangle à coins arrondis 10">
            <a:extLst>
              <a:ext uri="{FF2B5EF4-FFF2-40B4-BE49-F238E27FC236}">
                <a16:creationId xmlns:a16="http://schemas.microsoft.com/office/drawing/2014/main" xmlns="" id="{3AB99F8E-E3B8-4326-BA2C-77F6C5AA96F7}"/>
              </a:ext>
            </a:extLst>
          </p:cNvPr>
          <p:cNvSpPr/>
          <p:nvPr/>
        </p:nvSpPr>
        <p:spPr>
          <a:xfrm>
            <a:off x="6096000" y="4405422"/>
            <a:ext cx="5061709" cy="435935"/>
          </a:xfrm>
          <a:prstGeom prst="roundRect">
            <a:avLst/>
          </a:prstGeom>
          <a:noFill/>
          <a:ln>
            <a:solidFill>
              <a:srgbClr val="0000CC"/>
            </a:solidFill>
            <a:prstDash val="dash"/>
          </a:ln>
        </p:spPr>
        <p:style>
          <a:lnRef idx="2">
            <a:schemeClr val="accent1">
              <a:shade val="50000"/>
            </a:schemeClr>
          </a:lnRef>
          <a:fillRef idx="1">
            <a:schemeClr val="accent1"/>
          </a:fillRef>
          <a:effectRef idx="0">
            <a:schemeClr val="accent1"/>
          </a:effectRef>
          <a:fontRef idx="minor">
            <a:schemeClr val="lt1"/>
          </a:fontRef>
        </p:style>
        <p:txBody>
          <a:bodyPr lIns="104927" tIns="52464" rIns="104927" bIns="52464" rtlCol="0" anchor="ctr"/>
          <a:lstStyle/>
          <a:p>
            <a:pPr algn="ctr"/>
            <a:endParaRPr lang="fr-FR"/>
          </a:p>
        </p:txBody>
      </p:sp>
    </p:spTree>
    <p:extLst>
      <p:ext uri="{BB962C8B-B14F-4D97-AF65-F5344CB8AC3E}">
        <p14:creationId xmlns:p14="http://schemas.microsoft.com/office/powerpoint/2010/main" val="92659114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7" name="Connecteur droit 46">
            <a:extLst>
              <a:ext uri="{FF2B5EF4-FFF2-40B4-BE49-F238E27FC236}">
                <a16:creationId xmlns:a16="http://schemas.microsoft.com/office/drawing/2014/main" xmlns="" id="{2FC71C90-816D-42EA-B4A4-ADF23DEFD88D}"/>
              </a:ext>
            </a:extLst>
          </p:cNvPr>
          <p:cNvCxnSpPr>
            <a:cxnSpLocks/>
          </p:cNvCxnSpPr>
          <p:nvPr/>
        </p:nvCxnSpPr>
        <p:spPr>
          <a:xfrm>
            <a:off x="0" y="971931"/>
            <a:ext cx="10996863" cy="0"/>
          </a:xfrm>
          <a:prstGeom prst="line">
            <a:avLst/>
          </a:prstGeom>
          <a:ln w="19050">
            <a:solidFill>
              <a:srgbClr val="0E3A4D"/>
            </a:solidFill>
          </a:ln>
        </p:spPr>
        <p:style>
          <a:lnRef idx="1">
            <a:schemeClr val="accent1"/>
          </a:lnRef>
          <a:fillRef idx="0">
            <a:schemeClr val="accent1"/>
          </a:fillRef>
          <a:effectRef idx="0">
            <a:schemeClr val="accent1"/>
          </a:effectRef>
          <a:fontRef idx="minor">
            <a:schemeClr val="tx1"/>
          </a:fontRef>
        </p:style>
      </p:cxnSp>
      <p:pic>
        <p:nvPicPr>
          <p:cNvPr id="48" name="Image 47">
            <a:extLst>
              <a:ext uri="{FF2B5EF4-FFF2-40B4-BE49-F238E27FC236}">
                <a16:creationId xmlns:a16="http://schemas.microsoft.com/office/drawing/2014/main" xmlns="" id="{C1D28BEB-E0F9-4EFA-B23F-89DDC8F8E658}"/>
              </a:ext>
            </a:extLst>
          </p:cNvPr>
          <p:cNvPicPr>
            <a:picLocks noChangeAspect="1"/>
          </p:cNvPicPr>
          <p:nvPr/>
        </p:nvPicPr>
        <p:blipFill>
          <a:blip r:embed="rId2"/>
          <a:stretch>
            <a:fillRect/>
          </a:stretch>
        </p:blipFill>
        <p:spPr>
          <a:xfrm>
            <a:off x="11090358" y="394735"/>
            <a:ext cx="695325" cy="866775"/>
          </a:xfrm>
          <a:prstGeom prst="rect">
            <a:avLst/>
          </a:prstGeom>
        </p:spPr>
      </p:pic>
      <p:sp>
        <p:nvSpPr>
          <p:cNvPr id="49" name="Title 9">
            <a:extLst>
              <a:ext uri="{FF2B5EF4-FFF2-40B4-BE49-F238E27FC236}">
                <a16:creationId xmlns:a16="http://schemas.microsoft.com/office/drawing/2014/main" xmlns="" id="{D7EC9B13-8B9D-4BAC-AFAA-24668840A503}"/>
              </a:ext>
            </a:extLst>
          </p:cNvPr>
          <p:cNvSpPr txBox="1">
            <a:spLocks/>
          </p:cNvSpPr>
          <p:nvPr/>
        </p:nvSpPr>
        <p:spPr>
          <a:xfrm>
            <a:off x="138709" y="465177"/>
            <a:ext cx="10515600" cy="507831"/>
          </a:xfrm>
          <a:prstGeom prst="rect">
            <a:avLst/>
          </a:prstGeom>
        </p:spPr>
        <p:txBody>
          <a:bodyPr vert="horz" lIns="91440" tIns="45720" rIns="91440" bIns="45720" rtlCol="0" anchor="ctr">
            <a:spAutoFit/>
          </a:bodyPr>
          <a:lstStyle>
            <a:lvl1pPr>
              <a:lnSpc>
                <a:spcPct val="90000"/>
              </a:lnSpc>
              <a:spcBef>
                <a:spcPct val="0"/>
              </a:spcBef>
              <a:buNone/>
              <a:defRPr sz="3600" b="1">
                <a:solidFill>
                  <a:srgbClr val="0E3A4D"/>
                </a:solidFill>
                <a:latin typeface="Segoe UI" panose="020B0502040204020203" pitchFamily="34" charset="0"/>
                <a:ea typeface="+mj-ea"/>
                <a:cs typeface="Segoe UI" panose="020B0502040204020203" pitchFamily="34" charset="0"/>
              </a:defRPr>
            </a:lvl1pPr>
          </a:lstStyle>
          <a:p>
            <a:pPr marL="1203325" marR="0" lvl="0" indent="-1203325" algn="l" defTabSz="914400" rtl="0" eaLnBrk="1" fontAlgn="auto" latinLnBrk="0" hangingPunct="1">
              <a:lnSpc>
                <a:spcPct val="90000"/>
              </a:lnSpc>
              <a:spcBef>
                <a:spcPct val="0"/>
              </a:spcBef>
              <a:spcAft>
                <a:spcPts val="0"/>
              </a:spcAft>
              <a:buClrTx/>
              <a:buSzTx/>
              <a:buFontTx/>
              <a:buNone/>
              <a:tabLst/>
              <a:defRPr/>
            </a:pPr>
            <a:r>
              <a:rPr kumimoji="0" lang="en-US" sz="3000" b="1" i="0" u="none" strike="noStrike" kern="1200" cap="none" spc="0" normalizeH="0" baseline="0" noProof="0" dirty="0">
                <a:ln>
                  <a:noFill/>
                </a:ln>
                <a:solidFill>
                  <a:srgbClr val="0070C0"/>
                </a:solidFill>
                <a:effectLst/>
                <a:uLnTx/>
                <a:uFillTx/>
                <a:latin typeface="+mn-lt"/>
                <a:ea typeface="+mj-ea"/>
                <a:cs typeface="Segoe UI" panose="020B0502040204020203" pitchFamily="34" charset="0"/>
              </a:rPr>
              <a:t>II.</a:t>
            </a:r>
            <a:r>
              <a:rPr kumimoji="0" lang="en-US" sz="3000" b="1" i="0" u="none" strike="noStrike" kern="1200" cap="none" spc="0" normalizeH="0" baseline="0" noProof="0" dirty="0">
                <a:ln>
                  <a:noFill/>
                </a:ln>
                <a:solidFill>
                  <a:srgbClr val="0E3A4D"/>
                </a:solidFill>
                <a:effectLst/>
                <a:uLnTx/>
                <a:uFillTx/>
                <a:latin typeface="+mn-lt"/>
                <a:ea typeface="+mj-ea"/>
                <a:cs typeface="Segoe UI" panose="020B0502040204020203" pitchFamily="34" charset="0"/>
              </a:rPr>
              <a:t> </a:t>
            </a:r>
            <a:r>
              <a:rPr kumimoji="0" lang="fr-FR" sz="3000" b="1" i="0" u="none" strike="noStrike" kern="1200" cap="none" spc="0" normalizeH="0" baseline="0" noProof="0" dirty="0">
                <a:ln>
                  <a:noFill/>
                </a:ln>
                <a:solidFill>
                  <a:srgbClr val="0E3A4D"/>
                </a:solidFill>
                <a:effectLst/>
                <a:uLnTx/>
                <a:uFillTx/>
                <a:latin typeface="+mn-lt"/>
                <a:ea typeface="+mj-ea"/>
                <a:cs typeface="Segoe UI" panose="020B0502040204020203" pitchFamily="34" charset="0"/>
              </a:rPr>
              <a:t>Spécificités du reporting financier des SGC</a:t>
            </a:r>
          </a:p>
        </p:txBody>
      </p:sp>
      <p:sp>
        <p:nvSpPr>
          <p:cNvPr id="50" name="ZoneTexte 49">
            <a:extLst>
              <a:ext uri="{FF2B5EF4-FFF2-40B4-BE49-F238E27FC236}">
                <a16:creationId xmlns:a16="http://schemas.microsoft.com/office/drawing/2014/main" xmlns="" id="{F5EB34AD-89BD-449D-99F7-133681DD7F40}"/>
              </a:ext>
            </a:extLst>
          </p:cNvPr>
          <p:cNvSpPr txBox="1"/>
          <p:nvPr/>
        </p:nvSpPr>
        <p:spPr>
          <a:xfrm>
            <a:off x="406317" y="1003830"/>
            <a:ext cx="9966755" cy="369332"/>
          </a:xfrm>
          <a:prstGeom prst="rect">
            <a:avLst/>
          </a:prstGeom>
          <a:noFill/>
        </p:spPr>
        <p:txBody>
          <a:bodyPr wrap="square">
            <a:spAutoFit/>
          </a:bodyPr>
          <a:lstStyle/>
          <a:p>
            <a:pPr algn="just"/>
            <a:r>
              <a:rPr lang="fr-FR" sz="1800" b="1" i="1" u="none" strike="noStrike" baseline="0" dirty="0">
                <a:solidFill>
                  <a:srgbClr val="0070C0"/>
                </a:solidFill>
              </a:rPr>
              <a:t>Physionomie de l’État de Résultat Net d’une Société / Fonds de Garantie</a:t>
            </a:r>
            <a:endParaRPr lang="fr-FR" b="1" i="1" dirty="0">
              <a:solidFill>
                <a:srgbClr val="0070C0"/>
              </a:solidFill>
            </a:endParaRPr>
          </a:p>
        </p:txBody>
      </p:sp>
      <p:grpSp>
        <p:nvGrpSpPr>
          <p:cNvPr id="39" name="Groupe 8">
            <a:extLst>
              <a:ext uri="{FF2B5EF4-FFF2-40B4-BE49-F238E27FC236}">
                <a16:creationId xmlns:a16="http://schemas.microsoft.com/office/drawing/2014/main" xmlns="" id="{9E7510AD-BBF6-4EA9-83C1-7E2A8D686D20}"/>
              </a:ext>
            </a:extLst>
          </p:cNvPr>
          <p:cNvGrpSpPr>
            <a:grpSpLocks/>
          </p:cNvGrpSpPr>
          <p:nvPr/>
        </p:nvGrpSpPr>
        <p:grpSpPr bwMode="auto">
          <a:xfrm>
            <a:off x="11014075" y="6237288"/>
            <a:ext cx="957263" cy="287337"/>
            <a:chOff x="9460301" y="7063452"/>
            <a:chExt cx="926165" cy="277783"/>
          </a:xfrm>
        </p:grpSpPr>
        <p:sp>
          <p:nvSpPr>
            <p:cNvPr id="40" name="Espace réservé du numéro de diapositive 5">
              <a:extLst>
                <a:ext uri="{FF2B5EF4-FFF2-40B4-BE49-F238E27FC236}">
                  <a16:creationId xmlns:a16="http://schemas.microsoft.com/office/drawing/2014/main" xmlns="" id="{CF9868D6-3BC9-40EC-9CA3-85BB3F9803FD}"/>
                </a:ext>
              </a:extLst>
            </p:cNvPr>
            <p:cNvSpPr txBox="1">
              <a:spLocks/>
            </p:cNvSpPr>
            <p:nvPr/>
          </p:nvSpPr>
          <p:spPr>
            <a:xfrm>
              <a:off x="9460301" y="7063452"/>
              <a:ext cx="926165" cy="277783"/>
            </a:xfrm>
            <a:prstGeom prst="rect">
              <a:avLst/>
            </a:prstGeom>
          </p:spPr>
          <p:txBody>
            <a:bodyPr/>
            <a:lstStyle>
              <a:defPPr>
                <a:defRPr lang="de-DE"/>
              </a:defPPr>
              <a:lvl1pPr algn="l" rtl="0" fontAlgn="base">
                <a:spcBef>
                  <a:spcPct val="0"/>
                </a:spcBef>
                <a:spcAft>
                  <a:spcPct val="0"/>
                </a:spcAft>
                <a:defRPr sz="2400" kern="1200">
                  <a:solidFill>
                    <a:schemeClr val="tx1"/>
                  </a:solidFill>
                  <a:latin typeface="Times New Roman" panose="02020603050405020304" pitchFamily="18" charset="0"/>
                  <a:ea typeface="+mn-ea"/>
                  <a:cs typeface="Times New Roman" panose="02020603050405020304" pitchFamily="18" charset="0"/>
                </a:defRPr>
              </a:lvl1pPr>
              <a:lvl2pPr marL="457200" algn="l" rtl="0" fontAlgn="base">
                <a:spcBef>
                  <a:spcPct val="0"/>
                </a:spcBef>
                <a:spcAft>
                  <a:spcPct val="0"/>
                </a:spcAft>
                <a:defRPr sz="2400" kern="1200">
                  <a:solidFill>
                    <a:schemeClr val="tx1"/>
                  </a:solidFill>
                  <a:latin typeface="Times New Roman" panose="02020603050405020304" pitchFamily="18" charset="0"/>
                  <a:ea typeface="+mn-ea"/>
                  <a:cs typeface="Times New Roman" panose="02020603050405020304" pitchFamily="18" charset="0"/>
                </a:defRPr>
              </a:lvl2pPr>
              <a:lvl3pPr marL="914400" algn="l" rtl="0" fontAlgn="base">
                <a:spcBef>
                  <a:spcPct val="0"/>
                </a:spcBef>
                <a:spcAft>
                  <a:spcPct val="0"/>
                </a:spcAft>
                <a:defRPr sz="2400" kern="1200">
                  <a:solidFill>
                    <a:schemeClr val="tx1"/>
                  </a:solidFill>
                  <a:latin typeface="Times New Roman" panose="02020603050405020304" pitchFamily="18" charset="0"/>
                  <a:ea typeface="+mn-ea"/>
                  <a:cs typeface="Times New Roman" panose="02020603050405020304" pitchFamily="18" charset="0"/>
                </a:defRPr>
              </a:lvl3pPr>
              <a:lvl4pPr marL="1371600" algn="l" rtl="0" fontAlgn="base">
                <a:spcBef>
                  <a:spcPct val="0"/>
                </a:spcBef>
                <a:spcAft>
                  <a:spcPct val="0"/>
                </a:spcAft>
                <a:defRPr sz="2400" kern="1200">
                  <a:solidFill>
                    <a:schemeClr val="tx1"/>
                  </a:solidFill>
                  <a:latin typeface="Times New Roman" panose="02020603050405020304" pitchFamily="18" charset="0"/>
                  <a:ea typeface="+mn-ea"/>
                  <a:cs typeface="Times New Roman" panose="02020603050405020304" pitchFamily="18" charset="0"/>
                </a:defRPr>
              </a:lvl4pPr>
              <a:lvl5pPr marL="1828800" algn="l" rtl="0" fontAlgn="base">
                <a:spcBef>
                  <a:spcPct val="0"/>
                </a:spcBef>
                <a:spcAft>
                  <a:spcPct val="0"/>
                </a:spcAft>
                <a:defRPr sz="2400" kern="1200">
                  <a:solidFill>
                    <a:schemeClr val="tx1"/>
                  </a:solidFill>
                  <a:latin typeface="Times New Roman" panose="02020603050405020304" pitchFamily="18" charset="0"/>
                  <a:ea typeface="+mn-ea"/>
                  <a:cs typeface="Times New Roman" panose="02020603050405020304" pitchFamily="18" charset="0"/>
                </a:defRPr>
              </a:lvl5pPr>
              <a:lvl6pPr marL="2286000" algn="l" defTabSz="914400" rtl="0" eaLnBrk="1" latinLnBrk="0" hangingPunct="1">
                <a:defRPr sz="2400" kern="1200">
                  <a:solidFill>
                    <a:schemeClr val="tx1"/>
                  </a:solidFill>
                  <a:latin typeface="Times New Roman" panose="02020603050405020304" pitchFamily="18" charset="0"/>
                  <a:ea typeface="+mn-ea"/>
                  <a:cs typeface="Times New Roman" panose="02020603050405020304" pitchFamily="18" charset="0"/>
                </a:defRPr>
              </a:lvl6pPr>
              <a:lvl7pPr marL="2743200" algn="l" defTabSz="914400" rtl="0" eaLnBrk="1" latinLnBrk="0" hangingPunct="1">
                <a:defRPr sz="2400" kern="1200">
                  <a:solidFill>
                    <a:schemeClr val="tx1"/>
                  </a:solidFill>
                  <a:latin typeface="Times New Roman" panose="02020603050405020304" pitchFamily="18" charset="0"/>
                  <a:ea typeface="+mn-ea"/>
                  <a:cs typeface="Times New Roman" panose="02020603050405020304" pitchFamily="18" charset="0"/>
                </a:defRPr>
              </a:lvl7pPr>
              <a:lvl8pPr marL="3200400" algn="l" defTabSz="914400" rtl="0" eaLnBrk="1" latinLnBrk="0" hangingPunct="1">
                <a:defRPr sz="2400" kern="1200">
                  <a:solidFill>
                    <a:schemeClr val="tx1"/>
                  </a:solidFill>
                  <a:latin typeface="Times New Roman" panose="02020603050405020304" pitchFamily="18" charset="0"/>
                  <a:ea typeface="+mn-ea"/>
                  <a:cs typeface="Times New Roman" panose="02020603050405020304" pitchFamily="18" charset="0"/>
                </a:defRPr>
              </a:lvl8pPr>
              <a:lvl9pPr marL="3657600" algn="l" defTabSz="914400" rtl="0" eaLnBrk="1" latinLnBrk="0" hangingPunct="1">
                <a:defRPr sz="2400" kern="1200">
                  <a:solidFill>
                    <a:schemeClr val="tx1"/>
                  </a:solidFill>
                  <a:latin typeface="Times New Roman" panose="02020603050405020304" pitchFamily="18" charset="0"/>
                  <a:ea typeface="+mn-ea"/>
                  <a:cs typeface="Times New Roman" panose="02020603050405020304" pitchFamily="18" charset="0"/>
                </a:defRPr>
              </a:lvl9pPr>
            </a:lstStyle>
            <a:p>
              <a:pPr algn="ctr" defTabSz="1042717" eaLnBrk="1" fontAlgn="auto" hangingPunct="1">
                <a:spcBef>
                  <a:spcPts val="0"/>
                </a:spcBef>
                <a:spcAft>
                  <a:spcPts val="0"/>
                </a:spcAft>
                <a:defRPr/>
              </a:pPr>
              <a:fld id="{0FD39C0D-2820-4F1B-838D-E1ECDD5FD67B}" type="slidenum">
                <a:rPr lang="en-GB" sz="1448">
                  <a:solidFill>
                    <a:srgbClr val="002060"/>
                  </a:solidFill>
                  <a:latin typeface="+mn-lt"/>
                  <a:cs typeface="Calibri" panose="020F0502020204030204" pitchFamily="34" charset="0"/>
                </a:rPr>
                <a:pPr algn="ctr" defTabSz="1042717" eaLnBrk="1" fontAlgn="auto" hangingPunct="1">
                  <a:spcBef>
                    <a:spcPts val="0"/>
                  </a:spcBef>
                  <a:spcAft>
                    <a:spcPts val="0"/>
                  </a:spcAft>
                  <a:defRPr/>
                </a:pPr>
                <a:t>19</a:t>
              </a:fld>
              <a:endParaRPr lang="en-GB" sz="1448" dirty="0">
                <a:solidFill>
                  <a:srgbClr val="002060"/>
                </a:solidFill>
                <a:latin typeface="+mn-lt"/>
                <a:cs typeface="Calibri" panose="020F0502020204030204" pitchFamily="34" charset="0"/>
              </a:endParaRPr>
            </a:p>
          </p:txBody>
        </p:sp>
        <p:cxnSp>
          <p:nvCxnSpPr>
            <p:cNvPr id="41" name="Connecteur droit 40">
              <a:extLst>
                <a:ext uri="{FF2B5EF4-FFF2-40B4-BE49-F238E27FC236}">
                  <a16:creationId xmlns:a16="http://schemas.microsoft.com/office/drawing/2014/main" xmlns="" id="{E41E3B55-4C68-4C34-B3CD-2BDE986E9FD4}"/>
                </a:ext>
              </a:extLst>
            </p:cNvPr>
            <p:cNvCxnSpPr/>
            <p:nvPr/>
          </p:nvCxnSpPr>
          <p:spPr>
            <a:xfrm>
              <a:off x="9738304" y="7092611"/>
              <a:ext cx="0" cy="244020"/>
            </a:xfrm>
            <a:prstGeom prst="line">
              <a:avLst/>
            </a:prstGeom>
            <a:ln>
              <a:solidFill>
                <a:srgbClr val="003062"/>
              </a:solidFill>
            </a:ln>
          </p:spPr>
          <p:style>
            <a:lnRef idx="1">
              <a:schemeClr val="accent1"/>
            </a:lnRef>
            <a:fillRef idx="0">
              <a:schemeClr val="accent1"/>
            </a:fillRef>
            <a:effectRef idx="0">
              <a:schemeClr val="accent1"/>
            </a:effectRef>
            <a:fontRef idx="minor">
              <a:schemeClr val="tx1"/>
            </a:fontRef>
          </p:style>
        </p:cxnSp>
      </p:grpSp>
      <p:graphicFrame>
        <p:nvGraphicFramePr>
          <p:cNvPr id="42" name="Tableau 41">
            <a:extLst>
              <a:ext uri="{FF2B5EF4-FFF2-40B4-BE49-F238E27FC236}">
                <a16:creationId xmlns:a16="http://schemas.microsoft.com/office/drawing/2014/main" xmlns="" id="{955F8C4A-04B7-4EB8-A5AE-DD31B2A86E8C}"/>
              </a:ext>
            </a:extLst>
          </p:cNvPr>
          <p:cNvGraphicFramePr>
            <a:graphicFrameLocks noGrp="1"/>
          </p:cNvGraphicFramePr>
          <p:nvPr>
            <p:extLst>
              <p:ext uri="{D42A27DB-BD31-4B8C-83A1-F6EECF244321}">
                <p14:modId xmlns:p14="http://schemas.microsoft.com/office/powerpoint/2010/main" val="1924003351"/>
              </p:ext>
            </p:extLst>
          </p:nvPr>
        </p:nvGraphicFramePr>
        <p:xfrm>
          <a:off x="810965" y="1561288"/>
          <a:ext cx="10443087" cy="4604921"/>
        </p:xfrm>
        <a:graphic>
          <a:graphicData uri="http://schemas.openxmlformats.org/drawingml/2006/table">
            <a:tbl>
              <a:tblPr/>
              <a:tblGrid>
                <a:gridCol w="4371499">
                  <a:extLst>
                    <a:ext uri="{9D8B030D-6E8A-4147-A177-3AD203B41FA5}">
                      <a16:colId xmlns:a16="http://schemas.microsoft.com/office/drawing/2014/main" xmlns="" val="20000"/>
                    </a:ext>
                  </a:extLst>
                </a:gridCol>
                <a:gridCol w="850594">
                  <a:extLst>
                    <a:ext uri="{9D8B030D-6E8A-4147-A177-3AD203B41FA5}">
                      <a16:colId xmlns:a16="http://schemas.microsoft.com/office/drawing/2014/main" xmlns="" val="20001"/>
                    </a:ext>
                  </a:extLst>
                </a:gridCol>
                <a:gridCol w="4370400">
                  <a:extLst>
                    <a:ext uri="{9D8B030D-6E8A-4147-A177-3AD203B41FA5}">
                      <a16:colId xmlns:a16="http://schemas.microsoft.com/office/drawing/2014/main" xmlns="" val="20002"/>
                    </a:ext>
                  </a:extLst>
                </a:gridCol>
                <a:gridCol w="850594">
                  <a:extLst>
                    <a:ext uri="{9D8B030D-6E8A-4147-A177-3AD203B41FA5}">
                      <a16:colId xmlns:a16="http://schemas.microsoft.com/office/drawing/2014/main" xmlns="" val="20003"/>
                    </a:ext>
                  </a:extLst>
                </a:gridCol>
              </a:tblGrid>
              <a:tr h="396000">
                <a:tc gridSpan="2">
                  <a:txBody>
                    <a:bodyPr/>
                    <a:lstStyle/>
                    <a:p>
                      <a:pPr marL="0" marR="0" indent="0" algn="ctr" defTabSz="914400" rtl="0" eaLnBrk="1" fontAlgn="auto" latinLnBrk="0" hangingPunct="1">
                        <a:lnSpc>
                          <a:spcPts val="2400"/>
                        </a:lnSpc>
                        <a:spcBef>
                          <a:spcPts val="0"/>
                        </a:spcBef>
                        <a:spcAft>
                          <a:spcPts val="0"/>
                        </a:spcAft>
                        <a:buClrTx/>
                        <a:buSzTx/>
                        <a:buFontTx/>
                        <a:buNone/>
                        <a:tabLst/>
                        <a:defRPr/>
                      </a:pPr>
                      <a:r>
                        <a:rPr lang="fr-FR" sz="1800" b="1" i="0" spc="300" baseline="0" noProof="0" dirty="0">
                          <a:solidFill>
                            <a:srgbClr val="002060"/>
                          </a:solidFill>
                          <a:latin typeface="+mj-lt"/>
                          <a:ea typeface="Times New Roman"/>
                          <a:cs typeface="Times New Roman"/>
                        </a:rPr>
                        <a:t>CHARGES</a:t>
                      </a:r>
                    </a:p>
                  </a:txBody>
                  <a:tcPr marL="67421" marR="67421" marT="0" marB="0" anchor="ctr">
                    <a:lnL w="38100" cap="flat" cmpd="sng" algn="ctr">
                      <a:solidFill>
                        <a:srgbClr val="002060"/>
                      </a:solidFill>
                      <a:prstDash val="solid"/>
                      <a:round/>
                      <a:headEnd type="none" w="med" len="med"/>
                      <a:tailEnd type="none" w="med" len="med"/>
                    </a:lnL>
                    <a:lnR w="38100" cap="flat" cmpd="sng" algn="ctr">
                      <a:solidFill>
                        <a:srgbClr val="002060"/>
                      </a:solidFill>
                      <a:prstDash val="solid"/>
                      <a:round/>
                      <a:headEnd type="none" w="med" len="med"/>
                      <a:tailEnd type="none" w="med" len="med"/>
                    </a:lnR>
                    <a:lnT w="38100" cap="flat" cmpd="sng" algn="ctr">
                      <a:solidFill>
                        <a:srgbClr val="002060"/>
                      </a:solidFill>
                      <a:prstDash val="solid"/>
                      <a:round/>
                      <a:headEnd type="none" w="med" len="med"/>
                      <a:tailEnd type="none" w="med" len="med"/>
                    </a:lnT>
                    <a:lnB w="38100" cap="flat" cmpd="sng" algn="ctr">
                      <a:solidFill>
                        <a:srgbClr val="002060"/>
                      </a:solidFill>
                      <a:prstDash val="solid"/>
                      <a:round/>
                      <a:headEnd type="none" w="med" len="med"/>
                      <a:tailEnd type="none" w="med" len="med"/>
                    </a:lnB>
                    <a:noFill/>
                  </a:tcPr>
                </a:tc>
                <a:tc hMerge="1">
                  <a:txBody>
                    <a:bodyPr/>
                    <a:lstStyle/>
                    <a:p>
                      <a:pPr marR="102870" algn="r">
                        <a:lnSpc>
                          <a:spcPts val="2400"/>
                        </a:lnSpc>
                        <a:spcAft>
                          <a:spcPts val="0"/>
                        </a:spcAft>
                      </a:pPr>
                      <a:endParaRPr lang="fr-FR" sz="1000" b="1" i="1" noProof="0" dirty="0">
                        <a:latin typeface="Times"/>
                        <a:ea typeface="Times New Roman"/>
                        <a:cs typeface="Times New Roman"/>
                      </a:endParaRPr>
                    </a:p>
                  </a:txBody>
                  <a:tcPr marL="57076" marR="57076" marT="0" marB="0" anchor="ctr">
                    <a:lnL>
                      <a:noFill/>
                    </a:lnL>
                    <a:lnR w="28575" cap="flat" cmpd="sng" algn="ctr">
                      <a:solidFill>
                        <a:srgbClr val="C00000"/>
                      </a:solidFill>
                      <a:prstDash val="solid"/>
                      <a:round/>
                      <a:headEnd type="none" w="med" len="med"/>
                      <a:tailEnd type="none" w="med" len="med"/>
                    </a:lnR>
                    <a:lnT w="28575" cap="flat" cmpd="sng" algn="ctr">
                      <a:solidFill>
                        <a:srgbClr val="C00000"/>
                      </a:solidFill>
                      <a:prstDash val="solid"/>
                      <a:round/>
                      <a:headEnd type="none" w="med" len="med"/>
                      <a:tailEnd type="none" w="med" len="med"/>
                    </a:lnT>
                    <a:lnB w="28575" cap="flat" cmpd="sng" algn="ctr">
                      <a:solidFill>
                        <a:srgbClr val="C00037"/>
                      </a:solidFill>
                      <a:prstDash val="solid"/>
                      <a:round/>
                      <a:headEnd type="none" w="med" len="med"/>
                      <a:tailEnd type="none" w="med" len="med"/>
                    </a:lnB>
                  </a:tcPr>
                </a:tc>
                <a:tc gridSpan="2">
                  <a:txBody>
                    <a:bodyPr/>
                    <a:lstStyle/>
                    <a:p>
                      <a:pPr algn="ctr">
                        <a:lnSpc>
                          <a:spcPts val="2400"/>
                        </a:lnSpc>
                        <a:spcAft>
                          <a:spcPts val="0"/>
                        </a:spcAft>
                      </a:pPr>
                      <a:r>
                        <a:rPr lang="fr-FR" sz="1800" b="1" i="0" spc="300" baseline="0" noProof="0" dirty="0">
                          <a:solidFill>
                            <a:srgbClr val="002060"/>
                          </a:solidFill>
                          <a:latin typeface="+mj-lt"/>
                          <a:ea typeface="Times New Roman"/>
                          <a:cs typeface="Times New Roman"/>
                        </a:rPr>
                        <a:t>PRODUITS</a:t>
                      </a:r>
                    </a:p>
                  </a:txBody>
                  <a:tcPr marL="67421" marR="67421" marT="0" marB="0" anchor="ctr">
                    <a:lnL w="38100" cap="flat" cmpd="sng" algn="ctr">
                      <a:solidFill>
                        <a:srgbClr val="002060"/>
                      </a:solidFill>
                      <a:prstDash val="solid"/>
                      <a:round/>
                      <a:headEnd type="none" w="med" len="med"/>
                      <a:tailEnd type="none" w="med" len="med"/>
                    </a:lnL>
                    <a:lnR w="38100" cap="flat" cmpd="sng" algn="ctr">
                      <a:solidFill>
                        <a:srgbClr val="002060"/>
                      </a:solidFill>
                      <a:prstDash val="solid"/>
                      <a:round/>
                      <a:headEnd type="none" w="med" len="med"/>
                      <a:tailEnd type="none" w="med" len="med"/>
                    </a:lnR>
                    <a:lnT w="38100" cap="flat" cmpd="sng" algn="ctr">
                      <a:solidFill>
                        <a:srgbClr val="002060"/>
                      </a:solidFill>
                      <a:prstDash val="solid"/>
                      <a:round/>
                      <a:headEnd type="none" w="med" len="med"/>
                      <a:tailEnd type="none" w="med" len="med"/>
                    </a:lnT>
                    <a:lnB w="38100" cap="flat" cmpd="sng" algn="ctr">
                      <a:solidFill>
                        <a:srgbClr val="002060"/>
                      </a:solidFill>
                      <a:prstDash val="solid"/>
                      <a:round/>
                      <a:headEnd type="none" w="med" len="med"/>
                      <a:tailEnd type="none" w="med" len="med"/>
                    </a:lnB>
                    <a:noFill/>
                  </a:tcPr>
                </a:tc>
                <a:tc hMerge="1">
                  <a:txBody>
                    <a:bodyPr/>
                    <a:lstStyle/>
                    <a:p>
                      <a:pPr marR="140970" algn="r">
                        <a:lnSpc>
                          <a:spcPts val="2400"/>
                        </a:lnSpc>
                        <a:spcAft>
                          <a:spcPts val="0"/>
                        </a:spcAft>
                      </a:pPr>
                      <a:endParaRPr lang="fr-FR" sz="1300" b="1" i="1" noProof="0" dirty="0">
                        <a:solidFill>
                          <a:srgbClr val="0070C0"/>
                        </a:solidFill>
                        <a:latin typeface="+mj-lt"/>
                        <a:ea typeface="Times New Roman"/>
                        <a:cs typeface="Times New Roman"/>
                      </a:endParaRPr>
                    </a:p>
                  </a:txBody>
                  <a:tcPr marL="57076" marR="57076" marT="0" marB="0" anchor="ctr">
                    <a:lnL>
                      <a:noFill/>
                    </a:lnL>
                    <a:lnR w="28575" cap="flat" cmpd="sng" algn="ctr">
                      <a:solidFill>
                        <a:srgbClr val="C00000"/>
                      </a:solidFill>
                      <a:prstDash val="solid"/>
                      <a:round/>
                      <a:headEnd type="none" w="med" len="med"/>
                      <a:tailEnd type="none" w="med" len="med"/>
                    </a:lnR>
                    <a:lnT w="28575" cap="flat" cmpd="sng" algn="ctr">
                      <a:solidFill>
                        <a:srgbClr val="C00000"/>
                      </a:solidFill>
                      <a:prstDash val="solid"/>
                      <a:round/>
                      <a:headEnd type="none" w="med" len="med"/>
                      <a:tailEnd type="none" w="med" len="med"/>
                    </a:lnT>
                    <a:lnB w="28575" cap="flat" cmpd="sng" algn="ctr">
                      <a:solidFill>
                        <a:srgbClr val="C00037"/>
                      </a:solidFill>
                      <a:prstDash val="solid"/>
                      <a:round/>
                      <a:headEnd type="none" w="med" len="med"/>
                      <a:tailEnd type="none" w="med" len="med"/>
                    </a:lnB>
                  </a:tcPr>
                </a:tc>
                <a:extLst>
                  <a:ext uri="{0D108BD9-81ED-4DB2-BD59-A6C34878D82A}">
                    <a16:rowId xmlns:a16="http://schemas.microsoft.com/office/drawing/2014/main" xmlns="" val="10000"/>
                  </a:ext>
                </a:extLst>
              </a:tr>
              <a:tr h="216000">
                <a:tc>
                  <a:txBody>
                    <a:bodyPr/>
                    <a:lstStyle/>
                    <a:p>
                      <a:pPr marL="0" marR="0" lvl="0" indent="0" algn="l" defTabSz="914400" rtl="0" eaLnBrk="1" fontAlgn="auto" latinLnBrk="0" hangingPunct="1">
                        <a:lnSpc>
                          <a:spcPts val="2400"/>
                        </a:lnSpc>
                        <a:spcBef>
                          <a:spcPts val="0"/>
                        </a:spcBef>
                        <a:spcAft>
                          <a:spcPts val="0"/>
                        </a:spcAft>
                        <a:buClrTx/>
                        <a:buSzTx/>
                        <a:buFontTx/>
                        <a:buNone/>
                        <a:tabLst>
                          <a:tab pos="274320" algn="l"/>
                        </a:tabLst>
                        <a:defRPr/>
                      </a:pPr>
                      <a:endParaRPr lang="fr-FR" sz="600" b="1" kern="1200" spc="-70" baseline="0" noProof="0" dirty="0">
                        <a:solidFill>
                          <a:srgbClr val="FF6600"/>
                        </a:solidFill>
                        <a:latin typeface="+mn-lt"/>
                        <a:ea typeface="Times New Roman"/>
                        <a:cs typeface="Times New Roman"/>
                      </a:endParaRPr>
                    </a:p>
                  </a:txBody>
                  <a:tcPr marL="67421" marR="67421" marT="0" marB="0" anchor="ctr">
                    <a:lnL w="38100" cap="flat" cmpd="sng" algn="ctr">
                      <a:solidFill>
                        <a:srgbClr val="002060"/>
                      </a:solidFill>
                      <a:prstDash val="solid"/>
                      <a:round/>
                      <a:headEnd type="none" w="med" len="med"/>
                      <a:tailEnd type="none" w="med" len="med"/>
                    </a:lnL>
                    <a:lnR>
                      <a:noFill/>
                    </a:lnR>
                    <a:lnT w="38100" cap="flat" cmpd="sng" algn="ctr">
                      <a:solidFill>
                        <a:srgbClr val="002060"/>
                      </a:solidFill>
                      <a:prstDash val="solid"/>
                      <a:round/>
                      <a:headEnd type="none" w="med" len="med"/>
                      <a:tailEnd type="none" w="med" len="med"/>
                    </a:lnT>
                    <a:lnB>
                      <a:noFill/>
                    </a:lnB>
                  </a:tcPr>
                </a:tc>
                <a:tc>
                  <a:txBody>
                    <a:bodyPr/>
                    <a:lstStyle/>
                    <a:p>
                      <a:pPr marR="140970" algn="r">
                        <a:lnSpc>
                          <a:spcPts val="2400"/>
                        </a:lnSpc>
                        <a:spcAft>
                          <a:spcPts val="0"/>
                        </a:spcAft>
                      </a:pPr>
                      <a:endParaRPr lang="fr-FR" sz="600" b="1" i="1" noProof="0" dirty="0">
                        <a:latin typeface="+mn-lt"/>
                        <a:ea typeface="Times New Roman"/>
                        <a:cs typeface="Times New Roman"/>
                      </a:endParaRPr>
                    </a:p>
                  </a:txBody>
                  <a:tcPr marL="67421" marR="67421" marT="0" marB="0" anchor="ctr">
                    <a:lnL>
                      <a:noFill/>
                    </a:lnL>
                    <a:lnR w="38100" cap="flat" cmpd="sng" algn="ctr">
                      <a:solidFill>
                        <a:srgbClr val="002060"/>
                      </a:solidFill>
                      <a:prstDash val="solid"/>
                      <a:round/>
                      <a:headEnd type="none" w="med" len="med"/>
                      <a:tailEnd type="none" w="med" len="med"/>
                    </a:lnR>
                    <a:lnT w="38100" cap="flat" cmpd="sng" algn="ctr">
                      <a:solidFill>
                        <a:srgbClr val="002060"/>
                      </a:solidFill>
                      <a:prstDash val="solid"/>
                      <a:round/>
                      <a:headEnd type="none" w="med" len="med"/>
                      <a:tailEnd type="none" w="med" len="med"/>
                    </a:lnT>
                    <a:lnB>
                      <a:noFill/>
                    </a:lnB>
                  </a:tcPr>
                </a:tc>
                <a:tc>
                  <a:txBody>
                    <a:bodyPr/>
                    <a:lstStyle/>
                    <a:p>
                      <a:pPr marL="0" marR="0" lvl="0" indent="0" algn="l" defTabSz="914400" rtl="0" eaLnBrk="1" fontAlgn="auto" latinLnBrk="0" hangingPunct="1">
                        <a:lnSpc>
                          <a:spcPts val="2400"/>
                        </a:lnSpc>
                        <a:spcBef>
                          <a:spcPts val="0"/>
                        </a:spcBef>
                        <a:spcAft>
                          <a:spcPts val="0"/>
                        </a:spcAft>
                        <a:buClrTx/>
                        <a:buSzTx/>
                        <a:buFontTx/>
                        <a:buNone/>
                        <a:tabLst>
                          <a:tab pos="274320" algn="l"/>
                        </a:tabLst>
                        <a:defRPr/>
                      </a:pPr>
                      <a:endParaRPr lang="fr-FR" sz="600" b="1" kern="1200" spc="-70" baseline="0" noProof="0" dirty="0">
                        <a:solidFill>
                          <a:srgbClr val="00B050"/>
                        </a:solidFill>
                        <a:latin typeface="+mn-lt"/>
                        <a:ea typeface="Times New Roman"/>
                        <a:cs typeface="Times New Roman"/>
                      </a:endParaRPr>
                    </a:p>
                  </a:txBody>
                  <a:tcPr marL="67421" marR="67421" marT="0" marB="0" anchor="ctr">
                    <a:lnL w="38100" cap="flat" cmpd="sng" algn="ctr">
                      <a:solidFill>
                        <a:srgbClr val="002060"/>
                      </a:solidFill>
                      <a:prstDash val="solid"/>
                      <a:round/>
                      <a:headEnd type="none" w="med" len="med"/>
                      <a:tailEnd type="none" w="med" len="med"/>
                    </a:lnL>
                    <a:lnR>
                      <a:noFill/>
                    </a:lnR>
                    <a:lnT w="38100" cap="flat" cmpd="sng" algn="ctr">
                      <a:solidFill>
                        <a:srgbClr val="002060"/>
                      </a:solidFill>
                      <a:prstDash val="solid"/>
                      <a:round/>
                      <a:headEnd type="none" w="med" len="med"/>
                      <a:tailEnd type="none" w="med" len="med"/>
                    </a:lnT>
                    <a:lnB>
                      <a:noFill/>
                    </a:lnB>
                  </a:tcPr>
                </a:tc>
                <a:tc>
                  <a:txBody>
                    <a:bodyPr/>
                    <a:lstStyle/>
                    <a:p>
                      <a:endParaRPr lang="fr-FR" sz="600" dirty="0">
                        <a:latin typeface="+mn-lt"/>
                      </a:endParaRPr>
                    </a:p>
                  </a:txBody>
                  <a:tcPr marL="67421" marR="67421" marT="0" marB="0" anchor="ctr">
                    <a:lnL>
                      <a:noFill/>
                    </a:lnL>
                    <a:lnR w="38100" cap="flat" cmpd="sng" algn="ctr">
                      <a:solidFill>
                        <a:srgbClr val="002060"/>
                      </a:solidFill>
                      <a:prstDash val="solid"/>
                      <a:round/>
                      <a:headEnd type="none" w="med" len="med"/>
                      <a:tailEnd type="none" w="med" len="med"/>
                    </a:lnR>
                    <a:lnT w="38100" cap="flat" cmpd="sng" algn="ctr">
                      <a:solidFill>
                        <a:srgbClr val="002060"/>
                      </a:solidFill>
                      <a:prstDash val="solid"/>
                      <a:round/>
                      <a:headEnd type="none" w="med" len="med"/>
                      <a:tailEnd type="none" w="med" len="med"/>
                    </a:lnT>
                    <a:lnB>
                      <a:noFill/>
                    </a:lnB>
                  </a:tcPr>
                </a:tc>
                <a:extLst>
                  <a:ext uri="{0D108BD9-81ED-4DB2-BD59-A6C34878D82A}">
                    <a16:rowId xmlns:a16="http://schemas.microsoft.com/office/drawing/2014/main" xmlns="" val="10001"/>
                  </a:ext>
                </a:extLst>
              </a:tr>
              <a:tr h="396000">
                <a:tc>
                  <a:txBody>
                    <a:bodyPr/>
                    <a:lstStyle/>
                    <a:p>
                      <a:pPr marL="0" marR="0" lvl="0" indent="0" algn="l" defTabSz="914400" rtl="0" eaLnBrk="1" fontAlgn="auto" latinLnBrk="0" hangingPunct="1">
                        <a:lnSpc>
                          <a:spcPts val="2400"/>
                        </a:lnSpc>
                        <a:spcBef>
                          <a:spcPts val="0"/>
                        </a:spcBef>
                        <a:spcAft>
                          <a:spcPts val="0"/>
                        </a:spcAft>
                        <a:buClrTx/>
                        <a:buSzTx/>
                        <a:buFontTx/>
                        <a:buNone/>
                        <a:tabLst>
                          <a:tab pos="274320" algn="l"/>
                        </a:tabLst>
                        <a:defRPr/>
                      </a:pPr>
                      <a:r>
                        <a:rPr lang="fr-FR" sz="2200" b="1" i="0" u="none" strike="noStrike" kern="1200" spc="-70" baseline="0" dirty="0">
                          <a:solidFill>
                            <a:srgbClr val="FF6600"/>
                          </a:solidFill>
                          <a:latin typeface="+mn-lt"/>
                          <a:ea typeface="+mn-ea"/>
                          <a:cs typeface="+mn-cs"/>
                        </a:rPr>
                        <a:t> Charges liées au Métier de Garant</a:t>
                      </a:r>
                      <a:endParaRPr lang="fr-FR" sz="2200" b="1" kern="1200" spc="-70" baseline="0" noProof="0" dirty="0">
                        <a:solidFill>
                          <a:srgbClr val="FF6600"/>
                        </a:solidFill>
                        <a:latin typeface="+mn-lt"/>
                        <a:ea typeface="Times New Roman"/>
                        <a:cs typeface="Times New Roman"/>
                      </a:endParaRPr>
                    </a:p>
                  </a:txBody>
                  <a:tcPr marL="67421" marR="67421" marT="0" marB="0" anchor="ctr">
                    <a:lnL w="38100" cap="flat" cmpd="sng" algn="ctr">
                      <a:solidFill>
                        <a:srgbClr val="002060"/>
                      </a:solidFill>
                      <a:prstDash val="solid"/>
                      <a:round/>
                      <a:headEnd type="none" w="med" len="med"/>
                      <a:tailEnd type="none" w="med" len="med"/>
                    </a:lnL>
                    <a:lnR>
                      <a:noFill/>
                    </a:lnR>
                    <a:lnT>
                      <a:noFill/>
                    </a:lnT>
                    <a:lnB>
                      <a:noFill/>
                    </a:lnB>
                  </a:tcPr>
                </a:tc>
                <a:tc>
                  <a:txBody>
                    <a:bodyPr/>
                    <a:lstStyle/>
                    <a:p>
                      <a:pPr marR="140970" algn="r">
                        <a:lnSpc>
                          <a:spcPts val="2400"/>
                        </a:lnSpc>
                        <a:spcAft>
                          <a:spcPts val="0"/>
                        </a:spcAft>
                      </a:pPr>
                      <a:endParaRPr lang="fr-FR" sz="1800" b="1" i="1" noProof="0" dirty="0">
                        <a:latin typeface="+mn-lt"/>
                        <a:ea typeface="Times New Roman"/>
                        <a:cs typeface="Times New Roman"/>
                      </a:endParaRPr>
                    </a:p>
                  </a:txBody>
                  <a:tcPr marL="67421" marR="67421" marT="0" marB="0" anchor="ctr">
                    <a:lnL>
                      <a:noFill/>
                    </a:lnL>
                    <a:lnR w="38100" cap="flat" cmpd="sng" algn="ctr">
                      <a:solidFill>
                        <a:srgbClr val="002060"/>
                      </a:solidFill>
                      <a:prstDash val="solid"/>
                      <a:round/>
                      <a:headEnd type="none" w="med" len="med"/>
                      <a:tailEnd type="none" w="med" len="med"/>
                    </a:lnR>
                    <a:lnT>
                      <a:noFill/>
                    </a:lnT>
                    <a:lnB>
                      <a:noFill/>
                    </a:lnB>
                  </a:tcPr>
                </a:tc>
                <a:tc>
                  <a:txBody>
                    <a:bodyPr/>
                    <a:lstStyle/>
                    <a:p>
                      <a:pPr marL="0" marR="0" lvl="0" indent="0" algn="l" defTabSz="914400" rtl="0" eaLnBrk="1" fontAlgn="auto" latinLnBrk="0" hangingPunct="1">
                        <a:lnSpc>
                          <a:spcPts val="2400"/>
                        </a:lnSpc>
                        <a:spcBef>
                          <a:spcPts val="0"/>
                        </a:spcBef>
                        <a:spcAft>
                          <a:spcPts val="0"/>
                        </a:spcAft>
                        <a:buClrTx/>
                        <a:buSzTx/>
                        <a:buFontTx/>
                        <a:buNone/>
                        <a:tabLst>
                          <a:tab pos="274320" algn="l"/>
                        </a:tabLst>
                        <a:defRPr/>
                      </a:pPr>
                      <a:r>
                        <a:rPr lang="fr-FR" sz="2200" b="1" i="0" u="none" strike="noStrike" kern="1200" spc="-70" baseline="0" dirty="0">
                          <a:solidFill>
                            <a:srgbClr val="00B050"/>
                          </a:solidFill>
                          <a:latin typeface="+mn-lt"/>
                          <a:ea typeface="+mn-ea"/>
                          <a:cs typeface="+mn-cs"/>
                        </a:rPr>
                        <a:t> Produits liés au Métier de Garant</a:t>
                      </a:r>
                      <a:endParaRPr lang="fr-FR" sz="2200" b="1" kern="1200" spc="-70" baseline="0" noProof="0" dirty="0">
                        <a:solidFill>
                          <a:srgbClr val="00B050"/>
                        </a:solidFill>
                        <a:latin typeface="+mn-lt"/>
                        <a:ea typeface="Times New Roman"/>
                        <a:cs typeface="Times New Roman"/>
                      </a:endParaRPr>
                    </a:p>
                  </a:txBody>
                  <a:tcPr marL="67421" marR="67421" marT="0" marB="0" anchor="ctr">
                    <a:lnL w="38100" cap="flat" cmpd="sng" algn="ctr">
                      <a:solidFill>
                        <a:srgbClr val="002060"/>
                      </a:solidFill>
                      <a:prstDash val="solid"/>
                      <a:round/>
                      <a:headEnd type="none" w="med" len="med"/>
                      <a:tailEnd type="none" w="med" len="med"/>
                    </a:lnL>
                    <a:lnR>
                      <a:noFill/>
                    </a:lnR>
                    <a:lnT>
                      <a:noFill/>
                    </a:lnT>
                    <a:lnB>
                      <a:noFill/>
                    </a:lnB>
                  </a:tcPr>
                </a:tc>
                <a:tc>
                  <a:txBody>
                    <a:bodyPr/>
                    <a:lstStyle/>
                    <a:p>
                      <a:endParaRPr lang="fr-FR" sz="1800" dirty="0">
                        <a:latin typeface="+mn-lt"/>
                      </a:endParaRPr>
                    </a:p>
                  </a:txBody>
                  <a:tcPr marL="67421" marR="67421" marT="0" marB="0" anchor="ctr">
                    <a:lnL>
                      <a:noFill/>
                    </a:lnL>
                    <a:lnR w="38100" cap="flat" cmpd="sng" algn="ctr">
                      <a:solidFill>
                        <a:srgbClr val="002060"/>
                      </a:solidFill>
                      <a:prstDash val="solid"/>
                      <a:round/>
                      <a:headEnd type="none" w="med" len="med"/>
                      <a:tailEnd type="none" w="med" len="med"/>
                    </a:lnR>
                    <a:lnT>
                      <a:noFill/>
                    </a:lnT>
                    <a:lnB>
                      <a:noFill/>
                    </a:lnB>
                  </a:tcPr>
                </a:tc>
                <a:extLst>
                  <a:ext uri="{0D108BD9-81ED-4DB2-BD59-A6C34878D82A}">
                    <a16:rowId xmlns:a16="http://schemas.microsoft.com/office/drawing/2014/main" xmlns="" val="1354263343"/>
                  </a:ext>
                </a:extLst>
              </a:tr>
              <a:tr h="396000">
                <a:tc>
                  <a:txBody>
                    <a:bodyPr/>
                    <a:lstStyle/>
                    <a:p>
                      <a:pPr>
                        <a:lnSpc>
                          <a:spcPts val="2400"/>
                        </a:lnSpc>
                        <a:spcAft>
                          <a:spcPts val="0"/>
                        </a:spcAft>
                      </a:pPr>
                      <a:r>
                        <a:rPr lang="fr-FR" sz="1800" b="1" i="1" u="none" strike="noStrike" kern="1200" baseline="0" noProof="0" dirty="0">
                          <a:solidFill>
                            <a:srgbClr val="006666"/>
                          </a:solidFill>
                          <a:latin typeface="+mn-lt"/>
                          <a:ea typeface="+mn-ea"/>
                          <a:cs typeface="Times New Roman"/>
                        </a:rPr>
                        <a:t>   </a:t>
                      </a:r>
                      <a:r>
                        <a:rPr lang="fr-FR" sz="1800" b="0" i="0" u="none" strike="noStrike" kern="1200" spc="-20" baseline="0" noProof="0" dirty="0">
                          <a:solidFill>
                            <a:srgbClr val="0070C0"/>
                          </a:solidFill>
                          <a:latin typeface="+mn-lt"/>
                          <a:ea typeface="+mn-ea"/>
                          <a:cs typeface="+mn-cs"/>
                        </a:rPr>
                        <a:t>Pertes Finales sur Indemnisations</a:t>
                      </a:r>
                    </a:p>
                  </a:txBody>
                  <a:tcPr marL="67421" marR="67421" marT="0" marB="0" anchor="ctr">
                    <a:lnL w="38100" cap="flat" cmpd="sng" algn="ctr">
                      <a:solidFill>
                        <a:srgbClr val="002060"/>
                      </a:solidFill>
                      <a:prstDash val="solid"/>
                      <a:round/>
                      <a:headEnd type="none" w="med" len="med"/>
                      <a:tailEnd type="none" w="med" len="med"/>
                    </a:lnL>
                    <a:lnR>
                      <a:noFill/>
                    </a:lnR>
                    <a:lnT>
                      <a:noFill/>
                    </a:lnT>
                    <a:lnB>
                      <a:noFill/>
                    </a:lnB>
                  </a:tcPr>
                </a:tc>
                <a:tc>
                  <a:txBody>
                    <a:bodyPr/>
                    <a:lstStyle/>
                    <a:p>
                      <a:pPr marR="102870" algn="r">
                        <a:lnSpc>
                          <a:spcPts val="2400"/>
                        </a:lnSpc>
                        <a:spcAft>
                          <a:spcPts val="0"/>
                        </a:spcAft>
                      </a:pPr>
                      <a:r>
                        <a:rPr lang="fr-FR" sz="1800" b="0" i="0" u="none" strike="noStrike" kern="1200" baseline="0" noProof="0" dirty="0">
                          <a:solidFill>
                            <a:srgbClr val="0070C0"/>
                          </a:solidFill>
                          <a:latin typeface="+mn-lt"/>
                          <a:ea typeface="+mn-ea"/>
                          <a:cs typeface="+mn-cs"/>
                        </a:rPr>
                        <a:t>XXX</a:t>
                      </a:r>
                    </a:p>
                  </a:txBody>
                  <a:tcPr marL="67421" marR="67421" marT="0" marB="0" anchor="ctr">
                    <a:lnL>
                      <a:noFill/>
                    </a:lnL>
                    <a:lnR w="38100" cap="flat" cmpd="sng" algn="ctr">
                      <a:solidFill>
                        <a:srgbClr val="002060"/>
                      </a:solidFill>
                      <a:prstDash val="solid"/>
                      <a:round/>
                      <a:headEnd type="none" w="med" len="med"/>
                      <a:tailEnd type="none" w="med" len="med"/>
                    </a:lnR>
                    <a:lnT>
                      <a:noFill/>
                    </a:lnT>
                    <a:lnB>
                      <a:noFill/>
                    </a:lnB>
                  </a:tcPr>
                </a:tc>
                <a:tc>
                  <a:txBody>
                    <a:bodyPr/>
                    <a:lstStyle/>
                    <a:p>
                      <a:r>
                        <a:rPr lang="fr-FR" sz="1800" b="0" i="0" u="none" strike="noStrike" kern="1200" baseline="0" dirty="0">
                          <a:solidFill>
                            <a:srgbClr val="0070C0"/>
                          </a:solidFill>
                          <a:latin typeface="+mn-lt"/>
                          <a:ea typeface="+mn-ea"/>
                          <a:cs typeface="+mn-cs"/>
                        </a:rPr>
                        <a:t>   Primes ou Contributions de Garantie</a:t>
                      </a:r>
                    </a:p>
                  </a:txBody>
                  <a:tcPr marL="67421" marR="67421" marT="0" marB="0" anchor="ctr">
                    <a:lnL w="38100" cap="flat" cmpd="sng" algn="ctr">
                      <a:solidFill>
                        <a:srgbClr val="002060"/>
                      </a:solidFill>
                      <a:prstDash val="solid"/>
                      <a:round/>
                      <a:headEnd type="none" w="med" len="med"/>
                      <a:tailEnd type="none" w="med" len="med"/>
                    </a:lnL>
                    <a:lnR>
                      <a:noFill/>
                    </a:lnR>
                    <a:lnT>
                      <a:noFill/>
                    </a:lnT>
                    <a:lnB>
                      <a:noFill/>
                    </a:lnB>
                  </a:tcPr>
                </a:tc>
                <a:tc>
                  <a:txBody>
                    <a:bodyPr/>
                    <a:lstStyle/>
                    <a:p>
                      <a:pPr marR="102870" algn="r">
                        <a:lnSpc>
                          <a:spcPts val="2400"/>
                        </a:lnSpc>
                        <a:spcAft>
                          <a:spcPts val="0"/>
                        </a:spcAft>
                      </a:pPr>
                      <a:r>
                        <a:rPr lang="fr-FR" sz="1800" b="0" i="0" u="none" strike="noStrike" kern="1200" baseline="0" noProof="0" dirty="0">
                          <a:solidFill>
                            <a:srgbClr val="0070C0"/>
                          </a:solidFill>
                          <a:latin typeface="+mn-lt"/>
                          <a:ea typeface="+mn-ea"/>
                          <a:cs typeface="+mn-cs"/>
                        </a:rPr>
                        <a:t>XXX</a:t>
                      </a:r>
                    </a:p>
                  </a:txBody>
                  <a:tcPr marL="67421" marR="67421" marT="0" marB="0" anchor="ctr">
                    <a:lnL>
                      <a:noFill/>
                    </a:lnL>
                    <a:lnR w="38100" cap="flat" cmpd="sng" algn="ctr">
                      <a:solidFill>
                        <a:srgbClr val="002060"/>
                      </a:solidFill>
                      <a:prstDash val="solid"/>
                      <a:round/>
                      <a:headEnd type="none" w="med" len="med"/>
                      <a:tailEnd type="none" w="med" len="med"/>
                    </a:lnR>
                    <a:lnT>
                      <a:noFill/>
                    </a:lnT>
                    <a:lnB>
                      <a:noFill/>
                    </a:lnB>
                  </a:tcPr>
                </a:tc>
                <a:extLst>
                  <a:ext uri="{0D108BD9-81ED-4DB2-BD59-A6C34878D82A}">
                    <a16:rowId xmlns:a16="http://schemas.microsoft.com/office/drawing/2014/main" xmlns="" val="10002"/>
                  </a:ext>
                </a:extLst>
              </a:tr>
              <a:tr h="396000">
                <a:tc>
                  <a:txBody>
                    <a:bodyPr/>
                    <a:lstStyle/>
                    <a:p>
                      <a:pPr>
                        <a:lnSpc>
                          <a:spcPts val="2400"/>
                        </a:lnSpc>
                        <a:spcAft>
                          <a:spcPts val="0"/>
                        </a:spcAft>
                        <a:tabLst>
                          <a:tab pos="365760" algn="l"/>
                        </a:tabLst>
                      </a:pPr>
                      <a:r>
                        <a:rPr lang="fr-FR" sz="1800" b="0" i="1" u="none" strike="noStrike" kern="1200" baseline="0" noProof="0" dirty="0">
                          <a:solidFill>
                            <a:srgbClr val="002060"/>
                          </a:solidFill>
                          <a:latin typeface="+mn-lt"/>
                          <a:ea typeface="+mn-ea"/>
                          <a:cs typeface="+mn-cs"/>
                        </a:rPr>
                        <a:t>   Dotations nettes aux Provisions pour</a:t>
                      </a:r>
                    </a:p>
                  </a:txBody>
                  <a:tcPr marL="67421" marR="67421" marT="0" marB="0" anchor="ctr">
                    <a:lnL w="38100" cap="flat" cmpd="sng" algn="ctr">
                      <a:solidFill>
                        <a:srgbClr val="002060"/>
                      </a:solidFill>
                      <a:prstDash val="solid"/>
                      <a:round/>
                      <a:headEnd type="none" w="med" len="med"/>
                      <a:tailEnd type="none" w="med" len="med"/>
                    </a:lnL>
                    <a:lnR>
                      <a:noFill/>
                    </a:lnR>
                    <a:lnT>
                      <a:noFill/>
                    </a:lnT>
                    <a:lnB>
                      <a:noFill/>
                    </a:lnB>
                  </a:tcPr>
                </a:tc>
                <a:tc rowSpan="2">
                  <a:txBody>
                    <a:bodyPr/>
                    <a:lstStyle/>
                    <a:p>
                      <a:pPr marR="102870" algn="r">
                        <a:lnSpc>
                          <a:spcPts val="2400"/>
                        </a:lnSpc>
                        <a:spcAft>
                          <a:spcPts val="0"/>
                        </a:spcAft>
                      </a:pPr>
                      <a:r>
                        <a:rPr lang="fr-FR" sz="1800" b="0" i="1" u="none" strike="noStrike" kern="1200" baseline="0" noProof="0" dirty="0">
                          <a:solidFill>
                            <a:srgbClr val="002060"/>
                          </a:solidFill>
                          <a:latin typeface="+mn-lt"/>
                          <a:ea typeface="+mn-ea"/>
                          <a:cs typeface="+mn-cs"/>
                        </a:rPr>
                        <a:t>XXX</a:t>
                      </a:r>
                    </a:p>
                  </a:txBody>
                  <a:tcPr marL="67421" marR="67421" marT="0" marB="0" anchor="ctr">
                    <a:lnL>
                      <a:noFill/>
                    </a:lnL>
                    <a:lnR w="38100" cap="flat" cmpd="sng" algn="ctr">
                      <a:solidFill>
                        <a:srgbClr val="002060"/>
                      </a:solidFill>
                      <a:prstDash val="solid"/>
                      <a:round/>
                      <a:headEnd type="none" w="med" len="med"/>
                      <a:tailEnd type="none" w="med" len="med"/>
                    </a:lnR>
                    <a:lnT>
                      <a:noFill/>
                    </a:lnT>
                    <a:lnB>
                      <a:noFill/>
                    </a:lnB>
                  </a:tcPr>
                </a:tc>
                <a:tc>
                  <a:txBody>
                    <a:bodyPr/>
                    <a:lstStyle/>
                    <a:p>
                      <a:pPr>
                        <a:lnSpc>
                          <a:spcPts val="2400"/>
                        </a:lnSpc>
                        <a:spcAft>
                          <a:spcPts val="0"/>
                        </a:spcAft>
                        <a:tabLst>
                          <a:tab pos="274320" algn="l"/>
                        </a:tabLst>
                      </a:pPr>
                      <a:r>
                        <a:rPr lang="fr-FR" sz="1800" b="0" i="0" u="none" strike="noStrike" kern="1200" baseline="0" dirty="0">
                          <a:solidFill>
                            <a:srgbClr val="0070C0"/>
                          </a:solidFill>
                          <a:latin typeface="+mn-lt"/>
                          <a:ea typeface="+mn-ea"/>
                          <a:cs typeface="+mn-cs"/>
                        </a:rPr>
                        <a:t>   Commissions de Garantie</a:t>
                      </a:r>
                      <a:endParaRPr lang="fr-FR" sz="1800" b="0" i="0" u="none" strike="noStrike" kern="1200" baseline="0" noProof="0" dirty="0">
                        <a:solidFill>
                          <a:srgbClr val="0070C0"/>
                        </a:solidFill>
                        <a:latin typeface="+mn-lt"/>
                        <a:ea typeface="+mn-ea"/>
                        <a:cs typeface="+mn-cs"/>
                      </a:endParaRPr>
                    </a:p>
                  </a:txBody>
                  <a:tcPr marL="67421" marR="67421" marT="0" marB="0" anchor="ctr">
                    <a:lnL w="38100" cap="flat" cmpd="sng" algn="ctr">
                      <a:solidFill>
                        <a:srgbClr val="002060"/>
                      </a:solidFill>
                      <a:prstDash val="solid"/>
                      <a:round/>
                      <a:headEnd type="none" w="med" len="med"/>
                      <a:tailEnd type="none" w="med" len="med"/>
                    </a:lnL>
                    <a:lnR>
                      <a:noFill/>
                    </a:lnR>
                    <a:lnT>
                      <a:noFill/>
                    </a:lnT>
                    <a:lnB>
                      <a:noFill/>
                    </a:lnB>
                  </a:tcPr>
                </a:tc>
                <a:tc>
                  <a:txBody>
                    <a:bodyPr/>
                    <a:lstStyle/>
                    <a:p>
                      <a:pPr marR="102870" algn="r">
                        <a:lnSpc>
                          <a:spcPts val="2400"/>
                        </a:lnSpc>
                        <a:spcAft>
                          <a:spcPts val="0"/>
                        </a:spcAft>
                      </a:pPr>
                      <a:r>
                        <a:rPr lang="fr-FR" sz="1800" b="0" i="0" u="none" strike="noStrike" kern="1200" baseline="0" noProof="0" dirty="0">
                          <a:solidFill>
                            <a:srgbClr val="0070C0"/>
                          </a:solidFill>
                          <a:latin typeface="+mn-lt"/>
                          <a:ea typeface="+mn-ea"/>
                          <a:cs typeface="+mn-cs"/>
                        </a:rPr>
                        <a:t>XXX</a:t>
                      </a:r>
                    </a:p>
                  </a:txBody>
                  <a:tcPr marL="67421" marR="67421" marT="0" marB="0" anchor="ctr">
                    <a:lnL>
                      <a:noFill/>
                    </a:lnL>
                    <a:lnR w="38100" cap="flat" cmpd="sng" algn="ctr">
                      <a:solidFill>
                        <a:srgbClr val="002060"/>
                      </a:solidFill>
                      <a:prstDash val="solid"/>
                      <a:round/>
                      <a:headEnd type="none" w="med" len="med"/>
                      <a:tailEnd type="none" w="med" len="med"/>
                    </a:lnR>
                    <a:lnT>
                      <a:noFill/>
                    </a:lnT>
                    <a:lnB>
                      <a:noFill/>
                    </a:lnB>
                  </a:tcPr>
                </a:tc>
                <a:extLst>
                  <a:ext uri="{0D108BD9-81ED-4DB2-BD59-A6C34878D82A}">
                    <a16:rowId xmlns:a16="http://schemas.microsoft.com/office/drawing/2014/main" xmlns="" val="1859834291"/>
                  </a:ext>
                </a:extLst>
              </a:tr>
              <a:tr h="396000">
                <a:tc>
                  <a:txBody>
                    <a:bodyPr/>
                    <a:lstStyle/>
                    <a:p>
                      <a:pPr marL="0" marR="0" lvl="0" indent="0" algn="l" defTabSz="914400" rtl="0" eaLnBrk="1" fontAlgn="auto" latinLnBrk="0" hangingPunct="1">
                        <a:lnSpc>
                          <a:spcPts val="2400"/>
                        </a:lnSpc>
                        <a:spcBef>
                          <a:spcPts val="0"/>
                        </a:spcBef>
                        <a:spcAft>
                          <a:spcPts val="0"/>
                        </a:spcAft>
                        <a:buClrTx/>
                        <a:buSzTx/>
                        <a:buFontTx/>
                        <a:buNone/>
                        <a:tabLst>
                          <a:tab pos="365760" algn="l"/>
                        </a:tabLst>
                        <a:defRPr/>
                      </a:pPr>
                      <a:r>
                        <a:rPr lang="fr-FR" sz="1800" b="0" i="1" u="none" strike="noStrike" kern="1200" baseline="0" noProof="0" dirty="0">
                          <a:solidFill>
                            <a:srgbClr val="002060"/>
                          </a:solidFill>
                          <a:latin typeface="+mn-lt"/>
                          <a:ea typeface="+mn-ea"/>
                          <a:cs typeface="+mn-cs"/>
                        </a:rPr>
                        <a:t>   Garantie de Crédit (PGC)</a:t>
                      </a:r>
                    </a:p>
                  </a:txBody>
                  <a:tcPr marL="67421" marR="67421" marT="0" marB="0" anchor="ctr">
                    <a:lnL w="38100" cap="flat" cmpd="sng" algn="ctr">
                      <a:solidFill>
                        <a:srgbClr val="002060"/>
                      </a:solidFill>
                      <a:prstDash val="solid"/>
                      <a:round/>
                      <a:headEnd type="none" w="med" len="med"/>
                      <a:tailEnd type="none" w="med" len="med"/>
                    </a:lnL>
                    <a:lnR>
                      <a:noFill/>
                    </a:lnR>
                    <a:lnT>
                      <a:noFill/>
                    </a:lnT>
                    <a:lnB>
                      <a:noFill/>
                    </a:lnB>
                  </a:tcPr>
                </a:tc>
                <a:tc vMerge="1">
                  <a:txBody>
                    <a:bodyPr/>
                    <a:lstStyle/>
                    <a:p>
                      <a:pPr marL="0" marR="102870" algn="l" defTabSz="914400" rtl="0" eaLnBrk="1" latinLnBrk="0" hangingPunct="1">
                        <a:lnSpc>
                          <a:spcPts val="2400"/>
                        </a:lnSpc>
                        <a:spcAft>
                          <a:spcPts val="0"/>
                        </a:spcAft>
                        <a:tabLst>
                          <a:tab pos="365760" algn="l"/>
                        </a:tabLst>
                      </a:pPr>
                      <a:endParaRPr lang="fr-FR" sz="1800" b="0" i="0" u="none" strike="noStrike" kern="1200" baseline="0" noProof="0" dirty="0">
                        <a:solidFill>
                          <a:srgbClr val="0070C0"/>
                        </a:solidFill>
                        <a:latin typeface="+mn-lt"/>
                        <a:ea typeface="+mn-ea"/>
                        <a:cs typeface="+mn-cs"/>
                      </a:endParaRPr>
                    </a:p>
                  </a:txBody>
                  <a:tcPr marL="67421" marR="67421" marT="0" marB="0" anchor="ctr">
                    <a:lnL>
                      <a:noFill/>
                    </a:lnL>
                    <a:lnR w="38100" cap="flat" cmpd="sng" algn="ctr">
                      <a:solidFill>
                        <a:srgbClr val="002060"/>
                      </a:solidFill>
                      <a:prstDash val="solid"/>
                      <a:round/>
                      <a:headEnd type="none" w="med" len="med"/>
                      <a:tailEnd type="none" w="med" len="med"/>
                    </a:lnR>
                    <a:lnT>
                      <a:noFill/>
                    </a:lnT>
                    <a:lnB>
                      <a:noFill/>
                    </a:lnB>
                  </a:tcPr>
                </a:tc>
                <a:tc>
                  <a:txBody>
                    <a:bodyPr/>
                    <a:lstStyle/>
                    <a:p>
                      <a:pPr marL="0" marR="0" lvl="0" indent="0" algn="l" defTabSz="914400" rtl="0" eaLnBrk="1" fontAlgn="auto" latinLnBrk="0" hangingPunct="1">
                        <a:lnSpc>
                          <a:spcPts val="2400"/>
                        </a:lnSpc>
                        <a:spcBef>
                          <a:spcPts val="0"/>
                        </a:spcBef>
                        <a:spcAft>
                          <a:spcPts val="0"/>
                        </a:spcAft>
                        <a:buClrTx/>
                        <a:buSzTx/>
                        <a:buFontTx/>
                        <a:buNone/>
                        <a:tabLst>
                          <a:tab pos="274320" algn="l"/>
                        </a:tabLst>
                        <a:defRPr/>
                      </a:pPr>
                      <a:r>
                        <a:rPr lang="fr-FR" sz="1800" b="0" i="0" u="none" strike="noStrike" kern="1200" baseline="0" dirty="0">
                          <a:solidFill>
                            <a:srgbClr val="0070C0"/>
                          </a:solidFill>
                          <a:latin typeface="+mn-lt"/>
                          <a:ea typeface="+mn-ea"/>
                          <a:cs typeface="+mn-cs"/>
                        </a:rPr>
                        <a:t>   Récupérations sur Sinistres</a:t>
                      </a:r>
                      <a:endParaRPr lang="fr-FR" sz="1800" b="1" kern="1200" noProof="0" dirty="0">
                        <a:solidFill>
                          <a:srgbClr val="008080"/>
                        </a:solidFill>
                        <a:latin typeface="+mn-lt"/>
                        <a:ea typeface="Times New Roman"/>
                        <a:cs typeface="Times New Roman"/>
                      </a:endParaRPr>
                    </a:p>
                  </a:txBody>
                  <a:tcPr marL="67421" marR="67421" marT="0" marB="0" anchor="ctr">
                    <a:lnL w="38100" cap="flat" cmpd="sng" algn="ctr">
                      <a:solidFill>
                        <a:srgbClr val="002060"/>
                      </a:solidFill>
                      <a:prstDash val="solid"/>
                      <a:round/>
                      <a:headEnd type="none" w="med" len="med"/>
                      <a:tailEnd type="none" w="med" len="med"/>
                    </a:lnL>
                    <a:lnR>
                      <a:noFill/>
                    </a:lnR>
                    <a:lnT>
                      <a:noFill/>
                    </a:lnT>
                    <a:lnB>
                      <a:noFill/>
                    </a:lnB>
                  </a:tcPr>
                </a:tc>
                <a:tc>
                  <a:txBody>
                    <a:bodyPr/>
                    <a:lstStyle/>
                    <a:p>
                      <a:pPr marR="102870" algn="r">
                        <a:lnSpc>
                          <a:spcPts val="2400"/>
                        </a:lnSpc>
                        <a:spcAft>
                          <a:spcPts val="0"/>
                        </a:spcAft>
                      </a:pPr>
                      <a:r>
                        <a:rPr lang="fr-FR" sz="1800" b="0" i="0" u="none" strike="noStrike" kern="1200" baseline="0" noProof="0" dirty="0">
                          <a:solidFill>
                            <a:srgbClr val="0070C0"/>
                          </a:solidFill>
                          <a:latin typeface="+mn-lt"/>
                          <a:ea typeface="+mn-ea"/>
                          <a:cs typeface="+mn-cs"/>
                        </a:rPr>
                        <a:t>XXX</a:t>
                      </a:r>
                    </a:p>
                  </a:txBody>
                  <a:tcPr marL="67421" marR="67421" marT="0" marB="0" anchor="ctr">
                    <a:lnL>
                      <a:noFill/>
                    </a:lnL>
                    <a:lnR w="38100" cap="flat" cmpd="sng" algn="ctr">
                      <a:solidFill>
                        <a:srgbClr val="002060"/>
                      </a:solidFill>
                      <a:prstDash val="solid"/>
                      <a:round/>
                      <a:headEnd type="none" w="med" len="med"/>
                      <a:tailEnd type="none" w="med" len="med"/>
                    </a:lnR>
                    <a:lnT>
                      <a:noFill/>
                    </a:lnT>
                    <a:lnB>
                      <a:noFill/>
                    </a:lnB>
                  </a:tcPr>
                </a:tc>
                <a:extLst>
                  <a:ext uri="{0D108BD9-81ED-4DB2-BD59-A6C34878D82A}">
                    <a16:rowId xmlns:a16="http://schemas.microsoft.com/office/drawing/2014/main" xmlns="" val="10004"/>
                  </a:ext>
                </a:extLst>
              </a:tr>
              <a:tr h="216000">
                <a:tc>
                  <a:txBody>
                    <a:bodyPr/>
                    <a:lstStyle/>
                    <a:p>
                      <a:pPr marL="0" marR="0" lvl="0" indent="0" algn="l" defTabSz="914400" rtl="0" eaLnBrk="1" fontAlgn="auto" latinLnBrk="0" hangingPunct="1">
                        <a:lnSpc>
                          <a:spcPts val="2400"/>
                        </a:lnSpc>
                        <a:spcBef>
                          <a:spcPts val="0"/>
                        </a:spcBef>
                        <a:spcAft>
                          <a:spcPts val="0"/>
                        </a:spcAft>
                        <a:buClrTx/>
                        <a:buSzTx/>
                        <a:buFontTx/>
                        <a:buNone/>
                        <a:tabLst/>
                        <a:defRPr/>
                      </a:pPr>
                      <a:endParaRPr lang="fr-FR" sz="800" b="1" kern="1200" noProof="0" dirty="0">
                        <a:solidFill>
                          <a:srgbClr val="FF6600"/>
                        </a:solidFill>
                        <a:latin typeface="+mn-lt"/>
                        <a:ea typeface="Times New Roman"/>
                        <a:cs typeface="Times New Roman"/>
                      </a:endParaRPr>
                    </a:p>
                  </a:txBody>
                  <a:tcPr marL="67421" marR="67421" marT="0" marB="0" anchor="ctr">
                    <a:lnL w="38100" cap="flat" cmpd="sng" algn="ctr">
                      <a:solidFill>
                        <a:srgbClr val="002060"/>
                      </a:solidFill>
                      <a:prstDash val="solid"/>
                      <a:round/>
                      <a:headEnd type="none" w="med" len="med"/>
                      <a:tailEnd type="none" w="med" len="med"/>
                    </a:lnL>
                    <a:lnR>
                      <a:noFill/>
                    </a:lnR>
                    <a:lnT>
                      <a:noFill/>
                    </a:lnT>
                    <a:lnB>
                      <a:noFill/>
                    </a:lnB>
                  </a:tcPr>
                </a:tc>
                <a:tc>
                  <a:txBody>
                    <a:bodyPr/>
                    <a:lstStyle/>
                    <a:p>
                      <a:pPr marR="102870" algn="r">
                        <a:lnSpc>
                          <a:spcPts val="2400"/>
                        </a:lnSpc>
                        <a:spcAft>
                          <a:spcPts val="0"/>
                        </a:spcAft>
                      </a:pPr>
                      <a:endParaRPr lang="fr-FR" sz="800" b="0" i="0" kern="1200" noProof="0" dirty="0">
                        <a:solidFill>
                          <a:srgbClr val="00B050"/>
                        </a:solidFill>
                        <a:latin typeface="+mn-lt"/>
                        <a:ea typeface="Times New Roman"/>
                        <a:cs typeface="Times New Roman"/>
                      </a:endParaRPr>
                    </a:p>
                  </a:txBody>
                  <a:tcPr marL="67421" marR="67421" marT="0" marB="0" anchor="ctr">
                    <a:lnL>
                      <a:noFill/>
                    </a:lnL>
                    <a:lnR w="38100" cap="flat" cmpd="sng" algn="ctr">
                      <a:solidFill>
                        <a:srgbClr val="002060"/>
                      </a:solidFill>
                      <a:prstDash val="solid"/>
                      <a:round/>
                      <a:headEnd type="none" w="med" len="med"/>
                      <a:tailEnd type="none" w="med" len="med"/>
                    </a:lnR>
                    <a:lnT>
                      <a:noFill/>
                    </a:lnT>
                    <a:lnB>
                      <a:noFill/>
                    </a:lnB>
                  </a:tcPr>
                </a:tc>
                <a:tc>
                  <a:txBody>
                    <a:bodyPr/>
                    <a:lstStyle/>
                    <a:p>
                      <a:pPr marL="0" marR="0" lvl="0" indent="0" algn="l" defTabSz="914400" rtl="0" eaLnBrk="1" fontAlgn="auto" latinLnBrk="0" hangingPunct="1">
                        <a:lnSpc>
                          <a:spcPts val="2400"/>
                        </a:lnSpc>
                        <a:spcBef>
                          <a:spcPts val="0"/>
                        </a:spcBef>
                        <a:spcAft>
                          <a:spcPts val="0"/>
                        </a:spcAft>
                        <a:buClrTx/>
                        <a:buSzTx/>
                        <a:buFontTx/>
                        <a:buNone/>
                        <a:tabLst>
                          <a:tab pos="274320" algn="l"/>
                        </a:tabLst>
                        <a:defRPr/>
                      </a:pPr>
                      <a:endParaRPr lang="fr-FR" sz="800" b="1" kern="1200" spc="-70" baseline="0" noProof="0" dirty="0">
                        <a:solidFill>
                          <a:srgbClr val="00B050"/>
                        </a:solidFill>
                        <a:latin typeface="+mn-lt"/>
                        <a:ea typeface="Times New Roman"/>
                        <a:cs typeface="Times New Roman"/>
                      </a:endParaRPr>
                    </a:p>
                  </a:txBody>
                  <a:tcPr marL="67421" marR="67421" marT="0" marB="0" anchor="ctr">
                    <a:lnL w="38100" cap="flat" cmpd="sng" algn="ctr">
                      <a:solidFill>
                        <a:srgbClr val="002060"/>
                      </a:solidFill>
                      <a:prstDash val="solid"/>
                      <a:round/>
                      <a:headEnd type="none" w="med" len="med"/>
                      <a:tailEnd type="none" w="med" len="med"/>
                    </a:lnL>
                    <a:lnR>
                      <a:noFill/>
                    </a:lnR>
                    <a:lnT>
                      <a:noFill/>
                    </a:lnT>
                    <a:lnB>
                      <a:noFill/>
                    </a:lnB>
                  </a:tcPr>
                </a:tc>
                <a:tc>
                  <a:txBody>
                    <a:bodyPr/>
                    <a:lstStyle/>
                    <a:p>
                      <a:pPr marR="102870" algn="r">
                        <a:lnSpc>
                          <a:spcPts val="2400"/>
                        </a:lnSpc>
                        <a:spcAft>
                          <a:spcPts val="0"/>
                        </a:spcAft>
                      </a:pPr>
                      <a:endParaRPr lang="fr-FR" sz="800" b="0" i="0" u="none" strike="noStrike" kern="1200" baseline="0" noProof="0" dirty="0">
                        <a:solidFill>
                          <a:srgbClr val="0070C0"/>
                        </a:solidFill>
                        <a:latin typeface="+mn-lt"/>
                        <a:ea typeface="+mn-ea"/>
                        <a:cs typeface="+mn-cs"/>
                      </a:endParaRPr>
                    </a:p>
                  </a:txBody>
                  <a:tcPr marL="67421" marR="67421" marT="0" marB="0" anchor="ctr">
                    <a:lnL>
                      <a:noFill/>
                    </a:lnL>
                    <a:lnR w="38100" cap="flat" cmpd="sng" algn="ctr">
                      <a:solidFill>
                        <a:srgbClr val="002060"/>
                      </a:solidFill>
                      <a:prstDash val="solid"/>
                      <a:round/>
                      <a:headEnd type="none" w="med" len="med"/>
                      <a:tailEnd type="none" w="med" len="med"/>
                    </a:lnR>
                    <a:lnT>
                      <a:noFill/>
                    </a:lnT>
                    <a:lnB>
                      <a:noFill/>
                    </a:lnB>
                  </a:tcPr>
                </a:tc>
                <a:extLst>
                  <a:ext uri="{0D108BD9-81ED-4DB2-BD59-A6C34878D82A}">
                    <a16:rowId xmlns:a16="http://schemas.microsoft.com/office/drawing/2014/main" xmlns="" val="10006"/>
                  </a:ext>
                </a:extLst>
              </a:tr>
              <a:tr h="396000">
                <a:tc>
                  <a:txBody>
                    <a:bodyPr/>
                    <a:lstStyle/>
                    <a:p>
                      <a:pPr marL="0" marR="0" lvl="0" indent="0" algn="l" defTabSz="914400" rtl="0" eaLnBrk="1" fontAlgn="auto" latinLnBrk="0" hangingPunct="1">
                        <a:lnSpc>
                          <a:spcPts val="2400"/>
                        </a:lnSpc>
                        <a:spcBef>
                          <a:spcPts val="0"/>
                        </a:spcBef>
                        <a:spcAft>
                          <a:spcPts val="0"/>
                        </a:spcAft>
                        <a:buClrTx/>
                        <a:buSzTx/>
                        <a:buFontTx/>
                        <a:buNone/>
                        <a:tabLst/>
                        <a:defRPr/>
                      </a:pPr>
                      <a:r>
                        <a:rPr lang="fr-FR" sz="2200" b="1" i="0" u="none" strike="noStrike" kern="1200" baseline="0" dirty="0">
                          <a:solidFill>
                            <a:srgbClr val="FF6600"/>
                          </a:solidFill>
                          <a:latin typeface="+mn-lt"/>
                          <a:ea typeface="+mn-ea"/>
                          <a:cs typeface="+mn-cs"/>
                        </a:rPr>
                        <a:t> Charges Générales d’Exploitation</a:t>
                      </a:r>
                      <a:endParaRPr lang="fr-FR" sz="2200" b="1" kern="1200" noProof="0" dirty="0">
                        <a:solidFill>
                          <a:srgbClr val="FF6600"/>
                        </a:solidFill>
                        <a:latin typeface="+mn-lt"/>
                        <a:ea typeface="Times New Roman"/>
                        <a:cs typeface="Times New Roman"/>
                      </a:endParaRPr>
                    </a:p>
                  </a:txBody>
                  <a:tcPr marL="67421" marR="67421" marT="0" marB="0" anchor="ctr">
                    <a:lnL w="38100" cap="flat" cmpd="sng" algn="ctr">
                      <a:solidFill>
                        <a:srgbClr val="002060"/>
                      </a:solidFill>
                      <a:prstDash val="solid"/>
                      <a:round/>
                      <a:headEnd type="none" w="med" len="med"/>
                      <a:tailEnd type="none" w="med" len="med"/>
                    </a:lnL>
                    <a:lnR>
                      <a:noFill/>
                    </a:lnR>
                    <a:lnT>
                      <a:noFill/>
                    </a:lnT>
                    <a:lnB>
                      <a:noFill/>
                    </a:lnB>
                  </a:tcPr>
                </a:tc>
                <a:tc>
                  <a:txBody>
                    <a:bodyPr/>
                    <a:lstStyle/>
                    <a:p>
                      <a:pPr marR="102870" algn="r">
                        <a:lnSpc>
                          <a:spcPts val="2400"/>
                        </a:lnSpc>
                        <a:spcAft>
                          <a:spcPts val="0"/>
                        </a:spcAft>
                      </a:pPr>
                      <a:endParaRPr lang="fr-FR" sz="2200" b="0" i="0" kern="1200" noProof="0" dirty="0">
                        <a:solidFill>
                          <a:srgbClr val="00B050"/>
                        </a:solidFill>
                        <a:latin typeface="+mn-lt"/>
                        <a:ea typeface="Times New Roman"/>
                        <a:cs typeface="Times New Roman"/>
                      </a:endParaRPr>
                    </a:p>
                  </a:txBody>
                  <a:tcPr marL="67421" marR="67421" marT="0" marB="0" anchor="ctr">
                    <a:lnL>
                      <a:noFill/>
                    </a:lnL>
                    <a:lnR w="38100" cap="flat" cmpd="sng" algn="ctr">
                      <a:solidFill>
                        <a:srgbClr val="002060"/>
                      </a:solidFill>
                      <a:prstDash val="solid"/>
                      <a:round/>
                      <a:headEnd type="none" w="med" len="med"/>
                      <a:tailEnd type="none" w="med" len="med"/>
                    </a:lnR>
                    <a:lnT>
                      <a:noFill/>
                    </a:lnT>
                    <a:lnB>
                      <a:noFill/>
                    </a:lnB>
                  </a:tcPr>
                </a:tc>
                <a:tc>
                  <a:txBody>
                    <a:bodyPr/>
                    <a:lstStyle/>
                    <a:p>
                      <a:pPr marL="0" marR="0" lvl="0" indent="0" algn="l" defTabSz="914400" rtl="0" eaLnBrk="1" fontAlgn="auto" latinLnBrk="0" hangingPunct="1">
                        <a:lnSpc>
                          <a:spcPts val="2400"/>
                        </a:lnSpc>
                        <a:spcBef>
                          <a:spcPts val="0"/>
                        </a:spcBef>
                        <a:spcAft>
                          <a:spcPts val="0"/>
                        </a:spcAft>
                        <a:buClrTx/>
                        <a:buSzTx/>
                        <a:buFontTx/>
                        <a:buNone/>
                        <a:tabLst>
                          <a:tab pos="274320" algn="l"/>
                        </a:tabLst>
                        <a:defRPr/>
                      </a:pPr>
                      <a:r>
                        <a:rPr lang="fr-FR" sz="2200" b="1" i="0" u="none" strike="noStrike" kern="1200" spc="-70" baseline="0" dirty="0">
                          <a:solidFill>
                            <a:srgbClr val="00B050"/>
                          </a:solidFill>
                          <a:latin typeface="+mn-lt"/>
                          <a:ea typeface="+mn-ea"/>
                          <a:cs typeface="+mn-cs"/>
                        </a:rPr>
                        <a:t> Produits des Placements</a:t>
                      </a:r>
                      <a:endParaRPr lang="fr-FR" sz="2200" b="1" kern="1200" spc="-70" baseline="0" noProof="0" dirty="0">
                        <a:solidFill>
                          <a:srgbClr val="00B050"/>
                        </a:solidFill>
                        <a:latin typeface="+mn-lt"/>
                        <a:ea typeface="Times New Roman"/>
                        <a:cs typeface="Times New Roman"/>
                      </a:endParaRPr>
                    </a:p>
                  </a:txBody>
                  <a:tcPr marL="67421" marR="67421" marT="0" marB="0" anchor="ctr">
                    <a:lnL w="38100" cap="flat" cmpd="sng" algn="ctr">
                      <a:solidFill>
                        <a:srgbClr val="002060"/>
                      </a:solidFill>
                      <a:prstDash val="solid"/>
                      <a:round/>
                      <a:headEnd type="none" w="med" len="med"/>
                      <a:tailEnd type="none" w="med" len="med"/>
                    </a:lnL>
                    <a:lnR>
                      <a:noFill/>
                    </a:lnR>
                    <a:lnT>
                      <a:noFill/>
                    </a:lnT>
                    <a:lnB>
                      <a:noFill/>
                    </a:lnB>
                  </a:tcPr>
                </a:tc>
                <a:tc>
                  <a:txBody>
                    <a:bodyPr/>
                    <a:lstStyle/>
                    <a:p>
                      <a:pPr marR="102870" algn="r">
                        <a:lnSpc>
                          <a:spcPts val="2400"/>
                        </a:lnSpc>
                        <a:spcAft>
                          <a:spcPts val="0"/>
                        </a:spcAft>
                      </a:pPr>
                      <a:endParaRPr lang="fr-FR" sz="2200" b="0" i="0" u="none" strike="noStrike" kern="1200" baseline="0" noProof="0" dirty="0">
                        <a:solidFill>
                          <a:srgbClr val="0070C0"/>
                        </a:solidFill>
                        <a:latin typeface="+mn-lt"/>
                        <a:ea typeface="+mn-ea"/>
                        <a:cs typeface="+mn-cs"/>
                      </a:endParaRPr>
                    </a:p>
                  </a:txBody>
                  <a:tcPr marL="67421" marR="67421" marT="0" marB="0" anchor="ctr">
                    <a:lnL>
                      <a:noFill/>
                    </a:lnL>
                    <a:lnR w="38100" cap="flat" cmpd="sng" algn="ctr">
                      <a:solidFill>
                        <a:srgbClr val="002060"/>
                      </a:solidFill>
                      <a:prstDash val="solid"/>
                      <a:round/>
                      <a:headEnd type="none" w="med" len="med"/>
                      <a:tailEnd type="none" w="med" len="med"/>
                    </a:lnR>
                    <a:lnT>
                      <a:noFill/>
                    </a:lnT>
                    <a:lnB>
                      <a:noFill/>
                    </a:lnB>
                  </a:tcPr>
                </a:tc>
                <a:extLst>
                  <a:ext uri="{0D108BD9-81ED-4DB2-BD59-A6C34878D82A}">
                    <a16:rowId xmlns:a16="http://schemas.microsoft.com/office/drawing/2014/main" xmlns="" val="10007"/>
                  </a:ext>
                </a:extLst>
              </a:tr>
              <a:tr h="396000">
                <a:tc>
                  <a:txBody>
                    <a:bodyPr/>
                    <a:lstStyle/>
                    <a:p>
                      <a:pPr>
                        <a:lnSpc>
                          <a:spcPts val="2400"/>
                        </a:lnSpc>
                        <a:spcAft>
                          <a:spcPts val="0"/>
                        </a:spcAft>
                      </a:pPr>
                      <a:r>
                        <a:rPr lang="fr-FR" sz="1800" b="1" noProof="0" dirty="0">
                          <a:solidFill>
                            <a:srgbClr val="0070C0"/>
                          </a:solidFill>
                          <a:latin typeface="+mn-lt"/>
                          <a:ea typeface="Times New Roman"/>
                          <a:cs typeface="Times New Roman"/>
                        </a:rPr>
                        <a:t>   </a:t>
                      </a:r>
                      <a:r>
                        <a:rPr lang="fr-FR" sz="1800" b="0" i="0" u="none" strike="noStrike" kern="1200" spc="-60" baseline="0" dirty="0">
                          <a:solidFill>
                            <a:srgbClr val="0070C0"/>
                          </a:solidFill>
                          <a:latin typeface="+mn-lt"/>
                          <a:ea typeface="+mn-ea"/>
                          <a:cs typeface="+mn-cs"/>
                        </a:rPr>
                        <a:t>Charges de Personnel / Commission de Gestion</a:t>
                      </a:r>
                      <a:endParaRPr lang="fr-FR" sz="1800" b="1" spc="-60" baseline="0" noProof="0" dirty="0">
                        <a:solidFill>
                          <a:srgbClr val="0070C0"/>
                        </a:solidFill>
                        <a:latin typeface="+mn-lt"/>
                        <a:ea typeface="Times New Roman"/>
                        <a:cs typeface="Times New Roman"/>
                      </a:endParaRPr>
                    </a:p>
                  </a:txBody>
                  <a:tcPr marL="67421" marR="67421" marT="0" marB="0" anchor="ctr">
                    <a:lnL w="38100" cap="flat" cmpd="sng" algn="ctr">
                      <a:solidFill>
                        <a:srgbClr val="002060"/>
                      </a:solidFill>
                      <a:prstDash val="solid"/>
                      <a:round/>
                      <a:headEnd type="none" w="med" len="med"/>
                      <a:tailEnd type="none" w="med" len="med"/>
                    </a:lnL>
                    <a:lnR>
                      <a:noFill/>
                    </a:lnR>
                    <a:lnT>
                      <a:noFill/>
                    </a:lnT>
                    <a:lnB>
                      <a:noFill/>
                    </a:lnB>
                  </a:tcPr>
                </a:tc>
                <a:tc>
                  <a:txBody>
                    <a:bodyPr/>
                    <a:lstStyle/>
                    <a:p>
                      <a:pPr marR="102870" algn="r">
                        <a:lnSpc>
                          <a:spcPts val="2400"/>
                        </a:lnSpc>
                        <a:spcAft>
                          <a:spcPts val="0"/>
                        </a:spcAft>
                      </a:pPr>
                      <a:r>
                        <a:rPr lang="fr-FR" sz="1800" b="0" i="0" kern="1200" noProof="0" dirty="0">
                          <a:solidFill>
                            <a:srgbClr val="0070C0"/>
                          </a:solidFill>
                          <a:latin typeface="+mn-lt"/>
                          <a:ea typeface="Times New Roman"/>
                          <a:cs typeface="Times New Roman"/>
                        </a:rPr>
                        <a:t>XXX</a:t>
                      </a:r>
                      <a:endParaRPr lang="fr-FR" sz="1800" b="0" i="0" kern="1200" noProof="0" dirty="0">
                        <a:solidFill>
                          <a:schemeClr val="tx1"/>
                        </a:solidFill>
                        <a:latin typeface="+mn-lt"/>
                        <a:ea typeface="Times New Roman"/>
                        <a:cs typeface="Times New Roman"/>
                      </a:endParaRPr>
                    </a:p>
                  </a:txBody>
                  <a:tcPr marL="67421" marR="67421" marT="0" marB="0" anchor="ctr">
                    <a:lnL>
                      <a:noFill/>
                    </a:lnL>
                    <a:lnR w="38100" cap="flat" cmpd="sng" algn="ctr">
                      <a:solidFill>
                        <a:srgbClr val="002060"/>
                      </a:solidFill>
                      <a:prstDash val="solid"/>
                      <a:round/>
                      <a:headEnd type="none" w="med" len="med"/>
                      <a:tailEnd type="none" w="med" len="med"/>
                    </a:lnR>
                    <a:lnT>
                      <a:noFill/>
                    </a:lnT>
                    <a:lnB>
                      <a:noFill/>
                    </a:lnB>
                  </a:tcPr>
                </a:tc>
                <a:tc>
                  <a:txBody>
                    <a:bodyPr/>
                    <a:lstStyle/>
                    <a:p>
                      <a:r>
                        <a:rPr lang="fr-FR" sz="1800" b="0" i="0" u="none" strike="noStrike" kern="1200" baseline="0" dirty="0">
                          <a:solidFill>
                            <a:srgbClr val="0070C0"/>
                          </a:solidFill>
                          <a:latin typeface="+mn-lt"/>
                          <a:ea typeface="+mn-ea"/>
                          <a:cs typeface="+mn-cs"/>
                        </a:rPr>
                        <a:t>   Intérêts et Dividendes</a:t>
                      </a:r>
                    </a:p>
                  </a:txBody>
                  <a:tcPr marL="67421" marR="67421" marT="0" marB="0" anchor="ctr">
                    <a:lnL w="38100" cap="flat" cmpd="sng" algn="ctr">
                      <a:solidFill>
                        <a:srgbClr val="002060"/>
                      </a:solidFill>
                      <a:prstDash val="solid"/>
                      <a:round/>
                      <a:headEnd type="none" w="med" len="med"/>
                      <a:tailEnd type="none" w="med" len="med"/>
                    </a:lnL>
                    <a:lnR>
                      <a:noFill/>
                    </a:lnR>
                    <a:lnT>
                      <a:noFill/>
                    </a:lnT>
                    <a:lnB>
                      <a:noFill/>
                    </a:lnB>
                  </a:tcPr>
                </a:tc>
                <a:tc>
                  <a:txBody>
                    <a:bodyPr/>
                    <a:lstStyle/>
                    <a:p>
                      <a:pPr marR="102870" algn="r">
                        <a:lnSpc>
                          <a:spcPts val="2400"/>
                        </a:lnSpc>
                        <a:spcAft>
                          <a:spcPts val="0"/>
                        </a:spcAft>
                      </a:pPr>
                      <a:r>
                        <a:rPr lang="fr-FR" sz="1800" b="0" i="0" u="none" strike="noStrike" kern="1200" baseline="0" noProof="0" dirty="0">
                          <a:solidFill>
                            <a:srgbClr val="0070C0"/>
                          </a:solidFill>
                          <a:latin typeface="+mn-lt"/>
                          <a:ea typeface="+mn-ea"/>
                          <a:cs typeface="+mn-cs"/>
                        </a:rPr>
                        <a:t>XXX</a:t>
                      </a:r>
                    </a:p>
                  </a:txBody>
                  <a:tcPr marL="67421" marR="67421" marT="0" marB="0" anchor="ctr">
                    <a:lnL>
                      <a:noFill/>
                    </a:lnL>
                    <a:lnR w="38100" cap="flat" cmpd="sng" algn="ctr">
                      <a:solidFill>
                        <a:srgbClr val="002060"/>
                      </a:solidFill>
                      <a:prstDash val="solid"/>
                      <a:round/>
                      <a:headEnd type="none" w="med" len="med"/>
                      <a:tailEnd type="none" w="med" len="med"/>
                    </a:lnR>
                    <a:lnT>
                      <a:noFill/>
                    </a:lnT>
                    <a:lnB>
                      <a:noFill/>
                    </a:lnB>
                  </a:tcPr>
                </a:tc>
                <a:extLst>
                  <a:ext uri="{0D108BD9-81ED-4DB2-BD59-A6C34878D82A}">
                    <a16:rowId xmlns:a16="http://schemas.microsoft.com/office/drawing/2014/main" xmlns="" val="10008"/>
                  </a:ext>
                </a:extLst>
              </a:tr>
              <a:tr h="396000">
                <a:tc>
                  <a:txBody>
                    <a:bodyPr/>
                    <a:lstStyle/>
                    <a:p>
                      <a:pPr marL="0" algn="l" defTabSz="914400" rtl="0" eaLnBrk="1" latinLnBrk="0" hangingPunct="1">
                        <a:lnSpc>
                          <a:spcPts val="2400"/>
                        </a:lnSpc>
                        <a:spcAft>
                          <a:spcPts val="0"/>
                        </a:spcAft>
                      </a:pPr>
                      <a:r>
                        <a:rPr lang="fr-FR" sz="1800" b="0" kern="1200" noProof="0" dirty="0">
                          <a:solidFill>
                            <a:srgbClr val="0070C0"/>
                          </a:solidFill>
                          <a:latin typeface="+mn-lt"/>
                          <a:ea typeface="+mn-ea"/>
                          <a:cs typeface="Times New Roman"/>
                        </a:rPr>
                        <a:t>   Autres charges d’exploitation</a:t>
                      </a:r>
                    </a:p>
                  </a:txBody>
                  <a:tcPr marL="67421" marR="67421" marT="0" marB="0" anchor="ctr">
                    <a:lnL w="38100" cap="flat" cmpd="sng" algn="ctr">
                      <a:solidFill>
                        <a:srgbClr val="002060"/>
                      </a:solidFill>
                      <a:prstDash val="solid"/>
                      <a:round/>
                      <a:headEnd type="none" w="med" len="med"/>
                      <a:tailEnd type="none" w="med" len="med"/>
                    </a:lnL>
                    <a:lnR>
                      <a:noFill/>
                    </a:lnR>
                    <a:lnT>
                      <a:noFill/>
                    </a:lnT>
                    <a:lnB>
                      <a:noFill/>
                    </a:lnB>
                  </a:tcPr>
                </a:tc>
                <a:tc>
                  <a:txBody>
                    <a:bodyPr/>
                    <a:lstStyle/>
                    <a:p>
                      <a:pPr marL="0" marR="102870" algn="r" defTabSz="914400" rtl="0" eaLnBrk="1" latinLnBrk="0" hangingPunct="1">
                        <a:lnSpc>
                          <a:spcPts val="2400"/>
                        </a:lnSpc>
                        <a:spcAft>
                          <a:spcPts val="0"/>
                        </a:spcAft>
                      </a:pPr>
                      <a:r>
                        <a:rPr lang="fr-FR" sz="1800" b="0" kern="1200" noProof="0" dirty="0">
                          <a:solidFill>
                            <a:srgbClr val="0070C0"/>
                          </a:solidFill>
                          <a:latin typeface="+mn-lt"/>
                          <a:ea typeface="+mn-ea"/>
                          <a:cs typeface="Times New Roman"/>
                        </a:rPr>
                        <a:t>XXX</a:t>
                      </a:r>
                    </a:p>
                  </a:txBody>
                  <a:tcPr marL="67421" marR="67421" marT="0" marB="0" anchor="ctr">
                    <a:lnL>
                      <a:noFill/>
                    </a:lnL>
                    <a:lnR w="38100" cap="flat" cmpd="sng" algn="ctr">
                      <a:solidFill>
                        <a:srgbClr val="002060"/>
                      </a:solidFill>
                      <a:prstDash val="solid"/>
                      <a:round/>
                      <a:headEnd type="none" w="med" len="med"/>
                      <a:tailEnd type="none" w="med" len="med"/>
                    </a:lnR>
                    <a:lnT>
                      <a:noFill/>
                    </a:lnT>
                    <a:lnB>
                      <a:noFill/>
                    </a:lnB>
                  </a:tcPr>
                </a:tc>
                <a:tc>
                  <a:txBody>
                    <a:bodyPr/>
                    <a:lstStyle/>
                    <a:p>
                      <a:pPr>
                        <a:lnSpc>
                          <a:spcPts val="2400"/>
                        </a:lnSpc>
                        <a:spcAft>
                          <a:spcPts val="0"/>
                        </a:spcAft>
                        <a:tabLst>
                          <a:tab pos="274320" algn="l"/>
                        </a:tabLst>
                      </a:pPr>
                      <a:r>
                        <a:rPr lang="fr-FR" sz="1800" b="0" i="0" u="none" strike="noStrike" kern="1200" baseline="0" dirty="0">
                          <a:solidFill>
                            <a:srgbClr val="0070C0"/>
                          </a:solidFill>
                          <a:latin typeface="+mn-lt"/>
                          <a:ea typeface="+mn-ea"/>
                          <a:cs typeface="+mn-cs"/>
                        </a:rPr>
                        <a:t>   Gains et Pertes sur Cession et Réévaluation</a:t>
                      </a:r>
                      <a:endParaRPr lang="fr-FR" sz="1800" b="0" i="0" u="none" strike="noStrike" kern="1200" baseline="0" noProof="0" dirty="0">
                        <a:solidFill>
                          <a:srgbClr val="0070C0"/>
                        </a:solidFill>
                        <a:latin typeface="+mn-lt"/>
                        <a:ea typeface="+mn-ea"/>
                        <a:cs typeface="+mn-cs"/>
                      </a:endParaRPr>
                    </a:p>
                  </a:txBody>
                  <a:tcPr marL="67421" marR="67421" marT="0" marB="0" anchor="ctr">
                    <a:lnL w="38100" cap="flat" cmpd="sng" algn="ctr">
                      <a:solidFill>
                        <a:srgbClr val="002060"/>
                      </a:solidFill>
                      <a:prstDash val="solid"/>
                      <a:round/>
                      <a:headEnd type="none" w="med" len="med"/>
                      <a:tailEnd type="none" w="med" len="med"/>
                    </a:lnL>
                    <a:lnR>
                      <a:noFill/>
                    </a:lnR>
                    <a:lnT>
                      <a:noFill/>
                    </a:lnT>
                    <a:lnB>
                      <a:noFill/>
                    </a:lnB>
                  </a:tcPr>
                </a:tc>
                <a:tc>
                  <a:txBody>
                    <a:bodyPr/>
                    <a:lstStyle/>
                    <a:p>
                      <a:pPr marR="102870" algn="r">
                        <a:lnSpc>
                          <a:spcPts val="2400"/>
                        </a:lnSpc>
                        <a:spcAft>
                          <a:spcPts val="0"/>
                        </a:spcAft>
                      </a:pPr>
                      <a:r>
                        <a:rPr lang="fr-FR" sz="1800" b="0" i="0" u="none" strike="noStrike" kern="1200" baseline="0" noProof="0" dirty="0">
                          <a:solidFill>
                            <a:srgbClr val="0070C0"/>
                          </a:solidFill>
                          <a:latin typeface="+mn-lt"/>
                          <a:ea typeface="+mn-ea"/>
                          <a:cs typeface="+mn-cs"/>
                        </a:rPr>
                        <a:t>XXX</a:t>
                      </a:r>
                    </a:p>
                  </a:txBody>
                  <a:tcPr marL="67421" marR="67421" marT="0" marB="0" anchor="ctr">
                    <a:lnL>
                      <a:noFill/>
                    </a:lnL>
                    <a:lnR w="38100" cap="flat" cmpd="sng" algn="ctr">
                      <a:solidFill>
                        <a:srgbClr val="002060"/>
                      </a:solidFill>
                      <a:prstDash val="solid"/>
                      <a:round/>
                      <a:headEnd type="none" w="med" len="med"/>
                      <a:tailEnd type="none" w="med" len="med"/>
                    </a:lnR>
                    <a:lnT>
                      <a:noFill/>
                    </a:lnT>
                    <a:lnB>
                      <a:noFill/>
                    </a:lnB>
                  </a:tcPr>
                </a:tc>
                <a:extLst>
                  <a:ext uri="{0D108BD9-81ED-4DB2-BD59-A6C34878D82A}">
                    <a16:rowId xmlns:a16="http://schemas.microsoft.com/office/drawing/2014/main" xmlns="" val="10009"/>
                  </a:ext>
                </a:extLst>
              </a:tr>
              <a:tr h="288000">
                <a:tc>
                  <a:txBody>
                    <a:bodyPr/>
                    <a:lstStyle/>
                    <a:p>
                      <a:pPr marL="0" marR="0" lvl="0" indent="0" algn="l" defTabSz="914400" rtl="0" eaLnBrk="1" fontAlgn="auto" latinLnBrk="0" hangingPunct="1">
                        <a:lnSpc>
                          <a:spcPts val="2400"/>
                        </a:lnSpc>
                        <a:spcBef>
                          <a:spcPts val="0"/>
                        </a:spcBef>
                        <a:spcAft>
                          <a:spcPts val="0"/>
                        </a:spcAft>
                        <a:buClrTx/>
                        <a:buSzTx/>
                        <a:buFontTx/>
                        <a:buNone/>
                        <a:tabLst>
                          <a:tab pos="274320" algn="l"/>
                        </a:tabLst>
                        <a:defRPr/>
                      </a:pPr>
                      <a:endParaRPr lang="fr-FR" sz="600" b="1" kern="1200" noProof="0" dirty="0">
                        <a:solidFill>
                          <a:srgbClr val="FF6600"/>
                        </a:solidFill>
                        <a:latin typeface="+mn-lt"/>
                        <a:ea typeface="Times New Roman"/>
                        <a:cs typeface="Times New Roman"/>
                      </a:endParaRPr>
                    </a:p>
                  </a:txBody>
                  <a:tcPr marL="67421" marR="67421" marT="0" marB="0" anchor="ctr">
                    <a:lnL w="38100" cap="flat" cmpd="sng" algn="ctr">
                      <a:solidFill>
                        <a:srgbClr val="002060"/>
                      </a:solidFill>
                      <a:prstDash val="solid"/>
                      <a:round/>
                      <a:headEnd type="none" w="med" len="med"/>
                      <a:tailEnd type="none" w="med" len="med"/>
                    </a:lnL>
                    <a:lnR>
                      <a:noFill/>
                    </a:lnR>
                    <a:lnT>
                      <a:noFill/>
                    </a:lnT>
                    <a:lnB>
                      <a:noFill/>
                    </a:lnB>
                  </a:tcPr>
                </a:tc>
                <a:tc>
                  <a:txBody>
                    <a:bodyPr/>
                    <a:lstStyle/>
                    <a:p>
                      <a:pPr marR="140970" algn="r">
                        <a:lnSpc>
                          <a:spcPts val="2400"/>
                        </a:lnSpc>
                        <a:spcAft>
                          <a:spcPts val="0"/>
                        </a:spcAft>
                      </a:pPr>
                      <a:endParaRPr lang="fr-FR" sz="600" b="1" i="1" noProof="0" dirty="0">
                        <a:latin typeface="+mn-lt"/>
                        <a:ea typeface="Times New Roman"/>
                        <a:cs typeface="Times New Roman"/>
                      </a:endParaRPr>
                    </a:p>
                  </a:txBody>
                  <a:tcPr marL="67421" marR="67421" marT="0" marB="0" anchor="ctr">
                    <a:lnL>
                      <a:noFill/>
                    </a:lnL>
                    <a:lnR w="38100" cap="flat" cmpd="sng" algn="ctr">
                      <a:solidFill>
                        <a:srgbClr val="002060"/>
                      </a:solidFill>
                      <a:prstDash val="solid"/>
                      <a:round/>
                      <a:headEnd type="none" w="med" len="med"/>
                      <a:tailEnd type="none" w="med" len="med"/>
                    </a:lnR>
                    <a:lnT>
                      <a:noFill/>
                    </a:lnT>
                    <a:lnB>
                      <a:noFill/>
                    </a:lnB>
                  </a:tcPr>
                </a:tc>
                <a:tc>
                  <a:txBody>
                    <a:bodyPr/>
                    <a:lstStyle/>
                    <a:p>
                      <a:pPr>
                        <a:lnSpc>
                          <a:spcPts val="2400"/>
                        </a:lnSpc>
                        <a:spcAft>
                          <a:spcPts val="0"/>
                        </a:spcAft>
                        <a:tabLst>
                          <a:tab pos="354965" algn="l"/>
                        </a:tabLst>
                      </a:pPr>
                      <a:endParaRPr lang="fr-FR" sz="600" b="1" i="0" kern="1200" noProof="0" dirty="0">
                        <a:solidFill>
                          <a:schemeClr val="tx1"/>
                        </a:solidFill>
                        <a:latin typeface="+mn-lt"/>
                        <a:ea typeface="Times New Roman"/>
                        <a:cs typeface="Times New Roman"/>
                      </a:endParaRPr>
                    </a:p>
                  </a:txBody>
                  <a:tcPr marL="67421" marR="67421" marT="0" marB="0" anchor="ctr">
                    <a:lnL w="38100" cap="flat" cmpd="sng" algn="ctr">
                      <a:solidFill>
                        <a:srgbClr val="002060"/>
                      </a:solidFill>
                      <a:prstDash val="solid"/>
                      <a:round/>
                      <a:headEnd type="none" w="med" len="med"/>
                      <a:tailEnd type="none" w="med" len="med"/>
                    </a:lnL>
                    <a:lnR>
                      <a:noFill/>
                    </a:lnR>
                    <a:lnT>
                      <a:noFill/>
                    </a:lnT>
                    <a:lnB>
                      <a:noFill/>
                    </a:lnB>
                  </a:tcPr>
                </a:tc>
                <a:tc>
                  <a:txBody>
                    <a:bodyPr/>
                    <a:lstStyle/>
                    <a:p>
                      <a:pPr marR="102870" algn="r">
                        <a:lnSpc>
                          <a:spcPts val="2400"/>
                        </a:lnSpc>
                        <a:spcAft>
                          <a:spcPts val="0"/>
                        </a:spcAft>
                      </a:pPr>
                      <a:endParaRPr lang="fr-FR" sz="600" b="0" i="0" u="none" strike="noStrike" kern="1200" baseline="0" noProof="0" dirty="0">
                        <a:solidFill>
                          <a:srgbClr val="0070C0"/>
                        </a:solidFill>
                        <a:latin typeface="+mn-lt"/>
                        <a:ea typeface="+mn-ea"/>
                        <a:cs typeface="+mn-cs"/>
                      </a:endParaRPr>
                    </a:p>
                  </a:txBody>
                  <a:tcPr marL="67421" marR="67421" marT="0" marB="0" anchor="ctr">
                    <a:lnL>
                      <a:noFill/>
                    </a:lnL>
                    <a:lnR w="38100" cap="flat" cmpd="sng" algn="ctr">
                      <a:solidFill>
                        <a:srgbClr val="002060"/>
                      </a:solidFill>
                      <a:prstDash val="solid"/>
                      <a:round/>
                      <a:headEnd type="none" w="med" len="med"/>
                      <a:tailEnd type="none" w="med" len="med"/>
                    </a:lnR>
                    <a:lnT>
                      <a:noFill/>
                    </a:lnT>
                    <a:lnB>
                      <a:noFill/>
                    </a:lnB>
                  </a:tcPr>
                </a:tc>
                <a:extLst>
                  <a:ext uri="{0D108BD9-81ED-4DB2-BD59-A6C34878D82A}">
                    <a16:rowId xmlns:a16="http://schemas.microsoft.com/office/drawing/2014/main" xmlns="" val="10011"/>
                  </a:ext>
                </a:extLst>
              </a:tr>
              <a:tr h="396000">
                <a:tc>
                  <a:txBody>
                    <a:bodyPr/>
                    <a:lstStyle/>
                    <a:p>
                      <a:pPr marL="0" marR="0" lvl="0" indent="0" algn="l" defTabSz="914400" rtl="0" eaLnBrk="1" fontAlgn="auto" latinLnBrk="0" hangingPunct="1">
                        <a:lnSpc>
                          <a:spcPts val="2400"/>
                        </a:lnSpc>
                        <a:spcBef>
                          <a:spcPts val="0"/>
                        </a:spcBef>
                        <a:spcAft>
                          <a:spcPts val="0"/>
                        </a:spcAft>
                        <a:buClrTx/>
                        <a:buSzTx/>
                        <a:buFontTx/>
                        <a:buNone/>
                        <a:tabLst>
                          <a:tab pos="274320" algn="l"/>
                        </a:tabLst>
                        <a:defRPr/>
                      </a:pPr>
                      <a:r>
                        <a:rPr lang="fr-FR" sz="2200" b="1" i="0" u="none" strike="noStrike" kern="1200" baseline="0" dirty="0">
                          <a:solidFill>
                            <a:srgbClr val="FF6600"/>
                          </a:solidFill>
                          <a:latin typeface="+mn-lt"/>
                          <a:ea typeface="+mn-ea"/>
                          <a:cs typeface="+mn-cs"/>
                        </a:rPr>
                        <a:t> Autres Charges et Pertes</a:t>
                      </a:r>
                      <a:endParaRPr lang="fr-FR" sz="2200" b="1" kern="1200" noProof="0" dirty="0">
                        <a:solidFill>
                          <a:srgbClr val="FF6600"/>
                        </a:solidFill>
                        <a:latin typeface="+mn-lt"/>
                        <a:ea typeface="Times New Roman"/>
                        <a:cs typeface="Times New Roman"/>
                      </a:endParaRPr>
                    </a:p>
                  </a:txBody>
                  <a:tcPr marL="67421" marR="67421" marT="0" marB="0" anchor="ctr">
                    <a:lnL w="38100" cap="flat" cmpd="sng" algn="ctr">
                      <a:solidFill>
                        <a:srgbClr val="002060"/>
                      </a:solidFill>
                      <a:prstDash val="solid"/>
                      <a:round/>
                      <a:headEnd type="none" w="med" len="med"/>
                      <a:tailEnd type="none" w="med" len="med"/>
                    </a:lnL>
                    <a:lnR>
                      <a:noFill/>
                    </a:lnR>
                    <a:lnT>
                      <a:noFill/>
                    </a:lnT>
                    <a:lnB w="38100" cap="flat" cmpd="sng" algn="ctr">
                      <a:noFill/>
                      <a:prstDash val="solid"/>
                      <a:round/>
                      <a:headEnd type="none" w="med" len="med"/>
                      <a:tailEnd type="none" w="med" len="med"/>
                    </a:lnB>
                  </a:tcPr>
                </a:tc>
                <a:tc>
                  <a:txBody>
                    <a:bodyPr/>
                    <a:lstStyle/>
                    <a:p>
                      <a:pPr marR="140970" algn="r">
                        <a:lnSpc>
                          <a:spcPts val="2400"/>
                        </a:lnSpc>
                        <a:spcAft>
                          <a:spcPts val="0"/>
                        </a:spcAft>
                      </a:pPr>
                      <a:endParaRPr lang="fr-FR" sz="1800" b="1" i="1" noProof="0" dirty="0">
                        <a:latin typeface="+mn-lt"/>
                        <a:ea typeface="Times New Roman"/>
                        <a:cs typeface="Times New Roman"/>
                      </a:endParaRPr>
                    </a:p>
                  </a:txBody>
                  <a:tcPr marL="67421" marR="67421" marT="0" marB="0" anchor="ctr">
                    <a:lnL>
                      <a:noFill/>
                    </a:lnL>
                    <a:lnR w="38100" cap="flat" cmpd="sng" algn="ctr">
                      <a:solidFill>
                        <a:srgbClr val="002060"/>
                      </a:solidFill>
                      <a:prstDash val="solid"/>
                      <a:round/>
                      <a:headEnd type="none" w="med" len="med"/>
                      <a:tailEnd type="none" w="med" len="med"/>
                    </a:lnR>
                    <a:lnT>
                      <a:noFill/>
                    </a:lnT>
                    <a:lnB w="38100" cap="flat" cmpd="sng" algn="ctr">
                      <a:noFill/>
                      <a:prstDash val="solid"/>
                      <a:round/>
                      <a:headEnd type="none" w="med" len="med"/>
                      <a:tailEnd type="none" w="med" len="med"/>
                    </a:lnB>
                  </a:tcPr>
                </a:tc>
                <a:tc>
                  <a:txBody>
                    <a:bodyPr/>
                    <a:lstStyle/>
                    <a:p>
                      <a:pPr marL="0" marR="0" lvl="0" indent="0" algn="l" defTabSz="914400" rtl="0" eaLnBrk="1" fontAlgn="auto" latinLnBrk="0" hangingPunct="1">
                        <a:lnSpc>
                          <a:spcPts val="2400"/>
                        </a:lnSpc>
                        <a:spcBef>
                          <a:spcPts val="0"/>
                        </a:spcBef>
                        <a:spcAft>
                          <a:spcPts val="0"/>
                        </a:spcAft>
                        <a:buClrTx/>
                        <a:buSzTx/>
                        <a:buFontTx/>
                        <a:buNone/>
                        <a:tabLst/>
                        <a:defRPr/>
                      </a:pPr>
                      <a:r>
                        <a:rPr lang="fr-FR" sz="2200" b="1" i="0" u="none" strike="noStrike" kern="1200" spc="-70" baseline="0" dirty="0">
                          <a:solidFill>
                            <a:srgbClr val="00B050"/>
                          </a:solidFill>
                          <a:latin typeface="+mn-lt"/>
                          <a:ea typeface="+mn-ea"/>
                          <a:cs typeface="+mn-cs"/>
                        </a:rPr>
                        <a:t> Autres Produits et Gains</a:t>
                      </a:r>
                      <a:endParaRPr lang="fr-FR" sz="2200" b="1" kern="1200" spc="-70" baseline="0" noProof="0" dirty="0">
                        <a:solidFill>
                          <a:srgbClr val="00B050"/>
                        </a:solidFill>
                        <a:latin typeface="+mn-lt"/>
                        <a:ea typeface="Times New Roman"/>
                        <a:cs typeface="Times New Roman"/>
                      </a:endParaRPr>
                    </a:p>
                  </a:txBody>
                  <a:tcPr marL="67421" marR="67421" marT="0" marB="0" anchor="ctr">
                    <a:lnL w="38100" cap="flat" cmpd="sng" algn="ctr">
                      <a:solidFill>
                        <a:srgbClr val="002060"/>
                      </a:solidFill>
                      <a:prstDash val="solid"/>
                      <a:round/>
                      <a:headEnd type="none" w="med" len="med"/>
                      <a:tailEnd type="none" w="med" len="med"/>
                    </a:lnL>
                    <a:lnR>
                      <a:noFill/>
                    </a:lnR>
                    <a:lnT>
                      <a:noFill/>
                    </a:lnT>
                    <a:lnB w="38100" cap="flat" cmpd="sng" algn="ctr">
                      <a:noFill/>
                      <a:prstDash val="solid"/>
                      <a:round/>
                      <a:headEnd type="none" w="med" len="med"/>
                      <a:tailEnd type="none" w="med" len="med"/>
                    </a:lnB>
                  </a:tcPr>
                </a:tc>
                <a:tc>
                  <a:txBody>
                    <a:bodyPr/>
                    <a:lstStyle/>
                    <a:p>
                      <a:pPr marR="102870" algn="r">
                        <a:lnSpc>
                          <a:spcPts val="2400"/>
                        </a:lnSpc>
                        <a:spcAft>
                          <a:spcPts val="0"/>
                        </a:spcAft>
                      </a:pPr>
                      <a:endParaRPr lang="fr-FR" sz="1800" b="0" i="0" u="none" strike="noStrike" kern="1200" baseline="0" noProof="0" dirty="0">
                        <a:solidFill>
                          <a:srgbClr val="0070C0"/>
                        </a:solidFill>
                        <a:latin typeface="+mn-lt"/>
                        <a:ea typeface="+mn-ea"/>
                        <a:cs typeface="+mn-cs"/>
                      </a:endParaRPr>
                    </a:p>
                  </a:txBody>
                  <a:tcPr marL="67421" marR="67421" marT="0" marB="0" anchor="ctr">
                    <a:lnL>
                      <a:noFill/>
                    </a:lnL>
                    <a:lnR w="38100" cap="flat" cmpd="sng" algn="ctr">
                      <a:solidFill>
                        <a:srgbClr val="002060"/>
                      </a:solidFill>
                      <a:prstDash val="solid"/>
                      <a:round/>
                      <a:headEnd type="none" w="med" len="med"/>
                      <a:tailEnd type="none" w="med" len="med"/>
                    </a:lnR>
                    <a:lnT>
                      <a:noFill/>
                    </a:lnT>
                    <a:lnB w="38100" cap="flat" cmpd="sng" algn="ctr">
                      <a:noFill/>
                      <a:prstDash val="solid"/>
                      <a:round/>
                      <a:headEnd type="none" w="med" len="med"/>
                      <a:tailEnd type="none" w="med" len="med"/>
                    </a:lnB>
                  </a:tcPr>
                </a:tc>
                <a:extLst>
                  <a:ext uri="{0D108BD9-81ED-4DB2-BD59-A6C34878D82A}">
                    <a16:rowId xmlns:a16="http://schemas.microsoft.com/office/drawing/2014/main" xmlns="" val="4135879847"/>
                  </a:ext>
                </a:extLst>
              </a:tr>
              <a:tr h="216000">
                <a:tc>
                  <a:txBody>
                    <a:bodyPr/>
                    <a:lstStyle/>
                    <a:p>
                      <a:pPr marL="0" marR="0" lvl="0" indent="0" algn="l" defTabSz="914400" rtl="0" eaLnBrk="1" fontAlgn="auto" latinLnBrk="0" hangingPunct="1">
                        <a:lnSpc>
                          <a:spcPts val="2400"/>
                        </a:lnSpc>
                        <a:spcBef>
                          <a:spcPts val="0"/>
                        </a:spcBef>
                        <a:spcAft>
                          <a:spcPts val="0"/>
                        </a:spcAft>
                        <a:buClrTx/>
                        <a:buSzTx/>
                        <a:buFontTx/>
                        <a:buNone/>
                        <a:tabLst>
                          <a:tab pos="274320" algn="l"/>
                        </a:tabLst>
                        <a:defRPr/>
                      </a:pPr>
                      <a:endParaRPr lang="fr-FR" sz="600" b="1" kern="1200" noProof="0" dirty="0">
                        <a:solidFill>
                          <a:srgbClr val="FF6600"/>
                        </a:solidFill>
                        <a:latin typeface="+mn-lt"/>
                        <a:ea typeface="Times New Roman"/>
                        <a:cs typeface="Times New Roman"/>
                      </a:endParaRPr>
                    </a:p>
                  </a:txBody>
                  <a:tcPr marL="67421" marR="67421" marT="0" marB="0" anchor="ctr">
                    <a:lnL w="38100" cap="flat" cmpd="sng" algn="ctr">
                      <a:solidFill>
                        <a:srgbClr val="002060"/>
                      </a:solidFill>
                      <a:prstDash val="solid"/>
                      <a:round/>
                      <a:headEnd type="none" w="med" len="med"/>
                      <a:tailEnd type="none" w="med" len="med"/>
                    </a:lnL>
                    <a:lnR>
                      <a:noFill/>
                    </a:lnR>
                    <a:lnT>
                      <a:noFill/>
                    </a:lnT>
                    <a:lnB w="38100" cap="flat" cmpd="sng" algn="ctr">
                      <a:solidFill>
                        <a:srgbClr val="002060"/>
                      </a:solidFill>
                      <a:prstDash val="solid"/>
                      <a:round/>
                      <a:headEnd type="none" w="med" len="med"/>
                      <a:tailEnd type="none" w="med" len="med"/>
                    </a:lnB>
                  </a:tcPr>
                </a:tc>
                <a:tc>
                  <a:txBody>
                    <a:bodyPr/>
                    <a:lstStyle/>
                    <a:p>
                      <a:pPr marR="140970" algn="r">
                        <a:lnSpc>
                          <a:spcPts val="2400"/>
                        </a:lnSpc>
                        <a:spcAft>
                          <a:spcPts val="0"/>
                        </a:spcAft>
                      </a:pPr>
                      <a:endParaRPr lang="fr-FR" sz="600" b="1" i="1" noProof="0" dirty="0">
                        <a:latin typeface="+mn-lt"/>
                        <a:ea typeface="Times New Roman"/>
                        <a:cs typeface="Times New Roman"/>
                      </a:endParaRPr>
                    </a:p>
                  </a:txBody>
                  <a:tcPr marL="67421" marR="67421" marT="0" marB="0" anchor="ctr">
                    <a:lnL>
                      <a:noFill/>
                    </a:lnL>
                    <a:lnR w="38100" cap="flat" cmpd="sng" algn="ctr">
                      <a:solidFill>
                        <a:srgbClr val="002060"/>
                      </a:solidFill>
                      <a:prstDash val="solid"/>
                      <a:round/>
                      <a:headEnd type="none" w="med" len="med"/>
                      <a:tailEnd type="none" w="med" len="med"/>
                    </a:lnR>
                    <a:lnT>
                      <a:noFill/>
                    </a:lnT>
                    <a:lnB w="38100" cap="flat" cmpd="sng" algn="ctr">
                      <a:solidFill>
                        <a:srgbClr val="002060"/>
                      </a:solidFill>
                      <a:prstDash val="solid"/>
                      <a:round/>
                      <a:headEnd type="none" w="med" len="med"/>
                      <a:tailEnd type="none" w="med" len="med"/>
                    </a:lnB>
                  </a:tcPr>
                </a:tc>
                <a:tc>
                  <a:txBody>
                    <a:bodyPr/>
                    <a:lstStyle/>
                    <a:p>
                      <a:pPr marL="0" marR="0" lvl="0" indent="0" algn="l" defTabSz="914400" rtl="0" eaLnBrk="1" fontAlgn="auto" latinLnBrk="0" hangingPunct="1">
                        <a:lnSpc>
                          <a:spcPts val="2400"/>
                        </a:lnSpc>
                        <a:spcBef>
                          <a:spcPts val="0"/>
                        </a:spcBef>
                        <a:spcAft>
                          <a:spcPts val="0"/>
                        </a:spcAft>
                        <a:buClrTx/>
                        <a:buSzTx/>
                        <a:buFontTx/>
                        <a:buNone/>
                        <a:tabLst/>
                        <a:defRPr/>
                      </a:pPr>
                      <a:endParaRPr lang="fr-FR" sz="600" b="1" kern="1200" spc="-70" baseline="0" noProof="0" dirty="0">
                        <a:solidFill>
                          <a:srgbClr val="00B050"/>
                        </a:solidFill>
                        <a:latin typeface="+mn-lt"/>
                        <a:ea typeface="Times New Roman"/>
                        <a:cs typeface="Times New Roman"/>
                      </a:endParaRPr>
                    </a:p>
                  </a:txBody>
                  <a:tcPr marL="67421" marR="67421" marT="0" marB="0" anchor="ctr">
                    <a:lnL w="38100" cap="flat" cmpd="sng" algn="ctr">
                      <a:solidFill>
                        <a:srgbClr val="002060"/>
                      </a:solidFill>
                      <a:prstDash val="solid"/>
                      <a:round/>
                      <a:headEnd type="none" w="med" len="med"/>
                      <a:tailEnd type="none" w="med" len="med"/>
                    </a:lnL>
                    <a:lnR>
                      <a:noFill/>
                    </a:lnR>
                    <a:lnT>
                      <a:noFill/>
                    </a:lnT>
                    <a:lnB w="38100" cap="flat" cmpd="sng" algn="ctr">
                      <a:solidFill>
                        <a:srgbClr val="002060"/>
                      </a:solidFill>
                      <a:prstDash val="solid"/>
                      <a:round/>
                      <a:headEnd type="none" w="med" len="med"/>
                      <a:tailEnd type="none" w="med" len="med"/>
                    </a:lnB>
                  </a:tcPr>
                </a:tc>
                <a:tc>
                  <a:txBody>
                    <a:bodyPr/>
                    <a:lstStyle/>
                    <a:p>
                      <a:pPr marR="102870" algn="r">
                        <a:lnSpc>
                          <a:spcPts val="2400"/>
                        </a:lnSpc>
                        <a:spcAft>
                          <a:spcPts val="0"/>
                        </a:spcAft>
                      </a:pPr>
                      <a:endParaRPr lang="fr-FR" sz="600" b="0" i="0" u="none" strike="noStrike" kern="1200" baseline="0" noProof="0" dirty="0">
                        <a:solidFill>
                          <a:srgbClr val="0070C0"/>
                        </a:solidFill>
                        <a:latin typeface="+mn-lt"/>
                        <a:ea typeface="+mn-ea"/>
                        <a:cs typeface="+mn-cs"/>
                      </a:endParaRPr>
                    </a:p>
                  </a:txBody>
                  <a:tcPr marL="67421" marR="67421" marT="0" marB="0" anchor="ctr">
                    <a:lnL>
                      <a:noFill/>
                    </a:lnL>
                    <a:lnR w="38100" cap="flat" cmpd="sng" algn="ctr">
                      <a:solidFill>
                        <a:srgbClr val="002060"/>
                      </a:solidFill>
                      <a:prstDash val="solid"/>
                      <a:round/>
                      <a:headEnd type="none" w="med" len="med"/>
                      <a:tailEnd type="none" w="med" len="med"/>
                    </a:lnR>
                    <a:lnT>
                      <a:noFill/>
                    </a:lnT>
                    <a:lnB w="38100" cap="flat" cmpd="sng" algn="ctr">
                      <a:solidFill>
                        <a:srgbClr val="002060"/>
                      </a:solidFill>
                      <a:prstDash val="solid"/>
                      <a:round/>
                      <a:headEnd type="none" w="med" len="med"/>
                      <a:tailEnd type="none" w="med" len="med"/>
                    </a:lnB>
                  </a:tcPr>
                </a:tc>
                <a:extLst>
                  <a:ext uri="{0D108BD9-81ED-4DB2-BD59-A6C34878D82A}">
                    <a16:rowId xmlns:a16="http://schemas.microsoft.com/office/drawing/2014/main" xmlns="" val="10012"/>
                  </a:ext>
                </a:extLst>
              </a:tr>
            </a:tbl>
          </a:graphicData>
        </a:graphic>
      </p:graphicFrame>
      <p:sp>
        <p:nvSpPr>
          <p:cNvPr id="14" name="Rectangle à coins arrondis 10">
            <a:extLst>
              <a:ext uri="{FF2B5EF4-FFF2-40B4-BE49-F238E27FC236}">
                <a16:creationId xmlns:a16="http://schemas.microsoft.com/office/drawing/2014/main" xmlns="" id="{D03ED274-C32F-4B45-BDE2-BCD7DEE6838F}"/>
              </a:ext>
            </a:extLst>
          </p:cNvPr>
          <p:cNvSpPr/>
          <p:nvPr/>
        </p:nvSpPr>
        <p:spPr>
          <a:xfrm>
            <a:off x="874261" y="2137145"/>
            <a:ext cx="10316493" cy="1701208"/>
          </a:xfrm>
          <a:prstGeom prst="roundRect">
            <a:avLst>
              <a:gd name="adj" fmla="val 9910"/>
            </a:avLst>
          </a:prstGeom>
          <a:noFill/>
          <a:ln>
            <a:solidFill>
              <a:srgbClr val="B20838"/>
            </a:solidFill>
            <a:prstDash val="dash"/>
          </a:ln>
        </p:spPr>
        <p:style>
          <a:lnRef idx="2">
            <a:schemeClr val="accent1">
              <a:shade val="50000"/>
            </a:schemeClr>
          </a:lnRef>
          <a:fillRef idx="1">
            <a:schemeClr val="accent1"/>
          </a:fillRef>
          <a:effectRef idx="0">
            <a:schemeClr val="accent1"/>
          </a:effectRef>
          <a:fontRef idx="minor">
            <a:schemeClr val="lt1"/>
          </a:fontRef>
        </p:style>
        <p:txBody>
          <a:bodyPr lIns="104927" tIns="52464" rIns="104927" bIns="52464" rtlCol="0" anchor="ctr"/>
          <a:lstStyle/>
          <a:p>
            <a:pPr algn="ctr"/>
            <a:endParaRPr lang="fr-FR"/>
          </a:p>
        </p:txBody>
      </p:sp>
    </p:spTree>
    <p:extLst>
      <p:ext uri="{BB962C8B-B14F-4D97-AF65-F5344CB8AC3E}">
        <p14:creationId xmlns:p14="http://schemas.microsoft.com/office/powerpoint/2010/main" val="25980762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xmlns="" id="{22BED9F0-DB79-4956-866C-899302B4BD39}"/>
              </a:ext>
            </a:extLst>
          </p:cNvPr>
          <p:cNvSpPr>
            <a:spLocks noGrp="1"/>
          </p:cNvSpPr>
          <p:nvPr>
            <p:ph type="subTitle" idx="1"/>
          </p:nvPr>
        </p:nvSpPr>
        <p:spPr>
          <a:xfrm>
            <a:off x="462732" y="4555130"/>
            <a:ext cx="3803584" cy="866774"/>
          </a:xfrm>
        </p:spPr>
        <p:txBody>
          <a:bodyPr>
            <a:normAutofit/>
          </a:bodyPr>
          <a:lstStyle/>
          <a:p>
            <a:pPr>
              <a:lnSpc>
                <a:spcPct val="100000"/>
              </a:lnSpc>
              <a:spcBef>
                <a:spcPts val="0"/>
              </a:spcBef>
            </a:pPr>
            <a:r>
              <a:rPr lang="fr-FR" b="1" noProof="0" dirty="0">
                <a:solidFill>
                  <a:srgbClr val="0E3A4D"/>
                </a:solidFill>
                <a:latin typeface="+mn-lt"/>
              </a:rPr>
              <a:t>Mohamed Neji HERGLI</a:t>
            </a:r>
          </a:p>
          <a:p>
            <a:pPr>
              <a:lnSpc>
                <a:spcPct val="100000"/>
              </a:lnSpc>
              <a:spcBef>
                <a:spcPts val="0"/>
              </a:spcBef>
            </a:pPr>
            <a:r>
              <a:rPr lang="fr-FR" i="1" noProof="0" dirty="0">
                <a:solidFill>
                  <a:srgbClr val="0E3A4D"/>
                </a:solidFill>
                <a:latin typeface="+mn-lt"/>
              </a:rPr>
              <a:t>Expert-comptable</a:t>
            </a:r>
          </a:p>
        </p:txBody>
      </p:sp>
      <p:pic>
        <p:nvPicPr>
          <p:cNvPr id="6" name="Image 5">
            <a:extLst>
              <a:ext uri="{FF2B5EF4-FFF2-40B4-BE49-F238E27FC236}">
                <a16:creationId xmlns:a16="http://schemas.microsoft.com/office/drawing/2014/main" xmlns="" id="{2995EA62-C717-4AD4-A97D-C8A4A4C4F9FB}"/>
              </a:ext>
            </a:extLst>
          </p:cNvPr>
          <p:cNvPicPr>
            <a:picLocks noChangeAspect="1"/>
          </p:cNvPicPr>
          <p:nvPr/>
        </p:nvPicPr>
        <p:blipFill>
          <a:blip r:embed="rId2"/>
          <a:stretch>
            <a:fillRect/>
          </a:stretch>
        </p:blipFill>
        <p:spPr>
          <a:xfrm>
            <a:off x="3040228" y="5775956"/>
            <a:ext cx="6111543" cy="868520"/>
          </a:xfrm>
          <a:prstGeom prst="rect">
            <a:avLst/>
          </a:prstGeom>
        </p:spPr>
      </p:pic>
      <p:cxnSp>
        <p:nvCxnSpPr>
          <p:cNvPr id="7" name="Connecteur droit 6">
            <a:extLst>
              <a:ext uri="{FF2B5EF4-FFF2-40B4-BE49-F238E27FC236}">
                <a16:creationId xmlns:a16="http://schemas.microsoft.com/office/drawing/2014/main" xmlns="" id="{CDC3C729-7BB2-4810-BA11-AD967CB7EABC}"/>
              </a:ext>
            </a:extLst>
          </p:cNvPr>
          <p:cNvCxnSpPr>
            <a:cxnSpLocks/>
          </p:cNvCxnSpPr>
          <p:nvPr/>
        </p:nvCxnSpPr>
        <p:spPr>
          <a:xfrm>
            <a:off x="0" y="971931"/>
            <a:ext cx="10996863" cy="0"/>
          </a:xfrm>
          <a:prstGeom prst="line">
            <a:avLst/>
          </a:prstGeom>
          <a:ln w="19050">
            <a:solidFill>
              <a:srgbClr val="0E3A4D"/>
            </a:solidFill>
          </a:ln>
        </p:spPr>
        <p:style>
          <a:lnRef idx="1">
            <a:schemeClr val="accent1"/>
          </a:lnRef>
          <a:fillRef idx="0">
            <a:schemeClr val="accent1"/>
          </a:fillRef>
          <a:effectRef idx="0">
            <a:schemeClr val="accent1"/>
          </a:effectRef>
          <a:fontRef idx="minor">
            <a:schemeClr val="tx1"/>
          </a:fontRef>
        </p:style>
      </p:cxnSp>
      <p:pic>
        <p:nvPicPr>
          <p:cNvPr id="9" name="Image 8">
            <a:extLst>
              <a:ext uri="{FF2B5EF4-FFF2-40B4-BE49-F238E27FC236}">
                <a16:creationId xmlns:a16="http://schemas.microsoft.com/office/drawing/2014/main" xmlns="" id="{60FF2B0A-F21D-4382-90F9-5B845556A7D3}"/>
              </a:ext>
            </a:extLst>
          </p:cNvPr>
          <p:cNvPicPr>
            <a:picLocks noChangeAspect="1"/>
          </p:cNvPicPr>
          <p:nvPr/>
        </p:nvPicPr>
        <p:blipFill>
          <a:blip r:embed="rId3"/>
          <a:stretch>
            <a:fillRect/>
          </a:stretch>
        </p:blipFill>
        <p:spPr>
          <a:xfrm>
            <a:off x="11090358" y="394735"/>
            <a:ext cx="695325" cy="866775"/>
          </a:xfrm>
          <a:prstGeom prst="rect">
            <a:avLst/>
          </a:prstGeom>
        </p:spPr>
      </p:pic>
      <p:cxnSp>
        <p:nvCxnSpPr>
          <p:cNvPr id="12" name="Connecteur droit 11">
            <a:extLst>
              <a:ext uri="{FF2B5EF4-FFF2-40B4-BE49-F238E27FC236}">
                <a16:creationId xmlns:a16="http://schemas.microsoft.com/office/drawing/2014/main" xmlns="" id="{316F7AA3-7CB5-4216-BE99-D593EC053CDB}"/>
              </a:ext>
            </a:extLst>
          </p:cNvPr>
          <p:cNvCxnSpPr>
            <a:cxnSpLocks/>
          </p:cNvCxnSpPr>
          <p:nvPr/>
        </p:nvCxnSpPr>
        <p:spPr>
          <a:xfrm>
            <a:off x="-1" y="5539921"/>
            <a:ext cx="12192001" cy="0"/>
          </a:xfrm>
          <a:prstGeom prst="line">
            <a:avLst/>
          </a:prstGeom>
          <a:ln w="19050">
            <a:solidFill>
              <a:srgbClr val="0E3A4D"/>
            </a:solidFill>
          </a:ln>
        </p:spPr>
        <p:style>
          <a:lnRef idx="1">
            <a:schemeClr val="accent1"/>
          </a:lnRef>
          <a:fillRef idx="0">
            <a:schemeClr val="accent1"/>
          </a:fillRef>
          <a:effectRef idx="0">
            <a:schemeClr val="accent1"/>
          </a:effectRef>
          <a:fontRef idx="minor">
            <a:schemeClr val="tx1"/>
          </a:fontRef>
        </p:style>
      </p:cxnSp>
      <p:pic>
        <p:nvPicPr>
          <p:cNvPr id="16" name="Image 15">
            <a:extLst>
              <a:ext uri="{FF2B5EF4-FFF2-40B4-BE49-F238E27FC236}">
                <a16:creationId xmlns:a16="http://schemas.microsoft.com/office/drawing/2014/main" xmlns="" id="{A93C9083-C268-44C9-9A78-5A3EB7C1168E}"/>
              </a:ext>
            </a:extLst>
          </p:cNvPr>
          <p:cNvPicPr>
            <a:picLocks noChangeAspect="1"/>
          </p:cNvPicPr>
          <p:nvPr/>
        </p:nvPicPr>
        <p:blipFill>
          <a:blip r:embed="rId4"/>
          <a:stretch>
            <a:fillRect/>
          </a:stretch>
        </p:blipFill>
        <p:spPr>
          <a:xfrm>
            <a:off x="165094" y="1127181"/>
            <a:ext cx="2698421" cy="3427943"/>
          </a:xfrm>
          <a:prstGeom prst="rect">
            <a:avLst/>
          </a:prstGeom>
        </p:spPr>
      </p:pic>
      <p:sp>
        <p:nvSpPr>
          <p:cNvPr id="19" name="Title 1">
            <a:extLst>
              <a:ext uri="{FF2B5EF4-FFF2-40B4-BE49-F238E27FC236}">
                <a16:creationId xmlns:a16="http://schemas.microsoft.com/office/drawing/2014/main" xmlns="" id="{7A014CA0-9FF0-42BE-ABF5-181012E0A042}"/>
              </a:ext>
            </a:extLst>
          </p:cNvPr>
          <p:cNvSpPr txBox="1">
            <a:spLocks/>
          </p:cNvSpPr>
          <p:nvPr/>
        </p:nvSpPr>
        <p:spPr>
          <a:xfrm>
            <a:off x="2068148" y="2049513"/>
            <a:ext cx="9474780" cy="2387600"/>
          </a:xfrm>
          <a:prstGeom prst="rect">
            <a:avLst/>
          </a:prstGeom>
          <a:noFill/>
        </p:spPr>
        <p:txBody>
          <a:bodyPr vert="horz" lIns="91440" tIns="45720" rIns="91440" bIns="45720" rtlCol="0" anchor="b">
            <a:normAutofit fontScale="97500"/>
          </a:bodyPr>
          <a:lstStyle>
            <a:lvl1pPr algn="l" defTabSz="914400" rtl="0" eaLnBrk="1" latinLnBrk="0" hangingPunct="1">
              <a:lnSpc>
                <a:spcPct val="90000"/>
              </a:lnSpc>
              <a:spcBef>
                <a:spcPct val="0"/>
              </a:spcBef>
              <a:buNone/>
              <a:defRPr sz="4000" b="1" kern="1200">
                <a:solidFill>
                  <a:srgbClr val="0E3A4D"/>
                </a:solidFill>
                <a:latin typeface="Segoe UI" panose="020B0502040204020203" pitchFamily="34" charset="0"/>
                <a:ea typeface="+mj-ea"/>
                <a:cs typeface="Segoe UI" panose="020B0502040204020203" pitchFamily="34" charset="0"/>
              </a:defRPr>
            </a:lvl1pPr>
          </a:lstStyle>
          <a:p>
            <a:pPr algn="r"/>
            <a:r>
              <a:rPr lang="fr-FR" dirty="0">
                <a:latin typeface="+mn-lt"/>
              </a:rPr>
              <a:t>Les Systèmes de Garantie de Crédit (SGC): </a:t>
            </a:r>
            <a:r>
              <a:rPr lang="fr-FR" i="1" dirty="0">
                <a:solidFill>
                  <a:srgbClr val="0070C0"/>
                </a:solidFill>
                <a:latin typeface="+mn-lt"/>
              </a:rPr>
              <a:t>Réflexions sur l’amélioration du cadre normatif de reporting financier et les mesures d’optimisation fiscale </a:t>
            </a:r>
          </a:p>
        </p:txBody>
      </p:sp>
    </p:spTree>
    <p:extLst>
      <p:ext uri="{BB962C8B-B14F-4D97-AF65-F5344CB8AC3E}">
        <p14:creationId xmlns:p14="http://schemas.microsoft.com/office/powerpoint/2010/main" val="226119383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7" name="Connecteur droit 46">
            <a:extLst>
              <a:ext uri="{FF2B5EF4-FFF2-40B4-BE49-F238E27FC236}">
                <a16:creationId xmlns:a16="http://schemas.microsoft.com/office/drawing/2014/main" xmlns="" id="{2FC71C90-816D-42EA-B4A4-ADF23DEFD88D}"/>
              </a:ext>
            </a:extLst>
          </p:cNvPr>
          <p:cNvCxnSpPr>
            <a:cxnSpLocks/>
          </p:cNvCxnSpPr>
          <p:nvPr/>
        </p:nvCxnSpPr>
        <p:spPr>
          <a:xfrm>
            <a:off x="0" y="971931"/>
            <a:ext cx="10996863" cy="0"/>
          </a:xfrm>
          <a:prstGeom prst="line">
            <a:avLst/>
          </a:prstGeom>
          <a:ln w="19050">
            <a:solidFill>
              <a:srgbClr val="0E3A4D"/>
            </a:solidFill>
          </a:ln>
        </p:spPr>
        <p:style>
          <a:lnRef idx="1">
            <a:schemeClr val="accent1"/>
          </a:lnRef>
          <a:fillRef idx="0">
            <a:schemeClr val="accent1"/>
          </a:fillRef>
          <a:effectRef idx="0">
            <a:schemeClr val="accent1"/>
          </a:effectRef>
          <a:fontRef idx="minor">
            <a:schemeClr val="tx1"/>
          </a:fontRef>
        </p:style>
      </p:cxnSp>
      <p:pic>
        <p:nvPicPr>
          <p:cNvPr id="48" name="Image 47">
            <a:extLst>
              <a:ext uri="{FF2B5EF4-FFF2-40B4-BE49-F238E27FC236}">
                <a16:creationId xmlns:a16="http://schemas.microsoft.com/office/drawing/2014/main" xmlns="" id="{C1D28BEB-E0F9-4EFA-B23F-89DDC8F8E658}"/>
              </a:ext>
            </a:extLst>
          </p:cNvPr>
          <p:cNvPicPr>
            <a:picLocks noChangeAspect="1"/>
          </p:cNvPicPr>
          <p:nvPr/>
        </p:nvPicPr>
        <p:blipFill>
          <a:blip r:embed="rId2"/>
          <a:stretch>
            <a:fillRect/>
          </a:stretch>
        </p:blipFill>
        <p:spPr>
          <a:xfrm>
            <a:off x="11090358" y="394735"/>
            <a:ext cx="695325" cy="866775"/>
          </a:xfrm>
          <a:prstGeom prst="rect">
            <a:avLst/>
          </a:prstGeom>
        </p:spPr>
      </p:pic>
      <p:sp>
        <p:nvSpPr>
          <p:cNvPr id="49" name="Title 9">
            <a:extLst>
              <a:ext uri="{FF2B5EF4-FFF2-40B4-BE49-F238E27FC236}">
                <a16:creationId xmlns:a16="http://schemas.microsoft.com/office/drawing/2014/main" xmlns="" id="{D7EC9B13-8B9D-4BAC-AFAA-24668840A503}"/>
              </a:ext>
            </a:extLst>
          </p:cNvPr>
          <p:cNvSpPr txBox="1">
            <a:spLocks/>
          </p:cNvSpPr>
          <p:nvPr/>
        </p:nvSpPr>
        <p:spPr>
          <a:xfrm>
            <a:off x="138709" y="465177"/>
            <a:ext cx="10515600" cy="507831"/>
          </a:xfrm>
          <a:prstGeom prst="rect">
            <a:avLst/>
          </a:prstGeom>
        </p:spPr>
        <p:txBody>
          <a:bodyPr vert="horz" lIns="91440" tIns="45720" rIns="91440" bIns="45720" rtlCol="0" anchor="ctr">
            <a:spAutoFit/>
          </a:bodyPr>
          <a:lstStyle>
            <a:lvl1pPr>
              <a:lnSpc>
                <a:spcPct val="90000"/>
              </a:lnSpc>
              <a:spcBef>
                <a:spcPct val="0"/>
              </a:spcBef>
              <a:buNone/>
              <a:defRPr sz="3600" b="1">
                <a:solidFill>
                  <a:srgbClr val="0E3A4D"/>
                </a:solidFill>
                <a:latin typeface="Segoe UI" panose="020B0502040204020203" pitchFamily="34" charset="0"/>
                <a:ea typeface="+mj-ea"/>
                <a:cs typeface="Segoe UI" panose="020B0502040204020203" pitchFamily="34" charset="0"/>
              </a:defRPr>
            </a:lvl1pPr>
          </a:lstStyle>
          <a:p>
            <a:pPr marL="1203325" marR="0" lvl="0" indent="-1203325" algn="l" defTabSz="914400" rtl="0" eaLnBrk="1" fontAlgn="auto" latinLnBrk="0" hangingPunct="1">
              <a:lnSpc>
                <a:spcPct val="90000"/>
              </a:lnSpc>
              <a:spcBef>
                <a:spcPct val="0"/>
              </a:spcBef>
              <a:spcAft>
                <a:spcPts val="0"/>
              </a:spcAft>
              <a:buClrTx/>
              <a:buSzTx/>
              <a:buFontTx/>
              <a:buNone/>
              <a:tabLst/>
              <a:defRPr/>
            </a:pPr>
            <a:r>
              <a:rPr kumimoji="0" lang="en-US" sz="3000" b="1" i="0" u="none" strike="noStrike" kern="1200" cap="none" spc="0" normalizeH="0" baseline="0" noProof="0" dirty="0">
                <a:ln>
                  <a:noFill/>
                </a:ln>
                <a:solidFill>
                  <a:srgbClr val="0070C0"/>
                </a:solidFill>
                <a:effectLst/>
                <a:uLnTx/>
                <a:uFillTx/>
                <a:latin typeface="+mn-lt"/>
                <a:ea typeface="+mj-ea"/>
                <a:cs typeface="Segoe UI" panose="020B0502040204020203" pitchFamily="34" charset="0"/>
              </a:rPr>
              <a:t>II.</a:t>
            </a:r>
            <a:r>
              <a:rPr kumimoji="0" lang="en-US" sz="3000" b="1" i="0" u="none" strike="noStrike" kern="1200" cap="none" spc="0" normalizeH="0" baseline="0" noProof="0" dirty="0">
                <a:ln>
                  <a:noFill/>
                </a:ln>
                <a:solidFill>
                  <a:srgbClr val="0E3A4D"/>
                </a:solidFill>
                <a:effectLst/>
                <a:uLnTx/>
                <a:uFillTx/>
                <a:latin typeface="+mn-lt"/>
                <a:ea typeface="+mj-ea"/>
                <a:cs typeface="Segoe UI" panose="020B0502040204020203" pitchFamily="34" charset="0"/>
              </a:rPr>
              <a:t> </a:t>
            </a:r>
            <a:r>
              <a:rPr kumimoji="0" lang="fr-FR" sz="3000" b="1" i="0" u="none" strike="noStrike" kern="1200" cap="none" spc="0" normalizeH="0" baseline="0" noProof="0" dirty="0">
                <a:ln>
                  <a:noFill/>
                </a:ln>
                <a:solidFill>
                  <a:srgbClr val="0E3A4D"/>
                </a:solidFill>
                <a:effectLst/>
                <a:uLnTx/>
                <a:uFillTx/>
                <a:latin typeface="+mn-lt"/>
                <a:ea typeface="+mj-ea"/>
                <a:cs typeface="Segoe UI" panose="020B0502040204020203" pitchFamily="34" charset="0"/>
              </a:rPr>
              <a:t>Spécificités du reporting financier des SGC</a:t>
            </a:r>
          </a:p>
        </p:txBody>
      </p:sp>
      <p:sp>
        <p:nvSpPr>
          <p:cNvPr id="50" name="ZoneTexte 49">
            <a:extLst>
              <a:ext uri="{FF2B5EF4-FFF2-40B4-BE49-F238E27FC236}">
                <a16:creationId xmlns:a16="http://schemas.microsoft.com/office/drawing/2014/main" xmlns="" id="{F5EB34AD-89BD-449D-99F7-133681DD7F40}"/>
              </a:ext>
            </a:extLst>
          </p:cNvPr>
          <p:cNvSpPr txBox="1"/>
          <p:nvPr/>
        </p:nvSpPr>
        <p:spPr>
          <a:xfrm>
            <a:off x="406317" y="1003830"/>
            <a:ext cx="9966755" cy="369332"/>
          </a:xfrm>
          <a:prstGeom prst="rect">
            <a:avLst/>
          </a:prstGeom>
          <a:noFill/>
        </p:spPr>
        <p:txBody>
          <a:bodyPr wrap="square">
            <a:spAutoFit/>
          </a:bodyPr>
          <a:lstStyle/>
          <a:p>
            <a:pPr algn="just"/>
            <a:r>
              <a:rPr lang="fr-FR" sz="1800" b="1" i="1" u="none" strike="noStrike" baseline="0" dirty="0">
                <a:solidFill>
                  <a:srgbClr val="0070C0"/>
                </a:solidFill>
              </a:rPr>
              <a:t>Traitement comptable des Garanties de Crédits</a:t>
            </a:r>
            <a:endParaRPr lang="fr-FR" b="1" i="1" dirty="0">
              <a:solidFill>
                <a:srgbClr val="0070C0"/>
              </a:solidFill>
            </a:endParaRPr>
          </a:p>
        </p:txBody>
      </p:sp>
      <p:grpSp>
        <p:nvGrpSpPr>
          <p:cNvPr id="39" name="Groupe 8">
            <a:extLst>
              <a:ext uri="{FF2B5EF4-FFF2-40B4-BE49-F238E27FC236}">
                <a16:creationId xmlns:a16="http://schemas.microsoft.com/office/drawing/2014/main" xmlns="" id="{9E7510AD-BBF6-4EA9-83C1-7E2A8D686D20}"/>
              </a:ext>
            </a:extLst>
          </p:cNvPr>
          <p:cNvGrpSpPr>
            <a:grpSpLocks/>
          </p:cNvGrpSpPr>
          <p:nvPr/>
        </p:nvGrpSpPr>
        <p:grpSpPr bwMode="auto">
          <a:xfrm>
            <a:off x="11014075" y="6237288"/>
            <a:ext cx="957263" cy="287337"/>
            <a:chOff x="9460301" y="7063452"/>
            <a:chExt cx="926165" cy="277783"/>
          </a:xfrm>
        </p:grpSpPr>
        <p:sp>
          <p:nvSpPr>
            <p:cNvPr id="40" name="Espace réservé du numéro de diapositive 5">
              <a:extLst>
                <a:ext uri="{FF2B5EF4-FFF2-40B4-BE49-F238E27FC236}">
                  <a16:creationId xmlns:a16="http://schemas.microsoft.com/office/drawing/2014/main" xmlns="" id="{CF9868D6-3BC9-40EC-9CA3-85BB3F9803FD}"/>
                </a:ext>
              </a:extLst>
            </p:cNvPr>
            <p:cNvSpPr txBox="1">
              <a:spLocks/>
            </p:cNvSpPr>
            <p:nvPr/>
          </p:nvSpPr>
          <p:spPr>
            <a:xfrm>
              <a:off x="9460301" y="7063452"/>
              <a:ext cx="926165" cy="277783"/>
            </a:xfrm>
            <a:prstGeom prst="rect">
              <a:avLst/>
            </a:prstGeom>
          </p:spPr>
          <p:txBody>
            <a:bodyPr/>
            <a:lstStyle>
              <a:defPPr>
                <a:defRPr lang="de-DE"/>
              </a:defPPr>
              <a:lvl1pPr algn="l" rtl="0" fontAlgn="base">
                <a:spcBef>
                  <a:spcPct val="0"/>
                </a:spcBef>
                <a:spcAft>
                  <a:spcPct val="0"/>
                </a:spcAft>
                <a:defRPr sz="2400" kern="1200">
                  <a:solidFill>
                    <a:schemeClr val="tx1"/>
                  </a:solidFill>
                  <a:latin typeface="Times New Roman" panose="02020603050405020304" pitchFamily="18" charset="0"/>
                  <a:ea typeface="+mn-ea"/>
                  <a:cs typeface="Times New Roman" panose="02020603050405020304" pitchFamily="18" charset="0"/>
                </a:defRPr>
              </a:lvl1pPr>
              <a:lvl2pPr marL="457200" algn="l" rtl="0" fontAlgn="base">
                <a:spcBef>
                  <a:spcPct val="0"/>
                </a:spcBef>
                <a:spcAft>
                  <a:spcPct val="0"/>
                </a:spcAft>
                <a:defRPr sz="2400" kern="1200">
                  <a:solidFill>
                    <a:schemeClr val="tx1"/>
                  </a:solidFill>
                  <a:latin typeface="Times New Roman" panose="02020603050405020304" pitchFamily="18" charset="0"/>
                  <a:ea typeface="+mn-ea"/>
                  <a:cs typeface="Times New Roman" panose="02020603050405020304" pitchFamily="18" charset="0"/>
                </a:defRPr>
              </a:lvl2pPr>
              <a:lvl3pPr marL="914400" algn="l" rtl="0" fontAlgn="base">
                <a:spcBef>
                  <a:spcPct val="0"/>
                </a:spcBef>
                <a:spcAft>
                  <a:spcPct val="0"/>
                </a:spcAft>
                <a:defRPr sz="2400" kern="1200">
                  <a:solidFill>
                    <a:schemeClr val="tx1"/>
                  </a:solidFill>
                  <a:latin typeface="Times New Roman" panose="02020603050405020304" pitchFamily="18" charset="0"/>
                  <a:ea typeface="+mn-ea"/>
                  <a:cs typeface="Times New Roman" panose="02020603050405020304" pitchFamily="18" charset="0"/>
                </a:defRPr>
              </a:lvl3pPr>
              <a:lvl4pPr marL="1371600" algn="l" rtl="0" fontAlgn="base">
                <a:spcBef>
                  <a:spcPct val="0"/>
                </a:spcBef>
                <a:spcAft>
                  <a:spcPct val="0"/>
                </a:spcAft>
                <a:defRPr sz="2400" kern="1200">
                  <a:solidFill>
                    <a:schemeClr val="tx1"/>
                  </a:solidFill>
                  <a:latin typeface="Times New Roman" panose="02020603050405020304" pitchFamily="18" charset="0"/>
                  <a:ea typeface="+mn-ea"/>
                  <a:cs typeface="Times New Roman" panose="02020603050405020304" pitchFamily="18" charset="0"/>
                </a:defRPr>
              </a:lvl4pPr>
              <a:lvl5pPr marL="1828800" algn="l" rtl="0" fontAlgn="base">
                <a:spcBef>
                  <a:spcPct val="0"/>
                </a:spcBef>
                <a:spcAft>
                  <a:spcPct val="0"/>
                </a:spcAft>
                <a:defRPr sz="2400" kern="1200">
                  <a:solidFill>
                    <a:schemeClr val="tx1"/>
                  </a:solidFill>
                  <a:latin typeface="Times New Roman" panose="02020603050405020304" pitchFamily="18" charset="0"/>
                  <a:ea typeface="+mn-ea"/>
                  <a:cs typeface="Times New Roman" panose="02020603050405020304" pitchFamily="18" charset="0"/>
                </a:defRPr>
              </a:lvl5pPr>
              <a:lvl6pPr marL="2286000" algn="l" defTabSz="914400" rtl="0" eaLnBrk="1" latinLnBrk="0" hangingPunct="1">
                <a:defRPr sz="2400" kern="1200">
                  <a:solidFill>
                    <a:schemeClr val="tx1"/>
                  </a:solidFill>
                  <a:latin typeface="Times New Roman" panose="02020603050405020304" pitchFamily="18" charset="0"/>
                  <a:ea typeface="+mn-ea"/>
                  <a:cs typeface="Times New Roman" panose="02020603050405020304" pitchFamily="18" charset="0"/>
                </a:defRPr>
              </a:lvl6pPr>
              <a:lvl7pPr marL="2743200" algn="l" defTabSz="914400" rtl="0" eaLnBrk="1" latinLnBrk="0" hangingPunct="1">
                <a:defRPr sz="2400" kern="1200">
                  <a:solidFill>
                    <a:schemeClr val="tx1"/>
                  </a:solidFill>
                  <a:latin typeface="Times New Roman" panose="02020603050405020304" pitchFamily="18" charset="0"/>
                  <a:ea typeface="+mn-ea"/>
                  <a:cs typeface="Times New Roman" panose="02020603050405020304" pitchFamily="18" charset="0"/>
                </a:defRPr>
              </a:lvl7pPr>
              <a:lvl8pPr marL="3200400" algn="l" defTabSz="914400" rtl="0" eaLnBrk="1" latinLnBrk="0" hangingPunct="1">
                <a:defRPr sz="2400" kern="1200">
                  <a:solidFill>
                    <a:schemeClr val="tx1"/>
                  </a:solidFill>
                  <a:latin typeface="Times New Roman" panose="02020603050405020304" pitchFamily="18" charset="0"/>
                  <a:ea typeface="+mn-ea"/>
                  <a:cs typeface="Times New Roman" panose="02020603050405020304" pitchFamily="18" charset="0"/>
                </a:defRPr>
              </a:lvl8pPr>
              <a:lvl9pPr marL="3657600" algn="l" defTabSz="914400" rtl="0" eaLnBrk="1" latinLnBrk="0" hangingPunct="1">
                <a:defRPr sz="2400" kern="1200">
                  <a:solidFill>
                    <a:schemeClr val="tx1"/>
                  </a:solidFill>
                  <a:latin typeface="Times New Roman" panose="02020603050405020304" pitchFamily="18" charset="0"/>
                  <a:ea typeface="+mn-ea"/>
                  <a:cs typeface="Times New Roman" panose="02020603050405020304" pitchFamily="18" charset="0"/>
                </a:defRPr>
              </a:lvl9pPr>
            </a:lstStyle>
            <a:p>
              <a:pPr algn="ctr" defTabSz="1042717" eaLnBrk="1" fontAlgn="auto" hangingPunct="1">
                <a:spcBef>
                  <a:spcPts val="0"/>
                </a:spcBef>
                <a:spcAft>
                  <a:spcPts val="0"/>
                </a:spcAft>
                <a:defRPr/>
              </a:pPr>
              <a:fld id="{0FD39C0D-2820-4F1B-838D-E1ECDD5FD67B}" type="slidenum">
                <a:rPr lang="en-GB" sz="1448">
                  <a:solidFill>
                    <a:srgbClr val="002060"/>
                  </a:solidFill>
                  <a:latin typeface="+mn-lt"/>
                  <a:cs typeface="Calibri" panose="020F0502020204030204" pitchFamily="34" charset="0"/>
                </a:rPr>
                <a:pPr algn="ctr" defTabSz="1042717" eaLnBrk="1" fontAlgn="auto" hangingPunct="1">
                  <a:spcBef>
                    <a:spcPts val="0"/>
                  </a:spcBef>
                  <a:spcAft>
                    <a:spcPts val="0"/>
                  </a:spcAft>
                  <a:defRPr/>
                </a:pPr>
                <a:t>20</a:t>
              </a:fld>
              <a:endParaRPr lang="en-GB" sz="1448" dirty="0">
                <a:solidFill>
                  <a:srgbClr val="002060"/>
                </a:solidFill>
                <a:latin typeface="+mn-lt"/>
                <a:cs typeface="Calibri" panose="020F0502020204030204" pitchFamily="34" charset="0"/>
              </a:endParaRPr>
            </a:p>
          </p:txBody>
        </p:sp>
        <p:cxnSp>
          <p:nvCxnSpPr>
            <p:cNvPr id="41" name="Connecteur droit 40">
              <a:extLst>
                <a:ext uri="{FF2B5EF4-FFF2-40B4-BE49-F238E27FC236}">
                  <a16:creationId xmlns:a16="http://schemas.microsoft.com/office/drawing/2014/main" xmlns="" id="{E41E3B55-4C68-4C34-B3CD-2BDE986E9FD4}"/>
                </a:ext>
              </a:extLst>
            </p:cNvPr>
            <p:cNvCxnSpPr/>
            <p:nvPr/>
          </p:nvCxnSpPr>
          <p:spPr>
            <a:xfrm>
              <a:off x="9738304" y="7092611"/>
              <a:ext cx="0" cy="244020"/>
            </a:xfrm>
            <a:prstGeom prst="line">
              <a:avLst/>
            </a:prstGeom>
            <a:ln>
              <a:solidFill>
                <a:srgbClr val="003062"/>
              </a:solidFill>
            </a:ln>
          </p:spPr>
          <p:style>
            <a:lnRef idx="1">
              <a:schemeClr val="accent1"/>
            </a:lnRef>
            <a:fillRef idx="0">
              <a:schemeClr val="accent1"/>
            </a:fillRef>
            <a:effectRef idx="0">
              <a:schemeClr val="accent1"/>
            </a:effectRef>
            <a:fontRef idx="minor">
              <a:schemeClr val="tx1"/>
            </a:fontRef>
          </p:style>
        </p:cxnSp>
      </p:grpSp>
      <p:sp>
        <p:nvSpPr>
          <p:cNvPr id="11" name="Rectangle 10">
            <a:extLst>
              <a:ext uri="{FF2B5EF4-FFF2-40B4-BE49-F238E27FC236}">
                <a16:creationId xmlns:a16="http://schemas.microsoft.com/office/drawing/2014/main" xmlns="" id="{18B6C202-0B36-4607-BD61-5C56831E53CE}"/>
              </a:ext>
            </a:extLst>
          </p:cNvPr>
          <p:cNvSpPr/>
          <p:nvPr/>
        </p:nvSpPr>
        <p:spPr>
          <a:xfrm>
            <a:off x="558358" y="1403984"/>
            <a:ext cx="5531614" cy="319220"/>
          </a:xfrm>
          <a:prstGeom prst="rect">
            <a:avLst/>
          </a:prstGeom>
          <a:solidFill>
            <a:srgbClr val="002060">
              <a:alpha val="50000"/>
            </a:srgbClr>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1400" b="1" i="0" u="none" strike="noStrike" kern="1200" cap="none" spc="0" normalizeH="0" baseline="0" dirty="0">
                <a:ln>
                  <a:noFill/>
                </a:ln>
                <a:solidFill>
                  <a:prstClr val="white"/>
                </a:solidFill>
                <a:effectLst/>
                <a:uLnTx/>
                <a:uFillTx/>
                <a:ea typeface="+mn-ea"/>
                <a:cs typeface="Segoe UI" panose="020B0502040204020203" pitchFamily="34" charset="0"/>
              </a:rPr>
              <a:t>International Financial Reporting Standards (IFRS)</a:t>
            </a:r>
          </a:p>
        </p:txBody>
      </p:sp>
      <p:sp>
        <p:nvSpPr>
          <p:cNvPr id="12" name="Rectangle 11">
            <a:extLst>
              <a:ext uri="{FF2B5EF4-FFF2-40B4-BE49-F238E27FC236}">
                <a16:creationId xmlns:a16="http://schemas.microsoft.com/office/drawing/2014/main" xmlns="" id="{D79AF707-D91B-444E-9D0A-4537F0A2720A}"/>
              </a:ext>
            </a:extLst>
          </p:cNvPr>
          <p:cNvSpPr/>
          <p:nvPr/>
        </p:nvSpPr>
        <p:spPr>
          <a:xfrm>
            <a:off x="564384" y="2284318"/>
            <a:ext cx="5531614" cy="969246"/>
          </a:xfrm>
          <a:prstGeom prst="rect">
            <a:avLst/>
          </a:prstGeom>
          <a:noFill/>
          <a:ln>
            <a:solidFill>
              <a:srgbClr val="0070C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just"/>
            <a:r>
              <a:rPr lang="fr-FR" sz="1400" dirty="0">
                <a:solidFill>
                  <a:srgbClr val="0070C0"/>
                </a:solidFill>
              </a:rPr>
              <a:t>Contrat qui impose à l’émetteur d’effectuer des paiements spécifiés pour rembourser son titulaire d’une perte qu’il subit en raison de la défaillance d’un débiteur spécifié qui n’effectue pas un paiement à l’échéance selon les conditions initiales ou modifiées d’un titre d’emprunt.</a:t>
            </a:r>
          </a:p>
        </p:txBody>
      </p:sp>
      <p:sp>
        <p:nvSpPr>
          <p:cNvPr id="13" name="Rectangle 12">
            <a:extLst>
              <a:ext uri="{FF2B5EF4-FFF2-40B4-BE49-F238E27FC236}">
                <a16:creationId xmlns:a16="http://schemas.microsoft.com/office/drawing/2014/main" xmlns="" id="{DD7B6160-6EFD-4AA6-9E82-0A19D5B937BA}"/>
              </a:ext>
            </a:extLst>
          </p:cNvPr>
          <p:cNvSpPr/>
          <p:nvPr/>
        </p:nvSpPr>
        <p:spPr>
          <a:xfrm>
            <a:off x="6346256" y="1403324"/>
            <a:ext cx="5543789" cy="319220"/>
          </a:xfrm>
          <a:prstGeom prst="rect">
            <a:avLst/>
          </a:prstGeom>
          <a:solidFill>
            <a:srgbClr val="002060">
              <a:alpha val="50000"/>
            </a:srgbClr>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1400" b="1" i="0" u="none" strike="noStrike" kern="1200" cap="none" spc="0" normalizeH="0" baseline="0" dirty="0">
                <a:ln>
                  <a:noFill/>
                </a:ln>
                <a:solidFill>
                  <a:prstClr val="white"/>
                </a:solidFill>
                <a:effectLst/>
                <a:uLnTx/>
                <a:uFillTx/>
                <a:ea typeface="+mn-ea"/>
                <a:cs typeface="Segoe UI" panose="020B0502040204020203" pitchFamily="34" charset="0"/>
              </a:rPr>
              <a:t>Autres référentiels comptables régionaux ou locaux</a:t>
            </a:r>
          </a:p>
        </p:txBody>
      </p:sp>
      <p:sp>
        <p:nvSpPr>
          <p:cNvPr id="15" name="Rectangle 14">
            <a:extLst>
              <a:ext uri="{FF2B5EF4-FFF2-40B4-BE49-F238E27FC236}">
                <a16:creationId xmlns:a16="http://schemas.microsoft.com/office/drawing/2014/main" xmlns="" id="{6A980BA0-4CE8-4B17-8760-293BBC91DC19}"/>
              </a:ext>
            </a:extLst>
          </p:cNvPr>
          <p:cNvSpPr/>
          <p:nvPr/>
        </p:nvSpPr>
        <p:spPr>
          <a:xfrm>
            <a:off x="6346257" y="2298170"/>
            <a:ext cx="2694867" cy="1805198"/>
          </a:xfrm>
          <a:prstGeom prst="rect">
            <a:avLst/>
          </a:prstGeom>
          <a:noFill/>
          <a:ln>
            <a:solidFill>
              <a:srgbClr val="0070C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just"/>
            <a:r>
              <a:rPr lang="fr-FR" sz="1400" spc="-20" dirty="0">
                <a:solidFill>
                  <a:srgbClr val="0070C0"/>
                </a:solidFill>
              </a:rPr>
              <a:t>Opération pour laquelle le garant s'engage en faveur d'un tiers-bénéficiaire à assurer d'ordre et pour le compte d’un donneur d'ordre la charge d'une obligation souscrite par ce dernier, s'il n'y satisfait pas lui-même.</a:t>
            </a:r>
          </a:p>
        </p:txBody>
      </p:sp>
      <p:sp>
        <p:nvSpPr>
          <p:cNvPr id="16" name="Rectangle 15">
            <a:extLst>
              <a:ext uri="{FF2B5EF4-FFF2-40B4-BE49-F238E27FC236}">
                <a16:creationId xmlns:a16="http://schemas.microsoft.com/office/drawing/2014/main" xmlns="" id="{DFF0692F-3CD2-46C2-A44E-65EBB1FBE3B7}"/>
              </a:ext>
            </a:extLst>
          </p:cNvPr>
          <p:cNvSpPr/>
          <p:nvPr/>
        </p:nvSpPr>
        <p:spPr>
          <a:xfrm>
            <a:off x="1641635" y="1818557"/>
            <a:ext cx="3188609" cy="370407"/>
          </a:xfrm>
          <a:prstGeom prst="rect">
            <a:avLst/>
          </a:prstGeom>
          <a:solidFill>
            <a:schemeClr val="bg1"/>
          </a:solidFill>
          <a:ln>
            <a:noFill/>
          </a:ln>
          <a:effectLst>
            <a:outerShdw blurRad="76200" sx="102000" sy="102000" algn="ctr" rotWithShape="0">
              <a:schemeClr val="tx1">
                <a:lumMod val="75000"/>
                <a:lumOff val="25000"/>
                <a:alpha val="2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R="0" lvl="0" algn="ctr" defTabSz="685800" rtl="0" eaLnBrk="1" fontAlgn="auto" latinLnBrk="0" hangingPunct="1">
              <a:lnSpc>
                <a:spcPct val="100000"/>
              </a:lnSpc>
              <a:spcBef>
                <a:spcPts val="600"/>
              </a:spcBef>
              <a:spcAft>
                <a:spcPts val="600"/>
              </a:spcAft>
              <a:buClrTx/>
              <a:buSzTx/>
              <a:tabLst/>
              <a:defRPr/>
            </a:pPr>
            <a:r>
              <a:rPr lang="fr-FR" b="1" dirty="0">
                <a:solidFill>
                  <a:srgbClr val="0070C0"/>
                </a:solidFill>
                <a:cs typeface="Segoe UI" panose="020B0502040204020203" pitchFamily="34" charset="0"/>
              </a:rPr>
              <a:t>Contrat de Garantie Financière</a:t>
            </a:r>
            <a:endParaRPr kumimoji="0" lang="fr-FR" b="0" u="none" strike="noStrike" kern="1200" cap="none" spc="0" normalizeH="0" baseline="0" dirty="0">
              <a:ln>
                <a:noFill/>
              </a:ln>
              <a:solidFill>
                <a:srgbClr val="0070C0"/>
              </a:solidFill>
              <a:effectLst/>
              <a:uLnTx/>
              <a:uFillTx/>
              <a:ea typeface="+mn-ea"/>
              <a:cs typeface="Segoe UI" panose="020B0502040204020203" pitchFamily="34" charset="0"/>
            </a:endParaRPr>
          </a:p>
        </p:txBody>
      </p:sp>
      <p:cxnSp>
        <p:nvCxnSpPr>
          <p:cNvPr id="17" name="Straight Connector 7">
            <a:extLst>
              <a:ext uri="{FF2B5EF4-FFF2-40B4-BE49-F238E27FC236}">
                <a16:creationId xmlns:a16="http://schemas.microsoft.com/office/drawing/2014/main" xmlns="" id="{DED1BF5E-3D01-45F9-8B44-91E91144E52C}"/>
              </a:ext>
            </a:extLst>
          </p:cNvPr>
          <p:cNvCxnSpPr>
            <a:cxnSpLocks/>
          </p:cNvCxnSpPr>
          <p:nvPr/>
        </p:nvCxnSpPr>
        <p:spPr>
          <a:xfrm>
            <a:off x="1618929" y="1834100"/>
            <a:ext cx="0" cy="354864"/>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8" name="Straight Connector 8">
            <a:extLst>
              <a:ext uri="{FF2B5EF4-FFF2-40B4-BE49-F238E27FC236}">
                <a16:creationId xmlns:a16="http://schemas.microsoft.com/office/drawing/2014/main" xmlns="" id="{342C50D6-57D7-4D28-A498-D63EAE20C6C0}"/>
              </a:ext>
            </a:extLst>
          </p:cNvPr>
          <p:cNvCxnSpPr>
            <a:cxnSpLocks/>
          </p:cNvCxnSpPr>
          <p:nvPr/>
        </p:nvCxnSpPr>
        <p:spPr>
          <a:xfrm rot="16200000">
            <a:off x="2018343" y="1391718"/>
            <a:ext cx="0" cy="853679"/>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9" name="Straight Connector 11">
            <a:extLst>
              <a:ext uri="{FF2B5EF4-FFF2-40B4-BE49-F238E27FC236}">
                <a16:creationId xmlns:a16="http://schemas.microsoft.com/office/drawing/2014/main" xmlns="" id="{30CF90F2-DB9A-4E8D-901D-73B50486E26C}"/>
              </a:ext>
            </a:extLst>
          </p:cNvPr>
          <p:cNvCxnSpPr>
            <a:cxnSpLocks/>
          </p:cNvCxnSpPr>
          <p:nvPr/>
        </p:nvCxnSpPr>
        <p:spPr>
          <a:xfrm flipV="1">
            <a:off x="4810848" y="1818557"/>
            <a:ext cx="1" cy="354864"/>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20" name="Straight Connector 12">
            <a:extLst>
              <a:ext uri="{FF2B5EF4-FFF2-40B4-BE49-F238E27FC236}">
                <a16:creationId xmlns:a16="http://schemas.microsoft.com/office/drawing/2014/main" xmlns="" id="{A32FA5CA-44FF-4DE2-91D3-0C19FD3F9130}"/>
              </a:ext>
            </a:extLst>
          </p:cNvPr>
          <p:cNvCxnSpPr>
            <a:cxnSpLocks/>
          </p:cNvCxnSpPr>
          <p:nvPr/>
        </p:nvCxnSpPr>
        <p:spPr>
          <a:xfrm rot="5400000">
            <a:off x="4403404" y="1746582"/>
            <a:ext cx="0" cy="853679"/>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sp>
        <p:nvSpPr>
          <p:cNvPr id="26" name="Rectangle 25">
            <a:extLst>
              <a:ext uri="{FF2B5EF4-FFF2-40B4-BE49-F238E27FC236}">
                <a16:creationId xmlns:a16="http://schemas.microsoft.com/office/drawing/2014/main" xmlns="" id="{EE3FE633-AC4C-470B-9406-9255AE088AE3}"/>
              </a:ext>
            </a:extLst>
          </p:cNvPr>
          <p:cNvSpPr/>
          <p:nvPr/>
        </p:nvSpPr>
        <p:spPr>
          <a:xfrm>
            <a:off x="546184" y="4214640"/>
            <a:ext cx="2654216" cy="477470"/>
          </a:xfrm>
          <a:prstGeom prst="rect">
            <a:avLst/>
          </a:prstGeom>
          <a:noFill/>
          <a:ln w="12700">
            <a:solidFill>
              <a:srgbClr val="00206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b="1" dirty="0">
                <a:solidFill>
                  <a:srgbClr val="002060"/>
                </a:solidFill>
              </a:rPr>
              <a:t>Garantie financière selon IFRS 9</a:t>
            </a:r>
          </a:p>
        </p:txBody>
      </p:sp>
      <p:sp>
        <p:nvSpPr>
          <p:cNvPr id="31" name="ZoneTexte 30">
            <a:extLst>
              <a:ext uri="{FF2B5EF4-FFF2-40B4-BE49-F238E27FC236}">
                <a16:creationId xmlns:a16="http://schemas.microsoft.com/office/drawing/2014/main" xmlns="" id="{66D26DE2-9581-467A-9196-6C66C7418C09}"/>
              </a:ext>
            </a:extLst>
          </p:cNvPr>
          <p:cNvSpPr txBox="1"/>
          <p:nvPr/>
        </p:nvSpPr>
        <p:spPr>
          <a:xfrm>
            <a:off x="3330191" y="3942741"/>
            <a:ext cx="2862019" cy="2577122"/>
          </a:xfrm>
          <a:prstGeom prst="rect">
            <a:avLst/>
          </a:prstGeom>
          <a:gradFill>
            <a:gsLst>
              <a:gs pos="0">
                <a:schemeClr val="accent2">
                  <a:lumMod val="40000"/>
                  <a:lumOff val="60000"/>
                </a:schemeClr>
              </a:gs>
              <a:gs pos="74000">
                <a:schemeClr val="accent2">
                  <a:lumMod val="60000"/>
                  <a:lumOff val="40000"/>
                </a:schemeClr>
              </a:gs>
              <a:gs pos="83000">
                <a:schemeClr val="accent2">
                  <a:lumMod val="60000"/>
                  <a:lumOff val="40000"/>
                </a:schemeClr>
              </a:gs>
              <a:gs pos="100000">
                <a:schemeClr val="accent2">
                  <a:lumMod val="20000"/>
                  <a:lumOff val="80000"/>
                </a:schemeClr>
              </a:gs>
            </a:gsLst>
            <a:lin ang="5400000" scaled="1"/>
          </a:gradFill>
        </p:spPr>
        <p:txBody>
          <a:bodyPr wrap="square">
            <a:noAutofit/>
          </a:bodyPr>
          <a:lstStyle/>
          <a:p>
            <a:pPr algn="ctr"/>
            <a:endParaRPr lang="fr-FR" sz="1400" dirty="0">
              <a:solidFill>
                <a:srgbClr val="002060"/>
              </a:solidFill>
            </a:endParaRPr>
          </a:p>
          <a:p>
            <a:pPr algn="ctr"/>
            <a:endParaRPr lang="fr-FR" sz="1400" dirty="0">
              <a:solidFill>
                <a:srgbClr val="002060"/>
              </a:solidFill>
            </a:endParaRPr>
          </a:p>
          <a:p>
            <a:pPr algn="ctr"/>
            <a:endParaRPr lang="fr-FR" sz="1400" dirty="0">
              <a:solidFill>
                <a:srgbClr val="002060"/>
              </a:solidFill>
            </a:endParaRPr>
          </a:p>
          <a:p>
            <a:pPr algn="ctr"/>
            <a:endParaRPr lang="fr-FR" sz="1400" dirty="0">
              <a:solidFill>
                <a:srgbClr val="002060"/>
              </a:solidFill>
            </a:endParaRPr>
          </a:p>
          <a:p>
            <a:pPr algn="ctr"/>
            <a:endParaRPr lang="fr-FR" sz="1400" dirty="0">
              <a:solidFill>
                <a:srgbClr val="002060"/>
              </a:solidFill>
            </a:endParaRPr>
          </a:p>
          <a:p>
            <a:pPr algn="ctr"/>
            <a:endParaRPr lang="fr-FR" sz="1400" dirty="0">
              <a:solidFill>
                <a:srgbClr val="002060"/>
              </a:solidFill>
            </a:endParaRPr>
          </a:p>
          <a:p>
            <a:pPr algn="ctr"/>
            <a:r>
              <a:rPr lang="fr-FR" i="1" dirty="0">
                <a:solidFill>
                  <a:srgbClr val="003DB8"/>
                </a:solidFill>
              </a:rPr>
              <a:t>Non applicable aux Garanties de Crédit</a:t>
            </a:r>
          </a:p>
        </p:txBody>
      </p:sp>
      <p:sp>
        <p:nvSpPr>
          <p:cNvPr id="32" name="Rectangle 31">
            <a:extLst>
              <a:ext uri="{FF2B5EF4-FFF2-40B4-BE49-F238E27FC236}">
                <a16:creationId xmlns:a16="http://schemas.microsoft.com/office/drawing/2014/main" xmlns="" id="{C84D35B5-4169-4A18-8E3F-D803C8FB8D90}"/>
              </a:ext>
            </a:extLst>
          </p:cNvPr>
          <p:cNvSpPr/>
          <p:nvPr/>
        </p:nvSpPr>
        <p:spPr>
          <a:xfrm>
            <a:off x="3441782" y="4221336"/>
            <a:ext cx="2654216" cy="477470"/>
          </a:xfrm>
          <a:prstGeom prst="rect">
            <a:avLst/>
          </a:prstGeom>
          <a:noFill/>
          <a:ln w="12700">
            <a:solidFill>
              <a:srgbClr val="00206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dirty="0">
                <a:solidFill>
                  <a:srgbClr val="002060"/>
                </a:solidFill>
              </a:rPr>
              <a:t>Produit dérivé selon IFRS 9</a:t>
            </a:r>
          </a:p>
        </p:txBody>
      </p:sp>
      <p:cxnSp>
        <p:nvCxnSpPr>
          <p:cNvPr id="10" name="Connecteur : en angle 9">
            <a:extLst>
              <a:ext uri="{FF2B5EF4-FFF2-40B4-BE49-F238E27FC236}">
                <a16:creationId xmlns:a16="http://schemas.microsoft.com/office/drawing/2014/main" xmlns="" id="{A7880790-267A-4B4F-B387-7BE8C8FEE206}"/>
              </a:ext>
            </a:extLst>
          </p:cNvPr>
          <p:cNvCxnSpPr>
            <a:cxnSpLocks/>
            <a:endCxn id="26" idx="0"/>
          </p:cNvCxnSpPr>
          <p:nvPr/>
        </p:nvCxnSpPr>
        <p:spPr>
          <a:xfrm rot="5400000">
            <a:off x="2409302" y="3376079"/>
            <a:ext cx="302551" cy="1374570"/>
          </a:xfrm>
          <a:prstGeom prst="bentConnector3">
            <a:avLst/>
          </a:prstGeom>
          <a:ln w="12700">
            <a:solidFill>
              <a:srgbClr val="002060"/>
            </a:solidFill>
            <a:tailEnd type="triangle"/>
          </a:ln>
        </p:spPr>
        <p:style>
          <a:lnRef idx="1">
            <a:schemeClr val="accent1"/>
          </a:lnRef>
          <a:fillRef idx="0">
            <a:schemeClr val="accent1"/>
          </a:fillRef>
          <a:effectRef idx="0">
            <a:schemeClr val="accent1"/>
          </a:effectRef>
          <a:fontRef idx="minor">
            <a:schemeClr val="tx1"/>
          </a:fontRef>
        </p:style>
      </p:cxnSp>
      <p:cxnSp>
        <p:nvCxnSpPr>
          <p:cNvPr id="35" name="Connecteur : en angle 34">
            <a:extLst>
              <a:ext uri="{FF2B5EF4-FFF2-40B4-BE49-F238E27FC236}">
                <a16:creationId xmlns:a16="http://schemas.microsoft.com/office/drawing/2014/main" xmlns="" id="{5F869D33-34C3-4324-B307-D9433D0F37C9}"/>
              </a:ext>
            </a:extLst>
          </p:cNvPr>
          <p:cNvCxnSpPr>
            <a:cxnSpLocks/>
            <a:endCxn id="32" idx="0"/>
          </p:cNvCxnSpPr>
          <p:nvPr/>
        </p:nvCxnSpPr>
        <p:spPr>
          <a:xfrm rot="16200000" flipH="1">
            <a:off x="3853753" y="3306198"/>
            <a:ext cx="309247" cy="1521028"/>
          </a:xfrm>
          <a:prstGeom prst="bentConnector3">
            <a:avLst>
              <a:gd name="adj1" fmla="val 50000"/>
            </a:avLst>
          </a:prstGeom>
          <a:ln w="12700">
            <a:solidFill>
              <a:srgbClr val="002060"/>
            </a:solidFill>
            <a:tailEnd type="triangle"/>
          </a:ln>
        </p:spPr>
        <p:style>
          <a:lnRef idx="1">
            <a:schemeClr val="accent1"/>
          </a:lnRef>
          <a:fillRef idx="0">
            <a:schemeClr val="accent1"/>
          </a:fillRef>
          <a:effectRef idx="0">
            <a:schemeClr val="accent1"/>
          </a:effectRef>
          <a:fontRef idx="minor">
            <a:schemeClr val="tx1"/>
          </a:fontRef>
        </p:style>
      </p:cxnSp>
      <p:sp>
        <p:nvSpPr>
          <p:cNvPr id="38" name="ZoneTexte 37">
            <a:extLst>
              <a:ext uri="{FF2B5EF4-FFF2-40B4-BE49-F238E27FC236}">
                <a16:creationId xmlns:a16="http://schemas.microsoft.com/office/drawing/2014/main" xmlns="" id="{468630C2-D01F-4537-A763-2772FCCBBB11}"/>
              </a:ext>
            </a:extLst>
          </p:cNvPr>
          <p:cNvSpPr txBox="1"/>
          <p:nvPr/>
        </p:nvSpPr>
        <p:spPr>
          <a:xfrm>
            <a:off x="1183216" y="3388869"/>
            <a:ext cx="4129292" cy="523220"/>
          </a:xfrm>
          <a:prstGeom prst="rect">
            <a:avLst/>
          </a:prstGeom>
          <a:noFill/>
        </p:spPr>
        <p:txBody>
          <a:bodyPr wrap="square">
            <a:spAutoFit/>
          </a:bodyPr>
          <a:lstStyle/>
          <a:p>
            <a:pPr algn="ctr"/>
            <a:r>
              <a:rPr lang="fr-FR" sz="1400" dirty="0">
                <a:solidFill>
                  <a:srgbClr val="002060"/>
                </a:solidFill>
              </a:rPr>
              <a:t>La perte subie par le bénéficiaire à la suite de la défaillance d’un débiteur est-elle indemnisée?</a:t>
            </a:r>
          </a:p>
        </p:txBody>
      </p:sp>
      <p:sp>
        <p:nvSpPr>
          <p:cNvPr id="43" name="Hexagone 42">
            <a:extLst>
              <a:ext uri="{FF2B5EF4-FFF2-40B4-BE49-F238E27FC236}">
                <a16:creationId xmlns:a16="http://schemas.microsoft.com/office/drawing/2014/main" xmlns="" id="{9B4D2196-2A4A-4548-9A7C-43FB805FD5DE}"/>
              </a:ext>
            </a:extLst>
          </p:cNvPr>
          <p:cNvSpPr/>
          <p:nvPr/>
        </p:nvSpPr>
        <p:spPr>
          <a:xfrm>
            <a:off x="1116418" y="3358217"/>
            <a:ext cx="4196089" cy="545254"/>
          </a:xfrm>
          <a:prstGeom prst="hexagon">
            <a:avLst>
              <a:gd name="adj" fmla="val 81551"/>
              <a:gd name="vf" fmla="val 115470"/>
            </a:avLst>
          </a:prstGeom>
          <a:noFill/>
          <a:ln w="12700">
            <a:solidFill>
              <a:srgbClr val="00206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lang="fr-FR" sz="1400">
              <a:solidFill>
                <a:srgbClr val="002060"/>
              </a:solidFill>
            </a:endParaRPr>
          </a:p>
        </p:txBody>
      </p:sp>
      <p:sp>
        <p:nvSpPr>
          <p:cNvPr id="44" name="ZoneTexte 43">
            <a:extLst>
              <a:ext uri="{FF2B5EF4-FFF2-40B4-BE49-F238E27FC236}">
                <a16:creationId xmlns:a16="http://schemas.microsoft.com/office/drawing/2014/main" xmlns="" id="{FE4481A3-668A-418A-A72E-B733E71A3323}"/>
              </a:ext>
            </a:extLst>
          </p:cNvPr>
          <p:cNvSpPr txBox="1"/>
          <p:nvPr/>
        </p:nvSpPr>
        <p:spPr>
          <a:xfrm>
            <a:off x="1362398" y="3965819"/>
            <a:ext cx="558473" cy="307777"/>
          </a:xfrm>
          <a:prstGeom prst="rect">
            <a:avLst/>
          </a:prstGeom>
          <a:noFill/>
        </p:spPr>
        <p:txBody>
          <a:bodyPr wrap="square">
            <a:spAutoFit/>
          </a:bodyPr>
          <a:lstStyle/>
          <a:p>
            <a:pPr algn="ctr"/>
            <a:r>
              <a:rPr lang="fr-FR" sz="1400" b="1" dirty="0">
                <a:solidFill>
                  <a:srgbClr val="00B050"/>
                </a:solidFill>
              </a:rPr>
              <a:t>Oui</a:t>
            </a:r>
          </a:p>
        </p:txBody>
      </p:sp>
      <p:sp>
        <p:nvSpPr>
          <p:cNvPr id="45" name="ZoneTexte 44">
            <a:extLst>
              <a:ext uri="{FF2B5EF4-FFF2-40B4-BE49-F238E27FC236}">
                <a16:creationId xmlns:a16="http://schemas.microsoft.com/office/drawing/2014/main" xmlns="" id="{F1844BB6-576B-4861-AE6F-B197409C854C}"/>
              </a:ext>
            </a:extLst>
          </p:cNvPr>
          <p:cNvSpPr txBox="1"/>
          <p:nvPr/>
        </p:nvSpPr>
        <p:spPr>
          <a:xfrm>
            <a:off x="4754034" y="3971814"/>
            <a:ext cx="558473" cy="307777"/>
          </a:xfrm>
          <a:prstGeom prst="rect">
            <a:avLst/>
          </a:prstGeom>
          <a:noFill/>
        </p:spPr>
        <p:txBody>
          <a:bodyPr wrap="square">
            <a:spAutoFit/>
          </a:bodyPr>
          <a:lstStyle/>
          <a:p>
            <a:pPr algn="ctr"/>
            <a:r>
              <a:rPr lang="fr-FR" sz="1400" b="1" dirty="0">
                <a:solidFill>
                  <a:srgbClr val="FF0000"/>
                </a:solidFill>
              </a:rPr>
              <a:t>Non</a:t>
            </a:r>
          </a:p>
        </p:txBody>
      </p:sp>
      <p:sp>
        <p:nvSpPr>
          <p:cNvPr id="46" name="Rectangle 45">
            <a:extLst>
              <a:ext uri="{FF2B5EF4-FFF2-40B4-BE49-F238E27FC236}">
                <a16:creationId xmlns:a16="http://schemas.microsoft.com/office/drawing/2014/main" xmlns="" id="{55017D48-EBD6-47DC-A285-C44C3062823D}"/>
              </a:ext>
            </a:extLst>
          </p:cNvPr>
          <p:cNvSpPr/>
          <p:nvPr/>
        </p:nvSpPr>
        <p:spPr>
          <a:xfrm>
            <a:off x="546184" y="5003279"/>
            <a:ext cx="2654216" cy="477470"/>
          </a:xfrm>
          <a:prstGeom prst="rect">
            <a:avLst/>
          </a:prstGeom>
          <a:noFill/>
          <a:ln w="12700">
            <a:solidFill>
              <a:srgbClr val="00206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dirty="0">
                <a:solidFill>
                  <a:srgbClr val="002060"/>
                </a:solidFill>
              </a:rPr>
              <a:t>Mais si existence d’un transfert de risque significatif</a:t>
            </a:r>
          </a:p>
        </p:txBody>
      </p:sp>
      <p:cxnSp>
        <p:nvCxnSpPr>
          <p:cNvPr id="24" name="Connecteur droit avec flèche 23">
            <a:extLst>
              <a:ext uri="{FF2B5EF4-FFF2-40B4-BE49-F238E27FC236}">
                <a16:creationId xmlns:a16="http://schemas.microsoft.com/office/drawing/2014/main" xmlns="" id="{2076229E-4A60-4597-A93B-CC1537499509}"/>
              </a:ext>
            </a:extLst>
          </p:cNvPr>
          <p:cNvCxnSpPr>
            <a:stCxn id="26" idx="2"/>
            <a:endCxn id="46" idx="0"/>
          </p:cNvCxnSpPr>
          <p:nvPr/>
        </p:nvCxnSpPr>
        <p:spPr>
          <a:xfrm>
            <a:off x="1873292" y="4692110"/>
            <a:ext cx="0" cy="311169"/>
          </a:xfrm>
          <a:prstGeom prst="straightConnector1">
            <a:avLst/>
          </a:prstGeom>
          <a:ln w="12700">
            <a:solidFill>
              <a:srgbClr val="002060"/>
            </a:solidFill>
            <a:tailEnd type="triangle"/>
          </a:ln>
        </p:spPr>
        <p:style>
          <a:lnRef idx="1">
            <a:schemeClr val="accent1"/>
          </a:lnRef>
          <a:fillRef idx="0">
            <a:schemeClr val="accent1"/>
          </a:fillRef>
          <a:effectRef idx="0">
            <a:schemeClr val="accent1"/>
          </a:effectRef>
          <a:fontRef idx="minor">
            <a:schemeClr val="tx1"/>
          </a:fontRef>
        </p:style>
      </p:cxnSp>
      <p:cxnSp>
        <p:nvCxnSpPr>
          <p:cNvPr id="51" name="Connecteur droit avec flèche 50">
            <a:extLst>
              <a:ext uri="{FF2B5EF4-FFF2-40B4-BE49-F238E27FC236}">
                <a16:creationId xmlns:a16="http://schemas.microsoft.com/office/drawing/2014/main" xmlns="" id="{8831E039-4716-4EBB-BC8A-B21D4D8FE136}"/>
              </a:ext>
            </a:extLst>
          </p:cNvPr>
          <p:cNvCxnSpPr>
            <a:cxnSpLocks/>
            <a:stCxn id="46" idx="2"/>
            <a:endCxn id="52" idx="0"/>
          </p:cNvCxnSpPr>
          <p:nvPr/>
        </p:nvCxnSpPr>
        <p:spPr>
          <a:xfrm>
            <a:off x="1873292" y="5480749"/>
            <a:ext cx="0" cy="518439"/>
          </a:xfrm>
          <a:prstGeom prst="straightConnector1">
            <a:avLst/>
          </a:prstGeom>
          <a:ln w="12700">
            <a:solidFill>
              <a:srgbClr val="002060"/>
            </a:solidFill>
            <a:tailEnd type="triangle"/>
          </a:ln>
        </p:spPr>
        <p:style>
          <a:lnRef idx="1">
            <a:schemeClr val="accent1"/>
          </a:lnRef>
          <a:fillRef idx="0">
            <a:schemeClr val="accent1"/>
          </a:fillRef>
          <a:effectRef idx="0">
            <a:schemeClr val="accent1"/>
          </a:effectRef>
          <a:fontRef idx="minor">
            <a:schemeClr val="tx1"/>
          </a:fontRef>
        </p:style>
      </p:cxnSp>
      <p:sp>
        <p:nvSpPr>
          <p:cNvPr id="52" name="Rectangle 51">
            <a:extLst>
              <a:ext uri="{FF2B5EF4-FFF2-40B4-BE49-F238E27FC236}">
                <a16:creationId xmlns:a16="http://schemas.microsoft.com/office/drawing/2014/main" xmlns="" id="{AF812E41-F203-4680-AB7C-47F02EE34F05}"/>
              </a:ext>
            </a:extLst>
          </p:cNvPr>
          <p:cNvSpPr/>
          <p:nvPr/>
        </p:nvSpPr>
        <p:spPr>
          <a:xfrm>
            <a:off x="546184" y="5999188"/>
            <a:ext cx="2654216" cy="477470"/>
          </a:xfrm>
          <a:prstGeom prst="rect">
            <a:avLst/>
          </a:prstGeom>
          <a:noFill/>
          <a:ln w="12700">
            <a:solidFill>
              <a:srgbClr val="00206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b="1" dirty="0">
                <a:solidFill>
                  <a:srgbClr val="002060"/>
                </a:solidFill>
              </a:rPr>
              <a:t>Classement possible en Contrat d’assurance selon IFRS 17</a:t>
            </a:r>
          </a:p>
        </p:txBody>
      </p:sp>
      <p:sp>
        <p:nvSpPr>
          <p:cNvPr id="53" name="Rectangle 52">
            <a:extLst>
              <a:ext uri="{FF2B5EF4-FFF2-40B4-BE49-F238E27FC236}">
                <a16:creationId xmlns:a16="http://schemas.microsoft.com/office/drawing/2014/main" xmlns="" id="{E625CDD8-9244-46D4-8106-132BC855981D}"/>
              </a:ext>
            </a:extLst>
          </p:cNvPr>
          <p:cNvSpPr/>
          <p:nvPr/>
        </p:nvSpPr>
        <p:spPr>
          <a:xfrm>
            <a:off x="6385757" y="1821740"/>
            <a:ext cx="2624037" cy="370407"/>
          </a:xfrm>
          <a:prstGeom prst="rect">
            <a:avLst/>
          </a:prstGeom>
          <a:solidFill>
            <a:schemeClr val="bg1"/>
          </a:solidFill>
          <a:ln>
            <a:noFill/>
          </a:ln>
          <a:effectLst>
            <a:outerShdw blurRad="76200" sx="102000" sy="102000" algn="ctr" rotWithShape="0">
              <a:schemeClr val="tx1">
                <a:lumMod val="75000"/>
                <a:lumOff val="25000"/>
                <a:alpha val="2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R="0" lvl="0" algn="ctr" defTabSz="685800" rtl="0" eaLnBrk="1" fontAlgn="auto" latinLnBrk="0" hangingPunct="1">
              <a:lnSpc>
                <a:spcPct val="100000"/>
              </a:lnSpc>
              <a:spcBef>
                <a:spcPts val="600"/>
              </a:spcBef>
              <a:spcAft>
                <a:spcPts val="600"/>
              </a:spcAft>
              <a:buClrTx/>
              <a:buSzTx/>
              <a:tabLst/>
              <a:defRPr/>
            </a:pPr>
            <a:r>
              <a:rPr lang="fr-FR" b="1" dirty="0">
                <a:solidFill>
                  <a:srgbClr val="0070C0"/>
                </a:solidFill>
                <a:cs typeface="Segoe UI" panose="020B0502040204020203" pitchFamily="34" charset="0"/>
              </a:rPr>
              <a:t>Engagement hors bilan</a:t>
            </a:r>
            <a:endParaRPr kumimoji="0" lang="fr-FR" b="0" u="none" strike="noStrike" kern="1200" cap="none" spc="0" normalizeH="0" baseline="0" dirty="0">
              <a:ln>
                <a:noFill/>
              </a:ln>
              <a:solidFill>
                <a:srgbClr val="0070C0"/>
              </a:solidFill>
              <a:effectLst/>
              <a:uLnTx/>
              <a:uFillTx/>
              <a:ea typeface="+mn-ea"/>
              <a:cs typeface="Segoe UI" panose="020B0502040204020203" pitchFamily="34" charset="0"/>
            </a:endParaRPr>
          </a:p>
        </p:txBody>
      </p:sp>
      <p:cxnSp>
        <p:nvCxnSpPr>
          <p:cNvPr id="54" name="Straight Connector 7">
            <a:extLst>
              <a:ext uri="{FF2B5EF4-FFF2-40B4-BE49-F238E27FC236}">
                <a16:creationId xmlns:a16="http://schemas.microsoft.com/office/drawing/2014/main" xmlns="" id="{39196B17-7D7E-4777-ABF8-DC16D661148C}"/>
              </a:ext>
            </a:extLst>
          </p:cNvPr>
          <p:cNvCxnSpPr>
            <a:cxnSpLocks/>
          </p:cNvCxnSpPr>
          <p:nvPr/>
        </p:nvCxnSpPr>
        <p:spPr>
          <a:xfrm>
            <a:off x="6373684" y="1837283"/>
            <a:ext cx="0" cy="354864"/>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55" name="Straight Connector 8">
            <a:extLst>
              <a:ext uri="{FF2B5EF4-FFF2-40B4-BE49-F238E27FC236}">
                <a16:creationId xmlns:a16="http://schemas.microsoft.com/office/drawing/2014/main" xmlns="" id="{D80E8B35-3BE0-4530-A7BD-4D4A2FE3246E}"/>
              </a:ext>
            </a:extLst>
          </p:cNvPr>
          <p:cNvCxnSpPr>
            <a:cxnSpLocks/>
          </p:cNvCxnSpPr>
          <p:nvPr/>
        </p:nvCxnSpPr>
        <p:spPr>
          <a:xfrm rot="16200000">
            <a:off x="6773098" y="1394901"/>
            <a:ext cx="0" cy="853679"/>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56" name="Straight Connector 11">
            <a:extLst>
              <a:ext uri="{FF2B5EF4-FFF2-40B4-BE49-F238E27FC236}">
                <a16:creationId xmlns:a16="http://schemas.microsoft.com/office/drawing/2014/main" xmlns="" id="{2807E738-5A62-4EB2-9013-3ACA0C4E3E54}"/>
              </a:ext>
            </a:extLst>
          </p:cNvPr>
          <p:cNvCxnSpPr>
            <a:cxnSpLocks/>
          </p:cNvCxnSpPr>
          <p:nvPr/>
        </p:nvCxnSpPr>
        <p:spPr>
          <a:xfrm flipV="1">
            <a:off x="9029190" y="1821740"/>
            <a:ext cx="1" cy="354864"/>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57" name="Straight Connector 12">
            <a:extLst>
              <a:ext uri="{FF2B5EF4-FFF2-40B4-BE49-F238E27FC236}">
                <a16:creationId xmlns:a16="http://schemas.microsoft.com/office/drawing/2014/main" xmlns="" id="{40ACCDDB-78E0-48B2-8D2D-A32EB15A8E00}"/>
              </a:ext>
            </a:extLst>
          </p:cNvPr>
          <p:cNvCxnSpPr>
            <a:cxnSpLocks/>
          </p:cNvCxnSpPr>
          <p:nvPr/>
        </p:nvCxnSpPr>
        <p:spPr>
          <a:xfrm rot="5400000">
            <a:off x="8598886" y="1749765"/>
            <a:ext cx="0" cy="853679"/>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sp>
        <p:nvSpPr>
          <p:cNvPr id="58" name="Rectangle 57">
            <a:extLst>
              <a:ext uri="{FF2B5EF4-FFF2-40B4-BE49-F238E27FC236}">
                <a16:creationId xmlns:a16="http://schemas.microsoft.com/office/drawing/2014/main" xmlns="" id="{0CDEE6D2-58ED-45B5-8A8B-420BF02C4FBE}"/>
              </a:ext>
            </a:extLst>
          </p:cNvPr>
          <p:cNvSpPr/>
          <p:nvPr/>
        </p:nvSpPr>
        <p:spPr>
          <a:xfrm>
            <a:off x="9221240" y="1825500"/>
            <a:ext cx="2657885" cy="370407"/>
          </a:xfrm>
          <a:prstGeom prst="rect">
            <a:avLst/>
          </a:prstGeom>
          <a:solidFill>
            <a:schemeClr val="bg1"/>
          </a:solidFill>
          <a:ln>
            <a:noFill/>
          </a:ln>
          <a:effectLst>
            <a:outerShdw blurRad="76200" sx="102000" sy="102000" algn="ctr" rotWithShape="0">
              <a:schemeClr val="tx1">
                <a:lumMod val="75000"/>
                <a:lumOff val="25000"/>
                <a:alpha val="2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R="0" lvl="0" algn="ctr" defTabSz="685800" rtl="0" eaLnBrk="1" fontAlgn="auto" latinLnBrk="0" hangingPunct="1">
              <a:lnSpc>
                <a:spcPct val="100000"/>
              </a:lnSpc>
              <a:spcBef>
                <a:spcPts val="600"/>
              </a:spcBef>
              <a:spcAft>
                <a:spcPts val="600"/>
              </a:spcAft>
              <a:buClrTx/>
              <a:buSzTx/>
              <a:tabLst/>
              <a:defRPr/>
            </a:pPr>
            <a:r>
              <a:rPr lang="fr-FR" b="1" dirty="0">
                <a:solidFill>
                  <a:srgbClr val="0070C0"/>
                </a:solidFill>
                <a:cs typeface="Segoe UI" panose="020B0502040204020203" pitchFamily="34" charset="0"/>
              </a:rPr>
              <a:t>Contrat d’assurance</a:t>
            </a:r>
            <a:endParaRPr kumimoji="0" lang="fr-FR" b="0" u="none" strike="noStrike" kern="1200" cap="none" spc="0" normalizeH="0" baseline="0" dirty="0">
              <a:ln>
                <a:noFill/>
              </a:ln>
              <a:solidFill>
                <a:srgbClr val="0070C0"/>
              </a:solidFill>
              <a:effectLst/>
              <a:uLnTx/>
              <a:uFillTx/>
              <a:ea typeface="+mn-ea"/>
              <a:cs typeface="Segoe UI" panose="020B0502040204020203" pitchFamily="34" charset="0"/>
            </a:endParaRPr>
          </a:p>
        </p:txBody>
      </p:sp>
      <p:cxnSp>
        <p:nvCxnSpPr>
          <p:cNvPr id="59" name="Straight Connector 7">
            <a:extLst>
              <a:ext uri="{FF2B5EF4-FFF2-40B4-BE49-F238E27FC236}">
                <a16:creationId xmlns:a16="http://schemas.microsoft.com/office/drawing/2014/main" xmlns="" id="{9C5632FC-D92A-4A0A-811C-11D2B251CDF7}"/>
              </a:ext>
            </a:extLst>
          </p:cNvPr>
          <p:cNvCxnSpPr>
            <a:cxnSpLocks/>
          </p:cNvCxnSpPr>
          <p:nvPr/>
        </p:nvCxnSpPr>
        <p:spPr>
          <a:xfrm>
            <a:off x="9223109" y="1841043"/>
            <a:ext cx="0" cy="354864"/>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60" name="Straight Connector 8">
            <a:extLst>
              <a:ext uri="{FF2B5EF4-FFF2-40B4-BE49-F238E27FC236}">
                <a16:creationId xmlns:a16="http://schemas.microsoft.com/office/drawing/2014/main" xmlns="" id="{33673645-A4ED-4C29-9007-BE27D0B8D660}"/>
              </a:ext>
            </a:extLst>
          </p:cNvPr>
          <p:cNvCxnSpPr>
            <a:cxnSpLocks/>
          </p:cNvCxnSpPr>
          <p:nvPr/>
        </p:nvCxnSpPr>
        <p:spPr>
          <a:xfrm rot="16200000">
            <a:off x="9622523" y="1398661"/>
            <a:ext cx="0" cy="853679"/>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61" name="Straight Connector 11">
            <a:extLst>
              <a:ext uri="{FF2B5EF4-FFF2-40B4-BE49-F238E27FC236}">
                <a16:creationId xmlns:a16="http://schemas.microsoft.com/office/drawing/2014/main" xmlns="" id="{976A1868-0055-4DA2-9BB9-DA97B814B367}"/>
              </a:ext>
            </a:extLst>
          </p:cNvPr>
          <p:cNvCxnSpPr>
            <a:cxnSpLocks/>
          </p:cNvCxnSpPr>
          <p:nvPr/>
        </p:nvCxnSpPr>
        <p:spPr>
          <a:xfrm flipV="1">
            <a:off x="11890045" y="1825500"/>
            <a:ext cx="1" cy="354864"/>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62" name="Straight Connector 12">
            <a:extLst>
              <a:ext uri="{FF2B5EF4-FFF2-40B4-BE49-F238E27FC236}">
                <a16:creationId xmlns:a16="http://schemas.microsoft.com/office/drawing/2014/main" xmlns="" id="{8A5F2067-3532-4439-8647-068AC4F18D9C}"/>
              </a:ext>
            </a:extLst>
          </p:cNvPr>
          <p:cNvCxnSpPr>
            <a:cxnSpLocks/>
          </p:cNvCxnSpPr>
          <p:nvPr/>
        </p:nvCxnSpPr>
        <p:spPr>
          <a:xfrm rot="5400000">
            <a:off x="11482601" y="1753525"/>
            <a:ext cx="0" cy="853679"/>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sp>
        <p:nvSpPr>
          <p:cNvPr id="63" name="Rectangle 62">
            <a:extLst>
              <a:ext uri="{FF2B5EF4-FFF2-40B4-BE49-F238E27FC236}">
                <a16:creationId xmlns:a16="http://schemas.microsoft.com/office/drawing/2014/main" xmlns="" id="{1F018CF1-04B7-43B2-BFB4-4EDAF6350E61}"/>
              </a:ext>
            </a:extLst>
          </p:cNvPr>
          <p:cNvSpPr/>
          <p:nvPr/>
        </p:nvSpPr>
        <p:spPr>
          <a:xfrm>
            <a:off x="9195178" y="2315212"/>
            <a:ext cx="2694867" cy="1788158"/>
          </a:xfrm>
          <a:prstGeom prst="rect">
            <a:avLst/>
          </a:prstGeom>
          <a:noFill/>
          <a:ln>
            <a:solidFill>
              <a:srgbClr val="0070C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just"/>
            <a:r>
              <a:rPr lang="fr-FR" sz="1400" spc="-20" dirty="0">
                <a:solidFill>
                  <a:srgbClr val="0070C0"/>
                </a:solidFill>
              </a:rPr>
              <a:t>Contrat selon lequel une partie (l’émetteur) prend en charge un risque d’assurance important pour une autre partie (le titulaire) en convenant d’indemniser le titulaire si un événement futur incertain spécifié (l’événement assuré) porte préjudice au titulaire.</a:t>
            </a:r>
          </a:p>
        </p:txBody>
      </p:sp>
      <p:sp>
        <p:nvSpPr>
          <p:cNvPr id="64" name="Rectangle 63">
            <a:extLst>
              <a:ext uri="{FF2B5EF4-FFF2-40B4-BE49-F238E27FC236}">
                <a16:creationId xmlns:a16="http://schemas.microsoft.com/office/drawing/2014/main" xmlns="" id="{E054B26A-0CA3-4796-A270-B4DF4EED3379}"/>
              </a:ext>
            </a:extLst>
          </p:cNvPr>
          <p:cNvSpPr/>
          <p:nvPr/>
        </p:nvSpPr>
        <p:spPr>
          <a:xfrm>
            <a:off x="6346256" y="4197967"/>
            <a:ext cx="2694867" cy="477470"/>
          </a:xfrm>
          <a:prstGeom prst="rect">
            <a:avLst/>
          </a:prstGeom>
          <a:noFill/>
          <a:ln w="12700">
            <a:solidFill>
              <a:srgbClr val="00206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b="1" dirty="0">
                <a:solidFill>
                  <a:srgbClr val="002060"/>
                </a:solidFill>
              </a:rPr>
              <a:t>Passif éventuel (en hors bilan)</a:t>
            </a:r>
          </a:p>
        </p:txBody>
      </p:sp>
      <p:cxnSp>
        <p:nvCxnSpPr>
          <p:cNvPr id="65" name="Connecteur droit avec flèche 64">
            <a:extLst>
              <a:ext uri="{FF2B5EF4-FFF2-40B4-BE49-F238E27FC236}">
                <a16:creationId xmlns:a16="http://schemas.microsoft.com/office/drawing/2014/main" xmlns="" id="{ACAF1263-BBC0-44A4-803C-9C98840DA4CC}"/>
              </a:ext>
            </a:extLst>
          </p:cNvPr>
          <p:cNvCxnSpPr>
            <a:cxnSpLocks/>
            <a:stCxn id="64" idx="2"/>
            <a:endCxn id="66" idx="0"/>
          </p:cNvCxnSpPr>
          <p:nvPr/>
        </p:nvCxnSpPr>
        <p:spPr>
          <a:xfrm>
            <a:off x="7693690" y="4675437"/>
            <a:ext cx="4" cy="540504"/>
          </a:xfrm>
          <a:prstGeom prst="straightConnector1">
            <a:avLst/>
          </a:prstGeom>
          <a:ln w="12700">
            <a:solidFill>
              <a:srgbClr val="002060"/>
            </a:solidFill>
            <a:tailEnd type="triangle"/>
          </a:ln>
        </p:spPr>
        <p:style>
          <a:lnRef idx="1">
            <a:schemeClr val="accent1"/>
          </a:lnRef>
          <a:fillRef idx="0">
            <a:schemeClr val="accent1"/>
          </a:fillRef>
          <a:effectRef idx="0">
            <a:schemeClr val="accent1"/>
          </a:effectRef>
          <a:fontRef idx="minor">
            <a:schemeClr val="tx1"/>
          </a:fontRef>
        </p:style>
      </p:cxnSp>
      <p:sp>
        <p:nvSpPr>
          <p:cNvPr id="66" name="Rectangle 65">
            <a:extLst>
              <a:ext uri="{FF2B5EF4-FFF2-40B4-BE49-F238E27FC236}">
                <a16:creationId xmlns:a16="http://schemas.microsoft.com/office/drawing/2014/main" xmlns="" id="{4F9C4FC2-E020-4921-BE4A-62173C3A6720}"/>
              </a:ext>
            </a:extLst>
          </p:cNvPr>
          <p:cNvSpPr/>
          <p:nvPr/>
        </p:nvSpPr>
        <p:spPr>
          <a:xfrm>
            <a:off x="6366586" y="5215941"/>
            <a:ext cx="2654216" cy="670128"/>
          </a:xfrm>
          <a:prstGeom prst="rect">
            <a:avLst/>
          </a:prstGeom>
          <a:noFill/>
          <a:ln w="12700">
            <a:solidFill>
              <a:srgbClr val="00206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b="1" dirty="0">
                <a:solidFill>
                  <a:srgbClr val="002060"/>
                </a:solidFill>
              </a:rPr>
              <a:t>Passif </a:t>
            </a:r>
            <a:r>
              <a:rPr lang="fr-FR" sz="1400" dirty="0">
                <a:solidFill>
                  <a:srgbClr val="002060"/>
                </a:solidFill>
              </a:rPr>
              <a:t>sous forme de provisions pour risques (avérés) en cas d’appel de garantie</a:t>
            </a:r>
          </a:p>
        </p:txBody>
      </p:sp>
      <p:sp>
        <p:nvSpPr>
          <p:cNvPr id="67" name="ZoneTexte 66">
            <a:extLst>
              <a:ext uri="{FF2B5EF4-FFF2-40B4-BE49-F238E27FC236}">
                <a16:creationId xmlns:a16="http://schemas.microsoft.com/office/drawing/2014/main" xmlns="" id="{0E46DB14-AB2E-4A33-B8AF-2A80DB475E20}"/>
              </a:ext>
            </a:extLst>
          </p:cNvPr>
          <p:cNvSpPr txBox="1"/>
          <p:nvPr/>
        </p:nvSpPr>
        <p:spPr>
          <a:xfrm>
            <a:off x="7179838" y="4791800"/>
            <a:ext cx="558473" cy="307777"/>
          </a:xfrm>
          <a:prstGeom prst="rect">
            <a:avLst/>
          </a:prstGeom>
          <a:noFill/>
        </p:spPr>
        <p:txBody>
          <a:bodyPr wrap="square">
            <a:spAutoFit/>
          </a:bodyPr>
          <a:lstStyle/>
          <a:p>
            <a:pPr algn="ctr"/>
            <a:r>
              <a:rPr lang="fr-FR" sz="1400" b="1" dirty="0">
                <a:solidFill>
                  <a:srgbClr val="00B050"/>
                </a:solidFill>
              </a:rPr>
              <a:t>Puis</a:t>
            </a:r>
          </a:p>
        </p:txBody>
      </p:sp>
      <p:sp>
        <p:nvSpPr>
          <p:cNvPr id="68" name="Rectangle 67">
            <a:extLst>
              <a:ext uri="{FF2B5EF4-FFF2-40B4-BE49-F238E27FC236}">
                <a16:creationId xmlns:a16="http://schemas.microsoft.com/office/drawing/2014/main" xmlns="" id="{09AB2B44-C213-4F16-8316-CCDB5DE6AC22}"/>
              </a:ext>
            </a:extLst>
          </p:cNvPr>
          <p:cNvSpPr/>
          <p:nvPr/>
        </p:nvSpPr>
        <p:spPr>
          <a:xfrm>
            <a:off x="9195169" y="4197967"/>
            <a:ext cx="2694876" cy="477469"/>
          </a:xfrm>
          <a:prstGeom prst="rect">
            <a:avLst/>
          </a:prstGeom>
          <a:noFill/>
          <a:ln w="12700">
            <a:solidFill>
              <a:srgbClr val="00206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b="1" dirty="0">
                <a:solidFill>
                  <a:srgbClr val="002060"/>
                </a:solidFill>
              </a:rPr>
              <a:t>Passifs sur contrats d’assurance (Provisions techniques)</a:t>
            </a:r>
            <a:endParaRPr lang="fr-FR" sz="1400" dirty="0">
              <a:solidFill>
                <a:srgbClr val="002060"/>
              </a:solidFill>
            </a:endParaRPr>
          </a:p>
        </p:txBody>
      </p:sp>
      <p:sp>
        <p:nvSpPr>
          <p:cNvPr id="69" name="ZoneTexte 68">
            <a:extLst>
              <a:ext uri="{FF2B5EF4-FFF2-40B4-BE49-F238E27FC236}">
                <a16:creationId xmlns:a16="http://schemas.microsoft.com/office/drawing/2014/main" xmlns="" id="{43348550-123D-4C49-8297-37A821EE6BA7}"/>
              </a:ext>
            </a:extLst>
          </p:cNvPr>
          <p:cNvSpPr txBox="1"/>
          <p:nvPr/>
        </p:nvSpPr>
        <p:spPr>
          <a:xfrm>
            <a:off x="6346257" y="5908134"/>
            <a:ext cx="2654216" cy="738664"/>
          </a:xfrm>
          <a:prstGeom prst="rect">
            <a:avLst/>
          </a:prstGeom>
          <a:noFill/>
        </p:spPr>
        <p:txBody>
          <a:bodyPr wrap="square">
            <a:spAutoFit/>
          </a:bodyPr>
          <a:lstStyle/>
          <a:p>
            <a:pPr algn="ctr"/>
            <a:r>
              <a:rPr lang="fr-FR" sz="1400" b="1" i="1" dirty="0">
                <a:solidFill>
                  <a:srgbClr val="003DB8"/>
                </a:solidFill>
              </a:rPr>
              <a:t>À base individuelle seulement,</a:t>
            </a:r>
            <a:r>
              <a:rPr lang="fr-FR" sz="1400" b="1" dirty="0">
                <a:solidFill>
                  <a:srgbClr val="0070C0"/>
                </a:solidFill>
              </a:rPr>
              <a:t>  </a:t>
            </a:r>
            <a:r>
              <a:rPr lang="fr-FR" sz="1400" b="1" dirty="0">
                <a:solidFill>
                  <a:srgbClr val="FF9933"/>
                </a:solidFill>
              </a:rPr>
              <a:t>ou</a:t>
            </a:r>
            <a:r>
              <a:rPr lang="fr-FR" sz="1400" b="1" i="1" dirty="0">
                <a:solidFill>
                  <a:srgbClr val="003DB8"/>
                </a:solidFill>
              </a:rPr>
              <a:t> </a:t>
            </a:r>
            <a:endParaRPr lang="fr-FR" sz="1400" b="1" dirty="0">
              <a:solidFill>
                <a:srgbClr val="0070C0"/>
              </a:solidFill>
            </a:endParaRPr>
          </a:p>
          <a:p>
            <a:pPr algn="ctr"/>
            <a:r>
              <a:rPr lang="fr-FR" sz="1400" b="1" i="1" dirty="0">
                <a:solidFill>
                  <a:srgbClr val="FF9933"/>
                </a:solidFill>
              </a:rPr>
              <a:t>À base individuelle et collective</a:t>
            </a:r>
          </a:p>
        </p:txBody>
      </p:sp>
    </p:spTree>
    <p:extLst>
      <p:ext uri="{BB962C8B-B14F-4D97-AF65-F5344CB8AC3E}">
        <p14:creationId xmlns:p14="http://schemas.microsoft.com/office/powerpoint/2010/main" val="258594747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7" name="Connecteur droit 46">
            <a:extLst>
              <a:ext uri="{FF2B5EF4-FFF2-40B4-BE49-F238E27FC236}">
                <a16:creationId xmlns:a16="http://schemas.microsoft.com/office/drawing/2014/main" xmlns="" id="{2FC71C90-816D-42EA-B4A4-ADF23DEFD88D}"/>
              </a:ext>
            </a:extLst>
          </p:cNvPr>
          <p:cNvCxnSpPr>
            <a:cxnSpLocks/>
          </p:cNvCxnSpPr>
          <p:nvPr/>
        </p:nvCxnSpPr>
        <p:spPr>
          <a:xfrm>
            <a:off x="0" y="971931"/>
            <a:ext cx="10996863" cy="0"/>
          </a:xfrm>
          <a:prstGeom prst="line">
            <a:avLst/>
          </a:prstGeom>
          <a:ln w="19050">
            <a:solidFill>
              <a:srgbClr val="0E3A4D"/>
            </a:solidFill>
          </a:ln>
        </p:spPr>
        <p:style>
          <a:lnRef idx="1">
            <a:schemeClr val="accent1"/>
          </a:lnRef>
          <a:fillRef idx="0">
            <a:schemeClr val="accent1"/>
          </a:fillRef>
          <a:effectRef idx="0">
            <a:schemeClr val="accent1"/>
          </a:effectRef>
          <a:fontRef idx="minor">
            <a:schemeClr val="tx1"/>
          </a:fontRef>
        </p:style>
      </p:cxnSp>
      <p:pic>
        <p:nvPicPr>
          <p:cNvPr id="48" name="Image 47">
            <a:extLst>
              <a:ext uri="{FF2B5EF4-FFF2-40B4-BE49-F238E27FC236}">
                <a16:creationId xmlns:a16="http://schemas.microsoft.com/office/drawing/2014/main" xmlns="" id="{C1D28BEB-E0F9-4EFA-B23F-89DDC8F8E658}"/>
              </a:ext>
            </a:extLst>
          </p:cNvPr>
          <p:cNvPicPr>
            <a:picLocks noChangeAspect="1"/>
          </p:cNvPicPr>
          <p:nvPr/>
        </p:nvPicPr>
        <p:blipFill>
          <a:blip r:embed="rId2"/>
          <a:stretch>
            <a:fillRect/>
          </a:stretch>
        </p:blipFill>
        <p:spPr>
          <a:xfrm>
            <a:off x="11090358" y="394735"/>
            <a:ext cx="695325" cy="866775"/>
          </a:xfrm>
          <a:prstGeom prst="rect">
            <a:avLst/>
          </a:prstGeom>
        </p:spPr>
      </p:pic>
      <p:sp>
        <p:nvSpPr>
          <p:cNvPr id="49" name="Title 9">
            <a:extLst>
              <a:ext uri="{FF2B5EF4-FFF2-40B4-BE49-F238E27FC236}">
                <a16:creationId xmlns:a16="http://schemas.microsoft.com/office/drawing/2014/main" xmlns="" id="{D7EC9B13-8B9D-4BAC-AFAA-24668840A503}"/>
              </a:ext>
            </a:extLst>
          </p:cNvPr>
          <p:cNvSpPr txBox="1">
            <a:spLocks/>
          </p:cNvSpPr>
          <p:nvPr/>
        </p:nvSpPr>
        <p:spPr>
          <a:xfrm>
            <a:off x="138709" y="465177"/>
            <a:ext cx="10515600" cy="507831"/>
          </a:xfrm>
          <a:prstGeom prst="rect">
            <a:avLst/>
          </a:prstGeom>
        </p:spPr>
        <p:txBody>
          <a:bodyPr vert="horz" lIns="91440" tIns="45720" rIns="91440" bIns="45720" rtlCol="0" anchor="ctr">
            <a:spAutoFit/>
          </a:bodyPr>
          <a:lstStyle>
            <a:lvl1pPr>
              <a:lnSpc>
                <a:spcPct val="90000"/>
              </a:lnSpc>
              <a:spcBef>
                <a:spcPct val="0"/>
              </a:spcBef>
              <a:buNone/>
              <a:defRPr sz="3600" b="1">
                <a:solidFill>
                  <a:srgbClr val="0E3A4D"/>
                </a:solidFill>
                <a:latin typeface="Segoe UI" panose="020B0502040204020203" pitchFamily="34" charset="0"/>
                <a:ea typeface="+mj-ea"/>
                <a:cs typeface="Segoe UI" panose="020B0502040204020203" pitchFamily="34" charset="0"/>
              </a:defRPr>
            </a:lvl1pPr>
          </a:lstStyle>
          <a:p>
            <a:pPr marL="1203325" marR="0" lvl="0" indent="-1203325" algn="l" defTabSz="914400" rtl="0" eaLnBrk="1" fontAlgn="auto" latinLnBrk="0" hangingPunct="1">
              <a:lnSpc>
                <a:spcPct val="90000"/>
              </a:lnSpc>
              <a:spcBef>
                <a:spcPct val="0"/>
              </a:spcBef>
              <a:spcAft>
                <a:spcPts val="0"/>
              </a:spcAft>
              <a:buClrTx/>
              <a:buSzTx/>
              <a:buFontTx/>
              <a:buNone/>
              <a:tabLst/>
              <a:defRPr/>
            </a:pPr>
            <a:r>
              <a:rPr kumimoji="0" lang="en-US" sz="3000" b="1" i="0" u="none" strike="noStrike" kern="1200" cap="none" spc="0" normalizeH="0" baseline="0" noProof="0" dirty="0">
                <a:ln>
                  <a:noFill/>
                </a:ln>
                <a:solidFill>
                  <a:srgbClr val="0070C0"/>
                </a:solidFill>
                <a:effectLst/>
                <a:uLnTx/>
                <a:uFillTx/>
                <a:latin typeface="+mn-lt"/>
                <a:ea typeface="+mj-ea"/>
                <a:cs typeface="Segoe UI" panose="020B0502040204020203" pitchFamily="34" charset="0"/>
              </a:rPr>
              <a:t>II.</a:t>
            </a:r>
            <a:r>
              <a:rPr kumimoji="0" lang="en-US" sz="3000" b="1" i="0" u="none" strike="noStrike" kern="1200" cap="none" spc="0" normalizeH="0" baseline="0" noProof="0" dirty="0">
                <a:ln>
                  <a:noFill/>
                </a:ln>
                <a:solidFill>
                  <a:srgbClr val="0E3A4D"/>
                </a:solidFill>
                <a:effectLst/>
                <a:uLnTx/>
                <a:uFillTx/>
                <a:latin typeface="+mn-lt"/>
                <a:ea typeface="+mj-ea"/>
                <a:cs typeface="Segoe UI" panose="020B0502040204020203" pitchFamily="34" charset="0"/>
              </a:rPr>
              <a:t> </a:t>
            </a:r>
            <a:r>
              <a:rPr kumimoji="0" lang="fr-FR" sz="3000" b="1" i="0" u="none" strike="noStrike" kern="1200" cap="none" spc="0" normalizeH="0" baseline="0" noProof="0" dirty="0">
                <a:ln>
                  <a:noFill/>
                </a:ln>
                <a:solidFill>
                  <a:srgbClr val="0E3A4D"/>
                </a:solidFill>
                <a:effectLst/>
                <a:uLnTx/>
                <a:uFillTx/>
                <a:latin typeface="+mn-lt"/>
                <a:ea typeface="+mj-ea"/>
                <a:cs typeface="Segoe UI" panose="020B0502040204020203" pitchFamily="34" charset="0"/>
              </a:rPr>
              <a:t>Spécificités du reporting financier des SGC</a:t>
            </a:r>
          </a:p>
        </p:txBody>
      </p:sp>
      <p:grpSp>
        <p:nvGrpSpPr>
          <p:cNvPr id="39" name="Groupe 8">
            <a:extLst>
              <a:ext uri="{FF2B5EF4-FFF2-40B4-BE49-F238E27FC236}">
                <a16:creationId xmlns:a16="http://schemas.microsoft.com/office/drawing/2014/main" xmlns="" id="{9E7510AD-BBF6-4EA9-83C1-7E2A8D686D20}"/>
              </a:ext>
            </a:extLst>
          </p:cNvPr>
          <p:cNvGrpSpPr>
            <a:grpSpLocks/>
          </p:cNvGrpSpPr>
          <p:nvPr/>
        </p:nvGrpSpPr>
        <p:grpSpPr bwMode="auto">
          <a:xfrm>
            <a:off x="11014075" y="6237288"/>
            <a:ext cx="957263" cy="287337"/>
            <a:chOff x="9460301" y="7063452"/>
            <a:chExt cx="926165" cy="277783"/>
          </a:xfrm>
        </p:grpSpPr>
        <p:sp>
          <p:nvSpPr>
            <p:cNvPr id="40" name="Espace réservé du numéro de diapositive 5">
              <a:extLst>
                <a:ext uri="{FF2B5EF4-FFF2-40B4-BE49-F238E27FC236}">
                  <a16:creationId xmlns:a16="http://schemas.microsoft.com/office/drawing/2014/main" xmlns="" id="{CF9868D6-3BC9-40EC-9CA3-85BB3F9803FD}"/>
                </a:ext>
              </a:extLst>
            </p:cNvPr>
            <p:cNvSpPr txBox="1">
              <a:spLocks/>
            </p:cNvSpPr>
            <p:nvPr/>
          </p:nvSpPr>
          <p:spPr>
            <a:xfrm>
              <a:off x="9460301" y="7063452"/>
              <a:ext cx="926165" cy="277783"/>
            </a:xfrm>
            <a:prstGeom prst="rect">
              <a:avLst/>
            </a:prstGeom>
          </p:spPr>
          <p:txBody>
            <a:bodyPr/>
            <a:lstStyle>
              <a:defPPr>
                <a:defRPr lang="de-DE"/>
              </a:defPPr>
              <a:lvl1pPr algn="l" rtl="0" fontAlgn="base">
                <a:spcBef>
                  <a:spcPct val="0"/>
                </a:spcBef>
                <a:spcAft>
                  <a:spcPct val="0"/>
                </a:spcAft>
                <a:defRPr sz="2400" kern="1200">
                  <a:solidFill>
                    <a:schemeClr val="tx1"/>
                  </a:solidFill>
                  <a:latin typeface="Times New Roman" panose="02020603050405020304" pitchFamily="18" charset="0"/>
                  <a:ea typeface="+mn-ea"/>
                  <a:cs typeface="Times New Roman" panose="02020603050405020304" pitchFamily="18" charset="0"/>
                </a:defRPr>
              </a:lvl1pPr>
              <a:lvl2pPr marL="457200" algn="l" rtl="0" fontAlgn="base">
                <a:spcBef>
                  <a:spcPct val="0"/>
                </a:spcBef>
                <a:spcAft>
                  <a:spcPct val="0"/>
                </a:spcAft>
                <a:defRPr sz="2400" kern="1200">
                  <a:solidFill>
                    <a:schemeClr val="tx1"/>
                  </a:solidFill>
                  <a:latin typeface="Times New Roman" panose="02020603050405020304" pitchFamily="18" charset="0"/>
                  <a:ea typeface="+mn-ea"/>
                  <a:cs typeface="Times New Roman" panose="02020603050405020304" pitchFamily="18" charset="0"/>
                </a:defRPr>
              </a:lvl2pPr>
              <a:lvl3pPr marL="914400" algn="l" rtl="0" fontAlgn="base">
                <a:spcBef>
                  <a:spcPct val="0"/>
                </a:spcBef>
                <a:spcAft>
                  <a:spcPct val="0"/>
                </a:spcAft>
                <a:defRPr sz="2400" kern="1200">
                  <a:solidFill>
                    <a:schemeClr val="tx1"/>
                  </a:solidFill>
                  <a:latin typeface="Times New Roman" panose="02020603050405020304" pitchFamily="18" charset="0"/>
                  <a:ea typeface="+mn-ea"/>
                  <a:cs typeface="Times New Roman" panose="02020603050405020304" pitchFamily="18" charset="0"/>
                </a:defRPr>
              </a:lvl3pPr>
              <a:lvl4pPr marL="1371600" algn="l" rtl="0" fontAlgn="base">
                <a:spcBef>
                  <a:spcPct val="0"/>
                </a:spcBef>
                <a:spcAft>
                  <a:spcPct val="0"/>
                </a:spcAft>
                <a:defRPr sz="2400" kern="1200">
                  <a:solidFill>
                    <a:schemeClr val="tx1"/>
                  </a:solidFill>
                  <a:latin typeface="Times New Roman" panose="02020603050405020304" pitchFamily="18" charset="0"/>
                  <a:ea typeface="+mn-ea"/>
                  <a:cs typeface="Times New Roman" panose="02020603050405020304" pitchFamily="18" charset="0"/>
                </a:defRPr>
              </a:lvl4pPr>
              <a:lvl5pPr marL="1828800" algn="l" rtl="0" fontAlgn="base">
                <a:spcBef>
                  <a:spcPct val="0"/>
                </a:spcBef>
                <a:spcAft>
                  <a:spcPct val="0"/>
                </a:spcAft>
                <a:defRPr sz="2400" kern="1200">
                  <a:solidFill>
                    <a:schemeClr val="tx1"/>
                  </a:solidFill>
                  <a:latin typeface="Times New Roman" panose="02020603050405020304" pitchFamily="18" charset="0"/>
                  <a:ea typeface="+mn-ea"/>
                  <a:cs typeface="Times New Roman" panose="02020603050405020304" pitchFamily="18" charset="0"/>
                </a:defRPr>
              </a:lvl5pPr>
              <a:lvl6pPr marL="2286000" algn="l" defTabSz="914400" rtl="0" eaLnBrk="1" latinLnBrk="0" hangingPunct="1">
                <a:defRPr sz="2400" kern="1200">
                  <a:solidFill>
                    <a:schemeClr val="tx1"/>
                  </a:solidFill>
                  <a:latin typeface="Times New Roman" panose="02020603050405020304" pitchFamily="18" charset="0"/>
                  <a:ea typeface="+mn-ea"/>
                  <a:cs typeface="Times New Roman" panose="02020603050405020304" pitchFamily="18" charset="0"/>
                </a:defRPr>
              </a:lvl6pPr>
              <a:lvl7pPr marL="2743200" algn="l" defTabSz="914400" rtl="0" eaLnBrk="1" latinLnBrk="0" hangingPunct="1">
                <a:defRPr sz="2400" kern="1200">
                  <a:solidFill>
                    <a:schemeClr val="tx1"/>
                  </a:solidFill>
                  <a:latin typeface="Times New Roman" panose="02020603050405020304" pitchFamily="18" charset="0"/>
                  <a:ea typeface="+mn-ea"/>
                  <a:cs typeface="Times New Roman" panose="02020603050405020304" pitchFamily="18" charset="0"/>
                </a:defRPr>
              </a:lvl7pPr>
              <a:lvl8pPr marL="3200400" algn="l" defTabSz="914400" rtl="0" eaLnBrk="1" latinLnBrk="0" hangingPunct="1">
                <a:defRPr sz="2400" kern="1200">
                  <a:solidFill>
                    <a:schemeClr val="tx1"/>
                  </a:solidFill>
                  <a:latin typeface="Times New Roman" panose="02020603050405020304" pitchFamily="18" charset="0"/>
                  <a:ea typeface="+mn-ea"/>
                  <a:cs typeface="Times New Roman" panose="02020603050405020304" pitchFamily="18" charset="0"/>
                </a:defRPr>
              </a:lvl8pPr>
              <a:lvl9pPr marL="3657600" algn="l" defTabSz="914400" rtl="0" eaLnBrk="1" latinLnBrk="0" hangingPunct="1">
                <a:defRPr sz="2400" kern="1200">
                  <a:solidFill>
                    <a:schemeClr val="tx1"/>
                  </a:solidFill>
                  <a:latin typeface="Times New Roman" panose="02020603050405020304" pitchFamily="18" charset="0"/>
                  <a:ea typeface="+mn-ea"/>
                  <a:cs typeface="Times New Roman" panose="02020603050405020304" pitchFamily="18" charset="0"/>
                </a:defRPr>
              </a:lvl9pPr>
            </a:lstStyle>
            <a:p>
              <a:pPr algn="ctr" defTabSz="1042717" eaLnBrk="1" fontAlgn="auto" hangingPunct="1">
                <a:spcBef>
                  <a:spcPts val="0"/>
                </a:spcBef>
                <a:spcAft>
                  <a:spcPts val="0"/>
                </a:spcAft>
                <a:defRPr/>
              </a:pPr>
              <a:fld id="{0FD39C0D-2820-4F1B-838D-E1ECDD5FD67B}" type="slidenum">
                <a:rPr lang="en-GB" sz="1448">
                  <a:solidFill>
                    <a:srgbClr val="002060"/>
                  </a:solidFill>
                  <a:latin typeface="+mn-lt"/>
                  <a:cs typeface="Calibri" panose="020F0502020204030204" pitchFamily="34" charset="0"/>
                </a:rPr>
                <a:pPr algn="ctr" defTabSz="1042717" eaLnBrk="1" fontAlgn="auto" hangingPunct="1">
                  <a:spcBef>
                    <a:spcPts val="0"/>
                  </a:spcBef>
                  <a:spcAft>
                    <a:spcPts val="0"/>
                  </a:spcAft>
                  <a:defRPr/>
                </a:pPr>
                <a:t>21</a:t>
              </a:fld>
              <a:endParaRPr lang="en-GB" sz="1448" dirty="0">
                <a:solidFill>
                  <a:srgbClr val="002060"/>
                </a:solidFill>
                <a:latin typeface="+mn-lt"/>
                <a:cs typeface="Calibri" panose="020F0502020204030204" pitchFamily="34" charset="0"/>
              </a:endParaRPr>
            </a:p>
          </p:txBody>
        </p:sp>
        <p:cxnSp>
          <p:nvCxnSpPr>
            <p:cNvPr id="41" name="Connecteur droit 40">
              <a:extLst>
                <a:ext uri="{FF2B5EF4-FFF2-40B4-BE49-F238E27FC236}">
                  <a16:creationId xmlns:a16="http://schemas.microsoft.com/office/drawing/2014/main" xmlns="" id="{E41E3B55-4C68-4C34-B3CD-2BDE986E9FD4}"/>
                </a:ext>
              </a:extLst>
            </p:cNvPr>
            <p:cNvCxnSpPr/>
            <p:nvPr/>
          </p:nvCxnSpPr>
          <p:spPr>
            <a:xfrm>
              <a:off x="9738304" y="7092611"/>
              <a:ext cx="0" cy="244020"/>
            </a:xfrm>
            <a:prstGeom prst="line">
              <a:avLst/>
            </a:prstGeom>
            <a:ln>
              <a:solidFill>
                <a:srgbClr val="003062"/>
              </a:solidFill>
            </a:ln>
          </p:spPr>
          <p:style>
            <a:lnRef idx="1">
              <a:schemeClr val="accent1"/>
            </a:lnRef>
            <a:fillRef idx="0">
              <a:schemeClr val="accent1"/>
            </a:fillRef>
            <a:effectRef idx="0">
              <a:schemeClr val="accent1"/>
            </a:effectRef>
            <a:fontRef idx="minor">
              <a:schemeClr val="tx1"/>
            </a:fontRef>
          </p:style>
        </p:cxnSp>
      </p:grpSp>
      <p:sp>
        <p:nvSpPr>
          <p:cNvPr id="73" name="ZoneTexte 72">
            <a:extLst>
              <a:ext uri="{FF2B5EF4-FFF2-40B4-BE49-F238E27FC236}">
                <a16:creationId xmlns:a16="http://schemas.microsoft.com/office/drawing/2014/main" xmlns="" id="{A5660234-3E25-47F5-B8C1-516EA39C49D3}"/>
              </a:ext>
            </a:extLst>
          </p:cNvPr>
          <p:cNvSpPr txBox="1"/>
          <p:nvPr/>
        </p:nvSpPr>
        <p:spPr>
          <a:xfrm>
            <a:off x="406317" y="1003830"/>
            <a:ext cx="9966755" cy="369332"/>
          </a:xfrm>
          <a:prstGeom prst="rect">
            <a:avLst/>
          </a:prstGeom>
          <a:noFill/>
        </p:spPr>
        <p:txBody>
          <a:bodyPr wrap="square">
            <a:spAutoFit/>
          </a:bodyPr>
          <a:lstStyle/>
          <a:p>
            <a:pPr algn="just"/>
            <a:r>
              <a:rPr lang="fr-FR" sz="1800" b="1" i="1" u="none" strike="noStrike" baseline="0" dirty="0">
                <a:solidFill>
                  <a:srgbClr val="0070C0"/>
                </a:solidFill>
              </a:rPr>
              <a:t>Traitement comptable des Garanties de Crédits</a:t>
            </a:r>
            <a:endParaRPr lang="fr-FR" b="1" i="1" dirty="0">
              <a:solidFill>
                <a:srgbClr val="0070C0"/>
              </a:solidFill>
            </a:endParaRPr>
          </a:p>
        </p:txBody>
      </p:sp>
      <p:sp>
        <p:nvSpPr>
          <p:cNvPr id="4" name="Rectangle : coins arrondis 3">
            <a:extLst>
              <a:ext uri="{FF2B5EF4-FFF2-40B4-BE49-F238E27FC236}">
                <a16:creationId xmlns:a16="http://schemas.microsoft.com/office/drawing/2014/main" xmlns="" id="{572245C0-A071-4444-A28E-94EC63B9D148}"/>
              </a:ext>
            </a:extLst>
          </p:cNvPr>
          <p:cNvSpPr/>
          <p:nvPr/>
        </p:nvSpPr>
        <p:spPr>
          <a:xfrm>
            <a:off x="2672282" y="1581056"/>
            <a:ext cx="6502820" cy="446345"/>
          </a:xfrm>
          <a:prstGeom prst="roundRect">
            <a:avLst/>
          </a:prstGeom>
          <a:solidFill>
            <a:schemeClr val="bg1"/>
          </a:solidFill>
          <a:ln w="19050">
            <a:solidFill>
              <a:srgbClr val="0070C0"/>
            </a:solidFill>
          </a:ln>
        </p:spPr>
        <p:style>
          <a:lnRef idx="0">
            <a:schemeClr val="dk1"/>
          </a:lnRef>
          <a:fillRef idx="3">
            <a:schemeClr val="dk1"/>
          </a:fillRef>
          <a:effectRef idx="3">
            <a:schemeClr val="dk1"/>
          </a:effectRef>
          <a:fontRef idx="minor">
            <a:schemeClr val="lt1"/>
          </a:fontRef>
        </p:style>
        <p:txBody>
          <a:bodyPr rtlCol="0" anchor="ctr"/>
          <a:lstStyle/>
          <a:p>
            <a:pPr algn="ctr"/>
            <a:r>
              <a:rPr lang="fr-FR" b="1" dirty="0">
                <a:solidFill>
                  <a:srgbClr val="FF0000"/>
                </a:solidFill>
                <a:latin typeface="Chaparral Pro Light" panose="02060403030505090203" pitchFamily="18" charset="0"/>
              </a:rPr>
              <a:t>Comment comptabiliser une garantie financière selon IFRS 9?</a:t>
            </a:r>
          </a:p>
        </p:txBody>
      </p:sp>
      <p:sp>
        <p:nvSpPr>
          <p:cNvPr id="75" name="Rectangle : coins arrondis 74">
            <a:extLst>
              <a:ext uri="{FF2B5EF4-FFF2-40B4-BE49-F238E27FC236}">
                <a16:creationId xmlns:a16="http://schemas.microsoft.com/office/drawing/2014/main" xmlns="" id="{4F5E3A10-8070-47AE-8C63-BD1A4955901C}"/>
              </a:ext>
            </a:extLst>
          </p:cNvPr>
          <p:cNvSpPr/>
          <p:nvPr/>
        </p:nvSpPr>
        <p:spPr>
          <a:xfrm>
            <a:off x="3115339" y="2634572"/>
            <a:ext cx="1727376" cy="446345"/>
          </a:xfrm>
          <a:prstGeom prst="roundRect">
            <a:avLst/>
          </a:prstGeom>
          <a:solidFill>
            <a:schemeClr val="bg1"/>
          </a:solidFill>
          <a:ln w="19050">
            <a:solidFill>
              <a:srgbClr val="0070C0"/>
            </a:solidFill>
          </a:ln>
        </p:spPr>
        <p:style>
          <a:lnRef idx="0">
            <a:schemeClr val="dk1"/>
          </a:lnRef>
          <a:fillRef idx="3">
            <a:schemeClr val="dk1"/>
          </a:fillRef>
          <a:effectRef idx="3">
            <a:schemeClr val="dk1"/>
          </a:effectRef>
          <a:fontRef idx="minor">
            <a:schemeClr val="lt1"/>
          </a:fontRef>
        </p:style>
        <p:txBody>
          <a:bodyPr rtlCol="0" anchor="ctr"/>
          <a:lstStyle/>
          <a:p>
            <a:pPr algn="ctr"/>
            <a:r>
              <a:rPr lang="fr-FR" b="1" dirty="0">
                <a:solidFill>
                  <a:srgbClr val="002060"/>
                </a:solidFill>
                <a:latin typeface="Chaparral Pro Light" panose="02060403030505090203" pitchFamily="18" charset="0"/>
              </a:rPr>
              <a:t>Initialement:</a:t>
            </a:r>
          </a:p>
        </p:txBody>
      </p:sp>
      <p:sp>
        <p:nvSpPr>
          <p:cNvPr id="76" name="Flèche : droite rayée 75">
            <a:extLst>
              <a:ext uri="{FF2B5EF4-FFF2-40B4-BE49-F238E27FC236}">
                <a16:creationId xmlns:a16="http://schemas.microsoft.com/office/drawing/2014/main" xmlns="" id="{A43FB5DF-A389-400C-93F6-7C88C0BCB40A}"/>
              </a:ext>
            </a:extLst>
          </p:cNvPr>
          <p:cNvSpPr/>
          <p:nvPr/>
        </p:nvSpPr>
        <p:spPr>
          <a:xfrm rot="5400000">
            <a:off x="5748107" y="2025096"/>
            <a:ext cx="351170" cy="576064"/>
          </a:xfrm>
          <a:prstGeom prst="stripedRightArrow">
            <a:avLst/>
          </a:prstGeom>
          <a:no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7" name="Flèche : droite rayée 76">
            <a:extLst>
              <a:ext uri="{FF2B5EF4-FFF2-40B4-BE49-F238E27FC236}">
                <a16:creationId xmlns:a16="http://schemas.microsoft.com/office/drawing/2014/main" xmlns="" id="{8B7156B1-3DDE-4603-900E-7064FB88A101}"/>
              </a:ext>
            </a:extLst>
          </p:cNvPr>
          <p:cNvSpPr/>
          <p:nvPr/>
        </p:nvSpPr>
        <p:spPr>
          <a:xfrm>
            <a:off x="5259336" y="2641003"/>
            <a:ext cx="1498643" cy="351170"/>
          </a:xfrm>
          <a:prstGeom prst="stripedRightArrow">
            <a:avLst/>
          </a:prstGeom>
          <a:no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nvGrpSpPr>
          <p:cNvPr id="7" name="Groupe 6">
            <a:extLst>
              <a:ext uri="{FF2B5EF4-FFF2-40B4-BE49-F238E27FC236}">
                <a16:creationId xmlns:a16="http://schemas.microsoft.com/office/drawing/2014/main" xmlns="" id="{1A7862AE-C20A-4259-952D-0E58F12AF3E2}"/>
              </a:ext>
            </a:extLst>
          </p:cNvPr>
          <p:cNvGrpSpPr/>
          <p:nvPr/>
        </p:nvGrpSpPr>
        <p:grpSpPr>
          <a:xfrm>
            <a:off x="7304234" y="2267194"/>
            <a:ext cx="1304925" cy="1181100"/>
            <a:chOff x="7070318" y="2203763"/>
            <a:chExt cx="1304925" cy="1181100"/>
          </a:xfrm>
        </p:grpSpPr>
        <p:pic>
          <p:nvPicPr>
            <p:cNvPr id="6" name="Image 5">
              <a:extLst>
                <a:ext uri="{FF2B5EF4-FFF2-40B4-BE49-F238E27FC236}">
                  <a16:creationId xmlns:a16="http://schemas.microsoft.com/office/drawing/2014/main" xmlns="" id="{02278A2D-ED11-44E3-B43F-7DB370248347}"/>
                </a:ext>
              </a:extLst>
            </p:cNvPr>
            <p:cNvPicPr>
              <a:picLocks noChangeAspect="1"/>
            </p:cNvPicPr>
            <p:nvPr/>
          </p:nvPicPr>
          <p:blipFill>
            <a:blip r:embed="rId3"/>
            <a:stretch>
              <a:fillRect/>
            </a:stretch>
          </p:blipFill>
          <p:spPr>
            <a:xfrm>
              <a:off x="7070318" y="2203763"/>
              <a:ext cx="1304925" cy="1181100"/>
            </a:xfrm>
            <a:prstGeom prst="rect">
              <a:avLst/>
            </a:prstGeom>
          </p:spPr>
        </p:pic>
        <p:sp>
          <p:nvSpPr>
            <p:cNvPr id="78" name="ZoneTexte 77">
              <a:extLst>
                <a:ext uri="{FF2B5EF4-FFF2-40B4-BE49-F238E27FC236}">
                  <a16:creationId xmlns:a16="http://schemas.microsoft.com/office/drawing/2014/main" xmlns="" id="{589F9EA2-6915-4356-8E09-6DE4615A67D7}"/>
                </a:ext>
              </a:extLst>
            </p:cNvPr>
            <p:cNvSpPr txBox="1"/>
            <p:nvPr/>
          </p:nvSpPr>
          <p:spPr>
            <a:xfrm>
              <a:off x="7238584" y="2928742"/>
              <a:ext cx="1073888" cy="307777"/>
            </a:xfrm>
            <a:prstGeom prst="rect">
              <a:avLst/>
            </a:prstGeom>
            <a:noFill/>
          </p:spPr>
          <p:txBody>
            <a:bodyPr wrap="square">
              <a:spAutoFit/>
            </a:bodyPr>
            <a:lstStyle/>
            <a:p>
              <a:pPr algn="ctr"/>
              <a:r>
                <a:rPr lang="fr-FR" sz="1400" b="1" dirty="0">
                  <a:solidFill>
                    <a:srgbClr val="FF0000"/>
                  </a:solidFill>
                  <a:latin typeface="Chaparral Pro Light" panose="02060403030505090203" pitchFamily="18" charset="0"/>
                </a:rPr>
                <a:t>Juste valeur</a:t>
              </a:r>
            </a:p>
          </p:txBody>
        </p:sp>
      </p:grpSp>
      <p:sp>
        <p:nvSpPr>
          <p:cNvPr id="79" name="Flèche : droite rayée 78">
            <a:extLst>
              <a:ext uri="{FF2B5EF4-FFF2-40B4-BE49-F238E27FC236}">
                <a16:creationId xmlns:a16="http://schemas.microsoft.com/office/drawing/2014/main" xmlns="" id="{8D0D90A1-80F0-466D-92C2-3930FD3FC1A2}"/>
              </a:ext>
            </a:extLst>
          </p:cNvPr>
          <p:cNvSpPr/>
          <p:nvPr/>
        </p:nvSpPr>
        <p:spPr>
          <a:xfrm>
            <a:off x="1418392" y="3602699"/>
            <a:ext cx="1115634" cy="351170"/>
          </a:xfrm>
          <a:prstGeom prst="stripedRightArrow">
            <a:avLst/>
          </a:prstGeom>
          <a:no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0" name="Rectangle : coins arrondis 79">
            <a:extLst>
              <a:ext uri="{FF2B5EF4-FFF2-40B4-BE49-F238E27FC236}">
                <a16:creationId xmlns:a16="http://schemas.microsoft.com/office/drawing/2014/main" xmlns="" id="{E700D4E5-07A1-4136-973E-9061C551BA0C}"/>
              </a:ext>
            </a:extLst>
          </p:cNvPr>
          <p:cNvSpPr/>
          <p:nvPr/>
        </p:nvSpPr>
        <p:spPr>
          <a:xfrm>
            <a:off x="2672282" y="3553911"/>
            <a:ext cx="3401185" cy="446345"/>
          </a:xfrm>
          <a:prstGeom prst="roundRect">
            <a:avLst/>
          </a:prstGeom>
          <a:solidFill>
            <a:schemeClr val="bg1"/>
          </a:solidFill>
          <a:ln w="19050">
            <a:solidFill>
              <a:srgbClr val="0070C0"/>
            </a:solidFill>
          </a:ln>
        </p:spPr>
        <p:style>
          <a:lnRef idx="0">
            <a:schemeClr val="dk1"/>
          </a:lnRef>
          <a:fillRef idx="3">
            <a:schemeClr val="dk1"/>
          </a:fillRef>
          <a:effectRef idx="3">
            <a:schemeClr val="dk1"/>
          </a:effectRef>
          <a:fontRef idx="minor">
            <a:schemeClr val="lt1"/>
          </a:fontRef>
        </p:style>
        <p:txBody>
          <a:bodyPr rtlCol="0" anchor="ctr"/>
          <a:lstStyle/>
          <a:p>
            <a:pPr algn="ctr"/>
            <a:r>
              <a:rPr lang="fr-FR" b="1" dirty="0">
                <a:solidFill>
                  <a:srgbClr val="002060"/>
                </a:solidFill>
                <a:latin typeface="Chaparral Pro Light" panose="02060403030505090203" pitchFamily="18" charset="0"/>
              </a:rPr>
              <a:t>Perception d’une prime de garantie</a:t>
            </a:r>
          </a:p>
        </p:txBody>
      </p:sp>
      <p:pic>
        <p:nvPicPr>
          <p:cNvPr id="9" name="Image 8">
            <a:extLst>
              <a:ext uri="{FF2B5EF4-FFF2-40B4-BE49-F238E27FC236}">
                <a16:creationId xmlns:a16="http://schemas.microsoft.com/office/drawing/2014/main" xmlns="" id="{625547E5-839A-40E4-B430-892FBA3A3452}"/>
              </a:ext>
            </a:extLst>
          </p:cNvPr>
          <p:cNvPicPr>
            <a:picLocks noChangeAspect="1"/>
          </p:cNvPicPr>
          <p:nvPr/>
        </p:nvPicPr>
        <p:blipFill>
          <a:blip r:embed="rId4"/>
          <a:stretch>
            <a:fillRect/>
          </a:stretch>
        </p:blipFill>
        <p:spPr>
          <a:xfrm>
            <a:off x="6235297" y="3619920"/>
            <a:ext cx="333375" cy="314325"/>
          </a:xfrm>
          <a:prstGeom prst="rect">
            <a:avLst/>
          </a:prstGeom>
        </p:spPr>
      </p:pic>
      <p:sp>
        <p:nvSpPr>
          <p:cNvPr id="81" name="ZoneTexte 80">
            <a:extLst>
              <a:ext uri="{FF2B5EF4-FFF2-40B4-BE49-F238E27FC236}">
                <a16:creationId xmlns:a16="http://schemas.microsoft.com/office/drawing/2014/main" xmlns="" id="{333C8CEE-2546-4720-A0CD-DEF3D76F145C}"/>
              </a:ext>
            </a:extLst>
          </p:cNvPr>
          <p:cNvSpPr txBox="1"/>
          <p:nvPr/>
        </p:nvSpPr>
        <p:spPr>
          <a:xfrm>
            <a:off x="6568672" y="3646092"/>
            <a:ext cx="2862407" cy="307777"/>
          </a:xfrm>
          <a:prstGeom prst="rect">
            <a:avLst/>
          </a:prstGeom>
          <a:noFill/>
        </p:spPr>
        <p:txBody>
          <a:bodyPr wrap="square">
            <a:spAutoFit/>
          </a:bodyPr>
          <a:lstStyle/>
          <a:p>
            <a:r>
              <a:rPr lang="fr-FR" sz="1400" b="1" dirty="0">
                <a:solidFill>
                  <a:schemeClr val="tx1">
                    <a:lumMod val="95000"/>
                    <a:lumOff val="5000"/>
                  </a:schemeClr>
                </a:solidFill>
                <a:latin typeface="Chaparral Pro Light" panose="02060403030505090203" pitchFamily="18" charset="0"/>
              </a:rPr>
              <a:t>Juste valeur = Montant de la prime</a:t>
            </a:r>
          </a:p>
        </p:txBody>
      </p:sp>
      <p:sp>
        <p:nvSpPr>
          <p:cNvPr id="82" name="Flèche : droite rayée 81">
            <a:extLst>
              <a:ext uri="{FF2B5EF4-FFF2-40B4-BE49-F238E27FC236}">
                <a16:creationId xmlns:a16="http://schemas.microsoft.com/office/drawing/2014/main" xmlns="" id="{E03AFFA1-8CF5-4C01-9D8E-AD8EFE53D349}"/>
              </a:ext>
            </a:extLst>
          </p:cNvPr>
          <p:cNvSpPr/>
          <p:nvPr/>
        </p:nvSpPr>
        <p:spPr>
          <a:xfrm>
            <a:off x="1418392" y="4258522"/>
            <a:ext cx="1115634" cy="351170"/>
          </a:xfrm>
          <a:prstGeom prst="stripedRightArrow">
            <a:avLst/>
          </a:prstGeom>
          <a:no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3" name="Rectangle : coins arrondis 82">
            <a:extLst>
              <a:ext uri="{FF2B5EF4-FFF2-40B4-BE49-F238E27FC236}">
                <a16:creationId xmlns:a16="http://schemas.microsoft.com/office/drawing/2014/main" xmlns="" id="{721BFCBF-620C-4387-A3AA-C677CC54657B}"/>
              </a:ext>
            </a:extLst>
          </p:cNvPr>
          <p:cNvSpPr/>
          <p:nvPr/>
        </p:nvSpPr>
        <p:spPr>
          <a:xfrm>
            <a:off x="2672282" y="4209734"/>
            <a:ext cx="3401185" cy="446345"/>
          </a:xfrm>
          <a:prstGeom prst="roundRect">
            <a:avLst/>
          </a:prstGeom>
          <a:solidFill>
            <a:schemeClr val="bg1"/>
          </a:solidFill>
          <a:ln w="19050">
            <a:solidFill>
              <a:srgbClr val="0070C0"/>
            </a:solidFill>
          </a:ln>
        </p:spPr>
        <p:style>
          <a:lnRef idx="0">
            <a:schemeClr val="dk1"/>
          </a:lnRef>
          <a:fillRef idx="3">
            <a:schemeClr val="dk1"/>
          </a:fillRef>
          <a:effectRef idx="3">
            <a:schemeClr val="dk1"/>
          </a:effectRef>
          <a:fontRef idx="minor">
            <a:schemeClr val="lt1"/>
          </a:fontRef>
        </p:style>
        <p:txBody>
          <a:bodyPr rtlCol="0" anchor="ctr"/>
          <a:lstStyle/>
          <a:p>
            <a:pPr algn="ctr"/>
            <a:r>
              <a:rPr lang="fr-FR" b="1" dirty="0">
                <a:solidFill>
                  <a:srgbClr val="002060"/>
                </a:solidFill>
                <a:latin typeface="Chaparral Pro Light" panose="02060403030505090203" pitchFamily="18" charset="0"/>
              </a:rPr>
              <a:t>Sans prime de garantie</a:t>
            </a:r>
          </a:p>
        </p:txBody>
      </p:sp>
      <p:pic>
        <p:nvPicPr>
          <p:cNvPr id="84" name="Image 83">
            <a:extLst>
              <a:ext uri="{FF2B5EF4-FFF2-40B4-BE49-F238E27FC236}">
                <a16:creationId xmlns:a16="http://schemas.microsoft.com/office/drawing/2014/main" xmlns="" id="{F4B2FB82-F411-4ECA-9FC2-542D2B53E7C7}"/>
              </a:ext>
            </a:extLst>
          </p:cNvPr>
          <p:cNvPicPr>
            <a:picLocks noChangeAspect="1"/>
          </p:cNvPicPr>
          <p:nvPr/>
        </p:nvPicPr>
        <p:blipFill>
          <a:blip r:embed="rId4"/>
          <a:stretch>
            <a:fillRect/>
          </a:stretch>
        </p:blipFill>
        <p:spPr>
          <a:xfrm>
            <a:off x="6235297" y="4275743"/>
            <a:ext cx="333375" cy="314325"/>
          </a:xfrm>
          <a:prstGeom prst="rect">
            <a:avLst/>
          </a:prstGeom>
        </p:spPr>
      </p:pic>
      <p:sp>
        <p:nvSpPr>
          <p:cNvPr id="85" name="ZoneTexte 84">
            <a:extLst>
              <a:ext uri="{FF2B5EF4-FFF2-40B4-BE49-F238E27FC236}">
                <a16:creationId xmlns:a16="http://schemas.microsoft.com/office/drawing/2014/main" xmlns="" id="{5B15409D-AA26-4821-8CAD-8C443E095BEC}"/>
              </a:ext>
            </a:extLst>
          </p:cNvPr>
          <p:cNvSpPr txBox="1"/>
          <p:nvPr/>
        </p:nvSpPr>
        <p:spPr>
          <a:xfrm>
            <a:off x="6568672" y="4209734"/>
            <a:ext cx="3308975" cy="523220"/>
          </a:xfrm>
          <a:prstGeom prst="rect">
            <a:avLst/>
          </a:prstGeom>
          <a:noFill/>
        </p:spPr>
        <p:txBody>
          <a:bodyPr wrap="square">
            <a:spAutoFit/>
          </a:bodyPr>
          <a:lstStyle/>
          <a:p>
            <a:r>
              <a:rPr lang="fr-FR" sz="1400" b="1" dirty="0">
                <a:solidFill>
                  <a:schemeClr val="tx1">
                    <a:lumMod val="95000"/>
                    <a:lumOff val="5000"/>
                  </a:schemeClr>
                </a:solidFill>
                <a:latin typeface="Chaparral Pro Light" panose="02060403030505090203" pitchFamily="18" charset="0"/>
              </a:rPr>
              <a:t>Juste valeur = Déterminée par des méthodes alternatives selon IFRS 13</a:t>
            </a:r>
          </a:p>
        </p:txBody>
      </p:sp>
      <p:pic>
        <p:nvPicPr>
          <p:cNvPr id="86" name="Image 85">
            <a:extLst>
              <a:ext uri="{FF2B5EF4-FFF2-40B4-BE49-F238E27FC236}">
                <a16:creationId xmlns:a16="http://schemas.microsoft.com/office/drawing/2014/main" xmlns="" id="{5845A202-AABA-4748-8946-4B0259B74939}"/>
              </a:ext>
            </a:extLst>
          </p:cNvPr>
          <p:cNvPicPr>
            <a:picLocks noChangeAspect="1"/>
          </p:cNvPicPr>
          <p:nvPr/>
        </p:nvPicPr>
        <p:blipFill>
          <a:blip r:embed="rId4"/>
          <a:stretch>
            <a:fillRect/>
          </a:stretch>
        </p:blipFill>
        <p:spPr>
          <a:xfrm>
            <a:off x="6568672" y="4798963"/>
            <a:ext cx="333375" cy="314325"/>
          </a:xfrm>
          <a:prstGeom prst="rect">
            <a:avLst/>
          </a:prstGeom>
        </p:spPr>
      </p:pic>
      <p:sp>
        <p:nvSpPr>
          <p:cNvPr id="87" name="ZoneTexte 86">
            <a:extLst>
              <a:ext uri="{FF2B5EF4-FFF2-40B4-BE49-F238E27FC236}">
                <a16:creationId xmlns:a16="http://schemas.microsoft.com/office/drawing/2014/main" xmlns="" id="{BFF9FCBA-12C4-47D3-A28A-6D60CA2A2302}"/>
              </a:ext>
            </a:extLst>
          </p:cNvPr>
          <p:cNvSpPr txBox="1"/>
          <p:nvPr/>
        </p:nvSpPr>
        <p:spPr>
          <a:xfrm>
            <a:off x="6757979" y="4798963"/>
            <a:ext cx="3225993" cy="307777"/>
          </a:xfrm>
          <a:prstGeom prst="rect">
            <a:avLst/>
          </a:prstGeom>
          <a:noFill/>
        </p:spPr>
        <p:txBody>
          <a:bodyPr wrap="square">
            <a:spAutoFit/>
          </a:bodyPr>
          <a:lstStyle/>
          <a:p>
            <a:r>
              <a:rPr lang="fr-FR" sz="1400" b="1" dirty="0">
                <a:solidFill>
                  <a:srgbClr val="0070C0"/>
                </a:solidFill>
                <a:latin typeface="Chaparral Pro Light" panose="02060403030505090203" pitchFamily="18" charset="0"/>
              </a:rPr>
              <a:t>Exemple:</a:t>
            </a:r>
            <a:r>
              <a:rPr lang="fr-FR" sz="1400" b="1" dirty="0">
                <a:solidFill>
                  <a:schemeClr val="tx1">
                    <a:lumMod val="95000"/>
                    <a:lumOff val="5000"/>
                  </a:schemeClr>
                </a:solidFill>
                <a:latin typeface="Chaparral Pro Light" panose="02060403030505090203" pitchFamily="18" charset="0"/>
              </a:rPr>
              <a:t> Avantage consenti au débiteur</a:t>
            </a:r>
          </a:p>
        </p:txBody>
      </p:sp>
      <p:cxnSp>
        <p:nvCxnSpPr>
          <p:cNvPr id="88" name="Connecteur droit avec flèche 87">
            <a:extLst>
              <a:ext uri="{FF2B5EF4-FFF2-40B4-BE49-F238E27FC236}">
                <a16:creationId xmlns:a16="http://schemas.microsoft.com/office/drawing/2014/main" xmlns="" id="{8447DFB6-15A2-4B8D-8179-6194ED27AAA2}"/>
              </a:ext>
            </a:extLst>
          </p:cNvPr>
          <p:cNvCxnSpPr>
            <a:cxnSpLocks/>
          </p:cNvCxnSpPr>
          <p:nvPr/>
        </p:nvCxnSpPr>
        <p:spPr>
          <a:xfrm flipH="1">
            <a:off x="7304234" y="5104872"/>
            <a:ext cx="570453" cy="465820"/>
          </a:xfrm>
          <a:prstGeom prst="straightConnector1">
            <a:avLst/>
          </a:prstGeom>
          <a:ln w="28575">
            <a:solidFill>
              <a:srgbClr val="002060"/>
            </a:solidFill>
            <a:tailEnd type="triangle"/>
          </a:ln>
        </p:spPr>
        <p:style>
          <a:lnRef idx="1">
            <a:schemeClr val="accent1"/>
          </a:lnRef>
          <a:fillRef idx="0">
            <a:schemeClr val="accent1"/>
          </a:fillRef>
          <a:effectRef idx="0">
            <a:schemeClr val="accent1"/>
          </a:effectRef>
          <a:fontRef idx="minor">
            <a:schemeClr val="tx1"/>
          </a:fontRef>
        </p:style>
      </p:cxnSp>
      <p:cxnSp>
        <p:nvCxnSpPr>
          <p:cNvPr id="89" name="Connecteur droit avec flèche 88">
            <a:extLst>
              <a:ext uri="{FF2B5EF4-FFF2-40B4-BE49-F238E27FC236}">
                <a16:creationId xmlns:a16="http://schemas.microsoft.com/office/drawing/2014/main" xmlns="" id="{C3DF2026-BACD-4CE6-98A6-2455EBC0921A}"/>
              </a:ext>
            </a:extLst>
          </p:cNvPr>
          <p:cNvCxnSpPr>
            <a:cxnSpLocks/>
          </p:cNvCxnSpPr>
          <p:nvPr/>
        </p:nvCxnSpPr>
        <p:spPr>
          <a:xfrm>
            <a:off x="8370975" y="5106740"/>
            <a:ext cx="598258" cy="462084"/>
          </a:xfrm>
          <a:prstGeom prst="straightConnector1">
            <a:avLst/>
          </a:prstGeom>
          <a:ln w="28575">
            <a:solidFill>
              <a:srgbClr val="002060"/>
            </a:solidFill>
            <a:tailEnd type="triangle"/>
          </a:ln>
        </p:spPr>
        <p:style>
          <a:lnRef idx="1">
            <a:schemeClr val="accent1"/>
          </a:lnRef>
          <a:fillRef idx="0">
            <a:schemeClr val="accent1"/>
          </a:fillRef>
          <a:effectRef idx="0">
            <a:schemeClr val="accent1"/>
          </a:effectRef>
          <a:fontRef idx="minor">
            <a:schemeClr val="tx1"/>
          </a:fontRef>
        </p:style>
      </p:cxnSp>
      <p:sp>
        <p:nvSpPr>
          <p:cNvPr id="90" name="ZoneTexte 89">
            <a:extLst>
              <a:ext uri="{FF2B5EF4-FFF2-40B4-BE49-F238E27FC236}">
                <a16:creationId xmlns:a16="http://schemas.microsoft.com/office/drawing/2014/main" xmlns="" id="{54DF38B0-D817-4C7A-B66A-DEEA824D7BF0}"/>
              </a:ext>
            </a:extLst>
          </p:cNvPr>
          <p:cNvSpPr txBox="1"/>
          <p:nvPr/>
        </p:nvSpPr>
        <p:spPr>
          <a:xfrm>
            <a:off x="4032079" y="5674856"/>
            <a:ext cx="3557381" cy="307777"/>
          </a:xfrm>
          <a:prstGeom prst="rect">
            <a:avLst/>
          </a:prstGeom>
          <a:noFill/>
        </p:spPr>
        <p:txBody>
          <a:bodyPr wrap="square">
            <a:spAutoFit/>
          </a:bodyPr>
          <a:lstStyle/>
          <a:p>
            <a:pPr algn="ctr"/>
            <a:r>
              <a:rPr lang="fr-FR" sz="1400" b="1" dirty="0">
                <a:solidFill>
                  <a:schemeClr val="tx1">
                    <a:lumMod val="95000"/>
                    <a:lumOff val="5000"/>
                  </a:schemeClr>
                </a:solidFill>
                <a:latin typeface="Chaparral Pro Light" panose="02060403030505090203" pitchFamily="18" charset="0"/>
              </a:rPr>
              <a:t>Taux d’intérêt appliqué à un crédit garanti: </a:t>
            </a:r>
            <a:r>
              <a:rPr lang="fr-FR" sz="1400" b="1" dirty="0">
                <a:solidFill>
                  <a:srgbClr val="00B050"/>
                </a:solidFill>
                <a:latin typeface="Chaparral Pro Light" panose="02060403030505090203" pitchFamily="18" charset="0"/>
              </a:rPr>
              <a:t>7%</a:t>
            </a:r>
          </a:p>
        </p:txBody>
      </p:sp>
      <p:sp>
        <p:nvSpPr>
          <p:cNvPr id="91" name="ZoneTexte 90">
            <a:extLst>
              <a:ext uri="{FF2B5EF4-FFF2-40B4-BE49-F238E27FC236}">
                <a16:creationId xmlns:a16="http://schemas.microsoft.com/office/drawing/2014/main" xmlns="" id="{B76DCD07-F924-4A96-BD63-FACCDFC120E4}"/>
              </a:ext>
            </a:extLst>
          </p:cNvPr>
          <p:cNvSpPr txBox="1"/>
          <p:nvPr/>
        </p:nvSpPr>
        <p:spPr>
          <a:xfrm>
            <a:off x="8009444" y="5674855"/>
            <a:ext cx="4040992" cy="307777"/>
          </a:xfrm>
          <a:prstGeom prst="rect">
            <a:avLst/>
          </a:prstGeom>
          <a:noFill/>
        </p:spPr>
        <p:txBody>
          <a:bodyPr wrap="square">
            <a:spAutoFit/>
          </a:bodyPr>
          <a:lstStyle/>
          <a:p>
            <a:pPr algn="ctr"/>
            <a:r>
              <a:rPr lang="fr-FR" sz="1400" b="1" dirty="0">
                <a:solidFill>
                  <a:schemeClr val="tx1">
                    <a:lumMod val="95000"/>
                    <a:lumOff val="5000"/>
                  </a:schemeClr>
                </a:solidFill>
                <a:latin typeface="Chaparral Pro Light" panose="02060403030505090203" pitchFamily="18" charset="0"/>
              </a:rPr>
              <a:t>Taux d’intérêt appliqué à un crédit non garanti: </a:t>
            </a:r>
            <a:r>
              <a:rPr lang="fr-FR" sz="1400" b="1" dirty="0">
                <a:solidFill>
                  <a:srgbClr val="FF6600"/>
                </a:solidFill>
                <a:latin typeface="Chaparral Pro Light" panose="02060403030505090203" pitchFamily="18" charset="0"/>
              </a:rPr>
              <a:t>10%</a:t>
            </a:r>
          </a:p>
        </p:txBody>
      </p:sp>
      <p:sp>
        <p:nvSpPr>
          <p:cNvPr id="92" name="Accolade ouvrante 91">
            <a:extLst>
              <a:ext uri="{FF2B5EF4-FFF2-40B4-BE49-F238E27FC236}">
                <a16:creationId xmlns:a16="http://schemas.microsoft.com/office/drawing/2014/main" xmlns="" id="{9C3E919D-642C-4817-9127-C1F1CF6CC218}"/>
              </a:ext>
            </a:extLst>
          </p:cNvPr>
          <p:cNvSpPr/>
          <p:nvPr/>
        </p:nvSpPr>
        <p:spPr>
          <a:xfrm rot="16200000">
            <a:off x="7984819" y="3849034"/>
            <a:ext cx="232813" cy="4543697"/>
          </a:xfrm>
          <a:prstGeom prst="leftBrace">
            <a:avLst/>
          </a:prstGeom>
          <a:ln w="25400">
            <a:solidFill>
              <a:srgbClr val="0070C0"/>
            </a:solidFill>
          </a:ln>
        </p:spPr>
        <p:style>
          <a:lnRef idx="1">
            <a:schemeClr val="accent1"/>
          </a:lnRef>
          <a:fillRef idx="0">
            <a:schemeClr val="accent1"/>
          </a:fillRef>
          <a:effectRef idx="0">
            <a:schemeClr val="accent1"/>
          </a:effectRef>
          <a:fontRef idx="minor">
            <a:schemeClr val="tx1"/>
          </a:fontRef>
        </p:style>
        <p:txBody>
          <a:bodyPr lIns="104927" tIns="52464" rIns="104927" bIns="52464" rtlCol="0" anchor="ctr"/>
          <a:lstStyle/>
          <a:p>
            <a:pPr algn="ctr"/>
            <a:endParaRPr lang="fr-FR"/>
          </a:p>
        </p:txBody>
      </p:sp>
      <p:sp>
        <p:nvSpPr>
          <p:cNvPr id="93" name="ZoneTexte 92">
            <a:extLst>
              <a:ext uri="{FF2B5EF4-FFF2-40B4-BE49-F238E27FC236}">
                <a16:creationId xmlns:a16="http://schemas.microsoft.com/office/drawing/2014/main" xmlns="" id="{62E77A86-1567-4043-91C5-8F314F0484E7}"/>
              </a:ext>
            </a:extLst>
          </p:cNvPr>
          <p:cNvSpPr txBox="1"/>
          <p:nvPr/>
        </p:nvSpPr>
        <p:spPr>
          <a:xfrm>
            <a:off x="5766698" y="6365974"/>
            <a:ext cx="4887611" cy="307777"/>
          </a:xfrm>
          <a:prstGeom prst="rect">
            <a:avLst/>
          </a:prstGeom>
          <a:noFill/>
        </p:spPr>
        <p:txBody>
          <a:bodyPr wrap="square">
            <a:spAutoFit/>
          </a:bodyPr>
          <a:lstStyle/>
          <a:p>
            <a:pPr algn="ctr"/>
            <a:r>
              <a:rPr lang="fr-FR" sz="1400" b="1" dirty="0">
                <a:solidFill>
                  <a:srgbClr val="FF0000"/>
                </a:solidFill>
                <a:latin typeface="Chaparral Pro Light" panose="02060403030505090203" pitchFamily="18" charset="0"/>
              </a:rPr>
              <a:t>Juste valeur = Valeur actualisée du différentiel d’intérêts</a:t>
            </a:r>
          </a:p>
        </p:txBody>
      </p:sp>
    </p:spTree>
    <p:extLst>
      <p:ext uri="{BB962C8B-B14F-4D97-AF65-F5344CB8AC3E}">
        <p14:creationId xmlns:p14="http://schemas.microsoft.com/office/powerpoint/2010/main" val="131261775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7" name="Connecteur droit 46">
            <a:extLst>
              <a:ext uri="{FF2B5EF4-FFF2-40B4-BE49-F238E27FC236}">
                <a16:creationId xmlns:a16="http://schemas.microsoft.com/office/drawing/2014/main" xmlns="" id="{2FC71C90-816D-42EA-B4A4-ADF23DEFD88D}"/>
              </a:ext>
            </a:extLst>
          </p:cNvPr>
          <p:cNvCxnSpPr>
            <a:cxnSpLocks/>
          </p:cNvCxnSpPr>
          <p:nvPr/>
        </p:nvCxnSpPr>
        <p:spPr>
          <a:xfrm>
            <a:off x="0" y="971931"/>
            <a:ext cx="10996863" cy="0"/>
          </a:xfrm>
          <a:prstGeom prst="line">
            <a:avLst/>
          </a:prstGeom>
          <a:ln w="19050">
            <a:solidFill>
              <a:srgbClr val="0E3A4D"/>
            </a:solidFill>
          </a:ln>
        </p:spPr>
        <p:style>
          <a:lnRef idx="1">
            <a:schemeClr val="accent1"/>
          </a:lnRef>
          <a:fillRef idx="0">
            <a:schemeClr val="accent1"/>
          </a:fillRef>
          <a:effectRef idx="0">
            <a:schemeClr val="accent1"/>
          </a:effectRef>
          <a:fontRef idx="minor">
            <a:schemeClr val="tx1"/>
          </a:fontRef>
        </p:style>
      </p:cxnSp>
      <p:pic>
        <p:nvPicPr>
          <p:cNvPr id="48" name="Image 47">
            <a:extLst>
              <a:ext uri="{FF2B5EF4-FFF2-40B4-BE49-F238E27FC236}">
                <a16:creationId xmlns:a16="http://schemas.microsoft.com/office/drawing/2014/main" xmlns="" id="{C1D28BEB-E0F9-4EFA-B23F-89DDC8F8E658}"/>
              </a:ext>
            </a:extLst>
          </p:cNvPr>
          <p:cNvPicPr>
            <a:picLocks noChangeAspect="1"/>
          </p:cNvPicPr>
          <p:nvPr/>
        </p:nvPicPr>
        <p:blipFill>
          <a:blip r:embed="rId2"/>
          <a:stretch>
            <a:fillRect/>
          </a:stretch>
        </p:blipFill>
        <p:spPr>
          <a:xfrm>
            <a:off x="11090358" y="394735"/>
            <a:ext cx="695325" cy="866775"/>
          </a:xfrm>
          <a:prstGeom prst="rect">
            <a:avLst/>
          </a:prstGeom>
        </p:spPr>
      </p:pic>
      <p:sp>
        <p:nvSpPr>
          <p:cNvPr id="49" name="Title 9">
            <a:extLst>
              <a:ext uri="{FF2B5EF4-FFF2-40B4-BE49-F238E27FC236}">
                <a16:creationId xmlns:a16="http://schemas.microsoft.com/office/drawing/2014/main" xmlns="" id="{D7EC9B13-8B9D-4BAC-AFAA-24668840A503}"/>
              </a:ext>
            </a:extLst>
          </p:cNvPr>
          <p:cNvSpPr txBox="1">
            <a:spLocks/>
          </p:cNvSpPr>
          <p:nvPr/>
        </p:nvSpPr>
        <p:spPr>
          <a:xfrm>
            <a:off x="138709" y="465177"/>
            <a:ext cx="10515600" cy="507831"/>
          </a:xfrm>
          <a:prstGeom prst="rect">
            <a:avLst/>
          </a:prstGeom>
        </p:spPr>
        <p:txBody>
          <a:bodyPr vert="horz" lIns="91440" tIns="45720" rIns="91440" bIns="45720" rtlCol="0" anchor="ctr">
            <a:spAutoFit/>
          </a:bodyPr>
          <a:lstStyle>
            <a:lvl1pPr>
              <a:lnSpc>
                <a:spcPct val="90000"/>
              </a:lnSpc>
              <a:spcBef>
                <a:spcPct val="0"/>
              </a:spcBef>
              <a:buNone/>
              <a:defRPr sz="3600" b="1">
                <a:solidFill>
                  <a:srgbClr val="0E3A4D"/>
                </a:solidFill>
                <a:latin typeface="Segoe UI" panose="020B0502040204020203" pitchFamily="34" charset="0"/>
                <a:ea typeface="+mj-ea"/>
                <a:cs typeface="Segoe UI" panose="020B0502040204020203" pitchFamily="34" charset="0"/>
              </a:defRPr>
            </a:lvl1pPr>
          </a:lstStyle>
          <a:p>
            <a:pPr marL="1203325" marR="0" lvl="0" indent="-1203325" algn="l" defTabSz="914400" rtl="0" eaLnBrk="1" fontAlgn="auto" latinLnBrk="0" hangingPunct="1">
              <a:lnSpc>
                <a:spcPct val="90000"/>
              </a:lnSpc>
              <a:spcBef>
                <a:spcPct val="0"/>
              </a:spcBef>
              <a:spcAft>
                <a:spcPts val="0"/>
              </a:spcAft>
              <a:buClrTx/>
              <a:buSzTx/>
              <a:buFontTx/>
              <a:buNone/>
              <a:tabLst/>
              <a:defRPr/>
            </a:pPr>
            <a:r>
              <a:rPr kumimoji="0" lang="en-US" sz="3000" b="1" i="0" u="none" strike="noStrike" kern="1200" cap="none" spc="0" normalizeH="0" baseline="0" noProof="0" dirty="0">
                <a:ln>
                  <a:noFill/>
                </a:ln>
                <a:solidFill>
                  <a:srgbClr val="0070C0"/>
                </a:solidFill>
                <a:effectLst/>
                <a:uLnTx/>
                <a:uFillTx/>
                <a:latin typeface="+mn-lt"/>
                <a:ea typeface="+mj-ea"/>
                <a:cs typeface="Segoe UI" panose="020B0502040204020203" pitchFamily="34" charset="0"/>
              </a:rPr>
              <a:t>II.</a:t>
            </a:r>
            <a:r>
              <a:rPr kumimoji="0" lang="en-US" sz="3000" b="1" i="0" u="none" strike="noStrike" kern="1200" cap="none" spc="0" normalizeH="0" baseline="0" noProof="0" dirty="0">
                <a:ln>
                  <a:noFill/>
                </a:ln>
                <a:solidFill>
                  <a:srgbClr val="0E3A4D"/>
                </a:solidFill>
                <a:effectLst/>
                <a:uLnTx/>
                <a:uFillTx/>
                <a:latin typeface="+mn-lt"/>
                <a:ea typeface="+mj-ea"/>
                <a:cs typeface="Segoe UI" panose="020B0502040204020203" pitchFamily="34" charset="0"/>
              </a:rPr>
              <a:t> </a:t>
            </a:r>
            <a:r>
              <a:rPr kumimoji="0" lang="fr-FR" sz="3000" b="1" i="0" u="none" strike="noStrike" kern="1200" cap="none" spc="0" normalizeH="0" baseline="0" noProof="0" dirty="0">
                <a:ln>
                  <a:noFill/>
                </a:ln>
                <a:solidFill>
                  <a:srgbClr val="0E3A4D"/>
                </a:solidFill>
                <a:effectLst/>
                <a:uLnTx/>
                <a:uFillTx/>
                <a:latin typeface="+mn-lt"/>
                <a:ea typeface="+mj-ea"/>
                <a:cs typeface="Segoe UI" panose="020B0502040204020203" pitchFamily="34" charset="0"/>
              </a:rPr>
              <a:t>Spécificités du reporting financier des SGC</a:t>
            </a:r>
          </a:p>
        </p:txBody>
      </p:sp>
      <p:grpSp>
        <p:nvGrpSpPr>
          <p:cNvPr id="39" name="Groupe 8">
            <a:extLst>
              <a:ext uri="{FF2B5EF4-FFF2-40B4-BE49-F238E27FC236}">
                <a16:creationId xmlns:a16="http://schemas.microsoft.com/office/drawing/2014/main" xmlns="" id="{9E7510AD-BBF6-4EA9-83C1-7E2A8D686D20}"/>
              </a:ext>
            </a:extLst>
          </p:cNvPr>
          <p:cNvGrpSpPr>
            <a:grpSpLocks/>
          </p:cNvGrpSpPr>
          <p:nvPr/>
        </p:nvGrpSpPr>
        <p:grpSpPr bwMode="auto">
          <a:xfrm>
            <a:off x="11014075" y="6237288"/>
            <a:ext cx="957263" cy="287337"/>
            <a:chOff x="9460301" y="7063452"/>
            <a:chExt cx="926165" cy="277783"/>
          </a:xfrm>
        </p:grpSpPr>
        <p:sp>
          <p:nvSpPr>
            <p:cNvPr id="40" name="Espace réservé du numéro de diapositive 5">
              <a:extLst>
                <a:ext uri="{FF2B5EF4-FFF2-40B4-BE49-F238E27FC236}">
                  <a16:creationId xmlns:a16="http://schemas.microsoft.com/office/drawing/2014/main" xmlns="" id="{CF9868D6-3BC9-40EC-9CA3-85BB3F9803FD}"/>
                </a:ext>
              </a:extLst>
            </p:cNvPr>
            <p:cNvSpPr txBox="1">
              <a:spLocks/>
            </p:cNvSpPr>
            <p:nvPr/>
          </p:nvSpPr>
          <p:spPr>
            <a:xfrm>
              <a:off x="9460301" y="7063452"/>
              <a:ext cx="926165" cy="277783"/>
            </a:xfrm>
            <a:prstGeom prst="rect">
              <a:avLst/>
            </a:prstGeom>
          </p:spPr>
          <p:txBody>
            <a:bodyPr/>
            <a:lstStyle>
              <a:defPPr>
                <a:defRPr lang="de-DE"/>
              </a:defPPr>
              <a:lvl1pPr algn="l" rtl="0" fontAlgn="base">
                <a:spcBef>
                  <a:spcPct val="0"/>
                </a:spcBef>
                <a:spcAft>
                  <a:spcPct val="0"/>
                </a:spcAft>
                <a:defRPr sz="2400" kern="1200">
                  <a:solidFill>
                    <a:schemeClr val="tx1"/>
                  </a:solidFill>
                  <a:latin typeface="Times New Roman" panose="02020603050405020304" pitchFamily="18" charset="0"/>
                  <a:ea typeface="+mn-ea"/>
                  <a:cs typeface="Times New Roman" panose="02020603050405020304" pitchFamily="18" charset="0"/>
                </a:defRPr>
              </a:lvl1pPr>
              <a:lvl2pPr marL="457200" algn="l" rtl="0" fontAlgn="base">
                <a:spcBef>
                  <a:spcPct val="0"/>
                </a:spcBef>
                <a:spcAft>
                  <a:spcPct val="0"/>
                </a:spcAft>
                <a:defRPr sz="2400" kern="1200">
                  <a:solidFill>
                    <a:schemeClr val="tx1"/>
                  </a:solidFill>
                  <a:latin typeface="Times New Roman" panose="02020603050405020304" pitchFamily="18" charset="0"/>
                  <a:ea typeface="+mn-ea"/>
                  <a:cs typeface="Times New Roman" panose="02020603050405020304" pitchFamily="18" charset="0"/>
                </a:defRPr>
              </a:lvl2pPr>
              <a:lvl3pPr marL="914400" algn="l" rtl="0" fontAlgn="base">
                <a:spcBef>
                  <a:spcPct val="0"/>
                </a:spcBef>
                <a:spcAft>
                  <a:spcPct val="0"/>
                </a:spcAft>
                <a:defRPr sz="2400" kern="1200">
                  <a:solidFill>
                    <a:schemeClr val="tx1"/>
                  </a:solidFill>
                  <a:latin typeface="Times New Roman" panose="02020603050405020304" pitchFamily="18" charset="0"/>
                  <a:ea typeface="+mn-ea"/>
                  <a:cs typeface="Times New Roman" panose="02020603050405020304" pitchFamily="18" charset="0"/>
                </a:defRPr>
              </a:lvl3pPr>
              <a:lvl4pPr marL="1371600" algn="l" rtl="0" fontAlgn="base">
                <a:spcBef>
                  <a:spcPct val="0"/>
                </a:spcBef>
                <a:spcAft>
                  <a:spcPct val="0"/>
                </a:spcAft>
                <a:defRPr sz="2400" kern="1200">
                  <a:solidFill>
                    <a:schemeClr val="tx1"/>
                  </a:solidFill>
                  <a:latin typeface="Times New Roman" panose="02020603050405020304" pitchFamily="18" charset="0"/>
                  <a:ea typeface="+mn-ea"/>
                  <a:cs typeface="Times New Roman" panose="02020603050405020304" pitchFamily="18" charset="0"/>
                </a:defRPr>
              </a:lvl4pPr>
              <a:lvl5pPr marL="1828800" algn="l" rtl="0" fontAlgn="base">
                <a:spcBef>
                  <a:spcPct val="0"/>
                </a:spcBef>
                <a:spcAft>
                  <a:spcPct val="0"/>
                </a:spcAft>
                <a:defRPr sz="2400" kern="1200">
                  <a:solidFill>
                    <a:schemeClr val="tx1"/>
                  </a:solidFill>
                  <a:latin typeface="Times New Roman" panose="02020603050405020304" pitchFamily="18" charset="0"/>
                  <a:ea typeface="+mn-ea"/>
                  <a:cs typeface="Times New Roman" panose="02020603050405020304" pitchFamily="18" charset="0"/>
                </a:defRPr>
              </a:lvl5pPr>
              <a:lvl6pPr marL="2286000" algn="l" defTabSz="914400" rtl="0" eaLnBrk="1" latinLnBrk="0" hangingPunct="1">
                <a:defRPr sz="2400" kern="1200">
                  <a:solidFill>
                    <a:schemeClr val="tx1"/>
                  </a:solidFill>
                  <a:latin typeface="Times New Roman" panose="02020603050405020304" pitchFamily="18" charset="0"/>
                  <a:ea typeface="+mn-ea"/>
                  <a:cs typeface="Times New Roman" panose="02020603050405020304" pitchFamily="18" charset="0"/>
                </a:defRPr>
              </a:lvl6pPr>
              <a:lvl7pPr marL="2743200" algn="l" defTabSz="914400" rtl="0" eaLnBrk="1" latinLnBrk="0" hangingPunct="1">
                <a:defRPr sz="2400" kern="1200">
                  <a:solidFill>
                    <a:schemeClr val="tx1"/>
                  </a:solidFill>
                  <a:latin typeface="Times New Roman" panose="02020603050405020304" pitchFamily="18" charset="0"/>
                  <a:ea typeface="+mn-ea"/>
                  <a:cs typeface="Times New Roman" panose="02020603050405020304" pitchFamily="18" charset="0"/>
                </a:defRPr>
              </a:lvl7pPr>
              <a:lvl8pPr marL="3200400" algn="l" defTabSz="914400" rtl="0" eaLnBrk="1" latinLnBrk="0" hangingPunct="1">
                <a:defRPr sz="2400" kern="1200">
                  <a:solidFill>
                    <a:schemeClr val="tx1"/>
                  </a:solidFill>
                  <a:latin typeface="Times New Roman" panose="02020603050405020304" pitchFamily="18" charset="0"/>
                  <a:ea typeface="+mn-ea"/>
                  <a:cs typeface="Times New Roman" panose="02020603050405020304" pitchFamily="18" charset="0"/>
                </a:defRPr>
              </a:lvl8pPr>
              <a:lvl9pPr marL="3657600" algn="l" defTabSz="914400" rtl="0" eaLnBrk="1" latinLnBrk="0" hangingPunct="1">
                <a:defRPr sz="2400" kern="1200">
                  <a:solidFill>
                    <a:schemeClr val="tx1"/>
                  </a:solidFill>
                  <a:latin typeface="Times New Roman" panose="02020603050405020304" pitchFamily="18" charset="0"/>
                  <a:ea typeface="+mn-ea"/>
                  <a:cs typeface="Times New Roman" panose="02020603050405020304" pitchFamily="18" charset="0"/>
                </a:defRPr>
              </a:lvl9pPr>
            </a:lstStyle>
            <a:p>
              <a:pPr algn="ctr" defTabSz="1042717" eaLnBrk="1" fontAlgn="auto" hangingPunct="1">
                <a:spcBef>
                  <a:spcPts val="0"/>
                </a:spcBef>
                <a:spcAft>
                  <a:spcPts val="0"/>
                </a:spcAft>
                <a:defRPr/>
              </a:pPr>
              <a:fld id="{0FD39C0D-2820-4F1B-838D-E1ECDD5FD67B}" type="slidenum">
                <a:rPr lang="en-GB" sz="1448">
                  <a:solidFill>
                    <a:srgbClr val="002060"/>
                  </a:solidFill>
                  <a:latin typeface="+mn-lt"/>
                  <a:cs typeface="Calibri" panose="020F0502020204030204" pitchFamily="34" charset="0"/>
                </a:rPr>
                <a:pPr algn="ctr" defTabSz="1042717" eaLnBrk="1" fontAlgn="auto" hangingPunct="1">
                  <a:spcBef>
                    <a:spcPts val="0"/>
                  </a:spcBef>
                  <a:spcAft>
                    <a:spcPts val="0"/>
                  </a:spcAft>
                  <a:defRPr/>
                </a:pPr>
                <a:t>22</a:t>
              </a:fld>
              <a:endParaRPr lang="en-GB" sz="1448" dirty="0">
                <a:solidFill>
                  <a:srgbClr val="002060"/>
                </a:solidFill>
                <a:latin typeface="+mn-lt"/>
                <a:cs typeface="Calibri" panose="020F0502020204030204" pitchFamily="34" charset="0"/>
              </a:endParaRPr>
            </a:p>
          </p:txBody>
        </p:sp>
        <p:cxnSp>
          <p:nvCxnSpPr>
            <p:cNvPr id="41" name="Connecteur droit 40">
              <a:extLst>
                <a:ext uri="{FF2B5EF4-FFF2-40B4-BE49-F238E27FC236}">
                  <a16:creationId xmlns:a16="http://schemas.microsoft.com/office/drawing/2014/main" xmlns="" id="{E41E3B55-4C68-4C34-B3CD-2BDE986E9FD4}"/>
                </a:ext>
              </a:extLst>
            </p:cNvPr>
            <p:cNvCxnSpPr/>
            <p:nvPr/>
          </p:nvCxnSpPr>
          <p:spPr>
            <a:xfrm>
              <a:off x="9738304" y="7092611"/>
              <a:ext cx="0" cy="244020"/>
            </a:xfrm>
            <a:prstGeom prst="line">
              <a:avLst/>
            </a:prstGeom>
            <a:ln>
              <a:solidFill>
                <a:srgbClr val="003062"/>
              </a:solidFill>
            </a:ln>
          </p:spPr>
          <p:style>
            <a:lnRef idx="1">
              <a:schemeClr val="accent1"/>
            </a:lnRef>
            <a:fillRef idx="0">
              <a:schemeClr val="accent1"/>
            </a:fillRef>
            <a:effectRef idx="0">
              <a:schemeClr val="accent1"/>
            </a:effectRef>
            <a:fontRef idx="minor">
              <a:schemeClr val="tx1"/>
            </a:fontRef>
          </p:style>
        </p:cxnSp>
      </p:grpSp>
      <p:sp>
        <p:nvSpPr>
          <p:cNvPr id="73" name="ZoneTexte 72">
            <a:extLst>
              <a:ext uri="{FF2B5EF4-FFF2-40B4-BE49-F238E27FC236}">
                <a16:creationId xmlns:a16="http://schemas.microsoft.com/office/drawing/2014/main" xmlns="" id="{A5660234-3E25-47F5-B8C1-516EA39C49D3}"/>
              </a:ext>
            </a:extLst>
          </p:cNvPr>
          <p:cNvSpPr txBox="1"/>
          <p:nvPr/>
        </p:nvSpPr>
        <p:spPr>
          <a:xfrm>
            <a:off x="406317" y="1003830"/>
            <a:ext cx="9966755" cy="369332"/>
          </a:xfrm>
          <a:prstGeom prst="rect">
            <a:avLst/>
          </a:prstGeom>
          <a:noFill/>
        </p:spPr>
        <p:txBody>
          <a:bodyPr wrap="square">
            <a:spAutoFit/>
          </a:bodyPr>
          <a:lstStyle/>
          <a:p>
            <a:pPr algn="just"/>
            <a:r>
              <a:rPr lang="fr-FR" sz="1800" b="1" i="1" u="none" strike="noStrike" baseline="0" dirty="0">
                <a:solidFill>
                  <a:srgbClr val="0070C0"/>
                </a:solidFill>
              </a:rPr>
              <a:t>Traitement comptable des Garanties de Crédits</a:t>
            </a:r>
            <a:endParaRPr lang="fr-FR" b="1" i="1" dirty="0">
              <a:solidFill>
                <a:srgbClr val="0070C0"/>
              </a:solidFill>
            </a:endParaRPr>
          </a:p>
        </p:txBody>
      </p:sp>
      <p:sp>
        <p:nvSpPr>
          <p:cNvPr id="4" name="Rectangle : coins arrondis 3">
            <a:extLst>
              <a:ext uri="{FF2B5EF4-FFF2-40B4-BE49-F238E27FC236}">
                <a16:creationId xmlns:a16="http://schemas.microsoft.com/office/drawing/2014/main" xmlns="" id="{572245C0-A071-4444-A28E-94EC63B9D148}"/>
              </a:ext>
            </a:extLst>
          </p:cNvPr>
          <p:cNvSpPr/>
          <p:nvPr/>
        </p:nvSpPr>
        <p:spPr>
          <a:xfrm>
            <a:off x="2672282" y="1581056"/>
            <a:ext cx="6502820" cy="446345"/>
          </a:xfrm>
          <a:prstGeom prst="roundRect">
            <a:avLst/>
          </a:prstGeom>
          <a:solidFill>
            <a:schemeClr val="bg1"/>
          </a:solidFill>
          <a:ln w="19050">
            <a:solidFill>
              <a:srgbClr val="0070C0"/>
            </a:solidFill>
          </a:ln>
        </p:spPr>
        <p:style>
          <a:lnRef idx="0">
            <a:schemeClr val="dk1"/>
          </a:lnRef>
          <a:fillRef idx="3">
            <a:schemeClr val="dk1"/>
          </a:fillRef>
          <a:effectRef idx="3">
            <a:schemeClr val="dk1"/>
          </a:effectRef>
          <a:fontRef idx="minor">
            <a:schemeClr val="lt1"/>
          </a:fontRef>
        </p:style>
        <p:txBody>
          <a:bodyPr rtlCol="0" anchor="ctr"/>
          <a:lstStyle/>
          <a:p>
            <a:pPr algn="ctr"/>
            <a:r>
              <a:rPr lang="fr-FR" b="1" dirty="0">
                <a:solidFill>
                  <a:srgbClr val="FF0000"/>
                </a:solidFill>
                <a:latin typeface="Chaparral Pro Light" panose="02060403030505090203" pitchFamily="18" charset="0"/>
              </a:rPr>
              <a:t>Comment comptabiliser une garantie financière selon IFRS 9?</a:t>
            </a:r>
          </a:p>
        </p:txBody>
      </p:sp>
      <p:sp>
        <p:nvSpPr>
          <p:cNvPr id="75" name="Rectangle : coins arrondis 74">
            <a:extLst>
              <a:ext uri="{FF2B5EF4-FFF2-40B4-BE49-F238E27FC236}">
                <a16:creationId xmlns:a16="http://schemas.microsoft.com/office/drawing/2014/main" xmlns="" id="{4F5E3A10-8070-47AE-8C63-BD1A4955901C}"/>
              </a:ext>
            </a:extLst>
          </p:cNvPr>
          <p:cNvSpPr/>
          <p:nvPr/>
        </p:nvSpPr>
        <p:spPr>
          <a:xfrm>
            <a:off x="3115339" y="2634572"/>
            <a:ext cx="1727376" cy="446345"/>
          </a:xfrm>
          <a:prstGeom prst="roundRect">
            <a:avLst/>
          </a:prstGeom>
          <a:solidFill>
            <a:schemeClr val="bg1"/>
          </a:solidFill>
          <a:ln w="19050">
            <a:solidFill>
              <a:srgbClr val="0070C0"/>
            </a:solidFill>
          </a:ln>
        </p:spPr>
        <p:style>
          <a:lnRef idx="0">
            <a:schemeClr val="dk1"/>
          </a:lnRef>
          <a:fillRef idx="3">
            <a:schemeClr val="dk1"/>
          </a:fillRef>
          <a:effectRef idx="3">
            <a:schemeClr val="dk1"/>
          </a:effectRef>
          <a:fontRef idx="minor">
            <a:schemeClr val="lt1"/>
          </a:fontRef>
        </p:style>
        <p:txBody>
          <a:bodyPr rtlCol="0" anchor="ctr"/>
          <a:lstStyle/>
          <a:p>
            <a:pPr algn="ctr"/>
            <a:r>
              <a:rPr lang="fr-FR" b="1" dirty="0">
                <a:solidFill>
                  <a:srgbClr val="002060"/>
                </a:solidFill>
                <a:latin typeface="Chaparral Pro Light" panose="02060403030505090203" pitchFamily="18" charset="0"/>
              </a:rPr>
              <a:t>Initialement:</a:t>
            </a:r>
          </a:p>
        </p:txBody>
      </p:sp>
      <p:sp>
        <p:nvSpPr>
          <p:cNvPr id="76" name="Flèche : droite rayée 75">
            <a:extLst>
              <a:ext uri="{FF2B5EF4-FFF2-40B4-BE49-F238E27FC236}">
                <a16:creationId xmlns:a16="http://schemas.microsoft.com/office/drawing/2014/main" xmlns="" id="{A43FB5DF-A389-400C-93F6-7C88C0BCB40A}"/>
              </a:ext>
            </a:extLst>
          </p:cNvPr>
          <p:cNvSpPr/>
          <p:nvPr/>
        </p:nvSpPr>
        <p:spPr>
          <a:xfrm rot="5400000">
            <a:off x="5748107" y="2025096"/>
            <a:ext cx="351170" cy="576064"/>
          </a:xfrm>
          <a:prstGeom prst="stripedRightArrow">
            <a:avLst/>
          </a:prstGeom>
          <a:no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7" name="Flèche : droite rayée 76">
            <a:extLst>
              <a:ext uri="{FF2B5EF4-FFF2-40B4-BE49-F238E27FC236}">
                <a16:creationId xmlns:a16="http://schemas.microsoft.com/office/drawing/2014/main" xmlns="" id="{8B7156B1-3DDE-4603-900E-7064FB88A101}"/>
              </a:ext>
            </a:extLst>
          </p:cNvPr>
          <p:cNvSpPr/>
          <p:nvPr/>
        </p:nvSpPr>
        <p:spPr>
          <a:xfrm>
            <a:off x="5235040" y="2641003"/>
            <a:ext cx="1498643" cy="351170"/>
          </a:xfrm>
          <a:prstGeom prst="stripedRightArrow">
            <a:avLst/>
          </a:prstGeom>
          <a:no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nvGrpSpPr>
          <p:cNvPr id="7" name="Groupe 6">
            <a:extLst>
              <a:ext uri="{FF2B5EF4-FFF2-40B4-BE49-F238E27FC236}">
                <a16:creationId xmlns:a16="http://schemas.microsoft.com/office/drawing/2014/main" xmlns="" id="{1A7862AE-C20A-4259-952D-0E58F12AF3E2}"/>
              </a:ext>
            </a:extLst>
          </p:cNvPr>
          <p:cNvGrpSpPr/>
          <p:nvPr/>
        </p:nvGrpSpPr>
        <p:grpSpPr>
          <a:xfrm>
            <a:off x="7304234" y="2267194"/>
            <a:ext cx="1304925" cy="1181100"/>
            <a:chOff x="7070318" y="2203763"/>
            <a:chExt cx="1304925" cy="1181100"/>
          </a:xfrm>
        </p:grpSpPr>
        <p:pic>
          <p:nvPicPr>
            <p:cNvPr id="6" name="Image 5">
              <a:extLst>
                <a:ext uri="{FF2B5EF4-FFF2-40B4-BE49-F238E27FC236}">
                  <a16:creationId xmlns:a16="http://schemas.microsoft.com/office/drawing/2014/main" xmlns="" id="{02278A2D-ED11-44E3-B43F-7DB370248347}"/>
                </a:ext>
              </a:extLst>
            </p:cNvPr>
            <p:cNvPicPr>
              <a:picLocks noChangeAspect="1"/>
            </p:cNvPicPr>
            <p:nvPr/>
          </p:nvPicPr>
          <p:blipFill>
            <a:blip r:embed="rId3"/>
            <a:stretch>
              <a:fillRect/>
            </a:stretch>
          </p:blipFill>
          <p:spPr>
            <a:xfrm>
              <a:off x="7070318" y="2203763"/>
              <a:ext cx="1304925" cy="1181100"/>
            </a:xfrm>
            <a:prstGeom prst="rect">
              <a:avLst/>
            </a:prstGeom>
          </p:spPr>
        </p:pic>
        <p:sp>
          <p:nvSpPr>
            <p:cNvPr id="78" name="ZoneTexte 77">
              <a:extLst>
                <a:ext uri="{FF2B5EF4-FFF2-40B4-BE49-F238E27FC236}">
                  <a16:creationId xmlns:a16="http://schemas.microsoft.com/office/drawing/2014/main" xmlns="" id="{589F9EA2-6915-4356-8E09-6DE4615A67D7}"/>
                </a:ext>
              </a:extLst>
            </p:cNvPr>
            <p:cNvSpPr txBox="1"/>
            <p:nvPr/>
          </p:nvSpPr>
          <p:spPr>
            <a:xfrm>
              <a:off x="7238584" y="2928742"/>
              <a:ext cx="1073888" cy="307777"/>
            </a:xfrm>
            <a:prstGeom prst="rect">
              <a:avLst/>
            </a:prstGeom>
            <a:noFill/>
          </p:spPr>
          <p:txBody>
            <a:bodyPr wrap="square">
              <a:spAutoFit/>
            </a:bodyPr>
            <a:lstStyle/>
            <a:p>
              <a:pPr algn="ctr"/>
              <a:r>
                <a:rPr lang="fr-FR" sz="1400" b="1" dirty="0">
                  <a:solidFill>
                    <a:srgbClr val="FF0000"/>
                  </a:solidFill>
                  <a:latin typeface="Chaparral Pro Light" panose="02060403030505090203" pitchFamily="18" charset="0"/>
                </a:rPr>
                <a:t>Juste valeur</a:t>
              </a:r>
            </a:p>
          </p:txBody>
        </p:sp>
      </p:grpSp>
      <p:sp>
        <p:nvSpPr>
          <p:cNvPr id="80" name="Rectangle : coins arrondis 79">
            <a:extLst>
              <a:ext uri="{FF2B5EF4-FFF2-40B4-BE49-F238E27FC236}">
                <a16:creationId xmlns:a16="http://schemas.microsoft.com/office/drawing/2014/main" xmlns="" id="{E700D4E5-07A1-4136-973E-9061C551BA0C}"/>
              </a:ext>
            </a:extLst>
          </p:cNvPr>
          <p:cNvSpPr/>
          <p:nvPr/>
        </p:nvSpPr>
        <p:spPr>
          <a:xfrm>
            <a:off x="2561254" y="3514168"/>
            <a:ext cx="1623271" cy="312225"/>
          </a:xfrm>
          <a:prstGeom prst="roundRect">
            <a:avLst/>
          </a:prstGeom>
          <a:solidFill>
            <a:schemeClr val="bg1"/>
          </a:solidFill>
          <a:ln w="19050">
            <a:solidFill>
              <a:srgbClr val="0070C0"/>
            </a:solidFill>
          </a:ln>
        </p:spPr>
        <p:style>
          <a:lnRef idx="0">
            <a:schemeClr val="dk1"/>
          </a:lnRef>
          <a:fillRef idx="3">
            <a:schemeClr val="dk1"/>
          </a:fillRef>
          <a:effectRef idx="3">
            <a:schemeClr val="dk1"/>
          </a:effectRef>
          <a:fontRef idx="minor">
            <a:schemeClr val="lt1"/>
          </a:fontRef>
        </p:style>
        <p:txBody>
          <a:bodyPr rtlCol="0" anchor="ctr"/>
          <a:lstStyle/>
          <a:p>
            <a:pPr algn="ctr"/>
            <a:r>
              <a:rPr lang="fr-FR" b="1" dirty="0">
                <a:solidFill>
                  <a:srgbClr val="FF0000"/>
                </a:solidFill>
                <a:latin typeface="Chaparral Pro Light" panose="02060403030505090203" pitchFamily="18" charset="0"/>
              </a:rPr>
              <a:t>Illustration</a:t>
            </a:r>
          </a:p>
        </p:txBody>
      </p:sp>
      <p:pic>
        <p:nvPicPr>
          <p:cNvPr id="9" name="Image 8">
            <a:extLst>
              <a:ext uri="{FF2B5EF4-FFF2-40B4-BE49-F238E27FC236}">
                <a16:creationId xmlns:a16="http://schemas.microsoft.com/office/drawing/2014/main" xmlns="" id="{625547E5-839A-40E4-B430-892FBA3A3452}"/>
              </a:ext>
            </a:extLst>
          </p:cNvPr>
          <p:cNvPicPr>
            <a:picLocks noChangeAspect="1"/>
          </p:cNvPicPr>
          <p:nvPr/>
        </p:nvPicPr>
        <p:blipFill>
          <a:blip r:embed="rId4"/>
          <a:stretch>
            <a:fillRect/>
          </a:stretch>
        </p:blipFill>
        <p:spPr>
          <a:xfrm>
            <a:off x="2760921" y="3895409"/>
            <a:ext cx="333375" cy="314325"/>
          </a:xfrm>
          <a:prstGeom prst="rect">
            <a:avLst/>
          </a:prstGeom>
        </p:spPr>
      </p:pic>
      <p:sp>
        <p:nvSpPr>
          <p:cNvPr id="81" name="ZoneTexte 80">
            <a:extLst>
              <a:ext uri="{FF2B5EF4-FFF2-40B4-BE49-F238E27FC236}">
                <a16:creationId xmlns:a16="http://schemas.microsoft.com/office/drawing/2014/main" xmlns="" id="{333C8CEE-2546-4720-A0CD-DEF3D76F145C}"/>
              </a:ext>
            </a:extLst>
          </p:cNvPr>
          <p:cNvSpPr txBox="1"/>
          <p:nvPr/>
        </p:nvSpPr>
        <p:spPr>
          <a:xfrm>
            <a:off x="3094295" y="3916221"/>
            <a:ext cx="7278777" cy="307777"/>
          </a:xfrm>
          <a:prstGeom prst="rect">
            <a:avLst/>
          </a:prstGeom>
          <a:noFill/>
        </p:spPr>
        <p:txBody>
          <a:bodyPr wrap="square">
            <a:spAutoFit/>
          </a:bodyPr>
          <a:lstStyle/>
          <a:p>
            <a:r>
              <a:rPr lang="fr-FR" sz="1400" b="1" dirty="0">
                <a:solidFill>
                  <a:schemeClr val="tx1">
                    <a:lumMod val="95000"/>
                    <a:lumOff val="5000"/>
                  </a:schemeClr>
                </a:solidFill>
                <a:latin typeface="Chaparral Pro Light" panose="02060403030505090203" pitchFamily="18" charset="0"/>
              </a:rPr>
              <a:t>Prime pour l'émission d'une garantie financière pour un prêt ayant une maturité de 5 ans: </a:t>
            </a:r>
            <a:r>
              <a:rPr lang="fr-FR" sz="1400" b="1" dirty="0">
                <a:solidFill>
                  <a:srgbClr val="0070C0"/>
                </a:solidFill>
                <a:latin typeface="Chaparral Pro Light" panose="02060403030505090203" pitchFamily="18" charset="0"/>
              </a:rPr>
              <a:t>1 000 UM</a:t>
            </a:r>
          </a:p>
        </p:txBody>
      </p:sp>
      <p:graphicFrame>
        <p:nvGraphicFramePr>
          <p:cNvPr id="32" name="Tableau 31">
            <a:extLst>
              <a:ext uri="{FF2B5EF4-FFF2-40B4-BE49-F238E27FC236}">
                <a16:creationId xmlns:a16="http://schemas.microsoft.com/office/drawing/2014/main" xmlns="" id="{937049D8-5BDE-4196-97C4-2A91B283B4C9}"/>
              </a:ext>
            </a:extLst>
          </p:cNvPr>
          <p:cNvGraphicFramePr>
            <a:graphicFrameLocks noGrp="1"/>
          </p:cNvGraphicFramePr>
          <p:nvPr>
            <p:extLst>
              <p:ext uri="{D42A27DB-BD31-4B8C-83A1-F6EECF244321}">
                <p14:modId xmlns:p14="http://schemas.microsoft.com/office/powerpoint/2010/main" val="4120406688"/>
              </p:ext>
            </p:extLst>
          </p:nvPr>
        </p:nvGraphicFramePr>
        <p:xfrm>
          <a:off x="4095076" y="4358294"/>
          <a:ext cx="2211388" cy="841184"/>
        </p:xfrm>
        <a:graphic>
          <a:graphicData uri="http://schemas.openxmlformats.org/drawingml/2006/table">
            <a:tbl>
              <a:tblPr/>
              <a:tblGrid>
                <a:gridCol w="1104900">
                  <a:extLst>
                    <a:ext uri="{9D8B030D-6E8A-4147-A177-3AD203B41FA5}">
                      <a16:colId xmlns:a16="http://schemas.microsoft.com/office/drawing/2014/main" xmlns="" val="20000"/>
                    </a:ext>
                  </a:extLst>
                </a:gridCol>
                <a:gridCol w="1106488">
                  <a:extLst>
                    <a:ext uri="{9D8B030D-6E8A-4147-A177-3AD203B41FA5}">
                      <a16:colId xmlns:a16="http://schemas.microsoft.com/office/drawing/2014/main" xmlns="" val="20001"/>
                    </a:ext>
                  </a:extLst>
                </a:gridCol>
              </a:tblGrid>
              <a:tr h="280352">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fr-FR" sz="1600" b="1" i="0" u="none" strike="noStrike" kern="1200" cap="none" spc="-100" normalizeH="0" baseline="0" dirty="0">
                          <a:ln>
                            <a:noFill/>
                          </a:ln>
                          <a:solidFill>
                            <a:srgbClr val="0070C0"/>
                          </a:solidFill>
                          <a:effectLst/>
                          <a:latin typeface="+mn-lt"/>
                          <a:ea typeface="Arial Unicode MS" pitchFamily="34" charset="-128"/>
                          <a:cs typeface="Arial Unicode MS" pitchFamily="34" charset="-128"/>
                        </a:rPr>
                        <a:t>(B) Trésorerie</a:t>
                      </a:r>
                      <a:endParaRPr kumimoji="0" lang="fr-FR" sz="1100" b="1" i="0" u="none" strike="noStrike" kern="1200" cap="none" spc="-100" normalizeH="0" baseline="0" dirty="0">
                        <a:ln>
                          <a:noFill/>
                        </a:ln>
                        <a:solidFill>
                          <a:srgbClr val="FF0000"/>
                        </a:solidFill>
                        <a:effectLst/>
                        <a:latin typeface="+mn-lt"/>
                        <a:ea typeface="Arial Unicode MS" pitchFamily="34" charset="-128"/>
                        <a:cs typeface="Times New Roman" pitchFamily="18" charset="0"/>
                      </a:endParaRPr>
                    </a:p>
                  </a:txBody>
                  <a:tcPr marL="68580" marR="68580" marT="0" marB="0" horzOverflow="overflow">
                    <a:lnL>
                      <a:noFill/>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fr-FR"/>
                    </a:p>
                  </a:txBody>
                  <a:tcPr/>
                </a:tc>
                <a:extLst>
                  <a:ext uri="{0D108BD9-81ED-4DB2-BD59-A6C34878D82A}">
                    <a16:rowId xmlns:a16="http://schemas.microsoft.com/office/drawing/2014/main" xmlns="" val="10000"/>
                  </a:ext>
                </a:extLst>
              </a:tr>
              <a:tr h="280416">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fr-FR" sz="1600" b="1" i="0" u="none" strike="noStrike" cap="none" normalizeH="0" baseline="0" dirty="0">
                          <a:ln>
                            <a:noFill/>
                          </a:ln>
                          <a:solidFill>
                            <a:srgbClr val="00B050"/>
                          </a:solidFill>
                          <a:effectLst/>
                          <a:latin typeface="Calibri" pitchFamily="34" charset="0"/>
                          <a:ea typeface="Calibri" pitchFamily="34" charset="0"/>
                          <a:cs typeface="Arial" pitchFamily="34" charset="0"/>
                        </a:rPr>
                        <a:t>1 000</a:t>
                      </a:r>
                    </a:p>
                  </a:txBody>
                  <a:tcPr marL="68580" marR="68580" marT="0" marB="0" horzOverflow="overflow">
                    <a:lnL>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1" fontAlgn="base" latinLnBrk="0" hangingPunct="1">
                        <a:lnSpc>
                          <a:spcPct val="115000"/>
                        </a:lnSpc>
                        <a:spcBef>
                          <a:spcPct val="0"/>
                        </a:spcBef>
                        <a:spcAft>
                          <a:spcPct val="0"/>
                        </a:spcAft>
                        <a:buClrTx/>
                        <a:buSzTx/>
                        <a:buFontTx/>
                        <a:buNone/>
                        <a:tabLst/>
                        <a:defRPr/>
                      </a:pPr>
                      <a:endParaRPr kumimoji="0" lang="fr-FR" sz="1600" b="1" i="0" u="none" strike="noStrike" cap="none" normalizeH="0" baseline="0" dirty="0">
                        <a:ln>
                          <a:noFill/>
                        </a:ln>
                        <a:solidFill>
                          <a:srgbClr val="00B050"/>
                        </a:solidFill>
                        <a:effectLst/>
                        <a:latin typeface="Calibri" pitchFamily="34" charset="0"/>
                        <a:ea typeface="Calibri" pitchFamily="34" charset="0"/>
                        <a:cs typeface="Arial" pitchFamily="34" charset="0"/>
                      </a:endParaRPr>
                    </a:p>
                  </a:txBody>
                  <a:tcPr marL="68580" marR="68580" marT="0" marB="0" horzOverflow="overflow">
                    <a:lnL w="12700" cap="flat" cmpd="sng" algn="ctr">
                      <a:solidFill>
                        <a:schemeClr val="tx1"/>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a:noFill/>
                    </a:lnB>
                    <a:lnTlToBr>
                      <a:noFill/>
                    </a:lnTlToBr>
                    <a:lnBlToTr>
                      <a:noFill/>
                    </a:lnBlToTr>
                    <a:noFill/>
                  </a:tcPr>
                </a:tc>
                <a:extLst>
                  <a:ext uri="{0D108BD9-81ED-4DB2-BD59-A6C34878D82A}">
                    <a16:rowId xmlns:a16="http://schemas.microsoft.com/office/drawing/2014/main" xmlns="" val="10001"/>
                  </a:ext>
                </a:extLst>
              </a:tr>
              <a:tr h="280416">
                <a:tc>
                  <a:txBody>
                    <a:bodyPr/>
                    <a:lstStyle/>
                    <a:p>
                      <a:pPr marL="0" marR="0" lvl="0" indent="0" algn="r" defTabSz="914400" rtl="0" eaLnBrk="1" fontAlgn="base" latinLnBrk="0" hangingPunct="1">
                        <a:lnSpc>
                          <a:spcPct val="115000"/>
                        </a:lnSpc>
                        <a:spcBef>
                          <a:spcPct val="0"/>
                        </a:spcBef>
                        <a:spcAft>
                          <a:spcPct val="0"/>
                        </a:spcAft>
                        <a:buClrTx/>
                        <a:buSzTx/>
                        <a:buFontTx/>
                        <a:buNone/>
                        <a:tabLst/>
                        <a:defRPr/>
                      </a:pPr>
                      <a:endParaRPr kumimoji="0" lang="fr-FR" sz="1600" b="1" i="0" u="none" strike="noStrike" cap="none" normalizeH="0" baseline="0" dirty="0">
                        <a:ln>
                          <a:noFill/>
                        </a:ln>
                        <a:solidFill>
                          <a:srgbClr val="00B050"/>
                        </a:solidFill>
                        <a:effectLst/>
                        <a:latin typeface="Calibri" pitchFamily="34" charset="0"/>
                        <a:cs typeface="Times New Roman" pitchFamily="18" charset="0"/>
                      </a:endParaRPr>
                    </a:p>
                  </a:txBody>
                  <a:tcPr marL="68580" marR="68580" marT="0" marB="0" horzOverflow="overflow">
                    <a:lnL>
                      <a:noFill/>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r" defTabSz="914400" rtl="0" eaLnBrk="1" fontAlgn="base" latinLnBrk="0" hangingPunct="1">
                        <a:lnSpc>
                          <a:spcPct val="115000"/>
                        </a:lnSpc>
                        <a:spcBef>
                          <a:spcPct val="0"/>
                        </a:spcBef>
                        <a:spcAft>
                          <a:spcPct val="0"/>
                        </a:spcAft>
                        <a:buClrTx/>
                        <a:buSzTx/>
                        <a:buFontTx/>
                        <a:buNone/>
                        <a:tabLst/>
                      </a:pPr>
                      <a:endParaRPr kumimoji="0" lang="fr-FR" sz="1600" b="1" i="0" u="none" strike="noStrike" cap="none" normalizeH="0" baseline="0" dirty="0">
                        <a:ln>
                          <a:noFill/>
                        </a:ln>
                        <a:solidFill>
                          <a:srgbClr val="00B050"/>
                        </a:solidFill>
                        <a:effectLst/>
                        <a:latin typeface="Calibri" pitchFamily="34" charset="0"/>
                        <a:cs typeface="Times New Roman" pitchFamily="18" charset="0"/>
                      </a:endParaRPr>
                    </a:p>
                  </a:txBody>
                  <a:tcPr marL="68580" marR="68580" marT="0" marB="0" horzOverflow="overflow">
                    <a:lnL w="12700"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extLst>
                  <a:ext uri="{0D108BD9-81ED-4DB2-BD59-A6C34878D82A}">
                    <a16:rowId xmlns:a16="http://schemas.microsoft.com/office/drawing/2014/main" xmlns="" val="10002"/>
                  </a:ext>
                </a:extLst>
              </a:tr>
            </a:tbl>
          </a:graphicData>
        </a:graphic>
      </p:graphicFrame>
      <p:graphicFrame>
        <p:nvGraphicFramePr>
          <p:cNvPr id="34" name="Tableau 33">
            <a:extLst>
              <a:ext uri="{FF2B5EF4-FFF2-40B4-BE49-F238E27FC236}">
                <a16:creationId xmlns:a16="http://schemas.microsoft.com/office/drawing/2014/main" xmlns="" id="{CE4511C9-D8D3-4105-BEF8-B55740E59162}"/>
              </a:ext>
            </a:extLst>
          </p:cNvPr>
          <p:cNvGraphicFramePr>
            <a:graphicFrameLocks noGrp="1"/>
          </p:cNvGraphicFramePr>
          <p:nvPr>
            <p:extLst>
              <p:ext uri="{D42A27DB-BD31-4B8C-83A1-F6EECF244321}">
                <p14:modId xmlns:p14="http://schemas.microsoft.com/office/powerpoint/2010/main" val="2103118779"/>
              </p:ext>
            </p:extLst>
          </p:nvPr>
        </p:nvGraphicFramePr>
        <p:xfrm>
          <a:off x="6581312" y="4358294"/>
          <a:ext cx="2211388" cy="841184"/>
        </p:xfrm>
        <a:graphic>
          <a:graphicData uri="http://schemas.openxmlformats.org/drawingml/2006/table">
            <a:tbl>
              <a:tblPr/>
              <a:tblGrid>
                <a:gridCol w="1104900">
                  <a:extLst>
                    <a:ext uri="{9D8B030D-6E8A-4147-A177-3AD203B41FA5}">
                      <a16:colId xmlns:a16="http://schemas.microsoft.com/office/drawing/2014/main" xmlns="" val="20000"/>
                    </a:ext>
                  </a:extLst>
                </a:gridCol>
                <a:gridCol w="1106488">
                  <a:extLst>
                    <a:ext uri="{9D8B030D-6E8A-4147-A177-3AD203B41FA5}">
                      <a16:colId xmlns:a16="http://schemas.microsoft.com/office/drawing/2014/main" xmlns="" val="20001"/>
                    </a:ext>
                  </a:extLst>
                </a:gridCol>
              </a:tblGrid>
              <a:tr h="280352">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fr-FR" sz="1600" b="1" i="0" u="none" strike="noStrike" kern="1200" cap="none" spc="-100" normalizeH="0" baseline="0" dirty="0">
                          <a:ln>
                            <a:noFill/>
                          </a:ln>
                          <a:solidFill>
                            <a:srgbClr val="003162"/>
                          </a:solidFill>
                          <a:effectLst/>
                          <a:latin typeface="+mn-lt"/>
                          <a:ea typeface="Arial Unicode MS" pitchFamily="34" charset="-128"/>
                          <a:cs typeface="Arial Unicode MS" pitchFamily="34" charset="-128"/>
                        </a:rPr>
                        <a:t>(B) Passif financier - Garantie</a:t>
                      </a:r>
                      <a:endParaRPr kumimoji="0" lang="fr-FR" sz="1100" b="1" i="0" u="none" strike="noStrike" kern="1200" cap="none" spc="-100" normalizeH="0" baseline="0" dirty="0">
                        <a:ln>
                          <a:noFill/>
                        </a:ln>
                        <a:solidFill>
                          <a:srgbClr val="003162"/>
                        </a:solidFill>
                        <a:effectLst/>
                        <a:latin typeface="+mn-lt"/>
                        <a:ea typeface="Arial Unicode MS" pitchFamily="34" charset="-128"/>
                        <a:cs typeface="Times New Roman" pitchFamily="18" charset="0"/>
                      </a:endParaRPr>
                    </a:p>
                  </a:txBody>
                  <a:tcPr marL="68580" marR="68580" marT="0" marB="0" horzOverflow="overflow">
                    <a:lnL>
                      <a:noFill/>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fr-FR"/>
                    </a:p>
                  </a:txBody>
                  <a:tcPr/>
                </a:tc>
                <a:extLst>
                  <a:ext uri="{0D108BD9-81ED-4DB2-BD59-A6C34878D82A}">
                    <a16:rowId xmlns:a16="http://schemas.microsoft.com/office/drawing/2014/main" xmlns="" val="10000"/>
                  </a:ext>
                </a:extLst>
              </a:tr>
              <a:tr h="280416">
                <a:tc>
                  <a:txBody>
                    <a:bodyPr/>
                    <a:lstStyle/>
                    <a:p>
                      <a:pPr marL="0" marR="0" lvl="0" indent="0" algn="r" defTabSz="914400" rtl="0" eaLnBrk="1" fontAlgn="base" latinLnBrk="0" hangingPunct="1">
                        <a:lnSpc>
                          <a:spcPct val="115000"/>
                        </a:lnSpc>
                        <a:spcBef>
                          <a:spcPct val="0"/>
                        </a:spcBef>
                        <a:spcAft>
                          <a:spcPct val="0"/>
                        </a:spcAft>
                        <a:buClrTx/>
                        <a:buSzTx/>
                        <a:buFontTx/>
                        <a:buNone/>
                        <a:tabLst/>
                      </a:pPr>
                      <a:endParaRPr kumimoji="0" lang="fr-FR" sz="1600" b="1" i="0" u="none" strike="noStrike" cap="none" normalizeH="0" baseline="0" dirty="0">
                        <a:ln>
                          <a:noFill/>
                        </a:ln>
                        <a:solidFill>
                          <a:srgbClr val="0070C0"/>
                        </a:solidFill>
                        <a:effectLst/>
                        <a:latin typeface="Calibri" pitchFamily="34" charset="0"/>
                        <a:ea typeface="Calibri" pitchFamily="34" charset="0"/>
                        <a:cs typeface="Arial" pitchFamily="34" charset="0"/>
                      </a:endParaRPr>
                    </a:p>
                  </a:txBody>
                  <a:tcPr marL="68580" marR="68580" marT="0" marB="0" horzOverflow="overflow">
                    <a:lnL>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1" fontAlgn="base" latinLnBrk="0" hangingPunct="1">
                        <a:lnSpc>
                          <a:spcPct val="115000"/>
                        </a:lnSpc>
                        <a:spcBef>
                          <a:spcPct val="0"/>
                        </a:spcBef>
                        <a:spcAft>
                          <a:spcPct val="0"/>
                        </a:spcAft>
                        <a:buClrTx/>
                        <a:buSzTx/>
                        <a:buFontTx/>
                        <a:buNone/>
                        <a:tabLst/>
                        <a:defRPr/>
                      </a:pPr>
                      <a:r>
                        <a:rPr kumimoji="0" lang="fr-FR" sz="1600" b="1" i="0" u="none" strike="noStrike" cap="none" normalizeH="0" baseline="0" dirty="0">
                          <a:ln>
                            <a:noFill/>
                          </a:ln>
                          <a:solidFill>
                            <a:srgbClr val="0070C0"/>
                          </a:solidFill>
                          <a:effectLst/>
                          <a:latin typeface="Calibri" pitchFamily="34" charset="0"/>
                          <a:ea typeface="Calibri" pitchFamily="34" charset="0"/>
                          <a:cs typeface="Arial" pitchFamily="34" charset="0"/>
                        </a:rPr>
                        <a:t>1 000</a:t>
                      </a:r>
                    </a:p>
                  </a:txBody>
                  <a:tcPr marL="68580" marR="68580" marT="0" marB="0" horzOverflow="overflow">
                    <a:lnL w="12700" cap="flat" cmpd="sng" algn="ctr">
                      <a:solidFill>
                        <a:schemeClr val="tx1"/>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a:noFill/>
                    </a:lnB>
                    <a:lnTlToBr>
                      <a:noFill/>
                    </a:lnTlToBr>
                    <a:lnBlToTr>
                      <a:noFill/>
                    </a:lnBlToTr>
                    <a:noFill/>
                  </a:tcPr>
                </a:tc>
                <a:extLst>
                  <a:ext uri="{0D108BD9-81ED-4DB2-BD59-A6C34878D82A}">
                    <a16:rowId xmlns:a16="http://schemas.microsoft.com/office/drawing/2014/main" xmlns="" val="10001"/>
                  </a:ext>
                </a:extLst>
              </a:tr>
              <a:tr h="280416">
                <a:tc>
                  <a:txBody>
                    <a:bodyPr/>
                    <a:lstStyle/>
                    <a:p>
                      <a:pPr marL="0" marR="0" lvl="0" indent="0" algn="r" defTabSz="914400" rtl="0" eaLnBrk="1" fontAlgn="base" latinLnBrk="0" hangingPunct="1">
                        <a:lnSpc>
                          <a:spcPct val="115000"/>
                        </a:lnSpc>
                        <a:spcBef>
                          <a:spcPct val="0"/>
                        </a:spcBef>
                        <a:spcAft>
                          <a:spcPct val="0"/>
                        </a:spcAft>
                        <a:buClrTx/>
                        <a:buSzTx/>
                        <a:buFontTx/>
                        <a:buNone/>
                        <a:tabLst/>
                        <a:defRPr/>
                      </a:pPr>
                      <a:endParaRPr kumimoji="0" lang="fr-FR" sz="1600" b="1" i="0" u="none" strike="noStrike" cap="none" normalizeH="0" baseline="0" dirty="0">
                        <a:ln>
                          <a:noFill/>
                        </a:ln>
                        <a:solidFill>
                          <a:srgbClr val="00B050"/>
                        </a:solidFill>
                        <a:effectLst/>
                        <a:latin typeface="Calibri" pitchFamily="34" charset="0"/>
                        <a:cs typeface="Times New Roman" pitchFamily="18" charset="0"/>
                      </a:endParaRPr>
                    </a:p>
                  </a:txBody>
                  <a:tcPr marL="68580" marR="68580" marT="0" marB="0" horzOverflow="overflow">
                    <a:lnL>
                      <a:noFill/>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r" defTabSz="914400" rtl="0" eaLnBrk="1" fontAlgn="base" latinLnBrk="0" hangingPunct="1">
                        <a:lnSpc>
                          <a:spcPct val="115000"/>
                        </a:lnSpc>
                        <a:spcBef>
                          <a:spcPct val="0"/>
                        </a:spcBef>
                        <a:spcAft>
                          <a:spcPct val="0"/>
                        </a:spcAft>
                        <a:buClrTx/>
                        <a:buSzTx/>
                        <a:buFontTx/>
                        <a:buNone/>
                        <a:tabLst/>
                      </a:pPr>
                      <a:endParaRPr kumimoji="0" lang="fr-FR" sz="1600" b="1" i="0" u="none" strike="noStrike" cap="none" normalizeH="0" baseline="0" dirty="0">
                        <a:ln>
                          <a:noFill/>
                        </a:ln>
                        <a:solidFill>
                          <a:srgbClr val="00B050"/>
                        </a:solidFill>
                        <a:effectLst/>
                        <a:latin typeface="Calibri" pitchFamily="34" charset="0"/>
                        <a:cs typeface="Times New Roman" pitchFamily="18" charset="0"/>
                      </a:endParaRPr>
                    </a:p>
                  </a:txBody>
                  <a:tcPr marL="68580" marR="68580" marT="0" marB="0" horzOverflow="overflow">
                    <a:lnL w="12700"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extLst>
                  <a:ext uri="{0D108BD9-81ED-4DB2-BD59-A6C34878D82A}">
                    <a16:rowId xmlns:a16="http://schemas.microsoft.com/office/drawing/2014/main" xmlns="" val="10002"/>
                  </a:ext>
                </a:extLst>
              </a:tr>
            </a:tbl>
          </a:graphicData>
        </a:graphic>
      </p:graphicFrame>
      <p:cxnSp>
        <p:nvCxnSpPr>
          <p:cNvPr id="35" name="Connecteur droit 34">
            <a:extLst>
              <a:ext uri="{FF2B5EF4-FFF2-40B4-BE49-F238E27FC236}">
                <a16:creationId xmlns:a16="http://schemas.microsoft.com/office/drawing/2014/main" xmlns="" id="{15FDCF7D-11E0-4B64-9045-F6A10453691A}"/>
              </a:ext>
            </a:extLst>
          </p:cNvPr>
          <p:cNvCxnSpPr>
            <a:cxnSpLocks/>
          </p:cNvCxnSpPr>
          <p:nvPr/>
        </p:nvCxnSpPr>
        <p:spPr>
          <a:xfrm>
            <a:off x="4710223" y="4800891"/>
            <a:ext cx="3423684" cy="1"/>
          </a:xfrm>
          <a:prstGeom prst="line">
            <a:avLst/>
          </a:prstGeom>
          <a:ln w="38100">
            <a:solidFill>
              <a:srgbClr val="FFC000"/>
            </a:solidFill>
            <a:prstDash val="sysDot"/>
          </a:ln>
        </p:spPr>
        <p:style>
          <a:lnRef idx="1">
            <a:schemeClr val="accent1"/>
          </a:lnRef>
          <a:fillRef idx="0">
            <a:schemeClr val="accent1"/>
          </a:fillRef>
          <a:effectRef idx="0">
            <a:schemeClr val="accent1"/>
          </a:effectRef>
          <a:fontRef idx="minor">
            <a:schemeClr val="tx1"/>
          </a:fontRef>
        </p:style>
      </p:cxnSp>
      <p:pic>
        <p:nvPicPr>
          <p:cNvPr id="42" name="Image 41">
            <a:extLst>
              <a:ext uri="{FF2B5EF4-FFF2-40B4-BE49-F238E27FC236}">
                <a16:creationId xmlns:a16="http://schemas.microsoft.com/office/drawing/2014/main" xmlns="" id="{BEF40714-A908-4B9E-B761-C875129EA9D9}"/>
              </a:ext>
            </a:extLst>
          </p:cNvPr>
          <p:cNvPicPr>
            <a:picLocks noChangeAspect="1"/>
          </p:cNvPicPr>
          <p:nvPr/>
        </p:nvPicPr>
        <p:blipFill>
          <a:blip r:embed="rId4"/>
          <a:stretch>
            <a:fillRect/>
          </a:stretch>
        </p:blipFill>
        <p:spPr>
          <a:xfrm>
            <a:off x="2760920" y="5222677"/>
            <a:ext cx="333375" cy="314325"/>
          </a:xfrm>
          <a:prstGeom prst="rect">
            <a:avLst/>
          </a:prstGeom>
        </p:spPr>
      </p:pic>
      <p:sp>
        <p:nvSpPr>
          <p:cNvPr id="43" name="ZoneTexte 42">
            <a:extLst>
              <a:ext uri="{FF2B5EF4-FFF2-40B4-BE49-F238E27FC236}">
                <a16:creationId xmlns:a16="http://schemas.microsoft.com/office/drawing/2014/main" xmlns="" id="{B0995BE5-3326-4336-947E-984A307ED6E3}"/>
              </a:ext>
            </a:extLst>
          </p:cNvPr>
          <p:cNvSpPr txBox="1"/>
          <p:nvPr/>
        </p:nvSpPr>
        <p:spPr>
          <a:xfrm>
            <a:off x="3094294" y="5243489"/>
            <a:ext cx="7278777" cy="307777"/>
          </a:xfrm>
          <a:prstGeom prst="rect">
            <a:avLst/>
          </a:prstGeom>
          <a:noFill/>
        </p:spPr>
        <p:txBody>
          <a:bodyPr wrap="square">
            <a:spAutoFit/>
          </a:bodyPr>
          <a:lstStyle/>
          <a:p>
            <a:r>
              <a:rPr lang="fr-FR" sz="1400" b="1" dirty="0">
                <a:solidFill>
                  <a:schemeClr val="tx1">
                    <a:lumMod val="95000"/>
                    <a:lumOff val="5000"/>
                  </a:schemeClr>
                </a:solidFill>
                <a:latin typeface="Chaparral Pro Light" panose="02060403030505090203" pitchFamily="18" charset="0"/>
              </a:rPr>
              <a:t>Prime pour l'émission d'une garantie financière pour un prêt ayant une maturité de 5 ans: </a:t>
            </a:r>
            <a:r>
              <a:rPr lang="fr-FR" sz="1400" b="1" dirty="0">
                <a:solidFill>
                  <a:srgbClr val="0070C0"/>
                </a:solidFill>
                <a:latin typeface="Chaparral Pro Light" panose="02060403030505090203" pitchFamily="18" charset="0"/>
              </a:rPr>
              <a:t>0 UM</a:t>
            </a:r>
          </a:p>
        </p:txBody>
      </p:sp>
      <p:sp>
        <p:nvSpPr>
          <p:cNvPr id="44" name="ZoneTexte 43">
            <a:extLst>
              <a:ext uri="{FF2B5EF4-FFF2-40B4-BE49-F238E27FC236}">
                <a16:creationId xmlns:a16="http://schemas.microsoft.com/office/drawing/2014/main" xmlns="" id="{79D2426C-4949-476C-9BCF-A051DF19A767}"/>
              </a:ext>
            </a:extLst>
          </p:cNvPr>
          <p:cNvSpPr txBox="1"/>
          <p:nvPr/>
        </p:nvSpPr>
        <p:spPr>
          <a:xfrm>
            <a:off x="3094294" y="5707476"/>
            <a:ext cx="7278777" cy="307777"/>
          </a:xfrm>
          <a:prstGeom prst="rect">
            <a:avLst/>
          </a:prstGeom>
          <a:noFill/>
        </p:spPr>
        <p:txBody>
          <a:bodyPr wrap="square">
            <a:spAutoFit/>
          </a:bodyPr>
          <a:lstStyle/>
          <a:p>
            <a:r>
              <a:rPr lang="fr-FR" sz="1400" b="1" dirty="0">
                <a:solidFill>
                  <a:schemeClr val="tx1">
                    <a:lumMod val="95000"/>
                    <a:lumOff val="5000"/>
                  </a:schemeClr>
                </a:solidFill>
                <a:latin typeface="Chaparral Pro Light" panose="02060403030505090203" pitchFamily="18" charset="0"/>
              </a:rPr>
              <a:t>==&gt; Il y a lieu de déterminer </a:t>
            </a:r>
            <a:endParaRPr lang="fr-FR" sz="1400" b="1" dirty="0">
              <a:solidFill>
                <a:srgbClr val="0070C0"/>
              </a:solidFill>
              <a:latin typeface="Chaparral Pro Light" panose="02060403030505090203" pitchFamily="18" charset="0"/>
            </a:endParaRPr>
          </a:p>
        </p:txBody>
      </p:sp>
      <p:pic>
        <p:nvPicPr>
          <p:cNvPr id="5" name="Image 4">
            <a:extLst>
              <a:ext uri="{FF2B5EF4-FFF2-40B4-BE49-F238E27FC236}">
                <a16:creationId xmlns:a16="http://schemas.microsoft.com/office/drawing/2014/main" xmlns="" id="{1DCFD5B8-205F-4A77-BFE9-5559CB4DEB29}"/>
              </a:ext>
            </a:extLst>
          </p:cNvPr>
          <p:cNvPicPr>
            <a:picLocks noChangeAspect="1"/>
          </p:cNvPicPr>
          <p:nvPr/>
        </p:nvPicPr>
        <p:blipFill>
          <a:blip r:embed="rId5"/>
          <a:stretch>
            <a:fillRect/>
          </a:stretch>
        </p:blipFill>
        <p:spPr>
          <a:xfrm>
            <a:off x="5174785" y="5532767"/>
            <a:ext cx="1911718" cy="987096"/>
          </a:xfrm>
          <a:prstGeom prst="rect">
            <a:avLst/>
          </a:prstGeom>
        </p:spPr>
      </p:pic>
      <p:sp>
        <p:nvSpPr>
          <p:cNvPr id="45" name="ZoneTexte 44">
            <a:extLst>
              <a:ext uri="{FF2B5EF4-FFF2-40B4-BE49-F238E27FC236}">
                <a16:creationId xmlns:a16="http://schemas.microsoft.com/office/drawing/2014/main" xmlns="" id="{D175D36C-CD77-42F2-B41D-018FBF03479D}"/>
              </a:ext>
            </a:extLst>
          </p:cNvPr>
          <p:cNvSpPr txBox="1"/>
          <p:nvPr/>
        </p:nvSpPr>
        <p:spPr>
          <a:xfrm>
            <a:off x="5769520" y="5818943"/>
            <a:ext cx="1073888" cy="307777"/>
          </a:xfrm>
          <a:prstGeom prst="rect">
            <a:avLst/>
          </a:prstGeom>
          <a:noFill/>
        </p:spPr>
        <p:txBody>
          <a:bodyPr wrap="square">
            <a:spAutoFit/>
          </a:bodyPr>
          <a:lstStyle/>
          <a:p>
            <a:pPr algn="ctr"/>
            <a:r>
              <a:rPr lang="fr-FR" sz="1400" b="1" dirty="0">
                <a:solidFill>
                  <a:srgbClr val="FF0000"/>
                </a:solidFill>
                <a:latin typeface="Chaparral Pro Light" panose="02060403030505090203" pitchFamily="18" charset="0"/>
              </a:rPr>
              <a:t>Juste valeur</a:t>
            </a:r>
          </a:p>
        </p:txBody>
      </p:sp>
    </p:spTree>
    <p:extLst>
      <p:ext uri="{BB962C8B-B14F-4D97-AF65-F5344CB8AC3E}">
        <p14:creationId xmlns:p14="http://schemas.microsoft.com/office/powerpoint/2010/main" val="111864481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7" name="Connecteur droit 46">
            <a:extLst>
              <a:ext uri="{FF2B5EF4-FFF2-40B4-BE49-F238E27FC236}">
                <a16:creationId xmlns:a16="http://schemas.microsoft.com/office/drawing/2014/main" xmlns="" id="{2FC71C90-816D-42EA-B4A4-ADF23DEFD88D}"/>
              </a:ext>
            </a:extLst>
          </p:cNvPr>
          <p:cNvCxnSpPr>
            <a:cxnSpLocks/>
          </p:cNvCxnSpPr>
          <p:nvPr/>
        </p:nvCxnSpPr>
        <p:spPr>
          <a:xfrm>
            <a:off x="0" y="971931"/>
            <a:ext cx="10996863" cy="0"/>
          </a:xfrm>
          <a:prstGeom prst="line">
            <a:avLst/>
          </a:prstGeom>
          <a:ln w="19050">
            <a:solidFill>
              <a:srgbClr val="0E3A4D"/>
            </a:solidFill>
          </a:ln>
        </p:spPr>
        <p:style>
          <a:lnRef idx="1">
            <a:schemeClr val="accent1"/>
          </a:lnRef>
          <a:fillRef idx="0">
            <a:schemeClr val="accent1"/>
          </a:fillRef>
          <a:effectRef idx="0">
            <a:schemeClr val="accent1"/>
          </a:effectRef>
          <a:fontRef idx="minor">
            <a:schemeClr val="tx1"/>
          </a:fontRef>
        </p:style>
      </p:cxnSp>
      <p:pic>
        <p:nvPicPr>
          <p:cNvPr id="48" name="Image 47">
            <a:extLst>
              <a:ext uri="{FF2B5EF4-FFF2-40B4-BE49-F238E27FC236}">
                <a16:creationId xmlns:a16="http://schemas.microsoft.com/office/drawing/2014/main" xmlns="" id="{C1D28BEB-E0F9-4EFA-B23F-89DDC8F8E658}"/>
              </a:ext>
            </a:extLst>
          </p:cNvPr>
          <p:cNvPicPr>
            <a:picLocks noChangeAspect="1"/>
          </p:cNvPicPr>
          <p:nvPr/>
        </p:nvPicPr>
        <p:blipFill>
          <a:blip r:embed="rId2"/>
          <a:stretch>
            <a:fillRect/>
          </a:stretch>
        </p:blipFill>
        <p:spPr>
          <a:xfrm>
            <a:off x="11090358" y="394735"/>
            <a:ext cx="695325" cy="866775"/>
          </a:xfrm>
          <a:prstGeom prst="rect">
            <a:avLst/>
          </a:prstGeom>
        </p:spPr>
      </p:pic>
      <p:sp>
        <p:nvSpPr>
          <p:cNvPr id="49" name="Title 9">
            <a:extLst>
              <a:ext uri="{FF2B5EF4-FFF2-40B4-BE49-F238E27FC236}">
                <a16:creationId xmlns:a16="http://schemas.microsoft.com/office/drawing/2014/main" xmlns="" id="{D7EC9B13-8B9D-4BAC-AFAA-24668840A503}"/>
              </a:ext>
            </a:extLst>
          </p:cNvPr>
          <p:cNvSpPr txBox="1">
            <a:spLocks/>
          </p:cNvSpPr>
          <p:nvPr/>
        </p:nvSpPr>
        <p:spPr>
          <a:xfrm>
            <a:off x="138709" y="465177"/>
            <a:ext cx="10515600" cy="507831"/>
          </a:xfrm>
          <a:prstGeom prst="rect">
            <a:avLst/>
          </a:prstGeom>
        </p:spPr>
        <p:txBody>
          <a:bodyPr vert="horz" lIns="91440" tIns="45720" rIns="91440" bIns="45720" rtlCol="0" anchor="ctr">
            <a:spAutoFit/>
          </a:bodyPr>
          <a:lstStyle>
            <a:lvl1pPr>
              <a:lnSpc>
                <a:spcPct val="90000"/>
              </a:lnSpc>
              <a:spcBef>
                <a:spcPct val="0"/>
              </a:spcBef>
              <a:buNone/>
              <a:defRPr sz="3600" b="1">
                <a:solidFill>
                  <a:srgbClr val="0E3A4D"/>
                </a:solidFill>
                <a:latin typeface="Segoe UI" panose="020B0502040204020203" pitchFamily="34" charset="0"/>
                <a:ea typeface="+mj-ea"/>
                <a:cs typeface="Segoe UI" panose="020B0502040204020203" pitchFamily="34" charset="0"/>
              </a:defRPr>
            </a:lvl1pPr>
          </a:lstStyle>
          <a:p>
            <a:pPr marL="1203325" marR="0" lvl="0" indent="-1203325" algn="l" defTabSz="914400" rtl="0" eaLnBrk="1" fontAlgn="auto" latinLnBrk="0" hangingPunct="1">
              <a:lnSpc>
                <a:spcPct val="90000"/>
              </a:lnSpc>
              <a:spcBef>
                <a:spcPct val="0"/>
              </a:spcBef>
              <a:spcAft>
                <a:spcPts val="0"/>
              </a:spcAft>
              <a:buClrTx/>
              <a:buSzTx/>
              <a:buFontTx/>
              <a:buNone/>
              <a:tabLst/>
              <a:defRPr/>
            </a:pPr>
            <a:r>
              <a:rPr kumimoji="0" lang="en-US" sz="3000" b="1" i="0" u="none" strike="noStrike" kern="1200" cap="none" spc="0" normalizeH="0" baseline="0" noProof="0" dirty="0">
                <a:ln>
                  <a:noFill/>
                </a:ln>
                <a:solidFill>
                  <a:srgbClr val="0070C0"/>
                </a:solidFill>
                <a:effectLst/>
                <a:uLnTx/>
                <a:uFillTx/>
                <a:latin typeface="+mn-lt"/>
                <a:ea typeface="+mj-ea"/>
                <a:cs typeface="Segoe UI" panose="020B0502040204020203" pitchFamily="34" charset="0"/>
              </a:rPr>
              <a:t>II.</a:t>
            </a:r>
            <a:r>
              <a:rPr kumimoji="0" lang="en-US" sz="3000" b="1" i="0" u="none" strike="noStrike" kern="1200" cap="none" spc="0" normalizeH="0" baseline="0" noProof="0" dirty="0">
                <a:ln>
                  <a:noFill/>
                </a:ln>
                <a:solidFill>
                  <a:srgbClr val="0E3A4D"/>
                </a:solidFill>
                <a:effectLst/>
                <a:uLnTx/>
                <a:uFillTx/>
                <a:latin typeface="+mn-lt"/>
                <a:ea typeface="+mj-ea"/>
                <a:cs typeface="Segoe UI" panose="020B0502040204020203" pitchFamily="34" charset="0"/>
              </a:rPr>
              <a:t> </a:t>
            </a:r>
            <a:r>
              <a:rPr kumimoji="0" lang="fr-FR" sz="3000" b="1" i="0" u="none" strike="noStrike" kern="1200" cap="none" spc="0" normalizeH="0" baseline="0" noProof="0" dirty="0">
                <a:ln>
                  <a:noFill/>
                </a:ln>
                <a:solidFill>
                  <a:srgbClr val="0E3A4D"/>
                </a:solidFill>
                <a:effectLst/>
                <a:uLnTx/>
                <a:uFillTx/>
                <a:latin typeface="+mn-lt"/>
                <a:ea typeface="+mj-ea"/>
                <a:cs typeface="Segoe UI" panose="020B0502040204020203" pitchFamily="34" charset="0"/>
              </a:rPr>
              <a:t>Spécificités du reporting financier des SGC</a:t>
            </a:r>
          </a:p>
        </p:txBody>
      </p:sp>
      <p:grpSp>
        <p:nvGrpSpPr>
          <p:cNvPr id="39" name="Groupe 8">
            <a:extLst>
              <a:ext uri="{FF2B5EF4-FFF2-40B4-BE49-F238E27FC236}">
                <a16:creationId xmlns:a16="http://schemas.microsoft.com/office/drawing/2014/main" xmlns="" id="{9E7510AD-BBF6-4EA9-83C1-7E2A8D686D20}"/>
              </a:ext>
            </a:extLst>
          </p:cNvPr>
          <p:cNvGrpSpPr>
            <a:grpSpLocks/>
          </p:cNvGrpSpPr>
          <p:nvPr/>
        </p:nvGrpSpPr>
        <p:grpSpPr bwMode="auto">
          <a:xfrm>
            <a:off x="11014075" y="6237288"/>
            <a:ext cx="957263" cy="287337"/>
            <a:chOff x="9460301" y="7063452"/>
            <a:chExt cx="926165" cy="277783"/>
          </a:xfrm>
        </p:grpSpPr>
        <p:sp>
          <p:nvSpPr>
            <p:cNvPr id="40" name="Espace réservé du numéro de diapositive 5">
              <a:extLst>
                <a:ext uri="{FF2B5EF4-FFF2-40B4-BE49-F238E27FC236}">
                  <a16:creationId xmlns:a16="http://schemas.microsoft.com/office/drawing/2014/main" xmlns="" id="{CF9868D6-3BC9-40EC-9CA3-85BB3F9803FD}"/>
                </a:ext>
              </a:extLst>
            </p:cNvPr>
            <p:cNvSpPr txBox="1">
              <a:spLocks/>
            </p:cNvSpPr>
            <p:nvPr/>
          </p:nvSpPr>
          <p:spPr>
            <a:xfrm>
              <a:off x="9460301" y="7063452"/>
              <a:ext cx="926165" cy="277783"/>
            </a:xfrm>
            <a:prstGeom prst="rect">
              <a:avLst/>
            </a:prstGeom>
          </p:spPr>
          <p:txBody>
            <a:bodyPr/>
            <a:lstStyle>
              <a:defPPr>
                <a:defRPr lang="de-DE"/>
              </a:defPPr>
              <a:lvl1pPr algn="l" rtl="0" fontAlgn="base">
                <a:spcBef>
                  <a:spcPct val="0"/>
                </a:spcBef>
                <a:spcAft>
                  <a:spcPct val="0"/>
                </a:spcAft>
                <a:defRPr sz="2400" kern="1200">
                  <a:solidFill>
                    <a:schemeClr val="tx1"/>
                  </a:solidFill>
                  <a:latin typeface="Times New Roman" panose="02020603050405020304" pitchFamily="18" charset="0"/>
                  <a:ea typeface="+mn-ea"/>
                  <a:cs typeface="Times New Roman" panose="02020603050405020304" pitchFamily="18" charset="0"/>
                </a:defRPr>
              </a:lvl1pPr>
              <a:lvl2pPr marL="457200" algn="l" rtl="0" fontAlgn="base">
                <a:spcBef>
                  <a:spcPct val="0"/>
                </a:spcBef>
                <a:spcAft>
                  <a:spcPct val="0"/>
                </a:spcAft>
                <a:defRPr sz="2400" kern="1200">
                  <a:solidFill>
                    <a:schemeClr val="tx1"/>
                  </a:solidFill>
                  <a:latin typeface="Times New Roman" panose="02020603050405020304" pitchFamily="18" charset="0"/>
                  <a:ea typeface="+mn-ea"/>
                  <a:cs typeface="Times New Roman" panose="02020603050405020304" pitchFamily="18" charset="0"/>
                </a:defRPr>
              </a:lvl2pPr>
              <a:lvl3pPr marL="914400" algn="l" rtl="0" fontAlgn="base">
                <a:spcBef>
                  <a:spcPct val="0"/>
                </a:spcBef>
                <a:spcAft>
                  <a:spcPct val="0"/>
                </a:spcAft>
                <a:defRPr sz="2400" kern="1200">
                  <a:solidFill>
                    <a:schemeClr val="tx1"/>
                  </a:solidFill>
                  <a:latin typeface="Times New Roman" panose="02020603050405020304" pitchFamily="18" charset="0"/>
                  <a:ea typeface="+mn-ea"/>
                  <a:cs typeface="Times New Roman" panose="02020603050405020304" pitchFamily="18" charset="0"/>
                </a:defRPr>
              </a:lvl3pPr>
              <a:lvl4pPr marL="1371600" algn="l" rtl="0" fontAlgn="base">
                <a:spcBef>
                  <a:spcPct val="0"/>
                </a:spcBef>
                <a:spcAft>
                  <a:spcPct val="0"/>
                </a:spcAft>
                <a:defRPr sz="2400" kern="1200">
                  <a:solidFill>
                    <a:schemeClr val="tx1"/>
                  </a:solidFill>
                  <a:latin typeface="Times New Roman" panose="02020603050405020304" pitchFamily="18" charset="0"/>
                  <a:ea typeface="+mn-ea"/>
                  <a:cs typeface="Times New Roman" panose="02020603050405020304" pitchFamily="18" charset="0"/>
                </a:defRPr>
              </a:lvl4pPr>
              <a:lvl5pPr marL="1828800" algn="l" rtl="0" fontAlgn="base">
                <a:spcBef>
                  <a:spcPct val="0"/>
                </a:spcBef>
                <a:spcAft>
                  <a:spcPct val="0"/>
                </a:spcAft>
                <a:defRPr sz="2400" kern="1200">
                  <a:solidFill>
                    <a:schemeClr val="tx1"/>
                  </a:solidFill>
                  <a:latin typeface="Times New Roman" panose="02020603050405020304" pitchFamily="18" charset="0"/>
                  <a:ea typeface="+mn-ea"/>
                  <a:cs typeface="Times New Roman" panose="02020603050405020304" pitchFamily="18" charset="0"/>
                </a:defRPr>
              </a:lvl5pPr>
              <a:lvl6pPr marL="2286000" algn="l" defTabSz="914400" rtl="0" eaLnBrk="1" latinLnBrk="0" hangingPunct="1">
                <a:defRPr sz="2400" kern="1200">
                  <a:solidFill>
                    <a:schemeClr val="tx1"/>
                  </a:solidFill>
                  <a:latin typeface="Times New Roman" panose="02020603050405020304" pitchFamily="18" charset="0"/>
                  <a:ea typeface="+mn-ea"/>
                  <a:cs typeface="Times New Roman" panose="02020603050405020304" pitchFamily="18" charset="0"/>
                </a:defRPr>
              </a:lvl6pPr>
              <a:lvl7pPr marL="2743200" algn="l" defTabSz="914400" rtl="0" eaLnBrk="1" latinLnBrk="0" hangingPunct="1">
                <a:defRPr sz="2400" kern="1200">
                  <a:solidFill>
                    <a:schemeClr val="tx1"/>
                  </a:solidFill>
                  <a:latin typeface="Times New Roman" panose="02020603050405020304" pitchFamily="18" charset="0"/>
                  <a:ea typeface="+mn-ea"/>
                  <a:cs typeface="Times New Roman" panose="02020603050405020304" pitchFamily="18" charset="0"/>
                </a:defRPr>
              </a:lvl7pPr>
              <a:lvl8pPr marL="3200400" algn="l" defTabSz="914400" rtl="0" eaLnBrk="1" latinLnBrk="0" hangingPunct="1">
                <a:defRPr sz="2400" kern="1200">
                  <a:solidFill>
                    <a:schemeClr val="tx1"/>
                  </a:solidFill>
                  <a:latin typeface="Times New Roman" panose="02020603050405020304" pitchFamily="18" charset="0"/>
                  <a:ea typeface="+mn-ea"/>
                  <a:cs typeface="Times New Roman" panose="02020603050405020304" pitchFamily="18" charset="0"/>
                </a:defRPr>
              </a:lvl8pPr>
              <a:lvl9pPr marL="3657600" algn="l" defTabSz="914400" rtl="0" eaLnBrk="1" latinLnBrk="0" hangingPunct="1">
                <a:defRPr sz="2400" kern="1200">
                  <a:solidFill>
                    <a:schemeClr val="tx1"/>
                  </a:solidFill>
                  <a:latin typeface="Times New Roman" panose="02020603050405020304" pitchFamily="18" charset="0"/>
                  <a:ea typeface="+mn-ea"/>
                  <a:cs typeface="Times New Roman" panose="02020603050405020304" pitchFamily="18" charset="0"/>
                </a:defRPr>
              </a:lvl9pPr>
            </a:lstStyle>
            <a:p>
              <a:pPr algn="ctr" defTabSz="1042717" eaLnBrk="1" fontAlgn="auto" hangingPunct="1">
                <a:spcBef>
                  <a:spcPts val="0"/>
                </a:spcBef>
                <a:spcAft>
                  <a:spcPts val="0"/>
                </a:spcAft>
                <a:defRPr/>
              </a:pPr>
              <a:fld id="{0FD39C0D-2820-4F1B-838D-E1ECDD5FD67B}" type="slidenum">
                <a:rPr lang="en-GB" sz="1448">
                  <a:solidFill>
                    <a:srgbClr val="002060"/>
                  </a:solidFill>
                  <a:latin typeface="+mn-lt"/>
                  <a:cs typeface="Calibri" panose="020F0502020204030204" pitchFamily="34" charset="0"/>
                </a:rPr>
                <a:pPr algn="ctr" defTabSz="1042717" eaLnBrk="1" fontAlgn="auto" hangingPunct="1">
                  <a:spcBef>
                    <a:spcPts val="0"/>
                  </a:spcBef>
                  <a:spcAft>
                    <a:spcPts val="0"/>
                  </a:spcAft>
                  <a:defRPr/>
                </a:pPr>
                <a:t>23</a:t>
              </a:fld>
              <a:endParaRPr lang="en-GB" sz="1448" dirty="0">
                <a:solidFill>
                  <a:srgbClr val="002060"/>
                </a:solidFill>
                <a:latin typeface="+mn-lt"/>
                <a:cs typeface="Calibri" panose="020F0502020204030204" pitchFamily="34" charset="0"/>
              </a:endParaRPr>
            </a:p>
          </p:txBody>
        </p:sp>
        <p:cxnSp>
          <p:nvCxnSpPr>
            <p:cNvPr id="41" name="Connecteur droit 40">
              <a:extLst>
                <a:ext uri="{FF2B5EF4-FFF2-40B4-BE49-F238E27FC236}">
                  <a16:creationId xmlns:a16="http://schemas.microsoft.com/office/drawing/2014/main" xmlns="" id="{E41E3B55-4C68-4C34-B3CD-2BDE986E9FD4}"/>
                </a:ext>
              </a:extLst>
            </p:cNvPr>
            <p:cNvCxnSpPr/>
            <p:nvPr/>
          </p:nvCxnSpPr>
          <p:spPr>
            <a:xfrm>
              <a:off x="9738304" y="7092611"/>
              <a:ext cx="0" cy="244020"/>
            </a:xfrm>
            <a:prstGeom prst="line">
              <a:avLst/>
            </a:prstGeom>
            <a:ln>
              <a:solidFill>
                <a:srgbClr val="003062"/>
              </a:solidFill>
            </a:ln>
          </p:spPr>
          <p:style>
            <a:lnRef idx="1">
              <a:schemeClr val="accent1"/>
            </a:lnRef>
            <a:fillRef idx="0">
              <a:schemeClr val="accent1"/>
            </a:fillRef>
            <a:effectRef idx="0">
              <a:schemeClr val="accent1"/>
            </a:effectRef>
            <a:fontRef idx="minor">
              <a:schemeClr val="tx1"/>
            </a:fontRef>
          </p:style>
        </p:cxnSp>
      </p:grpSp>
      <p:sp>
        <p:nvSpPr>
          <p:cNvPr id="73" name="ZoneTexte 72">
            <a:extLst>
              <a:ext uri="{FF2B5EF4-FFF2-40B4-BE49-F238E27FC236}">
                <a16:creationId xmlns:a16="http://schemas.microsoft.com/office/drawing/2014/main" xmlns="" id="{A5660234-3E25-47F5-B8C1-516EA39C49D3}"/>
              </a:ext>
            </a:extLst>
          </p:cNvPr>
          <p:cNvSpPr txBox="1"/>
          <p:nvPr/>
        </p:nvSpPr>
        <p:spPr>
          <a:xfrm>
            <a:off x="406317" y="1003830"/>
            <a:ext cx="9966755" cy="369332"/>
          </a:xfrm>
          <a:prstGeom prst="rect">
            <a:avLst/>
          </a:prstGeom>
          <a:noFill/>
        </p:spPr>
        <p:txBody>
          <a:bodyPr wrap="square">
            <a:spAutoFit/>
          </a:bodyPr>
          <a:lstStyle/>
          <a:p>
            <a:pPr algn="just"/>
            <a:r>
              <a:rPr lang="fr-FR" sz="1800" b="1" i="1" u="none" strike="noStrike" baseline="0" dirty="0">
                <a:solidFill>
                  <a:srgbClr val="0070C0"/>
                </a:solidFill>
              </a:rPr>
              <a:t>Traitement comptable des Garanties de Crédits</a:t>
            </a:r>
            <a:endParaRPr lang="fr-FR" b="1" i="1" dirty="0">
              <a:solidFill>
                <a:srgbClr val="0070C0"/>
              </a:solidFill>
            </a:endParaRPr>
          </a:p>
        </p:txBody>
      </p:sp>
      <p:sp>
        <p:nvSpPr>
          <p:cNvPr id="4" name="Rectangle : coins arrondis 3">
            <a:extLst>
              <a:ext uri="{FF2B5EF4-FFF2-40B4-BE49-F238E27FC236}">
                <a16:creationId xmlns:a16="http://schemas.microsoft.com/office/drawing/2014/main" xmlns="" id="{572245C0-A071-4444-A28E-94EC63B9D148}"/>
              </a:ext>
            </a:extLst>
          </p:cNvPr>
          <p:cNvSpPr/>
          <p:nvPr/>
        </p:nvSpPr>
        <p:spPr>
          <a:xfrm>
            <a:off x="2672282" y="1432194"/>
            <a:ext cx="6502820" cy="446345"/>
          </a:xfrm>
          <a:prstGeom prst="roundRect">
            <a:avLst/>
          </a:prstGeom>
          <a:solidFill>
            <a:schemeClr val="bg1"/>
          </a:solidFill>
          <a:ln w="19050">
            <a:solidFill>
              <a:srgbClr val="0070C0"/>
            </a:solidFill>
          </a:ln>
        </p:spPr>
        <p:style>
          <a:lnRef idx="0">
            <a:schemeClr val="dk1"/>
          </a:lnRef>
          <a:fillRef idx="3">
            <a:schemeClr val="dk1"/>
          </a:fillRef>
          <a:effectRef idx="3">
            <a:schemeClr val="dk1"/>
          </a:effectRef>
          <a:fontRef idx="minor">
            <a:schemeClr val="lt1"/>
          </a:fontRef>
        </p:style>
        <p:txBody>
          <a:bodyPr rtlCol="0" anchor="ctr"/>
          <a:lstStyle/>
          <a:p>
            <a:pPr algn="ctr"/>
            <a:r>
              <a:rPr lang="fr-FR" b="1" dirty="0">
                <a:solidFill>
                  <a:srgbClr val="FF0000"/>
                </a:solidFill>
                <a:latin typeface="Chaparral Pro Light" panose="02060403030505090203" pitchFamily="18" charset="0"/>
              </a:rPr>
              <a:t>Comment comptabiliser une garantie financière selon IFRS 9?</a:t>
            </a:r>
          </a:p>
        </p:txBody>
      </p:sp>
      <p:sp>
        <p:nvSpPr>
          <p:cNvPr id="75" name="Rectangle : coins arrondis 74">
            <a:extLst>
              <a:ext uri="{FF2B5EF4-FFF2-40B4-BE49-F238E27FC236}">
                <a16:creationId xmlns:a16="http://schemas.microsoft.com/office/drawing/2014/main" xmlns="" id="{4F5E3A10-8070-47AE-8C63-BD1A4955901C}"/>
              </a:ext>
            </a:extLst>
          </p:cNvPr>
          <p:cNvSpPr/>
          <p:nvPr/>
        </p:nvSpPr>
        <p:spPr>
          <a:xfrm>
            <a:off x="3902149" y="2468733"/>
            <a:ext cx="4210493" cy="446345"/>
          </a:xfrm>
          <a:prstGeom prst="roundRect">
            <a:avLst/>
          </a:prstGeom>
          <a:solidFill>
            <a:schemeClr val="bg1"/>
          </a:solidFill>
          <a:ln w="19050">
            <a:solidFill>
              <a:srgbClr val="0070C0"/>
            </a:solidFill>
          </a:ln>
        </p:spPr>
        <p:style>
          <a:lnRef idx="0">
            <a:schemeClr val="dk1"/>
          </a:lnRef>
          <a:fillRef idx="3">
            <a:schemeClr val="dk1"/>
          </a:fillRef>
          <a:effectRef idx="3">
            <a:schemeClr val="dk1"/>
          </a:effectRef>
          <a:fontRef idx="minor">
            <a:schemeClr val="lt1"/>
          </a:fontRef>
        </p:style>
        <p:txBody>
          <a:bodyPr rtlCol="0" anchor="ctr"/>
          <a:lstStyle/>
          <a:p>
            <a:pPr algn="ctr"/>
            <a:r>
              <a:rPr lang="fr-FR" b="1" dirty="0">
                <a:solidFill>
                  <a:srgbClr val="002060"/>
                </a:solidFill>
                <a:latin typeface="Chaparral Pro Light" panose="02060403030505090203" pitchFamily="18" charset="0"/>
              </a:rPr>
              <a:t>Ultérieurement:</a:t>
            </a:r>
          </a:p>
        </p:txBody>
      </p:sp>
      <p:sp>
        <p:nvSpPr>
          <p:cNvPr id="76" name="Flèche : droite rayée 75">
            <a:extLst>
              <a:ext uri="{FF2B5EF4-FFF2-40B4-BE49-F238E27FC236}">
                <a16:creationId xmlns:a16="http://schemas.microsoft.com/office/drawing/2014/main" xmlns="" id="{A43FB5DF-A389-400C-93F6-7C88C0BCB40A}"/>
              </a:ext>
            </a:extLst>
          </p:cNvPr>
          <p:cNvSpPr/>
          <p:nvPr/>
        </p:nvSpPr>
        <p:spPr>
          <a:xfrm rot="5400000">
            <a:off x="5748107" y="1876234"/>
            <a:ext cx="351170" cy="576064"/>
          </a:xfrm>
          <a:prstGeom prst="stripedRightArrow">
            <a:avLst/>
          </a:prstGeom>
          <a:no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30" name="Connecteur droit avec flèche 29">
            <a:extLst>
              <a:ext uri="{FF2B5EF4-FFF2-40B4-BE49-F238E27FC236}">
                <a16:creationId xmlns:a16="http://schemas.microsoft.com/office/drawing/2014/main" xmlns="" id="{7D42D554-AF23-4C26-943D-F8B9584AFBC6}"/>
              </a:ext>
            </a:extLst>
          </p:cNvPr>
          <p:cNvCxnSpPr>
            <a:cxnSpLocks/>
          </p:cNvCxnSpPr>
          <p:nvPr/>
        </p:nvCxnSpPr>
        <p:spPr>
          <a:xfrm flipH="1">
            <a:off x="3721064" y="2935803"/>
            <a:ext cx="787141" cy="465820"/>
          </a:xfrm>
          <a:prstGeom prst="straightConnector1">
            <a:avLst/>
          </a:prstGeom>
          <a:ln w="28575">
            <a:solidFill>
              <a:srgbClr val="002060"/>
            </a:solidFill>
            <a:tailEnd type="triangle"/>
          </a:ln>
        </p:spPr>
        <p:style>
          <a:lnRef idx="1">
            <a:schemeClr val="accent1"/>
          </a:lnRef>
          <a:fillRef idx="0">
            <a:schemeClr val="accent1"/>
          </a:fillRef>
          <a:effectRef idx="0">
            <a:schemeClr val="accent1"/>
          </a:effectRef>
          <a:fontRef idx="minor">
            <a:schemeClr val="tx1"/>
          </a:fontRef>
        </p:style>
      </p:cxnSp>
      <p:cxnSp>
        <p:nvCxnSpPr>
          <p:cNvPr id="31" name="Connecteur droit avec flèche 30">
            <a:extLst>
              <a:ext uri="{FF2B5EF4-FFF2-40B4-BE49-F238E27FC236}">
                <a16:creationId xmlns:a16="http://schemas.microsoft.com/office/drawing/2014/main" xmlns="" id="{C1A9DD90-E6F3-434C-A555-CE156AFCF538}"/>
              </a:ext>
            </a:extLst>
          </p:cNvPr>
          <p:cNvCxnSpPr>
            <a:cxnSpLocks/>
          </p:cNvCxnSpPr>
          <p:nvPr/>
        </p:nvCxnSpPr>
        <p:spPr>
          <a:xfrm>
            <a:off x="7049386" y="2935803"/>
            <a:ext cx="771532" cy="463952"/>
          </a:xfrm>
          <a:prstGeom prst="straightConnector1">
            <a:avLst/>
          </a:prstGeom>
          <a:ln w="28575">
            <a:solidFill>
              <a:srgbClr val="002060"/>
            </a:solidFill>
            <a:tailEnd type="triangle"/>
          </a:ln>
        </p:spPr>
        <p:style>
          <a:lnRef idx="1">
            <a:schemeClr val="accent1"/>
          </a:lnRef>
          <a:fillRef idx="0">
            <a:schemeClr val="accent1"/>
          </a:fillRef>
          <a:effectRef idx="0">
            <a:schemeClr val="accent1"/>
          </a:effectRef>
          <a:fontRef idx="minor">
            <a:schemeClr val="tx1"/>
          </a:fontRef>
        </p:style>
      </p:cxnSp>
      <p:pic>
        <p:nvPicPr>
          <p:cNvPr id="36" name="Image 35">
            <a:extLst>
              <a:ext uri="{FF2B5EF4-FFF2-40B4-BE49-F238E27FC236}">
                <a16:creationId xmlns:a16="http://schemas.microsoft.com/office/drawing/2014/main" xmlns="" id="{7FBBD50B-DEFC-4845-A708-C5A5317E5A02}"/>
              </a:ext>
            </a:extLst>
          </p:cNvPr>
          <p:cNvPicPr>
            <a:picLocks noChangeAspect="1"/>
          </p:cNvPicPr>
          <p:nvPr/>
        </p:nvPicPr>
        <p:blipFill>
          <a:blip r:embed="rId3"/>
          <a:stretch>
            <a:fillRect/>
          </a:stretch>
        </p:blipFill>
        <p:spPr>
          <a:xfrm>
            <a:off x="5097613" y="4596748"/>
            <a:ext cx="333375" cy="314325"/>
          </a:xfrm>
          <a:prstGeom prst="rect">
            <a:avLst/>
          </a:prstGeom>
        </p:spPr>
      </p:pic>
      <p:sp>
        <p:nvSpPr>
          <p:cNvPr id="38" name="ZoneTexte 37">
            <a:extLst>
              <a:ext uri="{FF2B5EF4-FFF2-40B4-BE49-F238E27FC236}">
                <a16:creationId xmlns:a16="http://schemas.microsoft.com/office/drawing/2014/main" xmlns="" id="{517EF5B6-97EF-4357-B298-E6AECCD022A2}"/>
              </a:ext>
            </a:extLst>
          </p:cNvPr>
          <p:cNvSpPr txBox="1"/>
          <p:nvPr/>
        </p:nvSpPr>
        <p:spPr>
          <a:xfrm>
            <a:off x="5430988" y="4622920"/>
            <a:ext cx="2160659" cy="738664"/>
          </a:xfrm>
          <a:prstGeom prst="rect">
            <a:avLst/>
          </a:prstGeom>
          <a:noFill/>
        </p:spPr>
        <p:txBody>
          <a:bodyPr wrap="square">
            <a:spAutoFit/>
          </a:bodyPr>
          <a:lstStyle/>
          <a:p>
            <a:r>
              <a:rPr lang="fr-FR" sz="1400" b="1" dirty="0">
                <a:solidFill>
                  <a:schemeClr val="tx1">
                    <a:lumMod val="95000"/>
                    <a:lumOff val="5000"/>
                  </a:schemeClr>
                </a:solidFill>
                <a:latin typeface="Chaparral Pro Light" panose="02060403030505090203" pitchFamily="18" charset="0"/>
              </a:rPr>
              <a:t>Provision pour pertes de crédit attendues =</a:t>
            </a:r>
          </a:p>
          <a:p>
            <a:r>
              <a:rPr lang="fr-FR" sz="1400" b="1" dirty="0">
                <a:solidFill>
                  <a:schemeClr val="tx1">
                    <a:lumMod val="95000"/>
                    <a:lumOff val="5000"/>
                  </a:schemeClr>
                </a:solidFill>
                <a:latin typeface="Chaparral Pro Light" panose="02060403030505090203" pitchFamily="18" charset="0"/>
              </a:rPr>
              <a:t> ECL calculée selon IFRS 9</a:t>
            </a:r>
          </a:p>
        </p:txBody>
      </p:sp>
      <p:pic>
        <p:nvPicPr>
          <p:cNvPr id="46" name="Picture 4" descr="3d De Rouge Numéro 1 Vecteurs libres de droits et plus d'images  vectorielles de Chiffre 1 - Chiffre 1, Un seul objet, Forme  tridimensionnelle - iStock">
            <a:extLst>
              <a:ext uri="{FF2B5EF4-FFF2-40B4-BE49-F238E27FC236}">
                <a16:creationId xmlns:a16="http://schemas.microsoft.com/office/drawing/2014/main" xmlns="" id="{DE86A5D4-D1DC-42E0-AF2E-90BC98EDC390}"/>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994078" y="3430102"/>
            <a:ext cx="869590" cy="651242"/>
          </a:xfrm>
          <a:prstGeom prst="rect">
            <a:avLst/>
          </a:prstGeom>
          <a:noFill/>
          <a:extLst>
            <a:ext uri="{909E8E84-426E-40DD-AFC4-6F175D3DCCD1}">
              <a14:hiddenFill xmlns:a14="http://schemas.microsoft.com/office/drawing/2010/main">
                <a:solidFill>
                  <a:srgbClr val="FFFFFF"/>
                </a:solidFill>
              </a14:hiddenFill>
            </a:ext>
          </a:extLst>
        </p:spPr>
      </p:pic>
      <p:pic>
        <p:nvPicPr>
          <p:cNvPr id="50" name="Picture 8" descr="720+ Number 2 Three Dimensional Shape Number Green Stock Photos, Pictures &amp;  Royalty-Free Images - iStock">
            <a:extLst>
              <a:ext uri="{FF2B5EF4-FFF2-40B4-BE49-F238E27FC236}">
                <a16:creationId xmlns:a16="http://schemas.microsoft.com/office/drawing/2014/main" xmlns="" id="{13932C60-58AE-40B9-8D79-CD63FD85ABFB}"/>
              </a:ext>
            </a:extLst>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6003816" y="3422348"/>
            <a:ext cx="779985" cy="642029"/>
          </a:xfrm>
          <a:prstGeom prst="rect">
            <a:avLst/>
          </a:prstGeom>
          <a:noFill/>
          <a:extLst>
            <a:ext uri="{909E8E84-426E-40DD-AFC4-6F175D3DCCD1}">
              <a14:hiddenFill xmlns:a14="http://schemas.microsoft.com/office/drawing/2010/main">
                <a:solidFill>
                  <a:srgbClr val="FFFFFF"/>
                </a:solidFill>
              </a14:hiddenFill>
            </a:ext>
          </a:extLst>
        </p:spPr>
      </p:pic>
      <p:sp>
        <p:nvSpPr>
          <p:cNvPr id="51" name="Rectangle : coins arrondis 50">
            <a:extLst>
              <a:ext uri="{FF2B5EF4-FFF2-40B4-BE49-F238E27FC236}">
                <a16:creationId xmlns:a16="http://schemas.microsoft.com/office/drawing/2014/main" xmlns="" id="{28D51631-39F4-473D-9B91-09422FCFE09A}"/>
              </a:ext>
            </a:extLst>
          </p:cNvPr>
          <p:cNvSpPr/>
          <p:nvPr/>
        </p:nvSpPr>
        <p:spPr>
          <a:xfrm>
            <a:off x="2672282" y="3422349"/>
            <a:ext cx="2300177" cy="628649"/>
          </a:xfrm>
          <a:prstGeom prst="roundRect">
            <a:avLst/>
          </a:prstGeom>
          <a:solidFill>
            <a:schemeClr val="bg1"/>
          </a:solidFill>
          <a:ln w="19050">
            <a:solidFill>
              <a:srgbClr val="0070C0"/>
            </a:solidFill>
          </a:ln>
        </p:spPr>
        <p:style>
          <a:lnRef idx="0">
            <a:schemeClr val="dk1"/>
          </a:lnRef>
          <a:fillRef idx="3">
            <a:schemeClr val="dk1"/>
          </a:fillRef>
          <a:effectRef idx="3">
            <a:schemeClr val="dk1"/>
          </a:effectRef>
          <a:fontRef idx="minor">
            <a:schemeClr val="lt1"/>
          </a:fontRef>
        </p:style>
        <p:txBody>
          <a:bodyPr rtlCol="0" anchor="ctr"/>
          <a:lstStyle/>
          <a:p>
            <a:pPr algn="ctr"/>
            <a:r>
              <a:rPr lang="fr-FR" b="1" dirty="0">
                <a:solidFill>
                  <a:srgbClr val="002060"/>
                </a:solidFill>
                <a:latin typeface="Chaparral Pro Light" panose="02060403030505090203" pitchFamily="18" charset="0"/>
              </a:rPr>
              <a:t>Amortir en ligne avec la norme IFRS 15</a:t>
            </a:r>
          </a:p>
        </p:txBody>
      </p:sp>
      <p:sp>
        <p:nvSpPr>
          <p:cNvPr id="52" name="Rectangle : coins arrondis 51">
            <a:extLst>
              <a:ext uri="{FF2B5EF4-FFF2-40B4-BE49-F238E27FC236}">
                <a16:creationId xmlns:a16="http://schemas.microsoft.com/office/drawing/2014/main" xmlns="" id="{8E5B53E8-73C1-4F26-A153-B614F75EA432}"/>
              </a:ext>
            </a:extLst>
          </p:cNvPr>
          <p:cNvSpPr/>
          <p:nvPr/>
        </p:nvSpPr>
        <p:spPr>
          <a:xfrm>
            <a:off x="6787380" y="3422348"/>
            <a:ext cx="2300177" cy="628649"/>
          </a:xfrm>
          <a:prstGeom prst="roundRect">
            <a:avLst/>
          </a:prstGeom>
          <a:solidFill>
            <a:schemeClr val="bg1"/>
          </a:solidFill>
          <a:ln w="19050">
            <a:solidFill>
              <a:srgbClr val="0070C0"/>
            </a:solidFill>
          </a:ln>
        </p:spPr>
        <p:style>
          <a:lnRef idx="0">
            <a:schemeClr val="dk1"/>
          </a:lnRef>
          <a:fillRef idx="3">
            <a:schemeClr val="dk1"/>
          </a:fillRef>
          <a:effectRef idx="3">
            <a:schemeClr val="dk1"/>
          </a:effectRef>
          <a:fontRef idx="minor">
            <a:schemeClr val="lt1"/>
          </a:fontRef>
        </p:style>
        <p:txBody>
          <a:bodyPr rtlCol="0" anchor="ctr"/>
          <a:lstStyle/>
          <a:p>
            <a:pPr algn="ctr"/>
            <a:r>
              <a:rPr lang="fr-FR" b="1" dirty="0">
                <a:solidFill>
                  <a:srgbClr val="002060"/>
                </a:solidFill>
                <a:latin typeface="Chaparral Pro Light" panose="02060403030505090203" pitchFamily="18" charset="0"/>
              </a:rPr>
              <a:t>Evaluer le passif au plus élevé entre</a:t>
            </a:r>
          </a:p>
        </p:txBody>
      </p:sp>
      <p:sp>
        <p:nvSpPr>
          <p:cNvPr id="53" name="ZoneTexte 52">
            <a:extLst>
              <a:ext uri="{FF2B5EF4-FFF2-40B4-BE49-F238E27FC236}">
                <a16:creationId xmlns:a16="http://schemas.microsoft.com/office/drawing/2014/main" xmlns="" id="{9DFB1E26-1B20-4CB5-8D6A-2261250F7C3E}"/>
              </a:ext>
            </a:extLst>
          </p:cNvPr>
          <p:cNvSpPr txBox="1"/>
          <p:nvPr/>
        </p:nvSpPr>
        <p:spPr>
          <a:xfrm>
            <a:off x="8465830" y="4618014"/>
            <a:ext cx="2741491" cy="954107"/>
          </a:xfrm>
          <a:prstGeom prst="rect">
            <a:avLst/>
          </a:prstGeom>
          <a:noFill/>
        </p:spPr>
        <p:txBody>
          <a:bodyPr wrap="square">
            <a:spAutoFit/>
          </a:bodyPr>
          <a:lstStyle>
            <a:defPPr>
              <a:defRPr lang="en-US"/>
            </a:defPPr>
            <a:lvl1pPr>
              <a:defRPr sz="1400" b="1">
                <a:solidFill>
                  <a:schemeClr val="tx1">
                    <a:lumMod val="95000"/>
                    <a:lumOff val="5000"/>
                  </a:schemeClr>
                </a:solidFill>
                <a:latin typeface="Chaparral Pro Light" panose="02060403030505090203" pitchFamily="18" charset="0"/>
              </a:defRPr>
            </a:lvl1pPr>
          </a:lstStyle>
          <a:p>
            <a:pPr algn="just"/>
            <a:r>
              <a:rPr lang="fr-FR" dirty="0"/>
              <a:t>Montant initialement comptabilisé diminué, s’il y a lieu, du cumul des produits comptabilisés selon les principes d’IFRS 15 </a:t>
            </a:r>
          </a:p>
        </p:txBody>
      </p:sp>
      <p:pic>
        <p:nvPicPr>
          <p:cNvPr id="54" name="Image 53">
            <a:extLst>
              <a:ext uri="{FF2B5EF4-FFF2-40B4-BE49-F238E27FC236}">
                <a16:creationId xmlns:a16="http://schemas.microsoft.com/office/drawing/2014/main" xmlns="" id="{ACCCD266-0218-4D97-8D5D-57368EA7A622}"/>
              </a:ext>
            </a:extLst>
          </p:cNvPr>
          <p:cNvPicPr>
            <a:picLocks noChangeAspect="1"/>
          </p:cNvPicPr>
          <p:nvPr/>
        </p:nvPicPr>
        <p:blipFill>
          <a:blip r:embed="rId3"/>
          <a:stretch>
            <a:fillRect/>
          </a:stretch>
        </p:blipFill>
        <p:spPr>
          <a:xfrm>
            <a:off x="8132455" y="4655617"/>
            <a:ext cx="333375" cy="314325"/>
          </a:xfrm>
          <a:prstGeom prst="rect">
            <a:avLst/>
          </a:prstGeom>
        </p:spPr>
      </p:pic>
      <p:cxnSp>
        <p:nvCxnSpPr>
          <p:cNvPr id="55" name="Connecteur droit avec flèche 54">
            <a:extLst>
              <a:ext uri="{FF2B5EF4-FFF2-40B4-BE49-F238E27FC236}">
                <a16:creationId xmlns:a16="http://schemas.microsoft.com/office/drawing/2014/main" xmlns="" id="{6C71D951-2CC5-485A-B3CF-AD2DB6D89182}"/>
              </a:ext>
            </a:extLst>
          </p:cNvPr>
          <p:cNvCxnSpPr>
            <a:cxnSpLocks/>
          </p:cNvCxnSpPr>
          <p:nvPr/>
        </p:nvCxnSpPr>
        <p:spPr>
          <a:xfrm flipH="1">
            <a:off x="6393809" y="4130519"/>
            <a:ext cx="787141" cy="465820"/>
          </a:xfrm>
          <a:prstGeom prst="straightConnector1">
            <a:avLst/>
          </a:prstGeom>
          <a:ln w="28575">
            <a:solidFill>
              <a:srgbClr val="002060"/>
            </a:solidFill>
            <a:tailEnd type="triangle"/>
          </a:ln>
        </p:spPr>
        <p:style>
          <a:lnRef idx="1">
            <a:schemeClr val="accent1"/>
          </a:lnRef>
          <a:fillRef idx="0">
            <a:schemeClr val="accent1"/>
          </a:fillRef>
          <a:effectRef idx="0">
            <a:schemeClr val="accent1"/>
          </a:effectRef>
          <a:fontRef idx="minor">
            <a:schemeClr val="tx1"/>
          </a:fontRef>
        </p:style>
      </p:cxnSp>
      <p:cxnSp>
        <p:nvCxnSpPr>
          <p:cNvPr id="56" name="Connecteur droit avec flèche 55">
            <a:extLst>
              <a:ext uri="{FF2B5EF4-FFF2-40B4-BE49-F238E27FC236}">
                <a16:creationId xmlns:a16="http://schemas.microsoft.com/office/drawing/2014/main" xmlns="" id="{8816EC3F-FBDE-4FC9-AC3E-2045826419B1}"/>
              </a:ext>
            </a:extLst>
          </p:cNvPr>
          <p:cNvCxnSpPr>
            <a:cxnSpLocks/>
          </p:cNvCxnSpPr>
          <p:nvPr/>
        </p:nvCxnSpPr>
        <p:spPr>
          <a:xfrm>
            <a:off x="8403570" y="4141912"/>
            <a:ext cx="771532" cy="463952"/>
          </a:xfrm>
          <a:prstGeom prst="straightConnector1">
            <a:avLst/>
          </a:prstGeom>
          <a:ln w="28575">
            <a:solidFill>
              <a:srgbClr val="002060"/>
            </a:solidFill>
            <a:tailEnd type="triangle"/>
          </a:ln>
        </p:spPr>
        <p:style>
          <a:lnRef idx="1">
            <a:schemeClr val="accent1"/>
          </a:lnRef>
          <a:fillRef idx="0">
            <a:schemeClr val="accent1"/>
          </a:fillRef>
          <a:effectRef idx="0">
            <a:schemeClr val="accent1"/>
          </a:effectRef>
          <a:fontRef idx="minor">
            <a:schemeClr val="tx1"/>
          </a:fontRef>
        </p:style>
      </p:cxnSp>
      <p:sp>
        <p:nvSpPr>
          <p:cNvPr id="10" name="Flèche : double flèche horizontale 9">
            <a:extLst>
              <a:ext uri="{FF2B5EF4-FFF2-40B4-BE49-F238E27FC236}">
                <a16:creationId xmlns:a16="http://schemas.microsoft.com/office/drawing/2014/main" xmlns="" id="{F62AEADF-744C-4299-AB3E-8C8F75F4428D}"/>
              </a:ext>
            </a:extLst>
          </p:cNvPr>
          <p:cNvSpPr/>
          <p:nvPr/>
        </p:nvSpPr>
        <p:spPr>
          <a:xfrm>
            <a:off x="7539256" y="4890780"/>
            <a:ext cx="771532" cy="451353"/>
          </a:xfrm>
          <a:prstGeom prst="leftRightArrow">
            <a:avLst/>
          </a:prstGeom>
          <a:no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57" name="Image 56">
            <a:extLst>
              <a:ext uri="{FF2B5EF4-FFF2-40B4-BE49-F238E27FC236}">
                <a16:creationId xmlns:a16="http://schemas.microsoft.com/office/drawing/2014/main" xmlns="" id="{DD1F8261-1A32-4A04-85C1-51A8B1792C7E}"/>
              </a:ext>
            </a:extLst>
          </p:cNvPr>
          <p:cNvPicPr>
            <a:picLocks noChangeAspect="1"/>
          </p:cNvPicPr>
          <p:nvPr/>
        </p:nvPicPr>
        <p:blipFill>
          <a:blip r:embed="rId3"/>
          <a:stretch>
            <a:fillRect/>
          </a:stretch>
        </p:blipFill>
        <p:spPr>
          <a:xfrm>
            <a:off x="2541375" y="4163687"/>
            <a:ext cx="333375" cy="314325"/>
          </a:xfrm>
          <a:prstGeom prst="rect">
            <a:avLst/>
          </a:prstGeom>
        </p:spPr>
      </p:pic>
      <p:sp>
        <p:nvSpPr>
          <p:cNvPr id="58" name="ZoneTexte 57">
            <a:extLst>
              <a:ext uri="{FF2B5EF4-FFF2-40B4-BE49-F238E27FC236}">
                <a16:creationId xmlns:a16="http://schemas.microsoft.com/office/drawing/2014/main" xmlns="" id="{A27C3F0C-A462-4ACC-BB8D-3CDBE7FF8834}"/>
              </a:ext>
            </a:extLst>
          </p:cNvPr>
          <p:cNvSpPr txBox="1"/>
          <p:nvPr/>
        </p:nvSpPr>
        <p:spPr>
          <a:xfrm>
            <a:off x="2874750" y="4189859"/>
            <a:ext cx="1948007" cy="307777"/>
          </a:xfrm>
          <a:prstGeom prst="rect">
            <a:avLst/>
          </a:prstGeom>
          <a:noFill/>
        </p:spPr>
        <p:txBody>
          <a:bodyPr wrap="square">
            <a:spAutoFit/>
          </a:bodyPr>
          <a:lstStyle/>
          <a:p>
            <a:r>
              <a:rPr lang="fr-FR" sz="1400" b="1" dirty="0">
                <a:solidFill>
                  <a:schemeClr val="tx1">
                    <a:lumMod val="95000"/>
                    <a:lumOff val="5000"/>
                  </a:schemeClr>
                </a:solidFill>
                <a:latin typeface="Chaparral Pro Light" panose="02060403030505090203" pitchFamily="18" charset="0"/>
              </a:rPr>
              <a:t>Mode linéaire</a:t>
            </a:r>
          </a:p>
        </p:txBody>
      </p:sp>
      <p:pic>
        <p:nvPicPr>
          <p:cNvPr id="59" name="Image 58">
            <a:extLst>
              <a:ext uri="{FF2B5EF4-FFF2-40B4-BE49-F238E27FC236}">
                <a16:creationId xmlns:a16="http://schemas.microsoft.com/office/drawing/2014/main" xmlns="" id="{4C0A39BD-1AFC-4B25-85AA-8975276F0001}"/>
              </a:ext>
            </a:extLst>
          </p:cNvPr>
          <p:cNvPicPr>
            <a:picLocks noChangeAspect="1"/>
          </p:cNvPicPr>
          <p:nvPr/>
        </p:nvPicPr>
        <p:blipFill>
          <a:blip r:embed="rId3"/>
          <a:stretch>
            <a:fillRect/>
          </a:stretch>
        </p:blipFill>
        <p:spPr>
          <a:xfrm>
            <a:off x="2535653" y="4556831"/>
            <a:ext cx="333375" cy="314325"/>
          </a:xfrm>
          <a:prstGeom prst="rect">
            <a:avLst/>
          </a:prstGeom>
        </p:spPr>
      </p:pic>
      <p:sp>
        <p:nvSpPr>
          <p:cNvPr id="60" name="ZoneTexte 59">
            <a:extLst>
              <a:ext uri="{FF2B5EF4-FFF2-40B4-BE49-F238E27FC236}">
                <a16:creationId xmlns:a16="http://schemas.microsoft.com/office/drawing/2014/main" xmlns="" id="{4237B31C-76F0-4D6C-BF07-22826EAD2AB9}"/>
              </a:ext>
            </a:extLst>
          </p:cNvPr>
          <p:cNvSpPr txBox="1"/>
          <p:nvPr/>
        </p:nvSpPr>
        <p:spPr>
          <a:xfrm>
            <a:off x="2869028" y="4583003"/>
            <a:ext cx="1948007" cy="307777"/>
          </a:xfrm>
          <a:prstGeom prst="rect">
            <a:avLst/>
          </a:prstGeom>
          <a:noFill/>
        </p:spPr>
        <p:txBody>
          <a:bodyPr wrap="square">
            <a:spAutoFit/>
          </a:bodyPr>
          <a:lstStyle/>
          <a:p>
            <a:r>
              <a:rPr lang="fr-FR" sz="1400" b="1" dirty="0">
                <a:solidFill>
                  <a:schemeClr val="tx1">
                    <a:lumMod val="95000"/>
                    <a:lumOff val="5000"/>
                  </a:schemeClr>
                </a:solidFill>
                <a:latin typeface="Chaparral Pro Light" panose="02060403030505090203" pitchFamily="18" charset="0"/>
              </a:rPr>
              <a:t>Sur la maturité du prêt</a:t>
            </a:r>
          </a:p>
        </p:txBody>
      </p:sp>
      <p:sp>
        <p:nvSpPr>
          <p:cNvPr id="11" name="Ellipse 10">
            <a:extLst>
              <a:ext uri="{FF2B5EF4-FFF2-40B4-BE49-F238E27FC236}">
                <a16:creationId xmlns:a16="http://schemas.microsoft.com/office/drawing/2014/main" xmlns="" id="{60173A59-F3E3-41E0-AB03-7B85D61139D5}"/>
              </a:ext>
            </a:extLst>
          </p:cNvPr>
          <p:cNvSpPr/>
          <p:nvPr/>
        </p:nvSpPr>
        <p:spPr>
          <a:xfrm>
            <a:off x="5409722" y="5073432"/>
            <a:ext cx="491347" cy="268702"/>
          </a:xfrm>
          <a:prstGeom prst="ellipse">
            <a:avLst/>
          </a:prstGeom>
          <a:no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1" name="Flèche : droite rayée 60">
            <a:extLst>
              <a:ext uri="{FF2B5EF4-FFF2-40B4-BE49-F238E27FC236}">
                <a16:creationId xmlns:a16="http://schemas.microsoft.com/office/drawing/2014/main" xmlns="" id="{C2E1AA7D-1764-47E9-B219-9C8B372028C6}"/>
              </a:ext>
            </a:extLst>
          </p:cNvPr>
          <p:cNvSpPr/>
          <p:nvPr/>
        </p:nvSpPr>
        <p:spPr>
          <a:xfrm rot="5400000">
            <a:off x="5494435" y="5374351"/>
            <a:ext cx="359162" cy="351170"/>
          </a:xfrm>
          <a:prstGeom prst="stripedRightArrow">
            <a:avLst/>
          </a:prstGeom>
          <a:no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62" name="Image 61">
            <a:extLst>
              <a:ext uri="{FF2B5EF4-FFF2-40B4-BE49-F238E27FC236}">
                <a16:creationId xmlns:a16="http://schemas.microsoft.com/office/drawing/2014/main" xmlns="" id="{B6E37F82-ED33-42F0-AA53-325D79BD0BFA}"/>
              </a:ext>
            </a:extLst>
          </p:cNvPr>
          <p:cNvPicPr>
            <a:picLocks noChangeAspect="1"/>
          </p:cNvPicPr>
          <p:nvPr/>
        </p:nvPicPr>
        <p:blipFill>
          <a:blip r:embed="rId3"/>
          <a:stretch>
            <a:fillRect/>
          </a:stretch>
        </p:blipFill>
        <p:spPr>
          <a:xfrm>
            <a:off x="5165056" y="5766474"/>
            <a:ext cx="333375" cy="314325"/>
          </a:xfrm>
          <a:prstGeom prst="rect">
            <a:avLst/>
          </a:prstGeom>
        </p:spPr>
      </p:pic>
      <p:sp>
        <p:nvSpPr>
          <p:cNvPr id="63" name="ZoneTexte 62">
            <a:extLst>
              <a:ext uri="{FF2B5EF4-FFF2-40B4-BE49-F238E27FC236}">
                <a16:creationId xmlns:a16="http://schemas.microsoft.com/office/drawing/2014/main" xmlns="" id="{2B78EB04-6212-4B42-A414-06A83D43867D}"/>
              </a:ext>
            </a:extLst>
          </p:cNvPr>
          <p:cNvSpPr txBox="1"/>
          <p:nvPr/>
        </p:nvSpPr>
        <p:spPr>
          <a:xfrm>
            <a:off x="5498431" y="5792646"/>
            <a:ext cx="1948007" cy="307777"/>
          </a:xfrm>
          <a:prstGeom prst="rect">
            <a:avLst/>
          </a:prstGeom>
          <a:noFill/>
        </p:spPr>
        <p:txBody>
          <a:bodyPr wrap="square">
            <a:spAutoFit/>
          </a:bodyPr>
          <a:lstStyle/>
          <a:p>
            <a:r>
              <a:rPr lang="fr-FR" sz="1400" b="1" dirty="0">
                <a:solidFill>
                  <a:schemeClr val="tx1">
                    <a:lumMod val="95000"/>
                    <a:lumOff val="5000"/>
                  </a:schemeClr>
                </a:solidFill>
                <a:latin typeface="Chaparral Pro Light" panose="02060403030505090203" pitchFamily="18" charset="0"/>
              </a:rPr>
              <a:t>Stage du prêt</a:t>
            </a:r>
          </a:p>
        </p:txBody>
      </p:sp>
      <p:pic>
        <p:nvPicPr>
          <p:cNvPr id="64" name="Image 63">
            <a:extLst>
              <a:ext uri="{FF2B5EF4-FFF2-40B4-BE49-F238E27FC236}">
                <a16:creationId xmlns:a16="http://schemas.microsoft.com/office/drawing/2014/main" xmlns="" id="{4BDB9BF9-AC84-4560-8866-B945F439CEC8}"/>
              </a:ext>
            </a:extLst>
          </p:cNvPr>
          <p:cNvPicPr>
            <a:picLocks noChangeAspect="1"/>
          </p:cNvPicPr>
          <p:nvPr/>
        </p:nvPicPr>
        <p:blipFill>
          <a:blip r:embed="rId3"/>
          <a:stretch>
            <a:fillRect/>
          </a:stretch>
        </p:blipFill>
        <p:spPr>
          <a:xfrm>
            <a:off x="5165056" y="6163256"/>
            <a:ext cx="333375" cy="314325"/>
          </a:xfrm>
          <a:prstGeom prst="rect">
            <a:avLst/>
          </a:prstGeom>
        </p:spPr>
      </p:pic>
      <p:sp>
        <p:nvSpPr>
          <p:cNvPr id="65" name="ZoneTexte 64">
            <a:extLst>
              <a:ext uri="{FF2B5EF4-FFF2-40B4-BE49-F238E27FC236}">
                <a16:creationId xmlns:a16="http://schemas.microsoft.com/office/drawing/2014/main" xmlns="" id="{61203C89-E05D-43B7-A3A2-4009E03FA9CD}"/>
              </a:ext>
            </a:extLst>
          </p:cNvPr>
          <p:cNvSpPr txBox="1"/>
          <p:nvPr/>
        </p:nvSpPr>
        <p:spPr>
          <a:xfrm>
            <a:off x="5498431" y="6189428"/>
            <a:ext cx="2160658" cy="307777"/>
          </a:xfrm>
          <a:prstGeom prst="rect">
            <a:avLst/>
          </a:prstGeom>
          <a:noFill/>
        </p:spPr>
        <p:txBody>
          <a:bodyPr wrap="square">
            <a:spAutoFit/>
          </a:bodyPr>
          <a:lstStyle/>
          <a:p>
            <a:r>
              <a:rPr lang="en-US" sz="1400" b="1" dirty="0">
                <a:solidFill>
                  <a:schemeClr val="tx1">
                    <a:lumMod val="95000"/>
                    <a:lumOff val="5000"/>
                  </a:schemeClr>
                </a:solidFill>
                <a:latin typeface="Chaparral Pro Light" panose="02060403030505090203" pitchFamily="18" charset="0"/>
              </a:rPr>
              <a:t>12-m ECL </a:t>
            </a:r>
            <a:r>
              <a:rPr lang="en-US" sz="1400" dirty="0">
                <a:solidFill>
                  <a:srgbClr val="0070C0"/>
                </a:solidFill>
                <a:latin typeface="Chaparral Pro Light" panose="02060403030505090203" pitchFamily="18" charset="0"/>
              </a:rPr>
              <a:t>Vs</a:t>
            </a:r>
            <a:r>
              <a:rPr lang="en-US" sz="1400" b="1" dirty="0">
                <a:solidFill>
                  <a:schemeClr val="tx1">
                    <a:lumMod val="95000"/>
                    <a:lumOff val="5000"/>
                  </a:schemeClr>
                </a:solidFill>
                <a:latin typeface="Chaparral Pro Light" panose="02060403030505090203" pitchFamily="18" charset="0"/>
              </a:rPr>
              <a:t> Lifetime ECL </a:t>
            </a:r>
          </a:p>
        </p:txBody>
      </p:sp>
    </p:spTree>
    <p:extLst>
      <p:ext uri="{BB962C8B-B14F-4D97-AF65-F5344CB8AC3E}">
        <p14:creationId xmlns:p14="http://schemas.microsoft.com/office/powerpoint/2010/main" val="414600060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7" name="Connecteur droit 46">
            <a:extLst>
              <a:ext uri="{FF2B5EF4-FFF2-40B4-BE49-F238E27FC236}">
                <a16:creationId xmlns:a16="http://schemas.microsoft.com/office/drawing/2014/main" xmlns="" id="{2FC71C90-816D-42EA-B4A4-ADF23DEFD88D}"/>
              </a:ext>
            </a:extLst>
          </p:cNvPr>
          <p:cNvCxnSpPr>
            <a:cxnSpLocks/>
          </p:cNvCxnSpPr>
          <p:nvPr/>
        </p:nvCxnSpPr>
        <p:spPr>
          <a:xfrm>
            <a:off x="0" y="971931"/>
            <a:ext cx="10996863" cy="0"/>
          </a:xfrm>
          <a:prstGeom prst="line">
            <a:avLst/>
          </a:prstGeom>
          <a:ln w="19050">
            <a:solidFill>
              <a:srgbClr val="0E3A4D"/>
            </a:solidFill>
          </a:ln>
        </p:spPr>
        <p:style>
          <a:lnRef idx="1">
            <a:schemeClr val="accent1"/>
          </a:lnRef>
          <a:fillRef idx="0">
            <a:schemeClr val="accent1"/>
          </a:fillRef>
          <a:effectRef idx="0">
            <a:schemeClr val="accent1"/>
          </a:effectRef>
          <a:fontRef idx="minor">
            <a:schemeClr val="tx1"/>
          </a:fontRef>
        </p:style>
      </p:cxnSp>
      <p:sp>
        <p:nvSpPr>
          <p:cNvPr id="49" name="Title 9">
            <a:extLst>
              <a:ext uri="{FF2B5EF4-FFF2-40B4-BE49-F238E27FC236}">
                <a16:creationId xmlns:a16="http://schemas.microsoft.com/office/drawing/2014/main" xmlns="" id="{D7EC9B13-8B9D-4BAC-AFAA-24668840A503}"/>
              </a:ext>
            </a:extLst>
          </p:cNvPr>
          <p:cNvSpPr txBox="1">
            <a:spLocks/>
          </p:cNvSpPr>
          <p:nvPr/>
        </p:nvSpPr>
        <p:spPr>
          <a:xfrm>
            <a:off x="138709" y="465177"/>
            <a:ext cx="10515600" cy="507831"/>
          </a:xfrm>
          <a:prstGeom prst="rect">
            <a:avLst/>
          </a:prstGeom>
        </p:spPr>
        <p:txBody>
          <a:bodyPr vert="horz" lIns="91440" tIns="45720" rIns="91440" bIns="45720" rtlCol="0" anchor="ctr">
            <a:spAutoFit/>
          </a:bodyPr>
          <a:lstStyle>
            <a:lvl1pPr>
              <a:lnSpc>
                <a:spcPct val="90000"/>
              </a:lnSpc>
              <a:spcBef>
                <a:spcPct val="0"/>
              </a:spcBef>
              <a:buNone/>
              <a:defRPr sz="3600" b="1">
                <a:solidFill>
                  <a:srgbClr val="0E3A4D"/>
                </a:solidFill>
                <a:latin typeface="Segoe UI" panose="020B0502040204020203" pitchFamily="34" charset="0"/>
                <a:ea typeface="+mj-ea"/>
                <a:cs typeface="Segoe UI" panose="020B0502040204020203" pitchFamily="34" charset="0"/>
              </a:defRPr>
            </a:lvl1pPr>
          </a:lstStyle>
          <a:p>
            <a:pPr marL="1203325" marR="0" lvl="0" indent="-1203325" algn="l" defTabSz="914400" rtl="0" eaLnBrk="1" fontAlgn="auto" latinLnBrk="0" hangingPunct="1">
              <a:lnSpc>
                <a:spcPct val="90000"/>
              </a:lnSpc>
              <a:spcBef>
                <a:spcPct val="0"/>
              </a:spcBef>
              <a:spcAft>
                <a:spcPts val="0"/>
              </a:spcAft>
              <a:buClrTx/>
              <a:buSzTx/>
              <a:buFontTx/>
              <a:buNone/>
              <a:tabLst/>
              <a:defRPr/>
            </a:pPr>
            <a:r>
              <a:rPr kumimoji="0" lang="en-US" sz="3000" b="1" i="0" u="none" strike="noStrike" kern="1200" cap="none" spc="0" normalizeH="0" baseline="0" noProof="0" dirty="0">
                <a:ln>
                  <a:noFill/>
                </a:ln>
                <a:solidFill>
                  <a:srgbClr val="0070C0"/>
                </a:solidFill>
                <a:effectLst/>
                <a:uLnTx/>
                <a:uFillTx/>
                <a:latin typeface="+mn-lt"/>
                <a:ea typeface="+mj-ea"/>
                <a:cs typeface="Segoe UI" panose="020B0502040204020203" pitchFamily="34" charset="0"/>
              </a:rPr>
              <a:t>II.</a:t>
            </a:r>
            <a:r>
              <a:rPr kumimoji="0" lang="en-US" sz="3000" b="1" i="0" u="none" strike="noStrike" kern="1200" cap="none" spc="0" normalizeH="0" baseline="0" noProof="0" dirty="0">
                <a:ln>
                  <a:noFill/>
                </a:ln>
                <a:solidFill>
                  <a:srgbClr val="0E3A4D"/>
                </a:solidFill>
                <a:effectLst/>
                <a:uLnTx/>
                <a:uFillTx/>
                <a:latin typeface="+mn-lt"/>
                <a:ea typeface="+mj-ea"/>
                <a:cs typeface="Segoe UI" panose="020B0502040204020203" pitchFamily="34" charset="0"/>
              </a:rPr>
              <a:t> </a:t>
            </a:r>
            <a:r>
              <a:rPr kumimoji="0" lang="fr-FR" sz="3000" b="1" i="0" u="none" strike="noStrike" kern="1200" cap="none" spc="0" normalizeH="0" baseline="0" noProof="0" dirty="0">
                <a:ln>
                  <a:noFill/>
                </a:ln>
                <a:solidFill>
                  <a:srgbClr val="0E3A4D"/>
                </a:solidFill>
                <a:effectLst/>
                <a:uLnTx/>
                <a:uFillTx/>
                <a:latin typeface="+mn-lt"/>
                <a:ea typeface="+mj-ea"/>
                <a:cs typeface="Segoe UI" panose="020B0502040204020203" pitchFamily="34" charset="0"/>
              </a:rPr>
              <a:t>Spécificités du reporting financier des SGC</a:t>
            </a:r>
          </a:p>
        </p:txBody>
      </p:sp>
      <p:grpSp>
        <p:nvGrpSpPr>
          <p:cNvPr id="39" name="Groupe 8">
            <a:extLst>
              <a:ext uri="{FF2B5EF4-FFF2-40B4-BE49-F238E27FC236}">
                <a16:creationId xmlns:a16="http://schemas.microsoft.com/office/drawing/2014/main" xmlns="" id="{9E7510AD-BBF6-4EA9-83C1-7E2A8D686D20}"/>
              </a:ext>
            </a:extLst>
          </p:cNvPr>
          <p:cNvGrpSpPr>
            <a:grpSpLocks/>
          </p:cNvGrpSpPr>
          <p:nvPr/>
        </p:nvGrpSpPr>
        <p:grpSpPr bwMode="auto">
          <a:xfrm>
            <a:off x="11014075" y="6237288"/>
            <a:ext cx="957263" cy="287337"/>
            <a:chOff x="9460301" y="7063452"/>
            <a:chExt cx="926165" cy="277783"/>
          </a:xfrm>
        </p:grpSpPr>
        <p:sp>
          <p:nvSpPr>
            <p:cNvPr id="40" name="Espace réservé du numéro de diapositive 5">
              <a:extLst>
                <a:ext uri="{FF2B5EF4-FFF2-40B4-BE49-F238E27FC236}">
                  <a16:creationId xmlns:a16="http://schemas.microsoft.com/office/drawing/2014/main" xmlns="" id="{CF9868D6-3BC9-40EC-9CA3-85BB3F9803FD}"/>
                </a:ext>
              </a:extLst>
            </p:cNvPr>
            <p:cNvSpPr txBox="1">
              <a:spLocks/>
            </p:cNvSpPr>
            <p:nvPr/>
          </p:nvSpPr>
          <p:spPr>
            <a:xfrm>
              <a:off x="9460301" y="7063452"/>
              <a:ext cx="926165" cy="277783"/>
            </a:xfrm>
            <a:prstGeom prst="rect">
              <a:avLst/>
            </a:prstGeom>
          </p:spPr>
          <p:txBody>
            <a:bodyPr/>
            <a:lstStyle>
              <a:defPPr>
                <a:defRPr lang="de-DE"/>
              </a:defPPr>
              <a:lvl1pPr algn="l" rtl="0" fontAlgn="base">
                <a:spcBef>
                  <a:spcPct val="0"/>
                </a:spcBef>
                <a:spcAft>
                  <a:spcPct val="0"/>
                </a:spcAft>
                <a:defRPr sz="2400" kern="1200">
                  <a:solidFill>
                    <a:schemeClr val="tx1"/>
                  </a:solidFill>
                  <a:latin typeface="Times New Roman" panose="02020603050405020304" pitchFamily="18" charset="0"/>
                  <a:ea typeface="+mn-ea"/>
                  <a:cs typeface="Times New Roman" panose="02020603050405020304" pitchFamily="18" charset="0"/>
                </a:defRPr>
              </a:lvl1pPr>
              <a:lvl2pPr marL="457200" algn="l" rtl="0" fontAlgn="base">
                <a:spcBef>
                  <a:spcPct val="0"/>
                </a:spcBef>
                <a:spcAft>
                  <a:spcPct val="0"/>
                </a:spcAft>
                <a:defRPr sz="2400" kern="1200">
                  <a:solidFill>
                    <a:schemeClr val="tx1"/>
                  </a:solidFill>
                  <a:latin typeface="Times New Roman" panose="02020603050405020304" pitchFamily="18" charset="0"/>
                  <a:ea typeface="+mn-ea"/>
                  <a:cs typeface="Times New Roman" panose="02020603050405020304" pitchFamily="18" charset="0"/>
                </a:defRPr>
              </a:lvl2pPr>
              <a:lvl3pPr marL="914400" algn="l" rtl="0" fontAlgn="base">
                <a:spcBef>
                  <a:spcPct val="0"/>
                </a:spcBef>
                <a:spcAft>
                  <a:spcPct val="0"/>
                </a:spcAft>
                <a:defRPr sz="2400" kern="1200">
                  <a:solidFill>
                    <a:schemeClr val="tx1"/>
                  </a:solidFill>
                  <a:latin typeface="Times New Roman" panose="02020603050405020304" pitchFamily="18" charset="0"/>
                  <a:ea typeface="+mn-ea"/>
                  <a:cs typeface="Times New Roman" panose="02020603050405020304" pitchFamily="18" charset="0"/>
                </a:defRPr>
              </a:lvl3pPr>
              <a:lvl4pPr marL="1371600" algn="l" rtl="0" fontAlgn="base">
                <a:spcBef>
                  <a:spcPct val="0"/>
                </a:spcBef>
                <a:spcAft>
                  <a:spcPct val="0"/>
                </a:spcAft>
                <a:defRPr sz="2400" kern="1200">
                  <a:solidFill>
                    <a:schemeClr val="tx1"/>
                  </a:solidFill>
                  <a:latin typeface="Times New Roman" panose="02020603050405020304" pitchFamily="18" charset="0"/>
                  <a:ea typeface="+mn-ea"/>
                  <a:cs typeface="Times New Roman" panose="02020603050405020304" pitchFamily="18" charset="0"/>
                </a:defRPr>
              </a:lvl4pPr>
              <a:lvl5pPr marL="1828800" algn="l" rtl="0" fontAlgn="base">
                <a:spcBef>
                  <a:spcPct val="0"/>
                </a:spcBef>
                <a:spcAft>
                  <a:spcPct val="0"/>
                </a:spcAft>
                <a:defRPr sz="2400" kern="1200">
                  <a:solidFill>
                    <a:schemeClr val="tx1"/>
                  </a:solidFill>
                  <a:latin typeface="Times New Roman" panose="02020603050405020304" pitchFamily="18" charset="0"/>
                  <a:ea typeface="+mn-ea"/>
                  <a:cs typeface="Times New Roman" panose="02020603050405020304" pitchFamily="18" charset="0"/>
                </a:defRPr>
              </a:lvl5pPr>
              <a:lvl6pPr marL="2286000" algn="l" defTabSz="914400" rtl="0" eaLnBrk="1" latinLnBrk="0" hangingPunct="1">
                <a:defRPr sz="2400" kern="1200">
                  <a:solidFill>
                    <a:schemeClr val="tx1"/>
                  </a:solidFill>
                  <a:latin typeface="Times New Roman" panose="02020603050405020304" pitchFamily="18" charset="0"/>
                  <a:ea typeface="+mn-ea"/>
                  <a:cs typeface="Times New Roman" panose="02020603050405020304" pitchFamily="18" charset="0"/>
                </a:defRPr>
              </a:lvl6pPr>
              <a:lvl7pPr marL="2743200" algn="l" defTabSz="914400" rtl="0" eaLnBrk="1" latinLnBrk="0" hangingPunct="1">
                <a:defRPr sz="2400" kern="1200">
                  <a:solidFill>
                    <a:schemeClr val="tx1"/>
                  </a:solidFill>
                  <a:latin typeface="Times New Roman" panose="02020603050405020304" pitchFamily="18" charset="0"/>
                  <a:ea typeface="+mn-ea"/>
                  <a:cs typeface="Times New Roman" panose="02020603050405020304" pitchFamily="18" charset="0"/>
                </a:defRPr>
              </a:lvl7pPr>
              <a:lvl8pPr marL="3200400" algn="l" defTabSz="914400" rtl="0" eaLnBrk="1" latinLnBrk="0" hangingPunct="1">
                <a:defRPr sz="2400" kern="1200">
                  <a:solidFill>
                    <a:schemeClr val="tx1"/>
                  </a:solidFill>
                  <a:latin typeface="Times New Roman" panose="02020603050405020304" pitchFamily="18" charset="0"/>
                  <a:ea typeface="+mn-ea"/>
                  <a:cs typeface="Times New Roman" panose="02020603050405020304" pitchFamily="18" charset="0"/>
                </a:defRPr>
              </a:lvl8pPr>
              <a:lvl9pPr marL="3657600" algn="l" defTabSz="914400" rtl="0" eaLnBrk="1" latinLnBrk="0" hangingPunct="1">
                <a:defRPr sz="2400" kern="1200">
                  <a:solidFill>
                    <a:schemeClr val="tx1"/>
                  </a:solidFill>
                  <a:latin typeface="Times New Roman" panose="02020603050405020304" pitchFamily="18" charset="0"/>
                  <a:ea typeface="+mn-ea"/>
                  <a:cs typeface="Times New Roman" panose="02020603050405020304" pitchFamily="18" charset="0"/>
                </a:defRPr>
              </a:lvl9pPr>
            </a:lstStyle>
            <a:p>
              <a:pPr algn="ctr" defTabSz="1042717" eaLnBrk="1" fontAlgn="auto" hangingPunct="1">
                <a:spcBef>
                  <a:spcPts val="0"/>
                </a:spcBef>
                <a:spcAft>
                  <a:spcPts val="0"/>
                </a:spcAft>
                <a:defRPr/>
              </a:pPr>
              <a:fld id="{0FD39C0D-2820-4F1B-838D-E1ECDD5FD67B}" type="slidenum">
                <a:rPr lang="en-GB" sz="1448">
                  <a:solidFill>
                    <a:srgbClr val="002060"/>
                  </a:solidFill>
                  <a:latin typeface="+mn-lt"/>
                  <a:cs typeface="Calibri" panose="020F0502020204030204" pitchFamily="34" charset="0"/>
                </a:rPr>
                <a:pPr algn="ctr" defTabSz="1042717" eaLnBrk="1" fontAlgn="auto" hangingPunct="1">
                  <a:spcBef>
                    <a:spcPts val="0"/>
                  </a:spcBef>
                  <a:spcAft>
                    <a:spcPts val="0"/>
                  </a:spcAft>
                  <a:defRPr/>
                </a:pPr>
                <a:t>24</a:t>
              </a:fld>
              <a:endParaRPr lang="en-GB" sz="1448" dirty="0">
                <a:solidFill>
                  <a:srgbClr val="002060"/>
                </a:solidFill>
                <a:latin typeface="+mn-lt"/>
                <a:cs typeface="Calibri" panose="020F0502020204030204" pitchFamily="34" charset="0"/>
              </a:endParaRPr>
            </a:p>
          </p:txBody>
        </p:sp>
        <p:cxnSp>
          <p:nvCxnSpPr>
            <p:cNvPr id="41" name="Connecteur droit 40">
              <a:extLst>
                <a:ext uri="{FF2B5EF4-FFF2-40B4-BE49-F238E27FC236}">
                  <a16:creationId xmlns:a16="http://schemas.microsoft.com/office/drawing/2014/main" xmlns="" id="{E41E3B55-4C68-4C34-B3CD-2BDE986E9FD4}"/>
                </a:ext>
              </a:extLst>
            </p:cNvPr>
            <p:cNvCxnSpPr/>
            <p:nvPr/>
          </p:nvCxnSpPr>
          <p:spPr>
            <a:xfrm>
              <a:off x="9738304" y="7092611"/>
              <a:ext cx="0" cy="244020"/>
            </a:xfrm>
            <a:prstGeom prst="line">
              <a:avLst/>
            </a:prstGeom>
            <a:ln>
              <a:solidFill>
                <a:srgbClr val="003062"/>
              </a:solidFill>
            </a:ln>
          </p:spPr>
          <p:style>
            <a:lnRef idx="1">
              <a:schemeClr val="accent1"/>
            </a:lnRef>
            <a:fillRef idx="0">
              <a:schemeClr val="accent1"/>
            </a:fillRef>
            <a:effectRef idx="0">
              <a:schemeClr val="accent1"/>
            </a:effectRef>
            <a:fontRef idx="minor">
              <a:schemeClr val="tx1"/>
            </a:fontRef>
          </p:style>
        </p:cxnSp>
      </p:grpSp>
      <p:pic>
        <p:nvPicPr>
          <p:cNvPr id="15" name="Image 14">
            <a:extLst>
              <a:ext uri="{FF2B5EF4-FFF2-40B4-BE49-F238E27FC236}">
                <a16:creationId xmlns:a16="http://schemas.microsoft.com/office/drawing/2014/main" xmlns="" id="{AB9EABB2-2DCE-4F2A-B70A-3D52DA8A2A78}"/>
              </a:ext>
            </a:extLst>
          </p:cNvPr>
          <p:cNvPicPr>
            <a:picLocks noChangeAspect="1"/>
          </p:cNvPicPr>
          <p:nvPr/>
        </p:nvPicPr>
        <p:blipFill>
          <a:blip r:embed="rId2"/>
          <a:stretch>
            <a:fillRect/>
          </a:stretch>
        </p:blipFill>
        <p:spPr>
          <a:xfrm>
            <a:off x="881457" y="1703307"/>
            <a:ext cx="10248900" cy="2438400"/>
          </a:xfrm>
          <a:prstGeom prst="rect">
            <a:avLst/>
          </a:prstGeom>
        </p:spPr>
      </p:pic>
      <p:cxnSp>
        <p:nvCxnSpPr>
          <p:cNvPr id="37" name="Connecteur droit avec flèche 36">
            <a:extLst>
              <a:ext uri="{FF2B5EF4-FFF2-40B4-BE49-F238E27FC236}">
                <a16:creationId xmlns:a16="http://schemas.microsoft.com/office/drawing/2014/main" xmlns="" id="{FD641536-EA34-4838-86A2-D2166AE05455}"/>
              </a:ext>
            </a:extLst>
          </p:cNvPr>
          <p:cNvCxnSpPr>
            <a:cxnSpLocks/>
          </p:cNvCxnSpPr>
          <p:nvPr/>
        </p:nvCxnSpPr>
        <p:spPr>
          <a:xfrm>
            <a:off x="563527" y="1672921"/>
            <a:ext cx="10611292" cy="0"/>
          </a:xfrm>
          <a:prstGeom prst="straightConnector1">
            <a:avLst/>
          </a:prstGeom>
          <a:ln w="28575">
            <a:solidFill>
              <a:srgbClr val="002060"/>
            </a:solidFill>
            <a:tailEnd type="arrow"/>
          </a:ln>
        </p:spPr>
        <p:style>
          <a:lnRef idx="1">
            <a:schemeClr val="accent1"/>
          </a:lnRef>
          <a:fillRef idx="0">
            <a:schemeClr val="accent1"/>
          </a:fillRef>
          <a:effectRef idx="0">
            <a:schemeClr val="accent1"/>
          </a:effectRef>
          <a:fontRef idx="minor">
            <a:schemeClr val="tx1"/>
          </a:fontRef>
        </p:style>
      </p:cxnSp>
      <p:cxnSp>
        <p:nvCxnSpPr>
          <p:cNvPr id="54" name="Connecteur droit avec flèche 53">
            <a:extLst>
              <a:ext uri="{FF2B5EF4-FFF2-40B4-BE49-F238E27FC236}">
                <a16:creationId xmlns:a16="http://schemas.microsoft.com/office/drawing/2014/main" xmlns="" id="{DBC46867-4477-4D28-9F84-A9AB48E259B1}"/>
              </a:ext>
            </a:extLst>
          </p:cNvPr>
          <p:cNvCxnSpPr>
            <a:cxnSpLocks/>
          </p:cNvCxnSpPr>
          <p:nvPr/>
        </p:nvCxnSpPr>
        <p:spPr>
          <a:xfrm>
            <a:off x="817844" y="1411833"/>
            <a:ext cx="0" cy="2840127"/>
          </a:xfrm>
          <a:prstGeom prst="straightConnector1">
            <a:avLst/>
          </a:prstGeom>
          <a:ln w="28575">
            <a:solidFill>
              <a:srgbClr val="002060"/>
            </a:solidFill>
            <a:tailEnd type="triangle"/>
          </a:ln>
        </p:spPr>
        <p:style>
          <a:lnRef idx="1">
            <a:schemeClr val="accent1"/>
          </a:lnRef>
          <a:fillRef idx="0">
            <a:schemeClr val="accent1"/>
          </a:fillRef>
          <a:effectRef idx="0">
            <a:schemeClr val="accent1"/>
          </a:effectRef>
          <a:fontRef idx="minor">
            <a:schemeClr val="tx1"/>
          </a:fontRef>
        </p:style>
      </p:cxnSp>
      <p:sp>
        <p:nvSpPr>
          <p:cNvPr id="55" name="ZoneTexte 54">
            <a:extLst>
              <a:ext uri="{FF2B5EF4-FFF2-40B4-BE49-F238E27FC236}">
                <a16:creationId xmlns:a16="http://schemas.microsoft.com/office/drawing/2014/main" xmlns="" id="{4B9F9D86-76DE-483E-B962-D830C1AB2D2F}"/>
              </a:ext>
            </a:extLst>
          </p:cNvPr>
          <p:cNvSpPr txBox="1"/>
          <p:nvPr/>
        </p:nvSpPr>
        <p:spPr>
          <a:xfrm rot="5400000">
            <a:off x="-71255" y="2223932"/>
            <a:ext cx="1577340" cy="307777"/>
          </a:xfrm>
          <a:prstGeom prst="rect">
            <a:avLst/>
          </a:prstGeom>
          <a:noFill/>
        </p:spPr>
        <p:txBody>
          <a:bodyPr wrap="square">
            <a:spAutoFit/>
          </a:bodyPr>
          <a:lstStyle/>
          <a:p>
            <a:pPr algn="ctr"/>
            <a:r>
              <a:rPr lang="fr-FR" sz="1400" b="1" dirty="0">
                <a:solidFill>
                  <a:srgbClr val="002060"/>
                </a:solidFill>
              </a:rPr>
              <a:t>Qualité de crédit</a:t>
            </a:r>
          </a:p>
        </p:txBody>
      </p:sp>
      <p:sp>
        <p:nvSpPr>
          <p:cNvPr id="56" name="ZoneTexte 55">
            <a:extLst>
              <a:ext uri="{FF2B5EF4-FFF2-40B4-BE49-F238E27FC236}">
                <a16:creationId xmlns:a16="http://schemas.microsoft.com/office/drawing/2014/main" xmlns="" id="{ED04A738-918D-43F4-BAC0-ADAC3AD2AD3C}"/>
              </a:ext>
            </a:extLst>
          </p:cNvPr>
          <p:cNvSpPr txBox="1"/>
          <p:nvPr/>
        </p:nvSpPr>
        <p:spPr>
          <a:xfrm>
            <a:off x="2268191" y="2118736"/>
            <a:ext cx="844022" cy="307777"/>
          </a:xfrm>
          <a:prstGeom prst="rect">
            <a:avLst/>
          </a:prstGeom>
          <a:noFill/>
        </p:spPr>
        <p:txBody>
          <a:bodyPr wrap="square">
            <a:spAutoFit/>
          </a:bodyPr>
          <a:lstStyle/>
          <a:p>
            <a:pPr algn="ctr"/>
            <a:r>
              <a:rPr lang="fr-FR" sz="1400" b="1" dirty="0">
                <a:solidFill>
                  <a:srgbClr val="0070C0"/>
                </a:solidFill>
              </a:rPr>
              <a:t>Stage 1</a:t>
            </a:r>
          </a:p>
        </p:txBody>
      </p:sp>
      <p:sp>
        <p:nvSpPr>
          <p:cNvPr id="57" name="ZoneTexte 56">
            <a:extLst>
              <a:ext uri="{FF2B5EF4-FFF2-40B4-BE49-F238E27FC236}">
                <a16:creationId xmlns:a16="http://schemas.microsoft.com/office/drawing/2014/main" xmlns="" id="{9E6099D6-332F-4ED5-9949-2326E554F31B}"/>
              </a:ext>
            </a:extLst>
          </p:cNvPr>
          <p:cNvSpPr txBox="1"/>
          <p:nvPr/>
        </p:nvSpPr>
        <p:spPr>
          <a:xfrm>
            <a:off x="2268191" y="2355853"/>
            <a:ext cx="844022" cy="307777"/>
          </a:xfrm>
          <a:prstGeom prst="rect">
            <a:avLst/>
          </a:prstGeom>
          <a:noFill/>
        </p:spPr>
        <p:txBody>
          <a:bodyPr wrap="square">
            <a:spAutoFit/>
          </a:bodyPr>
          <a:lstStyle/>
          <a:p>
            <a:pPr algn="ctr"/>
            <a:r>
              <a:rPr lang="fr-FR" sz="1400" dirty="0">
                <a:solidFill>
                  <a:srgbClr val="0070C0"/>
                </a:solidFill>
              </a:rPr>
              <a:t>Sains</a:t>
            </a:r>
          </a:p>
        </p:txBody>
      </p:sp>
      <p:sp>
        <p:nvSpPr>
          <p:cNvPr id="58" name="ZoneTexte 57">
            <a:extLst>
              <a:ext uri="{FF2B5EF4-FFF2-40B4-BE49-F238E27FC236}">
                <a16:creationId xmlns:a16="http://schemas.microsoft.com/office/drawing/2014/main" xmlns="" id="{CD434198-3927-4E84-AFC2-E70951DBBD5C}"/>
              </a:ext>
            </a:extLst>
          </p:cNvPr>
          <p:cNvSpPr txBox="1"/>
          <p:nvPr/>
        </p:nvSpPr>
        <p:spPr>
          <a:xfrm>
            <a:off x="5730097" y="2118736"/>
            <a:ext cx="844022" cy="307777"/>
          </a:xfrm>
          <a:prstGeom prst="rect">
            <a:avLst/>
          </a:prstGeom>
          <a:noFill/>
        </p:spPr>
        <p:txBody>
          <a:bodyPr wrap="square">
            <a:spAutoFit/>
          </a:bodyPr>
          <a:lstStyle/>
          <a:p>
            <a:pPr algn="ctr"/>
            <a:r>
              <a:rPr lang="fr-FR" sz="1400" b="1" dirty="0">
                <a:solidFill>
                  <a:srgbClr val="0070C0"/>
                </a:solidFill>
              </a:rPr>
              <a:t>Stage 2</a:t>
            </a:r>
          </a:p>
        </p:txBody>
      </p:sp>
      <p:sp>
        <p:nvSpPr>
          <p:cNvPr id="59" name="ZoneTexte 58">
            <a:extLst>
              <a:ext uri="{FF2B5EF4-FFF2-40B4-BE49-F238E27FC236}">
                <a16:creationId xmlns:a16="http://schemas.microsoft.com/office/drawing/2014/main" xmlns="" id="{D564F9E6-A61E-4A00-91FB-2E2CEC42E162}"/>
              </a:ext>
            </a:extLst>
          </p:cNvPr>
          <p:cNvSpPr txBox="1"/>
          <p:nvPr/>
        </p:nvSpPr>
        <p:spPr>
          <a:xfrm>
            <a:off x="5675858" y="2355853"/>
            <a:ext cx="952500" cy="307777"/>
          </a:xfrm>
          <a:prstGeom prst="rect">
            <a:avLst/>
          </a:prstGeom>
          <a:noFill/>
        </p:spPr>
        <p:txBody>
          <a:bodyPr wrap="square">
            <a:spAutoFit/>
          </a:bodyPr>
          <a:lstStyle/>
          <a:p>
            <a:pPr algn="ctr"/>
            <a:r>
              <a:rPr lang="fr-FR" sz="1400" dirty="0">
                <a:solidFill>
                  <a:srgbClr val="0070C0"/>
                </a:solidFill>
              </a:rPr>
              <a:t>Sensibles</a:t>
            </a:r>
          </a:p>
        </p:txBody>
      </p:sp>
      <p:sp>
        <p:nvSpPr>
          <p:cNvPr id="60" name="ZoneTexte 59">
            <a:extLst>
              <a:ext uri="{FF2B5EF4-FFF2-40B4-BE49-F238E27FC236}">
                <a16:creationId xmlns:a16="http://schemas.microsoft.com/office/drawing/2014/main" xmlns="" id="{C4D07F1B-ACE5-4F6C-AB9B-2C0CC7068046}"/>
              </a:ext>
            </a:extLst>
          </p:cNvPr>
          <p:cNvSpPr txBox="1"/>
          <p:nvPr/>
        </p:nvSpPr>
        <p:spPr>
          <a:xfrm>
            <a:off x="9190619" y="2095691"/>
            <a:ext cx="844022" cy="307777"/>
          </a:xfrm>
          <a:prstGeom prst="rect">
            <a:avLst/>
          </a:prstGeom>
          <a:noFill/>
        </p:spPr>
        <p:txBody>
          <a:bodyPr wrap="square">
            <a:spAutoFit/>
          </a:bodyPr>
          <a:lstStyle/>
          <a:p>
            <a:pPr algn="ctr"/>
            <a:r>
              <a:rPr lang="fr-FR" sz="1400" b="1" dirty="0">
                <a:solidFill>
                  <a:srgbClr val="0070C0"/>
                </a:solidFill>
              </a:rPr>
              <a:t>Stage 3</a:t>
            </a:r>
          </a:p>
        </p:txBody>
      </p:sp>
      <p:sp>
        <p:nvSpPr>
          <p:cNvPr id="61" name="ZoneTexte 60">
            <a:extLst>
              <a:ext uri="{FF2B5EF4-FFF2-40B4-BE49-F238E27FC236}">
                <a16:creationId xmlns:a16="http://schemas.microsoft.com/office/drawing/2014/main" xmlns="" id="{A4133B03-B408-4876-B98E-3D1B5E6620D3}"/>
              </a:ext>
            </a:extLst>
          </p:cNvPr>
          <p:cNvSpPr txBox="1"/>
          <p:nvPr/>
        </p:nvSpPr>
        <p:spPr>
          <a:xfrm>
            <a:off x="9136380" y="2332808"/>
            <a:ext cx="952500" cy="307777"/>
          </a:xfrm>
          <a:prstGeom prst="rect">
            <a:avLst/>
          </a:prstGeom>
          <a:noFill/>
        </p:spPr>
        <p:txBody>
          <a:bodyPr wrap="square">
            <a:spAutoFit/>
          </a:bodyPr>
          <a:lstStyle/>
          <a:p>
            <a:pPr algn="ctr"/>
            <a:r>
              <a:rPr lang="fr-FR" sz="1400" dirty="0">
                <a:solidFill>
                  <a:srgbClr val="0070C0"/>
                </a:solidFill>
              </a:rPr>
              <a:t>Douteux</a:t>
            </a:r>
          </a:p>
        </p:txBody>
      </p:sp>
      <p:sp>
        <p:nvSpPr>
          <p:cNvPr id="62" name="ZoneTexte 61">
            <a:extLst>
              <a:ext uri="{FF2B5EF4-FFF2-40B4-BE49-F238E27FC236}">
                <a16:creationId xmlns:a16="http://schemas.microsoft.com/office/drawing/2014/main" xmlns="" id="{8AA1484C-8BD5-4BA7-877D-1AA4BABB9922}"/>
              </a:ext>
            </a:extLst>
          </p:cNvPr>
          <p:cNvSpPr txBox="1"/>
          <p:nvPr/>
        </p:nvSpPr>
        <p:spPr>
          <a:xfrm>
            <a:off x="857694" y="2626567"/>
            <a:ext cx="3522208" cy="307777"/>
          </a:xfrm>
          <a:prstGeom prst="rect">
            <a:avLst/>
          </a:prstGeom>
          <a:noFill/>
        </p:spPr>
        <p:txBody>
          <a:bodyPr wrap="square">
            <a:spAutoFit/>
          </a:bodyPr>
          <a:lstStyle/>
          <a:p>
            <a:r>
              <a:rPr lang="fr-FR" sz="1400" b="1" dirty="0">
                <a:solidFill>
                  <a:srgbClr val="002060"/>
                </a:solidFill>
              </a:rPr>
              <a:t>Comptabilisation des pertes attendues (ECL)</a:t>
            </a:r>
          </a:p>
        </p:txBody>
      </p:sp>
      <p:sp>
        <p:nvSpPr>
          <p:cNvPr id="63" name="Triangle isocèle 62">
            <a:extLst>
              <a:ext uri="{FF2B5EF4-FFF2-40B4-BE49-F238E27FC236}">
                <a16:creationId xmlns:a16="http://schemas.microsoft.com/office/drawing/2014/main" xmlns="" id="{8FB42680-3DEE-4C15-8A35-994346C4B84A}"/>
              </a:ext>
            </a:extLst>
          </p:cNvPr>
          <p:cNvSpPr/>
          <p:nvPr/>
        </p:nvSpPr>
        <p:spPr>
          <a:xfrm flipV="1">
            <a:off x="1908811" y="4098072"/>
            <a:ext cx="1314450" cy="307775"/>
          </a:xfrm>
          <a:prstGeom prst="triangle">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4" name="Triangle isocèle 63">
            <a:extLst>
              <a:ext uri="{FF2B5EF4-FFF2-40B4-BE49-F238E27FC236}">
                <a16:creationId xmlns:a16="http://schemas.microsoft.com/office/drawing/2014/main" xmlns="" id="{3D1B09E9-2160-47CB-B864-BE7EFE94B471}"/>
              </a:ext>
            </a:extLst>
          </p:cNvPr>
          <p:cNvSpPr/>
          <p:nvPr/>
        </p:nvSpPr>
        <p:spPr>
          <a:xfrm flipV="1">
            <a:off x="5408383" y="4098072"/>
            <a:ext cx="1314450" cy="307775"/>
          </a:xfrm>
          <a:prstGeom prst="triangle">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5" name="Triangle isocèle 64">
            <a:extLst>
              <a:ext uri="{FF2B5EF4-FFF2-40B4-BE49-F238E27FC236}">
                <a16:creationId xmlns:a16="http://schemas.microsoft.com/office/drawing/2014/main" xmlns="" id="{9899B413-6888-436A-A29F-C6FFBD78A255}"/>
              </a:ext>
            </a:extLst>
          </p:cNvPr>
          <p:cNvSpPr/>
          <p:nvPr/>
        </p:nvSpPr>
        <p:spPr>
          <a:xfrm flipV="1">
            <a:off x="8899381" y="4098071"/>
            <a:ext cx="1314450" cy="307775"/>
          </a:xfrm>
          <a:prstGeom prst="triangle">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6" name="ZoneTexte 65">
            <a:extLst>
              <a:ext uri="{FF2B5EF4-FFF2-40B4-BE49-F238E27FC236}">
                <a16:creationId xmlns:a16="http://schemas.microsoft.com/office/drawing/2014/main" xmlns="" id="{4627FE33-60A3-4E0F-A58D-5F969184CD36}"/>
              </a:ext>
            </a:extLst>
          </p:cNvPr>
          <p:cNvSpPr txBox="1"/>
          <p:nvPr/>
        </p:nvSpPr>
        <p:spPr>
          <a:xfrm>
            <a:off x="1003293" y="2951084"/>
            <a:ext cx="3351537" cy="430813"/>
          </a:xfrm>
          <a:prstGeom prst="rect">
            <a:avLst/>
          </a:prstGeom>
          <a:solidFill>
            <a:srgbClr val="CCECFF"/>
          </a:solidFill>
        </p:spPr>
        <p:txBody>
          <a:bodyPr wrap="square" anchor="ctr">
            <a:noAutofit/>
          </a:bodyPr>
          <a:lstStyle/>
          <a:p>
            <a:pPr algn="ctr"/>
            <a:r>
              <a:rPr lang="fr-FR" sz="1400" b="1" dirty="0">
                <a:solidFill>
                  <a:srgbClr val="0070C0"/>
                </a:solidFill>
              </a:rPr>
              <a:t>Pertes attendues sur 12 mois</a:t>
            </a:r>
          </a:p>
        </p:txBody>
      </p:sp>
      <p:sp>
        <p:nvSpPr>
          <p:cNvPr id="67" name="ZoneTexte 66">
            <a:extLst>
              <a:ext uri="{FF2B5EF4-FFF2-40B4-BE49-F238E27FC236}">
                <a16:creationId xmlns:a16="http://schemas.microsoft.com/office/drawing/2014/main" xmlns="" id="{0B1387D6-E56E-49AE-98F7-82E28B6E09DD}"/>
              </a:ext>
            </a:extLst>
          </p:cNvPr>
          <p:cNvSpPr txBox="1"/>
          <p:nvPr/>
        </p:nvSpPr>
        <p:spPr>
          <a:xfrm>
            <a:off x="4354830" y="2940262"/>
            <a:ext cx="3351537" cy="430813"/>
          </a:xfrm>
          <a:prstGeom prst="rect">
            <a:avLst/>
          </a:prstGeom>
          <a:solidFill>
            <a:srgbClr val="4472C4"/>
          </a:solidFill>
        </p:spPr>
        <p:txBody>
          <a:bodyPr wrap="square" anchor="ctr">
            <a:noAutofit/>
          </a:bodyPr>
          <a:lstStyle/>
          <a:p>
            <a:pPr algn="ctr"/>
            <a:r>
              <a:rPr lang="fr-FR" sz="1400" b="1" dirty="0">
                <a:solidFill>
                  <a:schemeClr val="bg1"/>
                </a:solidFill>
              </a:rPr>
              <a:t>Pertes attendues sur  la durée de vie</a:t>
            </a:r>
          </a:p>
        </p:txBody>
      </p:sp>
      <p:sp>
        <p:nvSpPr>
          <p:cNvPr id="68" name="ZoneTexte 67">
            <a:extLst>
              <a:ext uri="{FF2B5EF4-FFF2-40B4-BE49-F238E27FC236}">
                <a16:creationId xmlns:a16="http://schemas.microsoft.com/office/drawing/2014/main" xmlns="" id="{68DA2646-B8D4-4CA0-A387-F1A1C25707EC}"/>
              </a:ext>
            </a:extLst>
          </p:cNvPr>
          <p:cNvSpPr txBox="1"/>
          <p:nvPr/>
        </p:nvSpPr>
        <p:spPr>
          <a:xfrm>
            <a:off x="7706367" y="2945367"/>
            <a:ext cx="3351537" cy="430813"/>
          </a:xfrm>
          <a:prstGeom prst="rect">
            <a:avLst/>
          </a:prstGeom>
          <a:solidFill>
            <a:srgbClr val="002060"/>
          </a:solidFill>
        </p:spPr>
        <p:txBody>
          <a:bodyPr wrap="square" anchor="ctr">
            <a:noAutofit/>
          </a:bodyPr>
          <a:lstStyle/>
          <a:p>
            <a:pPr algn="ctr"/>
            <a:r>
              <a:rPr lang="fr-FR" sz="1400" b="1" dirty="0">
                <a:solidFill>
                  <a:schemeClr val="bg1"/>
                </a:solidFill>
              </a:rPr>
              <a:t>Pertes attendues sur  la durée de vie</a:t>
            </a:r>
          </a:p>
        </p:txBody>
      </p:sp>
      <p:cxnSp>
        <p:nvCxnSpPr>
          <p:cNvPr id="69" name="Connecteur droit 68">
            <a:extLst>
              <a:ext uri="{FF2B5EF4-FFF2-40B4-BE49-F238E27FC236}">
                <a16:creationId xmlns:a16="http://schemas.microsoft.com/office/drawing/2014/main" xmlns="" id="{D8F689A0-9DB5-4981-A24E-DE091A677A0B}"/>
              </a:ext>
            </a:extLst>
          </p:cNvPr>
          <p:cNvCxnSpPr>
            <a:cxnSpLocks/>
          </p:cNvCxnSpPr>
          <p:nvPr/>
        </p:nvCxnSpPr>
        <p:spPr>
          <a:xfrm>
            <a:off x="7718903" y="2440026"/>
            <a:ext cx="5408" cy="1658045"/>
          </a:xfrm>
          <a:prstGeom prst="line">
            <a:avLst/>
          </a:prstGeom>
          <a:ln w="19050">
            <a:solidFill>
              <a:srgbClr val="002060"/>
            </a:solidFill>
            <a:prstDash val="dash"/>
          </a:ln>
        </p:spPr>
        <p:style>
          <a:lnRef idx="1">
            <a:schemeClr val="accent1"/>
          </a:lnRef>
          <a:fillRef idx="0">
            <a:schemeClr val="accent1"/>
          </a:fillRef>
          <a:effectRef idx="0">
            <a:schemeClr val="accent1"/>
          </a:effectRef>
          <a:fontRef idx="minor">
            <a:schemeClr val="tx1"/>
          </a:fontRef>
        </p:style>
      </p:cxnSp>
      <p:cxnSp>
        <p:nvCxnSpPr>
          <p:cNvPr id="70" name="Connecteur droit 69">
            <a:extLst>
              <a:ext uri="{FF2B5EF4-FFF2-40B4-BE49-F238E27FC236}">
                <a16:creationId xmlns:a16="http://schemas.microsoft.com/office/drawing/2014/main" xmlns="" id="{8E94B964-5D97-4F2C-880C-557478468C42}"/>
              </a:ext>
            </a:extLst>
          </p:cNvPr>
          <p:cNvCxnSpPr>
            <a:cxnSpLocks/>
          </p:cNvCxnSpPr>
          <p:nvPr/>
        </p:nvCxnSpPr>
        <p:spPr>
          <a:xfrm>
            <a:off x="4351058" y="2403468"/>
            <a:ext cx="27850" cy="1649006"/>
          </a:xfrm>
          <a:prstGeom prst="line">
            <a:avLst/>
          </a:prstGeom>
          <a:ln w="19050">
            <a:solidFill>
              <a:srgbClr val="002060"/>
            </a:solidFill>
            <a:prstDash val="dash"/>
          </a:ln>
        </p:spPr>
        <p:style>
          <a:lnRef idx="1">
            <a:schemeClr val="accent1"/>
          </a:lnRef>
          <a:fillRef idx="0">
            <a:schemeClr val="accent1"/>
          </a:fillRef>
          <a:effectRef idx="0">
            <a:schemeClr val="accent1"/>
          </a:effectRef>
          <a:fontRef idx="minor">
            <a:schemeClr val="tx1"/>
          </a:fontRef>
        </p:style>
      </p:cxnSp>
      <p:sp>
        <p:nvSpPr>
          <p:cNvPr id="71" name="ZoneTexte 70">
            <a:extLst>
              <a:ext uri="{FF2B5EF4-FFF2-40B4-BE49-F238E27FC236}">
                <a16:creationId xmlns:a16="http://schemas.microsoft.com/office/drawing/2014/main" xmlns="" id="{9FA756C8-9322-4BDF-B576-E8180AEEDF7E}"/>
              </a:ext>
            </a:extLst>
          </p:cNvPr>
          <p:cNvSpPr txBox="1"/>
          <p:nvPr/>
        </p:nvSpPr>
        <p:spPr>
          <a:xfrm>
            <a:off x="987979" y="4509608"/>
            <a:ext cx="6690538" cy="381749"/>
          </a:xfrm>
          <a:prstGeom prst="rect">
            <a:avLst/>
          </a:prstGeom>
          <a:solidFill>
            <a:srgbClr val="CCECFF"/>
          </a:solidFill>
          <a:ln w="19050">
            <a:solidFill>
              <a:srgbClr val="002060"/>
            </a:solidFill>
          </a:ln>
        </p:spPr>
        <p:txBody>
          <a:bodyPr wrap="square" anchor="ctr">
            <a:noAutofit/>
          </a:bodyPr>
          <a:lstStyle/>
          <a:p>
            <a:pPr algn="ctr"/>
            <a:r>
              <a:rPr lang="fr-FR" sz="1400" b="1" dirty="0">
                <a:solidFill>
                  <a:srgbClr val="002060"/>
                </a:solidFill>
              </a:rPr>
              <a:t>Nouveautés apportées par IFRS 9</a:t>
            </a:r>
          </a:p>
        </p:txBody>
      </p:sp>
      <p:sp>
        <p:nvSpPr>
          <p:cNvPr id="72" name="ZoneTexte 71">
            <a:extLst>
              <a:ext uri="{FF2B5EF4-FFF2-40B4-BE49-F238E27FC236}">
                <a16:creationId xmlns:a16="http://schemas.microsoft.com/office/drawing/2014/main" xmlns="" id="{D07343C3-A936-4D31-96D1-209B3ECB387C}"/>
              </a:ext>
            </a:extLst>
          </p:cNvPr>
          <p:cNvSpPr txBox="1"/>
          <p:nvPr/>
        </p:nvSpPr>
        <p:spPr>
          <a:xfrm>
            <a:off x="7875476" y="4509609"/>
            <a:ext cx="3214882" cy="381748"/>
          </a:xfrm>
          <a:prstGeom prst="rect">
            <a:avLst/>
          </a:prstGeom>
          <a:solidFill>
            <a:schemeClr val="accent3">
              <a:lumMod val="20000"/>
              <a:lumOff val="80000"/>
            </a:schemeClr>
          </a:solidFill>
          <a:ln w="19050">
            <a:solidFill>
              <a:srgbClr val="002060"/>
            </a:solidFill>
          </a:ln>
        </p:spPr>
        <p:txBody>
          <a:bodyPr wrap="square" anchor="ctr">
            <a:noAutofit/>
          </a:bodyPr>
          <a:lstStyle/>
          <a:p>
            <a:pPr algn="ctr"/>
            <a:r>
              <a:rPr lang="fr-FR" sz="1400" b="1" dirty="0">
                <a:solidFill>
                  <a:srgbClr val="002060"/>
                </a:solidFill>
              </a:rPr>
              <a:t>Existant avant IFRS 9</a:t>
            </a:r>
          </a:p>
        </p:txBody>
      </p:sp>
      <p:sp>
        <p:nvSpPr>
          <p:cNvPr id="73" name="Text Box 536">
            <a:extLst>
              <a:ext uri="{FF2B5EF4-FFF2-40B4-BE49-F238E27FC236}">
                <a16:creationId xmlns:a16="http://schemas.microsoft.com/office/drawing/2014/main" xmlns="" id="{D0FCB809-90A1-401D-BEDD-72517499E2A0}"/>
              </a:ext>
            </a:extLst>
          </p:cNvPr>
          <p:cNvSpPr txBox="1">
            <a:spLocks/>
          </p:cNvSpPr>
          <p:nvPr/>
        </p:nvSpPr>
        <p:spPr bwMode="auto">
          <a:xfrm>
            <a:off x="1072480" y="5154693"/>
            <a:ext cx="10159256" cy="12311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tabLst>
                <a:tab pos="5764213" algn="l"/>
                <a:tab pos="6110288" algn="l"/>
                <a:tab pos="6535738" algn="l"/>
                <a:tab pos="6732588" algn="l"/>
              </a:tabLst>
              <a:defRPr sz="2400">
                <a:solidFill>
                  <a:schemeClr val="tx1"/>
                </a:solidFill>
                <a:latin typeface="Times New Roman" panose="02020603050405020304" pitchFamily="18" charset="0"/>
                <a:cs typeface="Times New Roman" panose="02020603050405020304" pitchFamily="18" charset="0"/>
              </a:defRPr>
            </a:lvl1pPr>
            <a:lvl2pPr marL="742950" indent="-285750">
              <a:tabLst>
                <a:tab pos="5764213" algn="l"/>
                <a:tab pos="6110288" algn="l"/>
                <a:tab pos="6535738" algn="l"/>
                <a:tab pos="6732588" algn="l"/>
              </a:tabLst>
              <a:defRPr sz="2400">
                <a:solidFill>
                  <a:schemeClr val="tx1"/>
                </a:solidFill>
                <a:latin typeface="Times New Roman" panose="02020603050405020304" pitchFamily="18" charset="0"/>
                <a:cs typeface="Times New Roman" panose="02020603050405020304" pitchFamily="18" charset="0"/>
              </a:defRPr>
            </a:lvl2pPr>
            <a:lvl3pPr marL="1143000" indent="-228600">
              <a:tabLst>
                <a:tab pos="5764213" algn="l"/>
                <a:tab pos="6110288" algn="l"/>
                <a:tab pos="6535738" algn="l"/>
                <a:tab pos="6732588" algn="l"/>
              </a:tabLst>
              <a:defRPr sz="2400">
                <a:solidFill>
                  <a:schemeClr val="tx1"/>
                </a:solidFill>
                <a:latin typeface="Times New Roman" panose="02020603050405020304" pitchFamily="18" charset="0"/>
                <a:cs typeface="Times New Roman" panose="02020603050405020304" pitchFamily="18" charset="0"/>
              </a:defRPr>
            </a:lvl3pPr>
            <a:lvl4pPr marL="1600200" indent="-228600">
              <a:tabLst>
                <a:tab pos="5764213" algn="l"/>
                <a:tab pos="6110288" algn="l"/>
                <a:tab pos="6535738" algn="l"/>
                <a:tab pos="6732588" algn="l"/>
              </a:tabLst>
              <a:defRPr sz="2400">
                <a:solidFill>
                  <a:schemeClr val="tx1"/>
                </a:solidFill>
                <a:latin typeface="Times New Roman" panose="02020603050405020304" pitchFamily="18" charset="0"/>
                <a:cs typeface="Times New Roman" panose="02020603050405020304" pitchFamily="18" charset="0"/>
              </a:defRPr>
            </a:lvl4pPr>
            <a:lvl5pPr marL="2057400" indent="-228600">
              <a:tabLst>
                <a:tab pos="5764213" algn="l"/>
                <a:tab pos="6110288" algn="l"/>
                <a:tab pos="6535738" algn="l"/>
                <a:tab pos="6732588" algn="l"/>
              </a:tabLst>
              <a:defRPr sz="24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0"/>
              </a:spcBef>
              <a:spcAft>
                <a:spcPct val="0"/>
              </a:spcAft>
              <a:tabLst>
                <a:tab pos="5764213" algn="l"/>
                <a:tab pos="6110288" algn="l"/>
                <a:tab pos="6535738" algn="l"/>
                <a:tab pos="6732588" algn="l"/>
              </a:tabLst>
              <a:defRPr sz="24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0"/>
              </a:spcBef>
              <a:spcAft>
                <a:spcPct val="0"/>
              </a:spcAft>
              <a:tabLst>
                <a:tab pos="5764213" algn="l"/>
                <a:tab pos="6110288" algn="l"/>
                <a:tab pos="6535738" algn="l"/>
                <a:tab pos="6732588" algn="l"/>
              </a:tabLst>
              <a:defRPr sz="24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0"/>
              </a:spcBef>
              <a:spcAft>
                <a:spcPct val="0"/>
              </a:spcAft>
              <a:tabLst>
                <a:tab pos="5764213" algn="l"/>
                <a:tab pos="6110288" algn="l"/>
                <a:tab pos="6535738" algn="l"/>
                <a:tab pos="6732588" algn="l"/>
              </a:tabLst>
              <a:defRPr sz="24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0"/>
              </a:spcBef>
              <a:spcAft>
                <a:spcPct val="0"/>
              </a:spcAft>
              <a:tabLst>
                <a:tab pos="5764213" algn="l"/>
                <a:tab pos="6110288" algn="l"/>
                <a:tab pos="6535738" algn="l"/>
                <a:tab pos="6732588" algn="l"/>
              </a:tabLst>
              <a:defRPr sz="2400">
                <a:solidFill>
                  <a:schemeClr val="tx1"/>
                </a:solidFill>
                <a:latin typeface="Times New Roman" panose="02020603050405020304" pitchFamily="18" charset="0"/>
                <a:cs typeface="Times New Roman" panose="02020603050405020304" pitchFamily="18" charset="0"/>
              </a:defRPr>
            </a:lvl9pPr>
          </a:lstStyle>
          <a:p>
            <a:pPr marL="285750" indent="-285750">
              <a:buFont typeface="Wingdings" panose="05000000000000000000" pitchFamily="2" charset="2"/>
              <a:buChar char="§"/>
            </a:pPr>
            <a:r>
              <a:rPr lang="fr-FR" altLang="fr-FR" sz="1600" dirty="0">
                <a:solidFill>
                  <a:srgbClr val="000000"/>
                </a:solidFill>
                <a:latin typeface="Calibri" panose="020F0502020204030204" pitchFamily="34" charset="0"/>
              </a:rPr>
              <a:t>Pour le stage 1, l’ECL retenue est l’ECL 12 mois </a:t>
            </a:r>
            <a:r>
              <a:rPr lang="fr-FR" altLang="fr-FR" sz="1600" dirty="0">
                <a:solidFill>
                  <a:srgbClr val="002060"/>
                </a:solidFill>
                <a:latin typeface="Calibri" panose="020F0502020204030204" pitchFamily="34" charset="0"/>
              </a:rPr>
              <a:t>(ECL</a:t>
            </a:r>
            <a:r>
              <a:rPr lang="fr-FR" altLang="fr-FR" sz="1600" baseline="-25000" dirty="0">
                <a:solidFill>
                  <a:srgbClr val="002060"/>
                </a:solidFill>
                <a:latin typeface="Calibri" panose="020F0502020204030204" pitchFamily="34" charset="0"/>
              </a:rPr>
              <a:t>1Y</a:t>
            </a:r>
            <a:r>
              <a:rPr lang="fr-FR" altLang="fr-FR" sz="1600" dirty="0">
                <a:solidFill>
                  <a:srgbClr val="002060"/>
                </a:solidFill>
                <a:latin typeface="Calibri" panose="020F0502020204030204" pitchFamily="34" charset="0"/>
              </a:rPr>
              <a:t>)</a:t>
            </a:r>
            <a:r>
              <a:rPr lang="fr-FR" altLang="fr-FR" sz="1600" dirty="0">
                <a:solidFill>
                  <a:srgbClr val="000000"/>
                </a:solidFill>
                <a:latin typeface="Calibri" panose="020F0502020204030204" pitchFamily="34" charset="0"/>
              </a:rPr>
              <a:t>. Quant aux stages 2 et 3, l’ECL retenue sera l’ECL Lifetime </a:t>
            </a:r>
            <a:r>
              <a:rPr lang="fr-FR" altLang="fr-FR" sz="1600" dirty="0">
                <a:solidFill>
                  <a:srgbClr val="002060"/>
                </a:solidFill>
                <a:latin typeface="Calibri" panose="020F0502020204030204" pitchFamily="34" charset="0"/>
              </a:rPr>
              <a:t>(ECL</a:t>
            </a:r>
            <a:r>
              <a:rPr lang="fr-FR" altLang="fr-FR" sz="1600" baseline="-25000" dirty="0">
                <a:solidFill>
                  <a:srgbClr val="002060"/>
                </a:solidFill>
                <a:latin typeface="Calibri" panose="020F0502020204030204" pitchFamily="34" charset="0"/>
              </a:rPr>
              <a:t>LT</a:t>
            </a:r>
            <a:r>
              <a:rPr lang="fr-FR" altLang="fr-FR" sz="1600" dirty="0">
                <a:solidFill>
                  <a:srgbClr val="002060"/>
                </a:solidFill>
                <a:latin typeface="Calibri" panose="020F0502020204030204" pitchFamily="34" charset="0"/>
              </a:rPr>
              <a:t>)</a:t>
            </a:r>
            <a:r>
              <a:rPr lang="fr-FR" altLang="fr-FR" sz="1600" dirty="0">
                <a:solidFill>
                  <a:srgbClr val="000000"/>
                </a:solidFill>
                <a:latin typeface="Calibri" panose="020F0502020204030204" pitchFamily="34" charset="0"/>
              </a:rPr>
              <a:t>.</a:t>
            </a:r>
          </a:p>
          <a:p>
            <a:pPr marL="285750" indent="-285750">
              <a:buClr>
                <a:srgbClr val="002060"/>
              </a:buClr>
              <a:buFont typeface="Wingdings" panose="05000000000000000000" pitchFamily="2" charset="2"/>
              <a:buChar char="§"/>
            </a:pPr>
            <a:r>
              <a:rPr lang="fr-FR" altLang="fr-FR" sz="1600" b="1" dirty="0">
                <a:solidFill>
                  <a:srgbClr val="0070C0"/>
                </a:solidFill>
                <a:latin typeface="Calibri" panose="020F0502020204030204" pitchFamily="34" charset="0"/>
              </a:rPr>
              <a:t>PD</a:t>
            </a:r>
            <a:r>
              <a:rPr lang="fr-FR" altLang="fr-FR" sz="1600" b="1" baseline="-25000" dirty="0">
                <a:solidFill>
                  <a:srgbClr val="0070C0"/>
                </a:solidFill>
                <a:latin typeface="Calibri" panose="020F0502020204030204" pitchFamily="34" charset="0"/>
              </a:rPr>
              <a:t>1Y</a:t>
            </a:r>
            <a:r>
              <a:rPr lang="fr-FR" altLang="fr-FR" sz="1600" b="1" dirty="0">
                <a:solidFill>
                  <a:srgbClr val="0070C0"/>
                </a:solidFill>
                <a:latin typeface="Calibri" panose="020F0502020204030204" pitchFamily="34" charset="0"/>
              </a:rPr>
              <a:t>:</a:t>
            </a:r>
            <a:r>
              <a:rPr lang="fr-FR" altLang="fr-FR" sz="1600" dirty="0">
                <a:solidFill>
                  <a:srgbClr val="000000"/>
                </a:solidFill>
                <a:latin typeface="Calibri" panose="020F0502020204030204" pitchFamily="34" charset="0"/>
              </a:rPr>
              <a:t> Probabilité de défaut sur 12 mois.</a:t>
            </a:r>
          </a:p>
          <a:p>
            <a:pPr marL="285750" indent="-285750">
              <a:buClr>
                <a:srgbClr val="002060"/>
              </a:buClr>
              <a:buFont typeface="Wingdings" panose="05000000000000000000" pitchFamily="2" charset="2"/>
              <a:buChar char="§"/>
            </a:pPr>
            <a:r>
              <a:rPr lang="fr-FR" altLang="fr-FR" sz="1600" b="1" dirty="0">
                <a:solidFill>
                  <a:srgbClr val="0070C0"/>
                </a:solidFill>
                <a:latin typeface="Calibri" panose="020F0502020204030204" pitchFamily="34" charset="0"/>
              </a:rPr>
              <a:t>PD</a:t>
            </a:r>
            <a:r>
              <a:rPr lang="fr-FR" altLang="fr-FR" sz="1600" b="1" baseline="-25000" dirty="0">
                <a:solidFill>
                  <a:srgbClr val="0070C0"/>
                </a:solidFill>
                <a:latin typeface="Calibri" panose="020F0502020204030204" pitchFamily="34" charset="0"/>
              </a:rPr>
              <a:t>LT</a:t>
            </a:r>
            <a:r>
              <a:rPr lang="fr-FR" altLang="fr-FR" sz="1600" b="1" dirty="0">
                <a:solidFill>
                  <a:srgbClr val="0070C0"/>
                </a:solidFill>
                <a:latin typeface="Calibri" panose="020F0502020204030204" pitchFamily="34" charset="0"/>
              </a:rPr>
              <a:t>:</a:t>
            </a:r>
            <a:r>
              <a:rPr lang="fr-FR" altLang="fr-FR" sz="1600" dirty="0">
                <a:solidFill>
                  <a:srgbClr val="000000"/>
                </a:solidFill>
                <a:latin typeface="Calibri" panose="020F0502020204030204" pitchFamily="34" charset="0"/>
              </a:rPr>
              <a:t> Probabilité de défaut sur la durée de vie </a:t>
            </a:r>
            <a:r>
              <a:rPr lang="fr-FR" altLang="fr-FR" sz="1600" dirty="0">
                <a:solidFill>
                  <a:srgbClr val="0070C0"/>
                </a:solidFill>
                <a:latin typeface="Calibri" panose="020F0502020204030204" pitchFamily="34" charset="0"/>
              </a:rPr>
              <a:t>(Lifetime)</a:t>
            </a:r>
            <a:r>
              <a:rPr lang="fr-FR" altLang="fr-FR" sz="1600" dirty="0">
                <a:solidFill>
                  <a:srgbClr val="000000"/>
                </a:solidFill>
                <a:latin typeface="Calibri" panose="020F0502020204030204" pitchFamily="34" charset="0"/>
              </a:rPr>
              <a:t>.</a:t>
            </a:r>
          </a:p>
          <a:p>
            <a:pPr marL="285750" indent="-285750">
              <a:buClr>
                <a:srgbClr val="002060"/>
              </a:buClr>
              <a:buFont typeface="Wingdings" panose="05000000000000000000" pitchFamily="2" charset="2"/>
              <a:buChar char="§"/>
            </a:pPr>
            <a:r>
              <a:rPr lang="fr-FR" altLang="fr-FR" sz="1600" b="1" dirty="0">
                <a:solidFill>
                  <a:srgbClr val="0070C0"/>
                </a:solidFill>
                <a:latin typeface="Calibri" panose="020F0502020204030204" pitchFamily="34" charset="0"/>
              </a:rPr>
              <a:t>LGD: </a:t>
            </a:r>
            <a:r>
              <a:rPr lang="fr-FR" altLang="fr-FR" sz="1600" dirty="0">
                <a:solidFill>
                  <a:srgbClr val="000000"/>
                </a:solidFill>
                <a:latin typeface="Calibri" panose="020F0502020204030204" pitchFamily="34" charset="0"/>
              </a:rPr>
              <a:t>Taux de perte en cas de défaut </a:t>
            </a:r>
            <a:r>
              <a:rPr lang="fr-FR" altLang="fr-FR" sz="1600" dirty="0">
                <a:solidFill>
                  <a:srgbClr val="0070C0"/>
                </a:solidFill>
                <a:latin typeface="Calibri" panose="020F0502020204030204" pitchFamily="34" charset="0"/>
              </a:rPr>
              <a:t>(</a:t>
            </a:r>
            <a:r>
              <a:rPr lang="fr-FR" altLang="fr-FR" sz="1600" dirty="0" err="1">
                <a:solidFill>
                  <a:srgbClr val="0070C0"/>
                </a:solidFill>
                <a:latin typeface="Calibri" panose="020F0502020204030204" pitchFamily="34" charset="0"/>
              </a:rPr>
              <a:t>Loss</a:t>
            </a:r>
            <a:r>
              <a:rPr lang="fr-FR" altLang="fr-FR" sz="1600" dirty="0">
                <a:solidFill>
                  <a:srgbClr val="0070C0"/>
                </a:solidFill>
                <a:latin typeface="Calibri" panose="020F0502020204030204" pitchFamily="34" charset="0"/>
              </a:rPr>
              <a:t> </a:t>
            </a:r>
            <a:r>
              <a:rPr lang="fr-FR" altLang="fr-FR" sz="1600" dirty="0" err="1">
                <a:solidFill>
                  <a:srgbClr val="0070C0"/>
                </a:solidFill>
                <a:latin typeface="Calibri" panose="020F0502020204030204" pitchFamily="34" charset="0"/>
              </a:rPr>
              <a:t>Given</a:t>
            </a:r>
            <a:r>
              <a:rPr lang="fr-FR" altLang="fr-FR" sz="1600" dirty="0">
                <a:solidFill>
                  <a:srgbClr val="0070C0"/>
                </a:solidFill>
                <a:latin typeface="Calibri" panose="020F0502020204030204" pitchFamily="34" charset="0"/>
              </a:rPr>
              <a:t> Default)</a:t>
            </a:r>
            <a:r>
              <a:rPr lang="fr-FR" altLang="fr-FR" sz="1600" dirty="0">
                <a:solidFill>
                  <a:srgbClr val="000000"/>
                </a:solidFill>
                <a:latin typeface="Calibri" panose="020F0502020204030204" pitchFamily="34" charset="0"/>
              </a:rPr>
              <a:t>.</a:t>
            </a:r>
          </a:p>
          <a:p>
            <a:pPr marL="285750" indent="-285750">
              <a:buClr>
                <a:srgbClr val="002060"/>
              </a:buClr>
              <a:buFont typeface="Wingdings" panose="05000000000000000000" pitchFamily="2" charset="2"/>
              <a:buChar char="§"/>
            </a:pPr>
            <a:r>
              <a:rPr lang="fr-FR" altLang="fr-FR" sz="1600" b="1" dirty="0">
                <a:solidFill>
                  <a:srgbClr val="0070C0"/>
                </a:solidFill>
                <a:latin typeface="Calibri" panose="020F0502020204030204" pitchFamily="34" charset="0"/>
              </a:rPr>
              <a:t>EAD:</a:t>
            </a:r>
            <a:r>
              <a:rPr lang="fr-FR" altLang="fr-FR" sz="1600" dirty="0">
                <a:solidFill>
                  <a:srgbClr val="000000"/>
                </a:solidFill>
                <a:latin typeface="Calibri" panose="020F0502020204030204" pitchFamily="34" charset="0"/>
              </a:rPr>
              <a:t> Exposition en cas de défaut </a:t>
            </a:r>
            <a:r>
              <a:rPr lang="fr-FR" altLang="fr-FR" sz="1600" dirty="0">
                <a:solidFill>
                  <a:srgbClr val="0070C0"/>
                </a:solidFill>
                <a:latin typeface="Calibri" panose="020F0502020204030204" pitchFamily="34" charset="0"/>
              </a:rPr>
              <a:t>(</a:t>
            </a:r>
            <a:r>
              <a:rPr lang="fr-FR" altLang="fr-FR" sz="1600" dirty="0" err="1">
                <a:solidFill>
                  <a:srgbClr val="0070C0"/>
                </a:solidFill>
                <a:latin typeface="Calibri" panose="020F0502020204030204" pitchFamily="34" charset="0"/>
              </a:rPr>
              <a:t>Exposure</a:t>
            </a:r>
            <a:r>
              <a:rPr lang="fr-FR" altLang="fr-FR" sz="1600" dirty="0">
                <a:solidFill>
                  <a:srgbClr val="0070C0"/>
                </a:solidFill>
                <a:latin typeface="Calibri" panose="020F0502020204030204" pitchFamily="34" charset="0"/>
              </a:rPr>
              <a:t> at Default)</a:t>
            </a:r>
            <a:r>
              <a:rPr lang="fr-FR" altLang="fr-FR" sz="1600" dirty="0">
                <a:solidFill>
                  <a:srgbClr val="000000"/>
                </a:solidFill>
                <a:latin typeface="Calibri" panose="020F0502020204030204" pitchFamily="34" charset="0"/>
              </a:rPr>
              <a:t>.</a:t>
            </a:r>
          </a:p>
        </p:txBody>
      </p:sp>
      <p:sp>
        <p:nvSpPr>
          <p:cNvPr id="74" name="ZoneTexte 73">
            <a:extLst>
              <a:ext uri="{FF2B5EF4-FFF2-40B4-BE49-F238E27FC236}">
                <a16:creationId xmlns:a16="http://schemas.microsoft.com/office/drawing/2014/main" xmlns="" id="{E1777B03-4B7A-4ECF-9AFA-7F9425705D4A}"/>
              </a:ext>
            </a:extLst>
          </p:cNvPr>
          <p:cNvSpPr txBox="1"/>
          <p:nvPr/>
        </p:nvSpPr>
        <p:spPr>
          <a:xfrm>
            <a:off x="1529910" y="3454024"/>
            <a:ext cx="2161153" cy="307777"/>
          </a:xfrm>
          <a:prstGeom prst="rect">
            <a:avLst/>
          </a:prstGeom>
          <a:noFill/>
        </p:spPr>
        <p:txBody>
          <a:bodyPr wrap="square">
            <a:spAutoFit/>
          </a:bodyPr>
          <a:lstStyle/>
          <a:p>
            <a:pPr algn="ctr"/>
            <a:r>
              <a:rPr lang="fr-FR" altLang="fr-FR" sz="1400" dirty="0">
                <a:solidFill>
                  <a:srgbClr val="002060"/>
                </a:solidFill>
                <a:latin typeface="Calibri" panose="020F0502020204030204" pitchFamily="34" charset="0"/>
              </a:rPr>
              <a:t>ECL</a:t>
            </a:r>
            <a:r>
              <a:rPr lang="fr-FR" altLang="fr-FR" sz="1400" baseline="-25000" dirty="0">
                <a:solidFill>
                  <a:srgbClr val="002060"/>
                </a:solidFill>
                <a:latin typeface="Calibri" panose="020F0502020204030204" pitchFamily="34" charset="0"/>
              </a:rPr>
              <a:t>1Y</a:t>
            </a:r>
            <a:r>
              <a:rPr lang="fr-FR" altLang="fr-FR" sz="1400" dirty="0">
                <a:solidFill>
                  <a:srgbClr val="002060"/>
                </a:solidFill>
                <a:latin typeface="Calibri" panose="020F0502020204030204" pitchFamily="34" charset="0"/>
              </a:rPr>
              <a:t> =</a:t>
            </a:r>
            <a:r>
              <a:rPr lang="fr-FR" altLang="fr-FR" sz="1400" dirty="0">
                <a:solidFill>
                  <a:srgbClr val="000000"/>
                </a:solidFill>
                <a:latin typeface="Calibri" panose="020F0502020204030204" pitchFamily="34" charset="0"/>
              </a:rPr>
              <a:t> PD</a:t>
            </a:r>
            <a:r>
              <a:rPr lang="fr-FR" altLang="fr-FR" sz="1400" baseline="-25000" dirty="0">
                <a:solidFill>
                  <a:srgbClr val="000000"/>
                </a:solidFill>
                <a:latin typeface="Calibri" panose="020F0502020204030204" pitchFamily="34" charset="0"/>
              </a:rPr>
              <a:t>1Y</a:t>
            </a:r>
            <a:r>
              <a:rPr lang="fr-FR" altLang="fr-FR" sz="1400" dirty="0">
                <a:solidFill>
                  <a:srgbClr val="000000"/>
                </a:solidFill>
                <a:latin typeface="Calibri" panose="020F0502020204030204" pitchFamily="34" charset="0"/>
              </a:rPr>
              <a:t> x LGD x EAD </a:t>
            </a:r>
            <a:endParaRPr lang="fr-FR" sz="1400" dirty="0"/>
          </a:p>
        </p:txBody>
      </p:sp>
      <p:sp>
        <p:nvSpPr>
          <p:cNvPr id="75" name="ZoneTexte 74">
            <a:extLst>
              <a:ext uri="{FF2B5EF4-FFF2-40B4-BE49-F238E27FC236}">
                <a16:creationId xmlns:a16="http://schemas.microsoft.com/office/drawing/2014/main" xmlns="" id="{8A213393-4DAF-43BD-9F0F-B5AD6DE3D352}"/>
              </a:ext>
            </a:extLst>
          </p:cNvPr>
          <p:cNvSpPr txBox="1"/>
          <p:nvPr/>
        </p:nvSpPr>
        <p:spPr>
          <a:xfrm>
            <a:off x="5012477" y="3441967"/>
            <a:ext cx="2161153" cy="307777"/>
          </a:xfrm>
          <a:prstGeom prst="rect">
            <a:avLst/>
          </a:prstGeom>
          <a:noFill/>
        </p:spPr>
        <p:txBody>
          <a:bodyPr wrap="square">
            <a:spAutoFit/>
          </a:bodyPr>
          <a:lstStyle/>
          <a:p>
            <a:pPr algn="ctr"/>
            <a:r>
              <a:rPr lang="fr-FR" altLang="fr-FR" sz="1400" dirty="0">
                <a:solidFill>
                  <a:srgbClr val="002060"/>
                </a:solidFill>
                <a:latin typeface="Calibri" panose="020F0502020204030204" pitchFamily="34" charset="0"/>
              </a:rPr>
              <a:t>ECL</a:t>
            </a:r>
            <a:r>
              <a:rPr lang="fr-FR" altLang="fr-FR" sz="1400" baseline="-25000" dirty="0">
                <a:solidFill>
                  <a:srgbClr val="002060"/>
                </a:solidFill>
                <a:latin typeface="Calibri" panose="020F0502020204030204" pitchFamily="34" charset="0"/>
              </a:rPr>
              <a:t>LT</a:t>
            </a:r>
            <a:r>
              <a:rPr lang="fr-FR" altLang="fr-FR" sz="1400" dirty="0">
                <a:solidFill>
                  <a:srgbClr val="002060"/>
                </a:solidFill>
                <a:latin typeface="Calibri" panose="020F0502020204030204" pitchFamily="34" charset="0"/>
              </a:rPr>
              <a:t> =</a:t>
            </a:r>
            <a:r>
              <a:rPr lang="fr-FR" altLang="fr-FR" sz="1400" dirty="0">
                <a:solidFill>
                  <a:srgbClr val="000000"/>
                </a:solidFill>
                <a:latin typeface="Calibri" panose="020F0502020204030204" pitchFamily="34" charset="0"/>
              </a:rPr>
              <a:t> PD</a:t>
            </a:r>
            <a:r>
              <a:rPr lang="fr-FR" altLang="fr-FR" sz="1400" baseline="-25000" dirty="0">
                <a:solidFill>
                  <a:srgbClr val="000000"/>
                </a:solidFill>
                <a:latin typeface="Calibri" panose="020F0502020204030204" pitchFamily="34" charset="0"/>
              </a:rPr>
              <a:t>LT</a:t>
            </a:r>
            <a:r>
              <a:rPr lang="fr-FR" altLang="fr-FR" sz="1400" dirty="0">
                <a:solidFill>
                  <a:srgbClr val="000000"/>
                </a:solidFill>
                <a:latin typeface="Calibri" panose="020F0502020204030204" pitchFamily="34" charset="0"/>
              </a:rPr>
              <a:t> x LGD x EAD </a:t>
            </a:r>
            <a:endParaRPr lang="fr-FR" sz="1400" dirty="0"/>
          </a:p>
        </p:txBody>
      </p:sp>
      <p:sp>
        <p:nvSpPr>
          <p:cNvPr id="76" name="ZoneTexte 75">
            <a:extLst>
              <a:ext uri="{FF2B5EF4-FFF2-40B4-BE49-F238E27FC236}">
                <a16:creationId xmlns:a16="http://schemas.microsoft.com/office/drawing/2014/main" xmlns="" id="{87DE164D-DFBE-4A14-B443-CB0D49DEDD45}"/>
              </a:ext>
            </a:extLst>
          </p:cNvPr>
          <p:cNvSpPr txBox="1"/>
          <p:nvPr/>
        </p:nvSpPr>
        <p:spPr>
          <a:xfrm>
            <a:off x="8301558" y="3422392"/>
            <a:ext cx="2161153" cy="307777"/>
          </a:xfrm>
          <a:prstGeom prst="rect">
            <a:avLst/>
          </a:prstGeom>
          <a:noFill/>
        </p:spPr>
        <p:txBody>
          <a:bodyPr wrap="square">
            <a:spAutoFit/>
          </a:bodyPr>
          <a:lstStyle/>
          <a:p>
            <a:pPr algn="ctr"/>
            <a:r>
              <a:rPr lang="fr-FR" altLang="fr-FR" sz="1400" dirty="0">
                <a:solidFill>
                  <a:srgbClr val="002060"/>
                </a:solidFill>
                <a:latin typeface="Calibri" panose="020F0502020204030204" pitchFamily="34" charset="0"/>
              </a:rPr>
              <a:t>ECL</a:t>
            </a:r>
            <a:r>
              <a:rPr lang="fr-FR" altLang="fr-FR" sz="1400" baseline="-25000" dirty="0">
                <a:solidFill>
                  <a:srgbClr val="002060"/>
                </a:solidFill>
                <a:latin typeface="Calibri" panose="020F0502020204030204" pitchFamily="34" charset="0"/>
              </a:rPr>
              <a:t>LT</a:t>
            </a:r>
            <a:r>
              <a:rPr lang="fr-FR" altLang="fr-FR" sz="1400" dirty="0">
                <a:solidFill>
                  <a:srgbClr val="002060"/>
                </a:solidFill>
                <a:latin typeface="Calibri" panose="020F0502020204030204" pitchFamily="34" charset="0"/>
              </a:rPr>
              <a:t> =</a:t>
            </a:r>
            <a:r>
              <a:rPr lang="fr-FR" altLang="fr-FR" sz="1400" dirty="0">
                <a:solidFill>
                  <a:srgbClr val="000000"/>
                </a:solidFill>
                <a:latin typeface="Calibri" panose="020F0502020204030204" pitchFamily="34" charset="0"/>
              </a:rPr>
              <a:t> 100% x LGD x EAD </a:t>
            </a:r>
            <a:endParaRPr lang="fr-FR" sz="1400" dirty="0"/>
          </a:p>
        </p:txBody>
      </p:sp>
      <p:sp>
        <p:nvSpPr>
          <p:cNvPr id="77" name="ZoneTexte 76">
            <a:extLst>
              <a:ext uri="{FF2B5EF4-FFF2-40B4-BE49-F238E27FC236}">
                <a16:creationId xmlns:a16="http://schemas.microsoft.com/office/drawing/2014/main" xmlns="" id="{F1F10F96-FADC-499F-9F6E-148946094219}"/>
              </a:ext>
            </a:extLst>
          </p:cNvPr>
          <p:cNvSpPr txBox="1"/>
          <p:nvPr/>
        </p:nvSpPr>
        <p:spPr>
          <a:xfrm>
            <a:off x="406317" y="1003830"/>
            <a:ext cx="9966755" cy="369332"/>
          </a:xfrm>
          <a:prstGeom prst="rect">
            <a:avLst/>
          </a:prstGeom>
          <a:noFill/>
        </p:spPr>
        <p:txBody>
          <a:bodyPr wrap="square">
            <a:spAutoFit/>
          </a:bodyPr>
          <a:lstStyle/>
          <a:p>
            <a:pPr algn="just"/>
            <a:r>
              <a:rPr lang="fr-FR" sz="1800" b="1" i="1" u="none" strike="noStrike" baseline="0" dirty="0">
                <a:solidFill>
                  <a:srgbClr val="0070C0"/>
                </a:solidFill>
              </a:rPr>
              <a:t>Traitement comptable des Garanties de Crédits</a:t>
            </a:r>
            <a:endParaRPr lang="fr-FR" b="1" i="1" dirty="0">
              <a:solidFill>
                <a:srgbClr val="0070C0"/>
              </a:solidFill>
            </a:endParaRPr>
          </a:p>
        </p:txBody>
      </p:sp>
    </p:spTree>
    <p:extLst>
      <p:ext uri="{BB962C8B-B14F-4D97-AF65-F5344CB8AC3E}">
        <p14:creationId xmlns:p14="http://schemas.microsoft.com/office/powerpoint/2010/main" val="179472006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7" name="Connecteur droit 46">
            <a:extLst>
              <a:ext uri="{FF2B5EF4-FFF2-40B4-BE49-F238E27FC236}">
                <a16:creationId xmlns:a16="http://schemas.microsoft.com/office/drawing/2014/main" xmlns="" id="{2FC71C90-816D-42EA-B4A4-ADF23DEFD88D}"/>
              </a:ext>
            </a:extLst>
          </p:cNvPr>
          <p:cNvCxnSpPr>
            <a:cxnSpLocks/>
          </p:cNvCxnSpPr>
          <p:nvPr/>
        </p:nvCxnSpPr>
        <p:spPr>
          <a:xfrm>
            <a:off x="0" y="971931"/>
            <a:ext cx="10996863" cy="0"/>
          </a:xfrm>
          <a:prstGeom prst="line">
            <a:avLst/>
          </a:prstGeom>
          <a:ln w="19050">
            <a:solidFill>
              <a:srgbClr val="0E3A4D"/>
            </a:solidFill>
          </a:ln>
        </p:spPr>
        <p:style>
          <a:lnRef idx="1">
            <a:schemeClr val="accent1"/>
          </a:lnRef>
          <a:fillRef idx="0">
            <a:schemeClr val="accent1"/>
          </a:fillRef>
          <a:effectRef idx="0">
            <a:schemeClr val="accent1"/>
          </a:effectRef>
          <a:fontRef idx="minor">
            <a:schemeClr val="tx1"/>
          </a:fontRef>
        </p:style>
      </p:cxnSp>
      <p:pic>
        <p:nvPicPr>
          <p:cNvPr id="48" name="Image 47">
            <a:extLst>
              <a:ext uri="{FF2B5EF4-FFF2-40B4-BE49-F238E27FC236}">
                <a16:creationId xmlns:a16="http://schemas.microsoft.com/office/drawing/2014/main" xmlns="" id="{C1D28BEB-E0F9-4EFA-B23F-89DDC8F8E658}"/>
              </a:ext>
            </a:extLst>
          </p:cNvPr>
          <p:cNvPicPr>
            <a:picLocks noChangeAspect="1"/>
          </p:cNvPicPr>
          <p:nvPr/>
        </p:nvPicPr>
        <p:blipFill>
          <a:blip r:embed="rId2"/>
          <a:stretch>
            <a:fillRect/>
          </a:stretch>
        </p:blipFill>
        <p:spPr>
          <a:xfrm>
            <a:off x="11090358" y="394735"/>
            <a:ext cx="695325" cy="866775"/>
          </a:xfrm>
          <a:prstGeom prst="rect">
            <a:avLst/>
          </a:prstGeom>
        </p:spPr>
      </p:pic>
      <p:sp>
        <p:nvSpPr>
          <p:cNvPr id="49" name="Title 9">
            <a:extLst>
              <a:ext uri="{FF2B5EF4-FFF2-40B4-BE49-F238E27FC236}">
                <a16:creationId xmlns:a16="http://schemas.microsoft.com/office/drawing/2014/main" xmlns="" id="{D7EC9B13-8B9D-4BAC-AFAA-24668840A503}"/>
              </a:ext>
            </a:extLst>
          </p:cNvPr>
          <p:cNvSpPr txBox="1">
            <a:spLocks/>
          </p:cNvSpPr>
          <p:nvPr/>
        </p:nvSpPr>
        <p:spPr>
          <a:xfrm>
            <a:off x="138709" y="465177"/>
            <a:ext cx="10515600" cy="507831"/>
          </a:xfrm>
          <a:prstGeom prst="rect">
            <a:avLst/>
          </a:prstGeom>
        </p:spPr>
        <p:txBody>
          <a:bodyPr vert="horz" lIns="91440" tIns="45720" rIns="91440" bIns="45720" rtlCol="0" anchor="ctr">
            <a:spAutoFit/>
          </a:bodyPr>
          <a:lstStyle>
            <a:lvl1pPr>
              <a:lnSpc>
                <a:spcPct val="90000"/>
              </a:lnSpc>
              <a:spcBef>
                <a:spcPct val="0"/>
              </a:spcBef>
              <a:buNone/>
              <a:defRPr sz="3600" b="1">
                <a:solidFill>
                  <a:srgbClr val="0E3A4D"/>
                </a:solidFill>
                <a:latin typeface="Segoe UI" panose="020B0502040204020203" pitchFamily="34" charset="0"/>
                <a:ea typeface="+mj-ea"/>
                <a:cs typeface="Segoe UI" panose="020B0502040204020203" pitchFamily="34" charset="0"/>
              </a:defRPr>
            </a:lvl1pPr>
          </a:lstStyle>
          <a:p>
            <a:pPr marL="1203325" marR="0" lvl="0" indent="-1203325" algn="l" defTabSz="914400" rtl="0" eaLnBrk="1" fontAlgn="auto" latinLnBrk="0" hangingPunct="1">
              <a:lnSpc>
                <a:spcPct val="90000"/>
              </a:lnSpc>
              <a:spcBef>
                <a:spcPct val="0"/>
              </a:spcBef>
              <a:spcAft>
                <a:spcPts val="0"/>
              </a:spcAft>
              <a:buClrTx/>
              <a:buSzTx/>
              <a:buFontTx/>
              <a:buNone/>
              <a:tabLst/>
              <a:defRPr/>
            </a:pPr>
            <a:r>
              <a:rPr kumimoji="0" lang="en-US" sz="3000" b="1" i="0" u="none" strike="noStrike" kern="1200" cap="none" spc="0" normalizeH="0" baseline="0" noProof="0" dirty="0">
                <a:ln>
                  <a:noFill/>
                </a:ln>
                <a:solidFill>
                  <a:srgbClr val="0070C0"/>
                </a:solidFill>
                <a:effectLst/>
                <a:uLnTx/>
                <a:uFillTx/>
                <a:latin typeface="+mn-lt"/>
                <a:ea typeface="+mj-ea"/>
                <a:cs typeface="Segoe UI" panose="020B0502040204020203" pitchFamily="34" charset="0"/>
              </a:rPr>
              <a:t>II.</a:t>
            </a:r>
            <a:r>
              <a:rPr kumimoji="0" lang="en-US" sz="3000" b="1" i="0" u="none" strike="noStrike" kern="1200" cap="none" spc="0" normalizeH="0" baseline="0" noProof="0" dirty="0">
                <a:ln>
                  <a:noFill/>
                </a:ln>
                <a:solidFill>
                  <a:srgbClr val="0E3A4D"/>
                </a:solidFill>
                <a:effectLst/>
                <a:uLnTx/>
                <a:uFillTx/>
                <a:latin typeface="+mn-lt"/>
                <a:ea typeface="+mj-ea"/>
                <a:cs typeface="Segoe UI" panose="020B0502040204020203" pitchFamily="34" charset="0"/>
              </a:rPr>
              <a:t> </a:t>
            </a:r>
            <a:r>
              <a:rPr kumimoji="0" lang="fr-FR" sz="3000" b="1" i="0" u="none" strike="noStrike" kern="1200" cap="none" spc="0" normalizeH="0" baseline="0" noProof="0" dirty="0">
                <a:ln>
                  <a:noFill/>
                </a:ln>
                <a:solidFill>
                  <a:srgbClr val="0E3A4D"/>
                </a:solidFill>
                <a:effectLst/>
                <a:uLnTx/>
                <a:uFillTx/>
                <a:latin typeface="+mn-lt"/>
                <a:ea typeface="+mj-ea"/>
                <a:cs typeface="Segoe UI" panose="020B0502040204020203" pitchFamily="34" charset="0"/>
              </a:rPr>
              <a:t>Spécificités du reporting financier des SGC</a:t>
            </a:r>
          </a:p>
        </p:txBody>
      </p:sp>
      <p:grpSp>
        <p:nvGrpSpPr>
          <p:cNvPr id="39" name="Groupe 8">
            <a:extLst>
              <a:ext uri="{FF2B5EF4-FFF2-40B4-BE49-F238E27FC236}">
                <a16:creationId xmlns:a16="http://schemas.microsoft.com/office/drawing/2014/main" xmlns="" id="{9E7510AD-BBF6-4EA9-83C1-7E2A8D686D20}"/>
              </a:ext>
            </a:extLst>
          </p:cNvPr>
          <p:cNvGrpSpPr>
            <a:grpSpLocks/>
          </p:cNvGrpSpPr>
          <p:nvPr/>
        </p:nvGrpSpPr>
        <p:grpSpPr bwMode="auto">
          <a:xfrm>
            <a:off x="11014075" y="6237288"/>
            <a:ext cx="957263" cy="287337"/>
            <a:chOff x="9460301" y="7063452"/>
            <a:chExt cx="926165" cy="277783"/>
          </a:xfrm>
        </p:grpSpPr>
        <p:sp>
          <p:nvSpPr>
            <p:cNvPr id="40" name="Espace réservé du numéro de diapositive 5">
              <a:extLst>
                <a:ext uri="{FF2B5EF4-FFF2-40B4-BE49-F238E27FC236}">
                  <a16:creationId xmlns:a16="http://schemas.microsoft.com/office/drawing/2014/main" xmlns="" id="{CF9868D6-3BC9-40EC-9CA3-85BB3F9803FD}"/>
                </a:ext>
              </a:extLst>
            </p:cNvPr>
            <p:cNvSpPr txBox="1">
              <a:spLocks/>
            </p:cNvSpPr>
            <p:nvPr/>
          </p:nvSpPr>
          <p:spPr>
            <a:xfrm>
              <a:off x="9460301" y="7063452"/>
              <a:ext cx="926165" cy="277783"/>
            </a:xfrm>
            <a:prstGeom prst="rect">
              <a:avLst/>
            </a:prstGeom>
          </p:spPr>
          <p:txBody>
            <a:bodyPr/>
            <a:lstStyle>
              <a:defPPr>
                <a:defRPr lang="de-DE"/>
              </a:defPPr>
              <a:lvl1pPr algn="l" rtl="0" fontAlgn="base">
                <a:spcBef>
                  <a:spcPct val="0"/>
                </a:spcBef>
                <a:spcAft>
                  <a:spcPct val="0"/>
                </a:spcAft>
                <a:defRPr sz="2400" kern="1200">
                  <a:solidFill>
                    <a:schemeClr val="tx1"/>
                  </a:solidFill>
                  <a:latin typeface="Times New Roman" panose="02020603050405020304" pitchFamily="18" charset="0"/>
                  <a:ea typeface="+mn-ea"/>
                  <a:cs typeface="Times New Roman" panose="02020603050405020304" pitchFamily="18" charset="0"/>
                </a:defRPr>
              </a:lvl1pPr>
              <a:lvl2pPr marL="457200" algn="l" rtl="0" fontAlgn="base">
                <a:spcBef>
                  <a:spcPct val="0"/>
                </a:spcBef>
                <a:spcAft>
                  <a:spcPct val="0"/>
                </a:spcAft>
                <a:defRPr sz="2400" kern="1200">
                  <a:solidFill>
                    <a:schemeClr val="tx1"/>
                  </a:solidFill>
                  <a:latin typeface="Times New Roman" panose="02020603050405020304" pitchFamily="18" charset="0"/>
                  <a:ea typeface="+mn-ea"/>
                  <a:cs typeface="Times New Roman" panose="02020603050405020304" pitchFamily="18" charset="0"/>
                </a:defRPr>
              </a:lvl2pPr>
              <a:lvl3pPr marL="914400" algn="l" rtl="0" fontAlgn="base">
                <a:spcBef>
                  <a:spcPct val="0"/>
                </a:spcBef>
                <a:spcAft>
                  <a:spcPct val="0"/>
                </a:spcAft>
                <a:defRPr sz="2400" kern="1200">
                  <a:solidFill>
                    <a:schemeClr val="tx1"/>
                  </a:solidFill>
                  <a:latin typeface="Times New Roman" panose="02020603050405020304" pitchFamily="18" charset="0"/>
                  <a:ea typeface="+mn-ea"/>
                  <a:cs typeface="Times New Roman" panose="02020603050405020304" pitchFamily="18" charset="0"/>
                </a:defRPr>
              </a:lvl3pPr>
              <a:lvl4pPr marL="1371600" algn="l" rtl="0" fontAlgn="base">
                <a:spcBef>
                  <a:spcPct val="0"/>
                </a:spcBef>
                <a:spcAft>
                  <a:spcPct val="0"/>
                </a:spcAft>
                <a:defRPr sz="2400" kern="1200">
                  <a:solidFill>
                    <a:schemeClr val="tx1"/>
                  </a:solidFill>
                  <a:latin typeface="Times New Roman" panose="02020603050405020304" pitchFamily="18" charset="0"/>
                  <a:ea typeface="+mn-ea"/>
                  <a:cs typeface="Times New Roman" panose="02020603050405020304" pitchFamily="18" charset="0"/>
                </a:defRPr>
              </a:lvl4pPr>
              <a:lvl5pPr marL="1828800" algn="l" rtl="0" fontAlgn="base">
                <a:spcBef>
                  <a:spcPct val="0"/>
                </a:spcBef>
                <a:spcAft>
                  <a:spcPct val="0"/>
                </a:spcAft>
                <a:defRPr sz="2400" kern="1200">
                  <a:solidFill>
                    <a:schemeClr val="tx1"/>
                  </a:solidFill>
                  <a:latin typeface="Times New Roman" panose="02020603050405020304" pitchFamily="18" charset="0"/>
                  <a:ea typeface="+mn-ea"/>
                  <a:cs typeface="Times New Roman" panose="02020603050405020304" pitchFamily="18" charset="0"/>
                </a:defRPr>
              </a:lvl5pPr>
              <a:lvl6pPr marL="2286000" algn="l" defTabSz="914400" rtl="0" eaLnBrk="1" latinLnBrk="0" hangingPunct="1">
                <a:defRPr sz="2400" kern="1200">
                  <a:solidFill>
                    <a:schemeClr val="tx1"/>
                  </a:solidFill>
                  <a:latin typeface="Times New Roman" panose="02020603050405020304" pitchFamily="18" charset="0"/>
                  <a:ea typeface="+mn-ea"/>
                  <a:cs typeface="Times New Roman" panose="02020603050405020304" pitchFamily="18" charset="0"/>
                </a:defRPr>
              </a:lvl6pPr>
              <a:lvl7pPr marL="2743200" algn="l" defTabSz="914400" rtl="0" eaLnBrk="1" latinLnBrk="0" hangingPunct="1">
                <a:defRPr sz="2400" kern="1200">
                  <a:solidFill>
                    <a:schemeClr val="tx1"/>
                  </a:solidFill>
                  <a:latin typeface="Times New Roman" panose="02020603050405020304" pitchFamily="18" charset="0"/>
                  <a:ea typeface="+mn-ea"/>
                  <a:cs typeface="Times New Roman" panose="02020603050405020304" pitchFamily="18" charset="0"/>
                </a:defRPr>
              </a:lvl7pPr>
              <a:lvl8pPr marL="3200400" algn="l" defTabSz="914400" rtl="0" eaLnBrk="1" latinLnBrk="0" hangingPunct="1">
                <a:defRPr sz="2400" kern="1200">
                  <a:solidFill>
                    <a:schemeClr val="tx1"/>
                  </a:solidFill>
                  <a:latin typeface="Times New Roman" panose="02020603050405020304" pitchFamily="18" charset="0"/>
                  <a:ea typeface="+mn-ea"/>
                  <a:cs typeface="Times New Roman" panose="02020603050405020304" pitchFamily="18" charset="0"/>
                </a:defRPr>
              </a:lvl8pPr>
              <a:lvl9pPr marL="3657600" algn="l" defTabSz="914400" rtl="0" eaLnBrk="1" latinLnBrk="0" hangingPunct="1">
                <a:defRPr sz="2400" kern="1200">
                  <a:solidFill>
                    <a:schemeClr val="tx1"/>
                  </a:solidFill>
                  <a:latin typeface="Times New Roman" panose="02020603050405020304" pitchFamily="18" charset="0"/>
                  <a:ea typeface="+mn-ea"/>
                  <a:cs typeface="Times New Roman" panose="02020603050405020304" pitchFamily="18" charset="0"/>
                </a:defRPr>
              </a:lvl9pPr>
            </a:lstStyle>
            <a:p>
              <a:pPr algn="ctr" defTabSz="1042717" eaLnBrk="1" fontAlgn="auto" hangingPunct="1">
                <a:spcBef>
                  <a:spcPts val="0"/>
                </a:spcBef>
                <a:spcAft>
                  <a:spcPts val="0"/>
                </a:spcAft>
                <a:defRPr/>
              </a:pPr>
              <a:fld id="{0FD39C0D-2820-4F1B-838D-E1ECDD5FD67B}" type="slidenum">
                <a:rPr lang="en-GB" sz="1448">
                  <a:solidFill>
                    <a:srgbClr val="002060"/>
                  </a:solidFill>
                  <a:latin typeface="+mn-lt"/>
                  <a:cs typeface="Calibri" panose="020F0502020204030204" pitchFamily="34" charset="0"/>
                </a:rPr>
                <a:pPr algn="ctr" defTabSz="1042717" eaLnBrk="1" fontAlgn="auto" hangingPunct="1">
                  <a:spcBef>
                    <a:spcPts val="0"/>
                  </a:spcBef>
                  <a:spcAft>
                    <a:spcPts val="0"/>
                  </a:spcAft>
                  <a:defRPr/>
                </a:pPr>
                <a:t>25</a:t>
              </a:fld>
              <a:endParaRPr lang="en-GB" sz="1448" dirty="0">
                <a:solidFill>
                  <a:srgbClr val="002060"/>
                </a:solidFill>
                <a:latin typeface="+mn-lt"/>
                <a:cs typeface="Calibri" panose="020F0502020204030204" pitchFamily="34" charset="0"/>
              </a:endParaRPr>
            </a:p>
          </p:txBody>
        </p:sp>
        <p:cxnSp>
          <p:nvCxnSpPr>
            <p:cNvPr id="41" name="Connecteur droit 40">
              <a:extLst>
                <a:ext uri="{FF2B5EF4-FFF2-40B4-BE49-F238E27FC236}">
                  <a16:creationId xmlns:a16="http://schemas.microsoft.com/office/drawing/2014/main" xmlns="" id="{E41E3B55-4C68-4C34-B3CD-2BDE986E9FD4}"/>
                </a:ext>
              </a:extLst>
            </p:cNvPr>
            <p:cNvCxnSpPr/>
            <p:nvPr/>
          </p:nvCxnSpPr>
          <p:spPr>
            <a:xfrm>
              <a:off x="9738304" y="7092611"/>
              <a:ext cx="0" cy="244020"/>
            </a:xfrm>
            <a:prstGeom prst="line">
              <a:avLst/>
            </a:prstGeom>
            <a:ln>
              <a:solidFill>
                <a:srgbClr val="003062"/>
              </a:solidFill>
            </a:ln>
          </p:spPr>
          <p:style>
            <a:lnRef idx="1">
              <a:schemeClr val="accent1"/>
            </a:lnRef>
            <a:fillRef idx="0">
              <a:schemeClr val="accent1"/>
            </a:fillRef>
            <a:effectRef idx="0">
              <a:schemeClr val="accent1"/>
            </a:effectRef>
            <a:fontRef idx="minor">
              <a:schemeClr val="tx1"/>
            </a:fontRef>
          </p:style>
        </p:cxnSp>
      </p:grpSp>
      <p:sp>
        <p:nvSpPr>
          <p:cNvPr id="54" name="Rectangle : coins arrondis 53">
            <a:extLst>
              <a:ext uri="{FF2B5EF4-FFF2-40B4-BE49-F238E27FC236}">
                <a16:creationId xmlns:a16="http://schemas.microsoft.com/office/drawing/2014/main" xmlns="" id="{33A4D4DF-079E-4572-B24F-4B89D338DE1E}"/>
              </a:ext>
            </a:extLst>
          </p:cNvPr>
          <p:cNvSpPr/>
          <p:nvPr/>
        </p:nvSpPr>
        <p:spPr>
          <a:xfrm>
            <a:off x="2672282" y="1432194"/>
            <a:ext cx="6502820" cy="446345"/>
          </a:xfrm>
          <a:prstGeom prst="roundRect">
            <a:avLst/>
          </a:prstGeom>
          <a:solidFill>
            <a:schemeClr val="bg1"/>
          </a:solidFill>
          <a:ln w="19050">
            <a:solidFill>
              <a:srgbClr val="0070C0"/>
            </a:solidFill>
          </a:ln>
        </p:spPr>
        <p:style>
          <a:lnRef idx="0">
            <a:schemeClr val="dk1"/>
          </a:lnRef>
          <a:fillRef idx="3">
            <a:schemeClr val="dk1"/>
          </a:fillRef>
          <a:effectRef idx="3">
            <a:schemeClr val="dk1"/>
          </a:effectRef>
          <a:fontRef idx="minor">
            <a:schemeClr val="lt1"/>
          </a:fontRef>
        </p:style>
        <p:txBody>
          <a:bodyPr rtlCol="0" anchor="ctr"/>
          <a:lstStyle/>
          <a:p>
            <a:pPr algn="ctr"/>
            <a:r>
              <a:rPr lang="fr-FR" b="1" dirty="0">
                <a:solidFill>
                  <a:srgbClr val="FF0000"/>
                </a:solidFill>
                <a:latin typeface="Chaparral Pro Light" panose="02060403030505090203" pitchFamily="18" charset="0"/>
              </a:rPr>
              <a:t>Comment comptabiliser une garantie financière selon IFRS 9?</a:t>
            </a:r>
          </a:p>
        </p:txBody>
      </p:sp>
      <p:sp>
        <p:nvSpPr>
          <p:cNvPr id="55" name="Rectangle : coins arrondis 54">
            <a:extLst>
              <a:ext uri="{FF2B5EF4-FFF2-40B4-BE49-F238E27FC236}">
                <a16:creationId xmlns:a16="http://schemas.microsoft.com/office/drawing/2014/main" xmlns="" id="{CA984E7A-0A7B-47B2-B348-CD63426DB539}"/>
              </a:ext>
            </a:extLst>
          </p:cNvPr>
          <p:cNvSpPr/>
          <p:nvPr/>
        </p:nvSpPr>
        <p:spPr>
          <a:xfrm>
            <a:off x="3651290" y="2041620"/>
            <a:ext cx="1847141" cy="348633"/>
          </a:xfrm>
          <a:prstGeom prst="roundRect">
            <a:avLst/>
          </a:prstGeom>
          <a:solidFill>
            <a:schemeClr val="bg1"/>
          </a:solidFill>
          <a:ln w="19050">
            <a:solidFill>
              <a:srgbClr val="0070C0"/>
            </a:solidFill>
          </a:ln>
        </p:spPr>
        <p:style>
          <a:lnRef idx="0">
            <a:schemeClr val="dk1"/>
          </a:lnRef>
          <a:fillRef idx="3">
            <a:schemeClr val="dk1"/>
          </a:fillRef>
          <a:effectRef idx="3">
            <a:schemeClr val="dk1"/>
          </a:effectRef>
          <a:fontRef idx="minor">
            <a:schemeClr val="lt1"/>
          </a:fontRef>
        </p:style>
        <p:txBody>
          <a:bodyPr rtlCol="0" anchor="ctr"/>
          <a:lstStyle/>
          <a:p>
            <a:pPr algn="ctr"/>
            <a:r>
              <a:rPr lang="fr-FR" b="1" dirty="0">
                <a:solidFill>
                  <a:srgbClr val="002060"/>
                </a:solidFill>
                <a:latin typeface="Chaparral Pro Light" panose="02060403030505090203" pitchFamily="18" charset="0"/>
              </a:rPr>
              <a:t>Ultérieurement:</a:t>
            </a:r>
          </a:p>
        </p:txBody>
      </p:sp>
      <p:sp>
        <p:nvSpPr>
          <p:cNvPr id="57" name="ZoneTexte 56">
            <a:extLst>
              <a:ext uri="{FF2B5EF4-FFF2-40B4-BE49-F238E27FC236}">
                <a16:creationId xmlns:a16="http://schemas.microsoft.com/office/drawing/2014/main" xmlns="" id="{FBB53743-798F-4FD6-84F0-8984AFF0CF9E}"/>
              </a:ext>
            </a:extLst>
          </p:cNvPr>
          <p:cNvSpPr txBox="1"/>
          <p:nvPr/>
        </p:nvSpPr>
        <p:spPr>
          <a:xfrm>
            <a:off x="406317" y="1003830"/>
            <a:ext cx="9966755" cy="369332"/>
          </a:xfrm>
          <a:prstGeom prst="rect">
            <a:avLst/>
          </a:prstGeom>
          <a:noFill/>
        </p:spPr>
        <p:txBody>
          <a:bodyPr wrap="square">
            <a:spAutoFit/>
          </a:bodyPr>
          <a:lstStyle/>
          <a:p>
            <a:pPr algn="just"/>
            <a:r>
              <a:rPr lang="fr-FR" sz="1800" b="1" i="1" u="none" strike="noStrike" baseline="0" dirty="0">
                <a:solidFill>
                  <a:srgbClr val="0070C0"/>
                </a:solidFill>
              </a:rPr>
              <a:t>Traitement comptable des Garanties de Crédits</a:t>
            </a:r>
            <a:endParaRPr lang="fr-FR" b="1" i="1" dirty="0">
              <a:solidFill>
                <a:srgbClr val="0070C0"/>
              </a:solidFill>
            </a:endParaRPr>
          </a:p>
        </p:txBody>
      </p:sp>
      <p:sp>
        <p:nvSpPr>
          <p:cNvPr id="58" name="Rectangle : coins arrondis 57">
            <a:extLst>
              <a:ext uri="{FF2B5EF4-FFF2-40B4-BE49-F238E27FC236}">
                <a16:creationId xmlns:a16="http://schemas.microsoft.com/office/drawing/2014/main" xmlns="" id="{4954693D-56D7-432C-BEB1-E9DB196DB1E8}"/>
              </a:ext>
            </a:extLst>
          </p:cNvPr>
          <p:cNvSpPr/>
          <p:nvPr/>
        </p:nvSpPr>
        <p:spPr>
          <a:xfrm>
            <a:off x="707715" y="2760800"/>
            <a:ext cx="1623271" cy="348633"/>
          </a:xfrm>
          <a:prstGeom prst="roundRect">
            <a:avLst/>
          </a:prstGeom>
          <a:solidFill>
            <a:schemeClr val="bg1"/>
          </a:solidFill>
          <a:ln w="19050">
            <a:solidFill>
              <a:srgbClr val="0070C0"/>
            </a:solidFill>
          </a:ln>
        </p:spPr>
        <p:style>
          <a:lnRef idx="0">
            <a:schemeClr val="dk1"/>
          </a:lnRef>
          <a:fillRef idx="3">
            <a:schemeClr val="dk1"/>
          </a:fillRef>
          <a:effectRef idx="3">
            <a:schemeClr val="dk1"/>
          </a:effectRef>
          <a:fontRef idx="minor">
            <a:schemeClr val="lt1"/>
          </a:fontRef>
        </p:style>
        <p:txBody>
          <a:bodyPr rtlCol="0" anchor="ctr"/>
          <a:lstStyle/>
          <a:p>
            <a:pPr algn="ctr"/>
            <a:r>
              <a:rPr lang="fr-FR" b="1" dirty="0">
                <a:solidFill>
                  <a:srgbClr val="FF0000"/>
                </a:solidFill>
                <a:latin typeface="Chaparral Pro Light" panose="02060403030505090203" pitchFamily="18" charset="0"/>
              </a:rPr>
              <a:t>Illustration</a:t>
            </a:r>
          </a:p>
        </p:txBody>
      </p:sp>
      <p:grpSp>
        <p:nvGrpSpPr>
          <p:cNvPr id="59" name="Groupe 58">
            <a:extLst>
              <a:ext uri="{FF2B5EF4-FFF2-40B4-BE49-F238E27FC236}">
                <a16:creationId xmlns:a16="http://schemas.microsoft.com/office/drawing/2014/main" xmlns="" id="{B56D8625-2EFE-4DDA-9D5B-7DE33134FE31}"/>
              </a:ext>
            </a:extLst>
          </p:cNvPr>
          <p:cNvGrpSpPr/>
          <p:nvPr/>
        </p:nvGrpSpPr>
        <p:grpSpPr>
          <a:xfrm>
            <a:off x="510601" y="3259566"/>
            <a:ext cx="5585399" cy="2127982"/>
            <a:chOff x="449361" y="2959873"/>
            <a:chExt cx="5585399" cy="2127982"/>
          </a:xfrm>
        </p:grpSpPr>
        <p:sp>
          <p:nvSpPr>
            <p:cNvPr id="60" name="Rectangle 59">
              <a:extLst>
                <a:ext uri="{FF2B5EF4-FFF2-40B4-BE49-F238E27FC236}">
                  <a16:creationId xmlns:a16="http://schemas.microsoft.com/office/drawing/2014/main" xmlns="" id="{9C12CCB1-5071-4061-8748-3E4F0806DC93}"/>
                </a:ext>
              </a:extLst>
            </p:cNvPr>
            <p:cNvSpPr/>
            <p:nvPr/>
          </p:nvSpPr>
          <p:spPr>
            <a:xfrm>
              <a:off x="449361" y="2959873"/>
              <a:ext cx="5583958" cy="2062103"/>
            </a:xfrm>
            <a:prstGeom prst="rect">
              <a:avLst/>
            </a:prstGeom>
          </p:spPr>
          <p:txBody>
            <a:bodyPr wrap="square">
              <a:spAutoFit/>
            </a:bodyPr>
            <a:lstStyle/>
            <a:p>
              <a:pPr marL="285750" indent="-285750" algn="just">
                <a:buClr>
                  <a:schemeClr val="accent1">
                    <a:lumMod val="75000"/>
                  </a:schemeClr>
                </a:buClr>
                <a:buFont typeface="Arial" panose="020B0604020202020204" pitchFamily="34" charset="0"/>
                <a:buChar char="•"/>
              </a:pPr>
              <a:r>
                <a:rPr lang="fr-FR" sz="1600" dirty="0">
                  <a:solidFill>
                    <a:srgbClr val="B20838"/>
                  </a:solidFill>
                  <a:latin typeface="+mn-lt"/>
                </a:rPr>
                <a:t>Montant du prêt éligible à la garantie de crédit: 100.000 UM</a:t>
              </a:r>
            </a:p>
            <a:p>
              <a:pPr marL="285750" indent="-285750" algn="just">
                <a:buClr>
                  <a:schemeClr val="accent1">
                    <a:lumMod val="75000"/>
                  </a:schemeClr>
                </a:buClr>
                <a:buFont typeface="Arial" panose="020B0604020202020204" pitchFamily="34" charset="0"/>
                <a:buChar char="•"/>
              </a:pPr>
              <a:r>
                <a:rPr lang="fr-FR" sz="1600" dirty="0">
                  <a:solidFill>
                    <a:srgbClr val="B20838"/>
                  </a:solidFill>
                  <a:latin typeface="+mn-lt"/>
                </a:rPr>
                <a:t>Date de déblocage du Prêt : 02/01/N</a:t>
              </a:r>
            </a:p>
            <a:p>
              <a:pPr marL="285750" indent="-285750" algn="just">
                <a:buClr>
                  <a:schemeClr val="accent1">
                    <a:lumMod val="75000"/>
                  </a:schemeClr>
                </a:buClr>
                <a:buFont typeface="Arial" panose="020B0604020202020204" pitchFamily="34" charset="0"/>
                <a:buChar char="•"/>
              </a:pPr>
              <a:r>
                <a:rPr lang="fr-FR" sz="1600" dirty="0">
                  <a:solidFill>
                    <a:srgbClr val="B20838"/>
                  </a:solidFill>
                  <a:latin typeface="+mn-lt"/>
                </a:rPr>
                <a:t>Prime de garantie : 1 000 UM</a:t>
              </a:r>
            </a:p>
            <a:p>
              <a:pPr marL="285750" indent="-285750" algn="just">
                <a:buClr>
                  <a:schemeClr val="accent1">
                    <a:lumMod val="75000"/>
                  </a:schemeClr>
                </a:buClr>
                <a:buFont typeface="Arial" panose="020B0604020202020204" pitchFamily="34" charset="0"/>
                <a:buChar char="•"/>
              </a:pPr>
              <a:r>
                <a:rPr lang="fr-FR" sz="1600" dirty="0">
                  <a:solidFill>
                    <a:srgbClr val="B20838"/>
                  </a:solidFill>
                  <a:latin typeface="+mn-lt"/>
                </a:rPr>
                <a:t>Maturité du prêt: 5 ans.</a:t>
              </a:r>
            </a:p>
            <a:p>
              <a:pPr marL="285750" indent="-285750" algn="just">
                <a:buClr>
                  <a:schemeClr val="accent1">
                    <a:lumMod val="75000"/>
                  </a:schemeClr>
                </a:buClr>
                <a:buFont typeface="Arial" panose="020B0604020202020204" pitchFamily="34" charset="0"/>
                <a:buChar char="•"/>
              </a:pPr>
              <a:r>
                <a:rPr lang="fr-FR" sz="1600" spc="-40" dirty="0">
                  <a:solidFill>
                    <a:srgbClr val="B20838"/>
                  </a:solidFill>
                  <a:latin typeface="+mn-lt"/>
                </a:rPr>
                <a:t>Mode de remboursement : Amortissement constant du principal</a:t>
              </a:r>
            </a:p>
            <a:p>
              <a:pPr marL="285750" indent="-285750" algn="just">
                <a:buClr>
                  <a:schemeClr val="accent1">
                    <a:lumMod val="75000"/>
                  </a:schemeClr>
                </a:buClr>
                <a:buFont typeface="Arial" panose="020B0604020202020204" pitchFamily="34" charset="0"/>
                <a:buChar char="•"/>
              </a:pPr>
              <a:r>
                <a:rPr lang="fr-FR" sz="1600" dirty="0">
                  <a:solidFill>
                    <a:srgbClr val="B20838"/>
                  </a:solidFill>
                  <a:latin typeface="+mn-lt"/>
                </a:rPr>
                <a:t>Quotité de risque de perte assumée par le SGC: 75%</a:t>
              </a:r>
            </a:p>
            <a:p>
              <a:pPr marL="285750" indent="-285750" algn="just">
                <a:buClr>
                  <a:schemeClr val="accent1">
                    <a:lumMod val="75000"/>
                  </a:schemeClr>
                </a:buClr>
                <a:buFont typeface="Arial" panose="020B0604020202020204" pitchFamily="34" charset="0"/>
                <a:buChar char="•"/>
              </a:pPr>
              <a:r>
                <a:rPr lang="fr-FR" altLang="fr-FR" sz="1600" dirty="0">
                  <a:solidFill>
                    <a:srgbClr val="B20838"/>
                  </a:solidFill>
                </a:rPr>
                <a:t>Probabilité de défaut sur 12 mois au 31/12/N (</a:t>
              </a:r>
              <a:r>
                <a:rPr lang="fr-FR" altLang="fr-FR" sz="1600" b="1" dirty="0">
                  <a:solidFill>
                    <a:srgbClr val="B20838"/>
                  </a:solidFill>
                  <a:latin typeface="Calibri" panose="020F0502020204030204" pitchFamily="34" charset="0"/>
                </a:rPr>
                <a:t>PD</a:t>
              </a:r>
              <a:r>
                <a:rPr lang="fr-FR" altLang="fr-FR" sz="1600" b="1" baseline="-25000" dirty="0">
                  <a:solidFill>
                    <a:srgbClr val="B20838"/>
                  </a:solidFill>
                  <a:latin typeface="Calibri" panose="020F0502020204030204" pitchFamily="34" charset="0"/>
                </a:rPr>
                <a:t>1Y</a:t>
              </a:r>
              <a:r>
                <a:rPr lang="fr-FR" altLang="fr-FR" sz="1600" b="1" dirty="0">
                  <a:solidFill>
                    <a:srgbClr val="B20838"/>
                  </a:solidFill>
                  <a:latin typeface="Calibri" panose="020F0502020204030204" pitchFamily="34" charset="0"/>
                </a:rPr>
                <a:t>)</a:t>
              </a:r>
              <a:r>
                <a:rPr lang="fr-FR" altLang="fr-FR" sz="1600" b="1" dirty="0">
                  <a:solidFill>
                    <a:srgbClr val="000000"/>
                  </a:solidFill>
                  <a:latin typeface="Calibri" panose="020F0502020204030204" pitchFamily="34" charset="0"/>
                </a:rPr>
                <a:t> </a:t>
              </a:r>
              <a:r>
                <a:rPr lang="fr-FR" sz="1600" dirty="0">
                  <a:solidFill>
                    <a:srgbClr val="B20838"/>
                  </a:solidFill>
                  <a:latin typeface="+mn-lt"/>
                </a:rPr>
                <a:t>: 3%</a:t>
              </a:r>
            </a:p>
            <a:p>
              <a:pPr marL="285750" indent="-285750" algn="just">
                <a:buClr>
                  <a:schemeClr val="accent1">
                    <a:lumMod val="75000"/>
                  </a:schemeClr>
                </a:buClr>
                <a:buFont typeface="Arial" panose="020B0604020202020204" pitchFamily="34" charset="0"/>
                <a:buChar char="•"/>
              </a:pPr>
              <a:r>
                <a:rPr lang="fr-FR" altLang="fr-FR" sz="1600" dirty="0">
                  <a:solidFill>
                    <a:srgbClr val="B20838"/>
                  </a:solidFill>
                </a:rPr>
                <a:t>Encours du prêt au 31/12/N: 80.000 UM</a:t>
              </a:r>
              <a:r>
                <a:rPr lang="fr-FR" altLang="fr-FR" sz="1600" dirty="0">
                  <a:solidFill>
                    <a:srgbClr val="000000"/>
                  </a:solidFill>
                  <a:latin typeface="Calibri" panose="020F0502020204030204" pitchFamily="34" charset="0"/>
                </a:rPr>
                <a:t> </a:t>
              </a:r>
              <a:endParaRPr lang="fr-FR" altLang="fr-FR" sz="1600" dirty="0">
                <a:solidFill>
                  <a:srgbClr val="B20838"/>
                </a:solidFill>
              </a:endParaRPr>
            </a:p>
          </p:txBody>
        </p:sp>
        <p:cxnSp>
          <p:nvCxnSpPr>
            <p:cNvPr id="61" name="Connecteur droit 60">
              <a:extLst>
                <a:ext uri="{FF2B5EF4-FFF2-40B4-BE49-F238E27FC236}">
                  <a16:creationId xmlns:a16="http://schemas.microsoft.com/office/drawing/2014/main" xmlns="" id="{3E1EF327-1AA3-4E05-9471-70D8FF609FCE}"/>
                </a:ext>
              </a:extLst>
            </p:cNvPr>
            <p:cNvCxnSpPr>
              <a:cxnSpLocks/>
            </p:cNvCxnSpPr>
            <p:nvPr/>
          </p:nvCxnSpPr>
          <p:spPr>
            <a:xfrm>
              <a:off x="6034760" y="2959873"/>
              <a:ext cx="0" cy="2127982"/>
            </a:xfrm>
            <a:prstGeom prst="line">
              <a:avLst/>
            </a:prstGeom>
            <a:ln w="38100">
              <a:solidFill>
                <a:srgbClr val="FF9933"/>
              </a:solidFill>
              <a:prstDash val="solid"/>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62" name="Connecteur droit 61">
              <a:extLst>
                <a:ext uri="{FF2B5EF4-FFF2-40B4-BE49-F238E27FC236}">
                  <a16:creationId xmlns:a16="http://schemas.microsoft.com/office/drawing/2014/main" xmlns="" id="{C129EAF8-952B-411D-98F0-0AE797AA39FB}"/>
                </a:ext>
              </a:extLst>
            </p:cNvPr>
            <p:cNvCxnSpPr>
              <a:cxnSpLocks/>
            </p:cNvCxnSpPr>
            <p:nvPr/>
          </p:nvCxnSpPr>
          <p:spPr>
            <a:xfrm flipH="1">
              <a:off x="646475" y="5087855"/>
              <a:ext cx="5386844" cy="0"/>
            </a:xfrm>
            <a:prstGeom prst="line">
              <a:avLst/>
            </a:prstGeom>
            <a:ln w="38100">
              <a:solidFill>
                <a:srgbClr val="FF9933"/>
              </a:solidFill>
              <a:prstDash val="solid"/>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sp>
        <p:nvSpPr>
          <p:cNvPr id="63" name="Flèche : droite rayée 62">
            <a:extLst>
              <a:ext uri="{FF2B5EF4-FFF2-40B4-BE49-F238E27FC236}">
                <a16:creationId xmlns:a16="http://schemas.microsoft.com/office/drawing/2014/main" xmlns="" id="{B95F73C2-1D0E-4221-972C-1A30A8BE792D}"/>
              </a:ext>
            </a:extLst>
          </p:cNvPr>
          <p:cNvSpPr/>
          <p:nvPr/>
        </p:nvSpPr>
        <p:spPr>
          <a:xfrm>
            <a:off x="2824238" y="2055669"/>
            <a:ext cx="659734" cy="351170"/>
          </a:xfrm>
          <a:prstGeom prst="stripedRightArrow">
            <a:avLst/>
          </a:prstGeom>
          <a:no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aphicFrame>
        <p:nvGraphicFramePr>
          <p:cNvPr id="64" name="Tableau 63">
            <a:extLst>
              <a:ext uri="{FF2B5EF4-FFF2-40B4-BE49-F238E27FC236}">
                <a16:creationId xmlns:a16="http://schemas.microsoft.com/office/drawing/2014/main" xmlns="" id="{3FD0D4A9-1A98-4E07-8427-84BD4911B5B0}"/>
              </a:ext>
            </a:extLst>
          </p:cNvPr>
          <p:cNvGraphicFramePr>
            <a:graphicFrameLocks noGrp="1"/>
          </p:cNvGraphicFramePr>
          <p:nvPr>
            <p:extLst>
              <p:ext uri="{D42A27DB-BD31-4B8C-83A1-F6EECF244321}">
                <p14:modId xmlns:p14="http://schemas.microsoft.com/office/powerpoint/2010/main" val="2718102710"/>
              </p:ext>
            </p:extLst>
          </p:nvPr>
        </p:nvGraphicFramePr>
        <p:xfrm>
          <a:off x="6443482" y="2276472"/>
          <a:ext cx="4735807" cy="505012"/>
        </p:xfrm>
        <a:graphic>
          <a:graphicData uri="http://schemas.openxmlformats.org/drawingml/2006/table">
            <a:tbl>
              <a:tblPr/>
              <a:tblGrid>
                <a:gridCol w="263045">
                  <a:extLst>
                    <a:ext uri="{9D8B030D-6E8A-4147-A177-3AD203B41FA5}">
                      <a16:colId xmlns:a16="http://schemas.microsoft.com/office/drawing/2014/main" xmlns="" val="20000"/>
                    </a:ext>
                  </a:extLst>
                </a:gridCol>
                <a:gridCol w="265773">
                  <a:extLst>
                    <a:ext uri="{9D8B030D-6E8A-4147-A177-3AD203B41FA5}">
                      <a16:colId xmlns:a16="http://schemas.microsoft.com/office/drawing/2014/main" xmlns="" val="20001"/>
                    </a:ext>
                  </a:extLst>
                </a:gridCol>
                <a:gridCol w="2645849">
                  <a:extLst>
                    <a:ext uri="{9D8B030D-6E8A-4147-A177-3AD203B41FA5}">
                      <a16:colId xmlns:a16="http://schemas.microsoft.com/office/drawing/2014/main" xmlns="" val="20002"/>
                    </a:ext>
                  </a:extLst>
                </a:gridCol>
                <a:gridCol w="780570">
                  <a:extLst>
                    <a:ext uri="{9D8B030D-6E8A-4147-A177-3AD203B41FA5}">
                      <a16:colId xmlns:a16="http://schemas.microsoft.com/office/drawing/2014/main" xmlns="" val="20003"/>
                    </a:ext>
                  </a:extLst>
                </a:gridCol>
                <a:gridCol w="780570">
                  <a:extLst>
                    <a:ext uri="{9D8B030D-6E8A-4147-A177-3AD203B41FA5}">
                      <a16:colId xmlns:a16="http://schemas.microsoft.com/office/drawing/2014/main" xmlns="" val="20004"/>
                    </a:ext>
                  </a:extLst>
                </a:gridCol>
              </a:tblGrid>
              <a:tr h="25200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1600" b="0" i="1" u="none" strike="noStrike" cap="none" normalizeH="0" baseline="0" dirty="0">
                          <a:ln>
                            <a:noFill/>
                          </a:ln>
                          <a:solidFill>
                            <a:srgbClr val="002060"/>
                          </a:solidFill>
                          <a:effectLst/>
                          <a:latin typeface="+mn-lt"/>
                          <a:ea typeface="Arial Unicode MS" pitchFamily="34" charset="-128"/>
                          <a:cs typeface="Arial Unicode MS" pitchFamily="34" charset="-128"/>
                        </a:rPr>
                        <a:t>(B)</a:t>
                      </a:r>
                      <a:endParaRPr kumimoji="0" lang="fr-FR" sz="1600" b="0" i="1" u="none" strike="noStrike" cap="none" normalizeH="0" baseline="0" dirty="0">
                        <a:ln>
                          <a:noFill/>
                        </a:ln>
                        <a:solidFill>
                          <a:srgbClr val="002060"/>
                        </a:solidFill>
                        <a:effectLst/>
                        <a:latin typeface="+mn-lt"/>
                        <a:cs typeface="Times New Roman" pitchFamily="18" charset="0"/>
                      </a:endParaRPr>
                    </a:p>
                  </a:txBody>
                  <a:tcPr marL="9285" marR="9285" marT="8666" marB="0" anchor="ctr" horzOverflow="overflow">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lnTlToBr>
                      <a:noFill/>
                    </a:lnTlToBr>
                    <a:lnBlToTr>
                      <a:noFill/>
                    </a:lnBlToTr>
                    <a:noFill/>
                  </a:tcPr>
                </a:tc>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1600" b="0" i="1" u="none" strike="noStrike" cap="none" normalizeH="0" baseline="0" dirty="0">
                          <a:ln>
                            <a:noFill/>
                          </a:ln>
                          <a:solidFill>
                            <a:srgbClr val="002060"/>
                          </a:solidFill>
                          <a:effectLst/>
                          <a:latin typeface="+mn-lt"/>
                          <a:ea typeface="Arial Unicode MS" pitchFamily="34" charset="-128"/>
                          <a:cs typeface="Arial Unicode MS" pitchFamily="34" charset="-128"/>
                        </a:rPr>
                        <a:t>Trésorerie</a:t>
                      </a:r>
                    </a:p>
                  </a:txBody>
                  <a:tcPr marL="9285" marR="9285" marT="8666" marB="0" anchor="ctr" horzOverflow="overflow">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noFill/>
                  </a:tcPr>
                </a:tc>
                <a:tc hMerge="1">
                  <a:txBody>
                    <a:bodyPr/>
                    <a:lstStyle/>
                    <a:p>
                      <a:endParaRPr lang="fr-FR"/>
                    </a:p>
                  </a:txBody>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fr-FR" sz="1600" b="0" i="1" u="none" strike="noStrike" cap="none" normalizeH="0" baseline="0" dirty="0">
                          <a:ln>
                            <a:noFill/>
                          </a:ln>
                          <a:solidFill>
                            <a:srgbClr val="002060"/>
                          </a:solidFill>
                          <a:effectLst/>
                          <a:latin typeface="+mn-lt"/>
                          <a:ea typeface="Arial Unicode MS" pitchFamily="34" charset="-128"/>
                          <a:cs typeface="Times New Roman" pitchFamily="18" charset="0"/>
                        </a:rPr>
                        <a:t>1 000</a:t>
                      </a:r>
                      <a:endParaRPr kumimoji="0" lang="fr-FR" sz="1600" b="0" i="1" u="none" strike="noStrike" cap="none" normalizeH="0" baseline="0" dirty="0">
                        <a:ln>
                          <a:noFill/>
                        </a:ln>
                        <a:solidFill>
                          <a:srgbClr val="002060"/>
                        </a:solidFill>
                        <a:effectLst/>
                        <a:latin typeface="+mn-lt"/>
                        <a:cs typeface="Times New Roman" pitchFamily="18" charset="0"/>
                      </a:endParaRPr>
                    </a:p>
                  </a:txBody>
                  <a:tcPr marL="9285" marR="9285" marT="8666"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fr-FR" sz="1600" b="0" i="1" u="none" strike="noStrike" cap="none" normalizeH="0" baseline="0" dirty="0">
                          <a:ln>
                            <a:noFill/>
                          </a:ln>
                          <a:solidFill>
                            <a:srgbClr val="002060"/>
                          </a:solidFill>
                          <a:effectLst/>
                          <a:latin typeface="+mn-lt"/>
                          <a:cs typeface="Times New Roman" pitchFamily="18" charset="0"/>
                        </a:rPr>
                        <a:t> </a:t>
                      </a:r>
                    </a:p>
                  </a:txBody>
                  <a:tcPr marL="9285" marR="9285" marT="8666"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noFill/>
                  </a:tcPr>
                </a:tc>
                <a:extLst>
                  <a:ext uri="{0D108BD9-81ED-4DB2-BD59-A6C34878D82A}">
                    <a16:rowId xmlns:a16="http://schemas.microsoft.com/office/drawing/2014/main" xmlns="" val="10000"/>
                  </a:ext>
                </a:extLst>
              </a:tr>
              <a:tr h="252000">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fr-FR" sz="1600" b="0" i="0" u="none" strike="noStrike" cap="none" normalizeH="0" baseline="0" dirty="0">
                        <a:ln>
                          <a:noFill/>
                        </a:ln>
                        <a:solidFill>
                          <a:srgbClr val="0070C0"/>
                        </a:solidFill>
                        <a:effectLst/>
                        <a:latin typeface="+mn-lt"/>
                        <a:cs typeface="Times New Roman" pitchFamily="18" charset="0"/>
                      </a:endParaRPr>
                    </a:p>
                  </a:txBody>
                  <a:tcPr marL="9285" marR="9285" marT="8666" marB="0" anchor="b" horzOverflow="overflow">
                    <a:lnL w="12700" cap="flat" cmpd="sng" algn="ctr">
                      <a:solidFill>
                        <a:srgbClr val="000000"/>
                      </a:solidFill>
                      <a:prstDash val="solid"/>
                      <a:round/>
                      <a:headEnd type="none" w="med" len="med"/>
                      <a:tailEnd type="none" w="med" len="med"/>
                    </a:lnL>
                    <a:lnR>
                      <a:noFill/>
                    </a:lnR>
                    <a:lnT>
                      <a:noFill/>
                    </a:lnT>
                    <a:lnB w="12700" cap="flat" cmpd="sng" algn="ctr">
                      <a:solidFill>
                        <a:schemeClr val="tx1"/>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1600" b="0" i="1" u="none" strike="noStrike" cap="none" normalizeH="0" baseline="0" dirty="0">
                          <a:ln>
                            <a:noFill/>
                          </a:ln>
                          <a:solidFill>
                            <a:srgbClr val="00B050"/>
                          </a:solidFill>
                          <a:effectLst/>
                          <a:latin typeface="+mn-lt"/>
                          <a:cs typeface="Times New Roman" pitchFamily="18" charset="0"/>
                        </a:rPr>
                        <a:t>(B)</a:t>
                      </a:r>
                    </a:p>
                  </a:txBody>
                  <a:tcPr marL="9285" marR="9285" marT="8666" marB="0" anchor="ctr" horzOverflow="overflow">
                    <a:lnL>
                      <a:noFill/>
                    </a:lnL>
                    <a:lnR>
                      <a:noFill/>
                    </a:lnR>
                    <a:lnT>
                      <a:noFill/>
                    </a:lnT>
                    <a:lnB w="12700" cap="flat" cmpd="sng" algn="ctr">
                      <a:solidFill>
                        <a:schemeClr val="tx1"/>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fr-FR" sz="1600" b="0" i="1" u="none" strike="noStrike" kern="1200" cap="none" normalizeH="0" baseline="0" dirty="0">
                          <a:ln>
                            <a:noFill/>
                          </a:ln>
                          <a:solidFill>
                            <a:srgbClr val="00B050"/>
                          </a:solidFill>
                          <a:effectLst/>
                          <a:latin typeface="+mn-lt"/>
                          <a:ea typeface="Arial Unicode MS" pitchFamily="34" charset="-128"/>
                          <a:cs typeface="Arial Unicode MS" pitchFamily="34" charset="-128"/>
                        </a:rPr>
                        <a:t>Passif financier – Garantie</a:t>
                      </a:r>
                    </a:p>
                  </a:txBody>
                  <a:tcPr marL="9285" marR="9285" marT="8666" marB="0" anchor="ctr" horzOverflow="overflow">
                    <a:lnL>
                      <a:noFill/>
                    </a:lnL>
                    <a:lnR w="12700" cap="flat" cmpd="sng" algn="ctr">
                      <a:solidFill>
                        <a:srgbClr val="000000"/>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endParaRPr kumimoji="0" lang="fr-FR" sz="1600" b="0" i="1" u="none" strike="noStrike" cap="none" normalizeH="0" baseline="0" dirty="0">
                        <a:ln>
                          <a:noFill/>
                        </a:ln>
                        <a:solidFill>
                          <a:srgbClr val="00B050"/>
                        </a:solidFill>
                        <a:effectLst/>
                        <a:latin typeface="+mn-lt"/>
                        <a:ea typeface="Arial Unicode MS" pitchFamily="34" charset="-128"/>
                        <a:cs typeface="Arial Unicode MS" pitchFamily="34" charset="-128"/>
                      </a:endParaRPr>
                    </a:p>
                  </a:txBody>
                  <a:tcPr marL="9285" marR="9285" marT="8666"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fr-FR" sz="1600" b="0" i="1" u="none" strike="noStrike" cap="none" normalizeH="0" baseline="0" dirty="0">
                          <a:ln>
                            <a:noFill/>
                          </a:ln>
                          <a:solidFill>
                            <a:srgbClr val="00B050"/>
                          </a:solidFill>
                          <a:effectLst/>
                          <a:latin typeface="+mn-lt"/>
                          <a:cs typeface="Times New Roman" pitchFamily="18" charset="0"/>
                        </a:rPr>
                        <a:t> 1 000</a:t>
                      </a:r>
                    </a:p>
                  </a:txBody>
                  <a:tcPr marL="9285" marR="9285" marT="8666"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a:noFill/>
                    </a:lnTlToBr>
                    <a:lnBlToTr>
                      <a:noFill/>
                    </a:lnBlToTr>
                    <a:solidFill>
                      <a:schemeClr val="accent6">
                        <a:lumMod val="20000"/>
                        <a:lumOff val="80000"/>
                      </a:schemeClr>
                    </a:solidFill>
                  </a:tcPr>
                </a:tc>
                <a:extLst>
                  <a:ext uri="{0D108BD9-81ED-4DB2-BD59-A6C34878D82A}">
                    <a16:rowId xmlns:a16="http://schemas.microsoft.com/office/drawing/2014/main" xmlns="" val="955960271"/>
                  </a:ext>
                </a:extLst>
              </a:tr>
            </a:tbl>
          </a:graphicData>
        </a:graphic>
      </p:graphicFrame>
      <p:sp>
        <p:nvSpPr>
          <p:cNvPr id="65" name="Rectangle 64">
            <a:extLst>
              <a:ext uri="{FF2B5EF4-FFF2-40B4-BE49-F238E27FC236}">
                <a16:creationId xmlns:a16="http://schemas.microsoft.com/office/drawing/2014/main" xmlns="" id="{B86C0853-C334-4045-A308-01F441647FCD}"/>
              </a:ext>
            </a:extLst>
          </p:cNvPr>
          <p:cNvSpPr/>
          <p:nvPr/>
        </p:nvSpPr>
        <p:spPr>
          <a:xfrm>
            <a:off x="8228567" y="1953318"/>
            <a:ext cx="1287760" cy="338554"/>
          </a:xfrm>
          <a:prstGeom prst="rect">
            <a:avLst/>
          </a:prstGeom>
          <a:ln w="6350">
            <a:noFill/>
          </a:ln>
        </p:spPr>
        <p:txBody>
          <a:bodyPr wrap="square">
            <a:spAutoFit/>
          </a:bodyPr>
          <a:lstStyle/>
          <a:p>
            <a:pPr algn="ctr"/>
            <a:r>
              <a:rPr lang="fr-FR" sz="1600" b="1" dirty="0">
                <a:solidFill>
                  <a:srgbClr val="0070C0"/>
                </a:solidFill>
                <a:latin typeface="Calibri" panose="020F0502020204030204" pitchFamily="34" charset="0"/>
                <a:cs typeface="Calibri" panose="020F0502020204030204" pitchFamily="34" charset="0"/>
              </a:rPr>
              <a:t>02/01/N</a:t>
            </a:r>
          </a:p>
        </p:txBody>
      </p:sp>
      <p:graphicFrame>
        <p:nvGraphicFramePr>
          <p:cNvPr id="66" name="Tableau 65">
            <a:extLst>
              <a:ext uri="{FF2B5EF4-FFF2-40B4-BE49-F238E27FC236}">
                <a16:creationId xmlns:a16="http://schemas.microsoft.com/office/drawing/2014/main" xmlns="" id="{33BA28A2-E170-446E-AF32-237DD3E9904E}"/>
              </a:ext>
            </a:extLst>
          </p:cNvPr>
          <p:cNvGraphicFramePr>
            <a:graphicFrameLocks noGrp="1"/>
          </p:cNvGraphicFramePr>
          <p:nvPr>
            <p:extLst>
              <p:ext uri="{D42A27DB-BD31-4B8C-83A1-F6EECF244321}">
                <p14:modId xmlns:p14="http://schemas.microsoft.com/office/powerpoint/2010/main" val="163469808"/>
              </p:ext>
            </p:extLst>
          </p:nvPr>
        </p:nvGraphicFramePr>
        <p:xfrm>
          <a:off x="6504543" y="5658000"/>
          <a:ext cx="4735807" cy="757518"/>
        </p:xfrm>
        <a:graphic>
          <a:graphicData uri="http://schemas.openxmlformats.org/drawingml/2006/table">
            <a:tbl>
              <a:tblPr/>
              <a:tblGrid>
                <a:gridCol w="263045">
                  <a:extLst>
                    <a:ext uri="{9D8B030D-6E8A-4147-A177-3AD203B41FA5}">
                      <a16:colId xmlns:a16="http://schemas.microsoft.com/office/drawing/2014/main" xmlns="" val="20000"/>
                    </a:ext>
                  </a:extLst>
                </a:gridCol>
                <a:gridCol w="288633">
                  <a:extLst>
                    <a:ext uri="{9D8B030D-6E8A-4147-A177-3AD203B41FA5}">
                      <a16:colId xmlns:a16="http://schemas.microsoft.com/office/drawing/2014/main" xmlns="" val="20001"/>
                    </a:ext>
                  </a:extLst>
                </a:gridCol>
                <a:gridCol w="2622989">
                  <a:extLst>
                    <a:ext uri="{9D8B030D-6E8A-4147-A177-3AD203B41FA5}">
                      <a16:colId xmlns:a16="http://schemas.microsoft.com/office/drawing/2014/main" xmlns="" val="20002"/>
                    </a:ext>
                  </a:extLst>
                </a:gridCol>
                <a:gridCol w="780570">
                  <a:extLst>
                    <a:ext uri="{9D8B030D-6E8A-4147-A177-3AD203B41FA5}">
                      <a16:colId xmlns:a16="http://schemas.microsoft.com/office/drawing/2014/main" xmlns="" val="20003"/>
                    </a:ext>
                  </a:extLst>
                </a:gridCol>
                <a:gridCol w="780570">
                  <a:extLst>
                    <a:ext uri="{9D8B030D-6E8A-4147-A177-3AD203B41FA5}">
                      <a16:colId xmlns:a16="http://schemas.microsoft.com/office/drawing/2014/main" xmlns="" val="20004"/>
                    </a:ext>
                  </a:extLst>
                </a:gridCol>
              </a:tblGrid>
              <a:tr h="25200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1600" b="0" i="1" u="none" strike="noStrike" cap="none" normalizeH="0" baseline="0" dirty="0">
                          <a:ln>
                            <a:noFill/>
                          </a:ln>
                          <a:solidFill>
                            <a:srgbClr val="FF0000"/>
                          </a:solidFill>
                          <a:effectLst/>
                          <a:latin typeface="+mn-lt"/>
                          <a:ea typeface="Arial Unicode MS" pitchFamily="34" charset="-128"/>
                          <a:cs typeface="Arial Unicode MS" pitchFamily="34" charset="-128"/>
                        </a:rPr>
                        <a:t>(R)</a:t>
                      </a:r>
                      <a:endParaRPr kumimoji="0" lang="fr-FR" sz="1600" b="0" i="1" u="none" strike="noStrike" cap="none" normalizeH="0" baseline="0" dirty="0">
                        <a:ln>
                          <a:noFill/>
                        </a:ln>
                        <a:solidFill>
                          <a:srgbClr val="FF0000"/>
                        </a:solidFill>
                        <a:effectLst/>
                        <a:latin typeface="+mn-lt"/>
                        <a:cs typeface="Times New Roman" pitchFamily="18" charset="0"/>
                      </a:endParaRPr>
                    </a:p>
                  </a:txBody>
                  <a:tcPr marL="9285" marR="9285" marT="8666" marB="0" anchor="ctr" horzOverflow="overflow">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lnTlToBr>
                      <a:noFill/>
                    </a:lnTlToBr>
                    <a:lnBlToTr>
                      <a:noFill/>
                    </a:lnBlToTr>
                    <a:noFill/>
                  </a:tcPr>
                </a:tc>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1600" b="0" i="1" u="none" strike="noStrike" cap="none" normalizeH="0" baseline="0" dirty="0">
                          <a:ln>
                            <a:noFill/>
                          </a:ln>
                          <a:solidFill>
                            <a:srgbClr val="FF0000"/>
                          </a:solidFill>
                          <a:effectLst/>
                          <a:latin typeface="+mn-lt"/>
                          <a:ea typeface="Arial Unicode MS" pitchFamily="34" charset="-128"/>
                          <a:cs typeface="Arial Unicode MS" pitchFamily="34" charset="-128"/>
                        </a:rPr>
                        <a:t>Dotations aux provisions pour ECL </a:t>
                      </a:r>
                    </a:p>
                  </a:txBody>
                  <a:tcPr marL="9285" marR="9285" marT="8666" marB="0" anchor="ctr" horzOverflow="overflow">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noFill/>
                  </a:tcPr>
                </a:tc>
                <a:tc hMerge="1">
                  <a:txBody>
                    <a:bodyPr/>
                    <a:lstStyle/>
                    <a:p>
                      <a:endParaRPr lang="fr-FR"/>
                    </a:p>
                  </a:txBody>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fr-FR" sz="1600" b="0" i="1" u="none" strike="noStrike" cap="none" normalizeH="0" baseline="0" dirty="0">
                          <a:ln>
                            <a:noFill/>
                          </a:ln>
                          <a:solidFill>
                            <a:srgbClr val="FF0000"/>
                          </a:solidFill>
                          <a:effectLst/>
                          <a:latin typeface="+mn-lt"/>
                          <a:cs typeface="Times New Roman" pitchFamily="18" charset="0"/>
                        </a:rPr>
                        <a:t>1 000</a:t>
                      </a:r>
                    </a:p>
                  </a:txBody>
                  <a:tcPr marL="9285" marR="9285" marT="8666"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endParaRPr kumimoji="0" lang="fr-FR" sz="1600" b="0" i="1" u="none" strike="noStrike" cap="none" normalizeH="0" baseline="0" dirty="0">
                        <a:ln>
                          <a:noFill/>
                        </a:ln>
                        <a:solidFill>
                          <a:srgbClr val="FF0000"/>
                        </a:solidFill>
                        <a:effectLst/>
                        <a:latin typeface="+mn-lt"/>
                        <a:cs typeface="Times New Roman" pitchFamily="18" charset="0"/>
                      </a:endParaRPr>
                    </a:p>
                  </a:txBody>
                  <a:tcPr marL="9285" marR="9285" marT="8666"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noFill/>
                  </a:tcPr>
                </a:tc>
                <a:extLst>
                  <a:ext uri="{0D108BD9-81ED-4DB2-BD59-A6C34878D82A}">
                    <a16:rowId xmlns:a16="http://schemas.microsoft.com/office/drawing/2014/main" xmlns="" val="10000"/>
                  </a:ext>
                </a:extLst>
              </a:tr>
              <a:tr h="25200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1600" b="0" i="1" u="none" strike="noStrike" cap="none" normalizeH="0" baseline="0" dirty="0">
                          <a:ln>
                            <a:noFill/>
                          </a:ln>
                          <a:solidFill>
                            <a:srgbClr val="00B050"/>
                          </a:solidFill>
                          <a:effectLst/>
                          <a:latin typeface="+mn-lt"/>
                          <a:ea typeface="Arial Unicode MS" pitchFamily="34" charset="-128"/>
                          <a:cs typeface="Arial Unicode MS" pitchFamily="34" charset="-128"/>
                        </a:rPr>
                        <a:t>(B)</a:t>
                      </a:r>
                      <a:endParaRPr kumimoji="0" lang="fr-FR" sz="1600" b="0" i="1" u="none" strike="noStrike" cap="none" normalizeH="0" baseline="0" dirty="0">
                        <a:ln>
                          <a:noFill/>
                        </a:ln>
                        <a:solidFill>
                          <a:srgbClr val="00B050"/>
                        </a:solidFill>
                        <a:effectLst/>
                        <a:latin typeface="+mn-lt"/>
                        <a:cs typeface="Times New Roman" pitchFamily="18" charset="0"/>
                      </a:endParaRPr>
                    </a:p>
                  </a:txBody>
                  <a:tcPr marL="9285" marR="9285" marT="8666" marB="0" anchor="ctr" horzOverflow="overflow">
                    <a:lnL w="12700" cap="flat" cmpd="sng" algn="ctr">
                      <a:solidFill>
                        <a:srgbClr val="000000"/>
                      </a:solidFill>
                      <a:prstDash val="solid"/>
                      <a:round/>
                      <a:headEnd type="none" w="med" len="med"/>
                      <a:tailEnd type="none" w="med" len="med"/>
                    </a:lnL>
                    <a:lnR>
                      <a:noFill/>
                    </a:lnR>
                    <a:lnT>
                      <a:noFill/>
                    </a:lnT>
                    <a:lnB w="12700" cap="flat" cmpd="sng" algn="ctr">
                      <a:noFill/>
                      <a:prstDash val="solid"/>
                      <a:round/>
                      <a:headEnd type="none" w="med" len="med"/>
                      <a:tailEnd type="none" w="med" len="med"/>
                    </a:lnB>
                    <a:lnTlToBr>
                      <a:noFill/>
                    </a:lnTlToBr>
                    <a:lnBlToTr>
                      <a:noFill/>
                    </a:lnBlToTr>
                    <a:solidFill>
                      <a:schemeClr val="accent6">
                        <a:lumMod val="20000"/>
                        <a:lumOff val="80000"/>
                      </a:schemeClr>
                    </a:solidFill>
                  </a:tcPr>
                </a:tc>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1600" b="0" i="1" u="none" strike="noStrike" cap="none" normalizeH="0" baseline="0" dirty="0">
                          <a:ln>
                            <a:noFill/>
                          </a:ln>
                          <a:solidFill>
                            <a:srgbClr val="00B050"/>
                          </a:solidFill>
                          <a:effectLst/>
                          <a:latin typeface="+mn-lt"/>
                          <a:ea typeface="Arial Unicode MS" pitchFamily="34" charset="-128"/>
                          <a:cs typeface="Arial Unicode MS" pitchFamily="34" charset="-128"/>
                        </a:rPr>
                        <a:t>Passif financier – Garantie</a:t>
                      </a:r>
                    </a:p>
                  </a:txBody>
                  <a:tcPr marL="9285" marR="9285" marT="8666" marB="0" anchor="ctr" horzOverflow="overflow">
                    <a:lnL>
                      <a:noFill/>
                    </a:lnL>
                    <a:lnR w="12700" cap="flat" cmpd="sng" algn="ctr">
                      <a:solidFill>
                        <a:schemeClr val="tx1"/>
                      </a:solidFill>
                      <a:prstDash val="solid"/>
                      <a:round/>
                      <a:headEnd type="none" w="med" len="med"/>
                      <a:tailEnd type="none" w="med" len="med"/>
                    </a:lnR>
                    <a:lnT>
                      <a:noFill/>
                    </a:lnT>
                    <a:lnB w="12700" cap="flat" cmpd="sng" algn="ctr">
                      <a:noFill/>
                      <a:prstDash val="solid"/>
                      <a:round/>
                      <a:headEnd type="none" w="med" len="med"/>
                      <a:tailEnd type="none" w="med" len="med"/>
                    </a:lnB>
                    <a:lnTlToBr>
                      <a:noFill/>
                    </a:lnTlToBr>
                    <a:lnBlToTr>
                      <a:noFill/>
                    </a:lnBlToTr>
                    <a:solidFill>
                      <a:schemeClr val="accent6">
                        <a:lumMod val="20000"/>
                        <a:lumOff val="80000"/>
                      </a:schemeClr>
                    </a:solidFill>
                  </a:tcPr>
                </a:tc>
                <a:tc hMerge="1">
                  <a:txBody>
                    <a:bodyPr/>
                    <a:lstStyle/>
                    <a:p>
                      <a:endParaRPr lang="fr-FR"/>
                    </a:p>
                  </a:txBody>
                  <a:tcPr>
                    <a:lnL>
                      <a:noFill/>
                    </a:lnL>
                    <a:lnR w="12700" cap="flat" cmpd="sng" algn="ctr">
                      <a:solidFill>
                        <a:srgbClr val="000000"/>
                      </a:solidFill>
                      <a:prstDash val="solid"/>
                      <a:round/>
                      <a:headEnd type="none" w="med" len="med"/>
                      <a:tailEnd type="none" w="med" len="med"/>
                    </a:lnR>
                    <a:lnT>
                      <a:noFill/>
                    </a:lnT>
                    <a:lnB w="12700" cap="flat" cmpd="sng" algn="ctr">
                      <a:no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fr-FR" sz="1600" b="0" i="1" u="none" strike="noStrike" cap="none" normalizeH="0" baseline="0" dirty="0">
                          <a:ln>
                            <a:noFill/>
                          </a:ln>
                          <a:solidFill>
                            <a:srgbClr val="00B050"/>
                          </a:solidFill>
                          <a:effectLst/>
                          <a:latin typeface="+mn-lt"/>
                          <a:ea typeface="Arial Unicode MS" pitchFamily="34" charset="-128"/>
                          <a:cs typeface="Times New Roman" pitchFamily="18" charset="0"/>
                        </a:rPr>
                        <a:t>800</a:t>
                      </a:r>
                      <a:endParaRPr kumimoji="0" lang="fr-FR" sz="1600" b="0" i="1" u="none" strike="noStrike" cap="none" normalizeH="0" baseline="0" dirty="0">
                        <a:ln>
                          <a:noFill/>
                        </a:ln>
                        <a:solidFill>
                          <a:srgbClr val="00B050"/>
                        </a:solidFill>
                        <a:effectLst/>
                        <a:latin typeface="+mn-lt"/>
                        <a:cs typeface="Times New Roman" pitchFamily="18" charset="0"/>
                      </a:endParaRPr>
                    </a:p>
                  </a:txBody>
                  <a:tcPr marL="9285" marR="9285" marT="8666" marB="0" anchor="ctr"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no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fr-FR" sz="1600" b="0" i="1" u="none" strike="noStrike" cap="none" normalizeH="0" baseline="0" dirty="0">
                          <a:ln>
                            <a:noFill/>
                          </a:ln>
                          <a:solidFill>
                            <a:srgbClr val="00B050"/>
                          </a:solidFill>
                          <a:effectLst/>
                          <a:latin typeface="+mn-lt"/>
                          <a:cs typeface="Times New Roman" pitchFamily="18" charset="0"/>
                        </a:rPr>
                        <a:t> </a:t>
                      </a:r>
                    </a:p>
                  </a:txBody>
                  <a:tcPr marL="9285" marR="9285" marT="8666"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noFill/>
                      <a:prstDash val="solid"/>
                      <a:round/>
                      <a:headEnd type="none" w="med" len="med"/>
                      <a:tailEnd type="none" w="med" len="med"/>
                    </a:lnB>
                    <a:lnTlToBr>
                      <a:noFill/>
                    </a:lnTlToBr>
                    <a:lnBlToTr>
                      <a:noFill/>
                    </a:lnBlToTr>
                    <a:solidFill>
                      <a:schemeClr val="accent6">
                        <a:lumMod val="20000"/>
                        <a:lumOff val="80000"/>
                      </a:schemeClr>
                    </a:solidFill>
                  </a:tcPr>
                </a:tc>
                <a:extLst>
                  <a:ext uri="{0D108BD9-81ED-4DB2-BD59-A6C34878D82A}">
                    <a16:rowId xmlns:a16="http://schemas.microsoft.com/office/drawing/2014/main" xmlns="" val="2117850382"/>
                  </a:ext>
                </a:extLst>
              </a:tr>
              <a:tr h="252000">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fr-FR" sz="1600" b="0" i="0" u="none" strike="noStrike" cap="none" normalizeH="0" baseline="0" dirty="0">
                        <a:ln>
                          <a:noFill/>
                        </a:ln>
                        <a:solidFill>
                          <a:srgbClr val="0070C0"/>
                        </a:solidFill>
                        <a:effectLst/>
                        <a:latin typeface="+mn-lt"/>
                        <a:cs typeface="Times New Roman" pitchFamily="18" charset="0"/>
                      </a:endParaRPr>
                    </a:p>
                  </a:txBody>
                  <a:tcPr marL="9285" marR="9285" marT="8666" marB="0" anchor="b" horzOverflow="overflow">
                    <a:lnL w="12700" cap="flat" cmpd="sng" algn="ctr">
                      <a:solidFill>
                        <a:srgbClr val="000000"/>
                      </a:solidFill>
                      <a:prstDash val="solid"/>
                      <a:round/>
                      <a:headEnd type="none" w="med" len="med"/>
                      <a:tailEnd type="none" w="med" len="med"/>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1600" b="0" i="1" u="none" strike="noStrike" cap="none" normalizeH="0" baseline="0" dirty="0">
                          <a:ln>
                            <a:noFill/>
                          </a:ln>
                          <a:solidFill>
                            <a:srgbClr val="0070C0"/>
                          </a:solidFill>
                          <a:effectLst/>
                          <a:latin typeface="+mn-lt"/>
                          <a:cs typeface="Times New Roman" pitchFamily="18" charset="0"/>
                        </a:rPr>
                        <a:t>(B)</a:t>
                      </a:r>
                    </a:p>
                  </a:txBody>
                  <a:tcPr marL="9285" marR="9285" marT="8666" marB="0" anchor="ctr" horzOverflow="overflow">
                    <a:lnL>
                      <a:noFill/>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fr-FR" sz="1600" b="0" i="1" u="none" strike="noStrike" kern="1200" cap="none" spc="-60" normalizeH="0" baseline="0" dirty="0">
                          <a:ln>
                            <a:noFill/>
                          </a:ln>
                          <a:solidFill>
                            <a:srgbClr val="0070C0"/>
                          </a:solidFill>
                          <a:effectLst/>
                          <a:latin typeface="+mn-lt"/>
                          <a:ea typeface="Arial Unicode MS" pitchFamily="34" charset="-128"/>
                          <a:cs typeface="Arial Unicode MS" pitchFamily="34" charset="-128"/>
                        </a:rPr>
                        <a:t>Provisions pour Garantie de crédit</a:t>
                      </a:r>
                    </a:p>
                  </a:txBody>
                  <a:tcPr marL="9285" marR="9285" marT="8666" marB="0" anchor="ctr" horzOverflow="overflow">
                    <a:lnL>
                      <a:noFill/>
                    </a:lnL>
                    <a:lnR w="12700" cap="flat" cmpd="sng" algn="ctr">
                      <a:solidFill>
                        <a:srgbClr val="000000"/>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endParaRPr kumimoji="0" lang="fr-FR" sz="1600" b="0" i="1" u="none" strike="noStrike" cap="none" normalizeH="0" baseline="0" dirty="0">
                        <a:ln>
                          <a:noFill/>
                        </a:ln>
                        <a:solidFill>
                          <a:srgbClr val="0070C0"/>
                        </a:solidFill>
                        <a:effectLst/>
                        <a:latin typeface="+mn-lt"/>
                        <a:ea typeface="Arial Unicode MS" pitchFamily="34" charset="-128"/>
                        <a:cs typeface="Arial Unicode MS" pitchFamily="34" charset="-128"/>
                      </a:endParaRPr>
                    </a:p>
                  </a:txBody>
                  <a:tcPr marL="9285" marR="9285" marT="8666"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fr-FR" sz="1600" b="0" i="1" u="none" strike="noStrike" cap="none" normalizeH="0" baseline="0" dirty="0">
                          <a:ln>
                            <a:noFill/>
                          </a:ln>
                          <a:solidFill>
                            <a:srgbClr val="0070C0"/>
                          </a:solidFill>
                          <a:effectLst/>
                          <a:latin typeface="+mn-lt"/>
                          <a:cs typeface="Times New Roman" pitchFamily="18" charset="0"/>
                        </a:rPr>
                        <a:t>1 800</a:t>
                      </a:r>
                    </a:p>
                  </a:txBody>
                  <a:tcPr marL="9285" marR="9285" marT="8666"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955960271"/>
                  </a:ext>
                </a:extLst>
              </a:tr>
            </a:tbl>
          </a:graphicData>
        </a:graphic>
      </p:graphicFrame>
      <p:sp>
        <p:nvSpPr>
          <p:cNvPr id="67" name="Rectangle 66">
            <a:extLst>
              <a:ext uri="{FF2B5EF4-FFF2-40B4-BE49-F238E27FC236}">
                <a16:creationId xmlns:a16="http://schemas.microsoft.com/office/drawing/2014/main" xmlns="" id="{1BF825D1-B2CE-4E87-BDA8-C6BDAF32222C}"/>
              </a:ext>
            </a:extLst>
          </p:cNvPr>
          <p:cNvSpPr/>
          <p:nvPr/>
        </p:nvSpPr>
        <p:spPr>
          <a:xfrm>
            <a:off x="8228567" y="5342231"/>
            <a:ext cx="1287760" cy="338554"/>
          </a:xfrm>
          <a:prstGeom prst="rect">
            <a:avLst/>
          </a:prstGeom>
          <a:ln w="6350">
            <a:noFill/>
          </a:ln>
        </p:spPr>
        <p:txBody>
          <a:bodyPr wrap="square">
            <a:spAutoFit/>
          </a:bodyPr>
          <a:lstStyle/>
          <a:p>
            <a:pPr algn="ctr"/>
            <a:r>
              <a:rPr lang="fr-FR" sz="1600" b="1" dirty="0">
                <a:solidFill>
                  <a:srgbClr val="0070C0"/>
                </a:solidFill>
                <a:latin typeface="Calibri" panose="020F0502020204030204" pitchFamily="34" charset="0"/>
                <a:cs typeface="Calibri" panose="020F0502020204030204" pitchFamily="34" charset="0"/>
              </a:rPr>
              <a:t>31/12/N</a:t>
            </a:r>
          </a:p>
        </p:txBody>
      </p:sp>
      <p:graphicFrame>
        <p:nvGraphicFramePr>
          <p:cNvPr id="68" name="Tableau 67">
            <a:extLst>
              <a:ext uri="{FF2B5EF4-FFF2-40B4-BE49-F238E27FC236}">
                <a16:creationId xmlns:a16="http://schemas.microsoft.com/office/drawing/2014/main" xmlns="" id="{C08D0C4E-51A0-41F4-BA7B-DE2F14685B8A}"/>
              </a:ext>
            </a:extLst>
          </p:cNvPr>
          <p:cNvGraphicFramePr>
            <a:graphicFrameLocks noGrp="1"/>
          </p:cNvGraphicFramePr>
          <p:nvPr>
            <p:extLst>
              <p:ext uri="{D42A27DB-BD31-4B8C-83A1-F6EECF244321}">
                <p14:modId xmlns:p14="http://schemas.microsoft.com/office/powerpoint/2010/main" val="2056449315"/>
              </p:ext>
            </p:extLst>
          </p:nvPr>
        </p:nvGraphicFramePr>
        <p:xfrm>
          <a:off x="6443482" y="3040186"/>
          <a:ext cx="4735807" cy="505012"/>
        </p:xfrm>
        <a:graphic>
          <a:graphicData uri="http://schemas.openxmlformats.org/drawingml/2006/table">
            <a:tbl>
              <a:tblPr/>
              <a:tblGrid>
                <a:gridCol w="263045">
                  <a:extLst>
                    <a:ext uri="{9D8B030D-6E8A-4147-A177-3AD203B41FA5}">
                      <a16:colId xmlns:a16="http://schemas.microsoft.com/office/drawing/2014/main" xmlns="" val="20000"/>
                    </a:ext>
                  </a:extLst>
                </a:gridCol>
                <a:gridCol w="265773">
                  <a:extLst>
                    <a:ext uri="{9D8B030D-6E8A-4147-A177-3AD203B41FA5}">
                      <a16:colId xmlns:a16="http://schemas.microsoft.com/office/drawing/2014/main" xmlns="" val="20001"/>
                    </a:ext>
                  </a:extLst>
                </a:gridCol>
                <a:gridCol w="2645849">
                  <a:extLst>
                    <a:ext uri="{9D8B030D-6E8A-4147-A177-3AD203B41FA5}">
                      <a16:colId xmlns:a16="http://schemas.microsoft.com/office/drawing/2014/main" xmlns="" val="20002"/>
                    </a:ext>
                  </a:extLst>
                </a:gridCol>
                <a:gridCol w="780570">
                  <a:extLst>
                    <a:ext uri="{9D8B030D-6E8A-4147-A177-3AD203B41FA5}">
                      <a16:colId xmlns:a16="http://schemas.microsoft.com/office/drawing/2014/main" xmlns="" val="20003"/>
                    </a:ext>
                  </a:extLst>
                </a:gridCol>
                <a:gridCol w="780570">
                  <a:extLst>
                    <a:ext uri="{9D8B030D-6E8A-4147-A177-3AD203B41FA5}">
                      <a16:colId xmlns:a16="http://schemas.microsoft.com/office/drawing/2014/main" xmlns="" val="20004"/>
                    </a:ext>
                  </a:extLst>
                </a:gridCol>
              </a:tblGrid>
              <a:tr h="25200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1600" b="0" i="1" u="none" strike="noStrike" cap="none" normalizeH="0" baseline="0" dirty="0">
                          <a:ln>
                            <a:noFill/>
                          </a:ln>
                          <a:solidFill>
                            <a:srgbClr val="00B050"/>
                          </a:solidFill>
                          <a:effectLst/>
                          <a:latin typeface="+mn-lt"/>
                          <a:ea typeface="Arial Unicode MS" pitchFamily="34" charset="-128"/>
                          <a:cs typeface="Arial Unicode MS" pitchFamily="34" charset="-128"/>
                        </a:rPr>
                        <a:t>(B)</a:t>
                      </a:r>
                      <a:endParaRPr kumimoji="0" lang="fr-FR" sz="1600" b="0" i="1" u="none" strike="noStrike" cap="none" normalizeH="0" baseline="0" dirty="0">
                        <a:ln>
                          <a:noFill/>
                        </a:ln>
                        <a:solidFill>
                          <a:srgbClr val="00B050"/>
                        </a:solidFill>
                        <a:effectLst/>
                        <a:latin typeface="+mn-lt"/>
                        <a:cs typeface="Times New Roman" pitchFamily="18" charset="0"/>
                      </a:endParaRPr>
                    </a:p>
                  </a:txBody>
                  <a:tcPr marL="9285" marR="9285" marT="8666" marB="0" anchor="ctr" horzOverflow="overflow">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lnTlToBr>
                      <a:noFill/>
                    </a:lnTlToBr>
                    <a:lnBlToTr>
                      <a:noFill/>
                    </a:lnBlToTr>
                    <a:solidFill>
                      <a:schemeClr val="accent6">
                        <a:lumMod val="20000"/>
                        <a:lumOff val="80000"/>
                      </a:schemeClr>
                    </a:solidFill>
                  </a:tcPr>
                </a:tc>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1600" b="0" i="1" u="none" strike="noStrike" cap="none" normalizeH="0" baseline="0" dirty="0">
                          <a:ln>
                            <a:noFill/>
                          </a:ln>
                          <a:solidFill>
                            <a:srgbClr val="00B050"/>
                          </a:solidFill>
                          <a:effectLst/>
                          <a:latin typeface="+mn-lt"/>
                          <a:ea typeface="Arial Unicode MS" pitchFamily="34" charset="-128"/>
                          <a:cs typeface="Arial Unicode MS" pitchFamily="34" charset="-128"/>
                        </a:rPr>
                        <a:t>Passif financier – Garantie</a:t>
                      </a:r>
                    </a:p>
                  </a:txBody>
                  <a:tcPr marL="9285" marR="9285" marT="8666" marB="0" anchor="ctr" horzOverflow="overflow">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solidFill>
                      <a:schemeClr val="accent6">
                        <a:lumMod val="20000"/>
                        <a:lumOff val="80000"/>
                      </a:schemeClr>
                    </a:solidFill>
                  </a:tcPr>
                </a:tc>
                <a:tc hMerge="1">
                  <a:txBody>
                    <a:bodyPr/>
                    <a:lstStyle/>
                    <a:p>
                      <a:endParaRPr lang="fr-FR"/>
                    </a:p>
                  </a:txBody>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fr-FR" sz="1600" b="0" i="1" u="none" strike="noStrike" cap="none" normalizeH="0" baseline="0" dirty="0">
                          <a:ln>
                            <a:noFill/>
                          </a:ln>
                          <a:solidFill>
                            <a:srgbClr val="00B050"/>
                          </a:solidFill>
                          <a:effectLst/>
                          <a:latin typeface="+mn-lt"/>
                          <a:ea typeface="Arial Unicode MS" pitchFamily="34" charset="-128"/>
                          <a:cs typeface="Times New Roman" pitchFamily="18" charset="0"/>
                        </a:rPr>
                        <a:t>200</a:t>
                      </a:r>
                      <a:endParaRPr kumimoji="0" lang="fr-FR" sz="1600" b="0" i="1" u="none" strike="noStrike" cap="none" normalizeH="0" baseline="0" dirty="0">
                        <a:ln>
                          <a:noFill/>
                        </a:ln>
                        <a:solidFill>
                          <a:srgbClr val="00B050"/>
                        </a:solidFill>
                        <a:effectLst/>
                        <a:latin typeface="+mn-lt"/>
                        <a:cs typeface="Times New Roman" pitchFamily="18" charset="0"/>
                      </a:endParaRPr>
                    </a:p>
                  </a:txBody>
                  <a:tcPr marL="9285" marR="9285" marT="8666"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solidFill>
                      <a:schemeClr val="accent6">
                        <a:lumMod val="20000"/>
                        <a:lumOff val="80000"/>
                      </a:schemeClr>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fr-FR" sz="1600" b="0" i="1" u="none" strike="noStrike" cap="none" normalizeH="0" baseline="0" dirty="0">
                          <a:ln>
                            <a:noFill/>
                          </a:ln>
                          <a:solidFill>
                            <a:srgbClr val="00B050"/>
                          </a:solidFill>
                          <a:effectLst/>
                          <a:latin typeface="+mn-lt"/>
                          <a:cs typeface="Times New Roman" pitchFamily="18" charset="0"/>
                        </a:rPr>
                        <a:t> </a:t>
                      </a:r>
                    </a:p>
                  </a:txBody>
                  <a:tcPr marL="9285" marR="9285" marT="8666"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solidFill>
                      <a:schemeClr val="accent6">
                        <a:lumMod val="20000"/>
                        <a:lumOff val="80000"/>
                      </a:schemeClr>
                    </a:solidFill>
                  </a:tcPr>
                </a:tc>
                <a:extLst>
                  <a:ext uri="{0D108BD9-81ED-4DB2-BD59-A6C34878D82A}">
                    <a16:rowId xmlns:a16="http://schemas.microsoft.com/office/drawing/2014/main" xmlns="" val="10000"/>
                  </a:ext>
                </a:extLst>
              </a:tr>
              <a:tr h="252000">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fr-FR" sz="1600" b="0" i="0" u="none" strike="noStrike" cap="none" normalizeH="0" baseline="0" dirty="0">
                        <a:ln>
                          <a:noFill/>
                        </a:ln>
                        <a:solidFill>
                          <a:srgbClr val="002060"/>
                        </a:solidFill>
                        <a:effectLst/>
                        <a:latin typeface="+mn-lt"/>
                        <a:cs typeface="Times New Roman" pitchFamily="18" charset="0"/>
                      </a:endParaRPr>
                    </a:p>
                  </a:txBody>
                  <a:tcPr marL="9285" marR="9285" marT="8666" marB="0" anchor="b" horzOverflow="overflow">
                    <a:lnL w="12700" cap="flat" cmpd="sng" algn="ctr">
                      <a:solidFill>
                        <a:srgbClr val="000000"/>
                      </a:solidFill>
                      <a:prstDash val="solid"/>
                      <a:round/>
                      <a:headEnd type="none" w="med" len="med"/>
                      <a:tailEnd type="none" w="med" len="med"/>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1600" b="0" i="1" u="none" strike="noStrike" cap="none" normalizeH="0" baseline="0" dirty="0">
                          <a:ln>
                            <a:noFill/>
                          </a:ln>
                          <a:solidFill>
                            <a:srgbClr val="FF0000"/>
                          </a:solidFill>
                          <a:effectLst/>
                          <a:latin typeface="+mn-lt"/>
                          <a:cs typeface="Times New Roman" pitchFamily="18" charset="0"/>
                        </a:rPr>
                        <a:t>(R)</a:t>
                      </a:r>
                    </a:p>
                  </a:txBody>
                  <a:tcPr marL="9285" marR="9285" marT="8666" marB="0" anchor="ctr" horzOverflow="overflow">
                    <a:lnL>
                      <a:noFill/>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fr-FR" sz="1600" b="0" i="1" u="none" strike="noStrike" kern="1200" cap="none" normalizeH="0" baseline="0" dirty="0">
                          <a:ln>
                            <a:noFill/>
                          </a:ln>
                          <a:solidFill>
                            <a:srgbClr val="FF0000"/>
                          </a:solidFill>
                          <a:effectLst/>
                          <a:latin typeface="+mn-lt"/>
                          <a:ea typeface="Arial Unicode MS" pitchFamily="34" charset="-128"/>
                          <a:cs typeface="Arial Unicode MS" pitchFamily="34" charset="-128"/>
                        </a:rPr>
                        <a:t>Prime de garantie (1 000/5)</a:t>
                      </a:r>
                    </a:p>
                  </a:txBody>
                  <a:tcPr marL="9285" marR="9285" marT="8666" marB="0" anchor="ctr" horzOverflow="overflow">
                    <a:lnL>
                      <a:noFill/>
                    </a:lnL>
                    <a:lnR w="12700" cap="flat" cmpd="sng" algn="ctr">
                      <a:solidFill>
                        <a:srgbClr val="000000"/>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endParaRPr kumimoji="0" lang="fr-FR" sz="1600" b="0" i="1" u="none" strike="noStrike" cap="none" normalizeH="0" baseline="0" dirty="0">
                        <a:ln>
                          <a:noFill/>
                        </a:ln>
                        <a:solidFill>
                          <a:srgbClr val="FF0000"/>
                        </a:solidFill>
                        <a:effectLst/>
                        <a:latin typeface="+mn-lt"/>
                        <a:ea typeface="Arial Unicode MS" pitchFamily="34" charset="-128"/>
                        <a:cs typeface="Arial Unicode MS" pitchFamily="34" charset="-128"/>
                      </a:endParaRPr>
                    </a:p>
                  </a:txBody>
                  <a:tcPr marL="9285" marR="9285" marT="8666"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fr-FR" sz="1600" b="0" i="1" u="none" strike="noStrike" cap="none" normalizeH="0" baseline="0" dirty="0">
                          <a:ln>
                            <a:noFill/>
                          </a:ln>
                          <a:solidFill>
                            <a:srgbClr val="FF0000"/>
                          </a:solidFill>
                          <a:effectLst/>
                          <a:latin typeface="+mn-lt"/>
                          <a:cs typeface="Times New Roman" pitchFamily="18" charset="0"/>
                        </a:rPr>
                        <a:t> 200</a:t>
                      </a:r>
                    </a:p>
                  </a:txBody>
                  <a:tcPr marL="9285" marR="9285" marT="8666"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955960271"/>
                  </a:ext>
                </a:extLst>
              </a:tr>
            </a:tbl>
          </a:graphicData>
        </a:graphic>
      </p:graphicFrame>
      <p:sp>
        <p:nvSpPr>
          <p:cNvPr id="69" name="Rectangle 68">
            <a:extLst>
              <a:ext uri="{FF2B5EF4-FFF2-40B4-BE49-F238E27FC236}">
                <a16:creationId xmlns:a16="http://schemas.microsoft.com/office/drawing/2014/main" xmlns="" id="{6E3CC2A5-89B9-4E6B-8B6A-22A04358D3A0}"/>
              </a:ext>
            </a:extLst>
          </p:cNvPr>
          <p:cNvSpPr/>
          <p:nvPr/>
        </p:nvSpPr>
        <p:spPr>
          <a:xfrm>
            <a:off x="8228567" y="2735654"/>
            <a:ext cx="1287760" cy="338554"/>
          </a:xfrm>
          <a:prstGeom prst="rect">
            <a:avLst/>
          </a:prstGeom>
          <a:ln w="6350">
            <a:noFill/>
          </a:ln>
        </p:spPr>
        <p:txBody>
          <a:bodyPr wrap="square">
            <a:spAutoFit/>
          </a:bodyPr>
          <a:lstStyle/>
          <a:p>
            <a:pPr algn="ctr"/>
            <a:r>
              <a:rPr lang="fr-FR" sz="1600" b="1" dirty="0">
                <a:solidFill>
                  <a:srgbClr val="0070C0"/>
                </a:solidFill>
                <a:latin typeface="Calibri" panose="020F0502020204030204" pitchFamily="34" charset="0"/>
                <a:cs typeface="Calibri" panose="020F0502020204030204" pitchFamily="34" charset="0"/>
              </a:rPr>
              <a:t>31/12/N</a:t>
            </a:r>
          </a:p>
        </p:txBody>
      </p:sp>
      <p:sp>
        <p:nvSpPr>
          <p:cNvPr id="74" name="Text Box 536">
            <a:extLst>
              <a:ext uri="{FF2B5EF4-FFF2-40B4-BE49-F238E27FC236}">
                <a16:creationId xmlns:a16="http://schemas.microsoft.com/office/drawing/2014/main" xmlns="" id="{40C7206D-0C3D-49C6-8FE1-974B2A37983A}"/>
              </a:ext>
            </a:extLst>
          </p:cNvPr>
          <p:cNvSpPr txBox="1">
            <a:spLocks/>
          </p:cNvSpPr>
          <p:nvPr/>
        </p:nvSpPr>
        <p:spPr bwMode="auto">
          <a:xfrm>
            <a:off x="6443482" y="3669347"/>
            <a:ext cx="4735807" cy="17235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a:tabLst>
                <a:tab pos="5764213" algn="l"/>
                <a:tab pos="6110288" algn="l"/>
                <a:tab pos="6535738" algn="l"/>
                <a:tab pos="6732588" algn="l"/>
              </a:tabLst>
              <a:defRPr sz="2400">
                <a:solidFill>
                  <a:schemeClr val="tx1"/>
                </a:solidFill>
                <a:latin typeface="Times New Roman" panose="02020603050405020304" pitchFamily="18" charset="0"/>
                <a:cs typeface="Times New Roman" panose="02020603050405020304" pitchFamily="18" charset="0"/>
              </a:defRPr>
            </a:lvl1pPr>
            <a:lvl2pPr marL="742950" indent="-285750">
              <a:tabLst>
                <a:tab pos="5764213" algn="l"/>
                <a:tab pos="6110288" algn="l"/>
                <a:tab pos="6535738" algn="l"/>
                <a:tab pos="6732588" algn="l"/>
              </a:tabLst>
              <a:defRPr sz="2400">
                <a:solidFill>
                  <a:schemeClr val="tx1"/>
                </a:solidFill>
                <a:latin typeface="Times New Roman" panose="02020603050405020304" pitchFamily="18" charset="0"/>
                <a:cs typeface="Times New Roman" panose="02020603050405020304" pitchFamily="18" charset="0"/>
              </a:defRPr>
            </a:lvl2pPr>
            <a:lvl3pPr marL="1143000" indent="-228600">
              <a:tabLst>
                <a:tab pos="5764213" algn="l"/>
                <a:tab pos="6110288" algn="l"/>
                <a:tab pos="6535738" algn="l"/>
                <a:tab pos="6732588" algn="l"/>
              </a:tabLst>
              <a:defRPr sz="2400">
                <a:solidFill>
                  <a:schemeClr val="tx1"/>
                </a:solidFill>
                <a:latin typeface="Times New Roman" panose="02020603050405020304" pitchFamily="18" charset="0"/>
                <a:cs typeface="Times New Roman" panose="02020603050405020304" pitchFamily="18" charset="0"/>
              </a:defRPr>
            </a:lvl3pPr>
            <a:lvl4pPr marL="1600200" indent="-228600">
              <a:tabLst>
                <a:tab pos="5764213" algn="l"/>
                <a:tab pos="6110288" algn="l"/>
                <a:tab pos="6535738" algn="l"/>
                <a:tab pos="6732588" algn="l"/>
              </a:tabLst>
              <a:defRPr sz="2400">
                <a:solidFill>
                  <a:schemeClr val="tx1"/>
                </a:solidFill>
                <a:latin typeface="Times New Roman" panose="02020603050405020304" pitchFamily="18" charset="0"/>
                <a:cs typeface="Times New Roman" panose="02020603050405020304" pitchFamily="18" charset="0"/>
              </a:defRPr>
            </a:lvl4pPr>
            <a:lvl5pPr marL="2057400" indent="-228600">
              <a:tabLst>
                <a:tab pos="5764213" algn="l"/>
                <a:tab pos="6110288" algn="l"/>
                <a:tab pos="6535738" algn="l"/>
                <a:tab pos="6732588" algn="l"/>
              </a:tabLst>
              <a:defRPr sz="24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0"/>
              </a:spcBef>
              <a:spcAft>
                <a:spcPct val="0"/>
              </a:spcAft>
              <a:tabLst>
                <a:tab pos="5764213" algn="l"/>
                <a:tab pos="6110288" algn="l"/>
                <a:tab pos="6535738" algn="l"/>
                <a:tab pos="6732588" algn="l"/>
              </a:tabLst>
              <a:defRPr sz="24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0"/>
              </a:spcBef>
              <a:spcAft>
                <a:spcPct val="0"/>
              </a:spcAft>
              <a:tabLst>
                <a:tab pos="5764213" algn="l"/>
                <a:tab pos="6110288" algn="l"/>
                <a:tab pos="6535738" algn="l"/>
                <a:tab pos="6732588" algn="l"/>
              </a:tabLst>
              <a:defRPr sz="24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0"/>
              </a:spcBef>
              <a:spcAft>
                <a:spcPct val="0"/>
              </a:spcAft>
              <a:tabLst>
                <a:tab pos="5764213" algn="l"/>
                <a:tab pos="6110288" algn="l"/>
                <a:tab pos="6535738" algn="l"/>
                <a:tab pos="6732588" algn="l"/>
              </a:tabLst>
              <a:defRPr sz="24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0"/>
              </a:spcBef>
              <a:spcAft>
                <a:spcPct val="0"/>
              </a:spcAft>
              <a:tabLst>
                <a:tab pos="5764213" algn="l"/>
                <a:tab pos="6110288" algn="l"/>
                <a:tab pos="6535738" algn="l"/>
                <a:tab pos="6732588" algn="l"/>
              </a:tabLst>
              <a:defRPr sz="2400">
                <a:solidFill>
                  <a:schemeClr val="tx1"/>
                </a:solidFill>
                <a:latin typeface="Times New Roman" panose="02020603050405020304" pitchFamily="18" charset="0"/>
                <a:cs typeface="Times New Roman" panose="02020603050405020304" pitchFamily="18" charset="0"/>
              </a:defRPr>
            </a:lvl9pPr>
          </a:lstStyle>
          <a:p>
            <a:pPr marL="285750" indent="-285750" algn="just">
              <a:buFont typeface="Wingdings" panose="05000000000000000000" pitchFamily="2" charset="2"/>
              <a:buChar char="§"/>
            </a:pPr>
            <a:r>
              <a:rPr lang="fr-FR" altLang="fr-FR" sz="1600" dirty="0">
                <a:solidFill>
                  <a:srgbClr val="000000"/>
                </a:solidFill>
                <a:latin typeface="Calibri" panose="020F0502020204030204" pitchFamily="34" charset="0"/>
              </a:rPr>
              <a:t>Le solde du passif après prise en compte de la quote-part de la prime rapportée au résultat de l’exercice N = 800 UM (1.000 UM – 200 UM)</a:t>
            </a:r>
          </a:p>
          <a:p>
            <a:pPr marL="285750" indent="-285750" algn="just">
              <a:buFont typeface="Wingdings" panose="05000000000000000000" pitchFamily="2" charset="2"/>
              <a:buChar char="§"/>
            </a:pPr>
            <a:r>
              <a:rPr lang="fr-FR" altLang="fr-FR" sz="1600" dirty="0">
                <a:solidFill>
                  <a:srgbClr val="000000"/>
                </a:solidFill>
                <a:latin typeface="Calibri" panose="020F0502020204030204" pitchFamily="34" charset="0"/>
              </a:rPr>
              <a:t>Il n’y avait pas d’augmentation significative du risque de crédit depuis la comptabilisation initiale et le débiteur est classé en stage 1.</a:t>
            </a:r>
          </a:p>
          <a:p>
            <a:pPr marL="285750" indent="-285750" algn="just">
              <a:buFont typeface="Wingdings" panose="05000000000000000000" pitchFamily="2" charset="2"/>
              <a:buChar char="§"/>
            </a:pPr>
            <a:r>
              <a:rPr lang="fr-FR" altLang="fr-FR" sz="1600" b="1" dirty="0">
                <a:solidFill>
                  <a:srgbClr val="0070C0"/>
                </a:solidFill>
                <a:latin typeface="Calibri" panose="020F0502020204030204" pitchFamily="34" charset="0"/>
              </a:rPr>
              <a:t>ECL</a:t>
            </a:r>
            <a:r>
              <a:rPr lang="fr-FR" altLang="fr-FR" sz="1600" b="1" baseline="-25000" dirty="0">
                <a:solidFill>
                  <a:srgbClr val="0070C0"/>
                </a:solidFill>
                <a:latin typeface="Calibri" panose="020F0502020204030204" pitchFamily="34" charset="0"/>
              </a:rPr>
              <a:t>1Y</a:t>
            </a:r>
            <a:r>
              <a:rPr lang="fr-FR" altLang="fr-FR" sz="1600" b="1" dirty="0">
                <a:solidFill>
                  <a:srgbClr val="0070C0"/>
                </a:solidFill>
                <a:latin typeface="Calibri" panose="020F0502020204030204" pitchFamily="34" charset="0"/>
              </a:rPr>
              <a:t> =</a:t>
            </a:r>
            <a:r>
              <a:rPr lang="fr-FR" altLang="fr-FR" sz="1600" dirty="0">
                <a:solidFill>
                  <a:srgbClr val="000000"/>
                </a:solidFill>
                <a:latin typeface="Calibri" panose="020F0502020204030204" pitchFamily="34" charset="0"/>
              </a:rPr>
              <a:t> 3% x 75% x 80.000 = 1.800 UM &gt; 800 UM.</a:t>
            </a:r>
          </a:p>
        </p:txBody>
      </p:sp>
    </p:spTree>
    <p:extLst>
      <p:ext uri="{BB962C8B-B14F-4D97-AF65-F5344CB8AC3E}">
        <p14:creationId xmlns:p14="http://schemas.microsoft.com/office/powerpoint/2010/main" val="124389910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Groupe 8">
            <a:extLst>
              <a:ext uri="{FF2B5EF4-FFF2-40B4-BE49-F238E27FC236}">
                <a16:creationId xmlns:a16="http://schemas.microsoft.com/office/drawing/2014/main" xmlns="" id="{EEC1DD0E-B80D-4FD9-A249-460CB4809169}"/>
              </a:ext>
            </a:extLst>
          </p:cNvPr>
          <p:cNvGrpSpPr>
            <a:grpSpLocks/>
          </p:cNvGrpSpPr>
          <p:nvPr/>
        </p:nvGrpSpPr>
        <p:grpSpPr bwMode="auto">
          <a:xfrm>
            <a:off x="11014075" y="6237288"/>
            <a:ext cx="957263" cy="287337"/>
            <a:chOff x="9460301" y="7063452"/>
            <a:chExt cx="926165" cy="277783"/>
          </a:xfrm>
        </p:grpSpPr>
        <p:sp>
          <p:nvSpPr>
            <p:cNvPr id="6" name="Espace réservé du numéro de diapositive 5">
              <a:extLst>
                <a:ext uri="{FF2B5EF4-FFF2-40B4-BE49-F238E27FC236}">
                  <a16:creationId xmlns:a16="http://schemas.microsoft.com/office/drawing/2014/main" xmlns="" id="{ED43C5E1-47E9-43A4-84AA-AB4CD5F31A58}"/>
                </a:ext>
              </a:extLst>
            </p:cNvPr>
            <p:cNvSpPr txBox="1">
              <a:spLocks/>
            </p:cNvSpPr>
            <p:nvPr/>
          </p:nvSpPr>
          <p:spPr>
            <a:xfrm>
              <a:off x="9460301" y="7063452"/>
              <a:ext cx="926165" cy="277783"/>
            </a:xfrm>
            <a:prstGeom prst="rect">
              <a:avLst/>
            </a:prstGeom>
          </p:spPr>
          <p:txBody>
            <a:bodyPr/>
            <a:lstStyle>
              <a:defPPr>
                <a:defRPr lang="de-DE"/>
              </a:defPPr>
              <a:lvl1pPr algn="l" rtl="0" fontAlgn="base">
                <a:spcBef>
                  <a:spcPct val="0"/>
                </a:spcBef>
                <a:spcAft>
                  <a:spcPct val="0"/>
                </a:spcAft>
                <a:defRPr sz="2400" kern="1200">
                  <a:solidFill>
                    <a:schemeClr val="tx1"/>
                  </a:solidFill>
                  <a:latin typeface="Times New Roman" panose="02020603050405020304" pitchFamily="18" charset="0"/>
                  <a:ea typeface="+mn-ea"/>
                  <a:cs typeface="Times New Roman" panose="02020603050405020304" pitchFamily="18" charset="0"/>
                </a:defRPr>
              </a:lvl1pPr>
              <a:lvl2pPr marL="457200" algn="l" rtl="0" fontAlgn="base">
                <a:spcBef>
                  <a:spcPct val="0"/>
                </a:spcBef>
                <a:spcAft>
                  <a:spcPct val="0"/>
                </a:spcAft>
                <a:defRPr sz="2400" kern="1200">
                  <a:solidFill>
                    <a:schemeClr val="tx1"/>
                  </a:solidFill>
                  <a:latin typeface="Times New Roman" panose="02020603050405020304" pitchFamily="18" charset="0"/>
                  <a:ea typeface="+mn-ea"/>
                  <a:cs typeface="Times New Roman" panose="02020603050405020304" pitchFamily="18" charset="0"/>
                </a:defRPr>
              </a:lvl2pPr>
              <a:lvl3pPr marL="914400" algn="l" rtl="0" fontAlgn="base">
                <a:spcBef>
                  <a:spcPct val="0"/>
                </a:spcBef>
                <a:spcAft>
                  <a:spcPct val="0"/>
                </a:spcAft>
                <a:defRPr sz="2400" kern="1200">
                  <a:solidFill>
                    <a:schemeClr val="tx1"/>
                  </a:solidFill>
                  <a:latin typeface="Times New Roman" panose="02020603050405020304" pitchFamily="18" charset="0"/>
                  <a:ea typeface="+mn-ea"/>
                  <a:cs typeface="Times New Roman" panose="02020603050405020304" pitchFamily="18" charset="0"/>
                </a:defRPr>
              </a:lvl3pPr>
              <a:lvl4pPr marL="1371600" algn="l" rtl="0" fontAlgn="base">
                <a:spcBef>
                  <a:spcPct val="0"/>
                </a:spcBef>
                <a:spcAft>
                  <a:spcPct val="0"/>
                </a:spcAft>
                <a:defRPr sz="2400" kern="1200">
                  <a:solidFill>
                    <a:schemeClr val="tx1"/>
                  </a:solidFill>
                  <a:latin typeface="Times New Roman" panose="02020603050405020304" pitchFamily="18" charset="0"/>
                  <a:ea typeface="+mn-ea"/>
                  <a:cs typeface="Times New Roman" panose="02020603050405020304" pitchFamily="18" charset="0"/>
                </a:defRPr>
              </a:lvl4pPr>
              <a:lvl5pPr marL="1828800" algn="l" rtl="0" fontAlgn="base">
                <a:spcBef>
                  <a:spcPct val="0"/>
                </a:spcBef>
                <a:spcAft>
                  <a:spcPct val="0"/>
                </a:spcAft>
                <a:defRPr sz="2400" kern="1200">
                  <a:solidFill>
                    <a:schemeClr val="tx1"/>
                  </a:solidFill>
                  <a:latin typeface="Times New Roman" panose="02020603050405020304" pitchFamily="18" charset="0"/>
                  <a:ea typeface="+mn-ea"/>
                  <a:cs typeface="Times New Roman" panose="02020603050405020304" pitchFamily="18" charset="0"/>
                </a:defRPr>
              </a:lvl5pPr>
              <a:lvl6pPr marL="2286000" algn="l" defTabSz="914400" rtl="0" eaLnBrk="1" latinLnBrk="0" hangingPunct="1">
                <a:defRPr sz="2400" kern="1200">
                  <a:solidFill>
                    <a:schemeClr val="tx1"/>
                  </a:solidFill>
                  <a:latin typeface="Times New Roman" panose="02020603050405020304" pitchFamily="18" charset="0"/>
                  <a:ea typeface="+mn-ea"/>
                  <a:cs typeface="Times New Roman" panose="02020603050405020304" pitchFamily="18" charset="0"/>
                </a:defRPr>
              </a:lvl6pPr>
              <a:lvl7pPr marL="2743200" algn="l" defTabSz="914400" rtl="0" eaLnBrk="1" latinLnBrk="0" hangingPunct="1">
                <a:defRPr sz="2400" kern="1200">
                  <a:solidFill>
                    <a:schemeClr val="tx1"/>
                  </a:solidFill>
                  <a:latin typeface="Times New Roman" panose="02020603050405020304" pitchFamily="18" charset="0"/>
                  <a:ea typeface="+mn-ea"/>
                  <a:cs typeface="Times New Roman" panose="02020603050405020304" pitchFamily="18" charset="0"/>
                </a:defRPr>
              </a:lvl7pPr>
              <a:lvl8pPr marL="3200400" algn="l" defTabSz="914400" rtl="0" eaLnBrk="1" latinLnBrk="0" hangingPunct="1">
                <a:defRPr sz="2400" kern="1200">
                  <a:solidFill>
                    <a:schemeClr val="tx1"/>
                  </a:solidFill>
                  <a:latin typeface="Times New Roman" panose="02020603050405020304" pitchFamily="18" charset="0"/>
                  <a:ea typeface="+mn-ea"/>
                  <a:cs typeface="Times New Roman" panose="02020603050405020304" pitchFamily="18" charset="0"/>
                </a:defRPr>
              </a:lvl8pPr>
              <a:lvl9pPr marL="3657600" algn="l" defTabSz="914400" rtl="0" eaLnBrk="1" latinLnBrk="0" hangingPunct="1">
                <a:defRPr sz="2400" kern="1200">
                  <a:solidFill>
                    <a:schemeClr val="tx1"/>
                  </a:solidFill>
                  <a:latin typeface="Times New Roman" panose="02020603050405020304" pitchFamily="18" charset="0"/>
                  <a:ea typeface="+mn-ea"/>
                  <a:cs typeface="Times New Roman" panose="02020603050405020304" pitchFamily="18" charset="0"/>
                </a:defRPr>
              </a:lvl9pPr>
            </a:lstStyle>
            <a:p>
              <a:pPr algn="ctr" defTabSz="1042717" eaLnBrk="1" fontAlgn="auto" hangingPunct="1">
                <a:spcBef>
                  <a:spcPts val="0"/>
                </a:spcBef>
                <a:spcAft>
                  <a:spcPts val="0"/>
                </a:spcAft>
                <a:defRPr/>
              </a:pPr>
              <a:fld id="{0FD39C0D-2820-4F1B-838D-E1ECDD5FD67B}" type="slidenum">
                <a:rPr lang="en-GB" sz="1448">
                  <a:solidFill>
                    <a:srgbClr val="002060"/>
                  </a:solidFill>
                  <a:latin typeface="+mn-lt"/>
                  <a:cs typeface="Calibri" panose="020F0502020204030204" pitchFamily="34" charset="0"/>
                </a:rPr>
                <a:pPr algn="ctr" defTabSz="1042717" eaLnBrk="1" fontAlgn="auto" hangingPunct="1">
                  <a:spcBef>
                    <a:spcPts val="0"/>
                  </a:spcBef>
                  <a:spcAft>
                    <a:spcPts val="0"/>
                  </a:spcAft>
                  <a:defRPr/>
                </a:pPr>
                <a:t>26</a:t>
              </a:fld>
              <a:endParaRPr lang="en-GB" sz="1448" dirty="0">
                <a:solidFill>
                  <a:srgbClr val="002060"/>
                </a:solidFill>
                <a:latin typeface="+mn-lt"/>
                <a:cs typeface="Calibri" panose="020F0502020204030204" pitchFamily="34" charset="0"/>
              </a:endParaRPr>
            </a:p>
          </p:txBody>
        </p:sp>
        <p:cxnSp>
          <p:nvCxnSpPr>
            <p:cNvPr id="7" name="Connecteur droit 6">
              <a:extLst>
                <a:ext uri="{FF2B5EF4-FFF2-40B4-BE49-F238E27FC236}">
                  <a16:creationId xmlns:a16="http://schemas.microsoft.com/office/drawing/2014/main" xmlns="" id="{2E916620-8DAE-45A6-8753-262D5757757B}"/>
                </a:ext>
              </a:extLst>
            </p:cNvPr>
            <p:cNvCxnSpPr/>
            <p:nvPr/>
          </p:nvCxnSpPr>
          <p:spPr>
            <a:xfrm>
              <a:off x="9738304" y="7092611"/>
              <a:ext cx="0" cy="244020"/>
            </a:xfrm>
            <a:prstGeom prst="line">
              <a:avLst/>
            </a:prstGeom>
            <a:ln>
              <a:solidFill>
                <a:srgbClr val="003062"/>
              </a:solidFill>
            </a:ln>
          </p:spPr>
          <p:style>
            <a:lnRef idx="1">
              <a:schemeClr val="accent1"/>
            </a:lnRef>
            <a:fillRef idx="0">
              <a:schemeClr val="accent1"/>
            </a:fillRef>
            <a:effectRef idx="0">
              <a:schemeClr val="accent1"/>
            </a:effectRef>
            <a:fontRef idx="minor">
              <a:schemeClr val="tx1"/>
            </a:fontRef>
          </p:style>
        </p:cxnSp>
      </p:grpSp>
      <p:cxnSp>
        <p:nvCxnSpPr>
          <p:cNvPr id="8" name="Connecteur droit 7">
            <a:extLst>
              <a:ext uri="{FF2B5EF4-FFF2-40B4-BE49-F238E27FC236}">
                <a16:creationId xmlns:a16="http://schemas.microsoft.com/office/drawing/2014/main" xmlns="" id="{EC23064F-FBFF-40B2-97D5-9FE122837EFA}"/>
              </a:ext>
            </a:extLst>
          </p:cNvPr>
          <p:cNvCxnSpPr>
            <a:cxnSpLocks/>
          </p:cNvCxnSpPr>
          <p:nvPr/>
        </p:nvCxnSpPr>
        <p:spPr>
          <a:xfrm>
            <a:off x="0" y="971931"/>
            <a:ext cx="10996863" cy="0"/>
          </a:xfrm>
          <a:prstGeom prst="line">
            <a:avLst/>
          </a:prstGeom>
          <a:ln w="19050">
            <a:solidFill>
              <a:srgbClr val="0E3A4D"/>
            </a:solidFill>
          </a:ln>
        </p:spPr>
        <p:style>
          <a:lnRef idx="1">
            <a:schemeClr val="accent1"/>
          </a:lnRef>
          <a:fillRef idx="0">
            <a:schemeClr val="accent1"/>
          </a:fillRef>
          <a:effectRef idx="0">
            <a:schemeClr val="accent1"/>
          </a:effectRef>
          <a:fontRef idx="minor">
            <a:schemeClr val="tx1"/>
          </a:fontRef>
        </p:style>
      </p:cxnSp>
      <p:pic>
        <p:nvPicPr>
          <p:cNvPr id="9" name="Image 8">
            <a:extLst>
              <a:ext uri="{FF2B5EF4-FFF2-40B4-BE49-F238E27FC236}">
                <a16:creationId xmlns:a16="http://schemas.microsoft.com/office/drawing/2014/main" xmlns="" id="{ECE03D5E-D6FA-4B3D-815F-A9409A32082B}"/>
              </a:ext>
            </a:extLst>
          </p:cNvPr>
          <p:cNvPicPr>
            <a:picLocks noChangeAspect="1"/>
          </p:cNvPicPr>
          <p:nvPr/>
        </p:nvPicPr>
        <p:blipFill>
          <a:blip r:embed="rId3"/>
          <a:stretch>
            <a:fillRect/>
          </a:stretch>
        </p:blipFill>
        <p:spPr>
          <a:xfrm>
            <a:off x="11090358" y="394735"/>
            <a:ext cx="695325" cy="866775"/>
          </a:xfrm>
          <a:prstGeom prst="rect">
            <a:avLst/>
          </a:prstGeom>
        </p:spPr>
      </p:pic>
      <p:sp>
        <p:nvSpPr>
          <p:cNvPr id="45" name="Title 9">
            <a:extLst>
              <a:ext uri="{FF2B5EF4-FFF2-40B4-BE49-F238E27FC236}">
                <a16:creationId xmlns:a16="http://schemas.microsoft.com/office/drawing/2014/main" xmlns="" id="{78397562-115E-48DF-A07F-6A1299263DEE}"/>
              </a:ext>
            </a:extLst>
          </p:cNvPr>
          <p:cNvSpPr txBox="1">
            <a:spLocks/>
          </p:cNvSpPr>
          <p:nvPr/>
        </p:nvSpPr>
        <p:spPr>
          <a:xfrm>
            <a:off x="138709" y="465177"/>
            <a:ext cx="10515600" cy="507831"/>
          </a:xfrm>
          <a:prstGeom prst="rect">
            <a:avLst/>
          </a:prstGeom>
        </p:spPr>
        <p:txBody>
          <a:bodyPr vert="horz" lIns="91440" tIns="45720" rIns="91440" bIns="45720" rtlCol="0" anchor="ctr">
            <a:spAutoFit/>
          </a:bodyPr>
          <a:lstStyle>
            <a:lvl1pPr>
              <a:lnSpc>
                <a:spcPct val="90000"/>
              </a:lnSpc>
              <a:spcBef>
                <a:spcPct val="0"/>
              </a:spcBef>
              <a:buNone/>
              <a:defRPr sz="3600" b="1">
                <a:solidFill>
                  <a:srgbClr val="0E3A4D"/>
                </a:solidFill>
                <a:latin typeface="Segoe UI" panose="020B0502040204020203" pitchFamily="34" charset="0"/>
                <a:ea typeface="+mj-ea"/>
                <a:cs typeface="Segoe UI" panose="020B0502040204020203" pitchFamily="34" charset="0"/>
              </a:defRPr>
            </a:lvl1pPr>
          </a:lstStyle>
          <a:p>
            <a:pPr marL="1203325" marR="0" lvl="0" indent="-1203325" algn="l" defTabSz="914400" rtl="0" eaLnBrk="1" fontAlgn="auto" latinLnBrk="0" hangingPunct="1">
              <a:lnSpc>
                <a:spcPct val="90000"/>
              </a:lnSpc>
              <a:spcBef>
                <a:spcPct val="0"/>
              </a:spcBef>
              <a:spcAft>
                <a:spcPts val="0"/>
              </a:spcAft>
              <a:buClrTx/>
              <a:buSzTx/>
              <a:buFontTx/>
              <a:buNone/>
              <a:tabLst/>
              <a:defRPr/>
            </a:pPr>
            <a:r>
              <a:rPr kumimoji="0" lang="en-US" sz="3000" b="1" i="0" u="none" strike="noStrike" kern="1200" cap="none" spc="0" normalizeH="0" baseline="0" noProof="0" dirty="0">
                <a:ln>
                  <a:noFill/>
                </a:ln>
                <a:solidFill>
                  <a:srgbClr val="0070C0"/>
                </a:solidFill>
                <a:effectLst/>
                <a:uLnTx/>
                <a:uFillTx/>
                <a:latin typeface="+mn-lt"/>
                <a:ea typeface="+mj-ea"/>
                <a:cs typeface="Segoe UI" panose="020B0502040204020203" pitchFamily="34" charset="0"/>
              </a:rPr>
              <a:t>III.</a:t>
            </a:r>
            <a:r>
              <a:rPr kumimoji="0" lang="en-US" sz="3000" b="1" i="0" u="none" strike="noStrike" kern="1200" cap="none" spc="0" normalizeH="0" baseline="0" noProof="0" dirty="0">
                <a:ln>
                  <a:noFill/>
                </a:ln>
                <a:solidFill>
                  <a:srgbClr val="0E3A4D"/>
                </a:solidFill>
                <a:effectLst/>
                <a:uLnTx/>
                <a:uFillTx/>
                <a:latin typeface="+mn-lt"/>
                <a:ea typeface="+mj-ea"/>
                <a:cs typeface="Segoe UI" panose="020B0502040204020203" pitchFamily="34" charset="0"/>
              </a:rPr>
              <a:t> </a:t>
            </a:r>
            <a:r>
              <a:rPr kumimoji="0" lang="fr-FR" sz="3000" b="1" i="0" u="none" strike="noStrike" kern="1200" cap="none" spc="0" normalizeH="0" baseline="0" noProof="0" dirty="0">
                <a:ln>
                  <a:noFill/>
                </a:ln>
                <a:solidFill>
                  <a:srgbClr val="0E3A4D"/>
                </a:solidFill>
                <a:effectLst/>
                <a:uLnTx/>
                <a:uFillTx/>
                <a:latin typeface="+mn-lt"/>
                <a:ea typeface="+mj-ea"/>
                <a:cs typeface="Segoe UI" panose="020B0502040204020203" pitchFamily="34" charset="0"/>
              </a:rPr>
              <a:t>Cadre normatif cible: IFRS</a:t>
            </a:r>
          </a:p>
        </p:txBody>
      </p:sp>
      <p:sp>
        <p:nvSpPr>
          <p:cNvPr id="34" name="Rectangle 2">
            <a:extLst>
              <a:ext uri="{FF2B5EF4-FFF2-40B4-BE49-F238E27FC236}">
                <a16:creationId xmlns:a16="http://schemas.microsoft.com/office/drawing/2014/main" xmlns="" id="{ABEA1D29-066B-4AB6-B348-4B56D25E965E}"/>
              </a:ext>
            </a:extLst>
          </p:cNvPr>
          <p:cNvSpPr txBox="1">
            <a:spLocks noChangeArrowheads="1"/>
          </p:cNvSpPr>
          <p:nvPr/>
        </p:nvSpPr>
        <p:spPr>
          <a:xfrm>
            <a:off x="298935" y="1533991"/>
            <a:ext cx="5728485" cy="2449406"/>
          </a:xfrm>
          <a:prstGeom prst="rect">
            <a:avLst/>
          </a:prstGeom>
          <a:ln w="19050">
            <a:noFill/>
          </a:ln>
        </p:spPr>
        <p:txBody>
          <a:bodyPr vert="horz" lIns="104903" tIns="52453" rIns="104903" bIns="52453" rtlCol="0">
            <a:noAutofit/>
          </a:bodyPr>
          <a:lstStyle>
            <a:lvl1pPr marL="0" indent="0" algn="ctr" defTabSz="1049059" rtl="0" eaLnBrk="1" latinLnBrk="0" hangingPunct="1">
              <a:spcBef>
                <a:spcPct val="20000"/>
              </a:spcBef>
              <a:buClr>
                <a:schemeClr val="bg1"/>
              </a:buClr>
              <a:buFont typeface="Arial" pitchFamily="34" charset="0"/>
              <a:buNone/>
              <a:defRPr sz="3000" kern="1200" baseline="0">
                <a:solidFill>
                  <a:srgbClr val="333333"/>
                </a:solidFill>
                <a:latin typeface="+mn-lt"/>
                <a:ea typeface="+mn-ea"/>
                <a:cs typeface="+mn-cs"/>
              </a:defRPr>
            </a:lvl1pPr>
            <a:lvl2pPr marL="524529" indent="0" algn="ctr" defTabSz="1049059" rtl="0" eaLnBrk="1" latinLnBrk="0" hangingPunct="1">
              <a:spcBef>
                <a:spcPct val="20000"/>
              </a:spcBef>
              <a:buClr>
                <a:srgbClr val="C00037"/>
              </a:buClr>
              <a:buFont typeface="Arial" pitchFamily="34" charset="0"/>
              <a:buNone/>
              <a:defRPr sz="2500" kern="1200">
                <a:solidFill>
                  <a:schemeClr val="tx1">
                    <a:tint val="75000"/>
                  </a:schemeClr>
                </a:solidFill>
                <a:latin typeface="+mn-lt"/>
                <a:ea typeface="+mn-ea"/>
                <a:cs typeface="+mn-cs"/>
              </a:defRPr>
            </a:lvl2pPr>
            <a:lvl3pPr marL="1049059" indent="0" algn="ctr" defTabSz="1049059"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3pPr>
            <a:lvl4pPr marL="1573587" indent="0" algn="ctr" defTabSz="1049059" rtl="0" eaLnBrk="1" latinLnBrk="0" hangingPunct="1">
              <a:spcBef>
                <a:spcPct val="20000"/>
              </a:spcBef>
              <a:buFont typeface="Arial" pitchFamily="34" charset="0"/>
              <a:buNone/>
              <a:defRPr sz="2100" kern="1200">
                <a:solidFill>
                  <a:schemeClr val="tx1">
                    <a:tint val="75000"/>
                  </a:schemeClr>
                </a:solidFill>
                <a:latin typeface="+mn-lt"/>
                <a:ea typeface="+mn-ea"/>
                <a:cs typeface="+mn-cs"/>
              </a:defRPr>
            </a:lvl4pPr>
            <a:lvl5pPr marL="2098118" indent="0" algn="ctr" defTabSz="1049059" rtl="0" eaLnBrk="1" latinLnBrk="0" hangingPunct="1">
              <a:spcBef>
                <a:spcPct val="20000"/>
              </a:spcBef>
              <a:buFont typeface="Arial" pitchFamily="34" charset="0"/>
              <a:buNone/>
              <a:defRPr sz="2300" kern="1200">
                <a:solidFill>
                  <a:schemeClr val="tx1">
                    <a:tint val="75000"/>
                  </a:schemeClr>
                </a:solidFill>
                <a:latin typeface="+mn-lt"/>
                <a:ea typeface="+mn-ea"/>
                <a:cs typeface="+mn-cs"/>
              </a:defRPr>
            </a:lvl5pPr>
            <a:lvl6pPr marL="2622647" indent="0" algn="ctr" defTabSz="1049059" rtl="0" eaLnBrk="1" latinLnBrk="0" hangingPunct="1">
              <a:spcBef>
                <a:spcPct val="20000"/>
              </a:spcBef>
              <a:buFont typeface="Arial" pitchFamily="34" charset="0"/>
              <a:buNone/>
              <a:defRPr sz="2300" kern="1200">
                <a:solidFill>
                  <a:schemeClr val="tx1">
                    <a:tint val="75000"/>
                  </a:schemeClr>
                </a:solidFill>
                <a:latin typeface="+mn-lt"/>
                <a:ea typeface="+mn-ea"/>
                <a:cs typeface="+mn-cs"/>
              </a:defRPr>
            </a:lvl6pPr>
            <a:lvl7pPr marL="3147176" indent="0" algn="ctr" defTabSz="1049059" rtl="0" eaLnBrk="1" latinLnBrk="0" hangingPunct="1">
              <a:spcBef>
                <a:spcPct val="20000"/>
              </a:spcBef>
              <a:buFont typeface="Arial" pitchFamily="34" charset="0"/>
              <a:buNone/>
              <a:defRPr sz="2300" kern="1200">
                <a:solidFill>
                  <a:schemeClr val="tx1">
                    <a:tint val="75000"/>
                  </a:schemeClr>
                </a:solidFill>
                <a:latin typeface="+mn-lt"/>
                <a:ea typeface="+mn-ea"/>
                <a:cs typeface="+mn-cs"/>
              </a:defRPr>
            </a:lvl7pPr>
            <a:lvl8pPr marL="3671704" indent="0" algn="ctr" defTabSz="1049059" rtl="0" eaLnBrk="1" latinLnBrk="0" hangingPunct="1">
              <a:spcBef>
                <a:spcPct val="20000"/>
              </a:spcBef>
              <a:buFont typeface="Arial" pitchFamily="34" charset="0"/>
              <a:buNone/>
              <a:defRPr sz="2300" kern="1200">
                <a:solidFill>
                  <a:schemeClr val="tx1">
                    <a:tint val="75000"/>
                  </a:schemeClr>
                </a:solidFill>
                <a:latin typeface="+mn-lt"/>
                <a:ea typeface="+mn-ea"/>
                <a:cs typeface="+mn-cs"/>
              </a:defRPr>
            </a:lvl8pPr>
            <a:lvl9pPr marL="4196233" indent="0" algn="ctr" defTabSz="1049059" rtl="0" eaLnBrk="1" latinLnBrk="0" hangingPunct="1">
              <a:spcBef>
                <a:spcPct val="20000"/>
              </a:spcBef>
              <a:buFont typeface="Arial" pitchFamily="34" charset="0"/>
              <a:buNone/>
              <a:defRPr sz="2300" kern="1200">
                <a:solidFill>
                  <a:schemeClr val="tx1">
                    <a:tint val="75000"/>
                  </a:schemeClr>
                </a:solidFill>
                <a:latin typeface="+mn-lt"/>
                <a:ea typeface="+mn-ea"/>
                <a:cs typeface="+mn-cs"/>
              </a:defRPr>
            </a:lvl9pPr>
          </a:lstStyle>
          <a:p>
            <a:pPr marL="285750" lvl="1" indent="-285750" algn="just">
              <a:lnSpc>
                <a:spcPct val="90000"/>
              </a:lnSpc>
              <a:buClr>
                <a:srgbClr val="002060"/>
              </a:buClr>
              <a:buSzPct val="100000"/>
              <a:buFont typeface="Wingdings" panose="05000000000000000000" pitchFamily="2" charset="2"/>
              <a:buChar char=""/>
              <a:defRPr/>
            </a:pPr>
            <a:r>
              <a:rPr lang="fr-FR" altLang="zh-CN" sz="1600" spc="-30" dirty="0">
                <a:solidFill>
                  <a:srgbClr val="002060"/>
                </a:solidFill>
              </a:rPr>
              <a:t>Une évaluation des risques de contrepartie avant leur octroi, leur partage avec l’institution financière et leur gestion;</a:t>
            </a:r>
          </a:p>
          <a:p>
            <a:pPr marL="285750" lvl="1" indent="-285750" algn="just">
              <a:lnSpc>
                <a:spcPct val="90000"/>
              </a:lnSpc>
              <a:buClr>
                <a:srgbClr val="002060"/>
              </a:buClr>
              <a:buSzPct val="100000"/>
              <a:buFont typeface="Wingdings" panose="05000000000000000000" pitchFamily="2" charset="2"/>
              <a:buChar char=""/>
              <a:defRPr/>
            </a:pPr>
            <a:r>
              <a:rPr lang="fr-FR" altLang="zh-CN" sz="1600" b="1" i="1" spc="-30" dirty="0">
                <a:solidFill>
                  <a:srgbClr val="0070C0"/>
                </a:solidFill>
              </a:rPr>
              <a:t>Des provisions adéquates reflétant les risques réels et latents</a:t>
            </a:r>
            <a:r>
              <a:rPr lang="fr-FR" altLang="zh-CN" sz="1600" spc="-30" dirty="0">
                <a:solidFill>
                  <a:srgbClr val="002060"/>
                </a:solidFill>
              </a:rPr>
              <a:t> ;</a:t>
            </a:r>
            <a:endParaRPr lang="fr-FR" altLang="zh-CN" sz="1600" b="1" i="1" spc="-30" dirty="0">
              <a:solidFill>
                <a:srgbClr val="0070C0"/>
              </a:solidFill>
            </a:endParaRPr>
          </a:p>
          <a:p>
            <a:pPr marL="285750" lvl="1" indent="-285750" algn="just">
              <a:lnSpc>
                <a:spcPct val="90000"/>
              </a:lnSpc>
              <a:buClr>
                <a:srgbClr val="002060"/>
              </a:buClr>
              <a:buSzPct val="100000"/>
              <a:buFont typeface="Wingdings" panose="05000000000000000000" pitchFamily="2" charset="2"/>
              <a:buChar char=""/>
              <a:defRPr/>
            </a:pPr>
            <a:r>
              <a:rPr lang="fr-FR" altLang="zh-CN" sz="1600" spc="-30" dirty="0">
                <a:solidFill>
                  <a:srgbClr val="002060"/>
                </a:solidFill>
              </a:rPr>
              <a:t>Des fonds propres suffisants;</a:t>
            </a:r>
          </a:p>
          <a:p>
            <a:pPr marL="285750" lvl="1" indent="-285750" algn="just">
              <a:lnSpc>
                <a:spcPct val="90000"/>
              </a:lnSpc>
              <a:buClr>
                <a:srgbClr val="002060"/>
              </a:buClr>
              <a:buSzPct val="100000"/>
              <a:buFont typeface="Wingdings" panose="05000000000000000000" pitchFamily="2" charset="2"/>
              <a:buChar char=""/>
              <a:defRPr/>
            </a:pPr>
            <a:r>
              <a:rPr lang="fr-FR" altLang="zh-CN" sz="1600" spc="-30" dirty="0">
                <a:solidFill>
                  <a:srgbClr val="002060"/>
                </a:solidFill>
              </a:rPr>
              <a:t>La limitation du volume maximal de garanties à octroyer;</a:t>
            </a:r>
          </a:p>
          <a:p>
            <a:pPr marL="285750" lvl="1" indent="-285750" algn="just">
              <a:lnSpc>
                <a:spcPct val="90000"/>
              </a:lnSpc>
              <a:buClr>
                <a:srgbClr val="002060"/>
              </a:buClr>
              <a:buSzPct val="100000"/>
              <a:buFont typeface="Wingdings" panose="05000000000000000000" pitchFamily="2" charset="2"/>
              <a:buChar char=""/>
              <a:defRPr/>
            </a:pPr>
            <a:r>
              <a:rPr lang="fr-FR" altLang="zh-CN" sz="1600" spc="-30" dirty="0">
                <a:solidFill>
                  <a:srgbClr val="002060"/>
                </a:solidFill>
              </a:rPr>
              <a:t>Une diversification des risques de contrepartie;</a:t>
            </a:r>
          </a:p>
          <a:p>
            <a:pPr marL="285750" lvl="1" indent="-285750" algn="just">
              <a:lnSpc>
                <a:spcPct val="90000"/>
              </a:lnSpc>
              <a:buClr>
                <a:srgbClr val="002060"/>
              </a:buClr>
              <a:buSzPct val="100000"/>
              <a:buFont typeface="Wingdings" panose="05000000000000000000" pitchFamily="2" charset="2"/>
              <a:buChar char=""/>
              <a:defRPr/>
            </a:pPr>
            <a:r>
              <a:rPr lang="fr-FR" altLang="zh-CN" sz="1600" spc="-30" dirty="0">
                <a:solidFill>
                  <a:srgbClr val="002060"/>
                </a:solidFill>
              </a:rPr>
              <a:t>Une bonne gestion de la trésorerie/liquidité;</a:t>
            </a:r>
          </a:p>
          <a:p>
            <a:pPr marL="285750" lvl="1" indent="-285750" algn="just">
              <a:lnSpc>
                <a:spcPct val="90000"/>
              </a:lnSpc>
              <a:buClr>
                <a:srgbClr val="002060"/>
              </a:buClr>
              <a:buSzPct val="100000"/>
              <a:buFont typeface="Wingdings" panose="05000000000000000000" pitchFamily="2" charset="2"/>
              <a:buChar char=""/>
              <a:defRPr/>
            </a:pPr>
            <a:r>
              <a:rPr lang="fr-FR" altLang="zh-CN" sz="1600" spc="-30" dirty="0">
                <a:solidFill>
                  <a:srgbClr val="002060"/>
                </a:solidFill>
              </a:rPr>
              <a:t>La maîtrise des "risques opérationnels" ; </a:t>
            </a:r>
          </a:p>
          <a:p>
            <a:pPr marL="285750" lvl="1" indent="-285750" algn="just">
              <a:lnSpc>
                <a:spcPct val="90000"/>
              </a:lnSpc>
              <a:buClr>
                <a:srgbClr val="002060"/>
              </a:buClr>
              <a:buSzPct val="100000"/>
              <a:buFont typeface="Wingdings" panose="05000000000000000000" pitchFamily="2" charset="2"/>
              <a:buChar char=""/>
              <a:defRPr/>
            </a:pPr>
            <a:r>
              <a:rPr lang="fr-FR" altLang="zh-CN" sz="1600" spc="-30" dirty="0">
                <a:solidFill>
                  <a:srgbClr val="002060"/>
                </a:solidFill>
              </a:rPr>
              <a:t>Un système pour la maîtrise du risque total (Gouvernance).</a:t>
            </a:r>
            <a:endParaRPr lang="fr-FR" altLang="zh-CN" sz="1600" dirty="0">
              <a:solidFill>
                <a:srgbClr val="002060"/>
              </a:solidFill>
            </a:endParaRPr>
          </a:p>
        </p:txBody>
      </p:sp>
      <p:sp>
        <p:nvSpPr>
          <p:cNvPr id="36" name="ZoneTexte 35">
            <a:extLst>
              <a:ext uri="{FF2B5EF4-FFF2-40B4-BE49-F238E27FC236}">
                <a16:creationId xmlns:a16="http://schemas.microsoft.com/office/drawing/2014/main" xmlns="" id="{AC94F106-9B23-4C4D-B06A-0F3D61F14C8E}"/>
              </a:ext>
            </a:extLst>
          </p:cNvPr>
          <p:cNvSpPr txBox="1"/>
          <p:nvPr/>
        </p:nvSpPr>
        <p:spPr>
          <a:xfrm>
            <a:off x="237976" y="1046066"/>
            <a:ext cx="7131494" cy="369332"/>
          </a:xfrm>
          <a:prstGeom prst="rect">
            <a:avLst/>
          </a:prstGeom>
          <a:noFill/>
        </p:spPr>
        <p:txBody>
          <a:bodyPr wrap="square">
            <a:spAutoFit/>
          </a:bodyPr>
          <a:lstStyle/>
          <a:p>
            <a:r>
              <a:rPr lang="fr-FR" b="1" i="0" u="none" strike="noStrike" baseline="0" dirty="0">
                <a:solidFill>
                  <a:srgbClr val="0070C0"/>
                </a:solidFill>
              </a:rPr>
              <a:t>La maîtrise des risques spécifiques en courus par les SGC exige surtout :</a:t>
            </a:r>
            <a:endParaRPr lang="fr-FR" dirty="0">
              <a:solidFill>
                <a:srgbClr val="0070C0"/>
              </a:solidFill>
            </a:endParaRPr>
          </a:p>
        </p:txBody>
      </p:sp>
      <p:cxnSp>
        <p:nvCxnSpPr>
          <p:cNvPr id="37" name="Connecteur droit 36">
            <a:extLst>
              <a:ext uri="{FF2B5EF4-FFF2-40B4-BE49-F238E27FC236}">
                <a16:creationId xmlns:a16="http://schemas.microsoft.com/office/drawing/2014/main" xmlns="" id="{5AE4F7AF-5681-4494-99A5-19B836D0CA9C}"/>
              </a:ext>
            </a:extLst>
          </p:cNvPr>
          <p:cNvCxnSpPr>
            <a:cxnSpLocks/>
          </p:cNvCxnSpPr>
          <p:nvPr/>
        </p:nvCxnSpPr>
        <p:spPr>
          <a:xfrm>
            <a:off x="6094559" y="1565890"/>
            <a:ext cx="1441" cy="2449406"/>
          </a:xfrm>
          <a:prstGeom prst="line">
            <a:avLst/>
          </a:prstGeom>
          <a:ln w="38100">
            <a:solidFill>
              <a:srgbClr val="FF9933"/>
            </a:solidFill>
            <a:prstDash val="solid"/>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38" name="Connecteur droit 37">
            <a:extLst>
              <a:ext uri="{FF2B5EF4-FFF2-40B4-BE49-F238E27FC236}">
                <a16:creationId xmlns:a16="http://schemas.microsoft.com/office/drawing/2014/main" xmlns="" id="{61EBFDBF-819B-4369-97A8-8C7B4DFD5090}"/>
              </a:ext>
            </a:extLst>
          </p:cNvPr>
          <p:cNvCxnSpPr>
            <a:cxnSpLocks/>
          </p:cNvCxnSpPr>
          <p:nvPr/>
        </p:nvCxnSpPr>
        <p:spPr>
          <a:xfrm flipH="1">
            <a:off x="491490" y="4004663"/>
            <a:ext cx="5603069" cy="0"/>
          </a:xfrm>
          <a:prstGeom prst="line">
            <a:avLst/>
          </a:prstGeom>
          <a:ln w="38100">
            <a:solidFill>
              <a:srgbClr val="FF9933"/>
            </a:solidFill>
            <a:prstDash val="solid"/>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41" name="Rectangle 19">
            <a:extLst>
              <a:ext uri="{FF2B5EF4-FFF2-40B4-BE49-F238E27FC236}">
                <a16:creationId xmlns:a16="http://schemas.microsoft.com/office/drawing/2014/main" xmlns="" id="{101EBBC4-1169-499A-B1B3-D412564BBFAC}"/>
              </a:ext>
            </a:extLst>
          </p:cNvPr>
          <p:cNvSpPr/>
          <p:nvPr/>
        </p:nvSpPr>
        <p:spPr>
          <a:xfrm rot="21388734">
            <a:off x="6711416" y="1412001"/>
            <a:ext cx="3592082" cy="1310545"/>
          </a:xfrm>
          <a:custGeom>
            <a:avLst/>
            <a:gdLst>
              <a:gd name="connsiteX0" fmla="*/ 0 w 1339596"/>
              <a:gd name="connsiteY0" fmla="*/ 0 h 1219200"/>
              <a:gd name="connsiteX1" fmla="*/ 1339596 w 1339596"/>
              <a:gd name="connsiteY1" fmla="*/ 0 h 1219200"/>
              <a:gd name="connsiteX2" fmla="*/ 1339596 w 1339596"/>
              <a:gd name="connsiteY2" fmla="*/ 1219200 h 1219200"/>
              <a:gd name="connsiteX3" fmla="*/ 0 w 1339596"/>
              <a:gd name="connsiteY3" fmla="*/ 1219200 h 1219200"/>
              <a:gd name="connsiteX4" fmla="*/ 0 w 1339596"/>
              <a:gd name="connsiteY4" fmla="*/ 0 h 1219200"/>
              <a:gd name="connsiteX0" fmla="*/ 0 w 1339596"/>
              <a:gd name="connsiteY0" fmla="*/ 11733 h 1230933"/>
              <a:gd name="connsiteX1" fmla="*/ 1306342 w 1339596"/>
              <a:gd name="connsiteY1" fmla="*/ 0 h 1230933"/>
              <a:gd name="connsiteX2" fmla="*/ 1339596 w 1339596"/>
              <a:gd name="connsiteY2" fmla="*/ 1230933 h 1230933"/>
              <a:gd name="connsiteX3" fmla="*/ 0 w 1339596"/>
              <a:gd name="connsiteY3" fmla="*/ 1230933 h 1230933"/>
              <a:gd name="connsiteX4" fmla="*/ 0 w 1339596"/>
              <a:gd name="connsiteY4" fmla="*/ 11733 h 1230933"/>
              <a:gd name="connsiteX0" fmla="*/ 55747 w 1339596"/>
              <a:gd name="connsiteY0" fmla="*/ 12706 h 1230933"/>
              <a:gd name="connsiteX1" fmla="*/ 1306342 w 1339596"/>
              <a:gd name="connsiteY1" fmla="*/ 0 h 1230933"/>
              <a:gd name="connsiteX2" fmla="*/ 1339596 w 1339596"/>
              <a:gd name="connsiteY2" fmla="*/ 1230933 h 1230933"/>
              <a:gd name="connsiteX3" fmla="*/ 0 w 1339596"/>
              <a:gd name="connsiteY3" fmla="*/ 1230933 h 1230933"/>
              <a:gd name="connsiteX4" fmla="*/ 55747 w 1339596"/>
              <a:gd name="connsiteY4" fmla="*/ 12706 h 1230933"/>
              <a:gd name="connsiteX0" fmla="*/ 28195 w 1339596"/>
              <a:gd name="connsiteY0" fmla="*/ 12225 h 1230933"/>
              <a:gd name="connsiteX1" fmla="*/ 1306342 w 1339596"/>
              <a:gd name="connsiteY1" fmla="*/ 0 h 1230933"/>
              <a:gd name="connsiteX2" fmla="*/ 1339596 w 1339596"/>
              <a:gd name="connsiteY2" fmla="*/ 1230933 h 1230933"/>
              <a:gd name="connsiteX3" fmla="*/ 0 w 1339596"/>
              <a:gd name="connsiteY3" fmla="*/ 1230933 h 1230933"/>
              <a:gd name="connsiteX4" fmla="*/ 28195 w 1339596"/>
              <a:gd name="connsiteY4" fmla="*/ 12225 h 1230933"/>
              <a:gd name="connsiteX0" fmla="*/ 28195 w 1353846"/>
              <a:gd name="connsiteY0" fmla="*/ 6385 h 1225093"/>
              <a:gd name="connsiteX1" fmla="*/ 1353846 w 1353846"/>
              <a:gd name="connsiteY1" fmla="*/ 0 h 1225093"/>
              <a:gd name="connsiteX2" fmla="*/ 1339596 w 1353846"/>
              <a:gd name="connsiteY2" fmla="*/ 1225093 h 1225093"/>
              <a:gd name="connsiteX3" fmla="*/ 0 w 1353846"/>
              <a:gd name="connsiteY3" fmla="*/ 1225093 h 1225093"/>
              <a:gd name="connsiteX4" fmla="*/ 28195 w 1353846"/>
              <a:gd name="connsiteY4" fmla="*/ 6385 h 1225093"/>
              <a:gd name="connsiteX0" fmla="*/ 20681 w 1353846"/>
              <a:gd name="connsiteY0" fmla="*/ 6253 h 1225093"/>
              <a:gd name="connsiteX1" fmla="*/ 1353846 w 1353846"/>
              <a:gd name="connsiteY1" fmla="*/ 0 h 1225093"/>
              <a:gd name="connsiteX2" fmla="*/ 1339596 w 1353846"/>
              <a:gd name="connsiteY2" fmla="*/ 1225093 h 1225093"/>
              <a:gd name="connsiteX3" fmla="*/ 0 w 1353846"/>
              <a:gd name="connsiteY3" fmla="*/ 1225093 h 1225093"/>
              <a:gd name="connsiteX4" fmla="*/ 20681 w 1353846"/>
              <a:gd name="connsiteY4" fmla="*/ 6253 h 1225093"/>
              <a:gd name="connsiteX0" fmla="*/ 20681 w 1339596"/>
              <a:gd name="connsiteY0" fmla="*/ 6603 h 1225443"/>
              <a:gd name="connsiteX1" fmla="*/ 1333808 w 1339596"/>
              <a:gd name="connsiteY1" fmla="*/ 0 h 1225443"/>
              <a:gd name="connsiteX2" fmla="*/ 1339596 w 1339596"/>
              <a:gd name="connsiteY2" fmla="*/ 1225443 h 1225443"/>
              <a:gd name="connsiteX3" fmla="*/ 0 w 1339596"/>
              <a:gd name="connsiteY3" fmla="*/ 1225443 h 1225443"/>
              <a:gd name="connsiteX4" fmla="*/ 20681 w 1339596"/>
              <a:gd name="connsiteY4" fmla="*/ 6603 h 1225443"/>
              <a:gd name="connsiteX0" fmla="*/ 33205 w 1339596"/>
              <a:gd name="connsiteY0" fmla="*/ 6822 h 1225443"/>
              <a:gd name="connsiteX1" fmla="*/ 1333808 w 1339596"/>
              <a:gd name="connsiteY1" fmla="*/ 0 h 1225443"/>
              <a:gd name="connsiteX2" fmla="*/ 1339596 w 1339596"/>
              <a:gd name="connsiteY2" fmla="*/ 1225443 h 1225443"/>
              <a:gd name="connsiteX3" fmla="*/ 0 w 1339596"/>
              <a:gd name="connsiteY3" fmla="*/ 1225443 h 1225443"/>
              <a:gd name="connsiteX4" fmla="*/ 33205 w 1339596"/>
              <a:gd name="connsiteY4" fmla="*/ 6822 h 1225443"/>
              <a:gd name="connsiteX0" fmla="*/ 13167 w 1339596"/>
              <a:gd name="connsiteY0" fmla="*/ 6472 h 1225443"/>
              <a:gd name="connsiteX1" fmla="*/ 1333808 w 1339596"/>
              <a:gd name="connsiteY1" fmla="*/ 0 h 1225443"/>
              <a:gd name="connsiteX2" fmla="*/ 1339596 w 1339596"/>
              <a:gd name="connsiteY2" fmla="*/ 1225443 h 1225443"/>
              <a:gd name="connsiteX3" fmla="*/ 0 w 1339596"/>
              <a:gd name="connsiteY3" fmla="*/ 1225443 h 1225443"/>
              <a:gd name="connsiteX4" fmla="*/ 13167 w 1339596"/>
              <a:gd name="connsiteY4" fmla="*/ 6472 h 1225443"/>
              <a:gd name="connsiteX0" fmla="*/ 13167 w 1333884"/>
              <a:gd name="connsiteY0" fmla="*/ 6472 h 1225443"/>
              <a:gd name="connsiteX1" fmla="*/ 1333808 w 1333884"/>
              <a:gd name="connsiteY1" fmla="*/ 0 h 1225443"/>
              <a:gd name="connsiteX2" fmla="*/ 1302330 w 1333884"/>
              <a:gd name="connsiteY2" fmla="*/ 1207253 h 1225443"/>
              <a:gd name="connsiteX3" fmla="*/ 0 w 1333884"/>
              <a:gd name="connsiteY3" fmla="*/ 1225443 h 1225443"/>
              <a:gd name="connsiteX4" fmla="*/ 13167 w 1333884"/>
              <a:gd name="connsiteY4" fmla="*/ 6472 h 1225443"/>
              <a:gd name="connsiteX0" fmla="*/ 13167 w 1334211"/>
              <a:gd name="connsiteY0" fmla="*/ 6472 h 1232826"/>
              <a:gd name="connsiteX1" fmla="*/ 1333808 w 1334211"/>
              <a:gd name="connsiteY1" fmla="*/ 0 h 1232826"/>
              <a:gd name="connsiteX2" fmla="*/ 1331950 w 1334211"/>
              <a:gd name="connsiteY2" fmla="*/ 1232826 h 1232826"/>
              <a:gd name="connsiteX3" fmla="*/ 0 w 1334211"/>
              <a:gd name="connsiteY3" fmla="*/ 1225443 h 1232826"/>
              <a:gd name="connsiteX4" fmla="*/ 13167 w 1334211"/>
              <a:gd name="connsiteY4" fmla="*/ 6472 h 1232826"/>
              <a:gd name="connsiteX0" fmla="*/ 13167 w 1333952"/>
              <a:gd name="connsiteY0" fmla="*/ 6472 h 1225443"/>
              <a:gd name="connsiteX1" fmla="*/ 1333808 w 1333952"/>
              <a:gd name="connsiteY1" fmla="*/ 0 h 1225443"/>
              <a:gd name="connsiteX2" fmla="*/ 1319601 w 1333952"/>
              <a:gd name="connsiteY2" fmla="*/ 1222588 h 1225443"/>
              <a:gd name="connsiteX3" fmla="*/ 0 w 1333952"/>
              <a:gd name="connsiteY3" fmla="*/ 1225443 h 1225443"/>
              <a:gd name="connsiteX4" fmla="*/ 13167 w 1333952"/>
              <a:gd name="connsiteY4" fmla="*/ 6472 h 1225443"/>
              <a:gd name="connsiteX0" fmla="*/ 30785 w 1333952"/>
              <a:gd name="connsiteY0" fmla="*/ 0 h 1235984"/>
              <a:gd name="connsiteX1" fmla="*/ 1333808 w 1333952"/>
              <a:gd name="connsiteY1" fmla="*/ 10541 h 1235984"/>
              <a:gd name="connsiteX2" fmla="*/ 1319601 w 1333952"/>
              <a:gd name="connsiteY2" fmla="*/ 1233129 h 1235984"/>
              <a:gd name="connsiteX3" fmla="*/ 0 w 1333952"/>
              <a:gd name="connsiteY3" fmla="*/ 1235984 h 1235984"/>
              <a:gd name="connsiteX4" fmla="*/ 30785 w 1333952"/>
              <a:gd name="connsiteY4" fmla="*/ 0 h 1235984"/>
              <a:gd name="connsiteX0" fmla="*/ 30785 w 1319601"/>
              <a:gd name="connsiteY0" fmla="*/ 0 h 1235984"/>
              <a:gd name="connsiteX1" fmla="*/ 1312848 w 1319601"/>
              <a:gd name="connsiteY1" fmla="*/ 20567 h 1235984"/>
              <a:gd name="connsiteX2" fmla="*/ 1319601 w 1319601"/>
              <a:gd name="connsiteY2" fmla="*/ 1233129 h 1235984"/>
              <a:gd name="connsiteX3" fmla="*/ 0 w 1319601"/>
              <a:gd name="connsiteY3" fmla="*/ 1235984 h 1235984"/>
              <a:gd name="connsiteX4" fmla="*/ 30785 w 1319601"/>
              <a:gd name="connsiteY4" fmla="*/ 0 h 1235984"/>
              <a:gd name="connsiteX0" fmla="*/ 30785 w 1319601"/>
              <a:gd name="connsiteY0" fmla="*/ 0 h 1258608"/>
              <a:gd name="connsiteX1" fmla="*/ 1312848 w 1319601"/>
              <a:gd name="connsiteY1" fmla="*/ 20567 h 1258608"/>
              <a:gd name="connsiteX2" fmla="*/ 1319601 w 1319601"/>
              <a:gd name="connsiteY2" fmla="*/ 1233129 h 1258608"/>
              <a:gd name="connsiteX3" fmla="*/ 0 w 1319601"/>
              <a:gd name="connsiteY3" fmla="*/ 1235984 h 1258608"/>
              <a:gd name="connsiteX4" fmla="*/ 30785 w 1319601"/>
              <a:gd name="connsiteY4" fmla="*/ 0 h 1258608"/>
              <a:gd name="connsiteX0" fmla="*/ 31250 w 1320066"/>
              <a:gd name="connsiteY0" fmla="*/ 0 h 1267432"/>
              <a:gd name="connsiteX1" fmla="*/ 1313313 w 1320066"/>
              <a:gd name="connsiteY1" fmla="*/ 20567 h 1267432"/>
              <a:gd name="connsiteX2" fmla="*/ 1320066 w 1320066"/>
              <a:gd name="connsiteY2" fmla="*/ 1233129 h 1267432"/>
              <a:gd name="connsiteX3" fmla="*/ 0 w 1320066"/>
              <a:gd name="connsiteY3" fmla="*/ 1260343 h 1267432"/>
              <a:gd name="connsiteX4" fmla="*/ 31250 w 1320066"/>
              <a:gd name="connsiteY4" fmla="*/ 0 h 1267432"/>
              <a:gd name="connsiteX0" fmla="*/ 31250 w 1320066"/>
              <a:gd name="connsiteY0" fmla="*/ 0 h 1268253"/>
              <a:gd name="connsiteX1" fmla="*/ 1313313 w 1320066"/>
              <a:gd name="connsiteY1" fmla="*/ 20567 h 1268253"/>
              <a:gd name="connsiteX2" fmla="*/ 1320066 w 1320066"/>
              <a:gd name="connsiteY2" fmla="*/ 1233129 h 1268253"/>
              <a:gd name="connsiteX3" fmla="*/ 0 w 1320066"/>
              <a:gd name="connsiteY3" fmla="*/ 1260343 h 1268253"/>
              <a:gd name="connsiteX4" fmla="*/ 31250 w 1320066"/>
              <a:gd name="connsiteY4" fmla="*/ 0 h 1268253"/>
              <a:gd name="connsiteX0" fmla="*/ 31250 w 1320066"/>
              <a:gd name="connsiteY0" fmla="*/ 0 h 1263844"/>
              <a:gd name="connsiteX1" fmla="*/ 1313313 w 1320066"/>
              <a:gd name="connsiteY1" fmla="*/ 20567 h 1263844"/>
              <a:gd name="connsiteX2" fmla="*/ 1320066 w 1320066"/>
              <a:gd name="connsiteY2" fmla="*/ 1233129 h 1263844"/>
              <a:gd name="connsiteX3" fmla="*/ 0 w 1320066"/>
              <a:gd name="connsiteY3" fmla="*/ 1260343 h 1263844"/>
              <a:gd name="connsiteX4" fmla="*/ 31250 w 1320066"/>
              <a:gd name="connsiteY4" fmla="*/ 0 h 1263844"/>
              <a:gd name="connsiteX0" fmla="*/ 31250 w 1320066"/>
              <a:gd name="connsiteY0" fmla="*/ 0 h 1263844"/>
              <a:gd name="connsiteX1" fmla="*/ 1313313 w 1320066"/>
              <a:gd name="connsiteY1" fmla="*/ 20567 h 1263844"/>
              <a:gd name="connsiteX2" fmla="*/ 1320066 w 1320066"/>
              <a:gd name="connsiteY2" fmla="*/ 1233129 h 1263844"/>
              <a:gd name="connsiteX3" fmla="*/ 0 w 1320066"/>
              <a:gd name="connsiteY3" fmla="*/ 1260343 h 1263844"/>
              <a:gd name="connsiteX4" fmla="*/ 31250 w 1320066"/>
              <a:gd name="connsiteY4" fmla="*/ 0 h 126384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20066" h="1263844">
                <a:moveTo>
                  <a:pt x="31250" y="0"/>
                </a:moveTo>
                <a:lnTo>
                  <a:pt x="1313313" y="20567"/>
                </a:lnTo>
                <a:cubicBezTo>
                  <a:pt x="1315242" y="429048"/>
                  <a:pt x="1291435" y="859628"/>
                  <a:pt x="1320066" y="1233129"/>
                </a:cubicBezTo>
                <a:cubicBezTo>
                  <a:pt x="665493" y="1279400"/>
                  <a:pt x="439867" y="1259391"/>
                  <a:pt x="0" y="1260343"/>
                </a:cubicBezTo>
                <a:lnTo>
                  <a:pt x="31250" y="0"/>
                </a:lnTo>
                <a:close/>
              </a:path>
            </a:pathLst>
          </a:custGeom>
          <a:gradFill flip="none" rotWithShape="1">
            <a:gsLst>
              <a:gs pos="0">
                <a:srgbClr val="92D050">
                  <a:lumMod val="42000"/>
                  <a:lumOff val="58000"/>
                </a:srgbClr>
              </a:gs>
              <a:gs pos="100000">
                <a:srgbClr val="89C25A">
                  <a:lumMod val="81000"/>
                  <a:lumOff val="19000"/>
                </a:srgbClr>
              </a:gs>
            </a:gsLst>
            <a:lin ang="5400000" scaled="1"/>
            <a:tileRect/>
          </a:gradFill>
          <a:ln>
            <a:noFill/>
          </a:ln>
          <a:effectLst>
            <a:outerShdw blurRad="38100" dist="12700" dir="54000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50702" tIns="50702" rIns="50702" bIns="50702"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300" b="0" i="0" u="none" strike="noStrike" kern="1200" cap="none" spc="0" normalizeH="0" baseline="0" noProof="0" dirty="0">
              <a:ln>
                <a:noFill/>
              </a:ln>
              <a:solidFill>
                <a:prstClr val="black"/>
              </a:solidFill>
              <a:effectLst/>
              <a:uLnTx/>
              <a:uFillTx/>
              <a:ea typeface="+mn-ea"/>
              <a:cs typeface="Segoe UI" panose="020B0502040204020203" pitchFamily="34" charset="0"/>
            </a:endParaRPr>
          </a:p>
        </p:txBody>
      </p:sp>
      <p:sp>
        <p:nvSpPr>
          <p:cNvPr id="42" name="Rectangle 41">
            <a:extLst>
              <a:ext uri="{FF2B5EF4-FFF2-40B4-BE49-F238E27FC236}">
                <a16:creationId xmlns:a16="http://schemas.microsoft.com/office/drawing/2014/main" xmlns="" id="{48F1EA2B-0101-4709-8587-6B274269A1A9}"/>
              </a:ext>
            </a:extLst>
          </p:cNvPr>
          <p:cNvSpPr/>
          <p:nvPr/>
        </p:nvSpPr>
        <p:spPr>
          <a:xfrm rot="21362501">
            <a:off x="6691898" y="1344928"/>
            <a:ext cx="3694705" cy="1395056"/>
          </a:xfrm>
          <a:prstGeom prst="rect">
            <a:avLst/>
          </a:prstGeom>
        </p:spPr>
        <p:txBody>
          <a:bodyPr wrap="square" lIns="101403" tIns="50702" rIns="101403" bIns="50702">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1400" b="0" i="1" u="none" strike="noStrike" kern="1200" cap="none" spc="0" normalizeH="0" baseline="0" noProof="0" dirty="0">
                <a:ln>
                  <a:noFill/>
                </a:ln>
                <a:solidFill>
                  <a:prstClr val="black"/>
                </a:solidFill>
                <a:effectLst/>
                <a:uLnTx/>
                <a:uFillTx/>
                <a:ea typeface="+mn-ea"/>
                <a:cs typeface="Segoe UI" panose="020B0502040204020203" pitchFamily="34" charset="0"/>
              </a:rPr>
              <a:t>"Plus importantes que les fonds propres sont des provisions appropriées pour pertes sur crédits… Si ces provisions sont correctes et suffisamment élevées, le capital et les réserves représentent exactement le coussin supportant les prêts à caractère douteux et les autres risques"</a:t>
            </a:r>
            <a:endParaRPr kumimoji="0" lang="en-US" sz="1400" b="0" i="0" u="none" strike="noStrike" kern="1200" cap="none" spc="0" normalizeH="0" baseline="0" noProof="0" dirty="0">
              <a:ln>
                <a:noFill/>
              </a:ln>
              <a:solidFill>
                <a:prstClr val="black">
                  <a:lumMod val="95000"/>
                  <a:lumOff val="5000"/>
                </a:prstClr>
              </a:solidFill>
              <a:effectLst/>
              <a:uLnTx/>
              <a:uFillTx/>
              <a:ea typeface="+mn-ea"/>
              <a:cs typeface="Segoe UI" panose="020B0502040204020203" pitchFamily="34" charset="0"/>
            </a:endParaRPr>
          </a:p>
        </p:txBody>
      </p:sp>
      <p:sp>
        <p:nvSpPr>
          <p:cNvPr id="46" name="ZoneTexte 45">
            <a:extLst>
              <a:ext uri="{FF2B5EF4-FFF2-40B4-BE49-F238E27FC236}">
                <a16:creationId xmlns:a16="http://schemas.microsoft.com/office/drawing/2014/main" xmlns="" id="{CF7801BC-8607-4040-8611-7DE44B41A681}"/>
              </a:ext>
            </a:extLst>
          </p:cNvPr>
          <p:cNvSpPr txBox="1"/>
          <p:nvPr/>
        </p:nvSpPr>
        <p:spPr>
          <a:xfrm>
            <a:off x="6696305" y="2961237"/>
            <a:ext cx="4623967" cy="523220"/>
          </a:xfrm>
          <a:prstGeom prst="rect">
            <a:avLst/>
          </a:prstGeom>
          <a:noFill/>
        </p:spPr>
        <p:txBody>
          <a:bodyPr wrap="square">
            <a:spAutoFit/>
          </a:bodyPr>
          <a:lstStyle/>
          <a:p>
            <a:pPr algn="just"/>
            <a:r>
              <a:rPr lang="en-US" sz="1400" b="1" i="1" u="none" strike="noStrike" baseline="0" dirty="0">
                <a:solidFill>
                  <a:srgbClr val="FF6600"/>
                </a:solidFill>
              </a:rPr>
              <a:t>GIEHLER, Thorsten </a:t>
            </a:r>
            <a:r>
              <a:rPr lang="en-US" sz="1400" b="0" i="1" u="none" strike="noStrike" baseline="0" dirty="0">
                <a:solidFill>
                  <a:srgbClr val="000000"/>
                </a:solidFill>
              </a:rPr>
              <a:t>(1999), Sources of Funds for Agricultural Lending, FAO, GTZ Agricultural Finance </a:t>
            </a:r>
            <a:r>
              <a:rPr lang="fr-FR" sz="1400" b="0" i="1" u="none" strike="noStrike" baseline="0" dirty="0" err="1">
                <a:solidFill>
                  <a:srgbClr val="000000"/>
                </a:solidFill>
              </a:rPr>
              <a:t>Revisited</a:t>
            </a:r>
            <a:r>
              <a:rPr lang="fr-FR" sz="1400" b="0" i="1" u="none" strike="noStrike" baseline="0" dirty="0">
                <a:solidFill>
                  <a:srgbClr val="000000"/>
                </a:solidFill>
              </a:rPr>
              <a:t> No. 4. Rome</a:t>
            </a:r>
            <a:endParaRPr lang="fr-FR" sz="1400" i="1" dirty="0"/>
          </a:p>
        </p:txBody>
      </p:sp>
      <p:cxnSp>
        <p:nvCxnSpPr>
          <p:cNvPr id="47" name="Connecteur droit avec flèche 46">
            <a:extLst>
              <a:ext uri="{FF2B5EF4-FFF2-40B4-BE49-F238E27FC236}">
                <a16:creationId xmlns:a16="http://schemas.microsoft.com/office/drawing/2014/main" xmlns="" id="{61EF9CC5-617F-44C2-A47D-346F8E728E28}"/>
              </a:ext>
            </a:extLst>
          </p:cNvPr>
          <p:cNvCxnSpPr>
            <a:cxnSpLocks/>
            <a:stCxn id="19" idx="6"/>
            <a:endCxn id="42" idx="1"/>
          </p:cNvCxnSpPr>
          <p:nvPr/>
        </p:nvCxnSpPr>
        <p:spPr>
          <a:xfrm>
            <a:off x="5732230" y="2169980"/>
            <a:ext cx="964075" cy="0"/>
          </a:xfrm>
          <a:prstGeom prst="straightConnector1">
            <a:avLst/>
          </a:prstGeom>
          <a:ln w="28575">
            <a:solidFill>
              <a:srgbClr val="2F5597"/>
            </a:solidFill>
            <a:tailEnd type="triangle"/>
          </a:ln>
        </p:spPr>
        <p:style>
          <a:lnRef idx="1">
            <a:schemeClr val="accent1"/>
          </a:lnRef>
          <a:fillRef idx="0">
            <a:schemeClr val="accent1"/>
          </a:fillRef>
          <a:effectRef idx="0">
            <a:schemeClr val="accent1"/>
          </a:effectRef>
          <a:fontRef idx="minor">
            <a:schemeClr val="tx1"/>
          </a:fontRef>
        </p:style>
      </p:cxnSp>
      <p:sp>
        <p:nvSpPr>
          <p:cNvPr id="19" name="Ellipse 18">
            <a:extLst>
              <a:ext uri="{FF2B5EF4-FFF2-40B4-BE49-F238E27FC236}">
                <a16:creationId xmlns:a16="http://schemas.microsoft.com/office/drawing/2014/main" xmlns="" id="{9FBA59C8-23C2-4D1B-95EA-D2E9D4FB0CD4}"/>
              </a:ext>
            </a:extLst>
          </p:cNvPr>
          <p:cNvSpPr/>
          <p:nvPr/>
        </p:nvSpPr>
        <p:spPr>
          <a:xfrm>
            <a:off x="5217880" y="1918520"/>
            <a:ext cx="514350" cy="502920"/>
          </a:xfrm>
          <a:prstGeom prst="ellipse">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9" name="Flèche : droite rayée 58">
            <a:extLst>
              <a:ext uri="{FF2B5EF4-FFF2-40B4-BE49-F238E27FC236}">
                <a16:creationId xmlns:a16="http://schemas.microsoft.com/office/drawing/2014/main" xmlns="" id="{2A8C7CFF-804A-473F-A671-3B7B6BA2B7D2}"/>
              </a:ext>
            </a:extLst>
          </p:cNvPr>
          <p:cNvSpPr/>
          <p:nvPr/>
        </p:nvSpPr>
        <p:spPr>
          <a:xfrm>
            <a:off x="2433344" y="5235870"/>
            <a:ext cx="351170" cy="576064"/>
          </a:xfrm>
          <a:prstGeom prst="stripedRightArrow">
            <a:avLst/>
          </a:prstGeom>
          <a:no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7" name="ZoneTexte 66">
            <a:extLst>
              <a:ext uri="{FF2B5EF4-FFF2-40B4-BE49-F238E27FC236}">
                <a16:creationId xmlns:a16="http://schemas.microsoft.com/office/drawing/2014/main" xmlns="" id="{2CA0B8D8-417C-46C0-AD17-C2E4C43881A2}"/>
              </a:ext>
            </a:extLst>
          </p:cNvPr>
          <p:cNvSpPr txBox="1"/>
          <p:nvPr/>
        </p:nvSpPr>
        <p:spPr>
          <a:xfrm>
            <a:off x="2784514" y="4137473"/>
            <a:ext cx="8453195" cy="2585313"/>
          </a:xfrm>
          <a:prstGeom prst="rect">
            <a:avLst/>
          </a:prstGeom>
          <a:noFill/>
          <a:ln>
            <a:solidFill>
              <a:srgbClr val="002060"/>
            </a:solidFill>
          </a:ln>
        </p:spPr>
        <p:txBody>
          <a:bodyPr wrap="square" anchor="ctr">
            <a:noAutofit/>
          </a:bodyPr>
          <a:lstStyle/>
          <a:p>
            <a:pPr marL="285750" lvl="1" indent="-285750" algn="just">
              <a:lnSpc>
                <a:spcPct val="90000"/>
              </a:lnSpc>
              <a:buClr>
                <a:srgbClr val="002060"/>
              </a:buClr>
              <a:buSzPct val="100000"/>
              <a:buFont typeface="Wingdings" panose="05000000000000000000" pitchFamily="2" charset="2"/>
              <a:buChar char=""/>
              <a:defRPr/>
            </a:pPr>
            <a:r>
              <a:rPr lang="fr-FR" altLang="zh-CN" spc="-30" dirty="0">
                <a:solidFill>
                  <a:srgbClr val="002060"/>
                </a:solidFill>
              </a:rPr>
              <a:t>Un référentiel de très haute qualité qui favorise la convergence des pratiques comptables au niveau mondial;</a:t>
            </a:r>
          </a:p>
          <a:p>
            <a:pPr marL="285750" lvl="1" indent="-285750" algn="just">
              <a:lnSpc>
                <a:spcPct val="90000"/>
              </a:lnSpc>
              <a:buClr>
                <a:srgbClr val="002060"/>
              </a:buClr>
              <a:buSzPct val="100000"/>
              <a:buFont typeface="Wingdings" panose="05000000000000000000" pitchFamily="2" charset="2"/>
              <a:buChar char=""/>
              <a:defRPr/>
            </a:pPr>
            <a:r>
              <a:rPr lang="fr-FR" altLang="zh-CN" spc="-30" dirty="0">
                <a:solidFill>
                  <a:srgbClr val="002060"/>
                </a:solidFill>
              </a:rPr>
              <a:t>Un référentiel résolument économique tourné vers la substance des opérations;</a:t>
            </a:r>
          </a:p>
          <a:p>
            <a:pPr marL="285750" lvl="1" indent="-285750" algn="just">
              <a:lnSpc>
                <a:spcPct val="90000"/>
              </a:lnSpc>
              <a:buClr>
                <a:srgbClr val="002060"/>
              </a:buClr>
              <a:buSzPct val="100000"/>
              <a:buFont typeface="Wingdings" panose="05000000000000000000" pitchFamily="2" charset="2"/>
              <a:buChar char=""/>
              <a:defRPr/>
            </a:pPr>
            <a:r>
              <a:rPr lang="fr-FR" altLang="zh-CN" spc="-30" dirty="0">
                <a:solidFill>
                  <a:srgbClr val="002060"/>
                </a:solidFill>
              </a:rPr>
              <a:t>Un référentiel qui consacre une mesure proactive des pertes de crédit attendues;</a:t>
            </a:r>
          </a:p>
          <a:p>
            <a:pPr marL="285750" lvl="1" indent="-285750" algn="just">
              <a:lnSpc>
                <a:spcPct val="90000"/>
              </a:lnSpc>
              <a:buClr>
                <a:srgbClr val="002060"/>
              </a:buClr>
              <a:buSzPct val="100000"/>
              <a:buFont typeface="Wingdings" panose="05000000000000000000" pitchFamily="2" charset="2"/>
              <a:buChar char=""/>
              <a:defRPr/>
            </a:pPr>
            <a:r>
              <a:rPr lang="fr-FR" altLang="zh-CN" spc="-30" dirty="0">
                <a:solidFill>
                  <a:srgbClr val="002060"/>
                </a:solidFill>
              </a:rPr>
              <a:t>Un référentiel qui présente de fortes interactions avec le dispositif Bâle III sur les provisions pour risque crédit, qui permettent des mises en commun de définitions (concept de perte attendue, probabilité de défaut…), de modèles et de diverses données;</a:t>
            </a:r>
          </a:p>
          <a:p>
            <a:pPr marL="285750" lvl="1" indent="-285750" algn="just">
              <a:lnSpc>
                <a:spcPct val="90000"/>
              </a:lnSpc>
              <a:buClr>
                <a:srgbClr val="002060"/>
              </a:buClr>
              <a:buSzPct val="100000"/>
              <a:buFont typeface="Wingdings" panose="05000000000000000000" pitchFamily="2" charset="2"/>
              <a:buChar char=""/>
              <a:defRPr/>
            </a:pPr>
            <a:r>
              <a:rPr lang="fr-FR" altLang="zh-CN" spc="-30" dirty="0">
                <a:solidFill>
                  <a:srgbClr val="002060"/>
                </a:solidFill>
              </a:rPr>
              <a:t>Un référentiel qui permet à travers l’information financière produite d’apprécier le stewardship.</a:t>
            </a:r>
          </a:p>
        </p:txBody>
      </p:sp>
      <p:grpSp>
        <p:nvGrpSpPr>
          <p:cNvPr id="23" name="Groupe 22">
            <a:extLst>
              <a:ext uri="{FF2B5EF4-FFF2-40B4-BE49-F238E27FC236}">
                <a16:creationId xmlns:a16="http://schemas.microsoft.com/office/drawing/2014/main" xmlns="" id="{E7AA768E-9A68-4EB5-BD38-55BB22950816}"/>
              </a:ext>
            </a:extLst>
          </p:cNvPr>
          <p:cNvGrpSpPr/>
          <p:nvPr/>
        </p:nvGrpSpPr>
        <p:grpSpPr>
          <a:xfrm>
            <a:off x="397238" y="4122717"/>
            <a:ext cx="1989728" cy="2600074"/>
            <a:chOff x="397238" y="4122717"/>
            <a:chExt cx="1989728" cy="2600074"/>
          </a:xfrm>
        </p:grpSpPr>
        <p:grpSp>
          <p:nvGrpSpPr>
            <p:cNvPr id="12" name="Groupe 11">
              <a:extLst>
                <a:ext uri="{FF2B5EF4-FFF2-40B4-BE49-F238E27FC236}">
                  <a16:creationId xmlns:a16="http://schemas.microsoft.com/office/drawing/2014/main" xmlns="" id="{CD38DD12-3D11-4996-AB46-20936604D68C}"/>
                </a:ext>
              </a:extLst>
            </p:cNvPr>
            <p:cNvGrpSpPr/>
            <p:nvPr/>
          </p:nvGrpSpPr>
          <p:grpSpPr>
            <a:xfrm>
              <a:off x="491490" y="4122717"/>
              <a:ext cx="1895476" cy="2535920"/>
              <a:chOff x="753352" y="4785803"/>
              <a:chExt cx="2409825" cy="1920363"/>
            </a:xfrm>
          </p:grpSpPr>
          <p:pic>
            <p:nvPicPr>
              <p:cNvPr id="25" name="Image 24">
                <a:extLst>
                  <a:ext uri="{FF2B5EF4-FFF2-40B4-BE49-F238E27FC236}">
                    <a16:creationId xmlns:a16="http://schemas.microsoft.com/office/drawing/2014/main" xmlns="" id="{14B17079-4CA7-464F-9B8C-51611228C0DF}"/>
                  </a:ext>
                </a:extLst>
              </p:cNvPr>
              <p:cNvPicPr>
                <a:picLocks noChangeAspect="1"/>
              </p:cNvPicPr>
              <p:nvPr/>
            </p:nvPicPr>
            <p:blipFill>
              <a:blip r:embed="rId4"/>
              <a:stretch>
                <a:fillRect/>
              </a:stretch>
            </p:blipFill>
            <p:spPr>
              <a:xfrm>
                <a:off x="753352" y="4785803"/>
                <a:ext cx="2409825" cy="819150"/>
              </a:xfrm>
              <a:prstGeom prst="rect">
                <a:avLst/>
              </a:prstGeom>
            </p:spPr>
          </p:pic>
          <p:pic>
            <p:nvPicPr>
              <p:cNvPr id="29" name="Image 28">
                <a:extLst>
                  <a:ext uri="{FF2B5EF4-FFF2-40B4-BE49-F238E27FC236}">
                    <a16:creationId xmlns:a16="http://schemas.microsoft.com/office/drawing/2014/main" xmlns="" id="{946EE403-7FAC-4FFB-950A-C340CB26B41F}"/>
                  </a:ext>
                </a:extLst>
              </p:cNvPr>
              <p:cNvPicPr>
                <a:picLocks noChangeAspect="1"/>
              </p:cNvPicPr>
              <p:nvPr/>
            </p:nvPicPr>
            <p:blipFill>
              <a:blip r:embed="rId5"/>
              <a:stretch>
                <a:fillRect/>
              </a:stretch>
            </p:blipFill>
            <p:spPr>
              <a:xfrm>
                <a:off x="849575" y="5685180"/>
                <a:ext cx="2156515" cy="1020986"/>
              </a:xfrm>
              <a:prstGeom prst="rect">
                <a:avLst/>
              </a:prstGeom>
            </p:spPr>
          </p:pic>
        </p:grpSp>
        <p:sp>
          <p:nvSpPr>
            <p:cNvPr id="15" name="Rectangle 14">
              <a:extLst>
                <a:ext uri="{FF2B5EF4-FFF2-40B4-BE49-F238E27FC236}">
                  <a16:creationId xmlns:a16="http://schemas.microsoft.com/office/drawing/2014/main" xmlns="" id="{1E26AA64-8F01-4921-864C-5A17EB3B8C39}"/>
                </a:ext>
              </a:extLst>
            </p:cNvPr>
            <p:cNvSpPr/>
            <p:nvPr/>
          </p:nvSpPr>
          <p:spPr>
            <a:xfrm>
              <a:off x="397238" y="4137474"/>
              <a:ext cx="1989728" cy="2585317"/>
            </a:xfrm>
            <a:prstGeom prst="rect">
              <a:avLst/>
            </a:prstGeom>
            <a:no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spTree>
    <p:extLst>
      <p:ext uri="{BB962C8B-B14F-4D97-AF65-F5344CB8AC3E}">
        <p14:creationId xmlns:p14="http://schemas.microsoft.com/office/powerpoint/2010/main" val="403612743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9">
            <a:extLst>
              <a:ext uri="{FF2B5EF4-FFF2-40B4-BE49-F238E27FC236}">
                <a16:creationId xmlns:a16="http://schemas.microsoft.com/office/drawing/2014/main" xmlns="" id="{346D69F0-9506-5B87-58F4-FE34E549B797}"/>
              </a:ext>
            </a:extLst>
          </p:cNvPr>
          <p:cNvSpPr txBox="1">
            <a:spLocks/>
          </p:cNvSpPr>
          <p:nvPr/>
        </p:nvSpPr>
        <p:spPr>
          <a:xfrm>
            <a:off x="929639" y="2372828"/>
            <a:ext cx="8122921" cy="1338828"/>
          </a:xfrm>
          <a:prstGeom prst="rect">
            <a:avLst/>
          </a:prstGeom>
        </p:spPr>
        <p:txBody>
          <a:bodyPr vert="horz" wrap="square" lIns="91440" tIns="45720" rIns="91440" bIns="45720" rtlCol="0" anchor="ctr">
            <a:spAutoFit/>
          </a:bodyPr>
          <a:lstStyle>
            <a:lvl1pPr>
              <a:lnSpc>
                <a:spcPct val="90000"/>
              </a:lnSpc>
              <a:spcBef>
                <a:spcPct val="0"/>
              </a:spcBef>
              <a:buNone/>
              <a:defRPr sz="3600" b="1">
                <a:solidFill>
                  <a:srgbClr val="0E3A4D"/>
                </a:solidFill>
                <a:latin typeface="Segoe UI" panose="020B0502040204020203" pitchFamily="34" charset="0"/>
                <a:ea typeface="+mj-ea"/>
                <a:cs typeface="Segoe UI" panose="020B0502040204020203" pitchFamily="34" charset="0"/>
              </a:defRPr>
            </a:lvl1pPr>
          </a:lstStyle>
          <a:p>
            <a:pPr marL="36000" marR="0" lvl="0" indent="-1203325" algn="just" defTabSz="914400" rtl="0" eaLnBrk="1" fontAlgn="auto" latinLnBrk="0" hangingPunct="1">
              <a:lnSpc>
                <a:spcPct val="90000"/>
              </a:lnSpc>
              <a:spcBef>
                <a:spcPct val="0"/>
              </a:spcBef>
              <a:spcAft>
                <a:spcPts val="0"/>
              </a:spcAft>
              <a:buClrTx/>
              <a:buSzTx/>
              <a:buFontTx/>
              <a:buNone/>
              <a:tabLst/>
              <a:defRPr/>
            </a:pPr>
            <a:r>
              <a:rPr kumimoji="0" lang="en-US" sz="3000" b="1" i="0" u="none" strike="noStrike" kern="1200" cap="none" spc="0" normalizeH="0" baseline="0" noProof="0" dirty="0">
                <a:ln>
                  <a:noFill/>
                </a:ln>
                <a:solidFill>
                  <a:srgbClr val="0070C0"/>
                </a:solidFill>
                <a:effectLst/>
                <a:uLnTx/>
                <a:uFillTx/>
                <a:latin typeface="+mn-lt"/>
                <a:ea typeface="+mj-ea"/>
                <a:cs typeface="Segoe UI" panose="020B0502040204020203" pitchFamily="34" charset="0"/>
              </a:rPr>
              <a:t>03.</a:t>
            </a:r>
            <a:r>
              <a:rPr kumimoji="0" lang="en-US" sz="3000" b="1" i="0" u="none" strike="noStrike" kern="1200" cap="none" spc="0" normalizeH="0" baseline="0" noProof="0" dirty="0">
                <a:ln>
                  <a:noFill/>
                </a:ln>
                <a:solidFill>
                  <a:srgbClr val="0E3A4D"/>
                </a:solidFill>
                <a:effectLst/>
                <a:uLnTx/>
                <a:uFillTx/>
                <a:latin typeface="+mn-lt"/>
                <a:ea typeface="+mj-ea"/>
                <a:cs typeface="Segoe UI" panose="020B0502040204020203" pitchFamily="34" charset="0"/>
              </a:rPr>
              <a:t> </a:t>
            </a:r>
            <a:r>
              <a:rPr kumimoji="0" lang="fr-FR" sz="3000" b="1" i="0" u="none" strike="noStrike" kern="1200" cap="none" spc="0" normalizeH="0" baseline="0" noProof="0" dirty="0">
                <a:ln>
                  <a:noFill/>
                </a:ln>
                <a:solidFill>
                  <a:srgbClr val="0E3A4D"/>
                </a:solidFill>
                <a:effectLst/>
                <a:uLnTx/>
                <a:uFillTx/>
                <a:latin typeface="+mn-lt"/>
                <a:ea typeface="+mj-ea"/>
                <a:cs typeface="Segoe UI" panose="020B0502040204020203" pitchFamily="34" charset="0"/>
              </a:rPr>
              <a:t>Fiscalité des SCG: État des lieux et</a:t>
            </a:r>
          </a:p>
          <a:p>
            <a:pPr marL="36000" marR="0" lvl="0" indent="-1203325" algn="just" defTabSz="914400" rtl="0" eaLnBrk="1" fontAlgn="auto" latinLnBrk="0" hangingPunct="1">
              <a:lnSpc>
                <a:spcPct val="90000"/>
              </a:lnSpc>
              <a:spcBef>
                <a:spcPct val="0"/>
              </a:spcBef>
              <a:spcAft>
                <a:spcPts val="0"/>
              </a:spcAft>
              <a:buClrTx/>
              <a:buSzTx/>
              <a:buFontTx/>
              <a:buNone/>
              <a:tabLst/>
              <a:defRPr/>
            </a:pPr>
            <a:r>
              <a:rPr lang="fr-FR" sz="3000" dirty="0">
                <a:latin typeface="+mn-lt"/>
              </a:rPr>
              <a:t>       </a:t>
            </a:r>
            <a:r>
              <a:rPr kumimoji="0" lang="fr-FR" sz="3000" b="1" i="0" u="none" strike="noStrike" kern="1200" cap="none" spc="0" normalizeH="0" baseline="0" noProof="0" dirty="0">
                <a:ln>
                  <a:noFill/>
                </a:ln>
                <a:solidFill>
                  <a:srgbClr val="0E3A4D"/>
                </a:solidFill>
                <a:effectLst/>
                <a:uLnTx/>
                <a:uFillTx/>
                <a:latin typeface="+mn-lt"/>
                <a:ea typeface="+mj-ea"/>
                <a:cs typeface="Segoe UI" panose="020B0502040204020203" pitchFamily="34" charset="0"/>
              </a:rPr>
              <a:t>mesures d’appui envisageables</a:t>
            </a:r>
          </a:p>
          <a:p>
            <a:pPr marL="36000" marR="0" lvl="0" indent="-1203325" algn="just" defTabSz="914400" rtl="0" eaLnBrk="1" fontAlgn="auto" latinLnBrk="0" hangingPunct="1">
              <a:lnSpc>
                <a:spcPct val="90000"/>
              </a:lnSpc>
              <a:spcBef>
                <a:spcPct val="0"/>
              </a:spcBef>
              <a:spcAft>
                <a:spcPts val="0"/>
              </a:spcAft>
              <a:buClrTx/>
              <a:buSzTx/>
              <a:buFontTx/>
              <a:buNone/>
              <a:tabLst/>
              <a:defRPr/>
            </a:pPr>
            <a:endParaRPr kumimoji="0" lang="fr-FR" sz="3000" b="1" i="0" u="none" strike="noStrike" kern="1200" cap="none" spc="0" normalizeH="0" baseline="0" noProof="0" dirty="0">
              <a:ln>
                <a:noFill/>
              </a:ln>
              <a:solidFill>
                <a:srgbClr val="0E3A4D"/>
              </a:solidFill>
              <a:effectLst/>
              <a:uLnTx/>
              <a:uFillTx/>
              <a:latin typeface="+mn-lt"/>
              <a:ea typeface="+mj-ea"/>
              <a:cs typeface="Segoe UI" panose="020B0502040204020203" pitchFamily="34" charset="0"/>
            </a:endParaRPr>
          </a:p>
        </p:txBody>
      </p:sp>
      <p:cxnSp>
        <p:nvCxnSpPr>
          <p:cNvPr id="14" name="Straight Connector 13">
            <a:extLst>
              <a:ext uri="{FF2B5EF4-FFF2-40B4-BE49-F238E27FC236}">
                <a16:creationId xmlns:a16="http://schemas.microsoft.com/office/drawing/2014/main" xmlns="" id="{29276CBF-6A2A-CA87-D740-B9DE2D3FB649}"/>
              </a:ext>
            </a:extLst>
          </p:cNvPr>
          <p:cNvCxnSpPr>
            <a:cxnSpLocks/>
          </p:cNvCxnSpPr>
          <p:nvPr/>
        </p:nvCxnSpPr>
        <p:spPr>
          <a:xfrm>
            <a:off x="929640" y="3317249"/>
            <a:ext cx="10515600" cy="0"/>
          </a:xfrm>
          <a:prstGeom prst="line">
            <a:avLst/>
          </a:prstGeom>
          <a:noFill/>
          <a:ln w="28575" cap="flat" cmpd="sng" algn="ctr">
            <a:solidFill>
              <a:srgbClr val="0E3A4D"/>
            </a:solidFill>
            <a:prstDash val="solid"/>
          </a:ln>
          <a:effectLst/>
        </p:spPr>
      </p:cxnSp>
      <p:grpSp>
        <p:nvGrpSpPr>
          <p:cNvPr id="5" name="Groupe 8">
            <a:extLst>
              <a:ext uri="{FF2B5EF4-FFF2-40B4-BE49-F238E27FC236}">
                <a16:creationId xmlns:a16="http://schemas.microsoft.com/office/drawing/2014/main" xmlns="" id="{EEC1DD0E-B80D-4FD9-A249-460CB4809169}"/>
              </a:ext>
            </a:extLst>
          </p:cNvPr>
          <p:cNvGrpSpPr>
            <a:grpSpLocks/>
          </p:cNvGrpSpPr>
          <p:nvPr/>
        </p:nvGrpSpPr>
        <p:grpSpPr bwMode="auto">
          <a:xfrm>
            <a:off x="11014075" y="6237288"/>
            <a:ext cx="957263" cy="287337"/>
            <a:chOff x="9460301" y="7063452"/>
            <a:chExt cx="926165" cy="277783"/>
          </a:xfrm>
        </p:grpSpPr>
        <p:sp>
          <p:nvSpPr>
            <p:cNvPr id="6" name="Espace réservé du numéro de diapositive 5">
              <a:extLst>
                <a:ext uri="{FF2B5EF4-FFF2-40B4-BE49-F238E27FC236}">
                  <a16:creationId xmlns:a16="http://schemas.microsoft.com/office/drawing/2014/main" xmlns="" id="{ED43C5E1-47E9-43A4-84AA-AB4CD5F31A58}"/>
                </a:ext>
              </a:extLst>
            </p:cNvPr>
            <p:cNvSpPr txBox="1">
              <a:spLocks/>
            </p:cNvSpPr>
            <p:nvPr/>
          </p:nvSpPr>
          <p:spPr>
            <a:xfrm>
              <a:off x="9460301" y="7063452"/>
              <a:ext cx="926165" cy="277783"/>
            </a:xfrm>
            <a:prstGeom prst="rect">
              <a:avLst/>
            </a:prstGeom>
          </p:spPr>
          <p:txBody>
            <a:bodyPr/>
            <a:lstStyle>
              <a:defPPr>
                <a:defRPr lang="de-DE"/>
              </a:defPPr>
              <a:lvl1pPr algn="l" rtl="0" fontAlgn="base">
                <a:spcBef>
                  <a:spcPct val="0"/>
                </a:spcBef>
                <a:spcAft>
                  <a:spcPct val="0"/>
                </a:spcAft>
                <a:defRPr sz="2400" kern="1200">
                  <a:solidFill>
                    <a:schemeClr val="tx1"/>
                  </a:solidFill>
                  <a:latin typeface="Times New Roman" panose="02020603050405020304" pitchFamily="18" charset="0"/>
                  <a:ea typeface="+mn-ea"/>
                  <a:cs typeface="Times New Roman" panose="02020603050405020304" pitchFamily="18" charset="0"/>
                </a:defRPr>
              </a:lvl1pPr>
              <a:lvl2pPr marL="457200" algn="l" rtl="0" fontAlgn="base">
                <a:spcBef>
                  <a:spcPct val="0"/>
                </a:spcBef>
                <a:spcAft>
                  <a:spcPct val="0"/>
                </a:spcAft>
                <a:defRPr sz="2400" kern="1200">
                  <a:solidFill>
                    <a:schemeClr val="tx1"/>
                  </a:solidFill>
                  <a:latin typeface="Times New Roman" panose="02020603050405020304" pitchFamily="18" charset="0"/>
                  <a:ea typeface="+mn-ea"/>
                  <a:cs typeface="Times New Roman" panose="02020603050405020304" pitchFamily="18" charset="0"/>
                </a:defRPr>
              </a:lvl2pPr>
              <a:lvl3pPr marL="914400" algn="l" rtl="0" fontAlgn="base">
                <a:spcBef>
                  <a:spcPct val="0"/>
                </a:spcBef>
                <a:spcAft>
                  <a:spcPct val="0"/>
                </a:spcAft>
                <a:defRPr sz="2400" kern="1200">
                  <a:solidFill>
                    <a:schemeClr val="tx1"/>
                  </a:solidFill>
                  <a:latin typeface="Times New Roman" panose="02020603050405020304" pitchFamily="18" charset="0"/>
                  <a:ea typeface="+mn-ea"/>
                  <a:cs typeface="Times New Roman" panose="02020603050405020304" pitchFamily="18" charset="0"/>
                </a:defRPr>
              </a:lvl3pPr>
              <a:lvl4pPr marL="1371600" algn="l" rtl="0" fontAlgn="base">
                <a:spcBef>
                  <a:spcPct val="0"/>
                </a:spcBef>
                <a:spcAft>
                  <a:spcPct val="0"/>
                </a:spcAft>
                <a:defRPr sz="2400" kern="1200">
                  <a:solidFill>
                    <a:schemeClr val="tx1"/>
                  </a:solidFill>
                  <a:latin typeface="Times New Roman" panose="02020603050405020304" pitchFamily="18" charset="0"/>
                  <a:ea typeface="+mn-ea"/>
                  <a:cs typeface="Times New Roman" panose="02020603050405020304" pitchFamily="18" charset="0"/>
                </a:defRPr>
              </a:lvl4pPr>
              <a:lvl5pPr marL="1828800" algn="l" rtl="0" fontAlgn="base">
                <a:spcBef>
                  <a:spcPct val="0"/>
                </a:spcBef>
                <a:spcAft>
                  <a:spcPct val="0"/>
                </a:spcAft>
                <a:defRPr sz="2400" kern="1200">
                  <a:solidFill>
                    <a:schemeClr val="tx1"/>
                  </a:solidFill>
                  <a:latin typeface="Times New Roman" panose="02020603050405020304" pitchFamily="18" charset="0"/>
                  <a:ea typeface="+mn-ea"/>
                  <a:cs typeface="Times New Roman" panose="02020603050405020304" pitchFamily="18" charset="0"/>
                </a:defRPr>
              </a:lvl5pPr>
              <a:lvl6pPr marL="2286000" algn="l" defTabSz="914400" rtl="0" eaLnBrk="1" latinLnBrk="0" hangingPunct="1">
                <a:defRPr sz="2400" kern="1200">
                  <a:solidFill>
                    <a:schemeClr val="tx1"/>
                  </a:solidFill>
                  <a:latin typeface="Times New Roman" panose="02020603050405020304" pitchFamily="18" charset="0"/>
                  <a:ea typeface="+mn-ea"/>
                  <a:cs typeface="Times New Roman" panose="02020603050405020304" pitchFamily="18" charset="0"/>
                </a:defRPr>
              </a:lvl6pPr>
              <a:lvl7pPr marL="2743200" algn="l" defTabSz="914400" rtl="0" eaLnBrk="1" latinLnBrk="0" hangingPunct="1">
                <a:defRPr sz="2400" kern="1200">
                  <a:solidFill>
                    <a:schemeClr val="tx1"/>
                  </a:solidFill>
                  <a:latin typeface="Times New Roman" panose="02020603050405020304" pitchFamily="18" charset="0"/>
                  <a:ea typeface="+mn-ea"/>
                  <a:cs typeface="Times New Roman" panose="02020603050405020304" pitchFamily="18" charset="0"/>
                </a:defRPr>
              </a:lvl7pPr>
              <a:lvl8pPr marL="3200400" algn="l" defTabSz="914400" rtl="0" eaLnBrk="1" latinLnBrk="0" hangingPunct="1">
                <a:defRPr sz="2400" kern="1200">
                  <a:solidFill>
                    <a:schemeClr val="tx1"/>
                  </a:solidFill>
                  <a:latin typeface="Times New Roman" panose="02020603050405020304" pitchFamily="18" charset="0"/>
                  <a:ea typeface="+mn-ea"/>
                  <a:cs typeface="Times New Roman" panose="02020603050405020304" pitchFamily="18" charset="0"/>
                </a:defRPr>
              </a:lvl8pPr>
              <a:lvl9pPr marL="3657600" algn="l" defTabSz="914400" rtl="0" eaLnBrk="1" latinLnBrk="0" hangingPunct="1">
                <a:defRPr sz="2400" kern="1200">
                  <a:solidFill>
                    <a:schemeClr val="tx1"/>
                  </a:solidFill>
                  <a:latin typeface="Times New Roman" panose="02020603050405020304" pitchFamily="18" charset="0"/>
                  <a:ea typeface="+mn-ea"/>
                  <a:cs typeface="Times New Roman" panose="02020603050405020304" pitchFamily="18" charset="0"/>
                </a:defRPr>
              </a:lvl9pPr>
            </a:lstStyle>
            <a:p>
              <a:pPr algn="ctr" defTabSz="1042717" eaLnBrk="1" fontAlgn="auto" hangingPunct="1">
                <a:spcBef>
                  <a:spcPts val="0"/>
                </a:spcBef>
                <a:spcAft>
                  <a:spcPts val="0"/>
                </a:spcAft>
                <a:defRPr/>
              </a:pPr>
              <a:fld id="{0FD39C0D-2820-4F1B-838D-E1ECDD5FD67B}" type="slidenum">
                <a:rPr lang="en-GB" sz="1448">
                  <a:solidFill>
                    <a:srgbClr val="002060"/>
                  </a:solidFill>
                  <a:latin typeface="Calibri" panose="020F0502020204030204" pitchFamily="34" charset="0"/>
                  <a:cs typeface="Calibri" panose="020F0502020204030204" pitchFamily="34" charset="0"/>
                </a:rPr>
                <a:pPr algn="ctr" defTabSz="1042717" eaLnBrk="1" fontAlgn="auto" hangingPunct="1">
                  <a:spcBef>
                    <a:spcPts val="0"/>
                  </a:spcBef>
                  <a:spcAft>
                    <a:spcPts val="0"/>
                  </a:spcAft>
                  <a:defRPr/>
                </a:pPr>
                <a:t>27</a:t>
              </a:fld>
              <a:endParaRPr lang="en-GB" sz="1448" dirty="0">
                <a:solidFill>
                  <a:srgbClr val="002060"/>
                </a:solidFill>
                <a:latin typeface="Calibri" panose="020F0502020204030204" pitchFamily="34" charset="0"/>
                <a:cs typeface="Calibri" panose="020F0502020204030204" pitchFamily="34" charset="0"/>
              </a:endParaRPr>
            </a:p>
          </p:txBody>
        </p:sp>
        <p:cxnSp>
          <p:nvCxnSpPr>
            <p:cNvPr id="7" name="Connecteur droit 6">
              <a:extLst>
                <a:ext uri="{FF2B5EF4-FFF2-40B4-BE49-F238E27FC236}">
                  <a16:creationId xmlns:a16="http://schemas.microsoft.com/office/drawing/2014/main" xmlns="" id="{2E916620-8DAE-45A6-8753-262D5757757B}"/>
                </a:ext>
              </a:extLst>
            </p:cNvPr>
            <p:cNvCxnSpPr/>
            <p:nvPr/>
          </p:nvCxnSpPr>
          <p:spPr>
            <a:xfrm>
              <a:off x="9738304" y="7092611"/>
              <a:ext cx="0" cy="244020"/>
            </a:xfrm>
            <a:prstGeom prst="line">
              <a:avLst/>
            </a:prstGeom>
            <a:ln>
              <a:solidFill>
                <a:srgbClr val="003062"/>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26598084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Groupe 8">
            <a:extLst>
              <a:ext uri="{FF2B5EF4-FFF2-40B4-BE49-F238E27FC236}">
                <a16:creationId xmlns:a16="http://schemas.microsoft.com/office/drawing/2014/main" xmlns="" id="{EEC1DD0E-B80D-4FD9-A249-460CB4809169}"/>
              </a:ext>
            </a:extLst>
          </p:cNvPr>
          <p:cNvGrpSpPr>
            <a:grpSpLocks/>
          </p:cNvGrpSpPr>
          <p:nvPr/>
        </p:nvGrpSpPr>
        <p:grpSpPr bwMode="auto">
          <a:xfrm>
            <a:off x="11014075" y="6237288"/>
            <a:ext cx="957263" cy="287337"/>
            <a:chOff x="9460301" y="7063452"/>
            <a:chExt cx="926165" cy="277783"/>
          </a:xfrm>
        </p:grpSpPr>
        <p:sp>
          <p:nvSpPr>
            <p:cNvPr id="6" name="Espace réservé du numéro de diapositive 5">
              <a:extLst>
                <a:ext uri="{FF2B5EF4-FFF2-40B4-BE49-F238E27FC236}">
                  <a16:creationId xmlns:a16="http://schemas.microsoft.com/office/drawing/2014/main" xmlns="" id="{ED43C5E1-47E9-43A4-84AA-AB4CD5F31A58}"/>
                </a:ext>
              </a:extLst>
            </p:cNvPr>
            <p:cNvSpPr txBox="1">
              <a:spLocks/>
            </p:cNvSpPr>
            <p:nvPr/>
          </p:nvSpPr>
          <p:spPr>
            <a:xfrm>
              <a:off x="9460301" y="7063452"/>
              <a:ext cx="926165" cy="277783"/>
            </a:xfrm>
            <a:prstGeom prst="rect">
              <a:avLst/>
            </a:prstGeom>
          </p:spPr>
          <p:txBody>
            <a:bodyPr/>
            <a:lstStyle>
              <a:defPPr>
                <a:defRPr lang="de-DE"/>
              </a:defPPr>
              <a:lvl1pPr algn="l" rtl="0" fontAlgn="base">
                <a:spcBef>
                  <a:spcPct val="0"/>
                </a:spcBef>
                <a:spcAft>
                  <a:spcPct val="0"/>
                </a:spcAft>
                <a:defRPr sz="2400" kern="1200">
                  <a:solidFill>
                    <a:schemeClr val="tx1"/>
                  </a:solidFill>
                  <a:latin typeface="Times New Roman" panose="02020603050405020304" pitchFamily="18" charset="0"/>
                  <a:ea typeface="+mn-ea"/>
                  <a:cs typeface="Times New Roman" panose="02020603050405020304" pitchFamily="18" charset="0"/>
                </a:defRPr>
              </a:lvl1pPr>
              <a:lvl2pPr marL="457200" algn="l" rtl="0" fontAlgn="base">
                <a:spcBef>
                  <a:spcPct val="0"/>
                </a:spcBef>
                <a:spcAft>
                  <a:spcPct val="0"/>
                </a:spcAft>
                <a:defRPr sz="2400" kern="1200">
                  <a:solidFill>
                    <a:schemeClr val="tx1"/>
                  </a:solidFill>
                  <a:latin typeface="Times New Roman" panose="02020603050405020304" pitchFamily="18" charset="0"/>
                  <a:ea typeface="+mn-ea"/>
                  <a:cs typeface="Times New Roman" panose="02020603050405020304" pitchFamily="18" charset="0"/>
                </a:defRPr>
              </a:lvl2pPr>
              <a:lvl3pPr marL="914400" algn="l" rtl="0" fontAlgn="base">
                <a:spcBef>
                  <a:spcPct val="0"/>
                </a:spcBef>
                <a:spcAft>
                  <a:spcPct val="0"/>
                </a:spcAft>
                <a:defRPr sz="2400" kern="1200">
                  <a:solidFill>
                    <a:schemeClr val="tx1"/>
                  </a:solidFill>
                  <a:latin typeface="Times New Roman" panose="02020603050405020304" pitchFamily="18" charset="0"/>
                  <a:ea typeface="+mn-ea"/>
                  <a:cs typeface="Times New Roman" panose="02020603050405020304" pitchFamily="18" charset="0"/>
                </a:defRPr>
              </a:lvl3pPr>
              <a:lvl4pPr marL="1371600" algn="l" rtl="0" fontAlgn="base">
                <a:spcBef>
                  <a:spcPct val="0"/>
                </a:spcBef>
                <a:spcAft>
                  <a:spcPct val="0"/>
                </a:spcAft>
                <a:defRPr sz="2400" kern="1200">
                  <a:solidFill>
                    <a:schemeClr val="tx1"/>
                  </a:solidFill>
                  <a:latin typeface="Times New Roman" panose="02020603050405020304" pitchFamily="18" charset="0"/>
                  <a:ea typeface="+mn-ea"/>
                  <a:cs typeface="Times New Roman" panose="02020603050405020304" pitchFamily="18" charset="0"/>
                </a:defRPr>
              </a:lvl4pPr>
              <a:lvl5pPr marL="1828800" algn="l" rtl="0" fontAlgn="base">
                <a:spcBef>
                  <a:spcPct val="0"/>
                </a:spcBef>
                <a:spcAft>
                  <a:spcPct val="0"/>
                </a:spcAft>
                <a:defRPr sz="2400" kern="1200">
                  <a:solidFill>
                    <a:schemeClr val="tx1"/>
                  </a:solidFill>
                  <a:latin typeface="Times New Roman" panose="02020603050405020304" pitchFamily="18" charset="0"/>
                  <a:ea typeface="+mn-ea"/>
                  <a:cs typeface="Times New Roman" panose="02020603050405020304" pitchFamily="18" charset="0"/>
                </a:defRPr>
              </a:lvl5pPr>
              <a:lvl6pPr marL="2286000" algn="l" defTabSz="914400" rtl="0" eaLnBrk="1" latinLnBrk="0" hangingPunct="1">
                <a:defRPr sz="2400" kern="1200">
                  <a:solidFill>
                    <a:schemeClr val="tx1"/>
                  </a:solidFill>
                  <a:latin typeface="Times New Roman" panose="02020603050405020304" pitchFamily="18" charset="0"/>
                  <a:ea typeface="+mn-ea"/>
                  <a:cs typeface="Times New Roman" panose="02020603050405020304" pitchFamily="18" charset="0"/>
                </a:defRPr>
              </a:lvl6pPr>
              <a:lvl7pPr marL="2743200" algn="l" defTabSz="914400" rtl="0" eaLnBrk="1" latinLnBrk="0" hangingPunct="1">
                <a:defRPr sz="2400" kern="1200">
                  <a:solidFill>
                    <a:schemeClr val="tx1"/>
                  </a:solidFill>
                  <a:latin typeface="Times New Roman" panose="02020603050405020304" pitchFamily="18" charset="0"/>
                  <a:ea typeface="+mn-ea"/>
                  <a:cs typeface="Times New Roman" panose="02020603050405020304" pitchFamily="18" charset="0"/>
                </a:defRPr>
              </a:lvl7pPr>
              <a:lvl8pPr marL="3200400" algn="l" defTabSz="914400" rtl="0" eaLnBrk="1" latinLnBrk="0" hangingPunct="1">
                <a:defRPr sz="2400" kern="1200">
                  <a:solidFill>
                    <a:schemeClr val="tx1"/>
                  </a:solidFill>
                  <a:latin typeface="Times New Roman" panose="02020603050405020304" pitchFamily="18" charset="0"/>
                  <a:ea typeface="+mn-ea"/>
                  <a:cs typeface="Times New Roman" panose="02020603050405020304" pitchFamily="18" charset="0"/>
                </a:defRPr>
              </a:lvl8pPr>
              <a:lvl9pPr marL="3657600" algn="l" defTabSz="914400" rtl="0" eaLnBrk="1" latinLnBrk="0" hangingPunct="1">
                <a:defRPr sz="2400" kern="1200">
                  <a:solidFill>
                    <a:schemeClr val="tx1"/>
                  </a:solidFill>
                  <a:latin typeface="Times New Roman" panose="02020603050405020304" pitchFamily="18" charset="0"/>
                  <a:ea typeface="+mn-ea"/>
                  <a:cs typeface="Times New Roman" panose="02020603050405020304" pitchFamily="18" charset="0"/>
                </a:defRPr>
              </a:lvl9pPr>
            </a:lstStyle>
            <a:p>
              <a:pPr algn="ctr" defTabSz="1042717" eaLnBrk="1" fontAlgn="auto" hangingPunct="1">
                <a:spcBef>
                  <a:spcPts val="0"/>
                </a:spcBef>
                <a:spcAft>
                  <a:spcPts val="0"/>
                </a:spcAft>
                <a:defRPr/>
              </a:pPr>
              <a:fld id="{0FD39C0D-2820-4F1B-838D-E1ECDD5FD67B}" type="slidenum">
                <a:rPr lang="en-GB" sz="1448">
                  <a:solidFill>
                    <a:srgbClr val="002060"/>
                  </a:solidFill>
                  <a:latin typeface="+mn-lt"/>
                  <a:cs typeface="Calibri" panose="020F0502020204030204" pitchFamily="34" charset="0"/>
                </a:rPr>
                <a:pPr algn="ctr" defTabSz="1042717" eaLnBrk="1" fontAlgn="auto" hangingPunct="1">
                  <a:spcBef>
                    <a:spcPts val="0"/>
                  </a:spcBef>
                  <a:spcAft>
                    <a:spcPts val="0"/>
                  </a:spcAft>
                  <a:defRPr/>
                </a:pPr>
                <a:t>28</a:t>
              </a:fld>
              <a:endParaRPr lang="en-GB" sz="1448" dirty="0">
                <a:solidFill>
                  <a:srgbClr val="002060"/>
                </a:solidFill>
                <a:latin typeface="+mn-lt"/>
                <a:cs typeface="Calibri" panose="020F0502020204030204" pitchFamily="34" charset="0"/>
              </a:endParaRPr>
            </a:p>
          </p:txBody>
        </p:sp>
        <p:cxnSp>
          <p:nvCxnSpPr>
            <p:cNvPr id="7" name="Connecteur droit 6">
              <a:extLst>
                <a:ext uri="{FF2B5EF4-FFF2-40B4-BE49-F238E27FC236}">
                  <a16:creationId xmlns:a16="http://schemas.microsoft.com/office/drawing/2014/main" xmlns="" id="{2E916620-8DAE-45A6-8753-262D5757757B}"/>
                </a:ext>
              </a:extLst>
            </p:cNvPr>
            <p:cNvCxnSpPr/>
            <p:nvPr/>
          </p:nvCxnSpPr>
          <p:spPr>
            <a:xfrm>
              <a:off x="9738304" y="7092611"/>
              <a:ext cx="0" cy="244020"/>
            </a:xfrm>
            <a:prstGeom prst="line">
              <a:avLst/>
            </a:prstGeom>
            <a:ln>
              <a:solidFill>
                <a:srgbClr val="003062"/>
              </a:solidFill>
            </a:ln>
          </p:spPr>
          <p:style>
            <a:lnRef idx="1">
              <a:schemeClr val="accent1"/>
            </a:lnRef>
            <a:fillRef idx="0">
              <a:schemeClr val="accent1"/>
            </a:fillRef>
            <a:effectRef idx="0">
              <a:schemeClr val="accent1"/>
            </a:effectRef>
            <a:fontRef idx="minor">
              <a:schemeClr val="tx1"/>
            </a:fontRef>
          </p:style>
        </p:cxnSp>
      </p:grpSp>
      <p:cxnSp>
        <p:nvCxnSpPr>
          <p:cNvPr id="8" name="Connecteur droit 7">
            <a:extLst>
              <a:ext uri="{FF2B5EF4-FFF2-40B4-BE49-F238E27FC236}">
                <a16:creationId xmlns:a16="http://schemas.microsoft.com/office/drawing/2014/main" xmlns="" id="{EC23064F-FBFF-40B2-97D5-9FE122837EFA}"/>
              </a:ext>
            </a:extLst>
          </p:cNvPr>
          <p:cNvCxnSpPr>
            <a:cxnSpLocks/>
          </p:cNvCxnSpPr>
          <p:nvPr/>
        </p:nvCxnSpPr>
        <p:spPr>
          <a:xfrm>
            <a:off x="0" y="971931"/>
            <a:ext cx="10996863" cy="0"/>
          </a:xfrm>
          <a:prstGeom prst="line">
            <a:avLst/>
          </a:prstGeom>
          <a:ln w="19050">
            <a:solidFill>
              <a:srgbClr val="0E3A4D"/>
            </a:solidFill>
          </a:ln>
        </p:spPr>
        <p:style>
          <a:lnRef idx="1">
            <a:schemeClr val="accent1"/>
          </a:lnRef>
          <a:fillRef idx="0">
            <a:schemeClr val="accent1"/>
          </a:fillRef>
          <a:effectRef idx="0">
            <a:schemeClr val="accent1"/>
          </a:effectRef>
          <a:fontRef idx="minor">
            <a:schemeClr val="tx1"/>
          </a:fontRef>
        </p:style>
      </p:cxnSp>
      <p:pic>
        <p:nvPicPr>
          <p:cNvPr id="9" name="Image 8">
            <a:extLst>
              <a:ext uri="{FF2B5EF4-FFF2-40B4-BE49-F238E27FC236}">
                <a16:creationId xmlns:a16="http://schemas.microsoft.com/office/drawing/2014/main" xmlns="" id="{ECE03D5E-D6FA-4B3D-815F-A9409A32082B}"/>
              </a:ext>
            </a:extLst>
          </p:cNvPr>
          <p:cNvPicPr>
            <a:picLocks noChangeAspect="1"/>
          </p:cNvPicPr>
          <p:nvPr/>
        </p:nvPicPr>
        <p:blipFill>
          <a:blip r:embed="rId3"/>
          <a:stretch>
            <a:fillRect/>
          </a:stretch>
        </p:blipFill>
        <p:spPr>
          <a:xfrm>
            <a:off x="11090358" y="394735"/>
            <a:ext cx="695325" cy="866775"/>
          </a:xfrm>
          <a:prstGeom prst="rect">
            <a:avLst/>
          </a:prstGeom>
        </p:spPr>
      </p:pic>
      <p:sp>
        <p:nvSpPr>
          <p:cNvPr id="45" name="Title 9">
            <a:extLst>
              <a:ext uri="{FF2B5EF4-FFF2-40B4-BE49-F238E27FC236}">
                <a16:creationId xmlns:a16="http://schemas.microsoft.com/office/drawing/2014/main" xmlns="" id="{78397562-115E-48DF-A07F-6A1299263DEE}"/>
              </a:ext>
            </a:extLst>
          </p:cNvPr>
          <p:cNvSpPr txBox="1">
            <a:spLocks/>
          </p:cNvSpPr>
          <p:nvPr/>
        </p:nvSpPr>
        <p:spPr>
          <a:xfrm>
            <a:off x="138709" y="465177"/>
            <a:ext cx="10515600" cy="507831"/>
          </a:xfrm>
          <a:prstGeom prst="rect">
            <a:avLst/>
          </a:prstGeom>
        </p:spPr>
        <p:txBody>
          <a:bodyPr vert="horz" lIns="91440" tIns="45720" rIns="91440" bIns="45720" rtlCol="0" anchor="ctr">
            <a:spAutoFit/>
          </a:bodyPr>
          <a:lstStyle>
            <a:lvl1pPr>
              <a:lnSpc>
                <a:spcPct val="90000"/>
              </a:lnSpc>
              <a:spcBef>
                <a:spcPct val="0"/>
              </a:spcBef>
              <a:buNone/>
              <a:defRPr sz="3600" b="1">
                <a:solidFill>
                  <a:srgbClr val="0E3A4D"/>
                </a:solidFill>
                <a:latin typeface="Segoe UI" panose="020B0502040204020203" pitchFamily="34" charset="0"/>
                <a:ea typeface="+mj-ea"/>
                <a:cs typeface="Segoe UI" panose="020B0502040204020203" pitchFamily="34" charset="0"/>
              </a:defRPr>
            </a:lvl1pPr>
          </a:lstStyle>
          <a:p>
            <a:pPr marL="1203325" marR="0" lvl="0" indent="-1203325" algn="l" defTabSz="914400" rtl="0" eaLnBrk="1" fontAlgn="auto" latinLnBrk="0" hangingPunct="1">
              <a:lnSpc>
                <a:spcPct val="90000"/>
              </a:lnSpc>
              <a:spcBef>
                <a:spcPct val="0"/>
              </a:spcBef>
              <a:spcAft>
                <a:spcPts val="0"/>
              </a:spcAft>
              <a:buClrTx/>
              <a:buSzTx/>
              <a:buFontTx/>
              <a:buNone/>
              <a:tabLst/>
              <a:defRPr/>
            </a:pPr>
            <a:r>
              <a:rPr kumimoji="0" lang="en-US" sz="3000" b="1" i="0" u="none" strike="noStrike" kern="1200" cap="none" spc="0" normalizeH="0" baseline="0" noProof="0" dirty="0">
                <a:ln>
                  <a:noFill/>
                </a:ln>
                <a:solidFill>
                  <a:srgbClr val="0070C0"/>
                </a:solidFill>
                <a:effectLst/>
                <a:uLnTx/>
                <a:uFillTx/>
                <a:latin typeface="+mn-lt"/>
                <a:ea typeface="+mj-ea"/>
                <a:cs typeface="Segoe UI" panose="020B0502040204020203" pitchFamily="34" charset="0"/>
              </a:rPr>
              <a:t>I.</a:t>
            </a:r>
            <a:r>
              <a:rPr kumimoji="0" lang="en-US" sz="3000" b="1" i="0" u="none" strike="noStrike" kern="1200" cap="none" spc="0" normalizeH="0" baseline="0" noProof="0" dirty="0">
                <a:ln>
                  <a:noFill/>
                </a:ln>
                <a:solidFill>
                  <a:srgbClr val="0E3A4D"/>
                </a:solidFill>
                <a:effectLst/>
                <a:uLnTx/>
                <a:uFillTx/>
                <a:latin typeface="+mn-lt"/>
                <a:ea typeface="+mj-ea"/>
                <a:cs typeface="Segoe UI" panose="020B0502040204020203" pitchFamily="34" charset="0"/>
              </a:rPr>
              <a:t> SGC </a:t>
            </a:r>
            <a:r>
              <a:rPr kumimoji="0" lang="fr-FR" sz="3000" b="1" i="0" u="none" strike="noStrike" kern="1200" cap="none" spc="0" normalizeH="0" baseline="0" dirty="0">
                <a:ln>
                  <a:noFill/>
                </a:ln>
                <a:solidFill>
                  <a:srgbClr val="0E3A4D"/>
                </a:solidFill>
                <a:effectLst/>
                <a:uLnTx/>
                <a:uFillTx/>
                <a:latin typeface="+mn-lt"/>
                <a:ea typeface="+mj-ea"/>
                <a:cs typeface="Segoe UI" panose="020B0502040204020203" pitchFamily="34" charset="0"/>
              </a:rPr>
              <a:t>arabes</a:t>
            </a:r>
            <a:r>
              <a:rPr kumimoji="0" lang="en-US" sz="3000" b="1" i="0" u="none" strike="noStrike" kern="1200" cap="none" spc="0" normalizeH="0" baseline="0" noProof="0" dirty="0">
                <a:ln>
                  <a:noFill/>
                </a:ln>
                <a:solidFill>
                  <a:srgbClr val="0E3A4D"/>
                </a:solidFill>
                <a:effectLst/>
                <a:uLnTx/>
                <a:uFillTx/>
                <a:latin typeface="+mn-lt"/>
                <a:ea typeface="+mj-ea"/>
                <a:cs typeface="Segoe UI" panose="020B0502040204020203" pitchFamily="34" charset="0"/>
              </a:rPr>
              <a:t>: </a:t>
            </a:r>
            <a:r>
              <a:rPr kumimoji="0" lang="fr-FR" sz="3000" b="1" i="0" u="none" strike="noStrike" kern="1200" cap="none" spc="0" normalizeH="0" baseline="0" dirty="0">
                <a:ln>
                  <a:noFill/>
                </a:ln>
                <a:solidFill>
                  <a:srgbClr val="0E3A4D"/>
                </a:solidFill>
                <a:effectLst/>
                <a:uLnTx/>
                <a:uFillTx/>
                <a:latin typeface="+mn-lt"/>
                <a:ea typeface="+mj-ea"/>
                <a:cs typeface="Segoe UI" panose="020B0502040204020203" pitchFamily="34" charset="0"/>
              </a:rPr>
              <a:t>État des lieux</a:t>
            </a:r>
            <a:endParaRPr kumimoji="0" lang="fr-FR" sz="3000" b="1" i="0" u="none" strike="noStrike" kern="1200" cap="none" spc="0" normalizeH="0" baseline="0" noProof="0" dirty="0">
              <a:ln>
                <a:noFill/>
              </a:ln>
              <a:solidFill>
                <a:srgbClr val="0E3A4D"/>
              </a:solidFill>
              <a:effectLst/>
              <a:uLnTx/>
              <a:uFillTx/>
              <a:latin typeface="+mn-lt"/>
              <a:ea typeface="+mj-ea"/>
              <a:cs typeface="Segoe UI" panose="020B0502040204020203" pitchFamily="34" charset="0"/>
            </a:endParaRPr>
          </a:p>
        </p:txBody>
      </p:sp>
      <p:grpSp>
        <p:nvGrpSpPr>
          <p:cNvPr id="13" name="Groupe 12">
            <a:extLst>
              <a:ext uri="{FF2B5EF4-FFF2-40B4-BE49-F238E27FC236}">
                <a16:creationId xmlns:a16="http://schemas.microsoft.com/office/drawing/2014/main" xmlns="" id="{E01E0F5C-A56C-4C9C-9567-16A44DCF183C}"/>
              </a:ext>
            </a:extLst>
          </p:cNvPr>
          <p:cNvGrpSpPr/>
          <p:nvPr/>
        </p:nvGrpSpPr>
        <p:grpSpPr>
          <a:xfrm>
            <a:off x="205811" y="1018071"/>
            <a:ext cx="9932599" cy="520357"/>
            <a:chOff x="205811" y="1120941"/>
            <a:chExt cx="9932599" cy="520357"/>
          </a:xfrm>
        </p:grpSpPr>
        <p:pic>
          <p:nvPicPr>
            <p:cNvPr id="3" name="Image 2">
              <a:extLst>
                <a:ext uri="{FF2B5EF4-FFF2-40B4-BE49-F238E27FC236}">
                  <a16:creationId xmlns:a16="http://schemas.microsoft.com/office/drawing/2014/main" xmlns="" id="{329F340F-7360-49FC-904D-3203F43B00AC}"/>
                </a:ext>
              </a:extLst>
            </p:cNvPr>
            <p:cNvPicPr>
              <a:picLocks noChangeAspect="1"/>
            </p:cNvPicPr>
            <p:nvPr/>
          </p:nvPicPr>
          <p:blipFill>
            <a:blip r:embed="rId4"/>
            <a:stretch>
              <a:fillRect/>
            </a:stretch>
          </p:blipFill>
          <p:spPr>
            <a:xfrm>
              <a:off x="205811" y="1120941"/>
              <a:ext cx="401012" cy="507831"/>
            </a:xfrm>
            <a:prstGeom prst="rect">
              <a:avLst/>
            </a:prstGeom>
          </p:spPr>
        </p:pic>
        <p:sp>
          <p:nvSpPr>
            <p:cNvPr id="44" name="ZoneTexte 43">
              <a:extLst>
                <a:ext uri="{FF2B5EF4-FFF2-40B4-BE49-F238E27FC236}">
                  <a16:creationId xmlns:a16="http://schemas.microsoft.com/office/drawing/2014/main" xmlns="" id="{7F6801B5-130B-4AC9-A17B-59BFE1BB4310}"/>
                </a:ext>
              </a:extLst>
            </p:cNvPr>
            <p:cNvSpPr txBox="1"/>
            <p:nvPr/>
          </p:nvSpPr>
          <p:spPr>
            <a:xfrm>
              <a:off x="507342" y="1271966"/>
              <a:ext cx="9631068" cy="369332"/>
            </a:xfrm>
            <a:prstGeom prst="rect">
              <a:avLst/>
            </a:prstGeom>
            <a:noFill/>
          </p:spPr>
          <p:txBody>
            <a:bodyPr wrap="square">
              <a:spAutoFit/>
            </a:bodyPr>
            <a:lstStyle/>
            <a:p>
              <a:pPr algn="just"/>
              <a:r>
                <a:rPr lang="fr-FR" b="1" i="1" dirty="0">
                  <a:solidFill>
                    <a:srgbClr val="0070C0"/>
                  </a:solidFill>
                </a:rPr>
                <a:t>Imposition des résultats réalisés par les SGC (Entités juridique de Garantie / Fonds de Garantie)</a:t>
              </a:r>
              <a:r>
                <a:rPr lang="fr-FR" sz="1800" b="1" i="1" u="none" strike="noStrike" baseline="0" dirty="0">
                  <a:solidFill>
                    <a:srgbClr val="0070C0"/>
                  </a:solidFill>
                </a:rPr>
                <a:t>?</a:t>
              </a:r>
              <a:endParaRPr lang="fr-FR" b="1" i="1" dirty="0">
                <a:solidFill>
                  <a:srgbClr val="0070C0"/>
                </a:solidFill>
              </a:endParaRPr>
            </a:p>
          </p:txBody>
        </p:sp>
      </p:grpSp>
      <p:cxnSp>
        <p:nvCxnSpPr>
          <p:cNvPr id="78" name="Connecteur droit avec flèche 77">
            <a:extLst>
              <a:ext uri="{FF2B5EF4-FFF2-40B4-BE49-F238E27FC236}">
                <a16:creationId xmlns:a16="http://schemas.microsoft.com/office/drawing/2014/main" xmlns="" id="{F2E39224-560F-4E44-9B30-C87B2AB0D669}"/>
              </a:ext>
            </a:extLst>
          </p:cNvPr>
          <p:cNvCxnSpPr>
            <a:cxnSpLocks/>
          </p:cNvCxnSpPr>
          <p:nvPr/>
        </p:nvCxnSpPr>
        <p:spPr>
          <a:xfrm flipV="1">
            <a:off x="3321986" y="5926074"/>
            <a:ext cx="4974289" cy="2150"/>
          </a:xfrm>
          <a:prstGeom prst="straightConnector1">
            <a:avLst/>
          </a:prstGeom>
          <a:ln w="28575">
            <a:solidFill>
              <a:srgbClr val="000000"/>
            </a:solidFill>
            <a:tailEnd type="none"/>
          </a:ln>
        </p:spPr>
        <p:style>
          <a:lnRef idx="1">
            <a:schemeClr val="accent1"/>
          </a:lnRef>
          <a:fillRef idx="0">
            <a:schemeClr val="accent1"/>
          </a:fillRef>
          <a:effectRef idx="0">
            <a:schemeClr val="accent1"/>
          </a:effectRef>
          <a:fontRef idx="minor">
            <a:schemeClr val="tx1"/>
          </a:fontRef>
        </p:style>
      </p:cxnSp>
      <p:cxnSp>
        <p:nvCxnSpPr>
          <p:cNvPr id="79" name="Connecteur droit avec flèche 78">
            <a:extLst>
              <a:ext uri="{FF2B5EF4-FFF2-40B4-BE49-F238E27FC236}">
                <a16:creationId xmlns:a16="http://schemas.microsoft.com/office/drawing/2014/main" xmlns="" id="{CAAA7B73-D2AE-4289-8B6B-5EA790D66949}"/>
              </a:ext>
            </a:extLst>
          </p:cNvPr>
          <p:cNvCxnSpPr>
            <a:cxnSpLocks/>
          </p:cNvCxnSpPr>
          <p:nvPr/>
        </p:nvCxnSpPr>
        <p:spPr>
          <a:xfrm>
            <a:off x="3405188" y="1820799"/>
            <a:ext cx="0" cy="4200525"/>
          </a:xfrm>
          <a:prstGeom prst="straightConnector1">
            <a:avLst/>
          </a:prstGeom>
          <a:ln w="28575">
            <a:solidFill>
              <a:srgbClr val="000000"/>
            </a:solidFill>
            <a:tailEnd type="none"/>
          </a:ln>
        </p:spPr>
        <p:style>
          <a:lnRef idx="1">
            <a:schemeClr val="accent1"/>
          </a:lnRef>
          <a:fillRef idx="0">
            <a:schemeClr val="accent1"/>
          </a:fillRef>
          <a:effectRef idx="0">
            <a:schemeClr val="accent1"/>
          </a:effectRef>
          <a:fontRef idx="minor">
            <a:schemeClr val="tx1"/>
          </a:fontRef>
        </p:style>
      </p:cxnSp>
      <p:cxnSp>
        <p:nvCxnSpPr>
          <p:cNvPr id="82" name="Connecteur droit avec flèche 81">
            <a:extLst>
              <a:ext uri="{FF2B5EF4-FFF2-40B4-BE49-F238E27FC236}">
                <a16:creationId xmlns:a16="http://schemas.microsoft.com/office/drawing/2014/main" xmlns="" id="{8FE4A375-7562-4710-AE87-AF2943C01412}"/>
              </a:ext>
            </a:extLst>
          </p:cNvPr>
          <p:cNvCxnSpPr>
            <a:cxnSpLocks/>
          </p:cNvCxnSpPr>
          <p:nvPr/>
        </p:nvCxnSpPr>
        <p:spPr>
          <a:xfrm>
            <a:off x="7981950" y="1868424"/>
            <a:ext cx="4763" cy="4067175"/>
          </a:xfrm>
          <a:prstGeom prst="straightConnector1">
            <a:avLst/>
          </a:prstGeom>
          <a:ln w="9525">
            <a:solidFill>
              <a:schemeClr val="accent2">
                <a:lumMod val="40000"/>
                <a:lumOff val="60000"/>
              </a:schemeClr>
            </a:solidFill>
            <a:tailEnd type="none"/>
          </a:ln>
        </p:spPr>
        <p:style>
          <a:lnRef idx="1">
            <a:schemeClr val="accent1"/>
          </a:lnRef>
          <a:fillRef idx="0">
            <a:schemeClr val="accent1"/>
          </a:fillRef>
          <a:effectRef idx="0">
            <a:schemeClr val="accent1"/>
          </a:effectRef>
          <a:fontRef idx="minor">
            <a:schemeClr val="tx1"/>
          </a:fontRef>
        </p:style>
      </p:cxnSp>
      <p:cxnSp>
        <p:nvCxnSpPr>
          <p:cNvPr id="88" name="Connecteur droit avec flèche 87">
            <a:extLst>
              <a:ext uri="{FF2B5EF4-FFF2-40B4-BE49-F238E27FC236}">
                <a16:creationId xmlns:a16="http://schemas.microsoft.com/office/drawing/2014/main" xmlns="" id="{F4714F2E-4F9E-4264-9FAF-84E183DA2899}"/>
              </a:ext>
            </a:extLst>
          </p:cNvPr>
          <p:cNvCxnSpPr>
            <a:cxnSpLocks/>
          </p:cNvCxnSpPr>
          <p:nvPr/>
        </p:nvCxnSpPr>
        <p:spPr>
          <a:xfrm flipV="1">
            <a:off x="3321984" y="2036349"/>
            <a:ext cx="4974289" cy="2150"/>
          </a:xfrm>
          <a:prstGeom prst="straightConnector1">
            <a:avLst/>
          </a:prstGeom>
          <a:ln w="19050">
            <a:solidFill>
              <a:schemeClr val="bg1">
                <a:lumMod val="50000"/>
              </a:schemeClr>
            </a:solidFill>
            <a:prstDash val="sysDash"/>
            <a:tailEnd type="none"/>
          </a:ln>
        </p:spPr>
        <p:style>
          <a:lnRef idx="1">
            <a:schemeClr val="accent1"/>
          </a:lnRef>
          <a:fillRef idx="0">
            <a:schemeClr val="accent1"/>
          </a:fillRef>
          <a:effectRef idx="0">
            <a:schemeClr val="accent1"/>
          </a:effectRef>
          <a:fontRef idx="minor">
            <a:schemeClr val="tx1"/>
          </a:fontRef>
        </p:style>
      </p:cxnSp>
      <p:sp>
        <p:nvSpPr>
          <p:cNvPr id="89" name="ZoneTexte 88">
            <a:extLst>
              <a:ext uri="{FF2B5EF4-FFF2-40B4-BE49-F238E27FC236}">
                <a16:creationId xmlns:a16="http://schemas.microsoft.com/office/drawing/2014/main" xmlns="" id="{B7105BF1-D5C4-4E41-AFEE-3A0123D2086E}"/>
              </a:ext>
            </a:extLst>
          </p:cNvPr>
          <p:cNvSpPr txBox="1"/>
          <p:nvPr/>
        </p:nvSpPr>
        <p:spPr>
          <a:xfrm>
            <a:off x="3420705" y="5917343"/>
            <a:ext cx="2296935" cy="307777"/>
          </a:xfrm>
          <a:prstGeom prst="rect">
            <a:avLst/>
          </a:prstGeom>
          <a:noFill/>
        </p:spPr>
        <p:txBody>
          <a:bodyPr wrap="square">
            <a:spAutoFit/>
          </a:bodyPr>
          <a:lstStyle/>
          <a:p>
            <a:pPr algn="ctr"/>
            <a:r>
              <a:rPr lang="fr-FR" sz="1400" b="1" i="1" dirty="0">
                <a:solidFill>
                  <a:srgbClr val="2F5597"/>
                </a:solidFill>
              </a:rPr>
              <a:t>Oui</a:t>
            </a:r>
          </a:p>
        </p:txBody>
      </p:sp>
      <p:sp>
        <p:nvSpPr>
          <p:cNvPr id="92" name="ZoneTexte 91">
            <a:extLst>
              <a:ext uri="{FF2B5EF4-FFF2-40B4-BE49-F238E27FC236}">
                <a16:creationId xmlns:a16="http://schemas.microsoft.com/office/drawing/2014/main" xmlns="" id="{2E572D34-07CE-4BDC-B39A-FCB63D2EEBCF}"/>
              </a:ext>
            </a:extLst>
          </p:cNvPr>
          <p:cNvSpPr txBox="1"/>
          <p:nvPr/>
        </p:nvSpPr>
        <p:spPr>
          <a:xfrm>
            <a:off x="5704857" y="5917343"/>
            <a:ext cx="2230923" cy="307777"/>
          </a:xfrm>
          <a:prstGeom prst="rect">
            <a:avLst/>
          </a:prstGeom>
          <a:noFill/>
        </p:spPr>
        <p:txBody>
          <a:bodyPr wrap="square">
            <a:spAutoFit/>
          </a:bodyPr>
          <a:lstStyle/>
          <a:p>
            <a:pPr algn="ctr"/>
            <a:r>
              <a:rPr lang="fr-FR" sz="1400" b="1" i="1" dirty="0">
                <a:solidFill>
                  <a:srgbClr val="2F5597"/>
                </a:solidFill>
              </a:rPr>
              <a:t>Non</a:t>
            </a:r>
          </a:p>
        </p:txBody>
      </p:sp>
      <p:sp>
        <p:nvSpPr>
          <p:cNvPr id="99" name="Rectangle 98">
            <a:extLst>
              <a:ext uri="{FF2B5EF4-FFF2-40B4-BE49-F238E27FC236}">
                <a16:creationId xmlns:a16="http://schemas.microsoft.com/office/drawing/2014/main" xmlns="" id="{67C04043-14D1-4F88-A9DF-81DA3C84036C}"/>
              </a:ext>
            </a:extLst>
          </p:cNvPr>
          <p:cNvSpPr/>
          <p:nvPr/>
        </p:nvSpPr>
        <p:spPr>
          <a:xfrm>
            <a:off x="2833295" y="2818064"/>
            <a:ext cx="549847" cy="307777"/>
          </a:xfrm>
          <a:prstGeom prst="rect">
            <a:avLst/>
          </a:prstGeom>
          <a:noFill/>
        </p:spPr>
        <p:txBody>
          <a:bodyPr wrap="square">
            <a:spAutoFit/>
          </a:bodyPr>
          <a:lstStyle/>
          <a:p>
            <a:pPr algn="ctr"/>
            <a:r>
              <a:rPr lang="fr-FR" sz="1400" b="1" i="1" dirty="0">
                <a:solidFill>
                  <a:srgbClr val="2F5597"/>
                </a:solidFill>
              </a:rPr>
              <a:t>Non</a:t>
            </a:r>
            <a:endParaRPr lang="fr-CA" sz="1400" b="1" i="1" dirty="0">
              <a:solidFill>
                <a:srgbClr val="2F5597"/>
              </a:solidFill>
            </a:endParaRPr>
          </a:p>
        </p:txBody>
      </p:sp>
      <p:sp>
        <p:nvSpPr>
          <p:cNvPr id="103" name="ZoneTexte 102">
            <a:extLst>
              <a:ext uri="{FF2B5EF4-FFF2-40B4-BE49-F238E27FC236}">
                <a16:creationId xmlns:a16="http://schemas.microsoft.com/office/drawing/2014/main" xmlns="" id="{74BF4A9E-C8BC-493D-97F8-8071E3C40FDD}"/>
              </a:ext>
            </a:extLst>
          </p:cNvPr>
          <p:cNvSpPr txBox="1"/>
          <p:nvPr/>
        </p:nvSpPr>
        <p:spPr>
          <a:xfrm>
            <a:off x="3772399" y="2846290"/>
            <a:ext cx="1476825" cy="307777"/>
          </a:xfrm>
          <a:prstGeom prst="rect">
            <a:avLst/>
          </a:prstGeom>
          <a:noFill/>
        </p:spPr>
        <p:txBody>
          <a:bodyPr wrap="square">
            <a:spAutoFit/>
          </a:bodyPr>
          <a:lstStyle/>
          <a:p>
            <a:pPr algn="ctr"/>
            <a:r>
              <a:rPr lang="fr-FR" sz="1400" dirty="0">
                <a:solidFill>
                  <a:srgbClr val="000000"/>
                </a:solidFill>
              </a:rPr>
              <a:t>Egypte (ELGF)</a:t>
            </a:r>
          </a:p>
        </p:txBody>
      </p:sp>
      <p:sp>
        <p:nvSpPr>
          <p:cNvPr id="105" name="ZoneTexte 104">
            <a:extLst>
              <a:ext uri="{FF2B5EF4-FFF2-40B4-BE49-F238E27FC236}">
                <a16:creationId xmlns:a16="http://schemas.microsoft.com/office/drawing/2014/main" xmlns="" id="{EA5190FD-3A3C-4C28-AC31-3A78FD7BB51B}"/>
              </a:ext>
            </a:extLst>
          </p:cNvPr>
          <p:cNvSpPr txBox="1"/>
          <p:nvPr/>
        </p:nvSpPr>
        <p:spPr>
          <a:xfrm>
            <a:off x="3765858" y="4318789"/>
            <a:ext cx="1476825" cy="307777"/>
          </a:xfrm>
          <a:prstGeom prst="rect">
            <a:avLst/>
          </a:prstGeom>
          <a:noFill/>
        </p:spPr>
        <p:txBody>
          <a:bodyPr wrap="square">
            <a:spAutoFit/>
          </a:bodyPr>
          <a:lstStyle/>
          <a:p>
            <a:pPr algn="ctr"/>
            <a:r>
              <a:rPr lang="fr-FR" sz="1400" dirty="0">
                <a:solidFill>
                  <a:srgbClr val="000000"/>
                </a:solidFill>
              </a:rPr>
              <a:t>Jordanie</a:t>
            </a:r>
          </a:p>
        </p:txBody>
      </p:sp>
      <p:sp>
        <p:nvSpPr>
          <p:cNvPr id="111" name="ZoneTexte 110">
            <a:extLst>
              <a:ext uri="{FF2B5EF4-FFF2-40B4-BE49-F238E27FC236}">
                <a16:creationId xmlns:a16="http://schemas.microsoft.com/office/drawing/2014/main" xmlns="" id="{EF4DC920-1512-4333-BDF4-5FDBF98701F5}"/>
              </a:ext>
            </a:extLst>
          </p:cNvPr>
          <p:cNvSpPr txBox="1"/>
          <p:nvPr/>
        </p:nvSpPr>
        <p:spPr>
          <a:xfrm>
            <a:off x="6098923" y="2199157"/>
            <a:ext cx="1476825" cy="307777"/>
          </a:xfrm>
          <a:prstGeom prst="rect">
            <a:avLst/>
          </a:prstGeom>
          <a:noFill/>
        </p:spPr>
        <p:txBody>
          <a:bodyPr wrap="square">
            <a:spAutoFit/>
          </a:bodyPr>
          <a:lstStyle/>
          <a:p>
            <a:pPr algn="ctr"/>
            <a:r>
              <a:rPr lang="fr-FR" sz="1400" dirty="0">
                <a:solidFill>
                  <a:srgbClr val="000000"/>
                </a:solidFill>
              </a:rPr>
              <a:t>Tunisie</a:t>
            </a:r>
          </a:p>
        </p:txBody>
      </p:sp>
      <p:sp>
        <p:nvSpPr>
          <p:cNvPr id="112" name="ZoneTexte 111">
            <a:extLst>
              <a:ext uri="{FF2B5EF4-FFF2-40B4-BE49-F238E27FC236}">
                <a16:creationId xmlns:a16="http://schemas.microsoft.com/office/drawing/2014/main" xmlns="" id="{0AD7CFC7-5EFA-499C-9CA4-6CC7FCBA31B9}"/>
              </a:ext>
            </a:extLst>
          </p:cNvPr>
          <p:cNvSpPr txBox="1"/>
          <p:nvPr/>
        </p:nvSpPr>
        <p:spPr>
          <a:xfrm>
            <a:off x="3765857" y="4620970"/>
            <a:ext cx="1476825" cy="307777"/>
          </a:xfrm>
          <a:prstGeom prst="rect">
            <a:avLst/>
          </a:prstGeom>
          <a:noFill/>
        </p:spPr>
        <p:txBody>
          <a:bodyPr wrap="square">
            <a:spAutoFit/>
          </a:bodyPr>
          <a:lstStyle/>
          <a:p>
            <a:pPr algn="ctr"/>
            <a:r>
              <a:rPr lang="fr-FR" sz="1400" dirty="0">
                <a:solidFill>
                  <a:srgbClr val="000000"/>
                </a:solidFill>
              </a:rPr>
              <a:t>Liban</a:t>
            </a:r>
          </a:p>
        </p:txBody>
      </p:sp>
      <p:sp>
        <p:nvSpPr>
          <p:cNvPr id="113" name="ZoneTexte 112">
            <a:extLst>
              <a:ext uri="{FF2B5EF4-FFF2-40B4-BE49-F238E27FC236}">
                <a16:creationId xmlns:a16="http://schemas.microsoft.com/office/drawing/2014/main" xmlns="" id="{65085CB5-F0B5-41FF-AA3D-2B4BC9073887}"/>
              </a:ext>
            </a:extLst>
          </p:cNvPr>
          <p:cNvSpPr txBox="1"/>
          <p:nvPr/>
        </p:nvSpPr>
        <p:spPr>
          <a:xfrm>
            <a:off x="6098922" y="3214428"/>
            <a:ext cx="1476825" cy="307777"/>
          </a:xfrm>
          <a:prstGeom prst="rect">
            <a:avLst/>
          </a:prstGeom>
          <a:noFill/>
        </p:spPr>
        <p:txBody>
          <a:bodyPr wrap="square">
            <a:spAutoFit/>
          </a:bodyPr>
          <a:lstStyle/>
          <a:p>
            <a:pPr algn="ctr"/>
            <a:r>
              <a:rPr lang="fr-FR" sz="1400" dirty="0">
                <a:solidFill>
                  <a:srgbClr val="000000"/>
                </a:solidFill>
              </a:rPr>
              <a:t>Arabie Saoudite</a:t>
            </a:r>
          </a:p>
        </p:txBody>
      </p:sp>
      <p:sp>
        <p:nvSpPr>
          <p:cNvPr id="114" name="ZoneTexte 113">
            <a:extLst>
              <a:ext uri="{FF2B5EF4-FFF2-40B4-BE49-F238E27FC236}">
                <a16:creationId xmlns:a16="http://schemas.microsoft.com/office/drawing/2014/main" xmlns="" id="{27C27D03-4531-46AC-B974-C8BE63FA2BA5}"/>
              </a:ext>
            </a:extLst>
          </p:cNvPr>
          <p:cNvSpPr txBox="1"/>
          <p:nvPr/>
        </p:nvSpPr>
        <p:spPr>
          <a:xfrm>
            <a:off x="3765856" y="4941704"/>
            <a:ext cx="1476825" cy="307777"/>
          </a:xfrm>
          <a:prstGeom prst="rect">
            <a:avLst/>
          </a:prstGeom>
          <a:noFill/>
        </p:spPr>
        <p:txBody>
          <a:bodyPr wrap="square">
            <a:spAutoFit/>
          </a:bodyPr>
          <a:lstStyle/>
          <a:p>
            <a:pPr algn="ctr"/>
            <a:r>
              <a:rPr lang="fr-FR" sz="1400" dirty="0">
                <a:solidFill>
                  <a:srgbClr val="000000"/>
                </a:solidFill>
              </a:rPr>
              <a:t>Egypte (CGC)</a:t>
            </a:r>
          </a:p>
        </p:txBody>
      </p:sp>
      <p:sp>
        <p:nvSpPr>
          <p:cNvPr id="115" name="ZoneTexte 114">
            <a:extLst>
              <a:ext uri="{FF2B5EF4-FFF2-40B4-BE49-F238E27FC236}">
                <a16:creationId xmlns:a16="http://schemas.microsoft.com/office/drawing/2014/main" xmlns="" id="{D791B4BA-9C49-4958-B96A-9D6A078F7C84}"/>
              </a:ext>
            </a:extLst>
          </p:cNvPr>
          <p:cNvSpPr txBox="1"/>
          <p:nvPr/>
        </p:nvSpPr>
        <p:spPr>
          <a:xfrm>
            <a:off x="6098923" y="2513996"/>
            <a:ext cx="1476825" cy="307777"/>
          </a:xfrm>
          <a:prstGeom prst="rect">
            <a:avLst/>
          </a:prstGeom>
          <a:noFill/>
        </p:spPr>
        <p:txBody>
          <a:bodyPr wrap="square">
            <a:spAutoFit/>
          </a:bodyPr>
          <a:lstStyle/>
          <a:p>
            <a:pPr algn="ctr"/>
            <a:r>
              <a:rPr lang="fr-FR" sz="1400" dirty="0">
                <a:solidFill>
                  <a:srgbClr val="000000"/>
                </a:solidFill>
              </a:rPr>
              <a:t>Algérie (CGCI)</a:t>
            </a:r>
          </a:p>
        </p:txBody>
      </p:sp>
      <p:sp>
        <p:nvSpPr>
          <p:cNvPr id="116" name="ZoneTexte 115">
            <a:extLst>
              <a:ext uri="{FF2B5EF4-FFF2-40B4-BE49-F238E27FC236}">
                <a16:creationId xmlns:a16="http://schemas.microsoft.com/office/drawing/2014/main" xmlns="" id="{8ECC36FB-9DD7-4966-8E25-63CA80C3D63D}"/>
              </a:ext>
            </a:extLst>
          </p:cNvPr>
          <p:cNvSpPr txBox="1"/>
          <p:nvPr/>
        </p:nvSpPr>
        <p:spPr>
          <a:xfrm>
            <a:off x="6098922" y="2849971"/>
            <a:ext cx="1476825" cy="307777"/>
          </a:xfrm>
          <a:prstGeom prst="rect">
            <a:avLst/>
          </a:prstGeom>
          <a:noFill/>
        </p:spPr>
        <p:txBody>
          <a:bodyPr wrap="square">
            <a:spAutoFit/>
          </a:bodyPr>
          <a:lstStyle/>
          <a:p>
            <a:pPr algn="ctr"/>
            <a:r>
              <a:rPr lang="fr-FR" sz="1400" dirty="0">
                <a:solidFill>
                  <a:srgbClr val="000000"/>
                </a:solidFill>
              </a:rPr>
              <a:t>Maroc</a:t>
            </a:r>
          </a:p>
        </p:txBody>
      </p:sp>
      <p:sp>
        <p:nvSpPr>
          <p:cNvPr id="117" name="ZoneTexte 116">
            <a:extLst>
              <a:ext uri="{FF2B5EF4-FFF2-40B4-BE49-F238E27FC236}">
                <a16:creationId xmlns:a16="http://schemas.microsoft.com/office/drawing/2014/main" xmlns="" id="{421AA9A0-4104-4777-9232-F04FE53B7D21}"/>
              </a:ext>
            </a:extLst>
          </p:cNvPr>
          <p:cNvSpPr txBox="1"/>
          <p:nvPr/>
        </p:nvSpPr>
        <p:spPr>
          <a:xfrm>
            <a:off x="3802022" y="5257652"/>
            <a:ext cx="1453156" cy="307777"/>
          </a:xfrm>
          <a:prstGeom prst="rect">
            <a:avLst/>
          </a:prstGeom>
          <a:noFill/>
        </p:spPr>
        <p:txBody>
          <a:bodyPr wrap="square">
            <a:spAutoFit/>
          </a:bodyPr>
          <a:lstStyle/>
          <a:p>
            <a:pPr algn="ctr"/>
            <a:r>
              <a:rPr lang="fr-FR" sz="1400" dirty="0">
                <a:solidFill>
                  <a:srgbClr val="000000"/>
                </a:solidFill>
              </a:rPr>
              <a:t>Algérie (FGAR)</a:t>
            </a:r>
          </a:p>
        </p:txBody>
      </p:sp>
      <p:sp>
        <p:nvSpPr>
          <p:cNvPr id="118" name="ZoneTexte 117">
            <a:extLst>
              <a:ext uri="{FF2B5EF4-FFF2-40B4-BE49-F238E27FC236}">
                <a16:creationId xmlns:a16="http://schemas.microsoft.com/office/drawing/2014/main" xmlns="" id="{B74BD15E-621C-43E5-AD83-676115411835}"/>
              </a:ext>
            </a:extLst>
          </p:cNvPr>
          <p:cNvSpPr txBox="1"/>
          <p:nvPr/>
        </p:nvSpPr>
        <p:spPr>
          <a:xfrm>
            <a:off x="6098922" y="3552314"/>
            <a:ext cx="1476825" cy="307777"/>
          </a:xfrm>
          <a:prstGeom prst="rect">
            <a:avLst/>
          </a:prstGeom>
          <a:noFill/>
        </p:spPr>
        <p:txBody>
          <a:bodyPr wrap="square">
            <a:spAutoFit/>
          </a:bodyPr>
          <a:lstStyle/>
          <a:p>
            <a:pPr algn="ctr"/>
            <a:r>
              <a:rPr lang="fr-FR" sz="1400" dirty="0">
                <a:solidFill>
                  <a:srgbClr val="000000"/>
                </a:solidFill>
              </a:rPr>
              <a:t>Yémen</a:t>
            </a:r>
          </a:p>
        </p:txBody>
      </p:sp>
      <p:cxnSp>
        <p:nvCxnSpPr>
          <p:cNvPr id="121" name="Connecteur droit avec flèche 120">
            <a:extLst>
              <a:ext uri="{FF2B5EF4-FFF2-40B4-BE49-F238E27FC236}">
                <a16:creationId xmlns:a16="http://schemas.microsoft.com/office/drawing/2014/main" xmlns="" id="{BF87708A-062F-4B78-A0E7-24EA562335F5}"/>
              </a:ext>
            </a:extLst>
          </p:cNvPr>
          <p:cNvCxnSpPr>
            <a:cxnSpLocks/>
          </p:cNvCxnSpPr>
          <p:nvPr/>
        </p:nvCxnSpPr>
        <p:spPr>
          <a:xfrm>
            <a:off x="7964187" y="5913117"/>
            <a:ext cx="0" cy="87627"/>
          </a:xfrm>
          <a:prstGeom prst="straightConnector1">
            <a:avLst/>
          </a:prstGeom>
          <a:ln w="28575">
            <a:solidFill>
              <a:srgbClr val="000000"/>
            </a:solidFill>
            <a:tailEnd type="none"/>
          </a:ln>
        </p:spPr>
        <p:style>
          <a:lnRef idx="1">
            <a:schemeClr val="accent1"/>
          </a:lnRef>
          <a:fillRef idx="0">
            <a:schemeClr val="accent1"/>
          </a:fillRef>
          <a:effectRef idx="0">
            <a:schemeClr val="accent1"/>
          </a:effectRef>
          <a:fontRef idx="minor">
            <a:schemeClr val="tx1"/>
          </a:fontRef>
        </p:style>
      </p:cxnSp>
      <p:sp>
        <p:nvSpPr>
          <p:cNvPr id="122" name="Rectangle 121">
            <a:extLst>
              <a:ext uri="{FF2B5EF4-FFF2-40B4-BE49-F238E27FC236}">
                <a16:creationId xmlns:a16="http://schemas.microsoft.com/office/drawing/2014/main" xmlns="" id="{AD525B50-74FB-46CC-95A2-B71BEEFF1E57}"/>
              </a:ext>
            </a:extLst>
          </p:cNvPr>
          <p:cNvSpPr/>
          <p:nvPr/>
        </p:nvSpPr>
        <p:spPr>
          <a:xfrm>
            <a:off x="4246373" y="1666711"/>
            <a:ext cx="646893" cy="369332"/>
          </a:xfrm>
          <a:prstGeom prst="rect">
            <a:avLst/>
          </a:prstGeom>
          <a:noFill/>
        </p:spPr>
        <p:txBody>
          <a:bodyPr wrap="square">
            <a:spAutoFit/>
          </a:bodyPr>
          <a:lstStyle/>
          <a:p>
            <a:pPr algn="ctr"/>
            <a:r>
              <a:rPr lang="fr-FR" b="1" i="1" dirty="0">
                <a:solidFill>
                  <a:srgbClr val="00B0F0"/>
                </a:solidFill>
              </a:rPr>
              <a:t>50%</a:t>
            </a:r>
            <a:endParaRPr lang="fr-CA" b="1" i="1" dirty="0">
              <a:solidFill>
                <a:srgbClr val="00B0F0"/>
              </a:solidFill>
            </a:endParaRPr>
          </a:p>
        </p:txBody>
      </p:sp>
      <p:sp>
        <p:nvSpPr>
          <p:cNvPr id="124" name="Rectangle 123">
            <a:extLst>
              <a:ext uri="{FF2B5EF4-FFF2-40B4-BE49-F238E27FC236}">
                <a16:creationId xmlns:a16="http://schemas.microsoft.com/office/drawing/2014/main" xmlns="" id="{BBA4107B-7B87-4044-83AC-56D0D694E351}"/>
              </a:ext>
            </a:extLst>
          </p:cNvPr>
          <p:cNvSpPr/>
          <p:nvPr/>
        </p:nvSpPr>
        <p:spPr>
          <a:xfrm>
            <a:off x="6523011" y="1673635"/>
            <a:ext cx="646893" cy="369332"/>
          </a:xfrm>
          <a:prstGeom prst="rect">
            <a:avLst/>
          </a:prstGeom>
          <a:noFill/>
        </p:spPr>
        <p:txBody>
          <a:bodyPr wrap="square">
            <a:spAutoFit/>
          </a:bodyPr>
          <a:lstStyle/>
          <a:p>
            <a:pPr algn="ctr"/>
            <a:r>
              <a:rPr lang="fr-FR" b="1" i="1" dirty="0">
                <a:solidFill>
                  <a:srgbClr val="00B0F0"/>
                </a:solidFill>
              </a:rPr>
              <a:t>50%</a:t>
            </a:r>
            <a:endParaRPr lang="fr-CA" b="1" i="1" dirty="0">
              <a:solidFill>
                <a:srgbClr val="00B0F0"/>
              </a:solidFill>
            </a:endParaRPr>
          </a:p>
        </p:txBody>
      </p:sp>
      <p:sp>
        <p:nvSpPr>
          <p:cNvPr id="125" name="Rectangle 124">
            <a:extLst>
              <a:ext uri="{FF2B5EF4-FFF2-40B4-BE49-F238E27FC236}">
                <a16:creationId xmlns:a16="http://schemas.microsoft.com/office/drawing/2014/main" xmlns="" id="{5AA8E77B-70D1-4CF3-96A3-D7B3F3AE53D0}"/>
              </a:ext>
            </a:extLst>
          </p:cNvPr>
          <p:cNvSpPr/>
          <p:nvPr/>
        </p:nvSpPr>
        <p:spPr>
          <a:xfrm>
            <a:off x="7981950" y="2777075"/>
            <a:ext cx="646893" cy="369332"/>
          </a:xfrm>
          <a:prstGeom prst="rect">
            <a:avLst/>
          </a:prstGeom>
          <a:noFill/>
        </p:spPr>
        <p:txBody>
          <a:bodyPr wrap="square">
            <a:spAutoFit/>
          </a:bodyPr>
          <a:lstStyle/>
          <a:p>
            <a:pPr algn="ctr"/>
            <a:r>
              <a:rPr lang="fr-FR" b="1" i="1" dirty="0">
                <a:solidFill>
                  <a:srgbClr val="FF9933"/>
                </a:solidFill>
              </a:rPr>
              <a:t>60%</a:t>
            </a:r>
            <a:endParaRPr lang="fr-CA" b="1" i="1" dirty="0">
              <a:solidFill>
                <a:srgbClr val="FF9933"/>
              </a:solidFill>
            </a:endParaRPr>
          </a:p>
        </p:txBody>
      </p:sp>
      <p:sp>
        <p:nvSpPr>
          <p:cNvPr id="127" name="Rectangle 126">
            <a:extLst>
              <a:ext uri="{FF2B5EF4-FFF2-40B4-BE49-F238E27FC236}">
                <a16:creationId xmlns:a16="http://schemas.microsoft.com/office/drawing/2014/main" xmlns="" id="{5618D5C1-4FBA-411E-8522-BADCC5780B3B}"/>
              </a:ext>
            </a:extLst>
          </p:cNvPr>
          <p:cNvSpPr/>
          <p:nvPr/>
        </p:nvSpPr>
        <p:spPr>
          <a:xfrm>
            <a:off x="8011978" y="4757038"/>
            <a:ext cx="646893" cy="369332"/>
          </a:xfrm>
          <a:prstGeom prst="rect">
            <a:avLst/>
          </a:prstGeom>
          <a:noFill/>
        </p:spPr>
        <p:txBody>
          <a:bodyPr wrap="square">
            <a:spAutoFit/>
          </a:bodyPr>
          <a:lstStyle/>
          <a:p>
            <a:pPr algn="ctr"/>
            <a:r>
              <a:rPr lang="fr-FR" b="1" i="1" dirty="0">
                <a:solidFill>
                  <a:srgbClr val="FF9933"/>
                </a:solidFill>
              </a:rPr>
              <a:t>40%</a:t>
            </a:r>
            <a:endParaRPr lang="fr-CA" b="1" i="1" dirty="0">
              <a:solidFill>
                <a:srgbClr val="FF9933"/>
              </a:solidFill>
            </a:endParaRPr>
          </a:p>
        </p:txBody>
      </p:sp>
      <p:sp>
        <p:nvSpPr>
          <p:cNvPr id="128" name="ZoneTexte 127">
            <a:extLst>
              <a:ext uri="{FF2B5EF4-FFF2-40B4-BE49-F238E27FC236}">
                <a16:creationId xmlns:a16="http://schemas.microsoft.com/office/drawing/2014/main" xmlns="" id="{C289F8E2-53E2-497A-877F-28A8A85A7114}"/>
              </a:ext>
            </a:extLst>
          </p:cNvPr>
          <p:cNvSpPr txBox="1"/>
          <p:nvPr/>
        </p:nvSpPr>
        <p:spPr>
          <a:xfrm rot="16200000">
            <a:off x="2014853" y="3904193"/>
            <a:ext cx="1343353" cy="307777"/>
          </a:xfrm>
          <a:prstGeom prst="rect">
            <a:avLst/>
          </a:prstGeom>
          <a:noFill/>
        </p:spPr>
        <p:txBody>
          <a:bodyPr wrap="square">
            <a:spAutoFit/>
          </a:bodyPr>
          <a:lstStyle>
            <a:defPPr>
              <a:defRPr lang="en-US"/>
            </a:defPPr>
            <a:lvl1pPr algn="ctr">
              <a:defRPr sz="1400" b="1" i="1">
                <a:solidFill>
                  <a:srgbClr val="000000"/>
                </a:solidFill>
              </a:defRPr>
            </a:lvl1pPr>
          </a:lstStyle>
          <a:p>
            <a:r>
              <a:rPr lang="fr-FR" dirty="0">
                <a:solidFill>
                  <a:srgbClr val="007434"/>
                </a:solidFill>
              </a:rPr>
              <a:t>À but lucratif?</a:t>
            </a:r>
          </a:p>
        </p:txBody>
      </p:sp>
      <p:sp>
        <p:nvSpPr>
          <p:cNvPr id="129" name="ZoneTexte 128">
            <a:extLst>
              <a:ext uri="{FF2B5EF4-FFF2-40B4-BE49-F238E27FC236}">
                <a16:creationId xmlns:a16="http://schemas.microsoft.com/office/drawing/2014/main" xmlns="" id="{47C4497B-AB31-4F88-9A65-B1369B9D1706}"/>
              </a:ext>
            </a:extLst>
          </p:cNvPr>
          <p:cNvSpPr txBox="1"/>
          <p:nvPr/>
        </p:nvSpPr>
        <p:spPr>
          <a:xfrm>
            <a:off x="3961033" y="6132373"/>
            <a:ext cx="3541621" cy="307777"/>
          </a:xfrm>
          <a:prstGeom prst="rect">
            <a:avLst/>
          </a:prstGeom>
          <a:noFill/>
        </p:spPr>
        <p:txBody>
          <a:bodyPr wrap="square">
            <a:spAutoFit/>
          </a:bodyPr>
          <a:lstStyle/>
          <a:p>
            <a:pPr algn="ctr"/>
            <a:r>
              <a:rPr lang="fr-FR" sz="1400" b="1" i="1" dirty="0">
                <a:solidFill>
                  <a:srgbClr val="007434"/>
                </a:solidFill>
              </a:rPr>
              <a:t>Soumis à l’impôt au taux de droit commun ?</a:t>
            </a:r>
          </a:p>
        </p:txBody>
      </p:sp>
      <p:sp>
        <p:nvSpPr>
          <p:cNvPr id="46" name="Rectangle 45">
            <a:extLst>
              <a:ext uri="{FF2B5EF4-FFF2-40B4-BE49-F238E27FC236}">
                <a16:creationId xmlns:a16="http://schemas.microsoft.com/office/drawing/2014/main" xmlns="" id="{8CB57A71-2F9B-4E3F-AB75-64E52A61BB99}"/>
              </a:ext>
            </a:extLst>
          </p:cNvPr>
          <p:cNvSpPr/>
          <p:nvPr/>
        </p:nvSpPr>
        <p:spPr>
          <a:xfrm>
            <a:off x="2883590" y="4794179"/>
            <a:ext cx="549847" cy="307777"/>
          </a:xfrm>
          <a:prstGeom prst="rect">
            <a:avLst/>
          </a:prstGeom>
          <a:noFill/>
        </p:spPr>
        <p:txBody>
          <a:bodyPr wrap="square">
            <a:spAutoFit/>
          </a:bodyPr>
          <a:lstStyle/>
          <a:p>
            <a:pPr algn="ctr"/>
            <a:r>
              <a:rPr lang="fr-FR" sz="1400" b="1" i="1" dirty="0">
                <a:solidFill>
                  <a:srgbClr val="2F5597"/>
                </a:solidFill>
              </a:rPr>
              <a:t>Oui</a:t>
            </a:r>
            <a:endParaRPr lang="fr-CA" sz="1400" b="1" i="1" dirty="0">
              <a:solidFill>
                <a:srgbClr val="2F5597"/>
              </a:solidFill>
            </a:endParaRPr>
          </a:p>
        </p:txBody>
      </p:sp>
      <p:cxnSp>
        <p:nvCxnSpPr>
          <p:cNvPr id="47" name="Connecteur droit avec flèche 46">
            <a:extLst>
              <a:ext uri="{FF2B5EF4-FFF2-40B4-BE49-F238E27FC236}">
                <a16:creationId xmlns:a16="http://schemas.microsoft.com/office/drawing/2014/main" xmlns="" id="{4BA5B7D2-9D32-4B35-8ACC-0E16937BA45F}"/>
              </a:ext>
            </a:extLst>
          </p:cNvPr>
          <p:cNvCxnSpPr>
            <a:cxnSpLocks/>
          </p:cNvCxnSpPr>
          <p:nvPr/>
        </p:nvCxnSpPr>
        <p:spPr>
          <a:xfrm flipV="1">
            <a:off x="3321985" y="4007904"/>
            <a:ext cx="4974289" cy="2150"/>
          </a:xfrm>
          <a:prstGeom prst="straightConnector1">
            <a:avLst/>
          </a:prstGeom>
          <a:ln w="19050">
            <a:solidFill>
              <a:schemeClr val="bg1">
                <a:lumMod val="50000"/>
              </a:schemeClr>
            </a:solidFill>
            <a:prstDash val="sysDash"/>
            <a:tailEnd type="none"/>
          </a:ln>
        </p:spPr>
        <p:style>
          <a:lnRef idx="1">
            <a:schemeClr val="accent1"/>
          </a:lnRef>
          <a:fillRef idx="0">
            <a:schemeClr val="accent1"/>
          </a:fillRef>
          <a:effectRef idx="0">
            <a:schemeClr val="accent1"/>
          </a:effectRef>
          <a:fontRef idx="minor">
            <a:schemeClr val="tx1"/>
          </a:fontRef>
        </p:style>
      </p:cxnSp>
      <p:cxnSp>
        <p:nvCxnSpPr>
          <p:cNvPr id="48" name="Connecteur droit avec flèche 47">
            <a:extLst>
              <a:ext uri="{FF2B5EF4-FFF2-40B4-BE49-F238E27FC236}">
                <a16:creationId xmlns:a16="http://schemas.microsoft.com/office/drawing/2014/main" xmlns="" id="{6AE72B11-5DB4-437F-811D-874576C4828F}"/>
              </a:ext>
            </a:extLst>
          </p:cNvPr>
          <p:cNvCxnSpPr>
            <a:cxnSpLocks/>
          </p:cNvCxnSpPr>
          <p:nvPr/>
        </p:nvCxnSpPr>
        <p:spPr>
          <a:xfrm>
            <a:off x="5706202" y="1859960"/>
            <a:ext cx="4763" cy="4067175"/>
          </a:xfrm>
          <a:prstGeom prst="straightConnector1">
            <a:avLst/>
          </a:prstGeom>
          <a:ln w="9525">
            <a:solidFill>
              <a:schemeClr val="accent2">
                <a:lumMod val="40000"/>
                <a:lumOff val="60000"/>
              </a:schemeClr>
            </a:solidFill>
            <a:tailEnd type="none"/>
          </a:ln>
        </p:spPr>
        <p:style>
          <a:lnRef idx="1">
            <a:schemeClr val="accent1"/>
          </a:lnRef>
          <a:fillRef idx="0">
            <a:schemeClr val="accent1"/>
          </a:fillRef>
          <a:effectRef idx="0">
            <a:schemeClr val="accent1"/>
          </a:effectRef>
          <a:fontRef idx="minor">
            <a:schemeClr val="tx1"/>
          </a:fontRef>
        </p:style>
      </p:cxnSp>
      <p:cxnSp>
        <p:nvCxnSpPr>
          <p:cNvPr id="49" name="Connecteur droit avec flèche 48">
            <a:extLst>
              <a:ext uri="{FF2B5EF4-FFF2-40B4-BE49-F238E27FC236}">
                <a16:creationId xmlns:a16="http://schemas.microsoft.com/office/drawing/2014/main" xmlns="" id="{F443A445-7A6D-4465-B067-86A1BCCA2E35}"/>
              </a:ext>
            </a:extLst>
          </p:cNvPr>
          <p:cNvCxnSpPr>
            <a:cxnSpLocks/>
          </p:cNvCxnSpPr>
          <p:nvPr/>
        </p:nvCxnSpPr>
        <p:spPr>
          <a:xfrm>
            <a:off x="5704857" y="5916927"/>
            <a:ext cx="0" cy="87627"/>
          </a:xfrm>
          <a:prstGeom prst="straightConnector1">
            <a:avLst/>
          </a:prstGeom>
          <a:ln w="28575">
            <a:solidFill>
              <a:srgbClr val="000000"/>
            </a:solidFill>
            <a:tailEnd type="none"/>
          </a:ln>
        </p:spPr>
        <p:style>
          <a:lnRef idx="1">
            <a:schemeClr val="accent1"/>
          </a:lnRef>
          <a:fillRef idx="0">
            <a:schemeClr val="accent1"/>
          </a:fillRef>
          <a:effectRef idx="0">
            <a:schemeClr val="accent1"/>
          </a:effectRef>
          <a:fontRef idx="minor">
            <a:schemeClr val="tx1"/>
          </a:fontRef>
        </p:style>
      </p:cxnSp>
      <p:sp>
        <p:nvSpPr>
          <p:cNvPr id="50" name="ZoneTexte 49">
            <a:extLst>
              <a:ext uri="{FF2B5EF4-FFF2-40B4-BE49-F238E27FC236}">
                <a16:creationId xmlns:a16="http://schemas.microsoft.com/office/drawing/2014/main" xmlns="" id="{D0964B7D-8B54-455B-90C0-45CDC8E4990F}"/>
              </a:ext>
            </a:extLst>
          </p:cNvPr>
          <p:cNvSpPr txBox="1"/>
          <p:nvPr/>
        </p:nvSpPr>
        <p:spPr>
          <a:xfrm>
            <a:off x="7022921" y="2129889"/>
            <a:ext cx="293966" cy="307777"/>
          </a:xfrm>
          <a:prstGeom prst="rect">
            <a:avLst/>
          </a:prstGeom>
          <a:noFill/>
        </p:spPr>
        <p:txBody>
          <a:bodyPr wrap="square">
            <a:spAutoFit/>
          </a:bodyPr>
          <a:lstStyle/>
          <a:p>
            <a:pPr algn="ctr"/>
            <a:r>
              <a:rPr lang="fr-FR" sz="1400" dirty="0">
                <a:solidFill>
                  <a:srgbClr val="FF0000"/>
                </a:solidFill>
              </a:rPr>
              <a:t>*</a:t>
            </a:r>
          </a:p>
        </p:txBody>
      </p:sp>
      <p:sp>
        <p:nvSpPr>
          <p:cNvPr id="51" name="ZoneTexte 50">
            <a:extLst>
              <a:ext uri="{FF2B5EF4-FFF2-40B4-BE49-F238E27FC236}">
                <a16:creationId xmlns:a16="http://schemas.microsoft.com/office/drawing/2014/main" xmlns="" id="{BF4F2AD3-323B-4A65-92E6-00A594377E41}"/>
              </a:ext>
            </a:extLst>
          </p:cNvPr>
          <p:cNvSpPr txBox="1"/>
          <p:nvPr/>
        </p:nvSpPr>
        <p:spPr>
          <a:xfrm>
            <a:off x="7265779" y="2407811"/>
            <a:ext cx="293966" cy="307777"/>
          </a:xfrm>
          <a:prstGeom prst="rect">
            <a:avLst/>
          </a:prstGeom>
          <a:noFill/>
        </p:spPr>
        <p:txBody>
          <a:bodyPr wrap="square">
            <a:spAutoFit/>
          </a:bodyPr>
          <a:lstStyle/>
          <a:p>
            <a:pPr algn="ctr"/>
            <a:r>
              <a:rPr lang="fr-FR" sz="1400" dirty="0">
                <a:solidFill>
                  <a:srgbClr val="FF0000"/>
                </a:solidFill>
              </a:rPr>
              <a:t>*</a:t>
            </a:r>
          </a:p>
        </p:txBody>
      </p:sp>
      <p:sp>
        <p:nvSpPr>
          <p:cNvPr id="52" name="ZoneTexte 51">
            <a:extLst>
              <a:ext uri="{FF2B5EF4-FFF2-40B4-BE49-F238E27FC236}">
                <a16:creationId xmlns:a16="http://schemas.microsoft.com/office/drawing/2014/main" xmlns="" id="{24167F59-A005-41B1-AB7A-10F675DA572A}"/>
              </a:ext>
            </a:extLst>
          </p:cNvPr>
          <p:cNvSpPr txBox="1"/>
          <p:nvPr/>
        </p:nvSpPr>
        <p:spPr>
          <a:xfrm>
            <a:off x="7016479" y="2789626"/>
            <a:ext cx="293966" cy="307777"/>
          </a:xfrm>
          <a:prstGeom prst="rect">
            <a:avLst/>
          </a:prstGeom>
          <a:noFill/>
        </p:spPr>
        <p:txBody>
          <a:bodyPr wrap="square">
            <a:spAutoFit/>
          </a:bodyPr>
          <a:lstStyle/>
          <a:p>
            <a:pPr algn="ctr"/>
            <a:r>
              <a:rPr lang="fr-FR" sz="1400" dirty="0">
                <a:solidFill>
                  <a:srgbClr val="FF0000"/>
                </a:solidFill>
              </a:rPr>
              <a:t>*</a:t>
            </a:r>
          </a:p>
        </p:txBody>
      </p:sp>
      <p:sp>
        <p:nvSpPr>
          <p:cNvPr id="53" name="ZoneTexte 52">
            <a:extLst>
              <a:ext uri="{FF2B5EF4-FFF2-40B4-BE49-F238E27FC236}">
                <a16:creationId xmlns:a16="http://schemas.microsoft.com/office/drawing/2014/main" xmlns="" id="{A576A9FB-FDC8-46CF-95E4-2A9A69924E1C}"/>
              </a:ext>
            </a:extLst>
          </p:cNvPr>
          <p:cNvSpPr txBox="1"/>
          <p:nvPr/>
        </p:nvSpPr>
        <p:spPr>
          <a:xfrm>
            <a:off x="8861042" y="1959818"/>
            <a:ext cx="293966" cy="307777"/>
          </a:xfrm>
          <a:prstGeom prst="rect">
            <a:avLst/>
          </a:prstGeom>
          <a:noFill/>
        </p:spPr>
        <p:txBody>
          <a:bodyPr wrap="square">
            <a:spAutoFit/>
          </a:bodyPr>
          <a:lstStyle/>
          <a:p>
            <a:pPr algn="ctr"/>
            <a:r>
              <a:rPr lang="fr-FR" sz="1400" dirty="0">
                <a:solidFill>
                  <a:srgbClr val="FF0000"/>
                </a:solidFill>
              </a:rPr>
              <a:t>*</a:t>
            </a:r>
          </a:p>
        </p:txBody>
      </p:sp>
      <p:sp>
        <p:nvSpPr>
          <p:cNvPr id="54" name="ZoneTexte 53">
            <a:extLst>
              <a:ext uri="{FF2B5EF4-FFF2-40B4-BE49-F238E27FC236}">
                <a16:creationId xmlns:a16="http://schemas.microsoft.com/office/drawing/2014/main" xmlns="" id="{60891E95-5E1C-40F3-B416-92E5525F6B2A}"/>
              </a:ext>
            </a:extLst>
          </p:cNvPr>
          <p:cNvSpPr txBox="1"/>
          <p:nvPr/>
        </p:nvSpPr>
        <p:spPr>
          <a:xfrm>
            <a:off x="8989038" y="2036043"/>
            <a:ext cx="2738738" cy="738664"/>
          </a:xfrm>
          <a:prstGeom prst="rect">
            <a:avLst/>
          </a:prstGeom>
          <a:noFill/>
        </p:spPr>
        <p:txBody>
          <a:bodyPr wrap="square">
            <a:spAutoFit/>
          </a:bodyPr>
          <a:lstStyle/>
          <a:p>
            <a:pPr algn="just"/>
            <a:r>
              <a:rPr lang="fr-FR" sz="1400" i="1" dirty="0">
                <a:solidFill>
                  <a:srgbClr val="002060"/>
                </a:solidFill>
              </a:rPr>
              <a:t>L’institution chargée de la gestion des fonds de garantie </a:t>
            </a:r>
            <a:r>
              <a:rPr lang="fr-FR" sz="1400" b="1" i="1" dirty="0">
                <a:solidFill>
                  <a:srgbClr val="FF0000"/>
                </a:solidFill>
              </a:rPr>
              <a:t>est soumise à l’impôt sur le résultat</a:t>
            </a:r>
            <a:r>
              <a:rPr lang="fr-FR" sz="1400" i="1" dirty="0">
                <a:solidFill>
                  <a:srgbClr val="002060"/>
                </a:solidFill>
              </a:rPr>
              <a:t>.</a:t>
            </a:r>
          </a:p>
        </p:txBody>
      </p:sp>
      <p:sp>
        <p:nvSpPr>
          <p:cNvPr id="55" name="ZoneTexte 54">
            <a:extLst>
              <a:ext uri="{FF2B5EF4-FFF2-40B4-BE49-F238E27FC236}">
                <a16:creationId xmlns:a16="http://schemas.microsoft.com/office/drawing/2014/main" xmlns="" id="{6D55CC89-C32F-4836-8BC6-A406592C10C4}"/>
              </a:ext>
            </a:extLst>
          </p:cNvPr>
          <p:cNvSpPr txBox="1"/>
          <p:nvPr/>
        </p:nvSpPr>
        <p:spPr>
          <a:xfrm>
            <a:off x="4729300" y="4305399"/>
            <a:ext cx="396615" cy="307777"/>
          </a:xfrm>
          <a:prstGeom prst="rect">
            <a:avLst/>
          </a:prstGeom>
          <a:noFill/>
        </p:spPr>
        <p:txBody>
          <a:bodyPr wrap="square">
            <a:spAutoFit/>
          </a:bodyPr>
          <a:lstStyle/>
          <a:p>
            <a:pPr algn="ctr"/>
            <a:r>
              <a:rPr lang="fr-FR" sz="1400" dirty="0">
                <a:solidFill>
                  <a:srgbClr val="007434"/>
                </a:solidFill>
              </a:rPr>
              <a:t>**</a:t>
            </a:r>
          </a:p>
        </p:txBody>
      </p:sp>
      <p:sp>
        <p:nvSpPr>
          <p:cNvPr id="56" name="ZoneTexte 55">
            <a:extLst>
              <a:ext uri="{FF2B5EF4-FFF2-40B4-BE49-F238E27FC236}">
                <a16:creationId xmlns:a16="http://schemas.microsoft.com/office/drawing/2014/main" xmlns="" id="{466AAEDD-5B1E-43E9-B368-78AFBCE14435}"/>
              </a:ext>
            </a:extLst>
          </p:cNvPr>
          <p:cNvSpPr txBox="1"/>
          <p:nvPr/>
        </p:nvSpPr>
        <p:spPr>
          <a:xfrm>
            <a:off x="4722625" y="4616856"/>
            <a:ext cx="396615" cy="307777"/>
          </a:xfrm>
          <a:prstGeom prst="rect">
            <a:avLst/>
          </a:prstGeom>
          <a:noFill/>
        </p:spPr>
        <p:txBody>
          <a:bodyPr wrap="square">
            <a:spAutoFit/>
          </a:bodyPr>
          <a:lstStyle/>
          <a:p>
            <a:pPr algn="ctr"/>
            <a:r>
              <a:rPr lang="fr-FR" sz="1400" dirty="0">
                <a:solidFill>
                  <a:srgbClr val="007434"/>
                </a:solidFill>
              </a:rPr>
              <a:t>**</a:t>
            </a:r>
          </a:p>
        </p:txBody>
      </p:sp>
      <p:sp>
        <p:nvSpPr>
          <p:cNvPr id="57" name="ZoneTexte 56">
            <a:extLst>
              <a:ext uri="{FF2B5EF4-FFF2-40B4-BE49-F238E27FC236}">
                <a16:creationId xmlns:a16="http://schemas.microsoft.com/office/drawing/2014/main" xmlns="" id="{C6D474B4-268A-4906-AF09-5B88938D7186}"/>
              </a:ext>
            </a:extLst>
          </p:cNvPr>
          <p:cNvSpPr txBox="1"/>
          <p:nvPr/>
        </p:nvSpPr>
        <p:spPr>
          <a:xfrm>
            <a:off x="4903119" y="4857751"/>
            <a:ext cx="396615" cy="307777"/>
          </a:xfrm>
          <a:prstGeom prst="rect">
            <a:avLst/>
          </a:prstGeom>
          <a:noFill/>
        </p:spPr>
        <p:txBody>
          <a:bodyPr wrap="square">
            <a:spAutoFit/>
          </a:bodyPr>
          <a:lstStyle/>
          <a:p>
            <a:pPr algn="ctr"/>
            <a:r>
              <a:rPr lang="fr-FR" sz="1400" dirty="0">
                <a:solidFill>
                  <a:srgbClr val="007434"/>
                </a:solidFill>
              </a:rPr>
              <a:t>**</a:t>
            </a:r>
          </a:p>
        </p:txBody>
      </p:sp>
      <p:sp>
        <p:nvSpPr>
          <p:cNvPr id="58" name="ZoneTexte 57">
            <a:extLst>
              <a:ext uri="{FF2B5EF4-FFF2-40B4-BE49-F238E27FC236}">
                <a16:creationId xmlns:a16="http://schemas.microsoft.com/office/drawing/2014/main" xmlns="" id="{89876F22-3601-48B6-B3CC-5A7A211BB398}"/>
              </a:ext>
            </a:extLst>
          </p:cNvPr>
          <p:cNvSpPr txBox="1"/>
          <p:nvPr/>
        </p:nvSpPr>
        <p:spPr>
          <a:xfrm>
            <a:off x="4908045" y="5146942"/>
            <a:ext cx="396615" cy="307777"/>
          </a:xfrm>
          <a:prstGeom prst="rect">
            <a:avLst/>
          </a:prstGeom>
          <a:noFill/>
        </p:spPr>
        <p:txBody>
          <a:bodyPr wrap="square">
            <a:spAutoFit/>
          </a:bodyPr>
          <a:lstStyle/>
          <a:p>
            <a:pPr algn="ctr"/>
            <a:r>
              <a:rPr lang="fr-FR" sz="1400" dirty="0">
                <a:solidFill>
                  <a:srgbClr val="007434"/>
                </a:solidFill>
              </a:rPr>
              <a:t>**</a:t>
            </a:r>
          </a:p>
        </p:txBody>
      </p:sp>
      <p:sp>
        <p:nvSpPr>
          <p:cNvPr id="59" name="ZoneTexte 58">
            <a:extLst>
              <a:ext uri="{FF2B5EF4-FFF2-40B4-BE49-F238E27FC236}">
                <a16:creationId xmlns:a16="http://schemas.microsoft.com/office/drawing/2014/main" xmlns="" id="{B9C12206-DB16-4634-8893-8DE5F7E1A0A2}"/>
              </a:ext>
            </a:extLst>
          </p:cNvPr>
          <p:cNvSpPr txBox="1"/>
          <p:nvPr/>
        </p:nvSpPr>
        <p:spPr>
          <a:xfrm>
            <a:off x="8684136" y="4229174"/>
            <a:ext cx="470872" cy="307777"/>
          </a:xfrm>
          <a:prstGeom prst="rect">
            <a:avLst/>
          </a:prstGeom>
          <a:noFill/>
        </p:spPr>
        <p:txBody>
          <a:bodyPr wrap="square">
            <a:spAutoFit/>
          </a:bodyPr>
          <a:lstStyle/>
          <a:p>
            <a:pPr algn="ctr"/>
            <a:r>
              <a:rPr lang="fr-FR" sz="1400" dirty="0">
                <a:solidFill>
                  <a:srgbClr val="007434"/>
                </a:solidFill>
              </a:rPr>
              <a:t>**</a:t>
            </a:r>
          </a:p>
        </p:txBody>
      </p:sp>
      <p:sp>
        <p:nvSpPr>
          <p:cNvPr id="60" name="ZoneTexte 59">
            <a:extLst>
              <a:ext uri="{FF2B5EF4-FFF2-40B4-BE49-F238E27FC236}">
                <a16:creationId xmlns:a16="http://schemas.microsoft.com/office/drawing/2014/main" xmlns="" id="{BFA20277-D3E4-4F35-8778-F41A3FFE1F03}"/>
              </a:ext>
            </a:extLst>
          </p:cNvPr>
          <p:cNvSpPr txBox="1"/>
          <p:nvPr/>
        </p:nvSpPr>
        <p:spPr>
          <a:xfrm>
            <a:off x="8989038" y="4305399"/>
            <a:ext cx="2738738" cy="307777"/>
          </a:xfrm>
          <a:prstGeom prst="rect">
            <a:avLst/>
          </a:prstGeom>
          <a:noFill/>
        </p:spPr>
        <p:txBody>
          <a:bodyPr wrap="square">
            <a:spAutoFit/>
          </a:bodyPr>
          <a:lstStyle/>
          <a:p>
            <a:pPr algn="just"/>
            <a:r>
              <a:rPr lang="fr-FR" sz="1400" i="1" dirty="0">
                <a:solidFill>
                  <a:srgbClr val="002060"/>
                </a:solidFill>
              </a:rPr>
              <a:t>Aucune distribution de dividendes</a:t>
            </a:r>
          </a:p>
        </p:txBody>
      </p:sp>
    </p:spTree>
    <p:extLst>
      <p:ext uri="{BB962C8B-B14F-4D97-AF65-F5344CB8AC3E}">
        <p14:creationId xmlns:p14="http://schemas.microsoft.com/office/powerpoint/2010/main" val="279013587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Groupe 8">
            <a:extLst>
              <a:ext uri="{FF2B5EF4-FFF2-40B4-BE49-F238E27FC236}">
                <a16:creationId xmlns:a16="http://schemas.microsoft.com/office/drawing/2014/main" xmlns="" id="{EEC1DD0E-B80D-4FD9-A249-460CB4809169}"/>
              </a:ext>
            </a:extLst>
          </p:cNvPr>
          <p:cNvGrpSpPr>
            <a:grpSpLocks/>
          </p:cNvGrpSpPr>
          <p:nvPr/>
        </p:nvGrpSpPr>
        <p:grpSpPr bwMode="auto">
          <a:xfrm>
            <a:off x="11014075" y="6237288"/>
            <a:ext cx="957263" cy="287337"/>
            <a:chOff x="9460301" y="7063452"/>
            <a:chExt cx="926165" cy="277783"/>
          </a:xfrm>
        </p:grpSpPr>
        <p:sp>
          <p:nvSpPr>
            <p:cNvPr id="6" name="Espace réservé du numéro de diapositive 5">
              <a:extLst>
                <a:ext uri="{FF2B5EF4-FFF2-40B4-BE49-F238E27FC236}">
                  <a16:creationId xmlns:a16="http://schemas.microsoft.com/office/drawing/2014/main" xmlns="" id="{ED43C5E1-47E9-43A4-84AA-AB4CD5F31A58}"/>
                </a:ext>
              </a:extLst>
            </p:cNvPr>
            <p:cNvSpPr txBox="1">
              <a:spLocks/>
            </p:cNvSpPr>
            <p:nvPr/>
          </p:nvSpPr>
          <p:spPr>
            <a:xfrm>
              <a:off x="9460301" y="7063452"/>
              <a:ext cx="926165" cy="277783"/>
            </a:xfrm>
            <a:prstGeom prst="rect">
              <a:avLst/>
            </a:prstGeom>
          </p:spPr>
          <p:txBody>
            <a:bodyPr/>
            <a:lstStyle>
              <a:defPPr>
                <a:defRPr lang="de-DE"/>
              </a:defPPr>
              <a:lvl1pPr algn="l" rtl="0" fontAlgn="base">
                <a:spcBef>
                  <a:spcPct val="0"/>
                </a:spcBef>
                <a:spcAft>
                  <a:spcPct val="0"/>
                </a:spcAft>
                <a:defRPr sz="2400" kern="1200">
                  <a:solidFill>
                    <a:schemeClr val="tx1"/>
                  </a:solidFill>
                  <a:latin typeface="Times New Roman" panose="02020603050405020304" pitchFamily="18" charset="0"/>
                  <a:ea typeface="+mn-ea"/>
                  <a:cs typeface="Times New Roman" panose="02020603050405020304" pitchFamily="18" charset="0"/>
                </a:defRPr>
              </a:lvl1pPr>
              <a:lvl2pPr marL="457200" algn="l" rtl="0" fontAlgn="base">
                <a:spcBef>
                  <a:spcPct val="0"/>
                </a:spcBef>
                <a:spcAft>
                  <a:spcPct val="0"/>
                </a:spcAft>
                <a:defRPr sz="2400" kern="1200">
                  <a:solidFill>
                    <a:schemeClr val="tx1"/>
                  </a:solidFill>
                  <a:latin typeface="Times New Roman" panose="02020603050405020304" pitchFamily="18" charset="0"/>
                  <a:ea typeface="+mn-ea"/>
                  <a:cs typeface="Times New Roman" panose="02020603050405020304" pitchFamily="18" charset="0"/>
                </a:defRPr>
              </a:lvl2pPr>
              <a:lvl3pPr marL="914400" algn="l" rtl="0" fontAlgn="base">
                <a:spcBef>
                  <a:spcPct val="0"/>
                </a:spcBef>
                <a:spcAft>
                  <a:spcPct val="0"/>
                </a:spcAft>
                <a:defRPr sz="2400" kern="1200">
                  <a:solidFill>
                    <a:schemeClr val="tx1"/>
                  </a:solidFill>
                  <a:latin typeface="Times New Roman" panose="02020603050405020304" pitchFamily="18" charset="0"/>
                  <a:ea typeface="+mn-ea"/>
                  <a:cs typeface="Times New Roman" panose="02020603050405020304" pitchFamily="18" charset="0"/>
                </a:defRPr>
              </a:lvl3pPr>
              <a:lvl4pPr marL="1371600" algn="l" rtl="0" fontAlgn="base">
                <a:spcBef>
                  <a:spcPct val="0"/>
                </a:spcBef>
                <a:spcAft>
                  <a:spcPct val="0"/>
                </a:spcAft>
                <a:defRPr sz="2400" kern="1200">
                  <a:solidFill>
                    <a:schemeClr val="tx1"/>
                  </a:solidFill>
                  <a:latin typeface="Times New Roman" panose="02020603050405020304" pitchFamily="18" charset="0"/>
                  <a:ea typeface="+mn-ea"/>
                  <a:cs typeface="Times New Roman" panose="02020603050405020304" pitchFamily="18" charset="0"/>
                </a:defRPr>
              </a:lvl4pPr>
              <a:lvl5pPr marL="1828800" algn="l" rtl="0" fontAlgn="base">
                <a:spcBef>
                  <a:spcPct val="0"/>
                </a:spcBef>
                <a:spcAft>
                  <a:spcPct val="0"/>
                </a:spcAft>
                <a:defRPr sz="2400" kern="1200">
                  <a:solidFill>
                    <a:schemeClr val="tx1"/>
                  </a:solidFill>
                  <a:latin typeface="Times New Roman" panose="02020603050405020304" pitchFamily="18" charset="0"/>
                  <a:ea typeface="+mn-ea"/>
                  <a:cs typeface="Times New Roman" panose="02020603050405020304" pitchFamily="18" charset="0"/>
                </a:defRPr>
              </a:lvl5pPr>
              <a:lvl6pPr marL="2286000" algn="l" defTabSz="914400" rtl="0" eaLnBrk="1" latinLnBrk="0" hangingPunct="1">
                <a:defRPr sz="2400" kern="1200">
                  <a:solidFill>
                    <a:schemeClr val="tx1"/>
                  </a:solidFill>
                  <a:latin typeface="Times New Roman" panose="02020603050405020304" pitchFamily="18" charset="0"/>
                  <a:ea typeface="+mn-ea"/>
                  <a:cs typeface="Times New Roman" panose="02020603050405020304" pitchFamily="18" charset="0"/>
                </a:defRPr>
              </a:lvl6pPr>
              <a:lvl7pPr marL="2743200" algn="l" defTabSz="914400" rtl="0" eaLnBrk="1" latinLnBrk="0" hangingPunct="1">
                <a:defRPr sz="2400" kern="1200">
                  <a:solidFill>
                    <a:schemeClr val="tx1"/>
                  </a:solidFill>
                  <a:latin typeface="Times New Roman" panose="02020603050405020304" pitchFamily="18" charset="0"/>
                  <a:ea typeface="+mn-ea"/>
                  <a:cs typeface="Times New Roman" panose="02020603050405020304" pitchFamily="18" charset="0"/>
                </a:defRPr>
              </a:lvl7pPr>
              <a:lvl8pPr marL="3200400" algn="l" defTabSz="914400" rtl="0" eaLnBrk="1" latinLnBrk="0" hangingPunct="1">
                <a:defRPr sz="2400" kern="1200">
                  <a:solidFill>
                    <a:schemeClr val="tx1"/>
                  </a:solidFill>
                  <a:latin typeface="Times New Roman" panose="02020603050405020304" pitchFamily="18" charset="0"/>
                  <a:ea typeface="+mn-ea"/>
                  <a:cs typeface="Times New Roman" panose="02020603050405020304" pitchFamily="18" charset="0"/>
                </a:defRPr>
              </a:lvl8pPr>
              <a:lvl9pPr marL="3657600" algn="l" defTabSz="914400" rtl="0" eaLnBrk="1" latinLnBrk="0" hangingPunct="1">
                <a:defRPr sz="2400" kern="1200">
                  <a:solidFill>
                    <a:schemeClr val="tx1"/>
                  </a:solidFill>
                  <a:latin typeface="Times New Roman" panose="02020603050405020304" pitchFamily="18" charset="0"/>
                  <a:ea typeface="+mn-ea"/>
                  <a:cs typeface="Times New Roman" panose="02020603050405020304" pitchFamily="18" charset="0"/>
                </a:defRPr>
              </a:lvl9pPr>
            </a:lstStyle>
            <a:p>
              <a:pPr algn="ctr" defTabSz="1042717" eaLnBrk="1" fontAlgn="auto" hangingPunct="1">
                <a:spcBef>
                  <a:spcPts val="0"/>
                </a:spcBef>
                <a:spcAft>
                  <a:spcPts val="0"/>
                </a:spcAft>
                <a:defRPr/>
              </a:pPr>
              <a:fld id="{0FD39C0D-2820-4F1B-838D-E1ECDD5FD67B}" type="slidenum">
                <a:rPr lang="en-GB" sz="1448">
                  <a:solidFill>
                    <a:srgbClr val="002060"/>
                  </a:solidFill>
                  <a:latin typeface="+mn-lt"/>
                  <a:cs typeface="Calibri" panose="020F0502020204030204" pitchFamily="34" charset="0"/>
                </a:rPr>
                <a:pPr algn="ctr" defTabSz="1042717" eaLnBrk="1" fontAlgn="auto" hangingPunct="1">
                  <a:spcBef>
                    <a:spcPts val="0"/>
                  </a:spcBef>
                  <a:spcAft>
                    <a:spcPts val="0"/>
                  </a:spcAft>
                  <a:defRPr/>
                </a:pPr>
                <a:t>29</a:t>
              </a:fld>
              <a:endParaRPr lang="en-GB" sz="1448" dirty="0">
                <a:solidFill>
                  <a:srgbClr val="002060"/>
                </a:solidFill>
                <a:latin typeface="+mn-lt"/>
                <a:cs typeface="Calibri" panose="020F0502020204030204" pitchFamily="34" charset="0"/>
              </a:endParaRPr>
            </a:p>
          </p:txBody>
        </p:sp>
        <p:cxnSp>
          <p:nvCxnSpPr>
            <p:cNvPr id="7" name="Connecteur droit 6">
              <a:extLst>
                <a:ext uri="{FF2B5EF4-FFF2-40B4-BE49-F238E27FC236}">
                  <a16:creationId xmlns:a16="http://schemas.microsoft.com/office/drawing/2014/main" xmlns="" id="{2E916620-8DAE-45A6-8753-262D5757757B}"/>
                </a:ext>
              </a:extLst>
            </p:cNvPr>
            <p:cNvCxnSpPr/>
            <p:nvPr/>
          </p:nvCxnSpPr>
          <p:spPr>
            <a:xfrm>
              <a:off x="9738304" y="7092611"/>
              <a:ext cx="0" cy="244020"/>
            </a:xfrm>
            <a:prstGeom prst="line">
              <a:avLst/>
            </a:prstGeom>
            <a:ln>
              <a:solidFill>
                <a:srgbClr val="003062"/>
              </a:solidFill>
            </a:ln>
          </p:spPr>
          <p:style>
            <a:lnRef idx="1">
              <a:schemeClr val="accent1"/>
            </a:lnRef>
            <a:fillRef idx="0">
              <a:schemeClr val="accent1"/>
            </a:fillRef>
            <a:effectRef idx="0">
              <a:schemeClr val="accent1"/>
            </a:effectRef>
            <a:fontRef idx="minor">
              <a:schemeClr val="tx1"/>
            </a:fontRef>
          </p:style>
        </p:cxnSp>
      </p:grpSp>
      <p:cxnSp>
        <p:nvCxnSpPr>
          <p:cNvPr id="8" name="Connecteur droit 7">
            <a:extLst>
              <a:ext uri="{FF2B5EF4-FFF2-40B4-BE49-F238E27FC236}">
                <a16:creationId xmlns:a16="http://schemas.microsoft.com/office/drawing/2014/main" xmlns="" id="{EC23064F-FBFF-40B2-97D5-9FE122837EFA}"/>
              </a:ext>
            </a:extLst>
          </p:cNvPr>
          <p:cNvCxnSpPr>
            <a:cxnSpLocks/>
          </p:cNvCxnSpPr>
          <p:nvPr/>
        </p:nvCxnSpPr>
        <p:spPr>
          <a:xfrm>
            <a:off x="0" y="971931"/>
            <a:ext cx="10996863" cy="0"/>
          </a:xfrm>
          <a:prstGeom prst="line">
            <a:avLst/>
          </a:prstGeom>
          <a:ln w="19050">
            <a:solidFill>
              <a:srgbClr val="0E3A4D"/>
            </a:solidFill>
          </a:ln>
        </p:spPr>
        <p:style>
          <a:lnRef idx="1">
            <a:schemeClr val="accent1"/>
          </a:lnRef>
          <a:fillRef idx="0">
            <a:schemeClr val="accent1"/>
          </a:fillRef>
          <a:effectRef idx="0">
            <a:schemeClr val="accent1"/>
          </a:effectRef>
          <a:fontRef idx="minor">
            <a:schemeClr val="tx1"/>
          </a:fontRef>
        </p:style>
      </p:cxnSp>
      <p:pic>
        <p:nvPicPr>
          <p:cNvPr id="9" name="Image 8">
            <a:extLst>
              <a:ext uri="{FF2B5EF4-FFF2-40B4-BE49-F238E27FC236}">
                <a16:creationId xmlns:a16="http://schemas.microsoft.com/office/drawing/2014/main" xmlns="" id="{ECE03D5E-D6FA-4B3D-815F-A9409A32082B}"/>
              </a:ext>
            </a:extLst>
          </p:cNvPr>
          <p:cNvPicPr>
            <a:picLocks noChangeAspect="1"/>
          </p:cNvPicPr>
          <p:nvPr/>
        </p:nvPicPr>
        <p:blipFill>
          <a:blip r:embed="rId3"/>
          <a:stretch>
            <a:fillRect/>
          </a:stretch>
        </p:blipFill>
        <p:spPr>
          <a:xfrm>
            <a:off x="11090358" y="394735"/>
            <a:ext cx="695325" cy="866775"/>
          </a:xfrm>
          <a:prstGeom prst="rect">
            <a:avLst/>
          </a:prstGeom>
        </p:spPr>
      </p:pic>
      <p:sp>
        <p:nvSpPr>
          <p:cNvPr id="45" name="Title 9">
            <a:extLst>
              <a:ext uri="{FF2B5EF4-FFF2-40B4-BE49-F238E27FC236}">
                <a16:creationId xmlns:a16="http://schemas.microsoft.com/office/drawing/2014/main" xmlns="" id="{78397562-115E-48DF-A07F-6A1299263DEE}"/>
              </a:ext>
            </a:extLst>
          </p:cNvPr>
          <p:cNvSpPr txBox="1">
            <a:spLocks/>
          </p:cNvSpPr>
          <p:nvPr/>
        </p:nvSpPr>
        <p:spPr>
          <a:xfrm>
            <a:off x="138709" y="465177"/>
            <a:ext cx="10515600" cy="507831"/>
          </a:xfrm>
          <a:prstGeom prst="rect">
            <a:avLst/>
          </a:prstGeom>
        </p:spPr>
        <p:txBody>
          <a:bodyPr vert="horz" lIns="91440" tIns="45720" rIns="91440" bIns="45720" rtlCol="0" anchor="ctr">
            <a:spAutoFit/>
          </a:bodyPr>
          <a:lstStyle>
            <a:lvl1pPr>
              <a:lnSpc>
                <a:spcPct val="90000"/>
              </a:lnSpc>
              <a:spcBef>
                <a:spcPct val="0"/>
              </a:spcBef>
              <a:buNone/>
              <a:defRPr sz="3600" b="1">
                <a:solidFill>
                  <a:srgbClr val="0E3A4D"/>
                </a:solidFill>
                <a:latin typeface="Segoe UI" panose="020B0502040204020203" pitchFamily="34" charset="0"/>
                <a:ea typeface="+mj-ea"/>
                <a:cs typeface="Segoe UI" panose="020B0502040204020203" pitchFamily="34" charset="0"/>
              </a:defRPr>
            </a:lvl1pPr>
          </a:lstStyle>
          <a:p>
            <a:pPr marL="1203325" marR="0" lvl="0" indent="-1203325" algn="l" defTabSz="914400" rtl="0" eaLnBrk="1" fontAlgn="auto" latinLnBrk="0" hangingPunct="1">
              <a:lnSpc>
                <a:spcPct val="90000"/>
              </a:lnSpc>
              <a:spcBef>
                <a:spcPct val="0"/>
              </a:spcBef>
              <a:spcAft>
                <a:spcPts val="0"/>
              </a:spcAft>
              <a:buClrTx/>
              <a:buSzTx/>
              <a:buFontTx/>
              <a:buNone/>
              <a:tabLst/>
              <a:defRPr/>
            </a:pPr>
            <a:r>
              <a:rPr kumimoji="0" lang="en-US" sz="3000" b="1" i="0" u="none" strike="noStrike" kern="1200" cap="none" spc="0" normalizeH="0" baseline="0" noProof="0" dirty="0">
                <a:ln>
                  <a:noFill/>
                </a:ln>
                <a:solidFill>
                  <a:srgbClr val="0070C0"/>
                </a:solidFill>
                <a:effectLst/>
                <a:uLnTx/>
                <a:uFillTx/>
                <a:latin typeface="+mn-lt"/>
                <a:ea typeface="+mj-ea"/>
                <a:cs typeface="Segoe UI" panose="020B0502040204020203" pitchFamily="34" charset="0"/>
              </a:rPr>
              <a:t>I.</a:t>
            </a:r>
            <a:r>
              <a:rPr kumimoji="0" lang="en-US" sz="3000" b="1" i="0" u="none" strike="noStrike" kern="1200" cap="none" spc="0" normalizeH="0" baseline="0" noProof="0" dirty="0">
                <a:ln>
                  <a:noFill/>
                </a:ln>
                <a:solidFill>
                  <a:srgbClr val="0E3A4D"/>
                </a:solidFill>
                <a:effectLst/>
                <a:uLnTx/>
                <a:uFillTx/>
                <a:latin typeface="+mn-lt"/>
                <a:ea typeface="+mj-ea"/>
                <a:cs typeface="Segoe UI" panose="020B0502040204020203" pitchFamily="34" charset="0"/>
              </a:rPr>
              <a:t> SGC </a:t>
            </a:r>
            <a:r>
              <a:rPr kumimoji="0" lang="fr-FR" sz="3000" b="1" i="0" u="none" strike="noStrike" kern="1200" cap="none" spc="0" normalizeH="0" baseline="0" dirty="0">
                <a:ln>
                  <a:noFill/>
                </a:ln>
                <a:solidFill>
                  <a:srgbClr val="0E3A4D"/>
                </a:solidFill>
                <a:effectLst/>
                <a:uLnTx/>
                <a:uFillTx/>
                <a:latin typeface="+mn-lt"/>
                <a:ea typeface="+mj-ea"/>
                <a:cs typeface="Segoe UI" panose="020B0502040204020203" pitchFamily="34" charset="0"/>
              </a:rPr>
              <a:t>arabes</a:t>
            </a:r>
            <a:r>
              <a:rPr kumimoji="0" lang="en-US" sz="3000" b="1" i="0" u="none" strike="noStrike" kern="1200" cap="none" spc="0" normalizeH="0" baseline="0" noProof="0" dirty="0">
                <a:ln>
                  <a:noFill/>
                </a:ln>
                <a:solidFill>
                  <a:srgbClr val="0E3A4D"/>
                </a:solidFill>
                <a:effectLst/>
                <a:uLnTx/>
                <a:uFillTx/>
                <a:latin typeface="+mn-lt"/>
                <a:ea typeface="+mj-ea"/>
                <a:cs typeface="Segoe UI" panose="020B0502040204020203" pitchFamily="34" charset="0"/>
              </a:rPr>
              <a:t>: </a:t>
            </a:r>
            <a:r>
              <a:rPr kumimoji="0" lang="fr-FR" sz="3000" b="1" i="0" u="none" strike="noStrike" kern="1200" cap="none" spc="0" normalizeH="0" baseline="0" dirty="0">
                <a:ln>
                  <a:noFill/>
                </a:ln>
                <a:solidFill>
                  <a:srgbClr val="0E3A4D"/>
                </a:solidFill>
                <a:effectLst/>
                <a:uLnTx/>
                <a:uFillTx/>
                <a:latin typeface="+mn-lt"/>
                <a:ea typeface="+mj-ea"/>
                <a:cs typeface="Segoe UI" panose="020B0502040204020203" pitchFamily="34" charset="0"/>
              </a:rPr>
              <a:t>État des lieux</a:t>
            </a:r>
            <a:endParaRPr kumimoji="0" lang="fr-FR" sz="3000" b="1" i="0" u="none" strike="noStrike" kern="1200" cap="none" spc="0" normalizeH="0" baseline="0" noProof="0" dirty="0">
              <a:ln>
                <a:noFill/>
              </a:ln>
              <a:solidFill>
                <a:srgbClr val="0E3A4D"/>
              </a:solidFill>
              <a:effectLst/>
              <a:uLnTx/>
              <a:uFillTx/>
              <a:latin typeface="+mn-lt"/>
              <a:ea typeface="+mj-ea"/>
              <a:cs typeface="Segoe UI" panose="020B0502040204020203" pitchFamily="34" charset="0"/>
            </a:endParaRPr>
          </a:p>
        </p:txBody>
      </p:sp>
      <p:grpSp>
        <p:nvGrpSpPr>
          <p:cNvPr id="13" name="Groupe 12">
            <a:extLst>
              <a:ext uri="{FF2B5EF4-FFF2-40B4-BE49-F238E27FC236}">
                <a16:creationId xmlns:a16="http://schemas.microsoft.com/office/drawing/2014/main" xmlns="" id="{E01E0F5C-A56C-4C9C-9567-16A44DCF183C}"/>
              </a:ext>
            </a:extLst>
          </p:cNvPr>
          <p:cNvGrpSpPr/>
          <p:nvPr/>
        </p:nvGrpSpPr>
        <p:grpSpPr>
          <a:xfrm>
            <a:off x="205811" y="1018071"/>
            <a:ext cx="9932599" cy="520357"/>
            <a:chOff x="205811" y="1120941"/>
            <a:chExt cx="9932599" cy="520357"/>
          </a:xfrm>
        </p:grpSpPr>
        <p:pic>
          <p:nvPicPr>
            <p:cNvPr id="3" name="Image 2">
              <a:extLst>
                <a:ext uri="{FF2B5EF4-FFF2-40B4-BE49-F238E27FC236}">
                  <a16:creationId xmlns:a16="http://schemas.microsoft.com/office/drawing/2014/main" xmlns="" id="{329F340F-7360-49FC-904D-3203F43B00AC}"/>
                </a:ext>
              </a:extLst>
            </p:cNvPr>
            <p:cNvPicPr>
              <a:picLocks noChangeAspect="1"/>
            </p:cNvPicPr>
            <p:nvPr/>
          </p:nvPicPr>
          <p:blipFill>
            <a:blip r:embed="rId4"/>
            <a:stretch>
              <a:fillRect/>
            </a:stretch>
          </p:blipFill>
          <p:spPr>
            <a:xfrm>
              <a:off x="205811" y="1120941"/>
              <a:ext cx="401012" cy="507831"/>
            </a:xfrm>
            <a:prstGeom prst="rect">
              <a:avLst/>
            </a:prstGeom>
          </p:spPr>
        </p:pic>
        <p:sp>
          <p:nvSpPr>
            <p:cNvPr id="44" name="ZoneTexte 43">
              <a:extLst>
                <a:ext uri="{FF2B5EF4-FFF2-40B4-BE49-F238E27FC236}">
                  <a16:creationId xmlns:a16="http://schemas.microsoft.com/office/drawing/2014/main" xmlns="" id="{7F6801B5-130B-4AC9-A17B-59BFE1BB4310}"/>
                </a:ext>
              </a:extLst>
            </p:cNvPr>
            <p:cNvSpPr txBox="1"/>
            <p:nvPr/>
          </p:nvSpPr>
          <p:spPr>
            <a:xfrm>
              <a:off x="507342" y="1271966"/>
              <a:ext cx="9631068" cy="369332"/>
            </a:xfrm>
            <a:prstGeom prst="rect">
              <a:avLst/>
            </a:prstGeom>
            <a:noFill/>
          </p:spPr>
          <p:txBody>
            <a:bodyPr wrap="square">
              <a:spAutoFit/>
            </a:bodyPr>
            <a:lstStyle/>
            <a:p>
              <a:pPr algn="just"/>
              <a:r>
                <a:rPr lang="fr-FR" b="1" i="1" dirty="0">
                  <a:solidFill>
                    <a:srgbClr val="0070C0"/>
                  </a:solidFill>
                </a:rPr>
                <a:t>Déductibilité des Provisions pour Garanties de Crédit de l’assiette de l’impôt sur le résultat?</a:t>
              </a:r>
            </a:p>
          </p:txBody>
        </p:sp>
      </p:grpSp>
      <p:cxnSp>
        <p:nvCxnSpPr>
          <p:cNvPr id="78" name="Connecteur droit avec flèche 77">
            <a:extLst>
              <a:ext uri="{FF2B5EF4-FFF2-40B4-BE49-F238E27FC236}">
                <a16:creationId xmlns:a16="http://schemas.microsoft.com/office/drawing/2014/main" xmlns="" id="{F2E39224-560F-4E44-9B30-C87B2AB0D669}"/>
              </a:ext>
            </a:extLst>
          </p:cNvPr>
          <p:cNvCxnSpPr>
            <a:cxnSpLocks/>
          </p:cNvCxnSpPr>
          <p:nvPr/>
        </p:nvCxnSpPr>
        <p:spPr>
          <a:xfrm flipV="1">
            <a:off x="3321986" y="5823204"/>
            <a:ext cx="4974289" cy="2150"/>
          </a:xfrm>
          <a:prstGeom prst="straightConnector1">
            <a:avLst/>
          </a:prstGeom>
          <a:ln w="28575">
            <a:solidFill>
              <a:srgbClr val="000000"/>
            </a:solidFill>
            <a:tailEnd type="none"/>
          </a:ln>
        </p:spPr>
        <p:style>
          <a:lnRef idx="1">
            <a:schemeClr val="accent1"/>
          </a:lnRef>
          <a:fillRef idx="0">
            <a:schemeClr val="accent1"/>
          </a:fillRef>
          <a:effectRef idx="0">
            <a:schemeClr val="accent1"/>
          </a:effectRef>
          <a:fontRef idx="minor">
            <a:schemeClr val="tx1"/>
          </a:fontRef>
        </p:style>
      </p:cxnSp>
      <p:cxnSp>
        <p:nvCxnSpPr>
          <p:cNvPr id="79" name="Connecteur droit avec flèche 78">
            <a:extLst>
              <a:ext uri="{FF2B5EF4-FFF2-40B4-BE49-F238E27FC236}">
                <a16:creationId xmlns:a16="http://schemas.microsoft.com/office/drawing/2014/main" xmlns="" id="{CAAA7B73-D2AE-4289-8B6B-5EA790D66949}"/>
              </a:ext>
            </a:extLst>
          </p:cNvPr>
          <p:cNvCxnSpPr>
            <a:cxnSpLocks/>
          </p:cNvCxnSpPr>
          <p:nvPr/>
        </p:nvCxnSpPr>
        <p:spPr>
          <a:xfrm>
            <a:off x="3405188" y="1717929"/>
            <a:ext cx="0" cy="4200525"/>
          </a:xfrm>
          <a:prstGeom prst="straightConnector1">
            <a:avLst/>
          </a:prstGeom>
          <a:ln w="28575">
            <a:solidFill>
              <a:srgbClr val="000000"/>
            </a:solidFill>
            <a:tailEnd type="none"/>
          </a:ln>
        </p:spPr>
        <p:style>
          <a:lnRef idx="1">
            <a:schemeClr val="accent1"/>
          </a:lnRef>
          <a:fillRef idx="0">
            <a:schemeClr val="accent1"/>
          </a:fillRef>
          <a:effectRef idx="0">
            <a:schemeClr val="accent1"/>
          </a:effectRef>
          <a:fontRef idx="minor">
            <a:schemeClr val="tx1"/>
          </a:fontRef>
        </p:style>
      </p:cxnSp>
      <p:cxnSp>
        <p:nvCxnSpPr>
          <p:cNvPr id="88" name="Connecteur droit avec flèche 87">
            <a:extLst>
              <a:ext uri="{FF2B5EF4-FFF2-40B4-BE49-F238E27FC236}">
                <a16:creationId xmlns:a16="http://schemas.microsoft.com/office/drawing/2014/main" xmlns="" id="{F4714F2E-4F9E-4264-9FAF-84E183DA2899}"/>
              </a:ext>
            </a:extLst>
          </p:cNvPr>
          <p:cNvCxnSpPr>
            <a:cxnSpLocks/>
          </p:cNvCxnSpPr>
          <p:nvPr/>
        </p:nvCxnSpPr>
        <p:spPr>
          <a:xfrm flipV="1">
            <a:off x="3321984" y="1933479"/>
            <a:ext cx="4974289" cy="2150"/>
          </a:xfrm>
          <a:prstGeom prst="straightConnector1">
            <a:avLst/>
          </a:prstGeom>
          <a:ln w="19050">
            <a:solidFill>
              <a:schemeClr val="bg1">
                <a:lumMod val="50000"/>
              </a:schemeClr>
            </a:solidFill>
            <a:prstDash val="sysDash"/>
            <a:tailEnd type="none"/>
          </a:ln>
        </p:spPr>
        <p:style>
          <a:lnRef idx="1">
            <a:schemeClr val="accent1"/>
          </a:lnRef>
          <a:fillRef idx="0">
            <a:schemeClr val="accent1"/>
          </a:fillRef>
          <a:effectRef idx="0">
            <a:schemeClr val="accent1"/>
          </a:effectRef>
          <a:fontRef idx="minor">
            <a:schemeClr val="tx1"/>
          </a:fontRef>
        </p:style>
      </p:cxnSp>
      <p:sp>
        <p:nvSpPr>
          <p:cNvPr id="99" name="Rectangle 98">
            <a:extLst>
              <a:ext uri="{FF2B5EF4-FFF2-40B4-BE49-F238E27FC236}">
                <a16:creationId xmlns:a16="http://schemas.microsoft.com/office/drawing/2014/main" xmlns="" id="{67C04043-14D1-4F88-A9DF-81DA3C84036C}"/>
              </a:ext>
            </a:extLst>
          </p:cNvPr>
          <p:cNvSpPr/>
          <p:nvPr/>
        </p:nvSpPr>
        <p:spPr>
          <a:xfrm>
            <a:off x="2833295" y="2715194"/>
            <a:ext cx="549847" cy="307777"/>
          </a:xfrm>
          <a:prstGeom prst="rect">
            <a:avLst/>
          </a:prstGeom>
          <a:noFill/>
        </p:spPr>
        <p:txBody>
          <a:bodyPr wrap="square">
            <a:spAutoFit/>
          </a:bodyPr>
          <a:lstStyle/>
          <a:p>
            <a:pPr algn="ctr"/>
            <a:r>
              <a:rPr lang="fr-FR" sz="1400" b="1" i="1" dirty="0">
                <a:solidFill>
                  <a:srgbClr val="2F5597"/>
                </a:solidFill>
              </a:rPr>
              <a:t>Non</a:t>
            </a:r>
            <a:endParaRPr lang="fr-CA" sz="1400" b="1" i="1" dirty="0">
              <a:solidFill>
                <a:srgbClr val="2F5597"/>
              </a:solidFill>
            </a:endParaRPr>
          </a:p>
        </p:txBody>
      </p:sp>
      <p:sp>
        <p:nvSpPr>
          <p:cNvPr id="128" name="ZoneTexte 127">
            <a:extLst>
              <a:ext uri="{FF2B5EF4-FFF2-40B4-BE49-F238E27FC236}">
                <a16:creationId xmlns:a16="http://schemas.microsoft.com/office/drawing/2014/main" xmlns="" id="{C289F8E2-53E2-497A-877F-28A8A85A7114}"/>
              </a:ext>
            </a:extLst>
          </p:cNvPr>
          <p:cNvSpPr txBox="1"/>
          <p:nvPr/>
        </p:nvSpPr>
        <p:spPr>
          <a:xfrm rot="16200000">
            <a:off x="2014853" y="3801323"/>
            <a:ext cx="1343353" cy="307777"/>
          </a:xfrm>
          <a:prstGeom prst="rect">
            <a:avLst/>
          </a:prstGeom>
          <a:noFill/>
        </p:spPr>
        <p:txBody>
          <a:bodyPr wrap="square">
            <a:spAutoFit/>
          </a:bodyPr>
          <a:lstStyle>
            <a:defPPr>
              <a:defRPr lang="en-US"/>
            </a:defPPr>
            <a:lvl1pPr algn="ctr">
              <a:defRPr sz="1400" b="1" i="1">
                <a:solidFill>
                  <a:srgbClr val="000000"/>
                </a:solidFill>
              </a:defRPr>
            </a:lvl1pPr>
          </a:lstStyle>
          <a:p>
            <a:r>
              <a:rPr lang="fr-FR" dirty="0">
                <a:solidFill>
                  <a:srgbClr val="007434"/>
                </a:solidFill>
              </a:rPr>
              <a:t>À but lucratif?</a:t>
            </a:r>
          </a:p>
        </p:txBody>
      </p:sp>
      <p:sp>
        <p:nvSpPr>
          <p:cNvPr id="46" name="Rectangle 45">
            <a:extLst>
              <a:ext uri="{FF2B5EF4-FFF2-40B4-BE49-F238E27FC236}">
                <a16:creationId xmlns:a16="http://schemas.microsoft.com/office/drawing/2014/main" xmlns="" id="{8CB57A71-2F9B-4E3F-AB75-64E52A61BB99}"/>
              </a:ext>
            </a:extLst>
          </p:cNvPr>
          <p:cNvSpPr/>
          <p:nvPr/>
        </p:nvSpPr>
        <p:spPr>
          <a:xfrm>
            <a:off x="2883590" y="4691309"/>
            <a:ext cx="549847" cy="307777"/>
          </a:xfrm>
          <a:prstGeom prst="rect">
            <a:avLst/>
          </a:prstGeom>
          <a:noFill/>
        </p:spPr>
        <p:txBody>
          <a:bodyPr wrap="square">
            <a:spAutoFit/>
          </a:bodyPr>
          <a:lstStyle/>
          <a:p>
            <a:pPr algn="ctr"/>
            <a:r>
              <a:rPr lang="fr-FR" sz="1400" b="1" i="1" dirty="0">
                <a:solidFill>
                  <a:srgbClr val="2F5597"/>
                </a:solidFill>
              </a:rPr>
              <a:t>Oui</a:t>
            </a:r>
            <a:endParaRPr lang="fr-CA" sz="1400" b="1" i="1" dirty="0">
              <a:solidFill>
                <a:srgbClr val="2F5597"/>
              </a:solidFill>
            </a:endParaRPr>
          </a:p>
        </p:txBody>
      </p:sp>
      <p:cxnSp>
        <p:nvCxnSpPr>
          <p:cNvPr id="47" name="Connecteur droit avec flèche 46">
            <a:extLst>
              <a:ext uri="{FF2B5EF4-FFF2-40B4-BE49-F238E27FC236}">
                <a16:creationId xmlns:a16="http://schemas.microsoft.com/office/drawing/2014/main" xmlns="" id="{4BA5B7D2-9D32-4B35-8ACC-0E16937BA45F}"/>
              </a:ext>
            </a:extLst>
          </p:cNvPr>
          <p:cNvCxnSpPr>
            <a:cxnSpLocks/>
          </p:cNvCxnSpPr>
          <p:nvPr/>
        </p:nvCxnSpPr>
        <p:spPr>
          <a:xfrm flipV="1">
            <a:off x="3321985" y="3905034"/>
            <a:ext cx="4974289" cy="2150"/>
          </a:xfrm>
          <a:prstGeom prst="straightConnector1">
            <a:avLst/>
          </a:prstGeom>
          <a:ln w="19050">
            <a:solidFill>
              <a:schemeClr val="bg1">
                <a:lumMod val="50000"/>
              </a:schemeClr>
            </a:solidFill>
            <a:prstDash val="sysDash"/>
            <a:tailEnd type="none"/>
          </a:ln>
        </p:spPr>
        <p:style>
          <a:lnRef idx="1">
            <a:schemeClr val="accent1"/>
          </a:lnRef>
          <a:fillRef idx="0">
            <a:schemeClr val="accent1"/>
          </a:fillRef>
          <a:effectRef idx="0">
            <a:schemeClr val="accent1"/>
          </a:effectRef>
          <a:fontRef idx="minor">
            <a:schemeClr val="tx1"/>
          </a:fontRef>
        </p:style>
      </p:cxnSp>
      <p:cxnSp>
        <p:nvCxnSpPr>
          <p:cNvPr id="100" name="Connecteur droit avec flèche 99">
            <a:extLst>
              <a:ext uri="{FF2B5EF4-FFF2-40B4-BE49-F238E27FC236}">
                <a16:creationId xmlns:a16="http://schemas.microsoft.com/office/drawing/2014/main" xmlns="" id="{48E69BD4-D2D4-4537-A038-0F92D07ED166}"/>
              </a:ext>
            </a:extLst>
          </p:cNvPr>
          <p:cNvCxnSpPr>
            <a:cxnSpLocks/>
          </p:cNvCxnSpPr>
          <p:nvPr/>
        </p:nvCxnSpPr>
        <p:spPr>
          <a:xfrm>
            <a:off x="4912995" y="1765554"/>
            <a:ext cx="4763" cy="4067175"/>
          </a:xfrm>
          <a:prstGeom prst="straightConnector1">
            <a:avLst/>
          </a:prstGeom>
          <a:ln w="9525">
            <a:solidFill>
              <a:schemeClr val="accent2">
                <a:lumMod val="40000"/>
                <a:lumOff val="60000"/>
              </a:schemeClr>
            </a:solidFill>
            <a:tailEnd type="none"/>
          </a:ln>
        </p:spPr>
        <p:style>
          <a:lnRef idx="1">
            <a:schemeClr val="accent1"/>
          </a:lnRef>
          <a:fillRef idx="0">
            <a:schemeClr val="accent1"/>
          </a:fillRef>
          <a:effectRef idx="0">
            <a:schemeClr val="accent1"/>
          </a:effectRef>
          <a:fontRef idx="minor">
            <a:schemeClr val="tx1"/>
          </a:fontRef>
        </p:style>
      </p:cxnSp>
      <p:cxnSp>
        <p:nvCxnSpPr>
          <p:cNvPr id="101" name="Connecteur droit avec flèche 100">
            <a:extLst>
              <a:ext uri="{FF2B5EF4-FFF2-40B4-BE49-F238E27FC236}">
                <a16:creationId xmlns:a16="http://schemas.microsoft.com/office/drawing/2014/main" xmlns="" id="{CF405091-E26D-45A9-8123-7E5837C6AFC7}"/>
              </a:ext>
            </a:extLst>
          </p:cNvPr>
          <p:cNvCxnSpPr>
            <a:cxnSpLocks/>
          </p:cNvCxnSpPr>
          <p:nvPr/>
        </p:nvCxnSpPr>
        <p:spPr>
          <a:xfrm>
            <a:off x="6436995" y="1784604"/>
            <a:ext cx="4763" cy="4067175"/>
          </a:xfrm>
          <a:prstGeom prst="straightConnector1">
            <a:avLst/>
          </a:prstGeom>
          <a:ln w="9525">
            <a:solidFill>
              <a:schemeClr val="accent2">
                <a:lumMod val="40000"/>
                <a:lumOff val="60000"/>
              </a:schemeClr>
            </a:solidFill>
            <a:tailEnd type="none"/>
          </a:ln>
        </p:spPr>
        <p:style>
          <a:lnRef idx="1">
            <a:schemeClr val="accent1"/>
          </a:lnRef>
          <a:fillRef idx="0">
            <a:schemeClr val="accent1"/>
          </a:fillRef>
          <a:effectRef idx="0">
            <a:schemeClr val="accent1"/>
          </a:effectRef>
          <a:fontRef idx="minor">
            <a:schemeClr val="tx1"/>
          </a:fontRef>
        </p:style>
      </p:cxnSp>
      <p:cxnSp>
        <p:nvCxnSpPr>
          <p:cNvPr id="102" name="Connecteur droit avec flèche 101">
            <a:extLst>
              <a:ext uri="{FF2B5EF4-FFF2-40B4-BE49-F238E27FC236}">
                <a16:creationId xmlns:a16="http://schemas.microsoft.com/office/drawing/2014/main" xmlns="" id="{529024E5-5124-4E32-855C-F58563E06154}"/>
              </a:ext>
            </a:extLst>
          </p:cNvPr>
          <p:cNvCxnSpPr>
            <a:cxnSpLocks/>
          </p:cNvCxnSpPr>
          <p:nvPr/>
        </p:nvCxnSpPr>
        <p:spPr>
          <a:xfrm>
            <a:off x="7970520" y="1765554"/>
            <a:ext cx="4763" cy="4067175"/>
          </a:xfrm>
          <a:prstGeom prst="straightConnector1">
            <a:avLst/>
          </a:prstGeom>
          <a:ln w="9525">
            <a:solidFill>
              <a:schemeClr val="accent2">
                <a:lumMod val="40000"/>
                <a:lumOff val="60000"/>
              </a:schemeClr>
            </a:solidFill>
            <a:tailEnd type="none"/>
          </a:ln>
        </p:spPr>
        <p:style>
          <a:lnRef idx="1">
            <a:schemeClr val="accent1"/>
          </a:lnRef>
          <a:fillRef idx="0">
            <a:schemeClr val="accent1"/>
          </a:fillRef>
          <a:effectRef idx="0">
            <a:schemeClr val="accent1"/>
          </a:effectRef>
          <a:fontRef idx="minor">
            <a:schemeClr val="tx1"/>
          </a:fontRef>
        </p:style>
      </p:cxnSp>
      <p:sp>
        <p:nvSpPr>
          <p:cNvPr id="104" name="ZoneTexte 103">
            <a:extLst>
              <a:ext uri="{FF2B5EF4-FFF2-40B4-BE49-F238E27FC236}">
                <a16:creationId xmlns:a16="http://schemas.microsoft.com/office/drawing/2014/main" xmlns="" id="{A1A35A00-8161-4561-A5A0-C2C5959F9A2D}"/>
              </a:ext>
            </a:extLst>
          </p:cNvPr>
          <p:cNvSpPr txBox="1"/>
          <p:nvPr/>
        </p:nvSpPr>
        <p:spPr>
          <a:xfrm>
            <a:off x="3409275" y="5814473"/>
            <a:ext cx="1476825" cy="523220"/>
          </a:xfrm>
          <a:prstGeom prst="rect">
            <a:avLst/>
          </a:prstGeom>
          <a:noFill/>
        </p:spPr>
        <p:txBody>
          <a:bodyPr wrap="square">
            <a:spAutoFit/>
          </a:bodyPr>
          <a:lstStyle/>
          <a:p>
            <a:pPr algn="ctr"/>
            <a:r>
              <a:rPr lang="fr-FR" sz="1400" b="1" i="1" dirty="0">
                <a:solidFill>
                  <a:srgbClr val="2F5597"/>
                </a:solidFill>
              </a:rPr>
              <a:t>Totalement déductibles</a:t>
            </a:r>
          </a:p>
        </p:txBody>
      </p:sp>
      <p:cxnSp>
        <p:nvCxnSpPr>
          <p:cNvPr id="131" name="Connecteur droit avec flèche 130">
            <a:extLst>
              <a:ext uri="{FF2B5EF4-FFF2-40B4-BE49-F238E27FC236}">
                <a16:creationId xmlns:a16="http://schemas.microsoft.com/office/drawing/2014/main" xmlns="" id="{CB21718F-97F7-48ED-909C-A2CB02D9DFFA}"/>
              </a:ext>
            </a:extLst>
          </p:cNvPr>
          <p:cNvCxnSpPr>
            <a:cxnSpLocks/>
          </p:cNvCxnSpPr>
          <p:nvPr/>
        </p:nvCxnSpPr>
        <p:spPr>
          <a:xfrm>
            <a:off x="4919997" y="5806437"/>
            <a:ext cx="0" cy="87627"/>
          </a:xfrm>
          <a:prstGeom prst="straightConnector1">
            <a:avLst/>
          </a:prstGeom>
          <a:ln w="28575">
            <a:solidFill>
              <a:srgbClr val="000000"/>
            </a:solidFill>
            <a:tailEnd type="none"/>
          </a:ln>
        </p:spPr>
        <p:style>
          <a:lnRef idx="1">
            <a:schemeClr val="accent1"/>
          </a:lnRef>
          <a:fillRef idx="0">
            <a:schemeClr val="accent1"/>
          </a:fillRef>
          <a:effectRef idx="0">
            <a:schemeClr val="accent1"/>
          </a:effectRef>
          <a:fontRef idx="minor">
            <a:schemeClr val="tx1"/>
          </a:fontRef>
        </p:style>
      </p:cxnSp>
      <p:cxnSp>
        <p:nvCxnSpPr>
          <p:cNvPr id="132" name="Connecteur droit avec flèche 131">
            <a:extLst>
              <a:ext uri="{FF2B5EF4-FFF2-40B4-BE49-F238E27FC236}">
                <a16:creationId xmlns:a16="http://schemas.microsoft.com/office/drawing/2014/main" xmlns="" id="{BEEBBBBB-A564-46CA-8C2C-6143D43B0F4A}"/>
              </a:ext>
            </a:extLst>
          </p:cNvPr>
          <p:cNvCxnSpPr>
            <a:cxnSpLocks/>
          </p:cNvCxnSpPr>
          <p:nvPr/>
        </p:nvCxnSpPr>
        <p:spPr>
          <a:xfrm>
            <a:off x="6432567" y="5810247"/>
            <a:ext cx="0" cy="87627"/>
          </a:xfrm>
          <a:prstGeom prst="straightConnector1">
            <a:avLst/>
          </a:prstGeom>
          <a:ln w="28575">
            <a:solidFill>
              <a:srgbClr val="000000"/>
            </a:solidFill>
            <a:tailEnd type="none"/>
          </a:ln>
        </p:spPr>
        <p:style>
          <a:lnRef idx="1">
            <a:schemeClr val="accent1"/>
          </a:lnRef>
          <a:fillRef idx="0">
            <a:schemeClr val="accent1"/>
          </a:fillRef>
          <a:effectRef idx="0">
            <a:schemeClr val="accent1"/>
          </a:effectRef>
          <a:fontRef idx="minor">
            <a:schemeClr val="tx1"/>
          </a:fontRef>
        </p:style>
      </p:cxnSp>
      <p:cxnSp>
        <p:nvCxnSpPr>
          <p:cNvPr id="133" name="Connecteur droit avec flèche 132">
            <a:extLst>
              <a:ext uri="{FF2B5EF4-FFF2-40B4-BE49-F238E27FC236}">
                <a16:creationId xmlns:a16="http://schemas.microsoft.com/office/drawing/2014/main" xmlns="" id="{9C76CB56-8C51-45B8-A1D6-0643EA0B6B85}"/>
              </a:ext>
            </a:extLst>
          </p:cNvPr>
          <p:cNvCxnSpPr>
            <a:cxnSpLocks/>
          </p:cNvCxnSpPr>
          <p:nvPr/>
        </p:nvCxnSpPr>
        <p:spPr>
          <a:xfrm>
            <a:off x="7952757" y="5810247"/>
            <a:ext cx="0" cy="87627"/>
          </a:xfrm>
          <a:prstGeom prst="straightConnector1">
            <a:avLst/>
          </a:prstGeom>
          <a:ln w="28575">
            <a:solidFill>
              <a:srgbClr val="000000"/>
            </a:solidFill>
            <a:tailEnd type="none"/>
          </a:ln>
        </p:spPr>
        <p:style>
          <a:lnRef idx="1">
            <a:schemeClr val="accent1"/>
          </a:lnRef>
          <a:fillRef idx="0">
            <a:schemeClr val="accent1"/>
          </a:fillRef>
          <a:effectRef idx="0">
            <a:schemeClr val="accent1"/>
          </a:effectRef>
          <a:fontRef idx="minor">
            <a:schemeClr val="tx1"/>
          </a:fontRef>
        </p:style>
      </p:cxnSp>
      <p:sp>
        <p:nvSpPr>
          <p:cNvPr id="134" name="Rectangle 133">
            <a:extLst>
              <a:ext uri="{FF2B5EF4-FFF2-40B4-BE49-F238E27FC236}">
                <a16:creationId xmlns:a16="http://schemas.microsoft.com/office/drawing/2014/main" xmlns="" id="{1A07ACE6-B639-43BB-B2A7-701AD58F9E4F}"/>
              </a:ext>
            </a:extLst>
          </p:cNvPr>
          <p:cNvSpPr/>
          <p:nvPr/>
        </p:nvSpPr>
        <p:spPr>
          <a:xfrm>
            <a:off x="3858548" y="1575946"/>
            <a:ext cx="646893" cy="369332"/>
          </a:xfrm>
          <a:prstGeom prst="rect">
            <a:avLst/>
          </a:prstGeom>
          <a:noFill/>
        </p:spPr>
        <p:txBody>
          <a:bodyPr wrap="square">
            <a:spAutoFit/>
          </a:bodyPr>
          <a:lstStyle/>
          <a:p>
            <a:pPr algn="ctr"/>
            <a:r>
              <a:rPr lang="fr-FR" b="1" i="1" dirty="0">
                <a:solidFill>
                  <a:srgbClr val="00B0F0"/>
                </a:solidFill>
              </a:rPr>
              <a:t>80%</a:t>
            </a:r>
            <a:endParaRPr lang="fr-CA" b="1" i="1" dirty="0">
              <a:solidFill>
                <a:srgbClr val="00B0F0"/>
              </a:solidFill>
            </a:endParaRPr>
          </a:p>
        </p:txBody>
      </p:sp>
      <p:sp>
        <p:nvSpPr>
          <p:cNvPr id="135" name="Rectangle 134">
            <a:extLst>
              <a:ext uri="{FF2B5EF4-FFF2-40B4-BE49-F238E27FC236}">
                <a16:creationId xmlns:a16="http://schemas.microsoft.com/office/drawing/2014/main" xmlns="" id="{1B48EF35-8F7E-4841-A982-851FFA097B6D}"/>
              </a:ext>
            </a:extLst>
          </p:cNvPr>
          <p:cNvSpPr/>
          <p:nvPr/>
        </p:nvSpPr>
        <p:spPr>
          <a:xfrm>
            <a:off x="5374623" y="1578650"/>
            <a:ext cx="646893" cy="369332"/>
          </a:xfrm>
          <a:prstGeom prst="rect">
            <a:avLst/>
          </a:prstGeom>
          <a:noFill/>
        </p:spPr>
        <p:txBody>
          <a:bodyPr wrap="square">
            <a:spAutoFit/>
          </a:bodyPr>
          <a:lstStyle/>
          <a:p>
            <a:pPr algn="ctr"/>
            <a:r>
              <a:rPr lang="fr-FR" b="1" i="1" dirty="0">
                <a:solidFill>
                  <a:srgbClr val="00B0F0"/>
                </a:solidFill>
              </a:rPr>
              <a:t>0%</a:t>
            </a:r>
            <a:endParaRPr lang="fr-CA" b="1" i="1" dirty="0">
              <a:solidFill>
                <a:srgbClr val="00B0F0"/>
              </a:solidFill>
            </a:endParaRPr>
          </a:p>
        </p:txBody>
      </p:sp>
      <p:sp>
        <p:nvSpPr>
          <p:cNvPr id="136" name="Rectangle 135">
            <a:extLst>
              <a:ext uri="{FF2B5EF4-FFF2-40B4-BE49-F238E27FC236}">
                <a16:creationId xmlns:a16="http://schemas.microsoft.com/office/drawing/2014/main" xmlns="" id="{5EF147B7-E316-4BA3-A64E-A905CE0FC0B0}"/>
              </a:ext>
            </a:extLst>
          </p:cNvPr>
          <p:cNvSpPr/>
          <p:nvPr/>
        </p:nvSpPr>
        <p:spPr>
          <a:xfrm>
            <a:off x="6853689" y="1570745"/>
            <a:ext cx="646893" cy="369332"/>
          </a:xfrm>
          <a:prstGeom prst="rect">
            <a:avLst/>
          </a:prstGeom>
          <a:noFill/>
        </p:spPr>
        <p:txBody>
          <a:bodyPr wrap="square">
            <a:spAutoFit/>
          </a:bodyPr>
          <a:lstStyle/>
          <a:p>
            <a:pPr algn="ctr"/>
            <a:r>
              <a:rPr lang="fr-FR" b="1" i="1" dirty="0">
                <a:solidFill>
                  <a:srgbClr val="00B0F0"/>
                </a:solidFill>
              </a:rPr>
              <a:t>20%</a:t>
            </a:r>
            <a:endParaRPr lang="fr-CA" b="1" i="1" dirty="0">
              <a:solidFill>
                <a:srgbClr val="00B0F0"/>
              </a:solidFill>
            </a:endParaRPr>
          </a:p>
        </p:txBody>
      </p:sp>
      <p:sp>
        <p:nvSpPr>
          <p:cNvPr id="137" name="Rectangle 136">
            <a:extLst>
              <a:ext uri="{FF2B5EF4-FFF2-40B4-BE49-F238E27FC236}">
                <a16:creationId xmlns:a16="http://schemas.microsoft.com/office/drawing/2014/main" xmlns="" id="{C52DBE74-6AD3-4EC9-9F1A-30DB5B4FA092}"/>
              </a:ext>
            </a:extLst>
          </p:cNvPr>
          <p:cNvSpPr/>
          <p:nvPr/>
        </p:nvSpPr>
        <p:spPr>
          <a:xfrm>
            <a:off x="7952757" y="2659129"/>
            <a:ext cx="646893" cy="369332"/>
          </a:xfrm>
          <a:prstGeom prst="rect">
            <a:avLst/>
          </a:prstGeom>
          <a:noFill/>
        </p:spPr>
        <p:txBody>
          <a:bodyPr wrap="square">
            <a:spAutoFit/>
          </a:bodyPr>
          <a:lstStyle/>
          <a:p>
            <a:pPr algn="ctr"/>
            <a:r>
              <a:rPr lang="fr-FR" b="1" i="1" dirty="0">
                <a:solidFill>
                  <a:srgbClr val="FF9933"/>
                </a:solidFill>
              </a:rPr>
              <a:t>20%</a:t>
            </a:r>
            <a:endParaRPr lang="fr-CA" b="1" i="1" dirty="0">
              <a:solidFill>
                <a:srgbClr val="FF9933"/>
              </a:solidFill>
            </a:endParaRPr>
          </a:p>
        </p:txBody>
      </p:sp>
      <p:sp>
        <p:nvSpPr>
          <p:cNvPr id="139" name="Rectangle 138">
            <a:extLst>
              <a:ext uri="{FF2B5EF4-FFF2-40B4-BE49-F238E27FC236}">
                <a16:creationId xmlns:a16="http://schemas.microsoft.com/office/drawing/2014/main" xmlns="" id="{208AC28B-DE8E-41D4-A89B-C3EC39FD4734}"/>
              </a:ext>
            </a:extLst>
          </p:cNvPr>
          <p:cNvSpPr/>
          <p:nvPr/>
        </p:nvSpPr>
        <p:spPr>
          <a:xfrm>
            <a:off x="7963845" y="4968423"/>
            <a:ext cx="646893" cy="369332"/>
          </a:xfrm>
          <a:prstGeom prst="rect">
            <a:avLst/>
          </a:prstGeom>
          <a:noFill/>
        </p:spPr>
        <p:txBody>
          <a:bodyPr wrap="square">
            <a:spAutoFit/>
          </a:bodyPr>
          <a:lstStyle/>
          <a:p>
            <a:pPr algn="ctr"/>
            <a:r>
              <a:rPr lang="fr-FR" b="1" i="1" dirty="0">
                <a:solidFill>
                  <a:srgbClr val="FF9933"/>
                </a:solidFill>
              </a:rPr>
              <a:t>80%</a:t>
            </a:r>
            <a:endParaRPr lang="fr-CA" b="1" i="1" dirty="0">
              <a:solidFill>
                <a:srgbClr val="FF9933"/>
              </a:solidFill>
            </a:endParaRPr>
          </a:p>
        </p:txBody>
      </p:sp>
      <p:sp>
        <p:nvSpPr>
          <p:cNvPr id="140" name="ZoneTexte 139">
            <a:extLst>
              <a:ext uri="{FF2B5EF4-FFF2-40B4-BE49-F238E27FC236}">
                <a16:creationId xmlns:a16="http://schemas.microsoft.com/office/drawing/2014/main" xmlns="" id="{7FC1BF4A-BC0A-4203-9935-C52DC78E7CB1}"/>
              </a:ext>
            </a:extLst>
          </p:cNvPr>
          <p:cNvSpPr txBox="1"/>
          <p:nvPr/>
        </p:nvSpPr>
        <p:spPr>
          <a:xfrm>
            <a:off x="4920274" y="5841460"/>
            <a:ext cx="1507866" cy="523220"/>
          </a:xfrm>
          <a:prstGeom prst="rect">
            <a:avLst/>
          </a:prstGeom>
          <a:noFill/>
        </p:spPr>
        <p:txBody>
          <a:bodyPr wrap="square">
            <a:spAutoFit/>
          </a:bodyPr>
          <a:lstStyle/>
          <a:p>
            <a:pPr algn="ctr"/>
            <a:r>
              <a:rPr lang="fr-FR" sz="1400" b="1" i="1" dirty="0">
                <a:solidFill>
                  <a:srgbClr val="2F5597"/>
                </a:solidFill>
              </a:rPr>
              <a:t>Partiellement déductibles</a:t>
            </a:r>
          </a:p>
        </p:txBody>
      </p:sp>
      <p:sp>
        <p:nvSpPr>
          <p:cNvPr id="141" name="ZoneTexte 140">
            <a:extLst>
              <a:ext uri="{FF2B5EF4-FFF2-40B4-BE49-F238E27FC236}">
                <a16:creationId xmlns:a16="http://schemas.microsoft.com/office/drawing/2014/main" xmlns="" id="{3A55AA94-21DA-42C7-9CEA-00021A8137E3}"/>
              </a:ext>
            </a:extLst>
          </p:cNvPr>
          <p:cNvSpPr txBox="1"/>
          <p:nvPr/>
        </p:nvSpPr>
        <p:spPr>
          <a:xfrm>
            <a:off x="6433159" y="5833970"/>
            <a:ext cx="1507866" cy="523220"/>
          </a:xfrm>
          <a:prstGeom prst="rect">
            <a:avLst/>
          </a:prstGeom>
          <a:noFill/>
        </p:spPr>
        <p:txBody>
          <a:bodyPr wrap="square">
            <a:spAutoFit/>
          </a:bodyPr>
          <a:lstStyle/>
          <a:p>
            <a:pPr algn="ctr"/>
            <a:r>
              <a:rPr lang="fr-FR" sz="1400" b="1" i="1" dirty="0">
                <a:solidFill>
                  <a:srgbClr val="2F5597"/>
                </a:solidFill>
              </a:rPr>
              <a:t>Non</a:t>
            </a:r>
          </a:p>
          <a:p>
            <a:pPr algn="ctr"/>
            <a:r>
              <a:rPr lang="fr-FR" sz="1400" b="1" i="1" dirty="0">
                <a:solidFill>
                  <a:srgbClr val="2F5597"/>
                </a:solidFill>
              </a:rPr>
              <a:t>déductibles</a:t>
            </a:r>
          </a:p>
        </p:txBody>
      </p:sp>
      <p:sp>
        <p:nvSpPr>
          <p:cNvPr id="142" name="ZoneTexte 141">
            <a:extLst>
              <a:ext uri="{FF2B5EF4-FFF2-40B4-BE49-F238E27FC236}">
                <a16:creationId xmlns:a16="http://schemas.microsoft.com/office/drawing/2014/main" xmlns="" id="{FCA586B3-2E7A-4FA6-9F33-EE9EA2F3D15E}"/>
              </a:ext>
            </a:extLst>
          </p:cNvPr>
          <p:cNvSpPr txBox="1"/>
          <p:nvPr/>
        </p:nvSpPr>
        <p:spPr>
          <a:xfrm>
            <a:off x="3429499" y="2743420"/>
            <a:ext cx="1476825" cy="307777"/>
          </a:xfrm>
          <a:prstGeom prst="rect">
            <a:avLst/>
          </a:prstGeom>
          <a:noFill/>
        </p:spPr>
        <p:txBody>
          <a:bodyPr wrap="square">
            <a:spAutoFit/>
          </a:bodyPr>
          <a:lstStyle/>
          <a:p>
            <a:pPr algn="ctr"/>
            <a:r>
              <a:rPr lang="fr-FR" sz="1400" dirty="0">
                <a:solidFill>
                  <a:srgbClr val="000000"/>
                </a:solidFill>
              </a:rPr>
              <a:t>Egypte (ELGF)</a:t>
            </a:r>
          </a:p>
        </p:txBody>
      </p:sp>
      <p:sp>
        <p:nvSpPr>
          <p:cNvPr id="143" name="ZoneTexte 142">
            <a:extLst>
              <a:ext uri="{FF2B5EF4-FFF2-40B4-BE49-F238E27FC236}">
                <a16:creationId xmlns:a16="http://schemas.microsoft.com/office/drawing/2014/main" xmlns="" id="{BCB39169-2D90-4BF8-8A2D-97DEC021C3F0}"/>
              </a:ext>
            </a:extLst>
          </p:cNvPr>
          <p:cNvSpPr txBox="1"/>
          <p:nvPr/>
        </p:nvSpPr>
        <p:spPr>
          <a:xfrm>
            <a:off x="3434388" y="4398799"/>
            <a:ext cx="1476825" cy="307777"/>
          </a:xfrm>
          <a:prstGeom prst="rect">
            <a:avLst/>
          </a:prstGeom>
          <a:noFill/>
        </p:spPr>
        <p:txBody>
          <a:bodyPr wrap="square">
            <a:spAutoFit/>
          </a:bodyPr>
          <a:lstStyle/>
          <a:p>
            <a:pPr algn="ctr"/>
            <a:r>
              <a:rPr lang="fr-FR" sz="1400" dirty="0">
                <a:solidFill>
                  <a:srgbClr val="000000"/>
                </a:solidFill>
              </a:rPr>
              <a:t>Jordanie</a:t>
            </a:r>
          </a:p>
        </p:txBody>
      </p:sp>
      <p:sp>
        <p:nvSpPr>
          <p:cNvPr id="144" name="ZoneTexte 143">
            <a:extLst>
              <a:ext uri="{FF2B5EF4-FFF2-40B4-BE49-F238E27FC236}">
                <a16:creationId xmlns:a16="http://schemas.microsoft.com/office/drawing/2014/main" xmlns="" id="{930E5C72-F029-420E-A57E-FF69A3367879}"/>
              </a:ext>
            </a:extLst>
          </p:cNvPr>
          <p:cNvSpPr txBox="1"/>
          <p:nvPr/>
        </p:nvSpPr>
        <p:spPr>
          <a:xfrm>
            <a:off x="3434387" y="4700980"/>
            <a:ext cx="1476825" cy="307777"/>
          </a:xfrm>
          <a:prstGeom prst="rect">
            <a:avLst/>
          </a:prstGeom>
          <a:noFill/>
        </p:spPr>
        <p:txBody>
          <a:bodyPr wrap="square">
            <a:spAutoFit/>
          </a:bodyPr>
          <a:lstStyle/>
          <a:p>
            <a:pPr algn="ctr"/>
            <a:r>
              <a:rPr lang="fr-FR" sz="1400" dirty="0">
                <a:solidFill>
                  <a:srgbClr val="000000"/>
                </a:solidFill>
              </a:rPr>
              <a:t>Liban</a:t>
            </a:r>
          </a:p>
        </p:txBody>
      </p:sp>
      <p:sp>
        <p:nvSpPr>
          <p:cNvPr id="145" name="ZoneTexte 144">
            <a:extLst>
              <a:ext uri="{FF2B5EF4-FFF2-40B4-BE49-F238E27FC236}">
                <a16:creationId xmlns:a16="http://schemas.microsoft.com/office/drawing/2014/main" xmlns="" id="{CB18A1B1-FA66-485A-AB2E-38E09D36E058}"/>
              </a:ext>
            </a:extLst>
          </p:cNvPr>
          <p:cNvSpPr txBox="1"/>
          <p:nvPr/>
        </p:nvSpPr>
        <p:spPr>
          <a:xfrm>
            <a:off x="3434386" y="5021714"/>
            <a:ext cx="1476825" cy="307777"/>
          </a:xfrm>
          <a:prstGeom prst="rect">
            <a:avLst/>
          </a:prstGeom>
          <a:noFill/>
        </p:spPr>
        <p:txBody>
          <a:bodyPr wrap="square">
            <a:spAutoFit/>
          </a:bodyPr>
          <a:lstStyle/>
          <a:p>
            <a:pPr algn="ctr"/>
            <a:r>
              <a:rPr lang="fr-FR" sz="1400" dirty="0">
                <a:solidFill>
                  <a:srgbClr val="000000"/>
                </a:solidFill>
              </a:rPr>
              <a:t>Egypte (CGC)</a:t>
            </a:r>
          </a:p>
        </p:txBody>
      </p:sp>
      <p:sp>
        <p:nvSpPr>
          <p:cNvPr id="146" name="ZoneTexte 145">
            <a:extLst>
              <a:ext uri="{FF2B5EF4-FFF2-40B4-BE49-F238E27FC236}">
                <a16:creationId xmlns:a16="http://schemas.microsoft.com/office/drawing/2014/main" xmlns="" id="{77F84135-BB72-4773-82DA-2B0C29F9EF1B}"/>
              </a:ext>
            </a:extLst>
          </p:cNvPr>
          <p:cNvSpPr txBox="1"/>
          <p:nvPr/>
        </p:nvSpPr>
        <p:spPr>
          <a:xfrm>
            <a:off x="6487869" y="4673285"/>
            <a:ext cx="1453156" cy="307777"/>
          </a:xfrm>
          <a:prstGeom prst="rect">
            <a:avLst/>
          </a:prstGeom>
          <a:noFill/>
        </p:spPr>
        <p:txBody>
          <a:bodyPr wrap="square">
            <a:spAutoFit/>
          </a:bodyPr>
          <a:lstStyle/>
          <a:p>
            <a:pPr algn="ctr"/>
            <a:r>
              <a:rPr lang="fr-FR" sz="1400" dirty="0">
                <a:solidFill>
                  <a:srgbClr val="000000"/>
                </a:solidFill>
              </a:rPr>
              <a:t>Algérie (FGAR)</a:t>
            </a:r>
          </a:p>
        </p:txBody>
      </p:sp>
      <p:sp>
        <p:nvSpPr>
          <p:cNvPr id="151" name="ZoneTexte 150">
            <a:extLst>
              <a:ext uri="{FF2B5EF4-FFF2-40B4-BE49-F238E27FC236}">
                <a16:creationId xmlns:a16="http://schemas.microsoft.com/office/drawing/2014/main" xmlns="" id="{7EB9446B-32AB-49C2-81C1-F397D362BFB5}"/>
              </a:ext>
            </a:extLst>
          </p:cNvPr>
          <p:cNvSpPr txBox="1"/>
          <p:nvPr/>
        </p:nvSpPr>
        <p:spPr>
          <a:xfrm>
            <a:off x="4504271" y="6339537"/>
            <a:ext cx="2458055" cy="307777"/>
          </a:xfrm>
          <a:prstGeom prst="rect">
            <a:avLst/>
          </a:prstGeom>
          <a:noFill/>
        </p:spPr>
        <p:txBody>
          <a:bodyPr wrap="square">
            <a:spAutoFit/>
          </a:bodyPr>
          <a:lstStyle/>
          <a:p>
            <a:pPr algn="ctr"/>
            <a:r>
              <a:rPr lang="fr-FR" sz="1400" b="1" i="1" dirty="0">
                <a:solidFill>
                  <a:srgbClr val="007434"/>
                </a:solidFill>
              </a:rPr>
              <a:t>Déductibilité?</a:t>
            </a:r>
          </a:p>
        </p:txBody>
      </p:sp>
    </p:spTree>
    <p:extLst>
      <p:ext uri="{BB962C8B-B14F-4D97-AF65-F5344CB8AC3E}">
        <p14:creationId xmlns:p14="http://schemas.microsoft.com/office/powerpoint/2010/main" val="40558786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reeform: Shape 5">
            <a:extLst>
              <a:ext uri="{FF2B5EF4-FFF2-40B4-BE49-F238E27FC236}">
                <a16:creationId xmlns:a16="http://schemas.microsoft.com/office/drawing/2014/main" xmlns="" id="{FB420FA5-C008-4695-ACFD-EC21AFBFEE9F}"/>
              </a:ext>
            </a:extLst>
          </p:cNvPr>
          <p:cNvSpPr/>
          <p:nvPr/>
        </p:nvSpPr>
        <p:spPr>
          <a:xfrm>
            <a:off x="5748241" y="533092"/>
            <a:ext cx="45719" cy="5819581"/>
          </a:xfrm>
          <a:custGeom>
            <a:avLst/>
            <a:gdLst>
              <a:gd name="connsiteX0" fmla="*/ 28575 w 57150"/>
              <a:gd name="connsiteY0" fmla="*/ 28575 h 6915150"/>
              <a:gd name="connsiteX1" fmla="*/ 28575 w 57150"/>
              <a:gd name="connsiteY1" fmla="*/ 6886575 h 6915150"/>
            </a:gdLst>
            <a:ahLst/>
            <a:cxnLst>
              <a:cxn ang="0">
                <a:pos x="connsiteX0" y="connsiteY0"/>
              </a:cxn>
              <a:cxn ang="0">
                <a:pos x="connsiteX1" y="connsiteY1"/>
              </a:cxn>
            </a:cxnLst>
            <a:rect l="l" t="t" r="r" b="b"/>
            <a:pathLst>
              <a:path w="57150" h="6915150">
                <a:moveTo>
                  <a:pt x="28575" y="28575"/>
                </a:moveTo>
                <a:lnTo>
                  <a:pt x="28575" y="6886575"/>
                </a:lnTo>
              </a:path>
            </a:pathLst>
          </a:custGeom>
          <a:ln w="38100" cap="flat">
            <a:solidFill>
              <a:srgbClr val="0A1931"/>
            </a:solidFill>
            <a:prstDash val="solid"/>
            <a:miter/>
          </a:ln>
        </p:spPr>
        <p:txBody>
          <a:bodyPr rtlCol="0" anchor="ctr"/>
          <a:lstStyle/>
          <a:p>
            <a:pPr marL="0" marR="0" lvl="0" indent="0" algn="l" defTabSz="914377" rtl="0" eaLnBrk="1" fontAlgn="auto" latinLnBrk="0" hangingPunct="1">
              <a:lnSpc>
                <a:spcPct val="100000"/>
              </a:lnSpc>
              <a:spcBef>
                <a:spcPts val="0"/>
              </a:spcBef>
              <a:spcAft>
                <a:spcPts val="0"/>
              </a:spcAft>
              <a:buClrTx/>
              <a:buSzTx/>
              <a:buFontTx/>
              <a:buNone/>
              <a:tabLst/>
              <a:defRPr/>
            </a:pPr>
            <a:endParaRPr kumimoji="0" lang="en-US" sz="2300" b="0" i="0" u="none" strike="noStrike" kern="1200" cap="none" spc="0" normalizeH="0" baseline="0" noProof="0" dirty="0">
              <a:ln>
                <a:noFill/>
              </a:ln>
              <a:solidFill>
                <a:prstClr val="black"/>
              </a:solidFill>
              <a:effectLst/>
              <a:uLnTx/>
              <a:uFillTx/>
              <a:ea typeface="+mn-ea"/>
              <a:cs typeface="Segoe UI" panose="020B0502040204020203" pitchFamily="34" charset="0"/>
            </a:endParaRPr>
          </a:p>
        </p:txBody>
      </p:sp>
      <p:sp>
        <p:nvSpPr>
          <p:cNvPr id="7" name="Freeform: Shape 6">
            <a:extLst>
              <a:ext uri="{FF2B5EF4-FFF2-40B4-BE49-F238E27FC236}">
                <a16:creationId xmlns:a16="http://schemas.microsoft.com/office/drawing/2014/main" xmlns="" id="{1B971D09-7218-4030-B36C-7A9C67C9C7EA}"/>
              </a:ext>
            </a:extLst>
          </p:cNvPr>
          <p:cNvSpPr/>
          <p:nvPr/>
        </p:nvSpPr>
        <p:spPr>
          <a:xfrm>
            <a:off x="425" y="-9525"/>
            <a:ext cx="4124325" cy="6867525"/>
          </a:xfrm>
          <a:custGeom>
            <a:avLst/>
            <a:gdLst>
              <a:gd name="connsiteX0" fmla="*/ 7144 w 4124325"/>
              <a:gd name="connsiteY0" fmla="*/ 7144 h 6867525"/>
              <a:gd name="connsiteX1" fmla="*/ 4122515 w 4124325"/>
              <a:gd name="connsiteY1" fmla="*/ 7144 h 6867525"/>
              <a:gd name="connsiteX2" fmla="*/ 4122515 w 4124325"/>
              <a:gd name="connsiteY2" fmla="*/ 6865144 h 6867525"/>
              <a:gd name="connsiteX3" fmla="*/ 7144 w 4124325"/>
              <a:gd name="connsiteY3" fmla="*/ 6865144 h 6867525"/>
            </a:gdLst>
            <a:ahLst/>
            <a:cxnLst>
              <a:cxn ang="0">
                <a:pos x="connsiteX0" y="connsiteY0"/>
              </a:cxn>
              <a:cxn ang="0">
                <a:pos x="connsiteX1" y="connsiteY1"/>
              </a:cxn>
              <a:cxn ang="0">
                <a:pos x="connsiteX2" y="connsiteY2"/>
              </a:cxn>
              <a:cxn ang="0">
                <a:pos x="connsiteX3" y="connsiteY3"/>
              </a:cxn>
            </a:cxnLst>
            <a:rect l="l" t="t" r="r" b="b"/>
            <a:pathLst>
              <a:path w="4124325" h="6867525">
                <a:moveTo>
                  <a:pt x="7144" y="7144"/>
                </a:moveTo>
                <a:lnTo>
                  <a:pt x="4122515" y="7144"/>
                </a:lnTo>
                <a:lnTo>
                  <a:pt x="4122515" y="6865144"/>
                </a:lnTo>
                <a:lnTo>
                  <a:pt x="7144" y="6865144"/>
                </a:lnTo>
                <a:close/>
              </a:path>
            </a:pathLst>
          </a:custGeom>
          <a:solidFill>
            <a:srgbClr val="0A1931"/>
          </a:solidFill>
          <a:ln w="9525" cap="flat">
            <a:noFill/>
            <a:prstDash val="solid"/>
            <a:miter/>
          </a:ln>
        </p:spPr>
        <p:txBody>
          <a:bodyPr rtlCol="0" anchor="ctr"/>
          <a:lstStyle/>
          <a:p>
            <a:pPr marL="0" marR="0" lvl="0" indent="0" algn="l" defTabSz="914377" rtl="0" eaLnBrk="1" fontAlgn="auto" latinLnBrk="0" hangingPunct="1">
              <a:lnSpc>
                <a:spcPct val="100000"/>
              </a:lnSpc>
              <a:spcBef>
                <a:spcPts val="0"/>
              </a:spcBef>
              <a:spcAft>
                <a:spcPts val="0"/>
              </a:spcAft>
              <a:buClrTx/>
              <a:buSzTx/>
              <a:buFontTx/>
              <a:buNone/>
              <a:tabLst/>
              <a:defRPr/>
            </a:pPr>
            <a:endParaRPr kumimoji="0" lang="en-US" sz="2300" b="0" i="0" u="none" strike="noStrike" kern="1200" cap="none" spc="0" normalizeH="0" baseline="0" noProof="0" dirty="0">
              <a:ln>
                <a:noFill/>
              </a:ln>
              <a:solidFill>
                <a:prstClr val="black"/>
              </a:solidFill>
              <a:effectLst/>
              <a:uLnTx/>
              <a:uFillTx/>
              <a:latin typeface="Segoe UI" panose="020B0502040204020203" pitchFamily="34" charset="0"/>
              <a:ea typeface="+mn-ea"/>
              <a:cs typeface="Segoe UI" panose="020B0502040204020203" pitchFamily="34" charset="0"/>
            </a:endParaRPr>
          </a:p>
        </p:txBody>
      </p:sp>
      <p:sp>
        <p:nvSpPr>
          <p:cNvPr id="10" name="Freeform: Shape 9">
            <a:extLst>
              <a:ext uri="{FF2B5EF4-FFF2-40B4-BE49-F238E27FC236}">
                <a16:creationId xmlns:a16="http://schemas.microsoft.com/office/drawing/2014/main" xmlns="" id="{915F5D2E-32D7-4A6C-9B15-095DA837528F}"/>
              </a:ext>
            </a:extLst>
          </p:cNvPr>
          <p:cNvSpPr/>
          <p:nvPr/>
        </p:nvSpPr>
        <p:spPr>
          <a:xfrm>
            <a:off x="5657992" y="3359575"/>
            <a:ext cx="247651" cy="247651"/>
          </a:xfrm>
          <a:custGeom>
            <a:avLst/>
            <a:gdLst>
              <a:gd name="connsiteX0" fmla="*/ 245650 w 247650"/>
              <a:gd name="connsiteY0" fmla="*/ 126397 h 247650"/>
              <a:gd name="connsiteX1" fmla="*/ 126397 w 247650"/>
              <a:gd name="connsiteY1" fmla="*/ 245650 h 247650"/>
              <a:gd name="connsiteX2" fmla="*/ 7143 w 247650"/>
              <a:gd name="connsiteY2" fmla="*/ 126397 h 247650"/>
              <a:gd name="connsiteX3" fmla="*/ 126397 w 247650"/>
              <a:gd name="connsiteY3" fmla="*/ 7144 h 247650"/>
              <a:gd name="connsiteX4" fmla="*/ 245650 w 247650"/>
              <a:gd name="connsiteY4" fmla="*/ 126397 h 247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47650" h="247650">
                <a:moveTo>
                  <a:pt x="245650" y="126397"/>
                </a:moveTo>
                <a:cubicBezTo>
                  <a:pt x="245650" y="192258"/>
                  <a:pt x="192258" y="245650"/>
                  <a:pt x="126397" y="245650"/>
                </a:cubicBezTo>
                <a:cubicBezTo>
                  <a:pt x="60535" y="245650"/>
                  <a:pt x="7143" y="192258"/>
                  <a:pt x="7143" y="126397"/>
                </a:cubicBezTo>
                <a:cubicBezTo>
                  <a:pt x="7143" y="60535"/>
                  <a:pt x="60535" y="7144"/>
                  <a:pt x="126397" y="7144"/>
                </a:cubicBezTo>
                <a:cubicBezTo>
                  <a:pt x="192258" y="7144"/>
                  <a:pt x="245650" y="60535"/>
                  <a:pt x="245650" y="126397"/>
                </a:cubicBezTo>
                <a:close/>
              </a:path>
            </a:pathLst>
          </a:custGeom>
          <a:solidFill>
            <a:srgbClr val="0070C0"/>
          </a:solidFill>
          <a:ln w="9525" cap="flat">
            <a:noFill/>
            <a:prstDash val="solid"/>
            <a:miter/>
          </a:ln>
        </p:spPr>
        <p:txBody>
          <a:bodyPr rtlCol="0" anchor="ctr"/>
          <a:lstStyle/>
          <a:p>
            <a:pPr marL="0" marR="0" lvl="0" indent="0" algn="l" defTabSz="914377" rtl="0" eaLnBrk="1" fontAlgn="auto" latinLnBrk="0" hangingPunct="1">
              <a:lnSpc>
                <a:spcPct val="100000"/>
              </a:lnSpc>
              <a:spcBef>
                <a:spcPts val="0"/>
              </a:spcBef>
              <a:spcAft>
                <a:spcPts val="0"/>
              </a:spcAft>
              <a:buClrTx/>
              <a:buSzTx/>
              <a:buFontTx/>
              <a:buNone/>
              <a:tabLst/>
              <a:defRPr/>
            </a:pPr>
            <a:endParaRPr kumimoji="0" lang="en-US" sz="2300" b="0" i="0" u="none" strike="noStrike" kern="1200" cap="none" spc="0" normalizeH="0" baseline="0" noProof="0" dirty="0">
              <a:ln>
                <a:noFill/>
              </a:ln>
              <a:solidFill>
                <a:prstClr val="black"/>
              </a:solidFill>
              <a:effectLst/>
              <a:uLnTx/>
              <a:uFillTx/>
              <a:ea typeface="+mn-ea"/>
              <a:cs typeface="Segoe UI" panose="020B0502040204020203" pitchFamily="34" charset="0"/>
            </a:endParaRPr>
          </a:p>
        </p:txBody>
      </p:sp>
      <p:sp>
        <p:nvSpPr>
          <p:cNvPr id="11" name="Freeform: Shape 10">
            <a:extLst>
              <a:ext uri="{FF2B5EF4-FFF2-40B4-BE49-F238E27FC236}">
                <a16:creationId xmlns:a16="http://schemas.microsoft.com/office/drawing/2014/main" xmlns="" id="{8FF5A4C0-6D09-4011-972E-91B41EAEE1AE}"/>
              </a:ext>
            </a:extLst>
          </p:cNvPr>
          <p:cNvSpPr/>
          <p:nvPr/>
        </p:nvSpPr>
        <p:spPr>
          <a:xfrm>
            <a:off x="5653934" y="1545706"/>
            <a:ext cx="247651" cy="247651"/>
          </a:xfrm>
          <a:custGeom>
            <a:avLst/>
            <a:gdLst>
              <a:gd name="connsiteX0" fmla="*/ 245650 w 247650"/>
              <a:gd name="connsiteY0" fmla="*/ 126397 h 247650"/>
              <a:gd name="connsiteX1" fmla="*/ 126397 w 247650"/>
              <a:gd name="connsiteY1" fmla="*/ 245650 h 247650"/>
              <a:gd name="connsiteX2" fmla="*/ 7143 w 247650"/>
              <a:gd name="connsiteY2" fmla="*/ 126397 h 247650"/>
              <a:gd name="connsiteX3" fmla="*/ 126397 w 247650"/>
              <a:gd name="connsiteY3" fmla="*/ 7144 h 247650"/>
              <a:gd name="connsiteX4" fmla="*/ 245650 w 247650"/>
              <a:gd name="connsiteY4" fmla="*/ 126397 h 247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47650" h="247650">
                <a:moveTo>
                  <a:pt x="245650" y="126397"/>
                </a:moveTo>
                <a:cubicBezTo>
                  <a:pt x="245650" y="192258"/>
                  <a:pt x="192258" y="245650"/>
                  <a:pt x="126397" y="245650"/>
                </a:cubicBezTo>
                <a:cubicBezTo>
                  <a:pt x="60535" y="245650"/>
                  <a:pt x="7143" y="192258"/>
                  <a:pt x="7143" y="126397"/>
                </a:cubicBezTo>
                <a:cubicBezTo>
                  <a:pt x="7143" y="60535"/>
                  <a:pt x="60535" y="7144"/>
                  <a:pt x="126397" y="7144"/>
                </a:cubicBezTo>
                <a:cubicBezTo>
                  <a:pt x="192258" y="7144"/>
                  <a:pt x="245650" y="60535"/>
                  <a:pt x="245650" y="126397"/>
                </a:cubicBezTo>
                <a:close/>
              </a:path>
            </a:pathLst>
          </a:custGeom>
          <a:solidFill>
            <a:srgbClr val="0070C0"/>
          </a:solidFill>
          <a:ln w="9525" cap="flat">
            <a:noFill/>
            <a:prstDash val="solid"/>
            <a:miter/>
          </a:ln>
        </p:spPr>
        <p:txBody>
          <a:bodyPr rtlCol="0" anchor="ctr"/>
          <a:lstStyle/>
          <a:p>
            <a:pPr marL="0" marR="0" lvl="0" indent="0" algn="l" defTabSz="914377" rtl="0" eaLnBrk="1" fontAlgn="auto" latinLnBrk="0" hangingPunct="1">
              <a:lnSpc>
                <a:spcPct val="100000"/>
              </a:lnSpc>
              <a:spcBef>
                <a:spcPts val="0"/>
              </a:spcBef>
              <a:spcAft>
                <a:spcPts val="0"/>
              </a:spcAft>
              <a:buClrTx/>
              <a:buSzTx/>
              <a:buFontTx/>
              <a:buNone/>
              <a:tabLst/>
              <a:defRPr/>
            </a:pPr>
            <a:endParaRPr kumimoji="0" lang="en-US" sz="2300" b="0" i="0" u="none" strike="noStrike" kern="1200" cap="none" spc="0" normalizeH="0" baseline="0" noProof="0" dirty="0">
              <a:ln>
                <a:noFill/>
              </a:ln>
              <a:solidFill>
                <a:prstClr val="black"/>
              </a:solidFill>
              <a:effectLst/>
              <a:uLnTx/>
              <a:uFillTx/>
              <a:ea typeface="+mn-ea"/>
              <a:cs typeface="Segoe UI" panose="020B0502040204020203" pitchFamily="34" charset="0"/>
            </a:endParaRPr>
          </a:p>
        </p:txBody>
      </p:sp>
      <p:sp>
        <p:nvSpPr>
          <p:cNvPr id="21" name="TextBox 20">
            <a:extLst>
              <a:ext uri="{FF2B5EF4-FFF2-40B4-BE49-F238E27FC236}">
                <a16:creationId xmlns:a16="http://schemas.microsoft.com/office/drawing/2014/main" xmlns="" id="{E8FD566F-BCA8-4461-842C-34C41943214A}"/>
              </a:ext>
            </a:extLst>
          </p:cNvPr>
          <p:cNvSpPr txBox="1"/>
          <p:nvPr/>
        </p:nvSpPr>
        <p:spPr>
          <a:xfrm>
            <a:off x="4842741" y="1426278"/>
            <a:ext cx="641823" cy="461665"/>
          </a:xfrm>
          <a:prstGeom prst="rect">
            <a:avLst/>
          </a:prstGeom>
          <a:noFill/>
        </p:spPr>
        <p:txBody>
          <a:bodyPr wrap="square" rtlCol="0">
            <a:spAutoFit/>
          </a:bodyPr>
          <a:lstStyle>
            <a:defPPr>
              <a:defRPr lang="en-US"/>
            </a:defPPr>
            <a:lvl1pPr marR="0" lvl="0" indent="0" algn="ctr" defTabSz="914377" fontAlgn="auto">
              <a:lnSpc>
                <a:spcPct val="100000"/>
              </a:lnSpc>
              <a:spcBef>
                <a:spcPts val="0"/>
              </a:spcBef>
              <a:spcAft>
                <a:spcPts val="0"/>
              </a:spcAft>
              <a:buClrTx/>
              <a:buSzTx/>
              <a:buFontTx/>
              <a:buNone/>
              <a:tabLst/>
              <a:defRPr kumimoji="0" sz="2300" b="1" i="0" u="none" strike="noStrike" cap="none" spc="0" normalizeH="0" baseline="0">
                <a:ln>
                  <a:noFill/>
                </a:ln>
                <a:solidFill>
                  <a:srgbClr val="0A1931"/>
                </a:solidFill>
                <a:effectLst/>
                <a:uLnTx/>
                <a:uFillTx/>
                <a:latin typeface="Segoe UI" panose="020B0502040204020203" pitchFamily="34" charset="0"/>
                <a:cs typeface="Segoe UI" panose="020B0502040204020203" pitchFamily="34" charset="0"/>
              </a:defRPr>
            </a:lvl1pPr>
          </a:lstStyle>
          <a:p>
            <a:r>
              <a:rPr lang="en-US" dirty="0">
                <a:solidFill>
                  <a:srgbClr val="0070C0"/>
                </a:solidFill>
                <a:latin typeface="+mn-lt"/>
              </a:rPr>
              <a:t>01</a:t>
            </a:r>
          </a:p>
        </p:txBody>
      </p:sp>
      <p:sp>
        <p:nvSpPr>
          <p:cNvPr id="23" name="TextBox 22">
            <a:extLst>
              <a:ext uri="{FF2B5EF4-FFF2-40B4-BE49-F238E27FC236}">
                <a16:creationId xmlns:a16="http://schemas.microsoft.com/office/drawing/2014/main" xmlns="" id="{4F961D8E-A133-4206-9086-807B48C7560D}"/>
              </a:ext>
            </a:extLst>
          </p:cNvPr>
          <p:cNvSpPr txBox="1"/>
          <p:nvPr/>
        </p:nvSpPr>
        <p:spPr>
          <a:xfrm>
            <a:off x="4842741" y="3252569"/>
            <a:ext cx="641823" cy="461665"/>
          </a:xfrm>
          <a:prstGeom prst="rect">
            <a:avLst/>
          </a:prstGeom>
          <a:noFill/>
        </p:spPr>
        <p:txBody>
          <a:bodyPr wrap="square" rtlCol="0">
            <a:spAutoFit/>
          </a:bodyPr>
          <a:lstStyle/>
          <a:p>
            <a:pPr marL="0" marR="0" lvl="0" indent="0" algn="ctr" defTabSz="914377" rtl="0" eaLnBrk="1" fontAlgn="auto" latinLnBrk="0" hangingPunct="1">
              <a:lnSpc>
                <a:spcPct val="100000"/>
              </a:lnSpc>
              <a:spcBef>
                <a:spcPts val="0"/>
              </a:spcBef>
              <a:spcAft>
                <a:spcPts val="0"/>
              </a:spcAft>
              <a:buClrTx/>
              <a:buSzTx/>
              <a:buFontTx/>
              <a:buNone/>
              <a:tabLst/>
              <a:defRPr/>
            </a:pPr>
            <a:r>
              <a:rPr kumimoji="0" lang="en-US" sz="2300" b="1" i="0" u="none" strike="noStrike" kern="1200" cap="none" spc="0" normalizeH="0" baseline="0" noProof="0" dirty="0">
                <a:ln>
                  <a:noFill/>
                </a:ln>
                <a:solidFill>
                  <a:srgbClr val="0070C0"/>
                </a:solidFill>
                <a:effectLst/>
                <a:uLnTx/>
                <a:uFillTx/>
                <a:ea typeface="+mn-ea"/>
                <a:cs typeface="Segoe UI" panose="020B0502040204020203" pitchFamily="34" charset="0"/>
              </a:rPr>
              <a:t>02</a:t>
            </a:r>
          </a:p>
        </p:txBody>
      </p:sp>
      <p:sp>
        <p:nvSpPr>
          <p:cNvPr id="2" name="ZoneTexte 1">
            <a:extLst>
              <a:ext uri="{FF2B5EF4-FFF2-40B4-BE49-F238E27FC236}">
                <a16:creationId xmlns:a16="http://schemas.microsoft.com/office/drawing/2014/main" xmlns="" id="{E189E1EF-1C15-F5AF-754E-4DF586B9D2D0}"/>
              </a:ext>
            </a:extLst>
          </p:cNvPr>
          <p:cNvSpPr txBox="1"/>
          <p:nvPr/>
        </p:nvSpPr>
        <p:spPr>
          <a:xfrm>
            <a:off x="846782" y="3089158"/>
            <a:ext cx="2431609" cy="646331"/>
          </a:xfrm>
          <a:prstGeom prst="rect">
            <a:avLst/>
          </a:prstGeom>
          <a:noFill/>
          <a:effectLst>
            <a:outerShdw blurRad="50800" dist="38100" dir="2700000" algn="tl" rotWithShape="0">
              <a:prstClr val="black">
                <a:alpha val="40000"/>
              </a:prstClr>
            </a:outerShdw>
          </a:effectLst>
        </p:spPr>
        <p:txBody>
          <a:bodyPr wrap="square" rtlCol="0">
            <a:spAutoFit/>
          </a:bodyPr>
          <a:lstStyle/>
          <a:p>
            <a:pPr marL="0" marR="0" lvl="0" indent="0" algn="ctr" defTabSz="1219170" rtl="0" eaLnBrk="1" fontAlgn="auto" latinLnBrk="0" hangingPunct="1">
              <a:lnSpc>
                <a:spcPct val="100000"/>
              </a:lnSpc>
              <a:spcBef>
                <a:spcPts val="0"/>
              </a:spcBef>
              <a:spcAft>
                <a:spcPts val="0"/>
              </a:spcAft>
              <a:buClr>
                <a:srgbClr val="000000"/>
              </a:buClr>
              <a:buSzTx/>
              <a:buFontTx/>
              <a:buNone/>
              <a:tabLst/>
              <a:defRPr/>
            </a:pPr>
            <a:r>
              <a:rPr kumimoji="0" lang="fr-FR" sz="3600" b="1" i="0" u="none" strike="noStrike" kern="0" cap="none" spc="0" normalizeH="0" baseline="0" dirty="0">
                <a:ln>
                  <a:noFill/>
                </a:ln>
                <a:solidFill>
                  <a:prstClr val="white"/>
                </a:solidFill>
                <a:effectLst/>
                <a:uLnTx/>
                <a:uFillTx/>
                <a:latin typeface="Segoe UI" panose="020B0502040204020203" pitchFamily="34" charset="0"/>
                <a:ea typeface="微软雅黑 Light" panose="02010600030101010101" charset="-122"/>
                <a:cs typeface="Segoe UI" panose="020B0502040204020203" pitchFamily="34" charset="0"/>
                <a:sym typeface="Arial"/>
              </a:rPr>
              <a:t>Sommaire</a:t>
            </a:r>
          </a:p>
        </p:txBody>
      </p:sp>
      <p:sp>
        <p:nvSpPr>
          <p:cNvPr id="3" name="文本框 11">
            <a:extLst>
              <a:ext uri="{FF2B5EF4-FFF2-40B4-BE49-F238E27FC236}">
                <a16:creationId xmlns:a16="http://schemas.microsoft.com/office/drawing/2014/main" xmlns="" id="{D61633B8-6363-5EF0-BB60-ED76BC052E0E}"/>
              </a:ext>
            </a:extLst>
          </p:cNvPr>
          <p:cNvSpPr txBox="1"/>
          <p:nvPr/>
        </p:nvSpPr>
        <p:spPr>
          <a:xfrm>
            <a:off x="5995892" y="1400246"/>
            <a:ext cx="5710978" cy="515269"/>
          </a:xfrm>
          <a:prstGeom prst="rect">
            <a:avLst/>
          </a:prstGeom>
          <a:noFill/>
          <a:ln>
            <a:noFill/>
          </a:ln>
        </p:spPr>
        <p:txBody>
          <a:bodyPr wrap="square" lIns="91440" tIns="45720" rIns="91440" bIns="45720" rtlCol="0">
            <a:spAutoFit/>
          </a:bodyPr>
          <a:lstStyle>
            <a:defPPr>
              <a:defRPr lang="en-US"/>
            </a:defPPr>
            <a:lvl1pPr defTabSz="914377">
              <a:lnSpc>
                <a:spcPct val="130000"/>
              </a:lnSpc>
              <a:defRPr sz="2133" b="1">
                <a:solidFill>
                  <a:srgbClr val="002060"/>
                </a:solidFill>
                <a:latin typeface="Arial" panose="020B0604020202020204" pitchFamily="34" charset="0"/>
                <a:cs typeface="Arial" panose="020B0604020202020204" pitchFamily="34" charset="0"/>
              </a:defRPr>
            </a:lvl1pPr>
          </a:lstStyle>
          <a:p>
            <a:pPr marL="0" marR="0" lvl="0" indent="0" algn="l" defTabSz="914377" rtl="0" eaLnBrk="1" fontAlgn="auto" latinLnBrk="0" hangingPunct="1">
              <a:lnSpc>
                <a:spcPct val="130000"/>
              </a:lnSpc>
              <a:spcBef>
                <a:spcPts val="0"/>
              </a:spcBef>
              <a:spcAft>
                <a:spcPts val="0"/>
              </a:spcAft>
              <a:buClrTx/>
              <a:buSzTx/>
              <a:buFontTx/>
              <a:buNone/>
              <a:tabLst/>
              <a:defRPr/>
            </a:pPr>
            <a:r>
              <a:rPr kumimoji="0" lang="fr-FR" sz="2300" b="1" i="0" u="none" strike="noStrike" kern="1200" cap="none" spc="0" normalizeH="0" baseline="0" dirty="0">
                <a:ln>
                  <a:noFill/>
                </a:ln>
                <a:solidFill>
                  <a:srgbClr val="002060"/>
                </a:solidFill>
                <a:effectLst/>
                <a:uLnTx/>
                <a:uFillTx/>
                <a:latin typeface="+mn-lt"/>
                <a:ea typeface="+mn-ea"/>
                <a:cs typeface="Segoe UI" panose="020B0502040204020203" pitchFamily="34" charset="0"/>
              </a:rPr>
              <a:t>Caractéristiques des SGC</a:t>
            </a:r>
          </a:p>
        </p:txBody>
      </p:sp>
      <p:sp>
        <p:nvSpPr>
          <p:cNvPr id="4" name="文本框 11">
            <a:extLst>
              <a:ext uri="{FF2B5EF4-FFF2-40B4-BE49-F238E27FC236}">
                <a16:creationId xmlns:a16="http://schemas.microsoft.com/office/drawing/2014/main" xmlns="" id="{262F64CC-69EB-0CEF-7BCA-E97E1A8BBAEA}"/>
              </a:ext>
            </a:extLst>
          </p:cNvPr>
          <p:cNvSpPr txBox="1"/>
          <p:nvPr/>
        </p:nvSpPr>
        <p:spPr>
          <a:xfrm>
            <a:off x="5995893" y="4744950"/>
            <a:ext cx="5710978" cy="975395"/>
          </a:xfrm>
          <a:prstGeom prst="rect">
            <a:avLst/>
          </a:prstGeom>
          <a:noFill/>
          <a:ln>
            <a:noFill/>
          </a:ln>
        </p:spPr>
        <p:txBody>
          <a:bodyPr wrap="square" lIns="91440" tIns="45720" rIns="91440" bIns="45720" rtlCol="0">
            <a:spAutoFit/>
          </a:bodyPr>
          <a:lstStyle>
            <a:defPPr>
              <a:defRPr lang="en-US"/>
            </a:defPPr>
            <a:lvl1pPr defTabSz="914377">
              <a:lnSpc>
                <a:spcPct val="130000"/>
              </a:lnSpc>
              <a:defRPr sz="2133" b="1">
                <a:solidFill>
                  <a:srgbClr val="002060"/>
                </a:solidFill>
                <a:latin typeface="Arial" panose="020B0604020202020204" pitchFamily="34" charset="0"/>
                <a:cs typeface="Arial" panose="020B0604020202020204" pitchFamily="34" charset="0"/>
              </a:defRPr>
            </a:lvl1pPr>
          </a:lstStyle>
          <a:p>
            <a:pPr marL="0" marR="0" lvl="0" indent="0" algn="l" defTabSz="914377" rtl="0" eaLnBrk="1" fontAlgn="auto" latinLnBrk="0" hangingPunct="1">
              <a:lnSpc>
                <a:spcPct val="130000"/>
              </a:lnSpc>
              <a:spcBef>
                <a:spcPts val="0"/>
              </a:spcBef>
              <a:spcAft>
                <a:spcPts val="0"/>
              </a:spcAft>
              <a:buClrTx/>
              <a:buSzTx/>
              <a:buFontTx/>
              <a:buNone/>
              <a:tabLst/>
              <a:defRPr/>
            </a:pPr>
            <a:r>
              <a:rPr kumimoji="0" lang="fr-FR" sz="2300" b="1" i="0" u="none" strike="noStrike" kern="1200" cap="none" spc="0" normalizeH="0" baseline="0" dirty="0">
                <a:ln>
                  <a:noFill/>
                </a:ln>
                <a:solidFill>
                  <a:srgbClr val="002060"/>
                </a:solidFill>
                <a:effectLst/>
                <a:uLnTx/>
                <a:uFillTx/>
                <a:latin typeface="+mn-lt"/>
                <a:ea typeface="+mn-ea"/>
                <a:cs typeface="Segoe UI" panose="020B0502040204020203" pitchFamily="34" charset="0"/>
              </a:rPr>
              <a:t>Fiscalité des SCG: État des lieux et mesures d’appui envisageables</a:t>
            </a:r>
          </a:p>
        </p:txBody>
      </p:sp>
      <p:sp>
        <p:nvSpPr>
          <p:cNvPr id="5" name="Rectangle 4"/>
          <p:cNvSpPr/>
          <p:nvPr/>
        </p:nvSpPr>
        <p:spPr>
          <a:xfrm>
            <a:off x="5995892" y="3198965"/>
            <a:ext cx="5710978" cy="975395"/>
          </a:xfrm>
          <a:prstGeom prst="rect">
            <a:avLst/>
          </a:prstGeom>
          <a:noFill/>
          <a:ln>
            <a:noFill/>
          </a:ln>
        </p:spPr>
        <p:txBody>
          <a:bodyPr wrap="square" lIns="91440" tIns="45720" rIns="91440" bIns="45720" rtlCol="0">
            <a:spAutoFit/>
          </a:bodyPr>
          <a:lstStyle/>
          <a:p>
            <a:pPr marL="0" marR="0" lvl="0" indent="0" algn="l" defTabSz="914377" rtl="0" eaLnBrk="1" fontAlgn="auto" latinLnBrk="0" hangingPunct="1">
              <a:lnSpc>
                <a:spcPct val="130000"/>
              </a:lnSpc>
              <a:spcBef>
                <a:spcPts val="0"/>
              </a:spcBef>
              <a:spcAft>
                <a:spcPts val="0"/>
              </a:spcAft>
              <a:buClrTx/>
              <a:buSzTx/>
              <a:buFontTx/>
              <a:buNone/>
              <a:tabLst/>
              <a:defRPr/>
            </a:pPr>
            <a:r>
              <a:rPr kumimoji="0" lang="fr-FR" sz="2300" b="1" i="0" u="none" strike="noStrike" kern="1200" cap="none" spc="0" normalizeH="0" baseline="0" noProof="0" dirty="0">
                <a:ln>
                  <a:noFill/>
                </a:ln>
                <a:solidFill>
                  <a:srgbClr val="002060"/>
                </a:solidFill>
                <a:effectLst/>
                <a:uLnTx/>
                <a:uFillTx/>
                <a:ea typeface="+mn-ea"/>
                <a:cs typeface="Segoe UI" panose="020B0502040204020203" pitchFamily="34" charset="0"/>
              </a:rPr>
              <a:t>Reporting financier des SGC: Diversité des pratiques et référentiel cible </a:t>
            </a:r>
          </a:p>
        </p:txBody>
      </p:sp>
      <p:sp>
        <p:nvSpPr>
          <p:cNvPr id="13" name="Freeform: Shape 9">
            <a:extLst>
              <a:ext uri="{FF2B5EF4-FFF2-40B4-BE49-F238E27FC236}">
                <a16:creationId xmlns:a16="http://schemas.microsoft.com/office/drawing/2014/main" xmlns="" id="{915F5D2E-32D7-4A6C-9B15-095DA837528F}"/>
              </a:ext>
            </a:extLst>
          </p:cNvPr>
          <p:cNvSpPr/>
          <p:nvPr/>
        </p:nvSpPr>
        <p:spPr>
          <a:xfrm>
            <a:off x="5670134" y="4906953"/>
            <a:ext cx="247651" cy="247651"/>
          </a:xfrm>
          <a:custGeom>
            <a:avLst/>
            <a:gdLst>
              <a:gd name="connsiteX0" fmla="*/ 245650 w 247650"/>
              <a:gd name="connsiteY0" fmla="*/ 126397 h 247650"/>
              <a:gd name="connsiteX1" fmla="*/ 126397 w 247650"/>
              <a:gd name="connsiteY1" fmla="*/ 245650 h 247650"/>
              <a:gd name="connsiteX2" fmla="*/ 7143 w 247650"/>
              <a:gd name="connsiteY2" fmla="*/ 126397 h 247650"/>
              <a:gd name="connsiteX3" fmla="*/ 126397 w 247650"/>
              <a:gd name="connsiteY3" fmla="*/ 7144 h 247650"/>
              <a:gd name="connsiteX4" fmla="*/ 245650 w 247650"/>
              <a:gd name="connsiteY4" fmla="*/ 126397 h 247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47650" h="247650">
                <a:moveTo>
                  <a:pt x="245650" y="126397"/>
                </a:moveTo>
                <a:cubicBezTo>
                  <a:pt x="245650" y="192258"/>
                  <a:pt x="192258" y="245650"/>
                  <a:pt x="126397" y="245650"/>
                </a:cubicBezTo>
                <a:cubicBezTo>
                  <a:pt x="60535" y="245650"/>
                  <a:pt x="7143" y="192258"/>
                  <a:pt x="7143" y="126397"/>
                </a:cubicBezTo>
                <a:cubicBezTo>
                  <a:pt x="7143" y="60535"/>
                  <a:pt x="60535" y="7144"/>
                  <a:pt x="126397" y="7144"/>
                </a:cubicBezTo>
                <a:cubicBezTo>
                  <a:pt x="192258" y="7144"/>
                  <a:pt x="245650" y="60535"/>
                  <a:pt x="245650" y="126397"/>
                </a:cubicBezTo>
                <a:close/>
              </a:path>
            </a:pathLst>
          </a:custGeom>
          <a:solidFill>
            <a:srgbClr val="0070C0"/>
          </a:solidFill>
          <a:ln w="9525" cap="flat">
            <a:noFill/>
            <a:prstDash val="solid"/>
            <a:miter/>
          </a:ln>
        </p:spPr>
        <p:txBody>
          <a:bodyPr rtlCol="0" anchor="ctr"/>
          <a:lstStyle/>
          <a:p>
            <a:pPr marL="0" marR="0" lvl="0" indent="0" algn="l" defTabSz="914377" rtl="0" eaLnBrk="1" fontAlgn="auto" latinLnBrk="0" hangingPunct="1">
              <a:lnSpc>
                <a:spcPct val="100000"/>
              </a:lnSpc>
              <a:spcBef>
                <a:spcPts val="0"/>
              </a:spcBef>
              <a:spcAft>
                <a:spcPts val="0"/>
              </a:spcAft>
              <a:buClrTx/>
              <a:buSzTx/>
              <a:buFontTx/>
              <a:buNone/>
              <a:tabLst/>
              <a:defRPr/>
            </a:pPr>
            <a:endParaRPr kumimoji="0" lang="en-US" sz="2300" b="0" i="0" u="none" strike="noStrike" kern="1200" cap="none" spc="0" normalizeH="0" baseline="0" noProof="0" dirty="0">
              <a:ln>
                <a:noFill/>
              </a:ln>
              <a:solidFill>
                <a:prstClr val="black"/>
              </a:solidFill>
              <a:effectLst/>
              <a:uLnTx/>
              <a:uFillTx/>
              <a:ea typeface="+mn-ea"/>
              <a:cs typeface="Segoe UI" panose="020B0502040204020203" pitchFamily="34" charset="0"/>
            </a:endParaRPr>
          </a:p>
        </p:txBody>
      </p:sp>
      <p:sp>
        <p:nvSpPr>
          <p:cNvPr id="14" name="TextBox 22">
            <a:extLst>
              <a:ext uri="{FF2B5EF4-FFF2-40B4-BE49-F238E27FC236}">
                <a16:creationId xmlns:a16="http://schemas.microsoft.com/office/drawing/2014/main" xmlns="" id="{4F961D8E-A133-4206-9086-807B48C7560D}"/>
              </a:ext>
            </a:extLst>
          </p:cNvPr>
          <p:cNvSpPr txBox="1"/>
          <p:nvPr/>
        </p:nvSpPr>
        <p:spPr>
          <a:xfrm>
            <a:off x="4842741" y="4787462"/>
            <a:ext cx="641823" cy="461665"/>
          </a:xfrm>
          <a:prstGeom prst="rect">
            <a:avLst/>
          </a:prstGeom>
          <a:noFill/>
        </p:spPr>
        <p:txBody>
          <a:bodyPr wrap="square" rtlCol="0">
            <a:spAutoFit/>
          </a:bodyPr>
          <a:lstStyle/>
          <a:p>
            <a:pPr marL="0" marR="0" lvl="0" indent="0" algn="ctr" defTabSz="914377" rtl="0" eaLnBrk="1" fontAlgn="auto" latinLnBrk="0" hangingPunct="1">
              <a:lnSpc>
                <a:spcPct val="100000"/>
              </a:lnSpc>
              <a:spcBef>
                <a:spcPts val="0"/>
              </a:spcBef>
              <a:spcAft>
                <a:spcPts val="0"/>
              </a:spcAft>
              <a:buClrTx/>
              <a:buSzTx/>
              <a:buFontTx/>
              <a:buNone/>
              <a:tabLst/>
              <a:defRPr/>
            </a:pPr>
            <a:r>
              <a:rPr kumimoji="0" lang="en-US" sz="2300" b="1" i="0" u="none" strike="noStrike" kern="1200" cap="none" spc="0" normalizeH="0" baseline="0" noProof="0" dirty="0">
                <a:ln>
                  <a:noFill/>
                </a:ln>
                <a:solidFill>
                  <a:srgbClr val="0070C0"/>
                </a:solidFill>
                <a:effectLst/>
                <a:uLnTx/>
                <a:uFillTx/>
                <a:ea typeface="+mn-ea"/>
                <a:cs typeface="Segoe UI" panose="020B0502040204020203" pitchFamily="34" charset="0"/>
              </a:rPr>
              <a:t>03</a:t>
            </a:r>
          </a:p>
        </p:txBody>
      </p:sp>
      <p:grpSp>
        <p:nvGrpSpPr>
          <p:cNvPr id="15" name="Groupe 8">
            <a:extLst>
              <a:ext uri="{FF2B5EF4-FFF2-40B4-BE49-F238E27FC236}">
                <a16:creationId xmlns:a16="http://schemas.microsoft.com/office/drawing/2014/main" xmlns="" id="{A05DB9B2-3EF6-4B10-A30B-D3DFE683495B}"/>
              </a:ext>
            </a:extLst>
          </p:cNvPr>
          <p:cNvGrpSpPr>
            <a:grpSpLocks/>
          </p:cNvGrpSpPr>
          <p:nvPr/>
        </p:nvGrpSpPr>
        <p:grpSpPr bwMode="auto">
          <a:xfrm>
            <a:off x="11014075" y="6237288"/>
            <a:ext cx="957263" cy="287337"/>
            <a:chOff x="9460301" y="7063452"/>
            <a:chExt cx="926165" cy="277783"/>
          </a:xfrm>
        </p:grpSpPr>
        <p:sp>
          <p:nvSpPr>
            <p:cNvPr id="16" name="Espace réservé du numéro de diapositive 5">
              <a:extLst>
                <a:ext uri="{FF2B5EF4-FFF2-40B4-BE49-F238E27FC236}">
                  <a16:creationId xmlns:a16="http://schemas.microsoft.com/office/drawing/2014/main" xmlns="" id="{2071CE31-2639-46BD-9A85-2E6D289A85CD}"/>
                </a:ext>
              </a:extLst>
            </p:cNvPr>
            <p:cNvSpPr txBox="1">
              <a:spLocks/>
            </p:cNvSpPr>
            <p:nvPr/>
          </p:nvSpPr>
          <p:spPr>
            <a:xfrm>
              <a:off x="9460301" y="7063452"/>
              <a:ext cx="926165" cy="277783"/>
            </a:xfrm>
            <a:prstGeom prst="rect">
              <a:avLst/>
            </a:prstGeom>
          </p:spPr>
          <p:txBody>
            <a:bodyPr/>
            <a:lstStyle>
              <a:defPPr>
                <a:defRPr lang="de-DE"/>
              </a:defPPr>
              <a:lvl1pPr algn="l" rtl="0" fontAlgn="base">
                <a:spcBef>
                  <a:spcPct val="0"/>
                </a:spcBef>
                <a:spcAft>
                  <a:spcPct val="0"/>
                </a:spcAft>
                <a:defRPr sz="2400" kern="1200">
                  <a:solidFill>
                    <a:schemeClr val="tx1"/>
                  </a:solidFill>
                  <a:latin typeface="Times New Roman" panose="02020603050405020304" pitchFamily="18" charset="0"/>
                  <a:ea typeface="+mn-ea"/>
                  <a:cs typeface="Times New Roman" panose="02020603050405020304" pitchFamily="18" charset="0"/>
                </a:defRPr>
              </a:lvl1pPr>
              <a:lvl2pPr marL="457200" algn="l" rtl="0" fontAlgn="base">
                <a:spcBef>
                  <a:spcPct val="0"/>
                </a:spcBef>
                <a:spcAft>
                  <a:spcPct val="0"/>
                </a:spcAft>
                <a:defRPr sz="2400" kern="1200">
                  <a:solidFill>
                    <a:schemeClr val="tx1"/>
                  </a:solidFill>
                  <a:latin typeface="Times New Roman" panose="02020603050405020304" pitchFamily="18" charset="0"/>
                  <a:ea typeface="+mn-ea"/>
                  <a:cs typeface="Times New Roman" panose="02020603050405020304" pitchFamily="18" charset="0"/>
                </a:defRPr>
              </a:lvl2pPr>
              <a:lvl3pPr marL="914400" algn="l" rtl="0" fontAlgn="base">
                <a:spcBef>
                  <a:spcPct val="0"/>
                </a:spcBef>
                <a:spcAft>
                  <a:spcPct val="0"/>
                </a:spcAft>
                <a:defRPr sz="2400" kern="1200">
                  <a:solidFill>
                    <a:schemeClr val="tx1"/>
                  </a:solidFill>
                  <a:latin typeface="Times New Roman" panose="02020603050405020304" pitchFamily="18" charset="0"/>
                  <a:ea typeface="+mn-ea"/>
                  <a:cs typeface="Times New Roman" panose="02020603050405020304" pitchFamily="18" charset="0"/>
                </a:defRPr>
              </a:lvl3pPr>
              <a:lvl4pPr marL="1371600" algn="l" rtl="0" fontAlgn="base">
                <a:spcBef>
                  <a:spcPct val="0"/>
                </a:spcBef>
                <a:spcAft>
                  <a:spcPct val="0"/>
                </a:spcAft>
                <a:defRPr sz="2400" kern="1200">
                  <a:solidFill>
                    <a:schemeClr val="tx1"/>
                  </a:solidFill>
                  <a:latin typeface="Times New Roman" panose="02020603050405020304" pitchFamily="18" charset="0"/>
                  <a:ea typeface="+mn-ea"/>
                  <a:cs typeface="Times New Roman" panose="02020603050405020304" pitchFamily="18" charset="0"/>
                </a:defRPr>
              </a:lvl4pPr>
              <a:lvl5pPr marL="1828800" algn="l" rtl="0" fontAlgn="base">
                <a:spcBef>
                  <a:spcPct val="0"/>
                </a:spcBef>
                <a:spcAft>
                  <a:spcPct val="0"/>
                </a:spcAft>
                <a:defRPr sz="2400" kern="1200">
                  <a:solidFill>
                    <a:schemeClr val="tx1"/>
                  </a:solidFill>
                  <a:latin typeface="Times New Roman" panose="02020603050405020304" pitchFamily="18" charset="0"/>
                  <a:ea typeface="+mn-ea"/>
                  <a:cs typeface="Times New Roman" panose="02020603050405020304" pitchFamily="18" charset="0"/>
                </a:defRPr>
              </a:lvl5pPr>
              <a:lvl6pPr marL="2286000" algn="l" defTabSz="914400" rtl="0" eaLnBrk="1" latinLnBrk="0" hangingPunct="1">
                <a:defRPr sz="2400" kern="1200">
                  <a:solidFill>
                    <a:schemeClr val="tx1"/>
                  </a:solidFill>
                  <a:latin typeface="Times New Roman" panose="02020603050405020304" pitchFamily="18" charset="0"/>
                  <a:ea typeface="+mn-ea"/>
                  <a:cs typeface="Times New Roman" panose="02020603050405020304" pitchFamily="18" charset="0"/>
                </a:defRPr>
              </a:lvl6pPr>
              <a:lvl7pPr marL="2743200" algn="l" defTabSz="914400" rtl="0" eaLnBrk="1" latinLnBrk="0" hangingPunct="1">
                <a:defRPr sz="2400" kern="1200">
                  <a:solidFill>
                    <a:schemeClr val="tx1"/>
                  </a:solidFill>
                  <a:latin typeface="Times New Roman" panose="02020603050405020304" pitchFamily="18" charset="0"/>
                  <a:ea typeface="+mn-ea"/>
                  <a:cs typeface="Times New Roman" panose="02020603050405020304" pitchFamily="18" charset="0"/>
                </a:defRPr>
              </a:lvl7pPr>
              <a:lvl8pPr marL="3200400" algn="l" defTabSz="914400" rtl="0" eaLnBrk="1" latinLnBrk="0" hangingPunct="1">
                <a:defRPr sz="2400" kern="1200">
                  <a:solidFill>
                    <a:schemeClr val="tx1"/>
                  </a:solidFill>
                  <a:latin typeface="Times New Roman" panose="02020603050405020304" pitchFamily="18" charset="0"/>
                  <a:ea typeface="+mn-ea"/>
                  <a:cs typeface="Times New Roman" panose="02020603050405020304" pitchFamily="18" charset="0"/>
                </a:defRPr>
              </a:lvl8pPr>
              <a:lvl9pPr marL="3657600" algn="l" defTabSz="914400" rtl="0" eaLnBrk="1" latinLnBrk="0" hangingPunct="1">
                <a:defRPr sz="2400" kern="1200">
                  <a:solidFill>
                    <a:schemeClr val="tx1"/>
                  </a:solidFill>
                  <a:latin typeface="Times New Roman" panose="02020603050405020304" pitchFamily="18" charset="0"/>
                  <a:ea typeface="+mn-ea"/>
                  <a:cs typeface="Times New Roman" panose="02020603050405020304" pitchFamily="18" charset="0"/>
                </a:defRPr>
              </a:lvl9pPr>
            </a:lstStyle>
            <a:p>
              <a:pPr algn="ctr" defTabSz="1042717" eaLnBrk="1" fontAlgn="auto" hangingPunct="1">
                <a:spcBef>
                  <a:spcPts val="0"/>
                </a:spcBef>
                <a:spcAft>
                  <a:spcPts val="0"/>
                </a:spcAft>
                <a:defRPr/>
              </a:pPr>
              <a:fld id="{0FD39C0D-2820-4F1B-838D-E1ECDD5FD67B}" type="slidenum">
                <a:rPr lang="en-GB" sz="1448">
                  <a:solidFill>
                    <a:srgbClr val="002060"/>
                  </a:solidFill>
                  <a:latin typeface="Calibri" panose="020F0502020204030204" pitchFamily="34" charset="0"/>
                  <a:cs typeface="Calibri" panose="020F0502020204030204" pitchFamily="34" charset="0"/>
                </a:rPr>
                <a:pPr algn="ctr" defTabSz="1042717" eaLnBrk="1" fontAlgn="auto" hangingPunct="1">
                  <a:spcBef>
                    <a:spcPts val="0"/>
                  </a:spcBef>
                  <a:spcAft>
                    <a:spcPts val="0"/>
                  </a:spcAft>
                  <a:defRPr/>
                </a:pPr>
                <a:t>3</a:t>
              </a:fld>
              <a:endParaRPr lang="en-GB" sz="1448" dirty="0">
                <a:solidFill>
                  <a:srgbClr val="002060"/>
                </a:solidFill>
                <a:latin typeface="Calibri" panose="020F0502020204030204" pitchFamily="34" charset="0"/>
                <a:cs typeface="Calibri" panose="020F0502020204030204" pitchFamily="34" charset="0"/>
              </a:endParaRPr>
            </a:p>
          </p:txBody>
        </p:sp>
        <p:cxnSp>
          <p:nvCxnSpPr>
            <p:cNvPr id="17" name="Connecteur droit 16">
              <a:extLst>
                <a:ext uri="{FF2B5EF4-FFF2-40B4-BE49-F238E27FC236}">
                  <a16:creationId xmlns:a16="http://schemas.microsoft.com/office/drawing/2014/main" xmlns="" id="{6C7F646C-DFF4-4B3E-AF68-56D60C237D66}"/>
                </a:ext>
              </a:extLst>
            </p:cNvPr>
            <p:cNvCxnSpPr/>
            <p:nvPr/>
          </p:nvCxnSpPr>
          <p:spPr>
            <a:xfrm>
              <a:off x="9738304" y="7092611"/>
              <a:ext cx="0" cy="244020"/>
            </a:xfrm>
            <a:prstGeom prst="line">
              <a:avLst/>
            </a:prstGeom>
            <a:ln>
              <a:solidFill>
                <a:srgbClr val="003062"/>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759001642"/>
      </p:ext>
    </p:extLst>
  </p:cSld>
  <p:clrMapOvr>
    <a:masterClrMapping/>
  </p:clrMapOvr>
  <p:transition spd="slow">
    <p:cove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Groupe 8">
            <a:extLst>
              <a:ext uri="{FF2B5EF4-FFF2-40B4-BE49-F238E27FC236}">
                <a16:creationId xmlns:a16="http://schemas.microsoft.com/office/drawing/2014/main" xmlns="" id="{EEC1DD0E-B80D-4FD9-A249-460CB4809169}"/>
              </a:ext>
            </a:extLst>
          </p:cNvPr>
          <p:cNvGrpSpPr>
            <a:grpSpLocks/>
          </p:cNvGrpSpPr>
          <p:nvPr/>
        </p:nvGrpSpPr>
        <p:grpSpPr bwMode="auto">
          <a:xfrm>
            <a:off x="11014075" y="6237288"/>
            <a:ext cx="957263" cy="287337"/>
            <a:chOff x="9460301" y="7063452"/>
            <a:chExt cx="926165" cy="277783"/>
          </a:xfrm>
        </p:grpSpPr>
        <p:sp>
          <p:nvSpPr>
            <p:cNvPr id="6" name="Espace réservé du numéro de diapositive 5">
              <a:extLst>
                <a:ext uri="{FF2B5EF4-FFF2-40B4-BE49-F238E27FC236}">
                  <a16:creationId xmlns:a16="http://schemas.microsoft.com/office/drawing/2014/main" xmlns="" id="{ED43C5E1-47E9-43A4-84AA-AB4CD5F31A58}"/>
                </a:ext>
              </a:extLst>
            </p:cNvPr>
            <p:cNvSpPr txBox="1">
              <a:spLocks/>
            </p:cNvSpPr>
            <p:nvPr/>
          </p:nvSpPr>
          <p:spPr>
            <a:xfrm>
              <a:off x="9460301" y="7063452"/>
              <a:ext cx="926165" cy="277783"/>
            </a:xfrm>
            <a:prstGeom prst="rect">
              <a:avLst/>
            </a:prstGeom>
          </p:spPr>
          <p:txBody>
            <a:bodyPr/>
            <a:lstStyle>
              <a:defPPr>
                <a:defRPr lang="de-DE"/>
              </a:defPPr>
              <a:lvl1pPr algn="l" rtl="0" fontAlgn="base">
                <a:spcBef>
                  <a:spcPct val="0"/>
                </a:spcBef>
                <a:spcAft>
                  <a:spcPct val="0"/>
                </a:spcAft>
                <a:defRPr sz="2400" kern="1200">
                  <a:solidFill>
                    <a:schemeClr val="tx1"/>
                  </a:solidFill>
                  <a:latin typeface="Times New Roman" panose="02020603050405020304" pitchFamily="18" charset="0"/>
                  <a:ea typeface="+mn-ea"/>
                  <a:cs typeface="Times New Roman" panose="02020603050405020304" pitchFamily="18" charset="0"/>
                </a:defRPr>
              </a:lvl1pPr>
              <a:lvl2pPr marL="457200" algn="l" rtl="0" fontAlgn="base">
                <a:spcBef>
                  <a:spcPct val="0"/>
                </a:spcBef>
                <a:spcAft>
                  <a:spcPct val="0"/>
                </a:spcAft>
                <a:defRPr sz="2400" kern="1200">
                  <a:solidFill>
                    <a:schemeClr val="tx1"/>
                  </a:solidFill>
                  <a:latin typeface="Times New Roman" panose="02020603050405020304" pitchFamily="18" charset="0"/>
                  <a:ea typeface="+mn-ea"/>
                  <a:cs typeface="Times New Roman" panose="02020603050405020304" pitchFamily="18" charset="0"/>
                </a:defRPr>
              </a:lvl2pPr>
              <a:lvl3pPr marL="914400" algn="l" rtl="0" fontAlgn="base">
                <a:spcBef>
                  <a:spcPct val="0"/>
                </a:spcBef>
                <a:spcAft>
                  <a:spcPct val="0"/>
                </a:spcAft>
                <a:defRPr sz="2400" kern="1200">
                  <a:solidFill>
                    <a:schemeClr val="tx1"/>
                  </a:solidFill>
                  <a:latin typeface="Times New Roman" panose="02020603050405020304" pitchFamily="18" charset="0"/>
                  <a:ea typeface="+mn-ea"/>
                  <a:cs typeface="Times New Roman" panose="02020603050405020304" pitchFamily="18" charset="0"/>
                </a:defRPr>
              </a:lvl3pPr>
              <a:lvl4pPr marL="1371600" algn="l" rtl="0" fontAlgn="base">
                <a:spcBef>
                  <a:spcPct val="0"/>
                </a:spcBef>
                <a:spcAft>
                  <a:spcPct val="0"/>
                </a:spcAft>
                <a:defRPr sz="2400" kern="1200">
                  <a:solidFill>
                    <a:schemeClr val="tx1"/>
                  </a:solidFill>
                  <a:latin typeface="Times New Roman" panose="02020603050405020304" pitchFamily="18" charset="0"/>
                  <a:ea typeface="+mn-ea"/>
                  <a:cs typeface="Times New Roman" panose="02020603050405020304" pitchFamily="18" charset="0"/>
                </a:defRPr>
              </a:lvl4pPr>
              <a:lvl5pPr marL="1828800" algn="l" rtl="0" fontAlgn="base">
                <a:spcBef>
                  <a:spcPct val="0"/>
                </a:spcBef>
                <a:spcAft>
                  <a:spcPct val="0"/>
                </a:spcAft>
                <a:defRPr sz="2400" kern="1200">
                  <a:solidFill>
                    <a:schemeClr val="tx1"/>
                  </a:solidFill>
                  <a:latin typeface="Times New Roman" panose="02020603050405020304" pitchFamily="18" charset="0"/>
                  <a:ea typeface="+mn-ea"/>
                  <a:cs typeface="Times New Roman" panose="02020603050405020304" pitchFamily="18" charset="0"/>
                </a:defRPr>
              </a:lvl5pPr>
              <a:lvl6pPr marL="2286000" algn="l" defTabSz="914400" rtl="0" eaLnBrk="1" latinLnBrk="0" hangingPunct="1">
                <a:defRPr sz="2400" kern="1200">
                  <a:solidFill>
                    <a:schemeClr val="tx1"/>
                  </a:solidFill>
                  <a:latin typeface="Times New Roman" panose="02020603050405020304" pitchFamily="18" charset="0"/>
                  <a:ea typeface="+mn-ea"/>
                  <a:cs typeface="Times New Roman" panose="02020603050405020304" pitchFamily="18" charset="0"/>
                </a:defRPr>
              </a:lvl6pPr>
              <a:lvl7pPr marL="2743200" algn="l" defTabSz="914400" rtl="0" eaLnBrk="1" latinLnBrk="0" hangingPunct="1">
                <a:defRPr sz="2400" kern="1200">
                  <a:solidFill>
                    <a:schemeClr val="tx1"/>
                  </a:solidFill>
                  <a:latin typeface="Times New Roman" panose="02020603050405020304" pitchFamily="18" charset="0"/>
                  <a:ea typeface="+mn-ea"/>
                  <a:cs typeface="Times New Roman" panose="02020603050405020304" pitchFamily="18" charset="0"/>
                </a:defRPr>
              </a:lvl7pPr>
              <a:lvl8pPr marL="3200400" algn="l" defTabSz="914400" rtl="0" eaLnBrk="1" latinLnBrk="0" hangingPunct="1">
                <a:defRPr sz="2400" kern="1200">
                  <a:solidFill>
                    <a:schemeClr val="tx1"/>
                  </a:solidFill>
                  <a:latin typeface="Times New Roman" panose="02020603050405020304" pitchFamily="18" charset="0"/>
                  <a:ea typeface="+mn-ea"/>
                  <a:cs typeface="Times New Roman" panose="02020603050405020304" pitchFamily="18" charset="0"/>
                </a:defRPr>
              </a:lvl8pPr>
              <a:lvl9pPr marL="3657600" algn="l" defTabSz="914400" rtl="0" eaLnBrk="1" latinLnBrk="0" hangingPunct="1">
                <a:defRPr sz="2400" kern="1200">
                  <a:solidFill>
                    <a:schemeClr val="tx1"/>
                  </a:solidFill>
                  <a:latin typeface="Times New Roman" panose="02020603050405020304" pitchFamily="18" charset="0"/>
                  <a:ea typeface="+mn-ea"/>
                  <a:cs typeface="Times New Roman" panose="02020603050405020304" pitchFamily="18" charset="0"/>
                </a:defRPr>
              </a:lvl9pPr>
            </a:lstStyle>
            <a:p>
              <a:pPr algn="ctr" defTabSz="1042717" eaLnBrk="1" fontAlgn="auto" hangingPunct="1">
                <a:spcBef>
                  <a:spcPts val="0"/>
                </a:spcBef>
                <a:spcAft>
                  <a:spcPts val="0"/>
                </a:spcAft>
                <a:defRPr/>
              </a:pPr>
              <a:fld id="{0FD39C0D-2820-4F1B-838D-E1ECDD5FD67B}" type="slidenum">
                <a:rPr lang="en-GB" sz="1448">
                  <a:solidFill>
                    <a:srgbClr val="002060"/>
                  </a:solidFill>
                  <a:latin typeface="+mn-lt"/>
                  <a:cs typeface="Calibri" panose="020F0502020204030204" pitchFamily="34" charset="0"/>
                </a:rPr>
                <a:pPr algn="ctr" defTabSz="1042717" eaLnBrk="1" fontAlgn="auto" hangingPunct="1">
                  <a:spcBef>
                    <a:spcPts val="0"/>
                  </a:spcBef>
                  <a:spcAft>
                    <a:spcPts val="0"/>
                  </a:spcAft>
                  <a:defRPr/>
                </a:pPr>
                <a:t>30</a:t>
              </a:fld>
              <a:endParaRPr lang="en-GB" sz="1448" dirty="0">
                <a:solidFill>
                  <a:srgbClr val="002060"/>
                </a:solidFill>
                <a:latin typeface="+mn-lt"/>
                <a:cs typeface="Calibri" panose="020F0502020204030204" pitchFamily="34" charset="0"/>
              </a:endParaRPr>
            </a:p>
          </p:txBody>
        </p:sp>
        <p:cxnSp>
          <p:nvCxnSpPr>
            <p:cNvPr id="7" name="Connecteur droit 6">
              <a:extLst>
                <a:ext uri="{FF2B5EF4-FFF2-40B4-BE49-F238E27FC236}">
                  <a16:creationId xmlns:a16="http://schemas.microsoft.com/office/drawing/2014/main" xmlns="" id="{2E916620-8DAE-45A6-8753-262D5757757B}"/>
                </a:ext>
              </a:extLst>
            </p:cNvPr>
            <p:cNvCxnSpPr/>
            <p:nvPr/>
          </p:nvCxnSpPr>
          <p:spPr>
            <a:xfrm>
              <a:off x="9738304" y="7092611"/>
              <a:ext cx="0" cy="244020"/>
            </a:xfrm>
            <a:prstGeom prst="line">
              <a:avLst/>
            </a:prstGeom>
            <a:ln>
              <a:solidFill>
                <a:srgbClr val="003062"/>
              </a:solidFill>
            </a:ln>
          </p:spPr>
          <p:style>
            <a:lnRef idx="1">
              <a:schemeClr val="accent1"/>
            </a:lnRef>
            <a:fillRef idx="0">
              <a:schemeClr val="accent1"/>
            </a:fillRef>
            <a:effectRef idx="0">
              <a:schemeClr val="accent1"/>
            </a:effectRef>
            <a:fontRef idx="minor">
              <a:schemeClr val="tx1"/>
            </a:fontRef>
          </p:style>
        </p:cxnSp>
      </p:grpSp>
      <p:cxnSp>
        <p:nvCxnSpPr>
          <p:cNvPr id="8" name="Connecteur droit 7">
            <a:extLst>
              <a:ext uri="{FF2B5EF4-FFF2-40B4-BE49-F238E27FC236}">
                <a16:creationId xmlns:a16="http://schemas.microsoft.com/office/drawing/2014/main" xmlns="" id="{EC23064F-FBFF-40B2-97D5-9FE122837EFA}"/>
              </a:ext>
            </a:extLst>
          </p:cNvPr>
          <p:cNvCxnSpPr>
            <a:cxnSpLocks/>
          </p:cNvCxnSpPr>
          <p:nvPr/>
        </p:nvCxnSpPr>
        <p:spPr>
          <a:xfrm>
            <a:off x="0" y="971931"/>
            <a:ext cx="10996863" cy="0"/>
          </a:xfrm>
          <a:prstGeom prst="line">
            <a:avLst/>
          </a:prstGeom>
          <a:ln w="19050">
            <a:solidFill>
              <a:srgbClr val="0E3A4D"/>
            </a:solidFill>
          </a:ln>
        </p:spPr>
        <p:style>
          <a:lnRef idx="1">
            <a:schemeClr val="accent1"/>
          </a:lnRef>
          <a:fillRef idx="0">
            <a:schemeClr val="accent1"/>
          </a:fillRef>
          <a:effectRef idx="0">
            <a:schemeClr val="accent1"/>
          </a:effectRef>
          <a:fontRef idx="minor">
            <a:schemeClr val="tx1"/>
          </a:fontRef>
        </p:style>
      </p:cxnSp>
      <p:pic>
        <p:nvPicPr>
          <p:cNvPr id="9" name="Image 8">
            <a:extLst>
              <a:ext uri="{FF2B5EF4-FFF2-40B4-BE49-F238E27FC236}">
                <a16:creationId xmlns:a16="http://schemas.microsoft.com/office/drawing/2014/main" xmlns="" id="{ECE03D5E-D6FA-4B3D-815F-A9409A32082B}"/>
              </a:ext>
            </a:extLst>
          </p:cNvPr>
          <p:cNvPicPr>
            <a:picLocks noChangeAspect="1"/>
          </p:cNvPicPr>
          <p:nvPr/>
        </p:nvPicPr>
        <p:blipFill>
          <a:blip r:embed="rId3"/>
          <a:stretch>
            <a:fillRect/>
          </a:stretch>
        </p:blipFill>
        <p:spPr>
          <a:xfrm>
            <a:off x="11090358" y="394735"/>
            <a:ext cx="695325" cy="866775"/>
          </a:xfrm>
          <a:prstGeom prst="rect">
            <a:avLst/>
          </a:prstGeom>
        </p:spPr>
      </p:pic>
      <p:sp>
        <p:nvSpPr>
          <p:cNvPr id="45" name="Title 9">
            <a:extLst>
              <a:ext uri="{FF2B5EF4-FFF2-40B4-BE49-F238E27FC236}">
                <a16:creationId xmlns:a16="http://schemas.microsoft.com/office/drawing/2014/main" xmlns="" id="{78397562-115E-48DF-A07F-6A1299263DEE}"/>
              </a:ext>
            </a:extLst>
          </p:cNvPr>
          <p:cNvSpPr txBox="1">
            <a:spLocks/>
          </p:cNvSpPr>
          <p:nvPr/>
        </p:nvSpPr>
        <p:spPr>
          <a:xfrm>
            <a:off x="138709" y="465177"/>
            <a:ext cx="10515600" cy="507831"/>
          </a:xfrm>
          <a:prstGeom prst="rect">
            <a:avLst/>
          </a:prstGeom>
        </p:spPr>
        <p:txBody>
          <a:bodyPr vert="horz" lIns="91440" tIns="45720" rIns="91440" bIns="45720" rtlCol="0" anchor="ctr">
            <a:spAutoFit/>
          </a:bodyPr>
          <a:lstStyle>
            <a:lvl1pPr>
              <a:lnSpc>
                <a:spcPct val="90000"/>
              </a:lnSpc>
              <a:spcBef>
                <a:spcPct val="0"/>
              </a:spcBef>
              <a:buNone/>
              <a:defRPr sz="3600" b="1">
                <a:solidFill>
                  <a:srgbClr val="0E3A4D"/>
                </a:solidFill>
                <a:latin typeface="Segoe UI" panose="020B0502040204020203" pitchFamily="34" charset="0"/>
                <a:ea typeface="+mj-ea"/>
                <a:cs typeface="Segoe UI" panose="020B0502040204020203" pitchFamily="34" charset="0"/>
              </a:defRPr>
            </a:lvl1pPr>
          </a:lstStyle>
          <a:p>
            <a:pPr marL="1203325" marR="0" lvl="0" indent="-1203325" algn="l" defTabSz="914400" rtl="0" eaLnBrk="1" fontAlgn="auto" latinLnBrk="0" hangingPunct="1">
              <a:lnSpc>
                <a:spcPct val="90000"/>
              </a:lnSpc>
              <a:spcBef>
                <a:spcPct val="0"/>
              </a:spcBef>
              <a:spcAft>
                <a:spcPts val="0"/>
              </a:spcAft>
              <a:buClrTx/>
              <a:buSzTx/>
              <a:buFontTx/>
              <a:buNone/>
              <a:tabLst/>
              <a:defRPr/>
            </a:pPr>
            <a:r>
              <a:rPr kumimoji="0" lang="en-US" sz="3000" b="1" i="0" u="none" strike="noStrike" kern="1200" cap="none" spc="0" normalizeH="0" baseline="0" noProof="0" dirty="0">
                <a:ln>
                  <a:noFill/>
                </a:ln>
                <a:solidFill>
                  <a:srgbClr val="0070C0"/>
                </a:solidFill>
                <a:effectLst/>
                <a:uLnTx/>
                <a:uFillTx/>
                <a:latin typeface="+mn-lt"/>
                <a:ea typeface="+mj-ea"/>
                <a:cs typeface="Segoe UI" panose="020B0502040204020203" pitchFamily="34" charset="0"/>
              </a:rPr>
              <a:t>I.</a:t>
            </a:r>
            <a:r>
              <a:rPr kumimoji="0" lang="en-US" sz="3000" b="1" i="0" u="none" strike="noStrike" kern="1200" cap="none" spc="0" normalizeH="0" baseline="0" noProof="0" dirty="0">
                <a:ln>
                  <a:noFill/>
                </a:ln>
                <a:solidFill>
                  <a:srgbClr val="0E3A4D"/>
                </a:solidFill>
                <a:effectLst/>
                <a:uLnTx/>
                <a:uFillTx/>
                <a:latin typeface="+mn-lt"/>
                <a:ea typeface="+mj-ea"/>
                <a:cs typeface="Segoe UI" panose="020B0502040204020203" pitchFamily="34" charset="0"/>
              </a:rPr>
              <a:t> SGC </a:t>
            </a:r>
            <a:r>
              <a:rPr kumimoji="0" lang="fr-FR" sz="3000" b="1" i="0" u="none" strike="noStrike" kern="1200" cap="none" spc="0" normalizeH="0" baseline="0" dirty="0">
                <a:ln>
                  <a:noFill/>
                </a:ln>
                <a:solidFill>
                  <a:srgbClr val="0E3A4D"/>
                </a:solidFill>
                <a:effectLst/>
                <a:uLnTx/>
                <a:uFillTx/>
                <a:latin typeface="+mn-lt"/>
                <a:ea typeface="+mj-ea"/>
                <a:cs typeface="Segoe UI" panose="020B0502040204020203" pitchFamily="34" charset="0"/>
              </a:rPr>
              <a:t>arabes</a:t>
            </a:r>
            <a:r>
              <a:rPr kumimoji="0" lang="en-US" sz="3000" b="1" i="0" u="none" strike="noStrike" kern="1200" cap="none" spc="0" normalizeH="0" baseline="0" noProof="0" dirty="0">
                <a:ln>
                  <a:noFill/>
                </a:ln>
                <a:solidFill>
                  <a:srgbClr val="0E3A4D"/>
                </a:solidFill>
                <a:effectLst/>
                <a:uLnTx/>
                <a:uFillTx/>
                <a:latin typeface="+mn-lt"/>
                <a:ea typeface="+mj-ea"/>
                <a:cs typeface="Segoe UI" panose="020B0502040204020203" pitchFamily="34" charset="0"/>
              </a:rPr>
              <a:t>: </a:t>
            </a:r>
            <a:r>
              <a:rPr kumimoji="0" lang="fr-FR" sz="3000" b="1" i="0" u="none" strike="noStrike" kern="1200" cap="none" spc="0" normalizeH="0" baseline="0" dirty="0">
                <a:ln>
                  <a:noFill/>
                </a:ln>
                <a:solidFill>
                  <a:srgbClr val="0E3A4D"/>
                </a:solidFill>
                <a:effectLst/>
                <a:uLnTx/>
                <a:uFillTx/>
                <a:latin typeface="+mn-lt"/>
                <a:ea typeface="+mj-ea"/>
                <a:cs typeface="Segoe UI" panose="020B0502040204020203" pitchFamily="34" charset="0"/>
              </a:rPr>
              <a:t>État des lieux</a:t>
            </a:r>
            <a:endParaRPr kumimoji="0" lang="fr-FR" sz="3000" b="1" i="0" u="none" strike="noStrike" kern="1200" cap="none" spc="0" normalizeH="0" baseline="0" noProof="0" dirty="0">
              <a:ln>
                <a:noFill/>
              </a:ln>
              <a:solidFill>
                <a:srgbClr val="0E3A4D"/>
              </a:solidFill>
              <a:effectLst/>
              <a:uLnTx/>
              <a:uFillTx/>
              <a:latin typeface="+mn-lt"/>
              <a:ea typeface="+mj-ea"/>
              <a:cs typeface="Segoe UI" panose="020B0502040204020203" pitchFamily="34" charset="0"/>
            </a:endParaRPr>
          </a:p>
        </p:txBody>
      </p:sp>
      <p:grpSp>
        <p:nvGrpSpPr>
          <p:cNvPr id="13" name="Groupe 12">
            <a:extLst>
              <a:ext uri="{FF2B5EF4-FFF2-40B4-BE49-F238E27FC236}">
                <a16:creationId xmlns:a16="http://schemas.microsoft.com/office/drawing/2014/main" xmlns="" id="{E01E0F5C-A56C-4C9C-9567-16A44DCF183C}"/>
              </a:ext>
            </a:extLst>
          </p:cNvPr>
          <p:cNvGrpSpPr/>
          <p:nvPr/>
        </p:nvGrpSpPr>
        <p:grpSpPr>
          <a:xfrm>
            <a:off x="205811" y="1018071"/>
            <a:ext cx="9932599" cy="520357"/>
            <a:chOff x="205811" y="1120941"/>
            <a:chExt cx="9932599" cy="520357"/>
          </a:xfrm>
        </p:grpSpPr>
        <p:pic>
          <p:nvPicPr>
            <p:cNvPr id="3" name="Image 2">
              <a:extLst>
                <a:ext uri="{FF2B5EF4-FFF2-40B4-BE49-F238E27FC236}">
                  <a16:creationId xmlns:a16="http://schemas.microsoft.com/office/drawing/2014/main" xmlns="" id="{329F340F-7360-49FC-904D-3203F43B00AC}"/>
                </a:ext>
              </a:extLst>
            </p:cNvPr>
            <p:cNvPicPr>
              <a:picLocks noChangeAspect="1"/>
            </p:cNvPicPr>
            <p:nvPr/>
          </p:nvPicPr>
          <p:blipFill>
            <a:blip r:embed="rId4"/>
            <a:stretch>
              <a:fillRect/>
            </a:stretch>
          </p:blipFill>
          <p:spPr>
            <a:xfrm>
              <a:off x="205811" y="1120941"/>
              <a:ext cx="401012" cy="507831"/>
            </a:xfrm>
            <a:prstGeom prst="rect">
              <a:avLst/>
            </a:prstGeom>
          </p:spPr>
        </p:pic>
        <p:sp>
          <p:nvSpPr>
            <p:cNvPr id="44" name="ZoneTexte 43">
              <a:extLst>
                <a:ext uri="{FF2B5EF4-FFF2-40B4-BE49-F238E27FC236}">
                  <a16:creationId xmlns:a16="http://schemas.microsoft.com/office/drawing/2014/main" xmlns="" id="{7F6801B5-130B-4AC9-A17B-59BFE1BB4310}"/>
                </a:ext>
              </a:extLst>
            </p:cNvPr>
            <p:cNvSpPr txBox="1"/>
            <p:nvPr/>
          </p:nvSpPr>
          <p:spPr>
            <a:xfrm>
              <a:off x="507342" y="1271966"/>
              <a:ext cx="9631068" cy="369332"/>
            </a:xfrm>
            <a:prstGeom prst="rect">
              <a:avLst/>
            </a:prstGeom>
            <a:noFill/>
          </p:spPr>
          <p:txBody>
            <a:bodyPr wrap="square">
              <a:spAutoFit/>
            </a:bodyPr>
            <a:lstStyle/>
            <a:p>
              <a:pPr algn="just"/>
              <a:r>
                <a:rPr lang="fr-FR" b="1" i="1" dirty="0">
                  <a:solidFill>
                    <a:srgbClr val="0070C0"/>
                  </a:solidFill>
                </a:rPr>
                <a:t>Existence d’un régime de constitution de réserves en franchise d’impôt (Dégrèvement fiscal)</a:t>
              </a:r>
              <a:r>
                <a:rPr lang="fr-FR" sz="1800" b="1" i="1" u="none" strike="noStrike" baseline="0" dirty="0">
                  <a:solidFill>
                    <a:srgbClr val="0070C0"/>
                  </a:solidFill>
                </a:rPr>
                <a:t>?</a:t>
              </a:r>
              <a:endParaRPr lang="fr-FR" b="1" i="1" dirty="0">
                <a:solidFill>
                  <a:srgbClr val="0070C0"/>
                </a:solidFill>
              </a:endParaRPr>
            </a:p>
          </p:txBody>
        </p:sp>
      </p:grpSp>
      <p:cxnSp>
        <p:nvCxnSpPr>
          <p:cNvPr id="78" name="Connecteur droit avec flèche 77">
            <a:extLst>
              <a:ext uri="{FF2B5EF4-FFF2-40B4-BE49-F238E27FC236}">
                <a16:creationId xmlns:a16="http://schemas.microsoft.com/office/drawing/2014/main" xmlns="" id="{F2E39224-560F-4E44-9B30-C87B2AB0D669}"/>
              </a:ext>
            </a:extLst>
          </p:cNvPr>
          <p:cNvCxnSpPr>
            <a:cxnSpLocks/>
          </p:cNvCxnSpPr>
          <p:nvPr/>
        </p:nvCxnSpPr>
        <p:spPr>
          <a:xfrm flipV="1">
            <a:off x="3321986" y="5926074"/>
            <a:ext cx="4974289" cy="2150"/>
          </a:xfrm>
          <a:prstGeom prst="straightConnector1">
            <a:avLst/>
          </a:prstGeom>
          <a:ln w="28575">
            <a:solidFill>
              <a:srgbClr val="000000"/>
            </a:solidFill>
            <a:tailEnd type="none"/>
          </a:ln>
        </p:spPr>
        <p:style>
          <a:lnRef idx="1">
            <a:schemeClr val="accent1"/>
          </a:lnRef>
          <a:fillRef idx="0">
            <a:schemeClr val="accent1"/>
          </a:fillRef>
          <a:effectRef idx="0">
            <a:schemeClr val="accent1"/>
          </a:effectRef>
          <a:fontRef idx="minor">
            <a:schemeClr val="tx1"/>
          </a:fontRef>
        </p:style>
      </p:cxnSp>
      <p:cxnSp>
        <p:nvCxnSpPr>
          <p:cNvPr id="79" name="Connecteur droit avec flèche 78">
            <a:extLst>
              <a:ext uri="{FF2B5EF4-FFF2-40B4-BE49-F238E27FC236}">
                <a16:creationId xmlns:a16="http://schemas.microsoft.com/office/drawing/2014/main" xmlns="" id="{CAAA7B73-D2AE-4289-8B6B-5EA790D66949}"/>
              </a:ext>
            </a:extLst>
          </p:cNvPr>
          <p:cNvCxnSpPr>
            <a:cxnSpLocks/>
          </p:cNvCxnSpPr>
          <p:nvPr/>
        </p:nvCxnSpPr>
        <p:spPr>
          <a:xfrm>
            <a:off x="3405188" y="1820799"/>
            <a:ext cx="0" cy="4200525"/>
          </a:xfrm>
          <a:prstGeom prst="straightConnector1">
            <a:avLst/>
          </a:prstGeom>
          <a:ln w="28575">
            <a:solidFill>
              <a:srgbClr val="000000"/>
            </a:solidFill>
            <a:tailEnd type="none"/>
          </a:ln>
        </p:spPr>
        <p:style>
          <a:lnRef idx="1">
            <a:schemeClr val="accent1"/>
          </a:lnRef>
          <a:fillRef idx="0">
            <a:schemeClr val="accent1"/>
          </a:fillRef>
          <a:effectRef idx="0">
            <a:schemeClr val="accent1"/>
          </a:effectRef>
          <a:fontRef idx="minor">
            <a:schemeClr val="tx1"/>
          </a:fontRef>
        </p:style>
      </p:cxnSp>
      <p:cxnSp>
        <p:nvCxnSpPr>
          <p:cNvPr id="82" name="Connecteur droit avec flèche 81">
            <a:extLst>
              <a:ext uri="{FF2B5EF4-FFF2-40B4-BE49-F238E27FC236}">
                <a16:creationId xmlns:a16="http://schemas.microsoft.com/office/drawing/2014/main" xmlns="" id="{8FE4A375-7562-4710-AE87-AF2943C01412}"/>
              </a:ext>
            </a:extLst>
          </p:cNvPr>
          <p:cNvCxnSpPr>
            <a:cxnSpLocks/>
          </p:cNvCxnSpPr>
          <p:nvPr/>
        </p:nvCxnSpPr>
        <p:spPr>
          <a:xfrm>
            <a:off x="7981950" y="1868424"/>
            <a:ext cx="4763" cy="4067175"/>
          </a:xfrm>
          <a:prstGeom prst="straightConnector1">
            <a:avLst/>
          </a:prstGeom>
          <a:ln w="9525">
            <a:solidFill>
              <a:schemeClr val="accent2">
                <a:lumMod val="40000"/>
                <a:lumOff val="60000"/>
              </a:schemeClr>
            </a:solidFill>
            <a:tailEnd type="none"/>
          </a:ln>
        </p:spPr>
        <p:style>
          <a:lnRef idx="1">
            <a:schemeClr val="accent1"/>
          </a:lnRef>
          <a:fillRef idx="0">
            <a:schemeClr val="accent1"/>
          </a:fillRef>
          <a:effectRef idx="0">
            <a:schemeClr val="accent1"/>
          </a:effectRef>
          <a:fontRef idx="minor">
            <a:schemeClr val="tx1"/>
          </a:fontRef>
        </p:style>
      </p:cxnSp>
      <p:cxnSp>
        <p:nvCxnSpPr>
          <p:cNvPr id="88" name="Connecteur droit avec flèche 87">
            <a:extLst>
              <a:ext uri="{FF2B5EF4-FFF2-40B4-BE49-F238E27FC236}">
                <a16:creationId xmlns:a16="http://schemas.microsoft.com/office/drawing/2014/main" xmlns="" id="{F4714F2E-4F9E-4264-9FAF-84E183DA2899}"/>
              </a:ext>
            </a:extLst>
          </p:cNvPr>
          <p:cNvCxnSpPr>
            <a:cxnSpLocks/>
          </p:cNvCxnSpPr>
          <p:nvPr/>
        </p:nvCxnSpPr>
        <p:spPr>
          <a:xfrm flipV="1">
            <a:off x="3321984" y="2036349"/>
            <a:ext cx="4974289" cy="2150"/>
          </a:xfrm>
          <a:prstGeom prst="straightConnector1">
            <a:avLst/>
          </a:prstGeom>
          <a:ln w="19050">
            <a:solidFill>
              <a:schemeClr val="bg1">
                <a:lumMod val="50000"/>
              </a:schemeClr>
            </a:solidFill>
            <a:prstDash val="sysDash"/>
            <a:tailEnd type="none"/>
          </a:ln>
        </p:spPr>
        <p:style>
          <a:lnRef idx="1">
            <a:schemeClr val="accent1"/>
          </a:lnRef>
          <a:fillRef idx="0">
            <a:schemeClr val="accent1"/>
          </a:fillRef>
          <a:effectRef idx="0">
            <a:schemeClr val="accent1"/>
          </a:effectRef>
          <a:fontRef idx="minor">
            <a:schemeClr val="tx1"/>
          </a:fontRef>
        </p:style>
      </p:cxnSp>
      <p:sp>
        <p:nvSpPr>
          <p:cNvPr id="89" name="ZoneTexte 88">
            <a:extLst>
              <a:ext uri="{FF2B5EF4-FFF2-40B4-BE49-F238E27FC236}">
                <a16:creationId xmlns:a16="http://schemas.microsoft.com/office/drawing/2014/main" xmlns="" id="{B7105BF1-D5C4-4E41-AFEE-3A0123D2086E}"/>
              </a:ext>
            </a:extLst>
          </p:cNvPr>
          <p:cNvSpPr txBox="1"/>
          <p:nvPr/>
        </p:nvSpPr>
        <p:spPr>
          <a:xfrm>
            <a:off x="3420705" y="5917343"/>
            <a:ext cx="2296935" cy="307777"/>
          </a:xfrm>
          <a:prstGeom prst="rect">
            <a:avLst/>
          </a:prstGeom>
          <a:noFill/>
        </p:spPr>
        <p:txBody>
          <a:bodyPr wrap="square">
            <a:spAutoFit/>
          </a:bodyPr>
          <a:lstStyle/>
          <a:p>
            <a:pPr algn="ctr"/>
            <a:r>
              <a:rPr lang="fr-FR" sz="1400" b="1" i="1" dirty="0">
                <a:solidFill>
                  <a:srgbClr val="2F5597"/>
                </a:solidFill>
              </a:rPr>
              <a:t>Oui</a:t>
            </a:r>
          </a:p>
        </p:txBody>
      </p:sp>
      <p:sp>
        <p:nvSpPr>
          <p:cNvPr id="92" name="ZoneTexte 91">
            <a:extLst>
              <a:ext uri="{FF2B5EF4-FFF2-40B4-BE49-F238E27FC236}">
                <a16:creationId xmlns:a16="http://schemas.microsoft.com/office/drawing/2014/main" xmlns="" id="{2E572D34-07CE-4BDC-B39A-FCB63D2EEBCF}"/>
              </a:ext>
            </a:extLst>
          </p:cNvPr>
          <p:cNvSpPr txBox="1"/>
          <p:nvPr/>
        </p:nvSpPr>
        <p:spPr>
          <a:xfrm>
            <a:off x="5704857" y="5917343"/>
            <a:ext cx="2230923" cy="307777"/>
          </a:xfrm>
          <a:prstGeom prst="rect">
            <a:avLst/>
          </a:prstGeom>
          <a:noFill/>
        </p:spPr>
        <p:txBody>
          <a:bodyPr wrap="square">
            <a:spAutoFit/>
          </a:bodyPr>
          <a:lstStyle/>
          <a:p>
            <a:pPr algn="ctr"/>
            <a:r>
              <a:rPr lang="fr-FR" sz="1400" b="1" i="1" dirty="0">
                <a:solidFill>
                  <a:srgbClr val="2F5597"/>
                </a:solidFill>
              </a:rPr>
              <a:t>Non</a:t>
            </a:r>
          </a:p>
        </p:txBody>
      </p:sp>
      <p:sp>
        <p:nvSpPr>
          <p:cNvPr id="99" name="Rectangle 98">
            <a:extLst>
              <a:ext uri="{FF2B5EF4-FFF2-40B4-BE49-F238E27FC236}">
                <a16:creationId xmlns:a16="http://schemas.microsoft.com/office/drawing/2014/main" xmlns="" id="{67C04043-14D1-4F88-A9DF-81DA3C84036C}"/>
              </a:ext>
            </a:extLst>
          </p:cNvPr>
          <p:cNvSpPr/>
          <p:nvPr/>
        </p:nvSpPr>
        <p:spPr>
          <a:xfrm>
            <a:off x="2833295" y="2818064"/>
            <a:ext cx="549847" cy="307777"/>
          </a:xfrm>
          <a:prstGeom prst="rect">
            <a:avLst/>
          </a:prstGeom>
          <a:noFill/>
        </p:spPr>
        <p:txBody>
          <a:bodyPr wrap="square">
            <a:spAutoFit/>
          </a:bodyPr>
          <a:lstStyle/>
          <a:p>
            <a:pPr algn="ctr"/>
            <a:r>
              <a:rPr lang="fr-FR" sz="1400" b="1" i="1" dirty="0">
                <a:solidFill>
                  <a:srgbClr val="2F5597"/>
                </a:solidFill>
              </a:rPr>
              <a:t>Non</a:t>
            </a:r>
            <a:endParaRPr lang="fr-CA" sz="1400" b="1" i="1" dirty="0">
              <a:solidFill>
                <a:srgbClr val="2F5597"/>
              </a:solidFill>
            </a:endParaRPr>
          </a:p>
        </p:txBody>
      </p:sp>
      <p:sp>
        <p:nvSpPr>
          <p:cNvPr id="103" name="ZoneTexte 102">
            <a:extLst>
              <a:ext uri="{FF2B5EF4-FFF2-40B4-BE49-F238E27FC236}">
                <a16:creationId xmlns:a16="http://schemas.microsoft.com/office/drawing/2014/main" xmlns="" id="{74BF4A9E-C8BC-493D-97F8-8071E3C40FDD}"/>
              </a:ext>
            </a:extLst>
          </p:cNvPr>
          <p:cNvSpPr txBox="1"/>
          <p:nvPr/>
        </p:nvSpPr>
        <p:spPr>
          <a:xfrm>
            <a:off x="6195563" y="2766673"/>
            <a:ext cx="1476825" cy="307777"/>
          </a:xfrm>
          <a:prstGeom prst="rect">
            <a:avLst/>
          </a:prstGeom>
          <a:noFill/>
        </p:spPr>
        <p:txBody>
          <a:bodyPr wrap="square">
            <a:spAutoFit/>
          </a:bodyPr>
          <a:lstStyle/>
          <a:p>
            <a:pPr algn="ctr"/>
            <a:r>
              <a:rPr lang="fr-FR" sz="1400" dirty="0">
                <a:solidFill>
                  <a:srgbClr val="000000"/>
                </a:solidFill>
              </a:rPr>
              <a:t>Egypte (ELGF)</a:t>
            </a:r>
          </a:p>
        </p:txBody>
      </p:sp>
      <p:sp>
        <p:nvSpPr>
          <p:cNvPr id="105" name="ZoneTexte 104">
            <a:extLst>
              <a:ext uri="{FF2B5EF4-FFF2-40B4-BE49-F238E27FC236}">
                <a16:creationId xmlns:a16="http://schemas.microsoft.com/office/drawing/2014/main" xmlns="" id="{EA5190FD-3A3C-4C28-AC31-3A78FD7BB51B}"/>
              </a:ext>
            </a:extLst>
          </p:cNvPr>
          <p:cNvSpPr txBox="1"/>
          <p:nvPr/>
        </p:nvSpPr>
        <p:spPr>
          <a:xfrm>
            <a:off x="6077336" y="4497013"/>
            <a:ext cx="1476825" cy="307777"/>
          </a:xfrm>
          <a:prstGeom prst="rect">
            <a:avLst/>
          </a:prstGeom>
          <a:noFill/>
        </p:spPr>
        <p:txBody>
          <a:bodyPr wrap="square">
            <a:spAutoFit/>
          </a:bodyPr>
          <a:lstStyle/>
          <a:p>
            <a:pPr algn="ctr"/>
            <a:r>
              <a:rPr lang="fr-FR" sz="1400" dirty="0">
                <a:solidFill>
                  <a:srgbClr val="000000"/>
                </a:solidFill>
              </a:rPr>
              <a:t>Jordanie</a:t>
            </a:r>
          </a:p>
        </p:txBody>
      </p:sp>
      <p:sp>
        <p:nvSpPr>
          <p:cNvPr id="112" name="ZoneTexte 111">
            <a:extLst>
              <a:ext uri="{FF2B5EF4-FFF2-40B4-BE49-F238E27FC236}">
                <a16:creationId xmlns:a16="http://schemas.microsoft.com/office/drawing/2014/main" xmlns="" id="{0AD7CFC7-5EFA-499C-9CA4-6CC7FCBA31B9}"/>
              </a:ext>
            </a:extLst>
          </p:cNvPr>
          <p:cNvSpPr txBox="1"/>
          <p:nvPr/>
        </p:nvSpPr>
        <p:spPr>
          <a:xfrm>
            <a:off x="6077335" y="4799194"/>
            <a:ext cx="1476825" cy="307777"/>
          </a:xfrm>
          <a:prstGeom prst="rect">
            <a:avLst/>
          </a:prstGeom>
          <a:noFill/>
        </p:spPr>
        <p:txBody>
          <a:bodyPr wrap="square">
            <a:spAutoFit/>
          </a:bodyPr>
          <a:lstStyle/>
          <a:p>
            <a:pPr algn="ctr"/>
            <a:r>
              <a:rPr lang="fr-FR" sz="1400" dirty="0">
                <a:solidFill>
                  <a:srgbClr val="000000"/>
                </a:solidFill>
              </a:rPr>
              <a:t>Liban</a:t>
            </a:r>
          </a:p>
        </p:txBody>
      </p:sp>
      <p:sp>
        <p:nvSpPr>
          <p:cNvPr id="114" name="ZoneTexte 113">
            <a:extLst>
              <a:ext uri="{FF2B5EF4-FFF2-40B4-BE49-F238E27FC236}">
                <a16:creationId xmlns:a16="http://schemas.microsoft.com/office/drawing/2014/main" xmlns="" id="{27C27D03-4531-46AC-B974-C8BE63FA2BA5}"/>
              </a:ext>
            </a:extLst>
          </p:cNvPr>
          <p:cNvSpPr txBox="1"/>
          <p:nvPr/>
        </p:nvSpPr>
        <p:spPr>
          <a:xfrm>
            <a:off x="6077334" y="5119928"/>
            <a:ext cx="1476825" cy="307777"/>
          </a:xfrm>
          <a:prstGeom prst="rect">
            <a:avLst/>
          </a:prstGeom>
          <a:noFill/>
        </p:spPr>
        <p:txBody>
          <a:bodyPr wrap="square">
            <a:spAutoFit/>
          </a:bodyPr>
          <a:lstStyle/>
          <a:p>
            <a:pPr algn="ctr"/>
            <a:r>
              <a:rPr lang="fr-FR" sz="1400" dirty="0">
                <a:solidFill>
                  <a:srgbClr val="000000"/>
                </a:solidFill>
              </a:rPr>
              <a:t>Egypte (CGC)</a:t>
            </a:r>
          </a:p>
        </p:txBody>
      </p:sp>
      <p:sp>
        <p:nvSpPr>
          <p:cNvPr id="117" name="ZoneTexte 116">
            <a:extLst>
              <a:ext uri="{FF2B5EF4-FFF2-40B4-BE49-F238E27FC236}">
                <a16:creationId xmlns:a16="http://schemas.microsoft.com/office/drawing/2014/main" xmlns="" id="{421AA9A0-4104-4777-9232-F04FE53B7D21}"/>
              </a:ext>
            </a:extLst>
          </p:cNvPr>
          <p:cNvSpPr txBox="1"/>
          <p:nvPr/>
        </p:nvSpPr>
        <p:spPr>
          <a:xfrm>
            <a:off x="3836876" y="4814175"/>
            <a:ext cx="1453156" cy="307777"/>
          </a:xfrm>
          <a:prstGeom prst="rect">
            <a:avLst/>
          </a:prstGeom>
          <a:noFill/>
        </p:spPr>
        <p:txBody>
          <a:bodyPr wrap="square">
            <a:spAutoFit/>
          </a:bodyPr>
          <a:lstStyle/>
          <a:p>
            <a:pPr algn="ctr"/>
            <a:r>
              <a:rPr lang="fr-FR" sz="1400" dirty="0">
                <a:solidFill>
                  <a:srgbClr val="000000"/>
                </a:solidFill>
              </a:rPr>
              <a:t>Algérie (FGAR)</a:t>
            </a:r>
          </a:p>
        </p:txBody>
      </p:sp>
      <p:cxnSp>
        <p:nvCxnSpPr>
          <p:cNvPr id="121" name="Connecteur droit avec flèche 120">
            <a:extLst>
              <a:ext uri="{FF2B5EF4-FFF2-40B4-BE49-F238E27FC236}">
                <a16:creationId xmlns:a16="http://schemas.microsoft.com/office/drawing/2014/main" xmlns="" id="{BF87708A-062F-4B78-A0E7-24EA562335F5}"/>
              </a:ext>
            </a:extLst>
          </p:cNvPr>
          <p:cNvCxnSpPr>
            <a:cxnSpLocks/>
          </p:cNvCxnSpPr>
          <p:nvPr/>
        </p:nvCxnSpPr>
        <p:spPr>
          <a:xfrm>
            <a:off x="7964187" y="5913117"/>
            <a:ext cx="0" cy="87627"/>
          </a:xfrm>
          <a:prstGeom prst="straightConnector1">
            <a:avLst/>
          </a:prstGeom>
          <a:ln w="28575">
            <a:solidFill>
              <a:srgbClr val="000000"/>
            </a:solidFill>
            <a:tailEnd type="none"/>
          </a:ln>
        </p:spPr>
        <p:style>
          <a:lnRef idx="1">
            <a:schemeClr val="accent1"/>
          </a:lnRef>
          <a:fillRef idx="0">
            <a:schemeClr val="accent1"/>
          </a:fillRef>
          <a:effectRef idx="0">
            <a:schemeClr val="accent1"/>
          </a:effectRef>
          <a:fontRef idx="minor">
            <a:schemeClr val="tx1"/>
          </a:fontRef>
        </p:style>
      </p:cxnSp>
      <p:sp>
        <p:nvSpPr>
          <p:cNvPr id="122" name="Rectangle 121">
            <a:extLst>
              <a:ext uri="{FF2B5EF4-FFF2-40B4-BE49-F238E27FC236}">
                <a16:creationId xmlns:a16="http://schemas.microsoft.com/office/drawing/2014/main" xmlns="" id="{AD525B50-74FB-46CC-95A2-B71BEEFF1E57}"/>
              </a:ext>
            </a:extLst>
          </p:cNvPr>
          <p:cNvSpPr/>
          <p:nvPr/>
        </p:nvSpPr>
        <p:spPr>
          <a:xfrm>
            <a:off x="4246373" y="1666711"/>
            <a:ext cx="646893" cy="369332"/>
          </a:xfrm>
          <a:prstGeom prst="rect">
            <a:avLst/>
          </a:prstGeom>
          <a:noFill/>
        </p:spPr>
        <p:txBody>
          <a:bodyPr wrap="square">
            <a:spAutoFit/>
          </a:bodyPr>
          <a:lstStyle/>
          <a:p>
            <a:pPr algn="ctr"/>
            <a:r>
              <a:rPr lang="fr-FR" b="1" i="1" dirty="0">
                <a:solidFill>
                  <a:srgbClr val="00B0F0"/>
                </a:solidFill>
              </a:rPr>
              <a:t>20%</a:t>
            </a:r>
            <a:endParaRPr lang="fr-CA" b="1" i="1" dirty="0">
              <a:solidFill>
                <a:srgbClr val="00B0F0"/>
              </a:solidFill>
            </a:endParaRPr>
          </a:p>
        </p:txBody>
      </p:sp>
      <p:sp>
        <p:nvSpPr>
          <p:cNvPr id="124" name="Rectangle 123">
            <a:extLst>
              <a:ext uri="{FF2B5EF4-FFF2-40B4-BE49-F238E27FC236}">
                <a16:creationId xmlns:a16="http://schemas.microsoft.com/office/drawing/2014/main" xmlns="" id="{BBA4107B-7B87-4044-83AC-56D0D694E351}"/>
              </a:ext>
            </a:extLst>
          </p:cNvPr>
          <p:cNvSpPr/>
          <p:nvPr/>
        </p:nvSpPr>
        <p:spPr>
          <a:xfrm>
            <a:off x="6523011" y="1673635"/>
            <a:ext cx="646893" cy="369332"/>
          </a:xfrm>
          <a:prstGeom prst="rect">
            <a:avLst/>
          </a:prstGeom>
          <a:noFill/>
        </p:spPr>
        <p:txBody>
          <a:bodyPr wrap="square">
            <a:spAutoFit/>
          </a:bodyPr>
          <a:lstStyle/>
          <a:p>
            <a:pPr algn="ctr"/>
            <a:r>
              <a:rPr lang="fr-FR" b="1" i="1" dirty="0">
                <a:solidFill>
                  <a:srgbClr val="00B0F0"/>
                </a:solidFill>
              </a:rPr>
              <a:t>80%</a:t>
            </a:r>
            <a:endParaRPr lang="fr-CA" b="1" i="1" dirty="0">
              <a:solidFill>
                <a:srgbClr val="00B0F0"/>
              </a:solidFill>
            </a:endParaRPr>
          </a:p>
        </p:txBody>
      </p:sp>
      <p:sp>
        <p:nvSpPr>
          <p:cNvPr id="125" name="Rectangle 124">
            <a:extLst>
              <a:ext uri="{FF2B5EF4-FFF2-40B4-BE49-F238E27FC236}">
                <a16:creationId xmlns:a16="http://schemas.microsoft.com/office/drawing/2014/main" xmlns="" id="{5AA8E77B-70D1-4CF3-96A3-D7B3F3AE53D0}"/>
              </a:ext>
            </a:extLst>
          </p:cNvPr>
          <p:cNvSpPr/>
          <p:nvPr/>
        </p:nvSpPr>
        <p:spPr>
          <a:xfrm>
            <a:off x="7981950" y="2777075"/>
            <a:ext cx="646893" cy="369332"/>
          </a:xfrm>
          <a:prstGeom prst="rect">
            <a:avLst/>
          </a:prstGeom>
          <a:noFill/>
        </p:spPr>
        <p:txBody>
          <a:bodyPr wrap="square">
            <a:spAutoFit/>
          </a:bodyPr>
          <a:lstStyle/>
          <a:p>
            <a:pPr algn="ctr"/>
            <a:r>
              <a:rPr lang="fr-FR" b="1" i="1" dirty="0">
                <a:solidFill>
                  <a:srgbClr val="FF9933"/>
                </a:solidFill>
              </a:rPr>
              <a:t>20%</a:t>
            </a:r>
            <a:endParaRPr lang="fr-CA" b="1" i="1" dirty="0">
              <a:solidFill>
                <a:srgbClr val="FF9933"/>
              </a:solidFill>
            </a:endParaRPr>
          </a:p>
        </p:txBody>
      </p:sp>
      <p:sp>
        <p:nvSpPr>
          <p:cNvPr id="127" name="Rectangle 126">
            <a:extLst>
              <a:ext uri="{FF2B5EF4-FFF2-40B4-BE49-F238E27FC236}">
                <a16:creationId xmlns:a16="http://schemas.microsoft.com/office/drawing/2014/main" xmlns="" id="{5618D5C1-4FBA-411E-8522-BADCC5780B3B}"/>
              </a:ext>
            </a:extLst>
          </p:cNvPr>
          <p:cNvSpPr/>
          <p:nvPr/>
        </p:nvSpPr>
        <p:spPr>
          <a:xfrm>
            <a:off x="8011978" y="4757038"/>
            <a:ext cx="646893" cy="369332"/>
          </a:xfrm>
          <a:prstGeom prst="rect">
            <a:avLst/>
          </a:prstGeom>
          <a:noFill/>
        </p:spPr>
        <p:txBody>
          <a:bodyPr wrap="square">
            <a:spAutoFit/>
          </a:bodyPr>
          <a:lstStyle/>
          <a:p>
            <a:pPr algn="ctr"/>
            <a:r>
              <a:rPr lang="fr-FR" b="1" i="1" dirty="0">
                <a:solidFill>
                  <a:srgbClr val="FF9933"/>
                </a:solidFill>
              </a:rPr>
              <a:t>80%</a:t>
            </a:r>
            <a:endParaRPr lang="fr-CA" b="1" i="1" dirty="0">
              <a:solidFill>
                <a:srgbClr val="FF9933"/>
              </a:solidFill>
            </a:endParaRPr>
          </a:p>
        </p:txBody>
      </p:sp>
      <p:sp>
        <p:nvSpPr>
          <p:cNvPr id="128" name="ZoneTexte 127">
            <a:extLst>
              <a:ext uri="{FF2B5EF4-FFF2-40B4-BE49-F238E27FC236}">
                <a16:creationId xmlns:a16="http://schemas.microsoft.com/office/drawing/2014/main" xmlns="" id="{C289F8E2-53E2-497A-877F-28A8A85A7114}"/>
              </a:ext>
            </a:extLst>
          </p:cNvPr>
          <p:cNvSpPr txBox="1"/>
          <p:nvPr/>
        </p:nvSpPr>
        <p:spPr>
          <a:xfrm rot="16200000">
            <a:off x="2014853" y="3904193"/>
            <a:ext cx="1343353" cy="307777"/>
          </a:xfrm>
          <a:prstGeom prst="rect">
            <a:avLst/>
          </a:prstGeom>
          <a:noFill/>
        </p:spPr>
        <p:txBody>
          <a:bodyPr wrap="square">
            <a:spAutoFit/>
          </a:bodyPr>
          <a:lstStyle>
            <a:defPPr>
              <a:defRPr lang="en-US"/>
            </a:defPPr>
            <a:lvl1pPr algn="ctr">
              <a:defRPr sz="1400" b="1" i="1">
                <a:solidFill>
                  <a:srgbClr val="000000"/>
                </a:solidFill>
              </a:defRPr>
            </a:lvl1pPr>
          </a:lstStyle>
          <a:p>
            <a:r>
              <a:rPr lang="fr-FR" dirty="0">
                <a:solidFill>
                  <a:srgbClr val="007434"/>
                </a:solidFill>
              </a:rPr>
              <a:t>À but lucratif?</a:t>
            </a:r>
          </a:p>
        </p:txBody>
      </p:sp>
      <p:sp>
        <p:nvSpPr>
          <p:cNvPr id="129" name="ZoneTexte 128">
            <a:extLst>
              <a:ext uri="{FF2B5EF4-FFF2-40B4-BE49-F238E27FC236}">
                <a16:creationId xmlns:a16="http://schemas.microsoft.com/office/drawing/2014/main" xmlns="" id="{47C4497B-AB31-4F88-9A65-B1369B9D1706}"/>
              </a:ext>
            </a:extLst>
          </p:cNvPr>
          <p:cNvSpPr txBox="1"/>
          <p:nvPr/>
        </p:nvSpPr>
        <p:spPr>
          <a:xfrm>
            <a:off x="3961033" y="6132373"/>
            <a:ext cx="3541621" cy="307777"/>
          </a:xfrm>
          <a:prstGeom prst="rect">
            <a:avLst/>
          </a:prstGeom>
          <a:noFill/>
        </p:spPr>
        <p:txBody>
          <a:bodyPr wrap="square">
            <a:spAutoFit/>
          </a:bodyPr>
          <a:lstStyle/>
          <a:p>
            <a:pPr algn="ctr"/>
            <a:r>
              <a:rPr lang="fr-FR" sz="1400" b="1" i="1" dirty="0">
                <a:solidFill>
                  <a:srgbClr val="007434"/>
                </a:solidFill>
              </a:rPr>
              <a:t>Dégrèvement fiscal?</a:t>
            </a:r>
          </a:p>
        </p:txBody>
      </p:sp>
      <p:sp>
        <p:nvSpPr>
          <p:cNvPr id="46" name="Rectangle 45">
            <a:extLst>
              <a:ext uri="{FF2B5EF4-FFF2-40B4-BE49-F238E27FC236}">
                <a16:creationId xmlns:a16="http://schemas.microsoft.com/office/drawing/2014/main" xmlns="" id="{8CB57A71-2F9B-4E3F-AB75-64E52A61BB99}"/>
              </a:ext>
            </a:extLst>
          </p:cNvPr>
          <p:cNvSpPr/>
          <p:nvPr/>
        </p:nvSpPr>
        <p:spPr>
          <a:xfrm>
            <a:off x="2883590" y="4794179"/>
            <a:ext cx="549847" cy="307777"/>
          </a:xfrm>
          <a:prstGeom prst="rect">
            <a:avLst/>
          </a:prstGeom>
          <a:noFill/>
        </p:spPr>
        <p:txBody>
          <a:bodyPr wrap="square">
            <a:spAutoFit/>
          </a:bodyPr>
          <a:lstStyle/>
          <a:p>
            <a:pPr algn="ctr"/>
            <a:r>
              <a:rPr lang="fr-FR" sz="1400" b="1" i="1" dirty="0">
                <a:solidFill>
                  <a:srgbClr val="2F5597"/>
                </a:solidFill>
              </a:rPr>
              <a:t>Oui</a:t>
            </a:r>
            <a:endParaRPr lang="fr-CA" sz="1400" b="1" i="1" dirty="0">
              <a:solidFill>
                <a:srgbClr val="2F5597"/>
              </a:solidFill>
            </a:endParaRPr>
          </a:p>
        </p:txBody>
      </p:sp>
      <p:cxnSp>
        <p:nvCxnSpPr>
          <p:cNvPr id="47" name="Connecteur droit avec flèche 46">
            <a:extLst>
              <a:ext uri="{FF2B5EF4-FFF2-40B4-BE49-F238E27FC236}">
                <a16:creationId xmlns:a16="http://schemas.microsoft.com/office/drawing/2014/main" xmlns="" id="{4BA5B7D2-9D32-4B35-8ACC-0E16937BA45F}"/>
              </a:ext>
            </a:extLst>
          </p:cNvPr>
          <p:cNvCxnSpPr>
            <a:cxnSpLocks/>
          </p:cNvCxnSpPr>
          <p:nvPr/>
        </p:nvCxnSpPr>
        <p:spPr>
          <a:xfrm flipV="1">
            <a:off x="3321985" y="4007904"/>
            <a:ext cx="4974289" cy="2150"/>
          </a:xfrm>
          <a:prstGeom prst="straightConnector1">
            <a:avLst/>
          </a:prstGeom>
          <a:ln w="19050">
            <a:solidFill>
              <a:schemeClr val="bg1">
                <a:lumMod val="50000"/>
              </a:schemeClr>
            </a:solidFill>
            <a:prstDash val="sysDash"/>
            <a:tailEnd type="none"/>
          </a:ln>
        </p:spPr>
        <p:style>
          <a:lnRef idx="1">
            <a:schemeClr val="accent1"/>
          </a:lnRef>
          <a:fillRef idx="0">
            <a:schemeClr val="accent1"/>
          </a:fillRef>
          <a:effectRef idx="0">
            <a:schemeClr val="accent1"/>
          </a:effectRef>
          <a:fontRef idx="minor">
            <a:schemeClr val="tx1"/>
          </a:fontRef>
        </p:style>
      </p:cxnSp>
      <p:cxnSp>
        <p:nvCxnSpPr>
          <p:cNvPr id="48" name="Connecteur droit avec flèche 47">
            <a:extLst>
              <a:ext uri="{FF2B5EF4-FFF2-40B4-BE49-F238E27FC236}">
                <a16:creationId xmlns:a16="http://schemas.microsoft.com/office/drawing/2014/main" xmlns="" id="{6AE72B11-5DB4-437F-811D-874576C4828F}"/>
              </a:ext>
            </a:extLst>
          </p:cNvPr>
          <p:cNvCxnSpPr>
            <a:cxnSpLocks/>
          </p:cNvCxnSpPr>
          <p:nvPr/>
        </p:nvCxnSpPr>
        <p:spPr>
          <a:xfrm>
            <a:off x="5706202" y="1859960"/>
            <a:ext cx="4763" cy="4067175"/>
          </a:xfrm>
          <a:prstGeom prst="straightConnector1">
            <a:avLst/>
          </a:prstGeom>
          <a:ln w="9525">
            <a:solidFill>
              <a:schemeClr val="accent2">
                <a:lumMod val="40000"/>
                <a:lumOff val="60000"/>
              </a:schemeClr>
            </a:solidFill>
            <a:tailEnd type="none"/>
          </a:ln>
        </p:spPr>
        <p:style>
          <a:lnRef idx="1">
            <a:schemeClr val="accent1"/>
          </a:lnRef>
          <a:fillRef idx="0">
            <a:schemeClr val="accent1"/>
          </a:fillRef>
          <a:effectRef idx="0">
            <a:schemeClr val="accent1"/>
          </a:effectRef>
          <a:fontRef idx="minor">
            <a:schemeClr val="tx1"/>
          </a:fontRef>
        </p:style>
      </p:cxnSp>
      <p:cxnSp>
        <p:nvCxnSpPr>
          <p:cNvPr id="49" name="Connecteur droit avec flèche 48">
            <a:extLst>
              <a:ext uri="{FF2B5EF4-FFF2-40B4-BE49-F238E27FC236}">
                <a16:creationId xmlns:a16="http://schemas.microsoft.com/office/drawing/2014/main" xmlns="" id="{F443A445-7A6D-4465-B067-86A1BCCA2E35}"/>
              </a:ext>
            </a:extLst>
          </p:cNvPr>
          <p:cNvCxnSpPr>
            <a:cxnSpLocks/>
          </p:cNvCxnSpPr>
          <p:nvPr/>
        </p:nvCxnSpPr>
        <p:spPr>
          <a:xfrm>
            <a:off x="5704857" y="5916927"/>
            <a:ext cx="0" cy="87627"/>
          </a:xfrm>
          <a:prstGeom prst="straightConnector1">
            <a:avLst/>
          </a:prstGeom>
          <a:ln w="28575">
            <a:solidFill>
              <a:srgbClr val="000000"/>
            </a:solidFill>
            <a:tailEnd type="non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849168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Groupe 8">
            <a:extLst>
              <a:ext uri="{FF2B5EF4-FFF2-40B4-BE49-F238E27FC236}">
                <a16:creationId xmlns:a16="http://schemas.microsoft.com/office/drawing/2014/main" xmlns="" id="{EEC1DD0E-B80D-4FD9-A249-460CB4809169}"/>
              </a:ext>
            </a:extLst>
          </p:cNvPr>
          <p:cNvGrpSpPr>
            <a:grpSpLocks/>
          </p:cNvGrpSpPr>
          <p:nvPr/>
        </p:nvGrpSpPr>
        <p:grpSpPr bwMode="auto">
          <a:xfrm>
            <a:off x="11014075" y="6237288"/>
            <a:ext cx="957263" cy="287337"/>
            <a:chOff x="9460301" y="7063452"/>
            <a:chExt cx="926165" cy="277783"/>
          </a:xfrm>
        </p:grpSpPr>
        <p:sp>
          <p:nvSpPr>
            <p:cNvPr id="6" name="Espace réservé du numéro de diapositive 5">
              <a:extLst>
                <a:ext uri="{FF2B5EF4-FFF2-40B4-BE49-F238E27FC236}">
                  <a16:creationId xmlns:a16="http://schemas.microsoft.com/office/drawing/2014/main" xmlns="" id="{ED43C5E1-47E9-43A4-84AA-AB4CD5F31A58}"/>
                </a:ext>
              </a:extLst>
            </p:cNvPr>
            <p:cNvSpPr txBox="1">
              <a:spLocks/>
            </p:cNvSpPr>
            <p:nvPr/>
          </p:nvSpPr>
          <p:spPr>
            <a:xfrm>
              <a:off x="9460301" y="7063452"/>
              <a:ext cx="926165" cy="277783"/>
            </a:xfrm>
            <a:prstGeom prst="rect">
              <a:avLst/>
            </a:prstGeom>
          </p:spPr>
          <p:txBody>
            <a:bodyPr/>
            <a:lstStyle>
              <a:defPPr>
                <a:defRPr lang="de-DE"/>
              </a:defPPr>
              <a:lvl1pPr algn="l" rtl="0" fontAlgn="base">
                <a:spcBef>
                  <a:spcPct val="0"/>
                </a:spcBef>
                <a:spcAft>
                  <a:spcPct val="0"/>
                </a:spcAft>
                <a:defRPr sz="2400" kern="1200">
                  <a:solidFill>
                    <a:schemeClr val="tx1"/>
                  </a:solidFill>
                  <a:latin typeface="Times New Roman" panose="02020603050405020304" pitchFamily="18" charset="0"/>
                  <a:ea typeface="+mn-ea"/>
                  <a:cs typeface="Times New Roman" panose="02020603050405020304" pitchFamily="18" charset="0"/>
                </a:defRPr>
              </a:lvl1pPr>
              <a:lvl2pPr marL="457200" algn="l" rtl="0" fontAlgn="base">
                <a:spcBef>
                  <a:spcPct val="0"/>
                </a:spcBef>
                <a:spcAft>
                  <a:spcPct val="0"/>
                </a:spcAft>
                <a:defRPr sz="2400" kern="1200">
                  <a:solidFill>
                    <a:schemeClr val="tx1"/>
                  </a:solidFill>
                  <a:latin typeface="Times New Roman" panose="02020603050405020304" pitchFamily="18" charset="0"/>
                  <a:ea typeface="+mn-ea"/>
                  <a:cs typeface="Times New Roman" panose="02020603050405020304" pitchFamily="18" charset="0"/>
                </a:defRPr>
              </a:lvl2pPr>
              <a:lvl3pPr marL="914400" algn="l" rtl="0" fontAlgn="base">
                <a:spcBef>
                  <a:spcPct val="0"/>
                </a:spcBef>
                <a:spcAft>
                  <a:spcPct val="0"/>
                </a:spcAft>
                <a:defRPr sz="2400" kern="1200">
                  <a:solidFill>
                    <a:schemeClr val="tx1"/>
                  </a:solidFill>
                  <a:latin typeface="Times New Roman" panose="02020603050405020304" pitchFamily="18" charset="0"/>
                  <a:ea typeface="+mn-ea"/>
                  <a:cs typeface="Times New Roman" panose="02020603050405020304" pitchFamily="18" charset="0"/>
                </a:defRPr>
              </a:lvl3pPr>
              <a:lvl4pPr marL="1371600" algn="l" rtl="0" fontAlgn="base">
                <a:spcBef>
                  <a:spcPct val="0"/>
                </a:spcBef>
                <a:spcAft>
                  <a:spcPct val="0"/>
                </a:spcAft>
                <a:defRPr sz="2400" kern="1200">
                  <a:solidFill>
                    <a:schemeClr val="tx1"/>
                  </a:solidFill>
                  <a:latin typeface="Times New Roman" panose="02020603050405020304" pitchFamily="18" charset="0"/>
                  <a:ea typeface="+mn-ea"/>
                  <a:cs typeface="Times New Roman" panose="02020603050405020304" pitchFamily="18" charset="0"/>
                </a:defRPr>
              </a:lvl4pPr>
              <a:lvl5pPr marL="1828800" algn="l" rtl="0" fontAlgn="base">
                <a:spcBef>
                  <a:spcPct val="0"/>
                </a:spcBef>
                <a:spcAft>
                  <a:spcPct val="0"/>
                </a:spcAft>
                <a:defRPr sz="2400" kern="1200">
                  <a:solidFill>
                    <a:schemeClr val="tx1"/>
                  </a:solidFill>
                  <a:latin typeface="Times New Roman" panose="02020603050405020304" pitchFamily="18" charset="0"/>
                  <a:ea typeface="+mn-ea"/>
                  <a:cs typeface="Times New Roman" panose="02020603050405020304" pitchFamily="18" charset="0"/>
                </a:defRPr>
              </a:lvl5pPr>
              <a:lvl6pPr marL="2286000" algn="l" defTabSz="914400" rtl="0" eaLnBrk="1" latinLnBrk="0" hangingPunct="1">
                <a:defRPr sz="2400" kern="1200">
                  <a:solidFill>
                    <a:schemeClr val="tx1"/>
                  </a:solidFill>
                  <a:latin typeface="Times New Roman" panose="02020603050405020304" pitchFamily="18" charset="0"/>
                  <a:ea typeface="+mn-ea"/>
                  <a:cs typeface="Times New Roman" panose="02020603050405020304" pitchFamily="18" charset="0"/>
                </a:defRPr>
              </a:lvl6pPr>
              <a:lvl7pPr marL="2743200" algn="l" defTabSz="914400" rtl="0" eaLnBrk="1" latinLnBrk="0" hangingPunct="1">
                <a:defRPr sz="2400" kern="1200">
                  <a:solidFill>
                    <a:schemeClr val="tx1"/>
                  </a:solidFill>
                  <a:latin typeface="Times New Roman" panose="02020603050405020304" pitchFamily="18" charset="0"/>
                  <a:ea typeface="+mn-ea"/>
                  <a:cs typeface="Times New Roman" panose="02020603050405020304" pitchFamily="18" charset="0"/>
                </a:defRPr>
              </a:lvl7pPr>
              <a:lvl8pPr marL="3200400" algn="l" defTabSz="914400" rtl="0" eaLnBrk="1" latinLnBrk="0" hangingPunct="1">
                <a:defRPr sz="2400" kern="1200">
                  <a:solidFill>
                    <a:schemeClr val="tx1"/>
                  </a:solidFill>
                  <a:latin typeface="Times New Roman" panose="02020603050405020304" pitchFamily="18" charset="0"/>
                  <a:ea typeface="+mn-ea"/>
                  <a:cs typeface="Times New Roman" panose="02020603050405020304" pitchFamily="18" charset="0"/>
                </a:defRPr>
              </a:lvl8pPr>
              <a:lvl9pPr marL="3657600" algn="l" defTabSz="914400" rtl="0" eaLnBrk="1" latinLnBrk="0" hangingPunct="1">
                <a:defRPr sz="2400" kern="1200">
                  <a:solidFill>
                    <a:schemeClr val="tx1"/>
                  </a:solidFill>
                  <a:latin typeface="Times New Roman" panose="02020603050405020304" pitchFamily="18" charset="0"/>
                  <a:ea typeface="+mn-ea"/>
                  <a:cs typeface="Times New Roman" panose="02020603050405020304" pitchFamily="18" charset="0"/>
                </a:defRPr>
              </a:lvl9pPr>
            </a:lstStyle>
            <a:p>
              <a:pPr algn="ctr" defTabSz="1042717" eaLnBrk="1" fontAlgn="auto" hangingPunct="1">
                <a:spcBef>
                  <a:spcPts val="0"/>
                </a:spcBef>
                <a:spcAft>
                  <a:spcPts val="0"/>
                </a:spcAft>
                <a:defRPr/>
              </a:pPr>
              <a:fld id="{0FD39C0D-2820-4F1B-838D-E1ECDD5FD67B}" type="slidenum">
                <a:rPr lang="en-GB" sz="1448">
                  <a:solidFill>
                    <a:srgbClr val="002060"/>
                  </a:solidFill>
                  <a:latin typeface="+mn-lt"/>
                  <a:cs typeface="Calibri" panose="020F0502020204030204" pitchFamily="34" charset="0"/>
                </a:rPr>
                <a:pPr algn="ctr" defTabSz="1042717" eaLnBrk="1" fontAlgn="auto" hangingPunct="1">
                  <a:spcBef>
                    <a:spcPts val="0"/>
                  </a:spcBef>
                  <a:spcAft>
                    <a:spcPts val="0"/>
                  </a:spcAft>
                  <a:defRPr/>
                </a:pPr>
                <a:t>31</a:t>
              </a:fld>
              <a:endParaRPr lang="en-GB" sz="1448" dirty="0">
                <a:solidFill>
                  <a:srgbClr val="002060"/>
                </a:solidFill>
                <a:latin typeface="+mn-lt"/>
                <a:cs typeface="Calibri" panose="020F0502020204030204" pitchFamily="34" charset="0"/>
              </a:endParaRPr>
            </a:p>
          </p:txBody>
        </p:sp>
        <p:cxnSp>
          <p:nvCxnSpPr>
            <p:cNvPr id="7" name="Connecteur droit 6">
              <a:extLst>
                <a:ext uri="{FF2B5EF4-FFF2-40B4-BE49-F238E27FC236}">
                  <a16:creationId xmlns:a16="http://schemas.microsoft.com/office/drawing/2014/main" xmlns="" id="{2E916620-8DAE-45A6-8753-262D5757757B}"/>
                </a:ext>
              </a:extLst>
            </p:cNvPr>
            <p:cNvCxnSpPr/>
            <p:nvPr/>
          </p:nvCxnSpPr>
          <p:spPr>
            <a:xfrm>
              <a:off x="9738304" y="7092611"/>
              <a:ext cx="0" cy="244020"/>
            </a:xfrm>
            <a:prstGeom prst="line">
              <a:avLst/>
            </a:prstGeom>
            <a:ln>
              <a:solidFill>
                <a:srgbClr val="003062"/>
              </a:solidFill>
            </a:ln>
          </p:spPr>
          <p:style>
            <a:lnRef idx="1">
              <a:schemeClr val="accent1"/>
            </a:lnRef>
            <a:fillRef idx="0">
              <a:schemeClr val="accent1"/>
            </a:fillRef>
            <a:effectRef idx="0">
              <a:schemeClr val="accent1"/>
            </a:effectRef>
            <a:fontRef idx="minor">
              <a:schemeClr val="tx1"/>
            </a:fontRef>
          </p:style>
        </p:cxnSp>
      </p:grpSp>
      <p:cxnSp>
        <p:nvCxnSpPr>
          <p:cNvPr id="8" name="Connecteur droit 7">
            <a:extLst>
              <a:ext uri="{FF2B5EF4-FFF2-40B4-BE49-F238E27FC236}">
                <a16:creationId xmlns:a16="http://schemas.microsoft.com/office/drawing/2014/main" xmlns="" id="{EC23064F-FBFF-40B2-97D5-9FE122837EFA}"/>
              </a:ext>
            </a:extLst>
          </p:cNvPr>
          <p:cNvCxnSpPr>
            <a:cxnSpLocks/>
          </p:cNvCxnSpPr>
          <p:nvPr/>
        </p:nvCxnSpPr>
        <p:spPr>
          <a:xfrm>
            <a:off x="0" y="971931"/>
            <a:ext cx="10996863" cy="0"/>
          </a:xfrm>
          <a:prstGeom prst="line">
            <a:avLst/>
          </a:prstGeom>
          <a:ln w="19050">
            <a:solidFill>
              <a:srgbClr val="0E3A4D"/>
            </a:solidFill>
          </a:ln>
        </p:spPr>
        <p:style>
          <a:lnRef idx="1">
            <a:schemeClr val="accent1"/>
          </a:lnRef>
          <a:fillRef idx="0">
            <a:schemeClr val="accent1"/>
          </a:fillRef>
          <a:effectRef idx="0">
            <a:schemeClr val="accent1"/>
          </a:effectRef>
          <a:fontRef idx="minor">
            <a:schemeClr val="tx1"/>
          </a:fontRef>
        </p:style>
      </p:cxnSp>
      <p:pic>
        <p:nvPicPr>
          <p:cNvPr id="9" name="Image 8">
            <a:extLst>
              <a:ext uri="{FF2B5EF4-FFF2-40B4-BE49-F238E27FC236}">
                <a16:creationId xmlns:a16="http://schemas.microsoft.com/office/drawing/2014/main" xmlns="" id="{ECE03D5E-D6FA-4B3D-815F-A9409A32082B}"/>
              </a:ext>
            </a:extLst>
          </p:cNvPr>
          <p:cNvPicPr>
            <a:picLocks noChangeAspect="1"/>
          </p:cNvPicPr>
          <p:nvPr/>
        </p:nvPicPr>
        <p:blipFill>
          <a:blip r:embed="rId3"/>
          <a:stretch>
            <a:fillRect/>
          </a:stretch>
        </p:blipFill>
        <p:spPr>
          <a:xfrm>
            <a:off x="11090358" y="394735"/>
            <a:ext cx="695325" cy="866775"/>
          </a:xfrm>
          <a:prstGeom prst="rect">
            <a:avLst/>
          </a:prstGeom>
        </p:spPr>
      </p:pic>
      <p:sp>
        <p:nvSpPr>
          <p:cNvPr id="45" name="Title 9">
            <a:extLst>
              <a:ext uri="{FF2B5EF4-FFF2-40B4-BE49-F238E27FC236}">
                <a16:creationId xmlns:a16="http://schemas.microsoft.com/office/drawing/2014/main" xmlns="" id="{78397562-115E-48DF-A07F-6A1299263DEE}"/>
              </a:ext>
            </a:extLst>
          </p:cNvPr>
          <p:cNvSpPr txBox="1">
            <a:spLocks/>
          </p:cNvSpPr>
          <p:nvPr/>
        </p:nvSpPr>
        <p:spPr>
          <a:xfrm>
            <a:off x="138709" y="465177"/>
            <a:ext cx="10515600" cy="507831"/>
          </a:xfrm>
          <a:prstGeom prst="rect">
            <a:avLst/>
          </a:prstGeom>
        </p:spPr>
        <p:txBody>
          <a:bodyPr vert="horz" lIns="91440" tIns="45720" rIns="91440" bIns="45720" rtlCol="0" anchor="ctr">
            <a:spAutoFit/>
          </a:bodyPr>
          <a:lstStyle>
            <a:lvl1pPr>
              <a:lnSpc>
                <a:spcPct val="90000"/>
              </a:lnSpc>
              <a:spcBef>
                <a:spcPct val="0"/>
              </a:spcBef>
              <a:buNone/>
              <a:defRPr sz="3600" b="1">
                <a:solidFill>
                  <a:srgbClr val="0E3A4D"/>
                </a:solidFill>
                <a:latin typeface="Segoe UI" panose="020B0502040204020203" pitchFamily="34" charset="0"/>
                <a:ea typeface="+mj-ea"/>
                <a:cs typeface="Segoe UI" panose="020B0502040204020203" pitchFamily="34" charset="0"/>
              </a:defRPr>
            </a:lvl1pPr>
          </a:lstStyle>
          <a:p>
            <a:pPr marL="1203325" marR="0" lvl="0" indent="-1203325" algn="l" defTabSz="914400" rtl="0" eaLnBrk="1" fontAlgn="auto" latinLnBrk="0" hangingPunct="1">
              <a:lnSpc>
                <a:spcPct val="90000"/>
              </a:lnSpc>
              <a:spcBef>
                <a:spcPct val="0"/>
              </a:spcBef>
              <a:spcAft>
                <a:spcPts val="0"/>
              </a:spcAft>
              <a:buClrTx/>
              <a:buSzTx/>
              <a:buFontTx/>
              <a:buNone/>
              <a:tabLst/>
              <a:defRPr/>
            </a:pPr>
            <a:r>
              <a:rPr kumimoji="0" lang="en-US" sz="3000" b="1" i="0" u="none" strike="noStrike" kern="1200" cap="none" spc="0" normalizeH="0" baseline="0" noProof="0" dirty="0">
                <a:ln>
                  <a:noFill/>
                </a:ln>
                <a:solidFill>
                  <a:srgbClr val="0070C0"/>
                </a:solidFill>
                <a:effectLst/>
                <a:uLnTx/>
                <a:uFillTx/>
                <a:latin typeface="+mn-lt"/>
                <a:ea typeface="+mj-ea"/>
                <a:cs typeface="Segoe UI" panose="020B0502040204020203" pitchFamily="34" charset="0"/>
              </a:rPr>
              <a:t>I.</a:t>
            </a:r>
            <a:r>
              <a:rPr kumimoji="0" lang="en-US" sz="3000" b="1" i="0" u="none" strike="noStrike" kern="1200" cap="none" spc="0" normalizeH="0" baseline="0" noProof="0" dirty="0">
                <a:ln>
                  <a:noFill/>
                </a:ln>
                <a:solidFill>
                  <a:srgbClr val="0E3A4D"/>
                </a:solidFill>
                <a:effectLst/>
                <a:uLnTx/>
                <a:uFillTx/>
                <a:latin typeface="+mn-lt"/>
                <a:ea typeface="+mj-ea"/>
                <a:cs typeface="Segoe UI" panose="020B0502040204020203" pitchFamily="34" charset="0"/>
              </a:rPr>
              <a:t> SGC </a:t>
            </a:r>
            <a:r>
              <a:rPr kumimoji="0" lang="fr-FR" sz="3000" b="1" i="0" u="none" strike="noStrike" kern="1200" cap="none" spc="0" normalizeH="0" baseline="0" dirty="0">
                <a:ln>
                  <a:noFill/>
                </a:ln>
                <a:solidFill>
                  <a:srgbClr val="0E3A4D"/>
                </a:solidFill>
                <a:effectLst/>
                <a:uLnTx/>
                <a:uFillTx/>
                <a:latin typeface="+mn-lt"/>
                <a:ea typeface="+mj-ea"/>
                <a:cs typeface="Segoe UI" panose="020B0502040204020203" pitchFamily="34" charset="0"/>
              </a:rPr>
              <a:t>arabes</a:t>
            </a:r>
            <a:r>
              <a:rPr kumimoji="0" lang="en-US" sz="3000" b="1" i="0" u="none" strike="noStrike" kern="1200" cap="none" spc="0" normalizeH="0" baseline="0" noProof="0" dirty="0">
                <a:ln>
                  <a:noFill/>
                </a:ln>
                <a:solidFill>
                  <a:srgbClr val="0E3A4D"/>
                </a:solidFill>
                <a:effectLst/>
                <a:uLnTx/>
                <a:uFillTx/>
                <a:latin typeface="+mn-lt"/>
                <a:ea typeface="+mj-ea"/>
                <a:cs typeface="Segoe UI" panose="020B0502040204020203" pitchFamily="34" charset="0"/>
              </a:rPr>
              <a:t>: </a:t>
            </a:r>
            <a:r>
              <a:rPr kumimoji="0" lang="fr-FR" sz="3000" b="1" i="0" u="none" strike="noStrike" kern="1200" cap="none" spc="0" normalizeH="0" baseline="0" dirty="0">
                <a:ln>
                  <a:noFill/>
                </a:ln>
                <a:solidFill>
                  <a:srgbClr val="0E3A4D"/>
                </a:solidFill>
                <a:effectLst/>
                <a:uLnTx/>
                <a:uFillTx/>
                <a:latin typeface="+mn-lt"/>
                <a:ea typeface="+mj-ea"/>
                <a:cs typeface="Segoe UI" panose="020B0502040204020203" pitchFamily="34" charset="0"/>
              </a:rPr>
              <a:t>État des lieux</a:t>
            </a:r>
            <a:endParaRPr kumimoji="0" lang="fr-FR" sz="3000" b="1" i="0" u="none" strike="noStrike" kern="1200" cap="none" spc="0" normalizeH="0" baseline="0" noProof="0" dirty="0">
              <a:ln>
                <a:noFill/>
              </a:ln>
              <a:solidFill>
                <a:srgbClr val="0E3A4D"/>
              </a:solidFill>
              <a:effectLst/>
              <a:uLnTx/>
              <a:uFillTx/>
              <a:latin typeface="+mn-lt"/>
              <a:ea typeface="+mj-ea"/>
              <a:cs typeface="Segoe UI" panose="020B0502040204020203" pitchFamily="34" charset="0"/>
            </a:endParaRPr>
          </a:p>
        </p:txBody>
      </p:sp>
      <p:grpSp>
        <p:nvGrpSpPr>
          <p:cNvPr id="13" name="Groupe 12">
            <a:extLst>
              <a:ext uri="{FF2B5EF4-FFF2-40B4-BE49-F238E27FC236}">
                <a16:creationId xmlns:a16="http://schemas.microsoft.com/office/drawing/2014/main" xmlns="" id="{E01E0F5C-A56C-4C9C-9567-16A44DCF183C}"/>
              </a:ext>
            </a:extLst>
          </p:cNvPr>
          <p:cNvGrpSpPr/>
          <p:nvPr/>
        </p:nvGrpSpPr>
        <p:grpSpPr>
          <a:xfrm>
            <a:off x="205811" y="1018071"/>
            <a:ext cx="9932599" cy="520357"/>
            <a:chOff x="205811" y="1120941"/>
            <a:chExt cx="9932599" cy="520357"/>
          </a:xfrm>
        </p:grpSpPr>
        <p:pic>
          <p:nvPicPr>
            <p:cNvPr id="3" name="Image 2">
              <a:extLst>
                <a:ext uri="{FF2B5EF4-FFF2-40B4-BE49-F238E27FC236}">
                  <a16:creationId xmlns:a16="http://schemas.microsoft.com/office/drawing/2014/main" xmlns="" id="{329F340F-7360-49FC-904D-3203F43B00AC}"/>
                </a:ext>
              </a:extLst>
            </p:cNvPr>
            <p:cNvPicPr>
              <a:picLocks noChangeAspect="1"/>
            </p:cNvPicPr>
            <p:nvPr/>
          </p:nvPicPr>
          <p:blipFill>
            <a:blip r:embed="rId4"/>
            <a:stretch>
              <a:fillRect/>
            </a:stretch>
          </p:blipFill>
          <p:spPr>
            <a:xfrm>
              <a:off x="205811" y="1120941"/>
              <a:ext cx="401012" cy="507831"/>
            </a:xfrm>
            <a:prstGeom prst="rect">
              <a:avLst/>
            </a:prstGeom>
          </p:spPr>
        </p:pic>
        <p:sp>
          <p:nvSpPr>
            <p:cNvPr id="44" name="ZoneTexte 43">
              <a:extLst>
                <a:ext uri="{FF2B5EF4-FFF2-40B4-BE49-F238E27FC236}">
                  <a16:creationId xmlns:a16="http://schemas.microsoft.com/office/drawing/2014/main" xmlns="" id="{7F6801B5-130B-4AC9-A17B-59BFE1BB4310}"/>
                </a:ext>
              </a:extLst>
            </p:cNvPr>
            <p:cNvSpPr txBox="1"/>
            <p:nvPr/>
          </p:nvSpPr>
          <p:spPr>
            <a:xfrm>
              <a:off x="507342" y="1271966"/>
              <a:ext cx="9631068" cy="369332"/>
            </a:xfrm>
            <a:prstGeom prst="rect">
              <a:avLst/>
            </a:prstGeom>
            <a:noFill/>
          </p:spPr>
          <p:txBody>
            <a:bodyPr wrap="square">
              <a:spAutoFit/>
            </a:bodyPr>
            <a:lstStyle/>
            <a:p>
              <a:pPr algn="just"/>
              <a:r>
                <a:rPr lang="fr-FR" b="1" i="1" dirty="0">
                  <a:solidFill>
                    <a:srgbClr val="0070C0"/>
                  </a:solidFill>
                </a:rPr>
                <a:t>Taxation des primes (ou contributions) de garantie à la TVA</a:t>
              </a:r>
              <a:r>
                <a:rPr lang="fr-FR" sz="1800" b="1" i="1" u="none" strike="noStrike" baseline="0" dirty="0">
                  <a:solidFill>
                    <a:srgbClr val="0070C0"/>
                  </a:solidFill>
                </a:rPr>
                <a:t>?</a:t>
              </a:r>
              <a:endParaRPr lang="fr-FR" b="1" i="1" dirty="0">
                <a:solidFill>
                  <a:srgbClr val="0070C0"/>
                </a:solidFill>
              </a:endParaRPr>
            </a:p>
          </p:txBody>
        </p:sp>
      </p:grpSp>
      <p:cxnSp>
        <p:nvCxnSpPr>
          <p:cNvPr id="78" name="Connecteur droit avec flèche 77">
            <a:extLst>
              <a:ext uri="{FF2B5EF4-FFF2-40B4-BE49-F238E27FC236}">
                <a16:creationId xmlns:a16="http://schemas.microsoft.com/office/drawing/2014/main" xmlns="" id="{F2E39224-560F-4E44-9B30-C87B2AB0D669}"/>
              </a:ext>
            </a:extLst>
          </p:cNvPr>
          <p:cNvCxnSpPr>
            <a:cxnSpLocks/>
          </p:cNvCxnSpPr>
          <p:nvPr/>
        </p:nvCxnSpPr>
        <p:spPr>
          <a:xfrm flipV="1">
            <a:off x="3321986" y="5926074"/>
            <a:ext cx="4974289" cy="2150"/>
          </a:xfrm>
          <a:prstGeom prst="straightConnector1">
            <a:avLst/>
          </a:prstGeom>
          <a:ln w="28575">
            <a:solidFill>
              <a:srgbClr val="000000"/>
            </a:solidFill>
            <a:tailEnd type="none"/>
          </a:ln>
        </p:spPr>
        <p:style>
          <a:lnRef idx="1">
            <a:schemeClr val="accent1"/>
          </a:lnRef>
          <a:fillRef idx="0">
            <a:schemeClr val="accent1"/>
          </a:fillRef>
          <a:effectRef idx="0">
            <a:schemeClr val="accent1"/>
          </a:effectRef>
          <a:fontRef idx="minor">
            <a:schemeClr val="tx1"/>
          </a:fontRef>
        </p:style>
      </p:cxnSp>
      <p:cxnSp>
        <p:nvCxnSpPr>
          <p:cNvPr id="79" name="Connecteur droit avec flèche 78">
            <a:extLst>
              <a:ext uri="{FF2B5EF4-FFF2-40B4-BE49-F238E27FC236}">
                <a16:creationId xmlns:a16="http://schemas.microsoft.com/office/drawing/2014/main" xmlns="" id="{CAAA7B73-D2AE-4289-8B6B-5EA790D66949}"/>
              </a:ext>
            </a:extLst>
          </p:cNvPr>
          <p:cNvCxnSpPr>
            <a:cxnSpLocks/>
          </p:cNvCxnSpPr>
          <p:nvPr/>
        </p:nvCxnSpPr>
        <p:spPr>
          <a:xfrm>
            <a:off x="3405188" y="1820799"/>
            <a:ext cx="0" cy="4200525"/>
          </a:xfrm>
          <a:prstGeom prst="straightConnector1">
            <a:avLst/>
          </a:prstGeom>
          <a:ln w="28575">
            <a:solidFill>
              <a:srgbClr val="000000"/>
            </a:solidFill>
            <a:tailEnd type="none"/>
          </a:ln>
        </p:spPr>
        <p:style>
          <a:lnRef idx="1">
            <a:schemeClr val="accent1"/>
          </a:lnRef>
          <a:fillRef idx="0">
            <a:schemeClr val="accent1"/>
          </a:fillRef>
          <a:effectRef idx="0">
            <a:schemeClr val="accent1"/>
          </a:effectRef>
          <a:fontRef idx="minor">
            <a:schemeClr val="tx1"/>
          </a:fontRef>
        </p:style>
      </p:cxnSp>
      <p:cxnSp>
        <p:nvCxnSpPr>
          <p:cNvPr id="82" name="Connecteur droit avec flèche 81">
            <a:extLst>
              <a:ext uri="{FF2B5EF4-FFF2-40B4-BE49-F238E27FC236}">
                <a16:creationId xmlns:a16="http://schemas.microsoft.com/office/drawing/2014/main" xmlns="" id="{8FE4A375-7562-4710-AE87-AF2943C01412}"/>
              </a:ext>
            </a:extLst>
          </p:cNvPr>
          <p:cNvCxnSpPr>
            <a:cxnSpLocks/>
          </p:cNvCxnSpPr>
          <p:nvPr/>
        </p:nvCxnSpPr>
        <p:spPr>
          <a:xfrm>
            <a:off x="7981950" y="1868424"/>
            <a:ext cx="4763" cy="4067175"/>
          </a:xfrm>
          <a:prstGeom prst="straightConnector1">
            <a:avLst/>
          </a:prstGeom>
          <a:ln w="9525">
            <a:solidFill>
              <a:schemeClr val="accent2">
                <a:lumMod val="40000"/>
                <a:lumOff val="60000"/>
              </a:schemeClr>
            </a:solidFill>
            <a:tailEnd type="none"/>
          </a:ln>
        </p:spPr>
        <p:style>
          <a:lnRef idx="1">
            <a:schemeClr val="accent1"/>
          </a:lnRef>
          <a:fillRef idx="0">
            <a:schemeClr val="accent1"/>
          </a:fillRef>
          <a:effectRef idx="0">
            <a:schemeClr val="accent1"/>
          </a:effectRef>
          <a:fontRef idx="minor">
            <a:schemeClr val="tx1"/>
          </a:fontRef>
        </p:style>
      </p:cxnSp>
      <p:cxnSp>
        <p:nvCxnSpPr>
          <p:cNvPr id="88" name="Connecteur droit avec flèche 87">
            <a:extLst>
              <a:ext uri="{FF2B5EF4-FFF2-40B4-BE49-F238E27FC236}">
                <a16:creationId xmlns:a16="http://schemas.microsoft.com/office/drawing/2014/main" xmlns="" id="{F4714F2E-4F9E-4264-9FAF-84E183DA2899}"/>
              </a:ext>
            </a:extLst>
          </p:cNvPr>
          <p:cNvCxnSpPr>
            <a:cxnSpLocks/>
          </p:cNvCxnSpPr>
          <p:nvPr/>
        </p:nvCxnSpPr>
        <p:spPr>
          <a:xfrm flipV="1">
            <a:off x="3321984" y="2036349"/>
            <a:ext cx="4974289" cy="2150"/>
          </a:xfrm>
          <a:prstGeom prst="straightConnector1">
            <a:avLst/>
          </a:prstGeom>
          <a:ln w="19050">
            <a:solidFill>
              <a:schemeClr val="bg1">
                <a:lumMod val="50000"/>
              </a:schemeClr>
            </a:solidFill>
            <a:prstDash val="sysDash"/>
            <a:tailEnd type="none"/>
          </a:ln>
        </p:spPr>
        <p:style>
          <a:lnRef idx="1">
            <a:schemeClr val="accent1"/>
          </a:lnRef>
          <a:fillRef idx="0">
            <a:schemeClr val="accent1"/>
          </a:fillRef>
          <a:effectRef idx="0">
            <a:schemeClr val="accent1"/>
          </a:effectRef>
          <a:fontRef idx="minor">
            <a:schemeClr val="tx1"/>
          </a:fontRef>
        </p:style>
      </p:cxnSp>
      <p:sp>
        <p:nvSpPr>
          <p:cNvPr id="89" name="ZoneTexte 88">
            <a:extLst>
              <a:ext uri="{FF2B5EF4-FFF2-40B4-BE49-F238E27FC236}">
                <a16:creationId xmlns:a16="http://schemas.microsoft.com/office/drawing/2014/main" xmlns="" id="{B7105BF1-D5C4-4E41-AFEE-3A0123D2086E}"/>
              </a:ext>
            </a:extLst>
          </p:cNvPr>
          <p:cNvSpPr txBox="1"/>
          <p:nvPr/>
        </p:nvSpPr>
        <p:spPr>
          <a:xfrm>
            <a:off x="3420705" y="5917343"/>
            <a:ext cx="2296935" cy="307777"/>
          </a:xfrm>
          <a:prstGeom prst="rect">
            <a:avLst/>
          </a:prstGeom>
          <a:noFill/>
        </p:spPr>
        <p:txBody>
          <a:bodyPr wrap="square">
            <a:spAutoFit/>
          </a:bodyPr>
          <a:lstStyle/>
          <a:p>
            <a:pPr algn="ctr"/>
            <a:r>
              <a:rPr lang="fr-FR" sz="1400" b="1" i="1" dirty="0">
                <a:solidFill>
                  <a:srgbClr val="2F5597"/>
                </a:solidFill>
              </a:rPr>
              <a:t>Oui</a:t>
            </a:r>
          </a:p>
        </p:txBody>
      </p:sp>
      <p:sp>
        <p:nvSpPr>
          <p:cNvPr id="92" name="ZoneTexte 91">
            <a:extLst>
              <a:ext uri="{FF2B5EF4-FFF2-40B4-BE49-F238E27FC236}">
                <a16:creationId xmlns:a16="http://schemas.microsoft.com/office/drawing/2014/main" xmlns="" id="{2E572D34-07CE-4BDC-B39A-FCB63D2EEBCF}"/>
              </a:ext>
            </a:extLst>
          </p:cNvPr>
          <p:cNvSpPr txBox="1"/>
          <p:nvPr/>
        </p:nvSpPr>
        <p:spPr>
          <a:xfrm>
            <a:off x="5704857" y="5917343"/>
            <a:ext cx="2230923" cy="307777"/>
          </a:xfrm>
          <a:prstGeom prst="rect">
            <a:avLst/>
          </a:prstGeom>
          <a:noFill/>
        </p:spPr>
        <p:txBody>
          <a:bodyPr wrap="square">
            <a:spAutoFit/>
          </a:bodyPr>
          <a:lstStyle/>
          <a:p>
            <a:pPr algn="ctr"/>
            <a:r>
              <a:rPr lang="fr-FR" sz="1400" b="1" i="1" dirty="0">
                <a:solidFill>
                  <a:srgbClr val="2F5597"/>
                </a:solidFill>
              </a:rPr>
              <a:t>Non</a:t>
            </a:r>
          </a:p>
        </p:txBody>
      </p:sp>
      <p:cxnSp>
        <p:nvCxnSpPr>
          <p:cNvPr id="121" name="Connecteur droit avec flèche 120">
            <a:extLst>
              <a:ext uri="{FF2B5EF4-FFF2-40B4-BE49-F238E27FC236}">
                <a16:creationId xmlns:a16="http://schemas.microsoft.com/office/drawing/2014/main" xmlns="" id="{BF87708A-062F-4B78-A0E7-24EA562335F5}"/>
              </a:ext>
            </a:extLst>
          </p:cNvPr>
          <p:cNvCxnSpPr>
            <a:cxnSpLocks/>
          </p:cNvCxnSpPr>
          <p:nvPr/>
        </p:nvCxnSpPr>
        <p:spPr>
          <a:xfrm>
            <a:off x="7964187" y="5913117"/>
            <a:ext cx="0" cy="87627"/>
          </a:xfrm>
          <a:prstGeom prst="straightConnector1">
            <a:avLst/>
          </a:prstGeom>
          <a:ln w="28575">
            <a:solidFill>
              <a:srgbClr val="000000"/>
            </a:solidFill>
            <a:tailEnd type="none"/>
          </a:ln>
        </p:spPr>
        <p:style>
          <a:lnRef idx="1">
            <a:schemeClr val="accent1"/>
          </a:lnRef>
          <a:fillRef idx="0">
            <a:schemeClr val="accent1"/>
          </a:fillRef>
          <a:effectRef idx="0">
            <a:schemeClr val="accent1"/>
          </a:effectRef>
          <a:fontRef idx="minor">
            <a:schemeClr val="tx1"/>
          </a:fontRef>
        </p:style>
      </p:cxnSp>
      <p:sp>
        <p:nvSpPr>
          <p:cNvPr id="122" name="Rectangle 121">
            <a:extLst>
              <a:ext uri="{FF2B5EF4-FFF2-40B4-BE49-F238E27FC236}">
                <a16:creationId xmlns:a16="http://schemas.microsoft.com/office/drawing/2014/main" xmlns="" id="{AD525B50-74FB-46CC-95A2-B71BEEFF1E57}"/>
              </a:ext>
            </a:extLst>
          </p:cNvPr>
          <p:cNvSpPr/>
          <p:nvPr/>
        </p:nvSpPr>
        <p:spPr>
          <a:xfrm>
            <a:off x="4246373" y="1666711"/>
            <a:ext cx="646893" cy="369332"/>
          </a:xfrm>
          <a:prstGeom prst="rect">
            <a:avLst/>
          </a:prstGeom>
          <a:noFill/>
        </p:spPr>
        <p:txBody>
          <a:bodyPr wrap="square">
            <a:spAutoFit/>
          </a:bodyPr>
          <a:lstStyle/>
          <a:p>
            <a:pPr algn="ctr"/>
            <a:r>
              <a:rPr lang="fr-FR" b="1" i="1" dirty="0">
                <a:solidFill>
                  <a:srgbClr val="00B0F0"/>
                </a:solidFill>
              </a:rPr>
              <a:t>70%</a:t>
            </a:r>
            <a:endParaRPr lang="fr-CA" b="1" i="1" dirty="0">
              <a:solidFill>
                <a:srgbClr val="00B0F0"/>
              </a:solidFill>
            </a:endParaRPr>
          </a:p>
        </p:txBody>
      </p:sp>
      <p:sp>
        <p:nvSpPr>
          <p:cNvPr id="124" name="Rectangle 123">
            <a:extLst>
              <a:ext uri="{FF2B5EF4-FFF2-40B4-BE49-F238E27FC236}">
                <a16:creationId xmlns:a16="http://schemas.microsoft.com/office/drawing/2014/main" xmlns="" id="{BBA4107B-7B87-4044-83AC-56D0D694E351}"/>
              </a:ext>
            </a:extLst>
          </p:cNvPr>
          <p:cNvSpPr/>
          <p:nvPr/>
        </p:nvSpPr>
        <p:spPr>
          <a:xfrm>
            <a:off x="6523011" y="1673635"/>
            <a:ext cx="646893" cy="369332"/>
          </a:xfrm>
          <a:prstGeom prst="rect">
            <a:avLst/>
          </a:prstGeom>
          <a:noFill/>
        </p:spPr>
        <p:txBody>
          <a:bodyPr wrap="square">
            <a:spAutoFit/>
          </a:bodyPr>
          <a:lstStyle/>
          <a:p>
            <a:pPr algn="ctr"/>
            <a:r>
              <a:rPr lang="fr-FR" b="1" i="1" dirty="0">
                <a:solidFill>
                  <a:srgbClr val="00B0F0"/>
                </a:solidFill>
              </a:rPr>
              <a:t>30%</a:t>
            </a:r>
            <a:endParaRPr lang="fr-CA" b="1" i="1" dirty="0">
              <a:solidFill>
                <a:srgbClr val="00B0F0"/>
              </a:solidFill>
            </a:endParaRPr>
          </a:p>
        </p:txBody>
      </p:sp>
      <p:sp>
        <p:nvSpPr>
          <p:cNvPr id="129" name="ZoneTexte 128">
            <a:extLst>
              <a:ext uri="{FF2B5EF4-FFF2-40B4-BE49-F238E27FC236}">
                <a16:creationId xmlns:a16="http://schemas.microsoft.com/office/drawing/2014/main" xmlns="" id="{47C4497B-AB31-4F88-9A65-B1369B9D1706}"/>
              </a:ext>
            </a:extLst>
          </p:cNvPr>
          <p:cNvSpPr txBox="1"/>
          <p:nvPr/>
        </p:nvSpPr>
        <p:spPr>
          <a:xfrm>
            <a:off x="3961033" y="6132373"/>
            <a:ext cx="3541621" cy="307777"/>
          </a:xfrm>
          <a:prstGeom prst="rect">
            <a:avLst/>
          </a:prstGeom>
          <a:noFill/>
        </p:spPr>
        <p:txBody>
          <a:bodyPr wrap="square">
            <a:spAutoFit/>
          </a:bodyPr>
          <a:lstStyle/>
          <a:p>
            <a:pPr algn="ctr"/>
            <a:r>
              <a:rPr lang="fr-FR" sz="1400" b="1" i="1" dirty="0">
                <a:solidFill>
                  <a:srgbClr val="007434"/>
                </a:solidFill>
              </a:rPr>
              <a:t>TVA sur primes de garantie?</a:t>
            </a:r>
          </a:p>
        </p:txBody>
      </p:sp>
      <p:cxnSp>
        <p:nvCxnSpPr>
          <p:cNvPr id="48" name="Connecteur droit avec flèche 47">
            <a:extLst>
              <a:ext uri="{FF2B5EF4-FFF2-40B4-BE49-F238E27FC236}">
                <a16:creationId xmlns:a16="http://schemas.microsoft.com/office/drawing/2014/main" xmlns="" id="{6AE72B11-5DB4-437F-811D-874576C4828F}"/>
              </a:ext>
            </a:extLst>
          </p:cNvPr>
          <p:cNvCxnSpPr>
            <a:cxnSpLocks/>
          </p:cNvCxnSpPr>
          <p:nvPr/>
        </p:nvCxnSpPr>
        <p:spPr>
          <a:xfrm>
            <a:off x="5706202" y="1859960"/>
            <a:ext cx="4763" cy="4067175"/>
          </a:xfrm>
          <a:prstGeom prst="straightConnector1">
            <a:avLst/>
          </a:prstGeom>
          <a:ln w="9525">
            <a:solidFill>
              <a:schemeClr val="accent2">
                <a:lumMod val="40000"/>
                <a:lumOff val="60000"/>
              </a:schemeClr>
            </a:solidFill>
            <a:tailEnd type="none"/>
          </a:ln>
        </p:spPr>
        <p:style>
          <a:lnRef idx="1">
            <a:schemeClr val="accent1"/>
          </a:lnRef>
          <a:fillRef idx="0">
            <a:schemeClr val="accent1"/>
          </a:fillRef>
          <a:effectRef idx="0">
            <a:schemeClr val="accent1"/>
          </a:effectRef>
          <a:fontRef idx="minor">
            <a:schemeClr val="tx1"/>
          </a:fontRef>
        </p:style>
      </p:cxnSp>
      <p:cxnSp>
        <p:nvCxnSpPr>
          <p:cNvPr id="49" name="Connecteur droit avec flèche 48">
            <a:extLst>
              <a:ext uri="{FF2B5EF4-FFF2-40B4-BE49-F238E27FC236}">
                <a16:creationId xmlns:a16="http://schemas.microsoft.com/office/drawing/2014/main" xmlns="" id="{F443A445-7A6D-4465-B067-86A1BCCA2E35}"/>
              </a:ext>
            </a:extLst>
          </p:cNvPr>
          <p:cNvCxnSpPr>
            <a:cxnSpLocks/>
          </p:cNvCxnSpPr>
          <p:nvPr/>
        </p:nvCxnSpPr>
        <p:spPr>
          <a:xfrm>
            <a:off x="5704857" y="5916927"/>
            <a:ext cx="0" cy="87627"/>
          </a:xfrm>
          <a:prstGeom prst="straightConnector1">
            <a:avLst/>
          </a:prstGeom>
          <a:ln w="28575">
            <a:solidFill>
              <a:srgbClr val="000000"/>
            </a:solidFill>
            <a:tailEnd type="none"/>
          </a:ln>
        </p:spPr>
        <p:style>
          <a:lnRef idx="1">
            <a:schemeClr val="accent1"/>
          </a:lnRef>
          <a:fillRef idx="0">
            <a:schemeClr val="accent1"/>
          </a:fillRef>
          <a:effectRef idx="0">
            <a:schemeClr val="accent1"/>
          </a:effectRef>
          <a:fontRef idx="minor">
            <a:schemeClr val="tx1"/>
          </a:fontRef>
        </p:style>
      </p:cxnSp>
      <p:sp>
        <p:nvSpPr>
          <p:cNvPr id="34" name="ZoneTexte 33">
            <a:extLst>
              <a:ext uri="{FF2B5EF4-FFF2-40B4-BE49-F238E27FC236}">
                <a16:creationId xmlns:a16="http://schemas.microsoft.com/office/drawing/2014/main" xmlns="" id="{BBC0BA40-B0FD-4EC1-84D1-FB54438486B3}"/>
              </a:ext>
            </a:extLst>
          </p:cNvPr>
          <p:cNvSpPr txBox="1"/>
          <p:nvPr/>
        </p:nvSpPr>
        <p:spPr>
          <a:xfrm>
            <a:off x="3849852" y="4207228"/>
            <a:ext cx="1476825" cy="307777"/>
          </a:xfrm>
          <a:prstGeom prst="rect">
            <a:avLst/>
          </a:prstGeom>
          <a:noFill/>
        </p:spPr>
        <p:txBody>
          <a:bodyPr wrap="square">
            <a:spAutoFit/>
          </a:bodyPr>
          <a:lstStyle/>
          <a:p>
            <a:pPr algn="ctr"/>
            <a:r>
              <a:rPr lang="fr-FR" sz="1400" dirty="0">
                <a:solidFill>
                  <a:srgbClr val="000000"/>
                </a:solidFill>
              </a:rPr>
              <a:t>Egypte (ELGF)</a:t>
            </a:r>
          </a:p>
        </p:txBody>
      </p:sp>
      <p:sp>
        <p:nvSpPr>
          <p:cNvPr id="35" name="ZoneTexte 34">
            <a:extLst>
              <a:ext uri="{FF2B5EF4-FFF2-40B4-BE49-F238E27FC236}">
                <a16:creationId xmlns:a16="http://schemas.microsoft.com/office/drawing/2014/main" xmlns="" id="{7B5A0D1A-9027-463D-BDCF-D3C98B04AD18}"/>
              </a:ext>
            </a:extLst>
          </p:cNvPr>
          <p:cNvSpPr txBox="1"/>
          <p:nvPr/>
        </p:nvSpPr>
        <p:spPr>
          <a:xfrm>
            <a:off x="6081905" y="3450024"/>
            <a:ext cx="1476825" cy="307777"/>
          </a:xfrm>
          <a:prstGeom prst="rect">
            <a:avLst/>
          </a:prstGeom>
          <a:noFill/>
        </p:spPr>
        <p:txBody>
          <a:bodyPr wrap="square">
            <a:spAutoFit/>
          </a:bodyPr>
          <a:lstStyle/>
          <a:p>
            <a:pPr algn="ctr"/>
            <a:r>
              <a:rPr lang="fr-FR" sz="1400" dirty="0">
                <a:solidFill>
                  <a:srgbClr val="000000"/>
                </a:solidFill>
              </a:rPr>
              <a:t>Jordanie</a:t>
            </a:r>
          </a:p>
        </p:txBody>
      </p:sp>
      <p:sp>
        <p:nvSpPr>
          <p:cNvPr id="36" name="ZoneTexte 35">
            <a:extLst>
              <a:ext uri="{FF2B5EF4-FFF2-40B4-BE49-F238E27FC236}">
                <a16:creationId xmlns:a16="http://schemas.microsoft.com/office/drawing/2014/main" xmlns="" id="{0EC1265F-189D-4B17-946A-5A70E57C47AD}"/>
              </a:ext>
            </a:extLst>
          </p:cNvPr>
          <p:cNvSpPr txBox="1"/>
          <p:nvPr/>
        </p:nvSpPr>
        <p:spPr>
          <a:xfrm>
            <a:off x="3858276" y="2469298"/>
            <a:ext cx="1476825" cy="307777"/>
          </a:xfrm>
          <a:prstGeom prst="rect">
            <a:avLst/>
          </a:prstGeom>
          <a:noFill/>
        </p:spPr>
        <p:txBody>
          <a:bodyPr wrap="square">
            <a:spAutoFit/>
          </a:bodyPr>
          <a:lstStyle/>
          <a:p>
            <a:pPr algn="ctr"/>
            <a:r>
              <a:rPr lang="fr-FR" sz="1400" dirty="0">
                <a:solidFill>
                  <a:srgbClr val="000000"/>
                </a:solidFill>
              </a:rPr>
              <a:t>Tunisie</a:t>
            </a:r>
          </a:p>
        </p:txBody>
      </p:sp>
      <p:sp>
        <p:nvSpPr>
          <p:cNvPr id="37" name="ZoneTexte 36">
            <a:extLst>
              <a:ext uri="{FF2B5EF4-FFF2-40B4-BE49-F238E27FC236}">
                <a16:creationId xmlns:a16="http://schemas.microsoft.com/office/drawing/2014/main" xmlns="" id="{E45FD0B4-9DEF-4AFA-86E9-101B656A320F}"/>
              </a:ext>
            </a:extLst>
          </p:cNvPr>
          <p:cNvSpPr txBox="1"/>
          <p:nvPr/>
        </p:nvSpPr>
        <p:spPr>
          <a:xfrm>
            <a:off x="3857694" y="5021156"/>
            <a:ext cx="1476825" cy="307777"/>
          </a:xfrm>
          <a:prstGeom prst="rect">
            <a:avLst/>
          </a:prstGeom>
          <a:noFill/>
        </p:spPr>
        <p:txBody>
          <a:bodyPr wrap="square">
            <a:spAutoFit/>
          </a:bodyPr>
          <a:lstStyle/>
          <a:p>
            <a:pPr algn="ctr"/>
            <a:r>
              <a:rPr lang="fr-FR" sz="1400" dirty="0">
                <a:solidFill>
                  <a:srgbClr val="000000"/>
                </a:solidFill>
              </a:rPr>
              <a:t>Liban</a:t>
            </a:r>
          </a:p>
        </p:txBody>
      </p:sp>
      <p:sp>
        <p:nvSpPr>
          <p:cNvPr id="38" name="ZoneTexte 37">
            <a:extLst>
              <a:ext uri="{FF2B5EF4-FFF2-40B4-BE49-F238E27FC236}">
                <a16:creationId xmlns:a16="http://schemas.microsoft.com/office/drawing/2014/main" xmlns="" id="{0CCD6399-019E-45FD-A21B-D689BF4DAF9E}"/>
              </a:ext>
            </a:extLst>
          </p:cNvPr>
          <p:cNvSpPr txBox="1"/>
          <p:nvPr/>
        </p:nvSpPr>
        <p:spPr>
          <a:xfrm>
            <a:off x="6081905" y="3832866"/>
            <a:ext cx="1476825" cy="307777"/>
          </a:xfrm>
          <a:prstGeom prst="rect">
            <a:avLst/>
          </a:prstGeom>
          <a:noFill/>
        </p:spPr>
        <p:txBody>
          <a:bodyPr wrap="square">
            <a:spAutoFit/>
          </a:bodyPr>
          <a:lstStyle/>
          <a:p>
            <a:pPr algn="ctr"/>
            <a:r>
              <a:rPr lang="fr-FR" sz="1400" dirty="0">
                <a:solidFill>
                  <a:srgbClr val="000000"/>
                </a:solidFill>
              </a:rPr>
              <a:t>Arabie Saoudite</a:t>
            </a:r>
          </a:p>
        </p:txBody>
      </p:sp>
      <p:sp>
        <p:nvSpPr>
          <p:cNvPr id="39" name="ZoneTexte 38">
            <a:extLst>
              <a:ext uri="{FF2B5EF4-FFF2-40B4-BE49-F238E27FC236}">
                <a16:creationId xmlns:a16="http://schemas.microsoft.com/office/drawing/2014/main" xmlns="" id="{5D4E6C9A-1D7F-4B3B-A1A0-AF00ED5B71EF}"/>
              </a:ext>
            </a:extLst>
          </p:cNvPr>
          <p:cNvSpPr txBox="1"/>
          <p:nvPr/>
        </p:nvSpPr>
        <p:spPr>
          <a:xfrm>
            <a:off x="3857695" y="4616010"/>
            <a:ext cx="1476825" cy="307777"/>
          </a:xfrm>
          <a:prstGeom prst="rect">
            <a:avLst/>
          </a:prstGeom>
          <a:noFill/>
        </p:spPr>
        <p:txBody>
          <a:bodyPr wrap="square">
            <a:spAutoFit/>
          </a:bodyPr>
          <a:lstStyle/>
          <a:p>
            <a:pPr algn="ctr"/>
            <a:r>
              <a:rPr lang="fr-FR" sz="1400" dirty="0">
                <a:solidFill>
                  <a:srgbClr val="000000"/>
                </a:solidFill>
              </a:rPr>
              <a:t>Egypte (CGC)</a:t>
            </a:r>
          </a:p>
        </p:txBody>
      </p:sp>
      <p:sp>
        <p:nvSpPr>
          <p:cNvPr id="40" name="ZoneTexte 39">
            <a:extLst>
              <a:ext uri="{FF2B5EF4-FFF2-40B4-BE49-F238E27FC236}">
                <a16:creationId xmlns:a16="http://schemas.microsoft.com/office/drawing/2014/main" xmlns="" id="{C96F5244-3BDD-44C5-852D-164736834577}"/>
              </a:ext>
            </a:extLst>
          </p:cNvPr>
          <p:cNvSpPr txBox="1"/>
          <p:nvPr/>
        </p:nvSpPr>
        <p:spPr>
          <a:xfrm>
            <a:off x="3859502" y="2917166"/>
            <a:ext cx="1476825" cy="307777"/>
          </a:xfrm>
          <a:prstGeom prst="rect">
            <a:avLst/>
          </a:prstGeom>
          <a:noFill/>
        </p:spPr>
        <p:txBody>
          <a:bodyPr wrap="square">
            <a:spAutoFit/>
          </a:bodyPr>
          <a:lstStyle/>
          <a:p>
            <a:pPr algn="ctr"/>
            <a:r>
              <a:rPr lang="fr-FR" sz="1400" dirty="0">
                <a:solidFill>
                  <a:srgbClr val="000000"/>
                </a:solidFill>
              </a:rPr>
              <a:t>Algérie (CGCI)</a:t>
            </a:r>
          </a:p>
        </p:txBody>
      </p:sp>
      <p:sp>
        <p:nvSpPr>
          <p:cNvPr id="41" name="ZoneTexte 40">
            <a:extLst>
              <a:ext uri="{FF2B5EF4-FFF2-40B4-BE49-F238E27FC236}">
                <a16:creationId xmlns:a16="http://schemas.microsoft.com/office/drawing/2014/main" xmlns="" id="{2CB5F1CC-03E0-43C2-B7BC-B41E4C198F2D}"/>
              </a:ext>
            </a:extLst>
          </p:cNvPr>
          <p:cNvSpPr txBox="1"/>
          <p:nvPr/>
        </p:nvSpPr>
        <p:spPr>
          <a:xfrm>
            <a:off x="3861687" y="3802082"/>
            <a:ext cx="1476825" cy="307777"/>
          </a:xfrm>
          <a:prstGeom prst="rect">
            <a:avLst/>
          </a:prstGeom>
          <a:noFill/>
        </p:spPr>
        <p:txBody>
          <a:bodyPr wrap="square">
            <a:spAutoFit/>
          </a:bodyPr>
          <a:lstStyle/>
          <a:p>
            <a:pPr algn="ctr"/>
            <a:r>
              <a:rPr lang="fr-FR" sz="1400" dirty="0">
                <a:solidFill>
                  <a:srgbClr val="000000"/>
                </a:solidFill>
              </a:rPr>
              <a:t>Maroc</a:t>
            </a:r>
          </a:p>
        </p:txBody>
      </p:sp>
      <p:sp>
        <p:nvSpPr>
          <p:cNvPr id="42" name="ZoneTexte 41">
            <a:extLst>
              <a:ext uri="{FF2B5EF4-FFF2-40B4-BE49-F238E27FC236}">
                <a16:creationId xmlns:a16="http://schemas.microsoft.com/office/drawing/2014/main" xmlns="" id="{B6A9D82D-1E78-4BBC-9C41-7637EBB6473F}"/>
              </a:ext>
            </a:extLst>
          </p:cNvPr>
          <p:cNvSpPr txBox="1"/>
          <p:nvPr/>
        </p:nvSpPr>
        <p:spPr>
          <a:xfrm>
            <a:off x="3861687" y="3359749"/>
            <a:ext cx="1453156" cy="307777"/>
          </a:xfrm>
          <a:prstGeom prst="rect">
            <a:avLst/>
          </a:prstGeom>
          <a:noFill/>
        </p:spPr>
        <p:txBody>
          <a:bodyPr wrap="square">
            <a:spAutoFit/>
          </a:bodyPr>
          <a:lstStyle/>
          <a:p>
            <a:pPr algn="ctr"/>
            <a:r>
              <a:rPr lang="fr-FR" sz="1400" dirty="0">
                <a:solidFill>
                  <a:srgbClr val="000000"/>
                </a:solidFill>
              </a:rPr>
              <a:t>Algérie (FGAR)</a:t>
            </a:r>
          </a:p>
        </p:txBody>
      </p:sp>
      <p:sp>
        <p:nvSpPr>
          <p:cNvPr id="43" name="ZoneTexte 42">
            <a:extLst>
              <a:ext uri="{FF2B5EF4-FFF2-40B4-BE49-F238E27FC236}">
                <a16:creationId xmlns:a16="http://schemas.microsoft.com/office/drawing/2014/main" xmlns="" id="{F2E4BC7E-9EED-4999-BEE1-0B7F975BA7DD}"/>
              </a:ext>
            </a:extLst>
          </p:cNvPr>
          <p:cNvSpPr txBox="1"/>
          <p:nvPr/>
        </p:nvSpPr>
        <p:spPr>
          <a:xfrm>
            <a:off x="6078765" y="4215708"/>
            <a:ext cx="1476825" cy="307777"/>
          </a:xfrm>
          <a:prstGeom prst="rect">
            <a:avLst/>
          </a:prstGeom>
          <a:noFill/>
        </p:spPr>
        <p:txBody>
          <a:bodyPr wrap="square">
            <a:spAutoFit/>
          </a:bodyPr>
          <a:lstStyle/>
          <a:p>
            <a:pPr algn="ctr"/>
            <a:r>
              <a:rPr lang="fr-FR" sz="1400" dirty="0">
                <a:solidFill>
                  <a:srgbClr val="000000"/>
                </a:solidFill>
              </a:rPr>
              <a:t>Yémen</a:t>
            </a:r>
          </a:p>
        </p:txBody>
      </p:sp>
    </p:spTree>
    <p:extLst>
      <p:ext uri="{BB962C8B-B14F-4D97-AF65-F5344CB8AC3E}">
        <p14:creationId xmlns:p14="http://schemas.microsoft.com/office/powerpoint/2010/main" val="371486214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Groupe 8">
            <a:extLst>
              <a:ext uri="{FF2B5EF4-FFF2-40B4-BE49-F238E27FC236}">
                <a16:creationId xmlns:a16="http://schemas.microsoft.com/office/drawing/2014/main" xmlns="" id="{EEC1DD0E-B80D-4FD9-A249-460CB4809169}"/>
              </a:ext>
            </a:extLst>
          </p:cNvPr>
          <p:cNvGrpSpPr>
            <a:grpSpLocks/>
          </p:cNvGrpSpPr>
          <p:nvPr/>
        </p:nvGrpSpPr>
        <p:grpSpPr bwMode="auto">
          <a:xfrm>
            <a:off x="11014075" y="6237288"/>
            <a:ext cx="957263" cy="287337"/>
            <a:chOff x="9460301" y="7063452"/>
            <a:chExt cx="926165" cy="277783"/>
          </a:xfrm>
        </p:grpSpPr>
        <p:sp>
          <p:nvSpPr>
            <p:cNvPr id="6" name="Espace réservé du numéro de diapositive 5">
              <a:extLst>
                <a:ext uri="{FF2B5EF4-FFF2-40B4-BE49-F238E27FC236}">
                  <a16:creationId xmlns:a16="http://schemas.microsoft.com/office/drawing/2014/main" xmlns="" id="{ED43C5E1-47E9-43A4-84AA-AB4CD5F31A58}"/>
                </a:ext>
              </a:extLst>
            </p:cNvPr>
            <p:cNvSpPr txBox="1">
              <a:spLocks/>
            </p:cNvSpPr>
            <p:nvPr/>
          </p:nvSpPr>
          <p:spPr>
            <a:xfrm>
              <a:off x="9460301" y="7063452"/>
              <a:ext cx="926165" cy="277783"/>
            </a:xfrm>
            <a:prstGeom prst="rect">
              <a:avLst/>
            </a:prstGeom>
          </p:spPr>
          <p:txBody>
            <a:bodyPr/>
            <a:lstStyle>
              <a:defPPr>
                <a:defRPr lang="de-DE"/>
              </a:defPPr>
              <a:lvl1pPr algn="l" rtl="0" fontAlgn="base">
                <a:spcBef>
                  <a:spcPct val="0"/>
                </a:spcBef>
                <a:spcAft>
                  <a:spcPct val="0"/>
                </a:spcAft>
                <a:defRPr sz="2400" kern="1200">
                  <a:solidFill>
                    <a:schemeClr val="tx1"/>
                  </a:solidFill>
                  <a:latin typeface="Times New Roman" panose="02020603050405020304" pitchFamily="18" charset="0"/>
                  <a:ea typeface="+mn-ea"/>
                  <a:cs typeface="Times New Roman" panose="02020603050405020304" pitchFamily="18" charset="0"/>
                </a:defRPr>
              </a:lvl1pPr>
              <a:lvl2pPr marL="457200" algn="l" rtl="0" fontAlgn="base">
                <a:spcBef>
                  <a:spcPct val="0"/>
                </a:spcBef>
                <a:spcAft>
                  <a:spcPct val="0"/>
                </a:spcAft>
                <a:defRPr sz="2400" kern="1200">
                  <a:solidFill>
                    <a:schemeClr val="tx1"/>
                  </a:solidFill>
                  <a:latin typeface="Times New Roman" panose="02020603050405020304" pitchFamily="18" charset="0"/>
                  <a:ea typeface="+mn-ea"/>
                  <a:cs typeface="Times New Roman" panose="02020603050405020304" pitchFamily="18" charset="0"/>
                </a:defRPr>
              </a:lvl2pPr>
              <a:lvl3pPr marL="914400" algn="l" rtl="0" fontAlgn="base">
                <a:spcBef>
                  <a:spcPct val="0"/>
                </a:spcBef>
                <a:spcAft>
                  <a:spcPct val="0"/>
                </a:spcAft>
                <a:defRPr sz="2400" kern="1200">
                  <a:solidFill>
                    <a:schemeClr val="tx1"/>
                  </a:solidFill>
                  <a:latin typeface="Times New Roman" panose="02020603050405020304" pitchFamily="18" charset="0"/>
                  <a:ea typeface="+mn-ea"/>
                  <a:cs typeface="Times New Roman" panose="02020603050405020304" pitchFamily="18" charset="0"/>
                </a:defRPr>
              </a:lvl3pPr>
              <a:lvl4pPr marL="1371600" algn="l" rtl="0" fontAlgn="base">
                <a:spcBef>
                  <a:spcPct val="0"/>
                </a:spcBef>
                <a:spcAft>
                  <a:spcPct val="0"/>
                </a:spcAft>
                <a:defRPr sz="2400" kern="1200">
                  <a:solidFill>
                    <a:schemeClr val="tx1"/>
                  </a:solidFill>
                  <a:latin typeface="Times New Roman" panose="02020603050405020304" pitchFamily="18" charset="0"/>
                  <a:ea typeface="+mn-ea"/>
                  <a:cs typeface="Times New Roman" panose="02020603050405020304" pitchFamily="18" charset="0"/>
                </a:defRPr>
              </a:lvl4pPr>
              <a:lvl5pPr marL="1828800" algn="l" rtl="0" fontAlgn="base">
                <a:spcBef>
                  <a:spcPct val="0"/>
                </a:spcBef>
                <a:spcAft>
                  <a:spcPct val="0"/>
                </a:spcAft>
                <a:defRPr sz="2400" kern="1200">
                  <a:solidFill>
                    <a:schemeClr val="tx1"/>
                  </a:solidFill>
                  <a:latin typeface="Times New Roman" panose="02020603050405020304" pitchFamily="18" charset="0"/>
                  <a:ea typeface="+mn-ea"/>
                  <a:cs typeface="Times New Roman" panose="02020603050405020304" pitchFamily="18" charset="0"/>
                </a:defRPr>
              </a:lvl5pPr>
              <a:lvl6pPr marL="2286000" algn="l" defTabSz="914400" rtl="0" eaLnBrk="1" latinLnBrk="0" hangingPunct="1">
                <a:defRPr sz="2400" kern="1200">
                  <a:solidFill>
                    <a:schemeClr val="tx1"/>
                  </a:solidFill>
                  <a:latin typeface="Times New Roman" panose="02020603050405020304" pitchFamily="18" charset="0"/>
                  <a:ea typeface="+mn-ea"/>
                  <a:cs typeface="Times New Roman" panose="02020603050405020304" pitchFamily="18" charset="0"/>
                </a:defRPr>
              </a:lvl6pPr>
              <a:lvl7pPr marL="2743200" algn="l" defTabSz="914400" rtl="0" eaLnBrk="1" latinLnBrk="0" hangingPunct="1">
                <a:defRPr sz="2400" kern="1200">
                  <a:solidFill>
                    <a:schemeClr val="tx1"/>
                  </a:solidFill>
                  <a:latin typeface="Times New Roman" panose="02020603050405020304" pitchFamily="18" charset="0"/>
                  <a:ea typeface="+mn-ea"/>
                  <a:cs typeface="Times New Roman" panose="02020603050405020304" pitchFamily="18" charset="0"/>
                </a:defRPr>
              </a:lvl7pPr>
              <a:lvl8pPr marL="3200400" algn="l" defTabSz="914400" rtl="0" eaLnBrk="1" latinLnBrk="0" hangingPunct="1">
                <a:defRPr sz="2400" kern="1200">
                  <a:solidFill>
                    <a:schemeClr val="tx1"/>
                  </a:solidFill>
                  <a:latin typeface="Times New Roman" panose="02020603050405020304" pitchFamily="18" charset="0"/>
                  <a:ea typeface="+mn-ea"/>
                  <a:cs typeface="Times New Roman" panose="02020603050405020304" pitchFamily="18" charset="0"/>
                </a:defRPr>
              </a:lvl8pPr>
              <a:lvl9pPr marL="3657600" algn="l" defTabSz="914400" rtl="0" eaLnBrk="1" latinLnBrk="0" hangingPunct="1">
                <a:defRPr sz="2400" kern="1200">
                  <a:solidFill>
                    <a:schemeClr val="tx1"/>
                  </a:solidFill>
                  <a:latin typeface="Times New Roman" panose="02020603050405020304" pitchFamily="18" charset="0"/>
                  <a:ea typeface="+mn-ea"/>
                  <a:cs typeface="Times New Roman" panose="02020603050405020304" pitchFamily="18" charset="0"/>
                </a:defRPr>
              </a:lvl9pPr>
            </a:lstStyle>
            <a:p>
              <a:pPr algn="ctr" defTabSz="1042717" eaLnBrk="1" fontAlgn="auto" hangingPunct="1">
                <a:spcBef>
                  <a:spcPts val="0"/>
                </a:spcBef>
                <a:spcAft>
                  <a:spcPts val="0"/>
                </a:spcAft>
                <a:defRPr/>
              </a:pPr>
              <a:fld id="{0FD39C0D-2820-4F1B-838D-E1ECDD5FD67B}" type="slidenum">
                <a:rPr lang="en-GB" sz="1448">
                  <a:solidFill>
                    <a:srgbClr val="002060"/>
                  </a:solidFill>
                  <a:latin typeface="+mn-lt"/>
                  <a:cs typeface="Calibri" panose="020F0502020204030204" pitchFamily="34" charset="0"/>
                </a:rPr>
                <a:pPr algn="ctr" defTabSz="1042717" eaLnBrk="1" fontAlgn="auto" hangingPunct="1">
                  <a:spcBef>
                    <a:spcPts val="0"/>
                  </a:spcBef>
                  <a:spcAft>
                    <a:spcPts val="0"/>
                  </a:spcAft>
                  <a:defRPr/>
                </a:pPr>
                <a:t>32</a:t>
              </a:fld>
              <a:endParaRPr lang="en-GB" sz="1448" dirty="0">
                <a:solidFill>
                  <a:srgbClr val="002060"/>
                </a:solidFill>
                <a:latin typeface="+mn-lt"/>
                <a:cs typeface="Calibri" panose="020F0502020204030204" pitchFamily="34" charset="0"/>
              </a:endParaRPr>
            </a:p>
          </p:txBody>
        </p:sp>
        <p:cxnSp>
          <p:nvCxnSpPr>
            <p:cNvPr id="7" name="Connecteur droit 6">
              <a:extLst>
                <a:ext uri="{FF2B5EF4-FFF2-40B4-BE49-F238E27FC236}">
                  <a16:creationId xmlns:a16="http://schemas.microsoft.com/office/drawing/2014/main" xmlns="" id="{2E916620-8DAE-45A6-8753-262D5757757B}"/>
                </a:ext>
              </a:extLst>
            </p:cNvPr>
            <p:cNvCxnSpPr/>
            <p:nvPr/>
          </p:nvCxnSpPr>
          <p:spPr>
            <a:xfrm>
              <a:off x="9738304" y="7092611"/>
              <a:ext cx="0" cy="244020"/>
            </a:xfrm>
            <a:prstGeom prst="line">
              <a:avLst/>
            </a:prstGeom>
            <a:ln>
              <a:solidFill>
                <a:srgbClr val="003062"/>
              </a:solidFill>
            </a:ln>
          </p:spPr>
          <p:style>
            <a:lnRef idx="1">
              <a:schemeClr val="accent1"/>
            </a:lnRef>
            <a:fillRef idx="0">
              <a:schemeClr val="accent1"/>
            </a:fillRef>
            <a:effectRef idx="0">
              <a:schemeClr val="accent1"/>
            </a:effectRef>
            <a:fontRef idx="minor">
              <a:schemeClr val="tx1"/>
            </a:fontRef>
          </p:style>
        </p:cxnSp>
      </p:grpSp>
      <p:cxnSp>
        <p:nvCxnSpPr>
          <p:cNvPr id="8" name="Connecteur droit 7">
            <a:extLst>
              <a:ext uri="{FF2B5EF4-FFF2-40B4-BE49-F238E27FC236}">
                <a16:creationId xmlns:a16="http://schemas.microsoft.com/office/drawing/2014/main" xmlns="" id="{EC23064F-FBFF-40B2-97D5-9FE122837EFA}"/>
              </a:ext>
            </a:extLst>
          </p:cNvPr>
          <p:cNvCxnSpPr>
            <a:cxnSpLocks/>
          </p:cNvCxnSpPr>
          <p:nvPr/>
        </p:nvCxnSpPr>
        <p:spPr>
          <a:xfrm>
            <a:off x="0" y="971931"/>
            <a:ext cx="10996863" cy="0"/>
          </a:xfrm>
          <a:prstGeom prst="line">
            <a:avLst/>
          </a:prstGeom>
          <a:ln w="19050">
            <a:solidFill>
              <a:srgbClr val="0E3A4D"/>
            </a:solidFill>
          </a:ln>
        </p:spPr>
        <p:style>
          <a:lnRef idx="1">
            <a:schemeClr val="accent1"/>
          </a:lnRef>
          <a:fillRef idx="0">
            <a:schemeClr val="accent1"/>
          </a:fillRef>
          <a:effectRef idx="0">
            <a:schemeClr val="accent1"/>
          </a:effectRef>
          <a:fontRef idx="minor">
            <a:schemeClr val="tx1"/>
          </a:fontRef>
        </p:style>
      </p:cxnSp>
      <p:pic>
        <p:nvPicPr>
          <p:cNvPr id="9" name="Image 8">
            <a:extLst>
              <a:ext uri="{FF2B5EF4-FFF2-40B4-BE49-F238E27FC236}">
                <a16:creationId xmlns:a16="http://schemas.microsoft.com/office/drawing/2014/main" xmlns="" id="{ECE03D5E-D6FA-4B3D-815F-A9409A32082B}"/>
              </a:ext>
            </a:extLst>
          </p:cNvPr>
          <p:cNvPicPr>
            <a:picLocks noChangeAspect="1"/>
          </p:cNvPicPr>
          <p:nvPr/>
        </p:nvPicPr>
        <p:blipFill>
          <a:blip r:embed="rId3"/>
          <a:stretch>
            <a:fillRect/>
          </a:stretch>
        </p:blipFill>
        <p:spPr>
          <a:xfrm>
            <a:off x="11090358" y="394735"/>
            <a:ext cx="695325" cy="866775"/>
          </a:xfrm>
          <a:prstGeom prst="rect">
            <a:avLst/>
          </a:prstGeom>
        </p:spPr>
      </p:pic>
      <p:sp>
        <p:nvSpPr>
          <p:cNvPr id="45" name="Title 9">
            <a:extLst>
              <a:ext uri="{FF2B5EF4-FFF2-40B4-BE49-F238E27FC236}">
                <a16:creationId xmlns:a16="http://schemas.microsoft.com/office/drawing/2014/main" xmlns="" id="{78397562-115E-48DF-A07F-6A1299263DEE}"/>
              </a:ext>
            </a:extLst>
          </p:cNvPr>
          <p:cNvSpPr txBox="1">
            <a:spLocks/>
          </p:cNvSpPr>
          <p:nvPr/>
        </p:nvSpPr>
        <p:spPr>
          <a:xfrm>
            <a:off x="138709" y="465177"/>
            <a:ext cx="10515600" cy="507831"/>
          </a:xfrm>
          <a:prstGeom prst="rect">
            <a:avLst/>
          </a:prstGeom>
        </p:spPr>
        <p:txBody>
          <a:bodyPr vert="horz" lIns="91440" tIns="45720" rIns="91440" bIns="45720" rtlCol="0" anchor="ctr">
            <a:spAutoFit/>
          </a:bodyPr>
          <a:lstStyle>
            <a:lvl1pPr>
              <a:lnSpc>
                <a:spcPct val="90000"/>
              </a:lnSpc>
              <a:spcBef>
                <a:spcPct val="0"/>
              </a:spcBef>
              <a:buNone/>
              <a:defRPr sz="3600" b="1">
                <a:solidFill>
                  <a:srgbClr val="0E3A4D"/>
                </a:solidFill>
                <a:latin typeface="Segoe UI" panose="020B0502040204020203" pitchFamily="34" charset="0"/>
                <a:ea typeface="+mj-ea"/>
                <a:cs typeface="Segoe UI" panose="020B0502040204020203" pitchFamily="34" charset="0"/>
              </a:defRPr>
            </a:lvl1pPr>
          </a:lstStyle>
          <a:p>
            <a:pPr marL="1203325" marR="0" lvl="0" indent="-1203325" algn="l" defTabSz="914400" rtl="0" eaLnBrk="1" fontAlgn="auto" latinLnBrk="0" hangingPunct="1">
              <a:lnSpc>
                <a:spcPct val="90000"/>
              </a:lnSpc>
              <a:spcBef>
                <a:spcPct val="0"/>
              </a:spcBef>
              <a:spcAft>
                <a:spcPts val="0"/>
              </a:spcAft>
              <a:buClrTx/>
              <a:buSzTx/>
              <a:buFontTx/>
              <a:buNone/>
              <a:tabLst/>
              <a:defRPr/>
            </a:pPr>
            <a:r>
              <a:rPr kumimoji="0" lang="en-US" sz="3000" b="1" i="0" u="none" strike="noStrike" kern="1200" cap="none" spc="0" normalizeH="0" baseline="0" noProof="0" dirty="0">
                <a:ln>
                  <a:noFill/>
                </a:ln>
                <a:solidFill>
                  <a:srgbClr val="0070C0"/>
                </a:solidFill>
                <a:effectLst/>
                <a:uLnTx/>
                <a:uFillTx/>
                <a:latin typeface="+mn-lt"/>
                <a:ea typeface="+mj-ea"/>
                <a:cs typeface="Segoe UI" panose="020B0502040204020203" pitchFamily="34" charset="0"/>
              </a:rPr>
              <a:t>II.</a:t>
            </a:r>
            <a:r>
              <a:rPr kumimoji="0" lang="en-US" sz="3000" b="1" i="0" u="none" strike="noStrike" kern="1200" cap="none" spc="0" normalizeH="0" baseline="0" noProof="0" dirty="0">
                <a:ln>
                  <a:noFill/>
                </a:ln>
                <a:solidFill>
                  <a:srgbClr val="0E3A4D"/>
                </a:solidFill>
                <a:effectLst/>
                <a:uLnTx/>
                <a:uFillTx/>
                <a:latin typeface="+mn-lt"/>
                <a:ea typeface="+mj-ea"/>
                <a:cs typeface="Segoe UI" panose="020B0502040204020203" pitchFamily="34" charset="0"/>
              </a:rPr>
              <a:t> </a:t>
            </a:r>
            <a:r>
              <a:rPr kumimoji="0" lang="fr-FR" sz="3000" b="1" i="0" u="none" strike="noStrike" kern="1200" cap="none" spc="0" normalizeH="0" baseline="0" noProof="0" dirty="0">
                <a:ln>
                  <a:noFill/>
                </a:ln>
                <a:solidFill>
                  <a:srgbClr val="0E3A4D"/>
                </a:solidFill>
                <a:effectLst/>
                <a:uLnTx/>
                <a:uFillTx/>
                <a:latin typeface="+mn-lt"/>
                <a:ea typeface="+mj-ea"/>
                <a:cs typeface="Segoe UI" panose="020B0502040204020203" pitchFamily="34" charset="0"/>
              </a:rPr>
              <a:t>Mesures d’appui aux SGC: Solutions envisageables</a:t>
            </a:r>
          </a:p>
        </p:txBody>
      </p:sp>
      <p:sp>
        <p:nvSpPr>
          <p:cNvPr id="3" name="Ellipse 2">
            <a:extLst>
              <a:ext uri="{FF2B5EF4-FFF2-40B4-BE49-F238E27FC236}">
                <a16:creationId xmlns:a16="http://schemas.microsoft.com/office/drawing/2014/main" xmlns="" id="{89611CFE-2AA3-44A3-B711-9D00BCBB3573}"/>
              </a:ext>
            </a:extLst>
          </p:cNvPr>
          <p:cNvSpPr/>
          <p:nvPr/>
        </p:nvSpPr>
        <p:spPr>
          <a:xfrm>
            <a:off x="3634757" y="1389887"/>
            <a:ext cx="4789170" cy="4788599"/>
          </a:xfrm>
          <a:prstGeom prst="ellipse">
            <a:avLst/>
          </a:prstGeom>
          <a:solidFill>
            <a:srgbClr val="CCECFF"/>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1" name="Oval 49">
            <a:extLst>
              <a:ext uri="{FF2B5EF4-FFF2-40B4-BE49-F238E27FC236}">
                <a16:creationId xmlns:a16="http://schemas.microsoft.com/office/drawing/2014/main" xmlns="" id="{D35354AE-AD3F-4723-B91F-D4682E905A54}"/>
              </a:ext>
            </a:extLst>
          </p:cNvPr>
          <p:cNvSpPr/>
          <p:nvPr/>
        </p:nvSpPr>
        <p:spPr>
          <a:xfrm>
            <a:off x="1153165" y="1721893"/>
            <a:ext cx="341752" cy="341752"/>
          </a:xfrm>
          <a:prstGeom prst="ellipse">
            <a:avLst/>
          </a:prstGeom>
          <a:solidFill>
            <a:schemeClr val="accent2">
              <a:lumMod val="75000"/>
            </a:schemeClr>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800" b="1" i="0" u="none" strike="noStrike" kern="1200" cap="small" spc="0" normalizeH="0" baseline="0" noProof="0" dirty="0">
                <a:ln>
                  <a:noFill/>
                </a:ln>
                <a:solidFill>
                  <a:prstClr val="white"/>
                </a:solidFill>
                <a:effectLst>
                  <a:outerShdw blurRad="25400" dist="38100" dir="2700000" algn="tl">
                    <a:srgbClr val="000000">
                      <a:alpha val="70000"/>
                    </a:srgbClr>
                  </a:outerShdw>
                </a:effectLst>
                <a:uLnTx/>
                <a:uFillTx/>
                <a:ea typeface="+mn-ea"/>
                <a:cs typeface="Segoe UI" panose="020B0502040204020203" pitchFamily="34" charset="0"/>
              </a:rPr>
              <a:t>1</a:t>
            </a:r>
          </a:p>
        </p:txBody>
      </p:sp>
      <p:sp>
        <p:nvSpPr>
          <p:cNvPr id="53" name="Rectangle 2">
            <a:extLst>
              <a:ext uri="{FF2B5EF4-FFF2-40B4-BE49-F238E27FC236}">
                <a16:creationId xmlns:a16="http://schemas.microsoft.com/office/drawing/2014/main" xmlns="" id="{6DE9C75C-E636-48AF-AF52-748DF7640A7D}"/>
              </a:ext>
            </a:extLst>
          </p:cNvPr>
          <p:cNvSpPr txBox="1">
            <a:spLocks noChangeArrowheads="1"/>
          </p:cNvSpPr>
          <p:nvPr/>
        </p:nvSpPr>
        <p:spPr>
          <a:xfrm>
            <a:off x="1174877" y="2114354"/>
            <a:ext cx="4488523" cy="3910846"/>
          </a:xfrm>
          <a:prstGeom prst="rect">
            <a:avLst/>
          </a:prstGeom>
          <a:solidFill>
            <a:schemeClr val="bg1"/>
          </a:solidFill>
          <a:ln w="19050">
            <a:solidFill>
              <a:srgbClr val="002060"/>
            </a:solidFill>
          </a:ln>
        </p:spPr>
        <p:txBody>
          <a:bodyPr vert="horz" lIns="104903" tIns="52453" rIns="104903" bIns="52453" rtlCol="0">
            <a:noAutofit/>
          </a:bodyPr>
          <a:lstStyle>
            <a:lvl1pPr marL="0" indent="0" algn="ctr" defTabSz="1049059" rtl="0" eaLnBrk="1" latinLnBrk="0" hangingPunct="1">
              <a:spcBef>
                <a:spcPct val="20000"/>
              </a:spcBef>
              <a:buClr>
                <a:schemeClr val="bg1"/>
              </a:buClr>
              <a:buFont typeface="Arial" pitchFamily="34" charset="0"/>
              <a:buNone/>
              <a:defRPr sz="3000" kern="1200" baseline="0">
                <a:solidFill>
                  <a:srgbClr val="333333"/>
                </a:solidFill>
                <a:latin typeface="+mn-lt"/>
                <a:ea typeface="+mn-ea"/>
                <a:cs typeface="+mn-cs"/>
              </a:defRPr>
            </a:lvl1pPr>
            <a:lvl2pPr marL="524529" indent="0" algn="ctr" defTabSz="1049059" rtl="0" eaLnBrk="1" latinLnBrk="0" hangingPunct="1">
              <a:spcBef>
                <a:spcPct val="20000"/>
              </a:spcBef>
              <a:buClr>
                <a:srgbClr val="C00037"/>
              </a:buClr>
              <a:buFont typeface="Arial" pitchFamily="34" charset="0"/>
              <a:buNone/>
              <a:defRPr sz="2500" kern="1200">
                <a:solidFill>
                  <a:schemeClr val="tx1">
                    <a:tint val="75000"/>
                  </a:schemeClr>
                </a:solidFill>
                <a:latin typeface="+mn-lt"/>
                <a:ea typeface="+mn-ea"/>
                <a:cs typeface="+mn-cs"/>
              </a:defRPr>
            </a:lvl2pPr>
            <a:lvl3pPr marL="1049059" indent="0" algn="ctr" defTabSz="1049059"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3pPr>
            <a:lvl4pPr marL="1573587" indent="0" algn="ctr" defTabSz="1049059" rtl="0" eaLnBrk="1" latinLnBrk="0" hangingPunct="1">
              <a:spcBef>
                <a:spcPct val="20000"/>
              </a:spcBef>
              <a:buFont typeface="Arial" pitchFamily="34" charset="0"/>
              <a:buNone/>
              <a:defRPr sz="2100" kern="1200">
                <a:solidFill>
                  <a:schemeClr val="tx1">
                    <a:tint val="75000"/>
                  </a:schemeClr>
                </a:solidFill>
                <a:latin typeface="+mn-lt"/>
                <a:ea typeface="+mn-ea"/>
                <a:cs typeface="+mn-cs"/>
              </a:defRPr>
            </a:lvl4pPr>
            <a:lvl5pPr marL="2098118" indent="0" algn="ctr" defTabSz="1049059" rtl="0" eaLnBrk="1" latinLnBrk="0" hangingPunct="1">
              <a:spcBef>
                <a:spcPct val="20000"/>
              </a:spcBef>
              <a:buFont typeface="Arial" pitchFamily="34" charset="0"/>
              <a:buNone/>
              <a:defRPr sz="2300" kern="1200">
                <a:solidFill>
                  <a:schemeClr val="tx1">
                    <a:tint val="75000"/>
                  </a:schemeClr>
                </a:solidFill>
                <a:latin typeface="+mn-lt"/>
                <a:ea typeface="+mn-ea"/>
                <a:cs typeface="+mn-cs"/>
              </a:defRPr>
            </a:lvl5pPr>
            <a:lvl6pPr marL="2622647" indent="0" algn="ctr" defTabSz="1049059" rtl="0" eaLnBrk="1" latinLnBrk="0" hangingPunct="1">
              <a:spcBef>
                <a:spcPct val="20000"/>
              </a:spcBef>
              <a:buFont typeface="Arial" pitchFamily="34" charset="0"/>
              <a:buNone/>
              <a:defRPr sz="2300" kern="1200">
                <a:solidFill>
                  <a:schemeClr val="tx1">
                    <a:tint val="75000"/>
                  </a:schemeClr>
                </a:solidFill>
                <a:latin typeface="+mn-lt"/>
                <a:ea typeface="+mn-ea"/>
                <a:cs typeface="+mn-cs"/>
              </a:defRPr>
            </a:lvl6pPr>
            <a:lvl7pPr marL="3147176" indent="0" algn="ctr" defTabSz="1049059" rtl="0" eaLnBrk="1" latinLnBrk="0" hangingPunct="1">
              <a:spcBef>
                <a:spcPct val="20000"/>
              </a:spcBef>
              <a:buFont typeface="Arial" pitchFamily="34" charset="0"/>
              <a:buNone/>
              <a:defRPr sz="2300" kern="1200">
                <a:solidFill>
                  <a:schemeClr val="tx1">
                    <a:tint val="75000"/>
                  </a:schemeClr>
                </a:solidFill>
                <a:latin typeface="+mn-lt"/>
                <a:ea typeface="+mn-ea"/>
                <a:cs typeface="+mn-cs"/>
              </a:defRPr>
            </a:lvl7pPr>
            <a:lvl8pPr marL="3671704" indent="0" algn="ctr" defTabSz="1049059" rtl="0" eaLnBrk="1" latinLnBrk="0" hangingPunct="1">
              <a:spcBef>
                <a:spcPct val="20000"/>
              </a:spcBef>
              <a:buFont typeface="Arial" pitchFamily="34" charset="0"/>
              <a:buNone/>
              <a:defRPr sz="2300" kern="1200">
                <a:solidFill>
                  <a:schemeClr val="tx1">
                    <a:tint val="75000"/>
                  </a:schemeClr>
                </a:solidFill>
                <a:latin typeface="+mn-lt"/>
                <a:ea typeface="+mn-ea"/>
                <a:cs typeface="+mn-cs"/>
              </a:defRPr>
            </a:lvl8pPr>
            <a:lvl9pPr marL="4196233" indent="0" algn="ctr" defTabSz="1049059" rtl="0" eaLnBrk="1" latinLnBrk="0" hangingPunct="1">
              <a:spcBef>
                <a:spcPct val="20000"/>
              </a:spcBef>
              <a:buFont typeface="Arial" pitchFamily="34" charset="0"/>
              <a:buNone/>
              <a:defRPr sz="2300" kern="1200">
                <a:solidFill>
                  <a:schemeClr val="tx1">
                    <a:tint val="75000"/>
                  </a:schemeClr>
                </a:solidFill>
                <a:latin typeface="+mn-lt"/>
                <a:ea typeface="+mn-ea"/>
                <a:cs typeface="+mn-cs"/>
              </a:defRPr>
            </a:lvl9pPr>
          </a:lstStyle>
          <a:p>
            <a:pPr marL="285750" lvl="1" indent="-285750" algn="just">
              <a:lnSpc>
                <a:spcPct val="90000"/>
              </a:lnSpc>
              <a:buClr>
                <a:srgbClr val="002060"/>
              </a:buClr>
              <a:buSzPct val="100000"/>
              <a:buFont typeface="Wingdings" panose="05000000000000000000" pitchFamily="2" charset="2"/>
              <a:buChar char=""/>
              <a:defRPr/>
            </a:pPr>
            <a:r>
              <a:rPr lang="fr-FR" altLang="zh-CN" sz="1600" spc="-30" dirty="0">
                <a:solidFill>
                  <a:srgbClr val="002060"/>
                </a:solidFill>
              </a:rPr>
              <a:t>Exonération des sociétés de garantie à but lucratif de l’impôt sur le résultat avec interdiction de distribuer des dividendes.</a:t>
            </a:r>
          </a:p>
          <a:p>
            <a:pPr marL="285750" lvl="1" indent="-285750" algn="just">
              <a:lnSpc>
                <a:spcPct val="90000"/>
              </a:lnSpc>
              <a:buClr>
                <a:srgbClr val="002060"/>
              </a:buClr>
              <a:buSzPct val="100000"/>
              <a:buFont typeface="Wingdings" panose="05000000000000000000" pitchFamily="2" charset="2"/>
              <a:buChar char=""/>
              <a:defRPr/>
            </a:pPr>
            <a:endParaRPr lang="fr-FR" altLang="zh-CN" sz="1000" spc="-30" dirty="0">
              <a:solidFill>
                <a:srgbClr val="002060"/>
              </a:solidFill>
            </a:endParaRPr>
          </a:p>
          <a:p>
            <a:pPr marL="285750" lvl="1" indent="-285750" algn="just">
              <a:lnSpc>
                <a:spcPct val="90000"/>
              </a:lnSpc>
              <a:buClr>
                <a:srgbClr val="002060"/>
              </a:buClr>
              <a:buSzPct val="100000"/>
              <a:buFont typeface="Wingdings" panose="05000000000000000000" pitchFamily="2" charset="2"/>
              <a:buChar char=""/>
              <a:defRPr/>
            </a:pPr>
            <a:r>
              <a:rPr lang="fr-FR" altLang="zh-CN" sz="1600" spc="-30" dirty="0">
                <a:solidFill>
                  <a:srgbClr val="002060"/>
                </a:solidFill>
              </a:rPr>
              <a:t>Imposition des sociétés de garantie à but lucratif à un taux réduit avec déduction totale des provisions pour garantie de crédit.</a:t>
            </a:r>
          </a:p>
          <a:p>
            <a:pPr marL="285750" lvl="1" indent="-285750" algn="just">
              <a:lnSpc>
                <a:spcPct val="90000"/>
              </a:lnSpc>
              <a:buClr>
                <a:srgbClr val="002060"/>
              </a:buClr>
              <a:buSzPct val="100000"/>
              <a:buFont typeface="Wingdings" panose="05000000000000000000" pitchFamily="2" charset="2"/>
              <a:buChar char=""/>
              <a:defRPr/>
            </a:pPr>
            <a:endParaRPr lang="fr-FR" altLang="zh-CN" sz="1000" spc="-30" dirty="0">
              <a:solidFill>
                <a:srgbClr val="002060"/>
              </a:solidFill>
            </a:endParaRPr>
          </a:p>
          <a:p>
            <a:pPr marL="285750" lvl="1" indent="-285750" algn="just">
              <a:lnSpc>
                <a:spcPct val="90000"/>
              </a:lnSpc>
              <a:buClr>
                <a:srgbClr val="002060"/>
              </a:buClr>
              <a:buSzPct val="100000"/>
              <a:buFont typeface="Wingdings" panose="05000000000000000000" pitchFamily="2" charset="2"/>
              <a:buChar char=""/>
              <a:defRPr/>
            </a:pPr>
            <a:r>
              <a:rPr lang="fr-FR" altLang="zh-CN" sz="1600" spc="-30" dirty="0">
                <a:solidFill>
                  <a:srgbClr val="002060"/>
                </a:solidFill>
              </a:rPr>
              <a:t>Dégrèvement fiscal des bénéfices affectés en réserves destinées au renforcement des capitaux propres des sociétés de garantie à but lucratif.</a:t>
            </a:r>
          </a:p>
          <a:p>
            <a:pPr marL="285750" lvl="1" indent="-285750" algn="just">
              <a:lnSpc>
                <a:spcPct val="90000"/>
              </a:lnSpc>
              <a:buClr>
                <a:srgbClr val="002060"/>
              </a:buClr>
              <a:buSzPct val="100000"/>
              <a:buFont typeface="Wingdings" panose="05000000000000000000" pitchFamily="2" charset="2"/>
              <a:buChar char=""/>
              <a:defRPr/>
            </a:pPr>
            <a:endParaRPr lang="fr-FR" altLang="zh-CN" sz="1000" spc="-30" dirty="0">
              <a:solidFill>
                <a:srgbClr val="002060"/>
              </a:solidFill>
            </a:endParaRPr>
          </a:p>
          <a:p>
            <a:pPr marL="285750" lvl="1" indent="-285750" algn="just">
              <a:lnSpc>
                <a:spcPct val="90000"/>
              </a:lnSpc>
              <a:buClr>
                <a:srgbClr val="002060"/>
              </a:buClr>
              <a:buSzPct val="100000"/>
              <a:buFont typeface="Wingdings" panose="05000000000000000000" pitchFamily="2" charset="2"/>
              <a:buChar char=""/>
              <a:defRPr/>
            </a:pPr>
            <a:r>
              <a:rPr lang="fr-FR" altLang="zh-CN" sz="1600" spc="-30" dirty="0">
                <a:solidFill>
                  <a:srgbClr val="002060"/>
                </a:solidFill>
              </a:rPr>
              <a:t>Dégrèvement fiscal des bénéfices des institutions spécialisées dédiées à la gestion de fonds de garantie affectées à des "Fonds de contre-garantie" pour les mécanismes et les régimes de garantie qu’elles gèrent.</a:t>
            </a:r>
          </a:p>
        </p:txBody>
      </p:sp>
      <p:sp>
        <p:nvSpPr>
          <p:cNvPr id="54" name="Oval 49">
            <a:extLst>
              <a:ext uri="{FF2B5EF4-FFF2-40B4-BE49-F238E27FC236}">
                <a16:creationId xmlns:a16="http://schemas.microsoft.com/office/drawing/2014/main" xmlns="" id="{CC702245-18B4-45C4-AAE0-E9CF0AFAB897}"/>
              </a:ext>
            </a:extLst>
          </p:cNvPr>
          <p:cNvSpPr/>
          <p:nvPr/>
        </p:nvSpPr>
        <p:spPr>
          <a:xfrm>
            <a:off x="10563767" y="1714686"/>
            <a:ext cx="341752" cy="341752"/>
          </a:xfrm>
          <a:prstGeom prst="ellipse">
            <a:avLst/>
          </a:prstGeom>
          <a:solidFill>
            <a:schemeClr val="accent2">
              <a:lumMod val="75000"/>
            </a:schemeClr>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800" b="1" i="0" u="none" strike="noStrike" kern="1200" cap="small" spc="0" normalizeH="0" baseline="0" noProof="0" dirty="0">
                <a:ln>
                  <a:noFill/>
                </a:ln>
                <a:solidFill>
                  <a:prstClr val="white"/>
                </a:solidFill>
                <a:effectLst>
                  <a:outerShdw blurRad="25400" dist="38100" dir="2700000" algn="tl">
                    <a:srgbClr val="000000">
                      <a:alpha val="70000"/>
                    </a:srgbClr>
                  </a:outerShdw>
                </a:effectLst>
                <a:uLnTx/>
                <a:uFillTx/>
                <a:ea typeface="+mn-ea"/>
                <a:cs typeface="Segoe UI" panose="020B0502040204020203" pitchFamily="34" charset="0"/>
              </a:rPr>
              <a:t>2</a:t>
            </a:r>
          </a:p>
        </p:txBody>
      </p:sp>
      <p:sp>
        <p:nvSpPr>
          <p:cNvPr id="55" name="Rectangle 54">
            <a:extLst>
              <a:ext uri="{FF2B5EF4-FFF2-40B4-BE49-F238E27FC236}">
                <a16:creationId xmlns:a16="http://schemas.microsoft.com/office/drawing/2014/main" xmlns="" id="{3B193E16-DBE7-480B-9578-3532166B39E3}"/>
              </a:ext>
            </a:extLst>
          </p:cNvPr>
          <p:cNvSpPr/>
          <p:nvPr/>
        </p:nvSpPr>
        <p:spPr>
          <a:xfrm>
            <a:off x="6418040" y="1721893"/>
            <a:ext cx="4038911" cy="391384"/>
          </a:xfrm>
          <a:prstGeom prst="rect">
            <a:avLst/>
          </a:prstGeom>
          <a:solidFill>
            <a:srgbClr val="4472C4"/>
          </a:solidFill>
          <a:ln w="19050">
            <a:noFill/>
          </a:ln>
        </p:spPr>
        <p:txBody>
          <a:bodyPr vert="horz" lIns="104903" tIns="52453" rIns="104903" bIns="52453" rtlCol="0" anchor="ctr">
            <a:noAutofit/>
          </a:bodyPr>
          <a:lstStyle/>
          <a:p>
            <a:pPr algn="ctr" defTabSz="1049059">
              <a:spcBef>
                <a:spcPct val="20000"/>
              </a:spcBef>
              <a:buClr>
                <a:schemeClr val="bg1"/>
              </a:buClr>
            </a:pPr>
            <a:r>
              <a:rPr lang="fr-FR" b="1" dirty="0">
                <a:solidFill>
                  <a:schemeClr val="bg1"/>
                </a:solidFill>
              </a:rPr>
              <a:t>Impôts indirects</a:t>
            </a:r>
          </a:p>
        </p:txBody>
      </p:sp>
      <p:sp>
        <p:nvSpPr>
          <p:cNvPr id="56" name="Rectangle 2">
            <a:extLst>
              <a:ext uri="{FF2B5EF4-FFF2-40B4-BE49-F238E27FC236}">
                <a16:creationId xmlns:a16="http://schemas.microsoft.com/office/drawing/2014/main" xmlns="" id="{6B6D6E8E-5CB4-418A-889B-AF6FD583A89C}"/>
              </a:ext>
            </a:extLst>
          </p:cNvPr>
          <p:cNvSpPr txBox="1">
            <a:spLocks noChangeArrowheads="1"/>
          </p:cNvSpPr>
          <p:nvPr/>
        </p:nvSpPr>
        <p:spPr>
          <a:xfrm>
            <a:off x="6416996" y="2114354"/>
            <a:ext cx="4488523" cy="3910846"/>
          </a:xfrm>
          <a:prstGeom prst="rect">
            <a:avLst/>
          </a:prstGeom>
          <a:solidFill>
            <a:schemeClr val="bg1"/>
          </a:solidFill>
          <a:ln w="19050">
            <a:solidFill>
              <a:srgbClr val="002060"/>
            </a:solidFill>
          </a:ln>
        </p:spPr>
        <p:txBody>
          <a:bodyPr vert="horz" lIns="104903" tIns="52453" rIns="104903" bIns="52453" rtlCol="0">
            <a:noAutofit/>
          </a:bodyPr>
          <a:lstStyle>
            <a:lvl1pPr marL="0" indent="0" algn="ctr" defTabSz="1049059" rtl="0" eaLnBrk="1" latinLnBrk="0" hangingPunct="1">
              <a:spcBef>
                <a:spcPct val="20000"/>
              </a:spcBef>
              <a:buClr>
                <a:schemeClr val="bg1"/>
              </a:buClr>
              <a:buFont typeface="Arial" pitchFamily="34" charset="0"/>
              <a:buNone/>
              <a:defRPr sz="3000" kern="1200" baseline="0">
                <a:solidFill>
                  <a:srgbClr val="333333"/>
                </a:solidFill>
                <a:latin typeface="+mn-lt"/>
                <a:ea typeface="+mn-ea"/>
                <a:cs typeface="+mn-cs"/>
              </a:defRPr>
            </a:lvl1pPr>
            <a:lvl2pPr marL="524529" indent="0" algn="ctr" defTabSz="1049059" rtl="0" eaLnBrk="1" latinLnBrk="0" hangingPunct="1">
              <a:spcBef>
                <a:spcPct val="20000"/>
              </a:spcBef>
              <a:buClr>
                <a:srgbClr val="C00037"/>
              </a:buClr>
              <a:buFont typeface="Arial" pitchFamily="34" charset="0"/>
              <a:buNone/>
              <a:defRPr sz="2500" kern="1200">
                <a:solidFill>
                  <a:schemeClr val="tx1">
                    <a:tint val="75000"/>
                  </a:schemeClr>
                </a:solidFill>
                <a:latin typeface="+mn-lt"/>
                <a:ea typeface="+mn-ea"/>
                <a:cs typeface="+mn-cs"/>
              </a:defRPr>
            </a:lvl2pPr>
            <a:lvl3pPr marL="1049059" indent="0" algn="ctr" defTabSz="1049059"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3pPr>
            <a:lvl4pPr marL="1573587" indent="0" algn="ctr" defTabSz="1049059" rtl="0" eaLnBrk="1" latinLnBrk="0" hangingPunct="1">
              <a:spcBef>
                <a:spcPct val="20000"/>
              </a:spcBef>
              <a:buFont typeface="Arial" pitchFamily="34" charset="0"/>
              <a:buNone/>
              <a:defRPr sz="2100" kern="1200">
                <a:solidFill>
                  <a:schemeClr val="tx1">
                    <a:tint val="75000"/>
                  </a:schemeClr>
                </a:solidFill>
                <a:latin typeface="+mn-lt"/>
                <a:ea typeface="+mn-ea"/>
                <a:cs typeface="+mn-cs"/>
              </a:defRPr>
            </a:lvl4pPr>
            <a:lvl5pPr marL="2098118" indent="0" algn="ctr" defTabSz="1049059" rtl="0" eaLnBrk="1" latinLnBrk="0" hangingPunct="1">
              <a:spcBef>
                <a:spcPct val="20000"/>
              </a:spcBef>
              <a:buFont typeface="Arial" pitchFamily="34" charset="0"/>
              <a:buNone/>
              <a:defRPr sz="2300" kern="1200">
                <a:solidFill>
                  <a:schemeClr val="tx1">
                    <a:tint val="75000"/>
                  </a:schemeClr>
                </a:solidFill>
                <a:latin typeface="+mn-lt"/>
                <a:ea typeface="+mn-ea"/>
                <a:cs typeface="+mn-cs"/>
              </a:defRPr>
            </a:lvl5pPr>
            <a:lvl6pPr marL="2622647" indent="0" algn="ctr" defTabSz="1049059" rtl="0" eaLnBrk="1" latinLnBrk="0" hangingPunct="1">
              <a:spcBef>
                <a:spcPct val="20000"/>
              </a:spcBef>
              <a:buFont typeface="Arial" pitchFamily="34" charset="0"/>
              <a:buNone/>
              <a:defRPr sz="2300" kern="1200">
                <a:solidFill>
                  <a:schemeClr val="tx1">
                    <a:tint val="75000"/>
                  </a:schemeClr>
                </a:solidFill>
                <a:latin typeface="+mn-lt"/>
                <a:ea typeface="+mn-ea"/>
                <a:cs typeface="+mn-cs"/>
              </a:defRPr>
            </a:lvl6pPr>
            <a:lvl7pPr marL="3147176" indent="0" algn="ctr" defTabSz="1049059" rtl="0" eaLnBrk="1" latinLnBrk="0" hangingPunct="1">
              <a:spcBef>
                <a:spcPct val="20000"/>
              </a:spcBef>
              <a:buFont typeface="Arial" pitchFamily="34" charset="0"/>
              <a:buNone/>
              <a:defRPr sz="2300" kern="1200">
                <a:solidFill>
                  <a:schemeClr val="tx1">
                    <a:tint val="75000"/>
                  </a:schemeClr>
                </a:solidFill>
                <a:latin typeface="+mn-lt"/>
                <a:ea typeface="+mn-ea"/>
                <a:cs typeface="+mn-cs"/>
              </a:defRPr>
            </a:lvl7pPr>
            <a:lvl8pPr marL="3671704" indent="0" algn="ctr" defTabSz="1049059" rtl="0" eaLnBrk="1" latinLnBrk="0" hangingPunct="1">
              <a:spcBef>
                <a:spcPct val="20000"/>
              </a:spcBef>
              <a:buFont typeface="Arial" pitchFamily="34" charset="0"/>
              <a:buNone/>
              <a:defRPr sz="2300" kern="1200">
                <a:solidFill>
                  <a:schemeClr val="tx1">
                    <a:tint val="75000"/>
                  </a:schemeClr>
                </a:solidFill>
                <a:latin typeface="+mn-lt"/>
                <a:ea typeface="+mn-ea"/>
                <a:cs typeface="+mn-cs"/>
              </a:defRPr>
            </a:lvl8pPr>
            <a:lvl9pPr marL="4196233" indent="0" algn="ctr" defTabSz="1049059" rtl="0" eaLnBrk="1" latinLnBrk="0" hangingPunct="1">
              <a:spcBef>
                <a:spcPct val="20000"/>
              </a:spcBef>
              <a:buFont typeface="Arial" pitchFamily="34" charset="0"/>
              <a:buNone/>
              <a:defRPr sz="2300" kern="1200">
                <a:solidFill>
                  <a:schemeClr val="tx1">
                    <a:tint val="75000"/>
                  </a:schemeClr>
                </a:solidFill>
                <a:latin typeface="+mn-lt"/>
                <a:ea typeface="+mn-ea"/>
                <a:cs typeface="+mn-cs"/>
              </a:defRPr>
            </a:lvl9pPr>
          </a:lstStyle>
          <a:p>
            <a:pPr marL="285750" lvl="1" indent="-285750" algn="just">
              <a:lnSpc>
                <a:spcPct val="90000"/>
              </a:lnSpc>
              <a:buClr>
                <a:srgbClr val="002060"/>
              </a:buClr>
              <a:buSzPct val="100000"/>
              <a:buFont typeface="Wingdings" panose="05000000000000000000" pitchFamily="2" charset="2"/>
              <a:buChar char=""/>
              <a:defRPr/>
            </a:pPr>
            <a:r>
              <a:rPr lang="fr-FR" altLang="zh-CN" sz="1600" spc="-30" dirty="0">
                <a:solidFill>
                  <a:srgbClr val="002060"/>
                </a:solidFill>
              </a:rPr>
              <a:t>Exonération des primes (ou contributions) de garantie de la TVA pour réduire le coût du crédit pour les emprunteurs.</a:t>
            </a:r>
          </a:p>
          <a:p>
            <a:pPr marL="285750" lvl="1" indent="-285750" algn="just">
              <a:lnSpc>
                <a:spcPct val="90000"/>
              </a:lnSpc>
              <a:buClr>
                <a:srgbClr val="002060"/>
              </a:buClr>
              <a:buSzPct val="100000"/>
              <a:buFont typeface="Wingdings" panose="05000000000000000000" pitchFamily="2" charset="2"/>
              <a:buChar char=""/>
              <a:defRPr/>
            </a:pPr>
            <a:endParaRPr lang="fr-FR" altLang="zh-CN" sz="1600" spc="-30" dirty="0">
              <a:solidFill>
                <a:srgbClr val="002060"/>
              </a:solidFill>
            </a:endParaRPr>
          </a:p>
          <a:p>
            <a:pPr marL="285750" lvl="1" indent="-285750" algn="just">
              <a:lnSpc>
                <a:spcPct val="90000"/>
              </a:lnSpc>
              <a:buClr>
                <a:srgbClr val="002060"/>
              </a:buClr>
              <a:buSzPct val="100000"/>
              <a:buFont typeface="Wingdings" panose="05000000000000000000" pitchFamily="2" charset="2"/>
              <a:buChar char=""/>
              <a:defRPr/>
            </a:pPr>
            <a:r>
              <a:rPr lang="fr-FR" altLang="zh-CN" sz="1600" spc="-30" dirty="0">
                <a:solidFill>
                  <a:srgbClr val="002060"/>
                </a:solidFill>
              </a:rPr>
              <a:t>Taxation des primes (ou contributions) de garantie de la TVA à un taux réduit par rapport à celui de droit commun.</a:t>
            </a:r>
            <a:endParaRPr lang="fr-FR" altLang="zh-CN" sz="1600" dirty="0">
              <a:solidFill>
                <a:srgbClr val="002060"/>
              </a:solidFill>
            </a:endParaRPr>
          </a:p>
        </p:txBody>
      </p:sp>
      <p:sp>
        <p:nvSpPr>
          <p:cNvPr id="57" name="Rectangle 56">
            <a:extLst>
              <a:ext uri="{FF2B5EF4-FFF2-40B4-BE49-F238E27FC236}">
                <a16:creationId xmlns:a16="http://schemas.microsoft.com/office/drawing/2014/main" xmlns="" id="{1F71AD32-C908-40A0-95B9-CEF96C25B118}"/>
              </a:ext>
            </a:extLst>
          </p:cNvPr>
          <p:cNvSpPr/>
          <p:nvPr/>
        </p:nvSpPr>
        <p:spPr>
          <a:xfrm>
            <a:off x="1620012" y="1721892"/>
            <a:ext cx="4043388" cy="391385"/>
          </a:xfrm>
          <a:prstGeom prst="rect">
            <a:avLst/>
          </a:prstGeom>
          <a:solidFill>
            <a:srgbClr val="4472C4"/>
          </a:solidFill>
          <a:ln w="19050">
            <a:noFill/>
          </a:ln>
        </p:spPr>
        <p:txBody>
          <a:bodyPr vert="horz" lIns="104903" tIns="52453" rIns="104903" bIns="52453" rtlCol="0" anchor="ctr">
            <a:noAutofit/>
          </a:bodyPr>
          <a:lstStyle/>
          <a:p>
            <a:pPr algn="ctr" defTabSz="1049059">
              <a:spcBef>
                <a:spcPct val="20000"/>
              </a:spcBef>
              <a:buClr>
                <a:schemeClr val="bg1"/>
              </a:buClr>
            </a:pPr>
            <a:r>
              <a:rPr lang="fr-FR" b="1" dirty="0">
                <a:solidFill>
                  <a:schemeClr val="bg1"/>
                </a:solidFill>
              </a:rPr>
              <a:t>Impôts Directs</a:t>
            </a:r>
          </a:p>
        </p:txBody>
      </p:sp>
    </p:spTree>
    <p:extLst>
      <p:ext uri="{BB962C8B-B14F-4D97-AF65-F5344CB8AC3E}">
        <p14:creationId xmlns:p14="http://schemas.microsoft.com/office/powerpoint/2010/main" val="345856196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966210" y="2894691"/>
            <a:ext cx="4273664" cy="1075996"/>
          </a:xfrm>
          <a:prstGeom prst="rect">
            <a:avLst/>
          </a:prstGeom>
        </p:spPr>
        <p:txBody>
          <a:bodyPr wrap="square" lIns="90229" tIns="45115" rIns="90229" bIns="45115">
            <a:spAutoFit/>
          </a:bodyPr>
          <a:lstStyle/>
          <a:p>
            <a:pPr marL="0" marR="0" lvl="0" indent="0" algn="ctr" defTabSz="914400" rtl="0" eaLnBrk="1" fontAlgn="b" latinLnBrk="0" hangingPunct="1">
              <a:lnSpc>
                <a:spcPct val="80000"/>
              </a:lnSpc>
              <a:spcBef>
                <a:spcPts val="0"/>
              </a:spcBef>
              <a:spcAft>
                <a:spcPts val="0"/>
              </a:spcAft>
              <a:buClrTx/>
              <a:buSzTx/>
              <a:buFontTx/>
              <a:buNone/>
              <a:tabLst/>
              <a:defRPr/>
            </a:pPr>
            <a:r>
              <a:rPr lang="fr-FR" sz="4000" b="1" dirty="0">
                <a:solidFill>
                  <a:srgbClr val="0E3A4D"/>
                </a:solidFill>
                <a:latin typeface="Segoe UI" panose="020B0502040204020203" pitchFamily="34" charset="0"/>
                <a:ea typeface="+mj-ea"/>
                <a:cs typeface="Segoe UI" panose="020B0502040204020203" pitchFamily="34" charset="0"/>
              </a:rPr>
              <a:t>Merci pour votre attention !</a:t>
            </a:r>
          </a:p>
        </p:txBody>
      </p:sp>
      <p:sp>
        <p:nvSpPr>
          <p:cNvPr id="5" name="AutoShape 6" descr="Résultat de recherche d'images pour &quot;QUESTIONS&quot;"/>
          <p:cNvSpPr>
            <a:spLocks noChangeAspect="1" noChangeArrowheads="1"/>
          </p:cNvSpPr>
          <p:nvPr/>
        </p:nvSpPr>
        <p:spPr bwMode="auto">
          <a:xfrm>
            <a:off x="828328" y="-134744"/>
            <a:ext cx="300831" cy="30083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0229" tIns="45115" rIns="90229" bIns="45115"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fr-FR" sz="1777" b="0" i="0" u="none" strike="noStrike" kern="1200" cap="none" spc="0" normalizeH="0" baseline="0" noProof="0">
              <a:ln>
                <a:noFill/>
              </a:ln>
              <a:solidFill>
                <a:prstClr val="black"/>
              </a:solidFill>
              <a:effectLst/>
              <a:uLnTx/>
              <a:uFillTx/>
              <a:latin typeface="Calibri" panose="020F0502020204030204"/>
              <a:ea typeface="+mn-ea"/>
              <a:cs typeface="+mn-cs"/>
            </a:endParaRPr>
          </a:p>
        </p:txBody>
      </p:sp>
      <p:pic>
        <p:nvPicPr>
          <p:cNvPr id="196616" name="Picture 8" descr="Résultat de recherche d'images pour &quot;QUESTIONS&quo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483844" y="4587668"/>
            <a:ext cx="2011459" cy="200710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030159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9">
            <a:extLst>
              <a:ext uri="{FF2B5EF4-FFF2-40B4-BE49-F238E27FC236}">
                <a16:creationId xmlns:a16="http://schemas.microsoft.com/office/drawing/2014/main" xmlns="" id="{346D69F0-9506-5B87-58F4-FE34E549B797}"/>
              </a:ext>
            </a:extLst>
          </p:cNvPr>
          <p:cNvSpPr txBox="1">
            <a:spLocks/>
          </p:cNvSpPr>
          <p:nvPr/>
        </p:nvSpPr>
        <p:spPr>
          <a:xfrm>
            <a:off x="929640" y="2788326"/>
            <a:ext cx="10515600" cy="507831"/>
          </a:xfrm>
          <a:prstGeom prst="rect">
            <a:avLst/>
          </a:prstGeom>
        </p:spPr>
        <p:txBody>
          <a:bodyPr vert="horz" lIns="91440" tIns="45720" rIns="91440" bIns="45720" rtlCol="0" anchor="ctr">
            <a:spAutoFit/>
          </a:bodyPr>
          <a:lstStyle>
            <a:lvl1pPr>
              <a:lnSpc>
                <a:spcPct val="90000"/>
              </a:lnSpc>
              <a:spcBef>
                <a:spcPct val="0"/>
              </a:spcBef>
              <a:buNone/>
              <a:defRPr sz="3600" b="1">
                <a:solidFill>
                  <a:srgbClr val="0E3A4D"/>
                </a:solidFill>
                <a:latin typeface="Segoe UI" panose="020B0502040204020203" pitchFamily="34" charset="0"/>
                <a:ea typeface="+mj-ea"/>
                <a:cs typeface="Segoe UI" panose="020B0502040204020203" pitchFamily="34" charset="0"/>
              </a:defRPr>
            </a:lvl1pPr>
          </a:lstStyle>
          <a:p>
            <a:pPr marL="1203325" marR="0" lvl="0" indent="-1203325" algn="l" defTabSz="914400" rtl="0" eaLnBrk="1" fontAlgn="auto" latinLnBrk="0" hangingPunct="1">
              <a:lnSpc>
                <a:spcPct val="90000"/>
              </a:lnSpc>
              <a:spcBef>
                <a:spcPct val="0"/>
              </a:spcBef>
              <a:spcAft>
                <a:spcPts val="0"/>
              </a:spcAft>
              <a:buClrTx/>
              <a:buSzTx/>
              <a:buFontTx/>
              <a:buNone/>
              <a:tabLst/>
              <a:defRPr/>
            </a:pPr>
            <a:r>
              <a:rPr kumimoji="0" lang="en-US" sz="3000" b="1" i="0" u="none" strike="noStrike" kern="1200" cap="none" spc="0" normalizeH="0" baseline="0" noProof="0" dirty="0">
                <a:ln>
                  <a:noFill/>
                </a:ln>
                <a:solidFill>
                  <a:srgbClr val="0070C0"/>
                </a:solidFill>
                <a:effectLst/>
                <a:uLnTx/>
                <a:uFillTx/>
                <a:latin typeface="+mn-lt"/>
                <a:ea typeface="+mj-ea"/>
                <a:cs typeface="Segoe UI" panose="020B0502040204020203" pitchFamily="34" charset="0"/>
              </a:rPr>
              <a:t>01.</a:t>
            </a:r>
            <a:r>
              <a:rPr kumimoji="0" lang="en-US" sz="3000" b="1" i="0" u="none" strike="noStrike" kern="1200" cap="none" spc="0" normalizeH="0" baseline="0" noProof="0" dirty="0">
                <a:ln>
                  <a:noFill/>
                </a:ln>
                <a:solidFill>
                  <a:srgbClr val="0E3A4D"/>
                </a:solidFill>
                <a:effectLst/>
                <a:uLnTx/>
                <a:uFillTx/>
                <a:latin typeface="+mn-lt"/>
                <a:ea typeface="+mj-ea"/>
                <a:cs typeface="Segoe UI" panose="020B0502040204020203" pitchFamily="34" charset="0"/>
              </a:rPr>
              <a:t> </a:t>
            </a:r>
            <a:r>
              <a:rPr kumimoji="0" lang="fr-FR" sz="3000" b="1" i="0" u="none" strike="noStrike" kern="1200" cap="none" spc="0" normalizeH="0" baseline="0" noProof="0" dirty="0">
                <a:ln>
                  <a:noFill/>
                </a:ln>
                <a:solidFill>
                  <a:srgbClr val="0E3A4D"/>
                </a:solidFill>
                <a:effectLst/>
                <a:uLnTx/>
                <a:uFillTx/>
                <a:latin typeface="+mn-lt"/>
                <a:ea typeface="+mj-ea"/>
                <a:cs typeface="Segoe UI" panose="020B0502040204020203" pitchFamily="34" charset="0"/>
              </a:rPr>
              <a:t>Caractéristiques des SGC</a:t>
            </a:r>
          </a:p>
        </p:txBody>
      </p:sp>
      <p:cxnSp>
        <p:nvCxnSpPr>
          <p:cNvPr id="14" name="Straight Connector 13">
            <a:extLst>
              <a:ext uri="{FF2B5EF4-FFF2-40B4-BE49-F238E27FC236}">
                <a16:creationId xmlns:a16="http://schemas.microsoft.com/office/drawing/2014/main" xmlns="" id="{29276CBF-6A2A-CA87-D740-B9DE2D3FB649}"/>
              </a:ext>
            </a:extLst>
          </p:cNvPr>
          <p:cNvCxnSpPr>
            <a:cxnSpLocks/>
          </p:cNvCxnSpPr>
          <p:nvPr/>
        </p:nvCxnSpPr>
        <p:spPr>
          <a:xfrm>
            <a:off x="929640" y="3317249"/>
            <a:ext cx="10515600" cy="0"/>
          </a:xfrm>
          <a:prstGeom prst="line">
            <a:avLst/>
          </a:prstGeom>
          <a:noFill/>
          <a:ln w="28575" cap="flat" cmpd="sng" algn="ctr">
            <a:solidFill>
              <a:srgbClr val="0E3A4D"/>
            </a:solidFill>
            <a:prstDash val="solid"/>
          </a:ln>
          <a:effectLst/>
        </p:spPr>
      </p:cxnSp>
      <p:grpSp>
        <p:nvGrpSpPr>
          <p:cNvPr id="5" name="Groupe 8">
            <a:extLst>
              <a:ext uri="{FF2B5EF4-FFF2-40B4-BE49-F238E27FC236}">
                <a16:creationId xmlns:a16="http://schemas.microsoft.com/office/drawing/2014/main" xmlns="" id="{EEC1DD0E-B80D-4FD9-A249-460CB4809169}"/>
              </a:ext>
            </a:extLst>
          </p:cNvPr>
          <p:cNvGrpSpPr>
            <a:grpSpLocks/>
          </p:cNvGrpSpPr>
          <p:nvPr/>
        </p:nvGrpSpPr>
        <p:grpSpPr bwMode="auto">
          <a:xfrm>
            <a:off x="11014075" y="6237288"/>
            <a:ext cx="957263" cy="287337"/>
            <a:chOff x="9460301" y="7063452"/>
            <a:chExt cx="926165" cy="277783"/>
          </a:xfrm>
        </p:grpSpPr>
        <p:sp>
          <p:nvSpPr>
            <p:cNvPr id="6" name="Espace réservé du numéro de diapositive 5">
              <a:extLst>
                <a:ext uri="{FF2B5EF4-FFF2-40B4-BE49-F238E27FC236}">
                  <a16:creationId xmlns:a16="http://schemas.microsoft.com/office/drawing/2014/main" xmlns="" id="{ED43C5E1-47E9-43A4-84AA-AB4CD5F31A58}"/>
                </a:ext>
              </a:extLst>
            </p:cNvPr>
            <p:cNvSpPr txBox="1">
              <a:spLocks/>
            </p:cNvSpPr>
            <p:nvPr/>
          </p:nvSpPr>
          <p:spPr>
            <a:xfrm>
              <a:off x="9460301" y="7063452"/>
              <a:ext cx="926165" cy="277783"/>
            </a:xfrm>
            <a:prstGeom prst="rect">
              <a:avLst/>
            </a:prstGeom>
          </p:spPr>
          <p:txBody>
            <a:bodyPr/>
            <a:lstStyle>
              <a:defPPr>
                <a:defRPr lang="de-DE"/>
              </a:defPPr>
              <a:lvl1pPr algn="l" rtl="0" fontAlgn="base">
                <a:spcBef>
                  <a:spcPct val="0"/>
                </a:spcBef>
                <a:spcAft>
                  <a:spcPct val="0"/>
                </a:spcAft>
                <a:defRPr sz="2400" kern="1200">
                  <a:solidFill>
                    <a:schemeClr val="tx1"/>
                  </a:solidFill>
                  <a:latin typeface="Times New Roman" panose="02020603050405020304" pitchFamily="18" charset="0"/>
                  <a:ea typeface="+mn-ea"/>
                  <a:cs typeface="Times New Roman" panose="02020603050405020304" pitchFamily="18" charset="0"/>
                </a:defRPr>
              </a:lvl1pPr>
              <a:lvl2pPr marL="457200" algn="l" rtl="0" fontAlgn="base">
                <a:spcBef>
                  <a:spcPct val="0"/>
                </a:spcBef>
                <a:spcAft>
                  <a:spcPct val="0"/>
                </a:spcAft>
                <a:defRPr sz="2400" kern="1200">
                  <a:solidFill>
                    <a:schemeClr val="tx1"/>
                  </a:solidFill>
                  <a:latin typeface="Times New Roman" panose="02020603050405020304" pitchFamily="18" charset="0"/>
                  <a:ea typeface="+mn-ea"/>
                  <a:cs typeface="Times New Roman" panose="02020603050405020304" pitchFamily="18" charset="0"/>
                </a:defRPr>
              </a:lvl2pPr>
              <a:lvl3pPr marL="914400" algn="l" rtl="0" fontAlgn="base">
                <a:spcBef>
                  <a:spcPct val="0"/>
                </a:spcBef>
                <a:spcAft>
                  <a:spcPct val="0"/>
                </a:spcAft>
                <a:defRPr sz="2400" kern="1200">
                  <a:solidFill>
                    <a:schemeClr val="tx1"/>
                  </a:solidFill>
                  <a:latin typeface="Times New Roman" panose="02020603050405020304" pitchFamily="18" charset="0"/>
                  <a:ea typeface="+mn-ea"/>
                  <a:cs typeface="Times New Roman" panose="02020603050405020304" pitchFamily="18" charset="0"/>
                </a:defRPr>
              </a:lvl3pPr>
              <a:lvl4pPr marL="1371600" algn="l" rtl="0" fontAlgn="base">
                <a:spcBef>
                  <a:spcPct val="0"/>
                </a:spcBef>
                <a:spcAft>
                  <a:spcPct val="0"/>
                </a:spcAft>
                <a:defRPr sz="2400" kern="1200">
                  <a:solidFill>
                    <a:schemeClr val="tx1"/>
                  </a:solidFill>
                  <a:latin typeface="Times New Roman" panose="02020603050405020304" pitchFamily="18" charset="0"/>
                  <a:ea typeface="+mn-ea"/>
                  <a:cs typeface="Times New Roman" panose="02020603050405020304" pitchFamily="18" charset="0"/>
                </a:defRPr>
              </a:lvl4pPr>
              <a:lvl5pPr marL="1828800" algn="l" rtl="0" fontAlgn="base">
                <a:spcBef>
                  <a:spcPct val="0"/>
                </a:spcBef>
                <a:spcAft>
                  <a:spcPct val="0"/>
                </a:spcAft>
                <a:defRPr sz="2400" kern="1200">
                  <a:solidFill>
                    <a:schemeClr val="tx1"/>
                  </a:solidFill>
                  <a:latin typeface="Times New Roman" panose="02020603050405020304" pitchFamily="18" charset="0"/>
                  <a:ea typeface="+mn-ea"/>
                  <a:cs typeface="Times New Roman" panose="02020603050405020304" pitchFamily="18" charset="0"/>
                </a:defRPr>
              </a:lvl5pPr>
              <a:lvl6pPr marL="2286000" algn="l" defTabSz="914400" rtl="0" eaLnBrk="1" latinLnBrk="0" hangingPunct="1">
                <a:defRPr sz="2400" kern="1200">
                  <a:solidFill>
                    <a:schemeClr val="tx1"/>
                  </a:solidFill>
                  <a:latin typeface="Times New Roman" panose="02020603050405020304" pitchFamily="18" charset="0"/>
                  <a:ea typeface="+mn-ea"/>
                  <a:cs typeface="Times New Roman" panose="02020603050405020304" pitchFamily="18" charset="0"/>
                </a:defRPr>
              </a:lvl6pPr>
              <a:lvl7pPr marL="2743200" algn="l" defTabSz="914400" rtl="0" eaLnBrk="1" latinLnBrk="0" hangingPunct="1">
                <a:defRPr sz="2400" kern="1200">
                  <a:solidFill>
                    <a:schemeClr val="tx1"/>
                  </a:solidFill>
                  <a:latin typeface="Times New Roman" panose="02020603050405020304" pitchFamily="18" charset="0"/>
                  <a:ea typeface="+mn-ea"/>
                  <a:cs typeface="Times New Roman" panose="02020603050405020304" pitchFamily="18" charset="0"/>
                </a:defRPr>
              </a:lvl7pPr>
              <a:lvl8pPr marL="3200400" algn="l" defTabSz="914400" rtl="0" eaLnBrk="1" latinLnBrk="0" hangingPunct="1">
                <a:defRPr sz="2400" kern="1200">
                  <a:solidFill>
                    <a:schemeClr val="tx1"/>
                  </a:solidFill>
                  <a:latin typeface="Times New Roman" panose="02020603050405020304" pitchFamily="18" charset="0"/>
                  <a:ea typeface="+mn-ea"/>
                  <a:cs typeface="Times New Roman" panose="02020603050405020304" pitchFamily="18" charset="0"/>
                </a:defRPr>
              </a:lvl8pPr>
              <a:lvl9pPr marL="3657600" algn="l" defTabSz="914400" rtl="0" eaLnBrk="1" latinLnBrk="0" hangingPunct="1">
                <a:defRPr sz="2400" kern="1200">
                  <a:solidFill>
                    <a:schemeClr val="tx1"/>
                  </a:solidFill>
                  <a:latin typeface="Times New Roman" panose="02020603050405020304" pitchFamily="18" charset="0"/>
                  <a:ea typeface="+mn-ea"/>
                  <a:cs typeface="Times New Roman" panose="02020603050405020304" pitchFamily="18" charset="0"/>
                </a:defRPr>
              </a:lvl9pPr>
            </a:lstStyle>
            <a:p>
              <a:pPr algn="ctr" defTabSz="1042717" eaLnBrk="1" fontAlgn="auto" hangingPunct="1">
                <a:spcBef>
                  <a:spcPts val="0"/>
                </a:spcBef>
                <a:spcAft>
                  <a:spcPts val="0"/>
                </a:spcAft>
                <a:defRPr/>
              </a:pPr>
              <a:fld id="{0FD39C0D-2820-4F1B-838D-E1ECDD5FD67B}" type="slidenum">
                <a:rPr lang="en-GB" sz="1448">
                  <a:solidFill>
                    <a:srgbClr val="002060"/>
                  </a:solidFill>
                  <a:latin typeface="Calibri" panose="020F0502020204030204" pitchFamily="34" charset="0"/>
                  <a:cs typeface="Calibri" panose="020F0502020204030204" pitchFamily="34" charset="0"/>
                </a:rPr>
                <a:pPr algn="ctr" defTabSz="1042717" eaLnBrk="1" fontAlgn="auto" hangingPunct="1">
                  <a:spcBef>
                    <a:spcPts val="0"/>
                  </a:spcBef>
                  <a:spcAft>
                    <a:spcPts val="0"/>
                  </a:spcAft>
                  <a:defRPr/>
                </a:pPr>
                <a:t>4</a:t>
              </a:fld>
              <a:endParaRPr lang="en-GB" sz="1448" dirty="0">
                <a:solidFill>
                  <a:srgbClr val="002060"/>
                </a:solidFill>
                <a:latin typeface="Calibri" panose="020F0502020204030204" pitchFamily="34" charset="0"/>
                <a:cs typeface="Calibri" panose="020F0502020204030204" pitchFamily="34" charset="0"/>
              </a:endParaRPr>
            </a:p>
          </p:txBody>
        </p:sp>
        <p:cxnSp>
          <p:nvCxnSpPr>
            <p:cNvPr id="7" name="Connecteur droit 6">
              <a:extLst>
                <a:ext uri="{FF2B5EF4-FFF2-40B4-BE49-F238E27FC236}">
                  <a16:creationId xmlns:a16="http://schemas.microsoft.com/office/drawing/2014/main" xmlns="" id="{2E916620-8DAE-45A6-8753-262D5757757B}"/>
                </a:ext>
              </a:extLst>
            </p:cNvPr>
            <p:cNvCxnSpPr/>
            <p:nvPr/>
          </p:nvCxnSpPr>
          <p:spPr>
            <a:xfrm>
              <a:off x="9738304" y="7092611"/>
              <a:ext cx="0" cy="244020"/>
            </a:xfrm>
            <a:prstGeom prst="line">
              <a:avLst/>
            </a:prstGeom>
            <a:ln>
              <a:solidFill>
                <a:srgbClr val="003062"/>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5357591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Groupe 8">
            <a:extLst>
              <a:ext uri="{FF2B5EF4-FFF2-40B4-BE49-F238E27FC236}">
                <a16:creationId xmlns:a16="http://schemas.microsoft.com/office/drawing/2014/main" xmlns="" id="{EEC1DD0E-B80D-4FD9-A249-460CB4809169}"/>
              </a:ext>
            </a:extLst>
          </p:cNvPr>
          <p:cNvGrpSpPr>
            <a:grpSpLocks/>
          </p:cNvGrpSpPr>
          <p:nvPr/>
        </p:nvGrpSpPr>
        <p:grpSpPr bwMode="auto">
          <a:xfrm>
            <a:off x="11014075" y="6237288"/>
            <a:ext cx="957263" cy="287337"/>
            <a:chOff x="9460301" y="7063452"/>
            <a:chExt cx="926165" cy="277783"/>
          </a:xfrm>
        </p:grpSpPr>
        <p:sp>
          <p:nvSpPr>
            <p:cNvPr id="6" name="Espace réservé du numéro de diapositive 5">
              <a:extLst>
                <a:ext uri="{FF2B5EF4-FFF2-40B4-BE49-F238E27FC236}">
                  <a16:creationId xmlns:a16="http://schemas.microsoft.com/office/drawing/2014/main" xmlns="" id="{ED43C5E1-47E9-43A4-84AA-AB4CD5F31A58}"/>
                </a:ext>
              </a:extLst>
            </p:cNvPr>
            <p:cNvSpPr txBox="1">
              <a:spLocks/>
            </p:cNvSpPr>
            <p:nvPr/>
          </p:nvSpPr>
          <p:spPr>
            <a:xfrm>
              <a:off x="9460301" y="7063452"/>
              <a:ext cx="926165" cy="277783"/>
            </a:xfrm>
            <a:prstGeom prst="rect">
              <a:avLst/>
            </a:prstGeom>
          </p:spPr>
          <p:txBody>
            <a:bodyPr/>
            <a:lstStyle>
              <a:defPPr>
                <a:defRPr lang="de-DE"/>
              </a:defPPr>
              <a:lvl1pPr algn="l" rtl="0" fontAlgn="base">
                <a:spcBef>
                  <a:spcPct val="0"/>
                </a:spcBef>
                <a:spcAft>
                  <a:spcPct val="0"/>
                </a:spcAft>
                <a:defRPr sz="2400" kern="1200">
                  <a:solidFill>
                    <a:schemeClr val="tx1"/>
                  </a:solidFill>
                  <a:latin typeface="Times New Roman" panose="02020603050405020304" pitchFamily="18" charset="0"/>
                  <a:ea typeface="+mn-ea"/>
                  <a:cs typeface="Times New Roman" panose="02020603050405020304" pitchFamily="18" charset="0"/>
                </a:defRPr>
              </a:lvl1pPr>
              <a:lvl2pPr marL="457200" algn="l" rtl="0" fontAlgn="base">
                <a:spcBef>
                  <a:spcPct val="0"/>
                </a:spcBef>
                <a:spcAft>
                  <a:spcPct val="0"/>
                </a:spcAft>
                <a:defRPr sz="2400" kern="1200">
                  <a:solidFill>
                    <a:schemeClr val="tx1"/>
                  </a:solidFill>
                  <a:latin typeface="Times New Roman" panose="02020603050405020304" pitchFamily="18" charset="0"/>
                  <a:ea typeface="+mn-ea"/>
                  <a:cs typeface="Times New Roman" panose="02020603050405020304" pitchFamily="18" charset="0"/>
                </a:defRPr>
              </a:lvl2pPr>
              <a:lvl3pPr marL="914400" algn="l" rtl="0" fontAlgn="base">
                <a:spcBef>
                  <a:spcPct val="0"/>
                </a:spcBef>
                <a:spcAft>
                  <a:spcPct val="0"/>
                </a:spcAft>
                <a:defRPr sz="2400" kern="1200">
                  <a:solidFill>
                    <a:schemeClr val="tx1"/>
                  </a:solidFill>
                  <a:latin typeface="Times New Roman" panose="02020603050405020304" pitchFamily="18" charset="0"/>
                  <a:ea typeface="+mn-ea"/>
                  <a:cs typeface="Times New Roman" panose="02020603050405020304" pitchFamily="18" charset="0"/>
                </a:defRPr>
              </a:lvl3pPr>
              <a:lvl4pPr marL="1371600" algn="l" rtl="0" fontAlgn="base">
                <a:spcBef>
                  <a:spcPct val="0"/>
                </a:spcBef>
                <a:spcAft>
                  <a:spcPct val="0"/>
                </a:spcAft>
                <a:defRPr sz="2400" kern="1200">
                  <a:solidFill>
                    <a:schemeClr val="tx1"/>
                  </a:solidFill>
                  <a:latin typeface="Times New Roman" panose="02020603050405020304" pitchFamily="18" charset="0"/>
                  <a:ea typeface="+mn-ea"/>
                  <a:cs typeface="Times New Roman" panose="02020603050405020304" pitchFamily="18" charset="0"/>
                </a:defRPr>
              </a:lvl4pPr>
              <a:lvl5pPr marL="1828800" algn="l" rtl="0" fontAlgn="base">
                <a:spcBef>
                  <a:spcPct val="0"/>
                </a:spcBef>
                <a:spcAft>
                  <a:spcPct val="0"/>
                </a:spcAft>
                <a:defRPr sz="2400" kern="1200">
                  <a:solidFill>
                    <a:schemeClr val="tx1"/>
                  </a:solidFill>
                  <a:latin typeface="Times New Roman" panose="02020603050405020304" pitchFamily="18" charset="0"/>
                  <a:ea typeface="+mn-ea"/>
                  <a:cs typeface="Times New Roman" panose="02020603050405020304" pitchFamily="18" charset="0"/>
                </a:defRPr>
              </a:lvl5pPr>
              <a:lvl6pPr marL="2286000" algn="l" defTabSz="914400" rtl="0" eaLnBrk="1" latinLnBrk="0" hangingPunct="1">
                <a:defRPr sz="2400" kern="1200">
                  <a:solidFill>
                    <a:schemeClr val="tx1"/>
                  </a:solidFill>
                  <a:latin typeface="Times New Roman" panose="02020603050405020304" pitchFamily="18" charset="0"/>
                  <a:ea typeface="+mn-ea"/>
                  <a:cs typeface="Times New Roman" panose="02020603050405020304" pitchFamily="18" charset="0"/>
                </a:defRPr>
              </a:lvl6pPr>
              <a:lvl7pPr marL="2743200" algn="l" defTabSz="914400" rtl="0" eaLnBrk="1" latinLnBrk="0" hangingPunct="1">
                <a:defRPr sz="2400" kern="1200">
                  <a:solidFill>
                    <a:schemeClr val="tx1"/>
                  </a:solidFill>
                  <a:latin typeface="Times New Roman" panose="02020603050405020304" pitchFamily="18" charset="0"/>
                  <a:ea typeface="+mn-ea"/>
                  <a:cs typeface="Times New Roman" panose="02020603050405020304" pitchFamily="18" charset="0"/>
                </a:defRPr>
              </a:lvl7pPr>
              <a:lvl8pPr marL="3200400" algn="l" defTabSz="914400" rtl="0" eaLnBrk="1" latinLnBrk="0" hangingPunct="1">
                <a:defRPr sz="2400" kern="1200">
                  <a:solidFill>
                    <a:schemeClr val="tx1"/>
                  </a:solidFill>
                  <a:latin typeface="Times New Roman" panose="02020603050405020304" pitchFamily="18" charset="0"/>
                  <a:ea typeface="+mn-ea"/>
                  <a:cs typeface="Times New Roman" panose="02020603050405020304" pitchFamily="18" charset="0"/>
                </a:defRPr>
              </a:lvl8pPr>
              <a:lvl9pPr marL="3657600" algn="l" defTabSz="914400" rtl="0" eaLnBrk="1" latinLnBrk="0" hangingPunct="1">
                <a:defRPr sz="2400" kern="1200">
                  <a:solidFill>
                    <a:schemeClr val="tx1"/>
                  </a:solidFill>
                  <a:latin typeface="Times New Roman" panose="02020603050405020304" pitchFamily="18" charset="0"/>
                  <a:ea typeface="+mn-ea"/>
                  <a:cs typeface="Times New Roman" panose="02020603050405020304" pitchFamily="18" charset="0"/>
                </a:defRPr>
              </a:lvl9pPr>
            </a:lstStyle>
            <a:p>
              <a:pPr algn="ctr" defTabSz="1042717" eaLnBrk="1" fontAlgn="auto" hangingPunct="1">
                <a:spcBef>
                  <a:spcPts val="0"/>
                </a:spcBef>
                <a:spcAft>
                  <a:spcPts val="0"/>
                </a:spcAft>
                <a:defRPr/>
              </a:pPr>
              <a:fld id="{0FD39C0D-2820-4F1B-838D-E1ECDD5FD67B}" type="slidenum">
                <a:rPr lang="en-GB" sz="1448">
                  <a:solidFill>
                    <a:srgbClr val="002060"/>
                  </a:solidFill>
                  <a:latin typeface="Calibri" panose="020F0502020204030204" pitchFamily="34" charset="0"/>
                  <a:cs typeface="Calibri" panose="020F0502020204030204" pitchFamily="34" charset="0"/>
                </a:rPr>
                <a:pPr algn="ctr" defTabSz="1042717" eaLnBrk="1" fontAlgn="auto" hangingPunct="1">
                  <a:spcBef>
                    <a:spcPts val="0"/>
                  </a:spcBef>
                  <a:spcAft>
                    <a:spcPts val="0"/>
                  </a:spcAft>
                  <a:defRPr/>
                </a:pPr>
                <a:t>5</a:t>
              </a:fld>
              <a:endParaRPr lang="en-GB" sz="1448" dirty="0">
                <a:solidFill>
                  <a:srgbClr val="002060"/>
                </a:solidFill>
                <a:latin typeface="Calibri" panose="020F0502020204030204" pitchFamily="34" charset="0"/>
                <a:cs typeface="Calibri" panose="020F0502020204030204" pitchFamily="34" charset="0"/>
              </a:endParaRPr>
            </a:p>
          </p:txBody>
        </p:sp>
        <p:cxnSp>
          <p:nvCxnSpPr>
            <p:cNvPr id="7" name="Connecteur droit 6">
              <a:extLst>
                <a:ext uri="{FF2B5EF4-FFF2-40B4-BE49-F238E27FC236}">
                  <a16:creationId xmlns:a16="http://schemas.microsoft.com/office/drawing/2014/main" xmlns="" id="{2E916620-8DAE-45A6-8753-262D5757757B}"/>
                </a:ext>
              </a:extLst>
            </p:cNvPr>
            <p:cNvCxnSpPr/>
            <p:nvPr/>
          </p:nvCxnSpPr>
          <p:spPr>
            <a:xfrm>
              <a:off x="9738304" y="7092611"/>
              <a:ext cx="0" cy="244020"/>
            </a:xfrm>
            <a:prstGeom prst="line">
              <a:avLst/>
            </a:prstGeom>
            <a:ln>
              <a:solidFill>
                <a:srgbClr val="003062"/>
              </a:solidFill>
            </a:ln>
          </p:spPr>
          <p:style>
            <a:lnRef idx="1">
              <a:schemeClr val="accent1"/>
            </a:lnRef>
            <a:fillRef idx="0">
              <a:schemeClr val="accent1"/>
            </a:fillRef>
            <a:effectRef idx="0">
              <a:schemeClr val="accent1"/>
            </a:effectRef>
            <a:fontRef idx="minor">
              <a:schemeClr val="tx1"/>
            </a:fontRef>
          </p:style>
        </p:cxnSp>
      </p:grpSp>
      <p:cxnSp>
        <p:nvCxnSpPr>
          <p:cNvPr id="8" name="Connecteur droit 7">
            <a:extLst>
              <a:ext uri="{FF2B5EF4-FFF2-40B4-BE49-F238E27FC236}">
                <a16:creationId xmlns:a16="http://schemas.microsoft.com/office/drawing/2014/main" xmlns="" id="{EC23064F-FBFF-40B2-97D5-9FE122837EFA}"/>
              </a:ext>
            </a:extLst>
          </p:cNvPr>
          <p:cNvCxnSpPr>
            <a:cxnSpLocks/>
          </p:cNvCxnSpPr>
          <p:nvPr/>
        </p:nvCxnSpPr>
        <p:spPr>
          <a:xfrm>
            <a:off x="0" y="971931"/>
            <a:ext cx="10996863" cy="0"/>
          </a:xfrm>
          <a:prstGeom prst="line">
            <a:avLst/>
          </a:prstGeom>
          <a:ln w="19050">
            <a:solidFill>
              <a:srgbClr val="0E3A4D"/>
            </a:solidFill>
          </a:ln>
        </p:spPr>
        <p:style>
          <a:lnRef idx="1">
            <a:schemeClr val="accent1"/>
          </a:lnRef>
          <a:fillRef idx="0">
            <a:schemeClr val="accent1"/>
          </a:fillRef>
          <a:effectRef idx="0">
            <a:schemeClr val="accent1"/>
          </a:effectRef>
          <a:fontRef idx="minor">
            <a:schemeClr val="tx1"/>
          </a:fontRef>
        </p:style>
      </p:cxnSp>
      <p:pic>
        <p:nvPicPr>
          <p:cNvPr id="9" name="Image 8">
            <a:extLst>
              <a:ext uri="{FF2B5EF4-FFF2-40B4-BE49-F238E27FC236}">
                <a16:creationId xmlns:a16="http://schemas.microsoft.com/office/drawing/2014/main" xmlns="" id="{ECE03D5E-D6FA-4B3D-815F-A9409A32082B}"/>
              </a:ext>
            </a:extLst>
          </p:cNvPr>
          <p:cNvPicPr>
            <a:picLocks noChangeAspect="1"/>
          </p:cNvPicPr>
          <p:nvPr/>
        </p:nvPicPr>
        <p:blipFill>
          <a:blip r:embed="rId2"/>
          <a:stretch>
            <a:fillRect/>
          </a:stretch>
        </p:blipFill>
        <p:spPr>
          <a:xfrm>
            <a:off x="11090358" y="394735"/>
            <a:ext cx="695325" cy="866775"/>
          </a:xfrm>
          <a:prstGeom prst="rect">
            <a:avLst/>
          </a:prstGeom>
        </p:spPr>
      </p:pic>
      <p:sp>
        <p:nvSpPr>
          <p:cNvPr id="43" name="Ellipse 42">
            <a:extLst>
              <a:ext uri="{FF2B5EF4-FFF2-40B4-BE49-F238E27FC236}">
                <a16:creationId xmlns:a16="http://schemas.microsoft.com/office/drawing/2014/main" xmlns="" id="{69BA5D36-6EB4-42D4-AA0E-7C4D3C89B93B}"/>
              </a:ext>
            </a:extLst>
          </p:cNvPr>
          <p:cNvSpPr/>
          <p:nvPr/>
        </p:nvSpPr>
        <p:spPr>
          <a:xfrm>
            <a:off x="6051396" y="1591437"/>
            <a:ext cx="5089488" cy="4671251"/>
          </a:xfrm>
          <a:prstGeom prst="ellipse">
            <a:avLst/>
          </a:prstGeom>
          <a:noFill/>
          <a:ln w="19050">
            <a:solidFill>
              <a:srgbClr val="0070C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nvGrpSpPr>
          <p:cNvPr id="44" name="Groupe 43">
            <a:extLst>
              <a:ext uri="{FF2B5EF4-FFF2-40B4-BE49-F238E27FC236}">
                <a16:creationId xmlns:a16="http://schemas.microsoft.com/office/drawing/2014/main" xmlns="" id="{E40C69C8-B2AE-4088-B206-A934F9D0DE8E}"/>
              </a:ext>
            </a:extLst>
          </p:cNvPr>
          <p:cNvGrpSpPr/>
          <p:nvPr/>
        </p:nvGrpSpPr>
        <p:grpSpPr>
          <a:xfrm>
            <a:off x="7553073" y="1060829"/>
            <a:ext cx="2141621" cy="2129589"/>
            <a:chOff x="5025189" y="1300584"/>
            <a:chExt cx="2141621" cy="2129589"/>
          </a:xfrm>
        </p:grpSpPr>
        <p:sp>
          <p:nvSpPr>
            <p:cNvPr id="45" name="Ellipse 44">
              <a:extLst>
                <a:ext uri="{FF2B5EF4-FFF2-40B4-BE49-F238E27FC236}">
                  <a16:creationId xmlns:a16="http://schemas.microsoft.com/office/drawing/2014/main" xmlns="" id="{A80CC403-A921-4BCD-A4DC-E0C6CA16A1BC}"/>
                </a:ext>
              </a:extLst>
            </p:cNvPr>
            <p:cNvSpPr/>
            <p:nvPr/>
          </p:nvSpPr>
          <p:spPr>
            <a:xfrm>
              <a:off x="5025189" y="1300584"/>
              <a:ext cx="2141621" cy="2129589"/>
            </a:xfrm>
            <a:prstGeom prst="ellipse">
              <a:avLst/>
            </a:prstGeom>
            <a:solidFill>
              <a:schemeClr val="bg1"/>
            </a:solidFill>
            <a:ln w="19050">
              <a:solidFill>
                <a:srgbClr val="0E3A4D"/>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pic>
          <p:nvPicPr>
            <p:cNvPr id="46" name="Picture 2" descr="Garant | Rainforest Alliance | Pour les entreprises">
              <a:extLst>
                <a:ext uri="{FF2B5EF4-FFF2-40B4-BE49-F238E27FC236}">
                  <a16:creationId xmlns:a16="http://schemas.microsoft.com/office/drawing/2014/main" xmlns="" id="{A658BB24-477A-4A40-BF36-D95B41BFAAA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474056" y="1596597"/>
              <a:ext cx="1243885" cy="1238356"/>
            </a:xfrm>
            <a:prstGeom prst="rect">
              <a:avLst/>
            </a:prstGeom>
            <a:noFill/>
            <a:extLst>
              <a:ext uri="{909E8E84-426E-40DD-AFC4-6F175D3DCCD1}">
                <a14:hiddenFill xmlns:a14="http://schemas.microsoft.com/office/drawing/2010/main">
                  <a:solidFill>
                    <a:srgbClr val="FFFFFF"/>
                  </a:solidFill>
                </a14:hiddenFill>
              </a:ext>
            </a:extLst>
          </p:spPr>
        </p:pic>
        <p:sp>
          <p:nvSpPr>
            <p:cNvPr id="47" name="Rectangle 46">
              <a:extLst>
                <a:ext uri="{FF2B5EF4-FFF2-40B4-BE49-F238E27FC236}">
                  <a16:creationId xmlns:a16="http://schemas.microsoft.com/office/drawing/2014/main" xmlns="" id="{41B3FC00-0D6B-4E16-931E-AE787C6AF98D}"/>
                </a:ext>
              </a:extLst>
            </p:cNvPr>
            <p:cNvSpPr/>
            <p:nvPr/>
          </p:nvSpPr>
          <p:spPr>
            <a:xfrm>
              <a:off x="5641741" y="2686551"/>
              <a:ext cx="957264" cy="477054"/>
            </a:xfrm>
            <a:prstGeom prst="rect">
              <a:avLst/>
            </a:prstGeom>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fr-FR" sz="2500" b="1" i="0" u="none" strike="noStrike" kern="0" cap="none" spc="0" normalizeH="0" baseline="0" dirty="0">
                  <a:ln>
                    <a:noFill/>
                  </a:ln>
                  <a:solidFill>
                    <a:srgbClr val="0E3A4D"/>
                  </a:solidFill>
                  <a:effectLst/>
                  <a:uLnTx/>
                  <a:uFillTx/>
                  <a:ea typeface="+mn-ea"/>
                  <a:cs typeface="Segoe UI" panose="020B0502040204020203" pitchFamily="34" charset="0"/>
                </a:rPr>
                <a:t>SGC</a:t>
              </a:r>
            </a:p>
          </p:txBody>
        </p:sp>
      </p:grpSp>
      <p:grpSp>
        <p:nvGrpSpPr>
          <p:cNvPr id="48" name="Groupe 47">
            <a:extLst>
              <a:ext uri="{FF2B5EF4-FFF2-40B4-BE49-F238E27FC236}">
                <a16:creationId xmlns:a16="http://schemas.microsoft.com/office/drawing/2014/main" xmlns="" id="{369A91F9-0554-40B3-B58D-8D859F100AAE}"/>
              </a:ext>
            </a:extLst>
          </p:cNvPr>
          <p:cNvGrpSpPr/>
          <p:nvPr/>
        </p:nvGrpSpPr>
        <p:grpSpPr>
          <a:xfrm>
            <a:off x="5066349" y="3829348"/>
            <a:ext cx="2141621" cy="2129589"/>
            <a:chOff x="2556472" y="3935611"/>
            <a:chExt cx="2141621" cy="2129589"/>
          </a:xfrm>
        </p:grpSpPr>
        <p:sp>
          <p:nvSpPr>
            <p:cNvPr id="49" name="Ellipse 48">
              <a:extLst>
                <a:ext uri="{FF2B5EF4-FFF2-40B4-BE49-F238E27FC236}">
                  <a16:creationId xmlns:a16="http://schemas.microsoft.com/office/drawing/2014/main" xmlns="" id="{111F3345-F82A-4FC8-B7F4-636345916978}"/>
                </a:ext>
              </a:extLst>
            </p:cNvPr>
            <p:cNvSpPr/>
            <p:nvPr/>
          </p:nvSpPr>
          <p:spPr>
            <a:xfrm>
              <a:off x="2556472" y="3935611"/>
              <a:ext cx="2141621" cy="2129589"/>
            </a:xfrm>
            <a:prstGeom prst="ellipse">
              <a:avLst/>
            </a:prstGeom>
            <a:solidFill>
              <a:schemeClr val="bg1"/>
            </a:solidFill>
            <a:ln w="19050">
              <a:solidFill>
                <a:srgbClr val="0E3A4D"/>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50" name="Image 49">
              <a:extLst>
                <a:ext uri="{FF2B5EF4-FFF2-40B4-BE49-F238E27FC236}">
                  <a16:creationId xmlns:a16="http://schemas.microsoft.com/office/drawing/2014/main" xmlns="" id="{518FD284-7126-4407-A1E1-8E94B5BA4B61}"/>
                </a:ext>
              </a:extLst>
            </p:cNvPr>
            <p:cNvPicPr>
              <a:picLocks noChangeAspect="1"/>
            </p:cNvPicPr>
            <p:nvPr/>
          </p:nvPicPr>
          <p:blipFill>
            <a:blip r:embed="rId4"/>
            <a:stretch>
              <a:fillRect/>
            </a:stretch>
          </p:blipFill>
          <p:spPr>
            <a:xfrm>
              <a:off x="3087435" y="4168400"/>
              <a:ext cx="1005038" cy="832005"/>
            </a:xfrm>
            <a:prstGeom prst="rect">
              <a:avLst/>
            </a:prstGeom>
            <a:ln>
              <a:noFill/>
            </a:ln>
          </p:spPr>
        </p:pic>
        <p:pic>
          <p:nvPicPr>
            <p:cNvPr id="51" name="Image 50">
              <a:extLst>
                <a:ext uri="{FF2B5EF4-FFF2-40B4-BE49-F238E27FC236}">
                  <a16:creationId xmlns:a16="http://schemas.microsoft.com/office/drawing/2014/main" xmlns="" id="{43F22C99-448F-4287-85CB-A1B5A855C8A6}"/>
                </a:ext>
              </a:extLst>
            </p:cNvPr>
            <p:cNvPicPr>
              <a:picLocks noChangeAspect="1"/>
            </p:cNvPicPr>
            <p:nvPr/>
          </p:nvPicPr>
          <p:blipFill>
            <a:blip r:embed="rId5"/>
            <a:stretch>
              <a:fillRect/>
            </a:stretch>
          </p:blipFill>
          <p:spPr>
            <a:xfrm>
              <a:off x="3124763" y="5037468"/>
              <a:ext cx="1005037" cy="765668"/>
            </a:xfrm>
            <a:prstGeom prst="rect">
              <a:avLst/>
            </a:prstGeom>
            <a:ln>
              <a:noFill/>
            </a:ln>
          </p:spPr>
        </p:pic>
      </p:grpSp>
      <p:grpSp>
        <p:nvGrpSpPr>
          <p:cNvPr id="52" name="Groupe 51">
            <a:extLst>
              <a:ext uri="{FF2B5EF4-FFF2-40B4-BE49-F238E27FC236}">
                <a16:creationId xmlns:a16="http://schemas.microsoft.com/office/drawing/2014/main" xmlns="" id="{CF6C5CA8-F8AD-4ADC-8B37-9FD427967C2D}"/>
              </a:ext>
            </a:extLst>
          </p:cNvPr>
          <p:cNvGrpSpPr/>
          <p:nvPr/>
        </p:nvGrpSpPr>
        <p:grpSpPr>
          <a:xfrm>
            <a:off x="9743013" y="3738857"/>
            <a:ext cx="2141621" cy="2129589"/>
            <a:chOff x="7493908" y="3935612"/>
            <a:chExt cx="2141621" cy="2129589"/>
          </a:xfrm>
        </p:grpSpPr>
        <p:sp>
          <p:nvSpPr>
            <p:cNvPr id="53" name="Ellipse 52">
              <a:extLst>
                <a:ext uri="{FF2B5EF4-FFF2-40B4-BE49-F238E27FC236}">
                  <a16:creationId xmlns:a16="http://schemas.microsoft.com/office/drawing/2014/main" xmlns="" id="{87D10B32-EF21-4BBC-938A-8FC2FF129B5F}"/>
                </a:ext>
              </a:extLst>
            </p:cNvPr>
            <p:cNvSpPr/>
            <p:nvPr/>
          </p:nvSpPr>
          <p:spPr>
            <a:xfrm>
              <a:off x="7493908" y="3935612"/>
              <a:ext cx="2141621" cy="2129589"/>
            </a:xfrm>
            <a:prstGeom prst="ellipse">
              <a:avLst/>
            </a:prstGeom>
            <a:solidFill>
              <a:schemeClr val="bg1"/>
            </a:solidFill>
            <a:ln w="19050">
              <a:solidFill>
                <a:srgbClr val="0E3A4D"/>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54" name="Picture 2" descr="69% des Tunisiens pensent à changer de banque, selon une étude">
              <a:extLst>
                <a:ext uri="{FF2B5EF4-FFF2-40B4-BE49-F238E27FC236}">
                  <a16:creationId xmlns:a16="http://schemas.microsoft.com/office/drawing/2014/main" xmlns="" id="{E1DDEFDF-774A-4E30-BEB0-D92F2DA2B8E0}"/>
                </a:ext>
              </a:extLst>
            </p:cNvPr>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8034035" y="4095324"/>
              <a:ext cx="1060216" cy="794139"/>
            </a:xfrm>
            <a:prstGeom prst="rect">
              <a:avLst/>
            </a:prstGeom>
            <a:noFill/>
            <a:ln>
              <a:noFill/>
            </a:ln>
            <a:extLst>
              <a:ext uri="{909E8E84-426E-40DD-AFC4-6F175D3DCCD1}">
                <a14:hiddenFill xmlns:a14="http://schemas.microsoft.com/office/drawing/2010/main">
                  <a:solidFill>
                    <a:srgbClr val="FFFFFF"/>
                  </a:solidFill>
                </a14:hiddenFill>
              </a:ext>
            </a:extLst>
          </p:spPr>
        </p:pic>
        <p:pic>
          <p:nvPicPr>
            <p:cNvPr id="55" name="Image 54">
              <a:extLst>
                <a:ext uri="{FF2B5EF4-FFF2-40B4-BE49-F238E27FC236}">
                  <a16:creationId xmlns:a16="http://schemas.microsoft.com/office/drawing/2014/main" xmlns="" id="{5843F4E6-B414-4BFE-8C98-5A272A93D640}"/>
                </a:ext>
              </a:extLst>
            </p:cNvPr>
            <p:cNvPicPr>
              <a:picLocks noChangeAspect="1"/>
            </p:cNvPicPr>
            <p:nvPr/>
          </p:nvPicPr>
          <p:blipFill>
            <a:blip r:embed="rId7"/>
            <a:stretch>
              <a:fillRect/>
            </a:stretch>
          </p:blipFill>
          <p:spPr>
            <a:xfrm>
              <a:off x="7791323" y="4894734"/>
              <a:ext cx="894363" cy="669909"/>
            </a:xfrm>
            <a:prstGeom prst="rect">
              <a:avLst/>
            </a:prstGeom>
            <a:ln>
              <a:noFill/>
            </a:ln>
          </p:spPr>
        </p:pic>
        <p:pic>
          <p:nvPicPr>
            <p:cNvPr id="56" name="Image 55">
              <a:extLst>
                <a:ext uri="{FF2B5EF4-FFF2-40B4-BE49-F238E27FC236}">
                  <a16:creationId xmlns:a16="http://schemas.microsoft.com/office/drawing/2014/main" xmlns="" id="{800A382C-ECA7-40F5-BB07-D278B1C26B7F}"/>
                </a:ext>
              </a:extLst>
            </p:cNvPr>
            <p:cNvPicPr>
              <a:picLocks noChangeAspect="1"/>
            </p:cNvPicPr>
            <p:nvPr/>
          </p:nvPicPr>
          <p:blipFill>
            <a:blip r:embed="rId8"/>
            <a:stretch>
              <a:fillRect/>
            </a:stretch>
          </p:blipFill>
          <p:spPr>
            <a:xfrm>
              <a:off x="8647782" y="4816712"/>
              <a:ext cx="818769" cy="825951"/>
            </a:xfrm>
            <a:prstGeom prst="rect">
              <a:avLst/>
            </a:prstGeom>
            <a:ln>
              <a:noFill/>
            </a:ln>
          </p:spPr>
        </p:pic>
        <p:sp>
          <p:nvSpPr>
            <p:cNvPr id="57" name="Rectangle 56">
              <a:extLst>
                <a:ext uri="{FF2B5EF4-FFF2-40B4-BE49-F238E27FC236}">
                  <a16:creationId xmlns:a16="http://schemas.microsoft.com/office/drawing/2014/main" xmlns="" id="{2F581C43-66E4-4F52-8514-DDA84B153970}"/>
                </a:ext>
              </a:extLst>
            </p:cNvPr>
            <p:cNvSpPr/>
            <p:nvPr/>
          </p:nvSpPr>
          <p:spPr>
            <a:xfrm>
              <a:off x="7794434" y="5411499"/>
              <a:ext cx="891252" cy="247386"/>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1000" b="1" i="0" u="none" strike="noStrike" kern="0" cap="none" spc="0" normalizeH="0" baseline="0" dirty="0">
                  <a:ln>
                    <a:noFill/>
                  </a:ln>
                  <a:solidFill>
                    <a:srgbClr val="0E3A4D"/>
                  </a:solidFill>
                  <a:effectLst/>
                  <a:uLnTx/>
                  <a:uFillTx/>
                  <a:ea typeface="+mn-ea"/>
                  <a:cs typeface="Segoe UI" panose="020B0502040204020203" pitchFamily="34" charset="0"/>
                </a:rPr>
                <a:t>Microfinance</a:t>
              </a:r>
            </a:p>
          </p:txBody>
        </p:sp>
      </p:grpSp>
      <p:sp>
        <p:nvSpPr>
          <p:cNvPr id="15" name="Triangle isocèle 14">
            <a:extLst>
              <a:ext uri="{FF2B5EF4-FFF2-40B4-BE49-F238E27FC236}">
                <a16:creationId xmlns:a16="http://schemas.microsoft.com/office/drawing/2014/main" xmlns="" id="{105C4097-1E87-4BD8-BA60-F13CDCB402F1}"/>
              </a:ext>
            </a:extLst>
          </p:cNvPr>
          <p:cNvSpPr/>
          <p:nvPr/>
        </p:nvSpPr>
        <p:spPr>
          <a:xfrm rot="5400000">
            <a:off x="8525593" y="6179333"/>
            <a:ext cx="245327" cy="148396"/>
          </a:xfrm>
          <a:prstGeom prst="triangle">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9" name="Triangle isocèle 58">
            <a:extLst>
              <a:ext uri="{FF2B5EF4-FFF2-40B4-BE49-F238E27FC236}">
                <a16:creationId xmlns:a16="http://schemas.microsoft.com/office/drawing/2014/main" xmlns="" id="{04B75BCB-7A1D-4C11-BFB9-179B47421E14}"/>
              </a:ext>
            </a:extLst>
          </p:cNvPr>
          <p:cNvSpPr/>
          <p:nvPr/>
        </p:nvSpPr>
        <p:spPr>
          <a:xfrm rot="19669319">
            <a:off x="10631275" y="2643664"/>
            <a:ext cx="245327" cy="148396"/>
          </a:xfrm>
          <a:prstGeom prst="triangle">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0" name="Triangle isocèle 59">
            <a:extLst>
              <a:ext uri="{FF2B5EF4-FFF2-40B4-BE49-F238E27FC236}">
                <a16:creationId xmlns:a16="http://schemas.microsoft.com/office/drawing/2014/main" xmlns="" id="{7FA13F5F-8E45-48CA-8034-071EEB0C0D34}"/>
              </a:ext>
            </a:extLst>
          </p:cNvPr>
          <p:cNvSpPr/>
          <p:nvPr/>
        </p:nvSpPr>
        <p:spPr>
          <a:xfrm rot="12933350">
            <a:off x="6405488" y="2495262"/>
            <a:ext cx="245327" cy="148396"/>
          </a:xfrm>
          <a:prstGeom prst="triangle">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1" name="Rectangle 60">
            <a:extLst>
              <a:ext uri="{FF2B5EF4-FFF2-40B4-BE49-F238E27FC236}">
                <a16:creationId xmlns:a16="http://schemas.microsoft.com/office/drawing/2014/main" xmlns="" id="{3928D628-3810-4A28-B612-9D963383CD59}"/>
              </a:ext>
            </a:extLst>
          </p:cNvPr>
          <p:cNvSpPr/>
          <p:nvPr/>
        </p:nvSpPr>
        <p:spPr>
          <a:xfrm>
            <a:off x="7728475" y="3215411"/>
            <a:ext cx="1735330" cy="400110"/>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2000" b="1" i="0" u="none" strike="noStrike" kern="0" cap="none" spc="0" normalizeH="0" baseline="0" dirty="0">
                <a:ln>
                  <a:noFill/>
                </a:ln>
                <a:solidFill>
                  <a:srgbClr val="00B050"/>
                </a:solidFill>
                <a:effectLst/>
                <a:uLnTx/>
                <a:uFillTx/>
                <a:ea typeface="+mn-ea"/>
                <a:cs typeface="Segoe UI" panose="020B0502040204020203" pitchFamily="34" charset="0"/>
              </a:rPr>
              <a:t>Interface</a:t>
            </a:r>
          </a:p>
        </p:txBody>
      </p:sp>
      <p:sp>
        <p:nvSpPr>
          <p:cNvPr id="62" name="Rectangle 61">
            <a:extLst>
              <a:ext uri="{FF2B5EF4-FFF2-40B4-BE49-F238E27FC236}">
                <a16:creationId xmlns:a16="http://schemas.microsoft.com/office/drawing/2014/main" xmlns="" id="{29A1C6C6-0AD6-439E-A59E-FBED644439B0}"/>
              </a:ext>
            </a:extLst>
          </p:cNvPr>
          <p:cNvSpPr/>
          <p:nvPr/>
        </p:nvSpPr>
        <p:spPr>
          <a:xfrm>
            <a:off x="5228335" y="5958937"/>
            <a:ext cx="1735330" cy="707886"/>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2000" b="1" i="0" u="none" strike="noStrike" kern="0" cap="none" spc="0" normalizeH="0" baseline="0" dirty="0">
                <a:ln>
                  <a:noFill/>
                </a:ln>
                <a:solidFill>
                  <a:srgbClr val="FF6600"/>
                </a:solidFill>
                <a:effectLst/>
                <a:uLnTx/>
                <a:uFillTx/>
                <a:ea typeface="+mn-ea"/>
                <a:cs typeface="Segoe UI" panose="020B0502040204020203" pitchFamily="34" charset="0"/>
              </a:rPr>
              <a:t>Demandeurs de crédit</a:t>
            </a:r>
          </a:p>
        </p:txBody>
      </p:sp>
      <p:sp>
        <p:nvSpPr>
          <p:cNvPr id="63" name="Rectangle 62">
            <a:extLst>
              <a:ext uri="{FF2B5EF4-FFF2-40B4-BE49-F238E27FC236}">
                <a16:creationId xmlns:a16="http://schemas.microsoft.com/office/drawing/2014/main" xmlns="" id="{E7774D6F-F07C-4617-B5AF-0F1E9728F3DF}"/>
              </a:ext>
            </a:extLst>
          </p:cNvPr>
          <p:cNvSpPr/>
          <p:nvPr/>
        </p:nvSpPr>
        <p:spPr>
          <a:xfrm>
            <a:off x="9886273" y="5830972"/>
            <a:ext cx="1735330" cy="707886"/>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2000" b="1" i="0" u="none" strike="noStrike" kern="0" cap="none" spc="0" normalizeH="0" baseline="0" dirty="0">
                <a:ln>
                  <a:noFill/>
                </a:ln>
                <a:solidFill>
                  <a:srgbClr val="0070C0"/>
                </a:solidFill>
                <a:effectLst/>
                <a:uLnTx/>
                <a:uFillTx/>
                <a:ea typeface="+mn-ea"/>
                <a:cs typeface="Segoe UI" panose="020B0502040204020203" pitchFamily="34" charset="0"/>
              </a:rPr>
              <a:t>Fournisseurs de crédit</a:t>
            </a:r>
          </a:p>
        </p:txBody>
      </p:sp>
      <p:grpSp>
        <p:nvGrpSpPr>
          <p:cNvPr id="64" name="Groupe 63">
            <a:extLst>
              <a:ext uri="{FF2B5EF4-FFF2-40B4-BE49-F238E27FC236}">
                <a16:creationId xmlns:a16="http://schemas.microsoft.com/office/drawing/2014/main" xmlns="" id="{AE17D5B9-65D0-4DD3-BAD4-26CD4F566FEF}"/>
              </a:ext>
            </a:extLst>
          </p:cNvPr>
          <p:cNvGrpSpPr/>
          <p:nvPr/>
        </p:nvGrpSpPr>
        <p:grpSpPr>
          <a:xfrm>
            <a:off x="138709" y="1152205"/>
            <a:ext cx="2373788" cy="2192574"/>
            <a:chOff x="138708" y="1152204"/>
            <a:chExt cx="2676643" cy="2388369"/>
          </a:xfrm>
        </p:grpSpPr>
        <p:sp>
          <p:nvSpPr>
            <p:cNvPr id="65" name="Freeform 6">
              <a:extLst>
                <a:ext uri="{FF2B5EF4-FFF2-40B4-BE49-F238E27FC236}">
                  <a16:creationId xmlns:a16="http://schemas.microsoft.com/office/drawing/2014/main" xmlns="" id="{C7406C64-E138-4D91-B9BD-F833DC371D86}"/>
                </a:ext>
              </a:extLst>
            </p:cNvPr>
            <p:cNvSpPr>
              <a:spLocks noEditPoints="1"/>
            </p:cNvSpPr>
            <p:nvPr/>
          </p:nvSpPr>
          <p:spPr bwMode="auto">
            <a:xfrm>
              <a:off x="138708" y="1152204"/>
              <a:ext cx="2676643" cy="2388369"/>
            </a:xfrm>
            <a:custGeom>
              <a:avLst/>
              <a:gdLst>
                <a:gd name="T0" fmla="*/ 1973 w 5758"/>
                <a:gd name="T1" fmla="*/ 410 h 5701"/>
                <a:gd name="T2" fmla="*/ 1430 w 5758"/>
                <a:gd name="T3" fmla="*/ 613 h 5701"/>
                <a:gd name="T4" fmla="*/ 974 w 5758"/>
                <a:gd name="T5" fmla="*/ 948 h 5701"/>
                <a:gd name="T6" fmla="*/ 630 w 5758"/>
                <a:gd name="T7" fmla="*/ 1393 h 5701"/>
                <a:gd name="T8" fmla="*/ 422 w 5758"/>
                <a:gd name="T9" fmla="*/ 1923 h 5701"/>
                <a:gd name="T10" fmla="*/ 379 w 5758"/>
                <a:gd name="T11" fmla="*/ 2510 h 5701"/>
                <a:gd name="T12" fmla="*/ 506 w 5758"/>
                <a:gd name="T13" fmla="*/ 3072 h 5701"/>
                <a:gd name="T14" fmla="*/ 786 w 5758"/>
                <a:gd name="T15" fmla="*/ 3562 h 5701"/>
                <a:gd name="T16" fmla="*/ 1189 w 5758"/>
                <a:gd name="T17" fmla="*/ 3956 h 5701"/>
                <a:gd name="T18" fmla="*/ 1692 w 5758"/>
                <a:gd name="T19" fmla="*/ 4228 h 5701"/>
                <a:gd name="T20" fmla="*/ 2270 w 5758"/>
                <a:gd name="T21" fmla="*/ 4354 h 5701"/>
                <a:gd name="T22" fmla="*/ 2874 w 5758"/>
                <a:gd name="T23" fmla="*/ 4310 h 5701"/>
                <a:gd name="T24" fmla="*/ 3417 w 5758"/>
                <a:gd name="T25" fmla="*/ 4109 h 5701"/>
                <a:gd name="T26" fmla="*/ 3873 w 5758"/>
                <a:gd name="T27" fmla="*/ 3774 h 5701"/>
                <a:gd name="T28" fmla="*/ 4217 w 5758"/>
                <a:gd name="T29" fmla="*/ 3329 h 5701"/>
                <a:gd name="T30" fmla="*/ 4423 w 5758"/>
                <a:gd name="T31" fmla="*/ 2799 h 5701"/>
                <a:gd name="T32" fmla="*/ 4468 w 5758"/>
                <a:gd name="T33" fmla="*/ 2211 h 5701"/>
                <a:gd name="T34" fmla="*/ 4339 w 5758"/>
                <a:gd name="T35" fmla="*/ 1648 h 5701"/>
                <a:gd name="T36" fmla="*/ 4061 w 5758"/>
                <a:gd name="T37" fmla="*/ 1158 h 5701"/>
                <a:gd name="T38" fmla="*/ 3656 w 5758"/>
                <a:gd name="T39" fmla="*/ 764 h 5701"/>
                <a:gd name="T40" fmla="*/ 3153 w 5758"/>
                <a:gd name="T41" fmla="*/ 492 h 5701"/>
                <a:gd name="T42" fmla="*/ 2577 w 5758"/>
                <a:gd name="T43" fmla="*/ 368 h 5701"/>
                <a:gd name="T44" fmla="*/ 2590 w 5758"/>
                <a:gd name="T45" fmla="*/ 6 h 5701"/>
                <a:gd name="T46" fmla="*/ 3220 w 5758"/>
                <a:gd name="T47" fmla="*/ 130 h 5701"/>
                <a:gd name="T48" fmla="*/ 3777 w 5758"/>
                <a:gd name="T49" fmla="*/ 403 h 5701"/>
                <a:gd name="T50" fmla="*/ 4241 w 5758"/>
                <a:gd name="T51" fmla="*/ 800 h 5701"/>
                <a:gd name="T52" fmla="*/ 4589 w 5758"/>
                <a:gd name="T53" fmla="*/ 1302 h 5701"/>
                <a:gd name="T54" fmla="*/ 4795 w 5758"/>
                <a:gd name="T55" fmla="*/ 1885 h 5701"/>
                <a:gd name="T56" fmla="*/ 4839 w 5758"/>
                <a:gd name="T57" fmla="*/ 2525 h 5701"/>
                <a:gd name="T58" fmla="*/ 4705 w 5758"/>
                <a:gd name="T59" fmla="*/ 3150 h 5701"/>
                <a:gd name="T60" fmla="*/ 4414 w 5758"/>
                <a:gd name="T61" fmla="*/ 3701 h 5701"/>
                <a:gd name="T62" fmla="*/ 5730 w 5758"/>
                <a:gd name="T63" fmla="*/ 5425 h 5701"/>
                <a:gd name="T64" fmla="*/ 5749 w 5758"/>
                <a:gd name="T65" fmla="*/ 5579 h 5701"/>
                <a:gd name="T66" fmla="*/ 5633 w 5758"/>
                <a:gd name="T67" fmla="*/ 5692 h 5701"/>
                <a:gd name="T68" fmla="*/ 5474 w 5758"/>
                <a:gd name="T69" fmla="*/ 5675 h 5701"/>
                <a:gd name="T70" fmla="*/ 3709 w 5758"/>
                <a:gd name="T71" fmla="*/ 4361 h 5701"/>
                <a:gd name="T72" fmla="*/ 3175 w 5758"/>
                <a:gd name="T73" fmla="*/ 4605 h 5701"/>
                <a:gd name="T74" fmla="*/ 2579 w 5758"/>
                <a:gd name="T75" fmla="*/ 4716 h 5701"/>
                <a:gd name="T76" fmla="*/ 1935 w 5758"/>
                <a:gd name="T77" fmla="*/ 4674 h 5701"/>
                <a:gd name="T78" fmla="*/ 1338 w 5758"/>
                <a:gd name="T79" fmla="*/ 4472 h 5701"/>
                <a:gd name="T80" fmla="*/ 823 w 5758"/>
                <a:gd name="T81" fmla="*/ 4133 h 5701"/>
                <a:gd name="T82" fmla="*/ 414 w 5758"/>
                <a:gd name="T83" fmla="*/ 3681 h 5701"/>
                <a:gd name="T84" fmla="*/ 135 w 5758"/>
                <a:gd name="T85" fmla="*/ 3136 h 5701"/>
                <a:gd name="T86" fmla="*/ 6 w 5758"/>
                <a:gd name="T87" fmla="*/ 2523 h 5701"/>
                <a:gd name="T88" fmla="*/ 50 w 5758"/>
                <a:gd name="T89" fmla="*/ 1885 h 5701"/>
                <a:gd name="T90" fmla="*/ 256 w 5758"/>
                <a:gd name="T91" fmla="*/ 1302 h 5701"/>
                <a:gd name="T92" fmla="*/ 604 w 5758"/>
                <a:gd name="T93" fmla="*/ 800 h 5701"/>
                <a:gd name="T94" fmla="*/ 1068 w 5758"/>
                <a:gd name="T95" fmla="*/ 403 h 5701"/>
                <a:gd name="T96" fmla="*/ 1627 w 5758"/>
                <a:gd name="T97" fmla="*/ 130 h 5701"/>
                <a:gd name="T98" fmla="*/ 2257 w 5758"/>
                <a:gd name="T99" fmla="*/ 6 h 57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5758" h="5701">
                  <a:moveTo>
                    <a:pt x="2423" y="363"/>
                  </a:moveTo>
                  <a:lnTo>
                    <a:pt x="2270" y="368"/>
                  </a:lnTo>
                  <a:lnTo>
                    <a:pt x="2121" y="385"/>
                  </a:lnTo>
                  <a:lnTo>
                    <a:pt x="1973" y="410"/>
                  </a:lnTo>
                  <a:lnTo>
                    <a:pt x="1832" y="447"/>
                  </a:lnTo>
                  <a:lnTo>
                    <a:pt x="1692" y="492"/>
                  </a:lnTo>
                  <a:lnTo>
                    <a:pt x="1559" y="549"/>
                  </a:lnTo>
                  <a:lnTo>
                    <a:pt x="1430" y="613"/>
                  </a:lnTo>
                  <a:lnTo>
                    <a:pt x="1307" y="684"/>
                  </a:lnTo>
                  <a:lnTo>
                    <a:pt x="1189" y="764"/>
                  </a:lnTo>
                  <a:lnTo>
                    <a:pt x="1077" y="853"/>
                  </a:lnTo>
                  <a:lnTo>
                    <a:pt x="974" y="948"/>
                  </a:lnTo>
                  <a:lnTo>
                    <a:pt x="876" y="1050"/>
                  </a:lnTo>
                  <a:lnTo>
                    <a:pt x="786" y="1158"/>
                  </a:lnTo>
                  <a:lnTo>
                    <a:pt x="703" y="1273"/>
                  </a:lnTo>
                  <a:lnTo>
                    <a:pt x="630" y="1393"/>
                  </a:lnTo>
                  <a:lnTo>
                    <a:pt x="563" y="1519"/>
                  </a:lnTo>
                  <a:lnTo>
                    <a:pt x="506" y="1648"/>
                  </a:lnTo>
                  <a:lnTo>
                    <a:pt x="460" y="1783"/>
                  </a:lnTo>
                  <a:lnTo>
                    <a:pt x="422" y="1923"/>
                  </a:lnTo>
                  <a:lnTo>
                    <a:pt x="396" y="2066"/>
                  </a:lnTo>
                  <a:lnTo>
                    <a:pt x="379" y="2211"/>
                  </a:lnTo>
                  <a:lnTo>
                    <a:pt x="374" y="2361"/>
                  </a:lnTo>
                  <a:lnTo>
                    <a:pt x="379" y="2510"/>
                  </a:lnTo>
                  <a:lnTo>
                    <a:pt x="396" y="2656"/>
                  </a:lnTo>
                  <a:lnTo>
                    <a:pt x="422" y="2799"/>
                  </a:lnTo>
                  <a:lnTo>
                    <a:pt x="460" y="2937"/>
                  </a:lnTo>
                  <a:lnTo>
                    <a:pt x="506" y="3072"/>
                  </a:lnTo>
                  <a:lnTo>
                    <a:pt x="563" y="3203"/>
                  </a:lnTo>
                  <a:lnTo>
                    <a:pt x="630" y="3329"/>
                  </a:lnTo>
                  <a:lnTo>
                    <a:pt x="703" y="3448"/>
                  </a:lnTo>
                  <a:lnTo>
                    <a:pt x="786" y="3562"/>
                  </a:lnTo>
                  <a:lnTo>
                    <a:pt x="876" y="3672"/>
                  </a:lnTo>
                  <a:lnTo>
                    <a:pt x="974" y="3774"/>
                  </a:lnTo>
                  <a:lnTo>
                    <a:pt x="1077" y="3869"/>
                  </a:lnTo>
                  <a:lnTo>
                    <a:pt x="1189" y="3956"/>
                  </a:lnTo>
                  <a:lnTo>
                    <a:pt x="1307" y="4036"/>
                  </a:lnTo>
                  <a:lnTo>
                    <a:pt x="1430" y="4109"/>
                  </a:lnTo>
                  <a:lnTo>
                    <a:pt x="1559" y="4173"/>
                  </a:lnTo>
                  <a:lnTo>
                    <a:pt x="1692" y="4228"/>
                  </a:lnTo>
                  <a:lnTo>
                    <a:pt x="1832" y="4273"/>
                  </a:lnTo>
                  <a:lnTo>
                    <a:pt x="1973" y="4310"/>
                  </a:lnTo>
                  <a:lnTo>
                    <a:pt x="2121" y="4337"/>
                  </a:lnTo>
                  <a:lnTo>
                    <a:pt x="2270" y="4354"/>
                  </a:lnTo>
                  <a:lnTo>
                    <a:pt x="2423" y="4359"/>
                  </a:lnTo>
                  <a:lnTo>
                    <a:pt x="2577" y="4354"/>
                  </a:lnTo>
                  <a:lnTo>
                    <a:pt x="2726" y="4337"/>
                  </a:lnTo>
                  <a:lnTo>
                    <a:pt x="2874" y="4310"/>
                  </a:lnTo>
                  <a:lnTo>
                    <a:pt x="3015" y="4273"/>
                  </a:lnTo>
                  <a:lnTo>
                    <a:pt x="3153" y="4228"/>
                  </a:lnTo>
                  <a:lnTo>
                    <a:pt x="3288" y="4173"/>
                  </a:lnTo>
                  <a:lnTo>
                    <a:pt x="3417" y="4109"/>
                  </a:lnTo>
                  <a:lnTo>
                    <a:pt x="3540" y="4036"/>
                  </a:lnTo>
                  <a:lnTo>
                    <a:pt x="3656" y="3956"/>
                  </a:lnTo>
                  <a:lnTo>
                    <a:pt x="3768" y="3869"/>
                  </a:lnTo>
                  <a:lnTo>
                    <a:pt x="3873" y="3774"/>
                  </a:lnTo>
                  <a:lnTo>
                    <a:pt x="3971" y="3672"/>
                  </a:lnTo>
                  <a:lnTo>
                    <a:pt x="4061" y="3562"/>
                  </a:lnTo>
                  <a:lnTo>
                    <a:pt x="4142" y="3448"/>
                  </a:lnTo>
                  <a:lnTo>
                    <a:pt x="4217" y="3329"/>
                  </a:lnTo>
                  <a:lnTo>
                    <a:pt x="4282" y="3203"/>
                  </a:lnTo>
                  <a:lnTo>
                    <a:pt x="4339" y="3072"/>
                  </a:lnTo>
                  <a:lnTo>
                    <a:pt x="4387" y="2937"/>
                  </a:lnTo>
                  <a:lnTo>
                    <a:pt x="4423" y="2799"/>
                  </a:lnTo>
                  <a:lnTo>
                    <a:pt x="4451" y="2656"/>
                  </a:lnTo>
                  <a:lnTo>
                    <a:pt x="4468" y="2510"/>
                  </a:lnTo>
                  <a:lnTo>
                    <a:pt x="4473" y="2361"/>
                  </a:lnTo>
                  <a:lnTo>
                    <a:pt x="4468" y="2211"/>
                  </a:lnTo>
                  <a:lnTo>
                    <a:pt x="4451" y="2066"/>
                  </a:lnTo>
                  <a:lnTo>
                    <a:pt x="4423" y="1923"/>
                  </a:lnTo>
                  <a:lnTo>
                    <a:pt x="4387" y="1783"/>
                  </a:lnTo>
                  <a:lnTo>
                    <a:pt x="4339" y="1648"/>
                  </a:lnTo>
                  <a:lnTo>
                    <a:pt x="4282" y="1519"/>
                  </a:lnTo>
                  <a:lnTo>
                    <a:pt x="4217" y="1393"/>
                  </a:lnTo>
                  <a:lnTo>
                    <a:pt x="4142" y="1273"/>
                  </a:lnTo>
                  <a:lnTo>
                    <a:pt x="4061" y="1158"/>
                  </a:lnTo>
                  <a:lnTo>
                    <a:pt x="3971" y="1050"/>
                  </a:lnTo>
                  <a:lnTo>
                    <a:pt x="3873" y="948"/>
                  </a:lnTo>
                  <a:lnTo>
                    <a:pt x="3768" y="853"/>
                  </a:lnTo>
                  <a:lnTo>
                    <a:pt x="3656" y="764"/>
                  </a:lnTo>
                  <a:lnTo>
                    <a:pt x="3540" y="684"/>
                  </a:lnTo>
                  <a:lnTo>
                    <a:pt x="3417" y="613"/>
                  </a:lnTo>
                  <a:lnTo>
                    <a:pt x="3288" y="549"/>
                  </a:lnTo>
                  <a:lnTo>
                    <a:pt x="3153" y="492"/>
                  </a:lnTo>
                  <a:lnTo>
                    <a:pt x="3015" y="447"/>
                  </a:lnTo>
                  <a:lnTo>
                    <a:pt x="2874" y="410"/>
                  </a:lnTo>
                  <a:lnTo>
                    <a:pt x="2726" y="385"/>
                  </a:lnTo>
                  <a:lnTo>
                    <a:pt x="2577" y="368"/>
                  </a:lnTo>
                  <a:lnTo>
                    <a:pt x="2423" y="363"/>
                  </a:lnTo>
                  <a:close/>
                  <a:moveTo>
                    <a:pt x="2423" y="0"/>
                  </a:moveTo>
                  <a:lnTo>
                    <a:pt x="2423" y="0"/>
                  </a:lnTo>
                  <a:lnTo>
                    <a:pt x="2590" y="6"/>
                  </a:lnTo>
                  <a:lnTo>
                    <a:pt x="2752" y="20"/>
                  </a:lnTo>
                  <a:lnTo>
                    <a:pt x="2912" y="48"/>
                  </a:lnTo>
                  <a:lnTo>
                    <a:pt x="3067" y="84"/>
                  </a:lnTo>
                  <a:lnTo>
                    <a:pt x="3220" y="130"/>
                  </a:lnTo>
                  <a:lnTo>
                    <a:pt x="3367" y="184"/>
                  </a:lnTo>
                  <a:lnTo>
                    <a:pt x="3509" y="250"/>
                  </a:lnTo>
                  <a:lnTo>
                    <a:pt x="3645" y="321"/>
                  </a:lnTo>
                  <a:lnTo>
                    <a:pt x="3777" y="403"/>
                  </a:lnTo>
                  <a:lnTo>
                    <a:pt x="3903" y="491"/>
                  </a:lnTo>
                  <a:lnTo>
                    <a:pt x="4022" y="587"/>
                  </a:lnTo>
                  <a:lnTo>
                    <a:pt x="4136" y="691"/>
                  </a:lnTo>
                  <a:lnTo>
                    <a:pt x="4241" y="800"/>
                  </a:lnTo>
                  <a:lnTo>
                    <a:pt x="4341" y="917"/>
                  </a:lnTo>
                  <a:lnTo>
                    <a:pt x="4431" y="1041"/>
                  </a:lnTo>
                  <a:lnTo>
                    <a:pt x="4515" y="1169"/>
                  </a:lnTo>
                  <a:lnTo>
                    <a:pt x="4589" y="1302"/>
                  </a:lnTo>
                  <a:lnTo>
                    <a:pt x="4655" y="1442"/>
                  </a:lnTo>
                  <a:lnTo>
                    <a:pt x="4712" y="1584"/>
                  </a:lnTo>
                  <a:lnTo>
                    <a:pt x="4758" y="1732"/>
                  </a:lnTo>
                  <a:lnTo>
                    <a:pt x="4795" y="1885"/>
                  </a:lnTo>
                  <a:lnTo>
                    <a:pt x="4823" y="2040"/>
                  </a:lnTo>
                  <a:lnTo>
                    <a:pt x="4839" y="2199"/>
                  </a:lnTo>
                  <a:lnTo>
                    <a:pt x="4845" y="2361"/>
                  </a:lnTo>
                  <a:lnTo>
                    <a:pt x="4839" y="2525"/>
                  </a:lnTo>
                  <a:lnTo>
                    <a:pt x="4823" y="2687"/>
                  </a:lnTo>
                  <a:lnTo>
                    <a:pt x="4793" y="2846"/>
                  </a:lnTo>
                  <a:lnTo>
                    <a:pt x="4755" y="2999"/>
                  </a:lnTo>
                  <a:lnTo>
                    <a:pt x="4705" y="3150"/>
                  </a:lnTo>
                  <a:lnTo>
                    <a:pt x="4646" y="3296"/>
                  </a:lnTo>
                  <a:lnTo>
                    <a:pt x="4578" y="3437"/>
                  </a:lnTo>
                  <a:lnTo>
                    <a:pt x="4501" y="3571"/>
                  </a:lnTo>
                  <a:lnTo>
                    <a:pt x="4414" y="3701"/>
                  </a:lnTo>
                  <a:lnTo>
                    <a:pt x="4319" y="3825"/>
                  </a:lnTo>
                  <a:lnTo>
                    <a:pt x="4217" y="3943"/>
                  </a:lnTo>
                  <a:lnTo>
                    <a:pt x="5705" y="5393"/>
                  </a:lnTo>
                  <a:lnTo>
                    <a:pt x="5730" y="5425"/>
                  </a:lnTo>
                  <a:lnTo>
                    <a:pt x="5749" y="5462"/>
                  </a:lnTo>
                  <a:lnTo>
                    <a:pt x="5758" y="5500"/>
                  </a:lnTo>
                  <a:lnTo>
                    <a:pt x="5758" y="5540"/>
                  </a:lnTo>
                  <a:lnTo>
                    <a:pt x="5749" y="5579"/>
                  </a:lnTo>
                  <a:lnTo>
                    <a:pt x="5730" y="5615"/>
                  </a:lnTo>
                  <a:lnTo>
                    <a:pt x="5705" y="5650"/>
                  </a:lnTo>
                  <a:lnTo>
                    <a:pt x="5670" y="5675"/>
                  </a:lnTo>
                  <a:lnTo>
                    <a:pt x="5633" y="5692"/>
                  </a:lnTo>
                  <a:lnTo>
                    <a:pt x="5592" y="5701"/>
                  </a:lnTo>
                  <a:lnTo>
                    <a:pt x="5552" y="5701"/>
                  </a:lnTo>
                  <a:lnTo>
                    <a:pt x="5511" y="5692"/>
                  </a:lnTo>
                  <a:lnTo>
                    <a:pt x="5474" y="5675"/>
                  </a:lnTo>
                  <a:lnTo>
                    <a:pt x="5440" y="5650"/>
                  </a:lnTo>
                  <a:lnTo>
                    <a:pt x="3949" y="4195"/>
                  </a:lnTo>
                  <a:lnTo>
                    <a:pt x="3833" y="4281"/>
                  </a:lnTo>
                  <a:lnTo>
                    <a:pt x="3709" y="4361"/>
                  </a:lnTo>
                  <a:lnTo>
                    <a:pt x="3582" y="4434"/>
                  </a:lnTo>
                  <a:lnTo>
                    <a:pt x="3452" y="4499"/>
                  </a:lnTo>
                  <a:lnTo>
                    <a:pt x="3315" y="4556"/>
                  </a:lnTo>
                  <a:lnTo>
                    <a:pt x="3175" y="4605"/>
                  </a:lnTo>
                  <a:lnTo>
                    <a:pt x="3032" y="4647"/>
                  </a:lnTo>
                  <a:lnTo>
                    <a:pt x="2885" y="4680"/>
                  </a:lnTo>
                  <a:lnTo>
                    <a:pt x="2734" y="4704"/>
                  </a:lnTo>
                  <a:lnTo>
                    <a:pt x="2579" y="4716"/>
                  </a:lnTo>
                  <a:lnTo>
                    <a:pt x="2423" y="4722"/>
                  </a:lnTo>
                  <a:lnTo>
                    <a:pt x="2257" y="4716"/>
                  </a:lnTo>
                  <a:lnTo>
                    <a:pt x="2095" y="4700"/>
                  </a:lnTo>
                  <a:lnTo>
                    <a:pt x="1935" y="4674"/>
                  </a:lnTo>
                  <a:lnTo>
                    <a:pt x="1778" y="4638"/>
                  </a:lnTo>
                  <a:lnTo>
                    <a:pt x="1627" y="4592"/>
                  </a:lnTo>
                  <a:lnTo>
                    <a:pt x="1480" y="4536"/>
                  </a:lnTo>
                  <a:lnTo>
                    <a:pt x="1338" y="4472"/>
                  </a:lnTo>
                  <a:lnTo>
                    <a:pt x="1200" y="4399"/>
                  </a:lnTo>
                  <a:lnTo>
                    <a:pt x="1068" y="4319"/>
                  </a:lnTo>
                  <a:lnTo>
                    <a:pt x="943" y="4230"/>
                  </a:lnTo>
                  <a:lnTo>
                    <a:pt x="823" y="4133"/>
                  </a:lnTo>
                  <a:lnTo>
                    <a:pt x="711" y="4031"/>
                  </a:lnTo>
                  <a:lnTo>
                    <a:pt x="604" y="3920"/>
                  </a:lnTo>
                  <a:lnTo>
                    <a:pt x="505" y="3803"/>
                  </a:lnTo>
                  <a:lnTo>
                    <a:pt x="414" y="3681"/>
                  </a:lnTo>
                  <a:lnTo>
                    <a:pt x="331" y="3553"/>
                  </a:lnTo>
                  <a:lnTo>
                    <a:pt x="256" y="3418"/>
                  </a:lnTo>
                  <a:lnTo>
                    <a:pt x="192" y="3280"/>
                  </a:lnTo>
                  <a:lnTo>
                    <a:pt x="135" y="3136"/>
                  </a:lnTo>
                  <a:lnTo>
                    <a:pt x="87" y="2988"/>
                  </a:lnTo>
                  <a:lnTo>
                    <a:pt x="50" y="2837"/>
                  </a:lnTo>
                  <a:lnTo>
                    <a:pt x="22" y="2682"/>
                  </a:lnTo>
                  <a:lnTo>
                    <a:pt x="6" y="2523"/>
                  </a:lnTo>
                  <a:lnTo>
                    <a:pt x="0" y="2361"/>
                  </a:lnTo>
                  <a:lnTo>
                    <a:pt x="6" y="2199"/>
                  </a:lnTo>
                  <a:lnTo>
                    <a:pt x="22" y="2040"/>
                  </a:lnTo>
                  <a:lnTo>
                    <a:pt x="50" y="1885"/>
                  </a:lnTo>
                  <a:lnTo>
                    <a:pt x="87" y="1732"/>
                  </a:lnTo>
                  <a:lnTo>
                    <a:pt x="135" y="1584"/>
                  </a:lnTo>
                  <a:lnTo>
                    <a:pt x="192" y="1442"/>
                  </a:lnTo>
                  <a:lnTo>
                    <a:pt x="256" y="1302"/>
                  </a:lnTo>
                  <a:lnTo>
                    <a:pt x="331" y="1169"/>
                  </a:lnTo>
                  <a:lnTo>
                    <a:pt x="414" y="1041"/>
                  </a:lnTo>
                  <a:lnTo>
                    <a:pt x="505" y="917"/>
                  </a:lnTo>
                  <a:lnTo>
                    <a:pt x="604" y="800"/>
                  </a:lnTo>
                  <a:lnTo>
                    <a:pt x="711" y="691"/>
                  </a:lnTo>
                  <a:lnTo>
                    <a:pt x="823" y="587"/>
                  </a:lnTo>
                  <a:lnTo>
                    <a:pt x="943" y="491"/>
                  </a:lnTo>
                  <a:lnTo>
                    <a:pt x="1068" y="403"/>
                  </a:lnTo>
                  <a:lnTo>
                    <a:pt x="1200" y="321"/>
                  </a:lnTo>
                  <a:lnTo>
                    <a:pt x="1338" y="250"/>
                  </a:lnTo>
                  <a:lnTo>
                    <a:pt x="1480" y="184"/>
                  </a:lnTo>
                  <a:lnTo>
                    <a:pt x="1627" y="130"/>
                  </a:lnTo>
                  <a:lnTo>
                    <a:pt x="1778" y="84"/>
                  </a:lnTo>
                  <a:lnTo>
                    <a:pt x="1935" y="48"/>
                  </a:lnTo>
                  <a:lnTo>
                    <a:pt x="2095" y="20"/>
                  </a:lnTo>
                  <a:lnTo>
                    <a:pt x="2257" y="6"/>
                  </a:lnTo>
                  <a:lnTo>
                    <a:pt x="2423" y="0"/>
                  </a:lnTo>
                  <a:close/>
                </a:path>
              </a:pathLst>
            </a:custGeom>
            <a:gradFill flip="none" rotWithShape="1">
              <a:gsLst>
                <a:gs pos="0">
                  <a:schemeClr val="bg1">
                    <a:shade val="30000"/>
                    <a:satMod val="115000"/>
                  </a:schemeClr>
                </a:gs>
                <a:gs pos="50000">
                  <a:schemeClr val="bg1">
                    <a:shade val="67500"/>
                    <a:satMod val="115000"/>
                  </a:schemeClr>
                </a:gs>
                <a:gs pos="100000">
                  <a:schemeClr val="bg1">
                    <a:shade val="100000"/>
                    <a:satMod val="115000"/>
                  </a:schemeClr>
                </a:gs>
              </a:gsLst>
              <a:path path="circle">
                <a:fillToRect l="50000" t="50000" r="50000" b="50000"/>
              </a:path>
              <a:tileRect/>
            </a:gradFill>
            <a:ln w="0">
              <a:noFill/>
              <a:prstDash val="solid"/>
              <a:round/>
              <a:headEnd/>
              <a:tailEnd/>
            </a:ln>
            <a:scene3d>
              <a:camera prst="orthographicFront"/>
              <a:lightRig rig="threePt" dir="t"/>
            </a:scene3d>
            <a:sp3d>
              <a:bevelT w="152400" h="114300" prst="angle"/>
            </a:sp3d>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000" b="0" i="0" u="none" strike="noStrike" kern="1200" cap="none" spc="0" normalizeH="0" baseline="0" noProof="0" dirty="0">
                <a:ln>
                  <a:noFill/>
                </a:ln>
                <a:solidFill>
                  <a:prstClr val="black"/>
                </a:solidFill>
                <a:effectLst/>
                <a:uLnTx/>
                <a:uFillTx/>
                <a:ea typeface="+mn-ea"/>
                <a:cs typeface="Segoe UI" panose="020B0502040204020203" pitchFamily="34" charset="0"/>
              </a:endParaRPr>
            </a:p>
          </p:txBody>
        </p:sp>
        <p:sp>
          <p:nvSpPr>
            <p:cNvPr id="66" name="Oval 7">
              <a:extLst>
                <a:ext uri="{FF2B5EF4-FFF2-40B4-BE49-F238E27FC236}">
                  <a16:creationId xmlns:a16="http://schemas.microsoft.com/office/drawing/2014/main" xmlns="" id="{0FEC94BC-A052-4525-AEDF-77F4C7C68E61}"/>
                </a:ext>
              </a:extLst>
            </p:cNvPr>
            <p:cNvSpPr/>
            <p:nvPr/>
          </p:nvSpPr>
          <p:spPr>
            <a:xfrm>
              <a:off x="303819" y="1254692"/>
              <a:ext cx="1956728" cy="1768293"/>
            </a:xfrm>
            <a:prstGeom prst="ellipse">
              <a:avLst/>
            </a:prstGeom>
            <a:solidFill>
              <a:schemeClr val="accent2">
                <a:lumMod val="20000"/>
                <a:lumOff val="80000"/>
              </a:schemeClr>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2000" b="0" i="0" u="none" strike="noStrike" kern="1200" cap="none" spc="0" normalizeH="0" baseline="0" noProof="0" dirty="0">
                <a:ln>
                  <a:noFill/>
                </a:ln>
                <a:solidFill>
                  <a:prstClr val="white"/>
                </a:solidFill>
                <a:effectLst/>
                <a:uLnTx/>
                <a:uFillTx/>
                <a:ea typeface="+mn-ea"/>
                <a:cs typeface="Segoe UI" panose="020B0502040204020203" pitchFamily="34" charset="0"/>
              </a:endParaRPr>
            </a:p>
          </p:txBody>
        </p:sp>
      </p:grpSp>
      <p:sp>
        <p:nvSpPr>
          <p:cNvPr id="67" name="Rectangle 66">
            <a:extLst>
              <a:ext uri="{FF2B5EF4-FFF2-40B4-BE49-F238E27FC236}">
                <a16:creationId xmlns:a16="http://schemas.microsoft.com/office/drawing/2014/main" xmlns="" id="{0BBB25A3-D96C-4B54-9E47-941E6CE07666}"/>
              </a:ext>
            </a:extLst>
          </p:cNvPr>
          <p:cNvSpPr/>
          <p:nvPr/>
        </p:nvSpPr>
        <p:spPr>
          <a:xfrm>
            <a:off x="285138" y="1848442"/>
            <a:ext cx="1735330" cy="400110"/>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2000" b="1" i="0" u="none" strike="noStrike" kern="0" cap="none" spc="0" normalizeH="0" baseline="0" dirty="0">
                <a:ln>
                  <a:noFill/>
                </a:ln>
                <a:solidFill>
                  <a:srgbClr val="0E3A4D"/>
                </a:solidFill>
                <a:effectLst/>
                <a:uLnTx/>
                <a:uFillTx/>
                <a:ea typeface="+mn-ea"/>
                <a:cs typeface="Segoe UI" panose="020B0502040204020203" pitchFamily="34" charset="0"/>
              </a:rPr>
              <a:t>Objectifs</a:t>
            </a:r>
          </a:p>
        </p:txBody>
      </p:sp>
      <p:sp>
        <p:nvSpPr>
          <p:cNvPr id="68" name="ZoneTexte 67">
            <a:extLst>
              <a:ext uri="{FF2B5EF4-FFF2-40B4-BE49-F238E27FC236}">
                <a16:creationId xmlns:a16="http://schemas.microsoft.com/office/drawing/2014/main" xmlns="" id="{674A0420-90D7-4585-A444-40EFE0F5C046}"/>
              </a:ext>
            </a:extLst>
          </p:cNvPr>
          <p:cNvSpPr txBox="1"/>
          <p:nvPr/>
        </p:nvSpPr>
        <p:spPr>
          <a:xfrm>
            <a:off x="3533789" y="1240316"/>
            <a:ext cx="1673400" cy="400110"/>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prstClr val="black"/>
                </a:solidFill>
                <a:effectLst/>
                <a:uLnTx/>
                <a:uFillTx/>
                <a:ea typeface="+mn-ea"/>
                <a:cs typeface="Segoe UI" panose="020B0502040204020203" pitchFamily="34" charset="0"/>
              </a:rPr>
              <a:t>Couverture</a:t>
            </a:r>
          </a:p>
        </p:txBody>
      </p:sp>
      <p:sp>
        <p:nvSpPr>
          <p:cNvPr id="69" name="ZoneTexte 68">
            <a:extLst>
              <a:ext uri="{FF2B5EF4-FFF2-40B4-BE49-F238E27FC236}">
                <a16:creationId xmlns:a16="http://schemas.microsoft.com/office/drawing/2014/main" xmlns="" id="{237854D1-F7BD-43E3-A7B0-2921E0225ED0}"/>
              </a:ext>
            </a:extLst>
          </p:cNvPr>
          <p:cNvSpPr txBox="1"/>
          <p:nvPr/>
        </p:nvSpPr>
        <p:spPr>
          <a:xfrm>
            <a:off x="3493896" y="1964832"/>
            <a:ext cx="3091109" cy="707886"/>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2000" b="0" i="0" u="none" strike="noStrike" kern="1200" cap="none" spc="0" normalizeH="0" baseline="0" dirty="0">
                <a:ln>
                  <a:noFill/>
                </a:ln>
                <a:solidFill>
                  <a:prstClr val="black"/>
                </a:solidFill>
                <a:effectLst/>
                <a:uLnTx/>
                <a:uFillTx/>
                <a:ea typeface="+mn-ea"/>
                <a:cs typeface="Segoe UI" panose="020B0502040204020203" pitchFamily="34" charset="0"/>
              </a:rPr>
              <a:t>Additionnalité financière et économique</a:t>
            </a:r>
          </a:p>
        </p:txBody>
      </p:sp>
      <p:sp>
        <p:nvSpPr>
          <p:cNvPr id="70" name="ZoneTexte 69">
            <a:extLst>
              <a:ext uri="{FF2B5EF4-FFF2-40B4-BE49-F238E27FC236}">
                <a16:creationId xmlns:a16="http://schemas.microsoft.com/office/drawing/2014/main" xmlns="" id="{C7937A26-2705-4054-AD7D-8449F13033FB}"/>
              </a:ext>
            </a:extLst>
          </p:cNvPr>
          <p:cNvSpPr txBox="1"/>
          <p:nvPr/>
        </p:nvSpPr>
        <p:spPr>
          <a:xfrm>
            <a:off x="3484401" y="3094578"/>
            <a:ext cx="2317314" cy="400110"/>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2000" b="0" i="0" u="none" strike="noStrike" kern="1200" cap="none" spc="0" normalizeH="0" baseline="0" dirty="0">
                <a:ln>
                  <a:noFill/>
                </a:ln>
                <a:solidFill>
                  <a:prstClr val="black"/>
                </a:solidFill>
                <a:effectLst/>
                <a:uLnTx/>
                <a:uFillTx/>
                <a:ea typeface="+mn-ea"/>
                <a:cs typeface="Segoe UI" panose="020B0502040204020203" pitchFamily="34" charset="0"/>
              </a:rPr>
              <a:t>Viabilité Financière</a:t>
            </a:r>
          </a:p>
        </p:txBody>
      </p:sp>
      <p:sp>
        <p:nvSpPr>
          <p:cNvPr id="71" name="자유형 29">
            <a:extLst>
              <a:ext uri="{FF2B5EF4-FFF2-40B4-BE49-F238E27FC236}">
                <a16:creationId xmlns:a16="http://schemas.microsoft.com/office/drawing/2014/main" xmlns="" id="{0DE3E631-7F61-4215-8371-F0663192520C}"/>
              </a:ext>
            </a:extLst>
          </p:cNvPr>
          <p:cNvSpPr/>
          <p:nvPr/>
        </p:nvSpPr>
        <p:spPr>
          <a:xfrm rot="11565124">
            <a:off x="2644058" y="1083995"/>
            <a:ext cx="680610" cy="834939"/>
          </a:xfrm>
          <a:custGeom>
            <a:avLst/>
            <a:gdLst>
              <a:gd name="connsiteX0" fmla="*/ 153240 w 660151"/>
              <a:gd name="connsiteY0" fmla="*/ 838786 h 838786"/>
              <a:gd name="connsiteX1" fmla="*/ 0 w 660151"/>
              <a:gd name="connsiteY1" fmla="*/ 332350 h 838786"/>
              <a:gd name="connsiteX2" fmla="*/ 177943 w 660151"/>
              <a:gd name="connsiteY2" fmla="*/ 0 h 838786"/>
              <a:gd name="connsiteX3" fmla="*/ 510293 w 660151"/>
              <a:gd name="connsiteY3" fmla="*/ 177943 h 838786"/>
              <a:gd name="connsiteX4" fmla="*/ 660151 w 660151"/>
              <a:gd name="connsiteY4" fmla="*/ 673201 h 83878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0151" h="838786">
                <a:moveTo>
                  <a:pt x="153240" y="838786"/>
                </a:moveTo>
                <a:lnTo>
                  <a:pt x="0" y="332350"/>
                </a:lnTo>
                <a:lnTo>
                  <a:pt x="177943" y="0"/>
                </a:lnTo>
                <a:lnTo>
                  <a:pt x="510293" y="177943"/>
                </a:lnTo>
                <a:lnTo>
                  <a:pt x="660151" y="673201"/>
                </a:lnTo>
                <a:close/>
              </a:path>
            </a:pathLst>
          </a:custGeom>
          <a:gradFill>
            <a:gsLst>
              <a:gs pos="0">
                <a:srgbClr val="003366"/>
              </a:gs>
              <a:gs pos="100000">
                <a:srgbClr val="336699"/>
              </a:gs>
            </a:gsLst>
            <a:path path="circle">
              <a:fillToRect l="100000" t="100000"/>
            </a:path>
          </a:gradFill>
          <a:ln w="57150">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altLang="ko-KR" sz="2000" b="0" i="0" u="none" strike="noStrike" kern="1200" cap="none" spc="0" normalizeH="0" baseline="0" noProof="0" dirty="0">
              <a:ln>
                <a:noFill/>
              </a:ln>
              <a:solidFill>
                <a:prstClr val="white"/>
              </a:solidFill>
              <a:effectLst/>
              <a:uLnTx/>
              <a:uFillTx/>
              <a:ea typeface="맑은 고딕" panose="020B0503020000020004" pitchFamily="34" charset="-127"/>
              <a:cs typeface="Segoe UI" panose="020B0502040204020203" pitchFamily="34" charset="0"/>
            </a:endParaRPr>
          </a:p>
        </p:txBody>
      </p:sp>
      <p:sp>
        <p:nvSpPr>
          <p:cNvPr id="72" name="직사각형 22">
            <a:extLst>
              <a:ext uri="{FF2B5EF4-FFF2-40B4-BE49-F238E27FC236}">
                <a16:creationId xmlns:a16="http://schemas.microsoft.com/office/drawing/2014/main" xmlns="" id="{3D606407-3272-4FA0-9528-9C24A251C253}"/>
              </a:ext>
            </a:extLst>
          </p:cNvPr>
          <p:cNvSpPr>
            <a:spLocks noChangeArrowheads="1"/>
          </p:cNvSpPr>
          <p:nvPr/>
        </p:nvSpPr>
        <p:spPr bwMode="auto">
          <a:xfrm>
            <a:off x="2596869" y="1366571"/>
            <a:ext cx="858362" cy="344710"/>
          </a:xfrm>
          <a:prstGeom prst="rect">
            <a:avLst/>
          </a:prstGeom>
          <a:noFill/>
        </p:spPr>
        <p:txBody>
          <a:bodyPr wrap="square" rtlCol="0" anchor="ctr">
            <a:spAutoFit/>
          </a:bodyPr>
          <a:lstStyle/>
          <a:p>
            <a:pPr marL="0" marR="0" lvl="0" indent="0" algn="ctr" defTabSz="685800" rtl="0" eaLnBrk="1" fontAlgn="auto" latinLnBrk="0" hangingPunct="1">
              <a:lnSpc>
                <a:spcPct val="80000"/>
              </a:lnSpc>
              <a:spcBef>
                <a:spcPts val="0"/>
              </a:spcBef>
              <a:spcAft>
                <a:spcPts val="150"/>
              </a:spcAft>
              <a:buClrTx/>
              <a:buSzTx/>
              <a:buFontTx/>
              <a:buNone/>
              <a:tabLst/>
              <a:defRPr/>
            </a:pPr>
            <a:r>
              <a:rPr kumimoji="0" lang="en-US" altLang="ko" sz="2000" b="1" i="0" u="none" strike="noStrike" kern="1200" cap="none" spc="0" normalizeH="0" baseline="0" noProof="0" dirty="0">
                <a:ln>
                  <a:noFill/>
                </a:ln>
                <a:solidFill>
                  <a:prstClr val="white"/>
                </a:solidFill>
                <a:effectLst/>
                <a:uLnTx/>
                <a:uFillTx/>
                <a:ea typeface="맑은 고딕" panose="020B0503020000020004" pitchFamily="34" charset="-127"/>
                <a:cs typeface="Segoe UI" panose="020B0502040204020203" pitchFamily="34" charset="0"/>
              </a:rPr>
              <a:t>01</a:t>
            </a:r>
            <a:endParaRPr kumimoji="0" lang="en-US" altLang="ko-KR" sz="2000" b="1" i="0" u="none" strike="noStrike" kern="1200" cap="none" spc="0" normalizeH="0" baseline="0" noProof="0" dirty="0">
              <a:ln>
                <a:noFill/>
              </a:ln>
              <a:solidFill>
                <a:prstClr val="white"/>
              </a:solidFill>
              <a:effectLst/>
              <a:uLnTx/>
              <a:uFillTx/>
              <a:ea typeface="맑은 고딕" panose="020B0503020000020004" pitchFamily="34" charset="-127"/>
              <a:cs typeface="Segoe UI" panose="020B0502040204020203" pitchFamily="34" charset="0"/>
            </a:endParaRPr>
          </a:p>
        </p:txBody>
      </p:sp>
      <p:sp>
        <p:nvSpPr>
          <p:cNvPr id="73" name="자유형 29">
            <a:extLst>
              <a:ext uri="{FF2B5EF4-FFF2-40B4-BE49-F238E27FC236}">
                <a16:creationId xmlns:a16="http://schemas.microsoft.com/office/drawing/2014/main" xmlns="" id="{F17A7B30-5AB4-4285-B686-33A3135FF650}"/>
              </a:ext>
            </a:extLst>
          </p:cNvPr>
          <p:cNvSpPr/>
          <p:nvPr/>
        </p:nvSpPr>
        <p:spPr>
          <a:xfrm rot="11565124">
            <a:off x="2722616" y="1954677"/>
            <a:ext cx="680610" cy="834939"/>
          </a:xfrm>
          <a:custGeom>
            <a:avLst/>
            <a:gdLst>
              <a:gd name="connsiteX0" fmla="*/ 153240 w 660151"/>
              <a:gd name="connsiteY0" fmla="*/ 838786 h 838786"/>
              <a:gd name="connsiteX1" fmla="*/ 0 w 660151"/>
              <a:gd name="connsiteY1" fmla="*/ 332350 h 838786"/>
              <a:gd name="connsiteX2" fmla="*/ 177943 w 660151"/>
              <a:gd name="connsiteY2" fmla="*/ 0 h 838786"/>
              <a:gd name="connsiteX3" fmla="*/ 510293 w 660151"/>
              <a:gd name="connsiteY3" fmla="*/ 177943 h 838786"/>
              <a:gd name="connsiteX4" fmla="*/ 660151 w 660151"/>
              <a:gd name="connsiteY4" fmla="*/ 673201 h 83878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0151" h="838786">
                <a:moveTo>
                  <a:pt x="153240" y="838786"/>
                </a:moveTo>
                <a:lnTo>
                  <a:pt x="0" y="332350"/>
                </a:lnTo>
                <a:lnTo>
                  <a:pt x="177943" y="0"/>
                </a:lnTo>
                <a:lnTo>
                  <a:pt x="510293" y="177943"/>
                </a:lnTo>
                <a:lnTo>
                  <a:pt x="660151" y="673201"/>
                </a:lnTo>
                <a:close/>
              </a:path>
            </a:pathLst>
          </a:custGeom>
          <a:solidFill>
            <a:srgbClr val="4472C4"/>
          </a:solidFill>
          <a:ln w="57150">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altLang="ko-KR" sz="2000" b="0" i="0" u="none" strike="noStrike" kern="1200" cap="none" spc="0" normalizeH="0" baseline="0" noProof="0" dirty="0">
              <a:ln>
                <a:noFill/>
              </a:ln>
              <a:solidFill>
                <a:prstClr val="white"/>
              </a:solidFill>
              <a:effectLst/>
              <a:uLnTx/>
              <a:uFillTx/>
              <a:ea typeface="맑은 고딕" panose="020B0503020000020004" pitchFamily="34" charset="-127"/>
              <a:cs typeface="Segoe UI" panose="020B0502040204020203" pitchFamily="34" charset="0"/>
            </a:endParaRPr>
          </a:p>
        </p:txBody>
      </p:sp>
      <p:sp>
        <p:nvSpPr>
          <p:cNvPr id="74" name="직사각형 22">
            <a:extLst>
              <a:ext uri="{FF2B5EF4-FFF2-40B4-BE49-F238E27FC236}">
                <a16:creationId xmlns:a16="http://schemas.microsoft.com/office/drawing/2014/main" xmlns="" id="{8AD41AEE-A2DF-4636-B034-C7E09AE01215}"/>
              </a:ext>
            </a:extLst>
          </p:cNvPr>
          <p:cNvSpPr>
            <a:spLocks noChangeArrowheads="1"/>
          </p:cNvSpPr>
          <p:nvPr/>
        </p:nvSpPr>
        <p:spPr bwMode="auto">
          <a:xfrm>
            <a:off x="2675427" y="2237253"/>
            <a:ext cx="858362" cy="344710"/>
          </a:xfrm>
          <a:prstGeom prst="rect">
            <a:avLst/>
          </a:prstGeom>
          <a:noFill/>
        </p:spPr>
        <p:txBody>
          <a:bodyPr wrap="square" rtlCol="0" anchor="ctr">
            <a:spAutoFit/>
          </a:bodyPr>
          <a:lstStyle/>
          <a:p>
            <a:pPr marL="0" marR="0" lvl="0" indent="0" algn="ctr" defTabSz="685800" rtl="0" eaLnBrk="1" fontAlgn="auto" latinLnBrk="0" hangingPunct="1">
              <a:lnSpc>
                <a:spcPct val="80000"/>
              </a:lnSpc>
              <a:spcBef>
                <a:spcPts val="0"/>
              </a:spcBef>
              <a:spcAft>
                <a:spcPts val="150"/>
              </a:spcAft>
              <a:buClrTx/>
              <a:buSzTx/>
              <a:buFontTx/>
              <a:buNone/>
              <a:tabLst/>
              <a:defRPr/>
            </a:pPr>
            <a:r>
              <a:rPr kumimoji="0" lang="en-US" altLang="ko" sz="2000" b="1" i="0" u="none" strike="noStrike" kern="1200" cap="none" spc="0" normalizeH="0" baseline="0" noProof="0" dirty="0">
                <a:ln>
                  <a:noFill/>
                </a:ln>
                <a:solidFill>
                  <a:prstClr val="white"/>
                </a:solidFill>
                <a:effectLst/>
                <a:uLnTx/>
                <a:uFillTx/>
                <a:ea typeface="맑은 고딕" panose="020B0503020000020004" pitchFamily="34" charset="-127"/>
                <a:cs typeface="Segoe UI" panose="020B0502040204020203" pitchFamily="34" charset="0"/>
              </a:rPr>
              <a:t>02</a:t>
            </a:r>
            <a:endParaRPr kumimoji="0" lang="en-US" altLang="ko-KR" sz="2000" b="1" i="0" u="none" strike="noStrike" kern="1200" cap="none" spc="0" normalizeH="0" baseline="0" noProof="0" dirty="0">
              <a:ln>
                <a:noFill/>
              </a:ln>
              <a:solidFill>
                <a:prstClr val="white"/>
              </a:solidFill>
              <a:effectLst/>
              <a:uLnTx/>
              <a:uFillTx/>
              <a:ea typeface="맑은 고딕" panose="020B0503020000020004" pitchFamily="34" charset="-127"/>
              <a:cs typeface="Segoe UI" panose="020B0502040204020203" pitchFamily="34" charset="0"/>
            </a:endParaRPr>
          </a:p>
        </p:txBody>
      </p:sp>
      <p:sp>
        <p:nvSpPr>
          <p:cNvPr id="75" name="자유형 29">
            <a:extLst>
              <a:ext uri="{FF2B5EF4-FFF2-40B4-BE49-F238E27FC236}">
                <a16:creationId xmlns:a16="http://schemas.microsoft.com/office/drawing/2014/main" xmlns="" id="{1FFCE19B-39E5-4091-842F-4A273CEE44A3}"/>
              </a:ext>
            </a:extLst>
          </p:cNvPr>
          <p:cNvSpPr/>
          <p:nvPr/>
        </p:nvSpPr>
        <p:spPr>
          <a:xfrm rot="11565124">
            <a:off x="2690866" y="2926614"/>
            <a:ext cx="680610" cy="834939"/>
          </a:xfrm>
          <a:custGeom>
            <a:avLst/>
            <a:gdLst>
              <a:gd name="connsiteX0" fmla="*/ 153240 w 660151"/>
              <a:gd name="connsiteY0" fmla="*/ 838786 h 838786"/>
              <a:gd name="connsiteX1" fmla="*/ 0 w 660151"/>
              <a:gd name="connsiteY1" fmla="*/ 332350 h 838786"/>
              <a:gd name="connsiteX2" fmla="*/ 177943 w 660151"/>
              <a:gd name="connsiteY2" fmla="*/ 0 h 838786"/>
              <a:gd name="connsiteX3" fmla="*/ 510293 w 660151"/>
              <a:gd name="connsiteY3" fmla="*/ 177943 h 838786"/>
              <a:gd name="connsiteX4" fmla="*/ 660151 w 660151"/>
              <a:gd name="connsiteY4" fmla="*/ 673201 h 83878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0151" h="838786">
                <a:moveTo>
                  <a:pt x="153240" y="838786"/>
                </a:moveTo>
                <a:lnTo>
                  <a:pt x="0" y="332350"/>
                </a:lnTo>
                <a:lnTo>
                  <a:pt x="177943" y="0"/>
                </a:lnTo>
                <a:lnTo>
                  <a:pt x="510293" y="177943"/>
                </a:lnTo>
                <a:lnTo>
                  <a:pt x="660151" y="673201"/>
                </a:lnTo>
                <a:close/>
              </a:path>
            </a:pathLst>
          </a:custGeom>
          <a:gradFill>
            <a:gsLst>
              <a:gs pos="0">
                <a:srgbClr val="003366"/>
              </a:gs>
              <a:gs pos="100000">
                <a:srgbClr val="336699"/>
              </a:gs>
            </a:gsLst>
            <a:path path="circle">
              <a:fillToRect l="100000" t="100000"/>
            </a:path>
          </a:gradFill>
          <a:ln w="57150">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altLang="ko-KR" sz="2000" b="0" i="0" u="none" strike="noStrike" kern="1200" cap="none" spc="0" normalizeH="0" baseline="0" noProof="0" dirty="0">
              <a:ln>
                <a:noFill/>
              </a:ln>
              <a:solidFill>
                <a:prstClr val="white"/>
              </a:solidFill>
              <a:effectLst/>
              <a:uLnTx/>
              <a:uFillTx/>
              <a:ea typeface="맑은 고딕" panose="020B0503020000020004" pitchFamily="34" charset="-127"/>
              <a:cs typeface="Segoe UI" panose="020B0502040204020203" pitchFamily="34" charset="0"/>
            </a:endParaRPr>
          </a:p>
        </p:txBody>
      </p:sp>
      <p:sp>
        <p:nvSpPr>
          <p:cNvPr id="76" name="직사각형 22">
            <a:extLst>
              <a:ext uri="{FF2B5EF4-FFF2-40B4-BE49-F238E27FC236}">
                <a16:creationId xmlns:a16="http://schemas.microsoft.com/office/drawing/2014/main" xmlns="" id="{262255AF-8563-416F-9864-0C86991AFA36}"/>
              </a:ext>
            </a:extLst>
          </p:cNvPr>
          <p:cNvSpPr>
            <a:spLocks noChangeArrowheads="1"/>
          </p:cNvSpPr>
          <p:nvPr/>
        </p:nvSpPr>
        <p:spPr bwMode="auto">
          <a:xfrm>
            <a:off x="2633740" y="3166875"/>
            <a:ext cx="858362" cy="344710"/>
          </a:xfrm>
          <a:prstGeom prst="rect">
            <a:avLst/>
          </a:prstGeom>
          <a:noFill/>
        </p:spPr>
        <p:txBody>
          <a:bodyPr wrap="square" rtlCol="0" anchor="ctr">
            <a:spAutoFit/>
          </a:bodyPr>
          <a:lstStyle/>
          <a:p>
            <a:pPr marL="0" marR="0" lvl="0" indent="0" algn="ctr" defTabSz="685800" rtl="0" eaLnBrk="1" fontAlgn="auto" latinLnBrk="0" hangingPunct="1">
              <a:lnSpc>
                <a:spcPct val="80000"/>
              </a:lnSpc>
              <a:spcBef>
                <a:spcPts val="0"/>
              </a:spcBef>
              <a:spcAft>
                <a:spcPts val="150"/>
              </a:spcAft>
              <a:buClrTx/>
              <a:buSzTx/>
              <a:buFontTx/>
              <a:buNone/>
              <a:tabLst/>
              <a:defRPr/>
            </a:pPr>
            <a:r>
              <a:rPr kumimoji="0" lang="en-US" altLang="ko" sz="2000" b="1" i="0" u="none" strike="noStrike" kern="1200" cap="none" spc="0" normalizeH="0" baseline="0" noProof="0" dirty="0">
                <a:ln>
                  <a:noFill/>
                </a:ln>
                <a:solidFill>
                  <a:prstClr val="white"/>
                </a:solidFill>
                <a:effectLst/>
                <a:uLnTx/>
                <a:uFillTx/>
                <a:ea typeface="맑은 고딕" panose="020B0503020000020004" pitchFamily="34" charset="-127"/>
                <a:cs typeface="Segoe UI" panose="020B0502040204020203" pitchFamily="34" charset="0"/>
              </a:rPr>
              <a:t>03</a:t>
            </a:r>
            <a:endParaRPr kumimoji="0" lang="en-US" altLang="ko-KR" sz="2000" b="1" i="0" u="none" strike="noStrike" kern="1200" cap="none" spc="0" normalizeH="0" baseline="0" noProof="0" dirty="0">
              <a:ln>
                <a:noFill/>
              </a:ln>
              <a:solidFill>
                <a:prstClr val="white"/>
              </a:solidFill>
              <a:effectLst/>
              <a:uLnTx/>
              <a:uFillTx/>
              <a:ea typeface="맑은 고딕" panose="020B0503020000020004" pitchFamily="34" charset="-127"/>
              <a:cs typeface="Segoe UI" panose="020B0502040204020203" pitchFamily="34" charset="0"/>
            </a:endParaRPr>
          </a:p>
        </p:txBody>
      </p:sp>
      <p:sp>
        <p:nvSpPr>
          <p:cNvPr id="77" name="Title 9">
            <a:extLst>
              <a:ext uri="{FF2B5EF4-FFF2-40B4-BE49-F238E27FC236}">
                <a16:creationId xmlns:a16="http://schemas.microsoft.com/office/drawing/2014/main" xmlns="" id="{E0B2A166-1B93-45EC-AA86-1CD2AB3E7C08}"/>
              </a:ext>
            </a:extLst>
          </p:cNvPr>
          <p:cNvSpPr txBox="1">
            <a:spLocks/>
          </p:cNvSpPr>
          <p:nvPr/>
        </p:nvSpPr>
        <p:spPr>
          <a:xfrm>
            <a:off x="138709" y="465177"/>
            <a:ext cx="10515600" cy="507831"/>
          </a:xfrm>
          <a:prstGeom prst="rect">
            <a:avLst/>
          </a:prstGeom>
        </p:spPr>
        <p:txBody>
          <a:bodyPr vert="horz" lIns="91440" tIns="45720" rIns="91440" bIns="45720" rtlCol="0" anchor="ctr">
            <a:spAutoFit/>
          </a:bodyPr>
          <a:lstStyle>
            <a:lvl1pPr>
              <a:lnSpc>
                <a:spcPct val="90000"/>
              </a:lnSpc>
              <a:spcBef>
                <a:spcPct val="0"/>
              </a:spcBef>
              <a:buNone/>
              <a:defRPr sz="3600" b="1">
                <a:solidFill>
                  <a:srgbClr val="0E3A4D"/>
                </a:solidFill>
                <a:latin typeface="Segoe UI" panose="020B0502040204020203" pitchFamily="34" charset="0"/>
                <a:ea typeface="+mj-ea"/>
                <a:cs typeface="Segoe UI" panose="020B0502040204020203" pitchFamily="34" charset="0"/>
              </a:defRPr>
            </a:lvl1pPr>
          </a:lstStyle>
          <a:p>
            <a:pPr marL="1203325" marR="0" lvl="0" indent="-1203325" algn="l" defTabSz="914400" rtl="0" eaLnBrk="1" fontAlgn="auto" latinLnBrk="0" hangingPunct="1">
              <a:lnSpc>
                <a:spcPct val="90000"/>
              </a:lnSpc>
              <a:spcBef>
                <a:spcPct val="0"/>
              </a:spcBef>
              <a:spcAft>
                <a:spcPts val="0"/>
              </a:spcAft>
              <a:buClrTx/>
              <a:buSzTx/>
              <a:buFontTx/>
              <a:buNone/>
              <a:tabLst/>
              <a:defRPr/>
            </a:pPr>
            <a:r>
              <a:rPr kumimoji="0" lang="en-US" sz="3000" b="1" i="0" u="none" strike="noStrike" kern="1200" cap="none" spc="0" normalizeH="0" baseline="0" noProof="0" dirty="0">
                <a:ln>
                  <a:noFill/>
                </a:ln>
                <a:solidFill>
                  <a:srgbClr val="0070C0"/>
                </a:solidFill>
                <a:effectLst/>
                <a:uLnTx/>
                <a:uFillTx/>
                <a:latin typeface="+mn-lt"/>
                <a:ea typeface="+mj-ea"/>
                <a:cs typeface="Segoe UI" panose="020B0502040204020203" pitchFamily="34" charset="0"/>
              </a:rPr>
              <a:t>I.</a:t>
            </a:r>
            <a:r>
              <a:rPr kumimoji="0" lang="en-US" sz="3000" b="1" i="0" u="none" strike="noStrike" kern="1200" cap="none" spc="0" normalizeH="0" baseline="0" noProof="0" dirty="0">
                <a:ln>
                  <a:noFill/>
                </a:ln>
                <a:solidFill>
                  <a:srgbClr val="0E3A4D"/>
                </a:solidFill>
                <a:effectLst/>
                <a:uLnTx/>
                <a:uFillTx/>
                <a:latin typeface="+mn-lt"/>
                <a:ea typeface="+mj-ea"/>
                <a:cs typeface="Segoe UI" panose="020B0502040204020203" pitchFamily="34" charset="0"/>
              </a:rPr>
              <a:t> </a:t>
            </a:r>
            <a:r>
              <a:rPr kumimoji="0" lang="fr-FR" sz="3000" b="1" i="0" u="none" strike="noStrike" kern="1200" cap="none" spc="0" normalizeH="0" baseline="0" noProof="0" dirty="0">
                <a:ln>
                  <a:noFill/>
                </a:ln>
                <a:solidFill>
                  <a:srgbClr val="0E3A4D"/>
                </a:solidFill>
                <a:effectLst/>
                <a:uLnTx/>
                <a:uFillTx/>
                <a:latin typeface="+mn-lt"/>
                <a:ea typeface="+mj-ea"/>
                <a:cs typeface="Segoe UI" panose="020B0502040204020203" pitchFamily="34" charset="0"/>
              </a:rPr>
              <a:t>Rôle des SGC et les objectifs qui leur sont assignés</a:t>
            </a:r>
          </a:p>
        </p:txBody>
      </p:sp>
    </p:spTree>
    <p:extLst>
      <p:ext uri="{BB962C8B-B14F-4D97-AF65-F5344CB8AC3E}">
        <p14:creationId xmlns:p14="http://schemas.microsoft.com/office/powerpoint/2010/main" val="30442138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Groupe 8">
            <a:extLst>
              <a:ext uri="{FF2B5EF4-FFF2-40B4-BE49-F238E27FC236}">
                <a16:creationId xmlns:a16="http://schemas.microsoft.com/office/drawing/2014/main" xmlns="" id="{EEC1DD0E-B80D-4FD9-A249-460CB4809169}"/>
              </a:ext>
            </a:extLst>
          </p:cNvPr>
          <p:cNvGrpSpPr>
            <a:grpSpLocks/>
          </p:cNvGrpSpPr>
          <p:nvPr/>
        </p:nvGrpSpPr>
        <p:grpSpPr bwMode="auto">
          <a:xfrm>
            <a:off x="11014075" y="6237288"/>
            <a:ext cx="957263" cy="287337"/>
            <a:chOff x="9460301" y="7063452"/>
            <a:chExt cx="926165" cy="277783"/>
          </a:xfrm>
        </p:grpSpPr>
        <p:sp>
          <p:nvSpPr>
            <p:cNvPr id="6" name="Espace réservé du numéro de diapositive 5">
              <a:extLst>
                <a:ext uri="{FF2B5EF4-FFF2-40B4-BE49-F238E27FC236}">
                  <a16:creationId xmlns:a16="http://schemas.microsoft.com/office/drawing/2014/main" xmlns="" id="{ED43C5E1-47E9-43A4-84AA-AB4CD5F31A58}"/>
                </a:ext>
              </a:extLst>
            </p:cNvPr>
            <p:cNvSpPr txBox="1">
              <a:spLocks/>
            </p:cNvSpPr>
            <p:nvPr/>
          </p:nvSpPr>
          <p:spPr>
            <a:xfrm>
              <a:off x="9460301" y="7063452"/>
              <a:ext cx="926165" cy="277783"/>
            </a:xfrm>
            <a:prstGeom prst="rect">
              <a:avLst/>
            </a:prstGeom>
          </p:spPr>
          <p:txBody>
            <a:bodyPr/>
            <a:lstStyle>
              <a:defPPr>
                <a:defRPr lang="de-DE"/>
              </a:defPPr>
              <a:lvl1pPr algn="l" rtl="0" fontAlgn="base">
                <a:spcBef>
                  <a:spcPct val="0"/>
                </a:spcBef>
                <a:spcAft>
                  <a:spcPct val="0"/>
                </a:spcAft>
                <a:defRPr sz="2400" kern="1200">
                  <a:solidFill>
                    <a:schemeClr val="tx1"/>
                  </a:solidFill>
                  <a:latin typeface="Times New Roman" panose="02020603050405020304" pitchFamily="18" charset="0"/>
                  <a:ea typeface="+mn-ea"/>
                  <a:cs typeface="Times New Roman" panose="02020603050405020304" pitchFamily="18" charset="0"/>
                </a:defRPr>
              </a:lvl1pPr>
              <a:lvl2pPr marL="457200" algn="l" rtl="0" fontAlgn="base">
                <a:spcBef>
                  <a:spcPct val="0"/>
                </a:spcBef>
                <a:spcAft>
                  <a:spcPct val="0"/>
                </a:spcAft>
                <a:defRPr sz="2400" kern="1200">
                  <a:solidFill>
                    <a:schemeClr val="tx1"/>
                  </a:solidFill>
                  <a:latin typeface="Times New Roman" panose="02020603050405020304" pitchFamily="18" charset="0"/>
                  <a:ea typeface="+mn-ea"/>
                  <a:cs typeface="Times New Roman" panose="02020603050405020304" pitchFamily="18" charset="0"/>
                </a:defRPr>
              </a:lvl2pPr>
              <a:lvl3pPr marL="914400" algn="l" rtl="0" fontAlgn="base">
                <a:spcBef>
                  <a:spcPct val="0"/>
                </a:spcBef>
                <a:spcAft>
                  <a:spcPct val="0"/>
                </a:spcAft>
                <a:defRPr sz="2400" kern="1200">
                  <a:solidFill>
                    <a:schemeClr val="tx1"/>
                  </a:solidFill>
                  <a:latin typeface="Times New Roman" panose="02020603050405020304" pitchFamily="18" charset="0"/>
                  <a:ea typeface="+mn-ea"/>
                  <a:cs typeface="Times New Roman" panose="02020603050405020304" pitchFamily="18" charset="0"/>
                </a:defRPr>
              </a:lvl3pPr>
              <a:lvl4pPr marL="1371600" algn="l" rtl="0" fontAlgn="base">
                <a:spcBef>
                  <a:spcPct val="0"/>
                </a:spcBef>
                <a:spcAft>
                  <a:spcPct val="0"/>
                </a:spcAft>
                <a:defRPr sz="2400" kern="1200">
                  <a:solidFill>
                    <a:schemeClr val="tx1"/>
                  </a:solidFill>
                  <a:latin typeface="Times New Roman" panose="02020603050405020304" pitchFamily="18" charset="0"/>
                  <a:ea typeface="+mn-ea"/>
                  <a:cs typeface="Times New Roman" panose="02020603050405020304" pitchFamily="18" charset="0"/>
                </a:defRPr>
              </a:lvl4pPr>
              <a:lvl5pPr marL="1828800" algn="l" rtl="0" fontAlgn="base">
                <a:spcBef>
                  <a:spcPct val="0"/>
                </a:spcBef>
                <a:spcAft>
                  <a:spcPct val="0"/>
                </a:spcAft>
                <a:defRPr sz="2400" kern="1200">
                  <a:solidFill>
                    <a:schemeClr val="tx1"/>
                  </a:solidFill>
                  <a:latin typeface="Times New Roman" panose="02020603050405020304" pitchFamily="18" charset="0"/>
                  <a:ea typeface="+mn-ea"/>
                  <a:cs typeface="Times New Roman" panose="02020603050405020304" pitchFamily="18" charset="0"/>
                </a:defRPr>
              </a:lvl5pPr>
              <a:lvl6pPr marL="2286000" algn="l" defTabSz="914400" rtl="0" eaLnBrk="1" latinLnBrk="0" hangingPunct="1">
                <a:defRPr sz="2400" kern="1200">
                  <a:solidFill>
                    <a:schemeClr val="tx1"/>
                  </a:solidFill>
                  <a:latin typeface="Times New Roman" panose="02020603050405020304" pitchFamily="18" charset="0"/>
                  <a:ea typeface="+mn-ea"/>
                  <a:cs typeface="Times New Roman" panose="02020603050405020304" pitchFamily="18" charset="0"/>
                </a:defRPr>
              </a:lvl6pPr>
              <a:lvl7pPr marL="2743200" algn="l" defTabSz="914400" rtl="0" eaLnBrk="1" latinLnBrk="0" hangingPunct="1">
                <a:defRPr sz="2400" kern="1200">
                  <a:solidFill>
                    <a:schemeClr val="tx1"/>
                  </a:solidFill>
                  <a:latin typeface="Times New Roman" panose="02020603050405020304" pitchFamily="18" charset="0"/>
                  <a:ea typeface="+mn-ea"/>
                  <a:cs typeface="Times New Roman" panose="02020603050405020304" pitchFamily="18" charset="0"/>
                </a:defRPr>
              </a:lvl7pPr>
              <a:lvl8pPr marL="3200400" algn="l" defTabSz="914400" rtl="0" eaLnBrk="1" latinLnBrk="0" hangingPunct="1">
                <a:defRPr sz="2400" kern="1200">
                  <a:solidFill>
                    <a:schemeClr val="tx1"/>
                  </a:solidFill>
                  <a:latin typeface="Times New Roman" panose="02020603050405020304" pitchFamily="18" charset="0"/>
                  <a:ea typeface="+mn-ea"/>
                  <a:cs typeface="Times New Roman" panose="02020603050405020304" pitchFamily="18" charset="0"/>
                </a:defRPr>
              </a:lvl8pPr>
              <a:lvl9pPr marL="3657600" algn="l" defTabSz="914400" rtl="0" eaLnBrk="1" latinLnBrk="0" hangingPunct="1">
                <a:defRPr sz="2400" kern="1200">
                  <a:solidFill>
                    <a:schemeClr val="tx1"/>
                  </a:solidFill>
                  <a:latin typeface="Times New Roman" panose="02020603050405020304" pitchFamily="18" charset="0"/>
                  <a:ea typeface="+mn-ea"/>
                  <a:cs typeface="Times New Roman" panose="02020603050405020304" pitchFamily="18" charset="0"/>
                </a:defRPr>
              </a:lvl9pPr>
            </a:lstStyle>
            <a:p>
              <a:pPr algn="ctr" defTabSz="1042717" eaLnBrk="1" fontAlgn="auto" hangingPunct="1">
                <a:spcBef>
                  <a:spcPts val="0"/>
                </a:spcBef>
                <a:spcAft>
                  <a:spcPts val="0"/>
                </a:spcAft>
                <a:defRPr/>
              </a:pPr>
              <a:fld id="{0FD39C0D-2820-4F1B-838D-E1ECDD5FD67B}" type="slidenum">
                <a:rPr lang="en-GB" sz="1448">
                  <a:solidFill>
                    <a:srgbClr val="002060"/>
                  </a:solidFill>
                  <a:latin typeface="+mn-lt"/>
                  <a:cs typeface="Calibri" panose="020F0502020204030204" pitchFamily="34" charset="0"/>
                </a:rPr>
                <a:pPr algn="ctr" defTabSz="1042717" eaLnBrk="1" fontAlgn="auto" hangingPunct="1">
                  <a:spcBef>
                    <a:spcPts val="0"/>
                  </a:spcBef>
                  <a:spcAft>
                    <a:spcPts val="0"/>
                  </a:spcAft>
                  <a:defRPr/>
                </a:pPr>
                <a:t>6</a:t>
              </a:fld>
              <a:endParaRPr lang="en-GB" sz="1448" dirty="0">
                <a:solidFill>
                  <a:srgbClr val="002060"/>
                </a:solidFill>
                <a:latin typeface="+mn-lt"/>
                <a:cs typeface="Calibri" panose="020F0502020204030204" pitchFamily="34" charset="0"/>
              </a:endParaRPr>
            </a:p>
          </p:txBody>
        </p:sp>
        <p:cxnSp>
          <p:nvCxnSpPr>
            <p:cNvPr id="7" name="Connecteur droit 6">
              <a:extLst>
                <a:ext uri="{FF2B5EF4-FFF2-40B4-BE49-F238E27FC236}">
                  <a16:creationId xmlns:a16="http://schemas.microsoft.com/office/drawing/2014/main" xmlns="" id="{2E916620-8DAE-45A6-8753-262D5757757B}"/>
                </a:ext>
              </a:extLst>
            </p:cNvPr>
            <p:cNvCxnSpPr/>
            <p:nvPr/>
          </p:nvCxnSpPr>
          <p:spPr>
            <a:xfrm>
              <a:off x="9738304" y="7092611"/>
              <a:ext cx="0" cy="244020"/>
            </a:xfrm>
            <a:prstGeom prst="line">
              <a:avLst/>
            </a:prstGeom>
            <a:ln>
              <a:solidFill>
                <a:srgbClr val="003062"/>
              </a:solidFill>
            </a:ln>
          </p:spPr>
          <p:style>
            <a:lnRef idx="1">
              <a:schemeClr val="accent1"/>
            </a:lnRef>
            <a:fillRef idx="0">
              <a:schemeClr val="accent1"/>
            </a:fillRef>
            <a:effectRef idx="0">
              <a:schemeClr val="accent1"/>
            </a:effectRef>
            <a:fontRef idx="minor">
              <a:schemeClr val="tx1"/>
            </a:fontRef>
          </p:style>
        </p:cxnSp>
      </p:grpSp>
      <p:cxnSp>
        <p:nvCxnSpPr>
          <p:cNvPr id="8" name="Connecteur droit 7">
            <a:extLst>
              <a:ext uri="{FF2B5EF4-FFF2-40B4-BE49-F238E27FC236}">
                <a16:creationId xmlns:a16="http://schemas.microsoft.com/office/drawing/2014/main" xmlns="" id="{EC23064F-FBFF-40B2-97D5-9FE122837EFA}"/>
              </a:ext>
            </a:extLst>
          </p:cNvPr>
          <p:cNvCxnSpPr>
            <a:cxnSpLocks/>
          </p:cNvCxnSpPr>
          <p:nvPr/>
        </p:nvCxnSpPr>
        <p:spPr>
          <a:xfrm>
            <a:off x="0" y="971931"/>
            <a:ext cx="10996863" cy="0"/>
          </a:xfrm>
          <a:prstGeom prst="line">
            <a:avLst/>
          </a:prstGeom>
          <a:ln w="19050">
            <a:solidFill>
              <a:srgbClr val="0E3A4D"/>
            </a:solidFill>
          </a:ln>
        </p:spPr>
        <p:style>
          <a:lnRef idx="1">
            <a:schemeClr val="accent1"/>
          </a:lnRef>
          <a:fillRef idx="0">
            <a:schemeClr val="accent1"/>
          </a:fillRef>
          <a:effectRef idx="0">
            <a:schemeClr val="accent1"/>
          </a:effectRef>
          <a:fontRef idx="minor">
            <a:schemeClr val="tx1"/>
          </a:fontRef>
        </p:style>
      </p:cxnSp>
      <p:pic>
        <p:nvPicPr>
          <p:cNvPr id="9" name="Image 8">
            <a:extLst>
              <a:ext uri="{FF2B5EF4-FFF2-40B4-BE49-F238E27FC236}">
                <a16:creationId xmlns:a16="http://schemas.microsoft.com/office/drawing/2014/main" xmlns="" id="{ECE03D5E-D6FA-4B3D-815F-A9409A32082B}"/>
              </a:ext>
            </a:extLst>
          </p:cNvPr>
          <p:cNvPicPr>
            <a:picLocks noChangeAspect="1"/>
          </p:cNvPicPr>
          <p:nvPr/>
        </p:nvPicPr>
        <p:blipFill>
          <a:blip r:embed="rId2"/>
          <a:stretch>
            <a:fillRect/>
          </a:stretch>
        </p:blipFill>
        <p:spPr>
          <a:xfrm>
            <a:off x="11090358" y="394735"/>
            <a:ext cx="695325" cy="866775"/>
          </a:xfrm>
          <a:prstGeom prst="rect">
            <a:avLst/>
          </a:prstGeom>
        </p:spPr>
      </p:pic>
      <p:sp>
        <p:nvSpPr>
          <p:cNvPr id="45" name="Title 9">
            <a:extLst>
              <a:ext uri="{FF2B5EF4-FFF2-40B4-BE49-F238E27FC236}">
                <a16:creationId xmlns:a16="http://schemas.microsoft.com/office/drawing/2014/main" xmlns="" id="{78397562-115E-48DF-A07F-6A1299263DEE}"/>
              </a:ext>
            </a:extLst>
          </p:cNvPr>
          <p:cNvSpPr txBox="1">
            <a:spLocks/>
          </p:cNvSpPr>
          <p:nvPr/>
        </p:nvSpPr>
        <p:spPr>
          <a:xfrm>
            <a:off x="138709" y="465177"/>
            <a:ext cx="10515600" cy="507831"/>
          </a:xfrm>
          <a:prstGeom prst="rect">
            <a:avLst/>
          </a:prstGeom>
        </p:spPr>
        <p:txBody>
          <a:bodyPr vert="horz" lIns="91440" tIns="45720" rIns="91440" bIns="45720" rtlCol="0" anchor="ctr">
            <a:spAutoFit/>
          </a:bodyPr>
          <a:lstStyle>
            <a:lvl1pPr>
              <a:lnSpc>
                <a:spcPct val="90000"/>
              </a:lnSpc>
              <a:spcBef>
                <a:spcPct val="0"/>
              </a:spcBef>
              <a:buNone/>
              <a:defRPr sz="3600" b="1">
                <a:solidFill>
                  <a:srgbClr val="0E3A4D"/>
                </a:solidFill>
                <a:latin typeface="Segoe UI" panose="020B0502040204020203" pitchFamily="34" charset="0"/>
                <a:ea typeface="+mj-ea"/>
                <a:cs typeface="Segoe UI" panose="020B0502040204020203" pitchFamily="34" charset="0"/>
              </a:defRPr>
            </a:lvl1pPr>
          </a:lstStyle>
          <a:p>
            <a:pPr marL="1203325" marR="0" lvl="0" indent="-1203325" algn="l" defTabSz="914400" rtl="0" eaLnBrk="1" fontAlgn="auto" latinLnBrk="0" hangingPunct="1">
              <a:lnSpc>
                <a:spcPct val="90000"/>
              </a:lnSpc>
              <a:spcBef>
                <a:spcPct val="0"/>
              </a:spcBef>
              <a:spcAft>
                <a:spcPts val="0"/>
              </a:spcAft>
              <a:buClrTx/>
              <a:buSzTx/>
              <a:buFontTx/>
              <a:buNone/>
              <a:tabLst/>
              <a:defRPr/>
            </a:pPr>
            <a:r>
              <a:rPr kumimoji="0" lang="en-US" sz="3000" b="1" i="0" u="none" strike="noStrike" kern="1200" cap="none" spc="0" normalizeH="0" baseline="0" noProof="0" dirty="0">
                <a:ln>
                  <a:noFill/>
                </a:ln>
                <a:solidFill>
                  <a:srgbClr val="0070C0"/>
                </a:solidFill>
                <a:effectLst/>
                <a:uLnTx/>
                <a:uFillTx/>
                <a:latin typeface="+mn-lt"/>
                <a:ea typeface="+mj-ea"/>
                <a:cs typeface="Segoe UI" panose="020B0502040204020203" pitchFamily="34" charset="0"/>
              </a:rPr>
              <a:t>II.</a:t>
            </a:r>
            <a:r>
              <a:rPr kumimoji="0" lang="en-US" sz="3000" b="1" i="0" u="none" strike="noStrike" kern="1200" cap="none" spc="0" normalizeH="0" baseline="0" noProof="0" dirty="0">
                <a:ln>
                  <a:noFill/>
                </a:ln>
                <a:solidFill>
                  <a:srgbClr val="0E3A4D"/>
                </a:solidFill>
                <a:effectLst/>
                <a:uLnTx/>
                <a:uFillTx/>
                <a:latin typeface="+mn-lt"/>
                <a:ea typeface="+mj-ea"/>
                <a:cs typeface="Segoe UI" panose="020B0502040204020203" pitchFamily="34" charset="0"/>
              </a:rPr>
              <a:t> </a:t>
            </a:r>
            <a:r>
              <a:rPr kumimoji="0" lang="fr-FR" sz="3000" b="1" i="0" u="none" strike="noStrike" kern="1200" cap="none" spc="0" normalizeH="0" baseline="0" noProof="0" dirty="0">
                <a:ln>
                  <a:noFill/>
                </a:ln>
                <a:solidFill>
                  <a:srgbClr val="0E3A4D"/>
                </a:solidFill>
                <a:effectLst/>
                <a:uLnTx/>
                <a:uFillTx/>
                <a:latin typeface="+mn-lt"/>
                <a:ea typeface="+mj-ea"/>
                <a:cs typeface="Segoe UI" panose="020B0502040204020203" pitchFamily="34" charset="0"/>
              </a:rPr>
              <a:t>Types de SGC</a:t>
            </a:r>
          </a:p>
        </p:txBody>
      </p:sp>
      <p:sp>
        <p:nvSpPr>
          <p:cNvPr id="31" name="Parallelogram 2">
            <a:extLst>
              <a:ext uri="{FF2B5EF4-FFF2-40B4-BE49-F238E27FC236}">
                <a16:creationId xmlns:a16="http://schemas.microsoft.com/office/drawing/2014/main" xmlns="" id="{745C3CFA-8C79-49FA-8A72-265E600308D1}"/>
              </a:ext>
            </a:extLst>
          </p:cNvPr>
          <p:cNvSpPr/>
          <p:nvPr/>
        </p:nvSpPr>
        <p:spPr>
          <a:xfrm>
            <a:off x="293612" y="2025344"/>
            <a:ext cx="2688299" cy="952172"/>
          </a:xfrm>
          <a:prstGeom prst="parallelogram">
            <a:avLst>
              <a:gd name="adj" fmla="val 47102"/>
            </a:avLst>
          </a:prstGeom>
          <a:ln/>
        </p:spPr>
        <p:style>
          <a:lnRef idx="1">
            <a:schemeClr val="accent2"/>
          </a:lnRef>
          <a:fillRef idx="3">
            <a:schemeClr val="accent2"/>
          </a:fillRef>
          <a:effectRef idx="2">
            <a:schemeClr val="accent2"/>
          </a:effectRef>
          <a:fontRef idx="minor">
            <a:schemeClr val="lt1"/>
          </a:fontRef>
        </p:style>
        <p:txBody>
          <a:bodyPr lIns="101386" tIns="50693" rIns="101386" bIns="50693"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b="1" i="0" u="none" strike="noStrike" kern="1200" cap="none" spc="0" normalizeH="0" baseline="0" dirty="0">
                <a:ln>
                  <a:noFill/>
                </a:ln>
                <a:solidFill>
                  <a:prstClr val="white"/>
                </a:solidFill>
                <a:effectLst/>
                <a:uLnTx/>
                <a:uFillTx/>
                <a:ea typeface="+mn-ea"/>
                <a:cs typeface="Segoe UI" panose="020B0502040204020203" pitchFamily="34" charset="0"/>
              </a:rPr>
              <a:t>Etendue de l’activité d’octroi de la Garantie</a:t>
            </a:r>
          </a:p>
        </p:txBody>
      </p:sp>
      <p:sp>
        <p:nvSpPr>
          <p:cNvPr id="32" name="Parallelogram 32">
            <a:extLst>
              <a:ext uri="{FF2B5EF4-FFF2-40B4-BE49-F238E27FC236}">
                <a16:creationId xmlns:a16="http://schemas.microsoft.com/office/drawing/2014/main" xmlns="" id="{974C6F17-8D13-4BFB-9C99-2C9CBE7DDD6A}"/>
              </a:ext>
            </a:extLst>
          </p:cNvPr>
          <p:cNvSpPr/>
          <p:nvPr/>
        </p:nvSpPr>
        <p:spPr>
          <a:xfrm>
            <a:off x="293611" y="4623192"/>
            <a:ext cx="2688299" cy="952172"/>
          </a:xfrm>
          <a:prstGeom prst="parallelogram">
            <a:avLst>
              <a:gd name="adj" fmla="val 47102"/>
            </a:avLst>
          </a:prstGeom>
          <a:solidFill>
            <a:srgbClr val="4472C4"/>
          </a:solidFill>
          <a:ln>
            <a:noFill/>
          </a:ln>
        </p:spPr>
        <p:style>
          <a:lnRef idx="2">
            <a:schemeClr val="accent1">
              <a:shade val="50000"/>
            </a:schemeClr>
          </a:lnRef>
          <a:fillRef idx="1">
            <a:schemeClr val="accent1"/>
          </a:fillRef>
          <a:effectRef idx="0">
            <a:schemeClr val="accent1"/>
          </a:effectRef>
          <a:fontRef idx="minor">
            <a:schemeClr val="lt1"/>
          </a:fontRef>
        </p:style>
        <p:txBody>
          <a:bodyPr lIns="101386" tIns="50693" rIns="101386" bIns="50693"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2000" b="1" i="0" u="none" strike="noStrike" kern="1200" cap="none" spc="0" normalizeH="0" baseline="0" dirty="0">
                <a:ln>
                  <a:noFill/>
                </a:ln>
                <a:solidFill>
                  <a:prstClr val="white"/>
                </a:solidFill>
                <a:effectLst/>
                <a:uLnTx/>
                <a:uFillTx/>
                <a:ea typeface="+mn-ea"/>
                <a:cs typeface="Segoe UI" panose="020B0502040204020203" pitchFamily="34" charset="0"/>
              </a:rPr>
              <a:t>Canal de distribution de la garantie</a:t>
            </a:r>
          </a:p>
        </p:txBody>
      </p:sp>
      <p:graphicFrame>
        <p:nvGraphicFramePr>
          <p:cNvPr id="46" name="Diagram 8">
            <a:extLst>
              <a:ext uri="{FF2B5EF4-FFF2-40B4-BE49-F238E27FC236}">
                <a16:creationId xmlns:a16="http://schemas.microsoft.com/office/drawing/2014/main" xmlns="" id="{6FD1C756-C55D-4E4A-A97B-2A2CA482EB53}"/>
              </a:ext>
            </a:extLst>
          </p:cNvPr>
          <p:cNvGraphicFramePr/>
          <p:nvPr>
            <p:extLst>
              <p:ext uri="{D42A27DB-BD31-4B8C-83A1-F6EECF244321}">
                <p14:modId xmlns:p14="http://schemas.microsoft.com/office/powerpoint/2010/main" val="2282262214"/>
              </p:ext>
            </p:extLst>
          </p:nvPr>
        </p:nvGraphicFramePr>
        <p:xfrm>
          <a:off x="2950164" y="998617"/>
          <a:ext cx="7586701" cy="297249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0" name="TextBox 20">
            <a:extLst>
              <a:ext uri="{FF2B5EF4-FFF2-40B4-BE49-F238E27FC236}">
                <a16:creationId xmlns:a16="http://schemas.microsoft.com/office/drawing/2014/main" xmlns="" id="{28503C00-6348-45B0-9247-BCF583D78436}"/>
              </a:ext>
            </a:extLst>
          </p:cNvPr>
          <p:cNvSpPr txBox="1"/>
          <p:nvPr/>
        </p:nvSpPr>
        <p:spPr>
          <a:xfrm>
            <a:off x="3127423" y="1386948"/>
            <a:ext cx="476390" cy="400110"/>
          </a:xfrm>
          <a:prstGeom prst="rect">
            <a:avLst/>
          </a:prstGeom>
          <a:noFill/>
        </p:spPr>
        <p:txBody>
          <a:bodyPr wrap="square" rtlCol="0">
            <a:spAutoFit/>
          </a:bodyPr>
          <a:lstStyle>
            <a:defPPr>
              <a:defRPr lang="en-US"/>
            </a:defPPr>
            <a:lvl1pPr marR="0" lvl="0" indent="0" algn="ctr" defTabSz="914377" fontAlgn="auto">
              <a:lnSpc>
                <a:spcPct val="100000"/>
              </a:lnSpc>
              <a:spcBef>
                <a:spcPts val="0"/>
              </a:spcBef>
              <a:spcAft>
                <a:spcPts val="0"/>
              </a:spcAft>
              <a:buClrTx/>
              <a:buSzTx/>
              <a:buFontTx/>
              <a:buNone/>
              <a:tabLst/>
              <a:defRPr kumimoji="0" sz="2300" b="1" i="0" u="none" strike="noStrike" cap="none" spc="0" normalizeH="0" baseline="0">
                <a:ln>
                  <a:noFill/>
                </a:ln>
                <a:solidFill>
                  <a:srgbClr val="0A1931"/>
                </a:solidFill>
                <a:effectLst/>
                <a:uLnTx/>
                <a:uFillTx/>
                <a:latin typeface="Segoe UI" panose="020B0502040204020203" pitchFamily="34" charset="0"/>
                <a:cs typeface="Segoe UI" panose="020B0502040204020203" pitchFamily="34" charset="0"/>
              </a:defRPr>
            </a:lvl1pPr>
          </a:lstStyle>
          <a:p>
            <a:r>
              <a:rPr lang="en-US" sz="2000" dirty="0">
                <a:solidFill>
                  <a:srgbClr val="0070C0"/>
                </a:solidFill>
                <a:latin typeface="+mn-lt"/>
              </a:rPr>
              <a:t>01</a:t>
            </a:r>
          </a:p>
        </p:txBody>
      </p:sp>
      <p:sp>
        <p:nvSpPr>
          <p:cNvPr id="51" name="TextBox 20">
            <a:extLst>
              <a:ext uri="{FF2B5EF4-FFF2-40B4-BE49-F238E27FC236}">
                <a16:creationId xmlns:a16="http://schemas.microsoft.com/office/drawing/2014/main" xmlns="" id="{326372F4-EBF2-44F2-9BB9-C2B1FFEF84F1}"/>
              </a:ext>
            </a:extLst>
          </p:cNvPr>
          <p:cNvSpPr txBox="1"/>
          <p:nvPr/>
        </p:nvSpPr>
        <p:spPr>
          <a:xfrm>
            <a:off x="3352635" y="2301375"/>
            <a:ext cx="476390" cy="400110"/>
          </a:xfrm>
          <a:prstGeom prst="rect">
            <a:avLst/>
          </a:prstGeom>
          <a:noFill/>
        </p:spPr>
        <p:txBody>
          <a:bodyPr wrap="square" rtlCol="0">
            <a:spAutoFit/>
          </a:bodyPr>
          <a:lstStyle>
            <a:defPPr>
              <a:defRPr lang="en-US"/>
            </a:defPPr>
            <a:lvl1pPr marR="0" lvl="0" indent="0" algn="ctr" defTabSz="914377" fontAlgn="auto">
              <a:lnSpc>
                <a:spcPct val="100000"/>
              </a:lnSpc>
              <a:spcBef>
                <a:spcPts val="0"/>
              </a:spcBef>
              <a:spcAft>
                <a:spcPts val="0"/>
              </a:spcAft>
              <a:buClrTx/>
              <a:buSzTx/>
              <a:buFontTx/>
              <a:buNone/>
              <a:tabLst/>
              <a:defRPr kumimoji="0" sz="2300" b="1" i="0" u="none" strike="noStrike" cap="none" spc="0" normalizeH="0" baseline="0">
                <a:ln>
                  <a:noFill/>
                </a:ln>
                <a:solidFill>
                  <a:srgbClr val="0A1931"/>
                </a:solidFill>
                <a:effectLst/>
                <a:uLnTx/>
                <a:uFillTx/>
                <a:latin typeface="Segoe UI" panose="020B0502040204020203" pitchFamily="34" charset="0"/>
                <a:cs typeface="Segoe UI" panose="020B0502040204020203" pitchFamily="34" charset="0"/>
              </a:defRPr>
            </a:lvl1pPr>
          </a:lstStyle>
          <a:p>
            <a:r>
              <a:rPr lang="en-US" sz="2000" dirty="0">
                <a:solidFill>
                  <a:srgbClr val="002060"/>
                </a:solidFill>
                <a:latin typeface="+mn-lt"/>
              </a:rPr>
              <a:t>02</a:t>
            </a:r>
          </a:p>
        </p:txBody>
      </p:sp>
      <p:sp>
        <p:nvSpPr>
          <p:cNvPr id="52" name="TextBox 20">
            <a:extLst>
              <a:ext uri="{FF2B5EF4-FFF2-40B4-BE49-F238E27FC236}">
                <a16:creationId xmlns:a16="http://schemas.microsoft.com/office/drawing/2014/main" xmlns="" id="{A55839FC-DECD-4018-A26C-233C772C90F7}"/>
              </a:ext>
            </a:extLst>
          </p:cNvPr>
          <p:cNvSpPr txBox="1"/>
          <p:nvPr/>
        </p:nvSpPr>
        <p:spPr>
          <a:xfrm>
            <a:off x="3138574" y="1386948"/>
            <a:ext cx="476390" cy="400110"/>
          </a:xfrm>
          <a:prstGeom prst="rect">
            <a:avLst/>
          </a:prstGeom>
          <a:noFill/>
        </p:spPr>
        <p:txBody>
          <a:bodyPr wrap="square" rtlCol="0">
            <a:spAutoFit/>
          </a:bodyPr>
          <a:lstStyle>
            <a:defPPr>
              <a:defRPr lang="en-US"/>
            </a:defPPr>
            <a:lvl1pPr marR="0" lvl="0" indent="0" algn="ctr" defTabSz="914377" fontAlgn="auto">
              <a:lnSpc>
                <a:spcPct val="100000"/>
              </a:lnSpc>
              <a:spcBef>
                <a:spcPts val="0"/>
              </a:spcBef>
              <a:spcAft>
                <a:spcPts val="0"/>
              </a:spcAft>
              <a:buClrTx/>
              <a:buSzTx/>
              <a:buFontTx/>
              <a:buNone/>
              <a:tabLst/>
              <a:defRPr kumimoji="0" sz="2300" b="1" i="0" u="none" strike="noStrike" cap="none" spc="0" normalizeH="0" baseline="0">
                <a:ln>
                  <a:noFill/>
                </a:ln>
                <a:solidFill>
                  <a:srgbClr val="0A1931"/>
                </a:solidFill>
                <a:effectLst/>
                <a:uLnTx/>
                <a:uFillTx/>
                <a:latin typeface="Segoe UI" panose="020B0502040204020203" pitchFamily="34" charset="0"/>
                <a:cs typeface="Segoe UI" panose="020B0502040204020203" pitchFamily="34" charset="0"/>
              </a:defRPr>
            </a:lvl1pPr>
          </a:lstStyle>
          <a:p>
            <a:r>
              <a:rPr lang="en-US" sz="2000" dirty="0">
                <a:solidFill>
                  <a:srgbClr val="002060"/>
                </a:solidFill>
                <a:latin typeface="+mn-lt"/>
              </a:rPr>
              <a:t>01</a:t>
            </a:r>
          </a:p>
        </p:txBody>
      </p:sp>
      <p:sp>
        <p:nvSpPr>
          <p:cNvPr id="53" name="TextBox 20">
            <a:extLst>
              <a:ext uri="{FF2B5EF4-FFF2-40B4-BE49-F238E27FC236}">
                <a16:creationId xmlns:a16="http://schemas.microsoft.com/office/drawing/2014/main" xmlns="" id="{FAEDBCDD-E4D5-43FD-BDA2-C3C3ED941B67}"/>
              </a:ext>
            </a:extLst>
          </p:cNvPr>
          <p:cNvSpPr txBox="1"/>
          <p:nvPr/>
        </p:nvSpPr>
        <p:spPr>
          <a:xfrm>
            <a:off x="3138574" y="3198092"/>
            <a:ext cx="476390" cy="400110"/>
          </a:xfrm>
          <a:prstGeom prst="rect">
            <a:avLst/>
          </a:prstGeom>
          <a:noFill/>
        </p:spPr>
        <p:txBody>
          <a:bodyPr wrap="square" rtlCol="0">
            <a:spAutoFit/>
          </a:bodyPr>
          <a:lstStyle>
            <a:defPPr>
              <a:defRPr lang="en-US"/>
            </a:defPPr>
            <a:lvl1pPr marR="0" lvl="0" indent="0" algn="ctr" defTabSz="914377" fontAlgn="auto">
              <a:lnSpc>
                <a:spcPct val="100000"/>
              </a:lnSpc>
              <a:spcBef>
                <a:spcPts val="0"/>
              </a:spcBef>
              <a:spcAft>
                <a:spcPts val="0"/>
              </a:spcAft>
              <a:buClrTx/>
              <a:buSzTx/>
              <a:buFontTx/>
              <a:buNone/>
              <a:tabLst/>
              <a:defRPr kumimoji="0" sz="2300" b="1" i="0" u="none" strike="noStrike" cap="none" spc="0" normalizeH="0" baseline="0">
                <a:ln>
                  <a:noFill/>
                </a:ln>
                <a:solidFill>
                  <a:srgbClr val="0A1931"/>
                </a:solidFill>
                <a:effectLst/>
                <a:uLnTx/>
                <a:uFillTx/>
                <a:latin typeface="Segoe UI" panose="020B0502040204020203" pitchFamily="34" charset="0"/>
                <a:cs typeface="Segoe UI" panose="020B0502040204020203" pitchFamily="34" charset="0"/>
              </a:defRPr>
            </a:lvl1pPr>
          </a:lstStyle>
          <a:p>
            <a:r>
              <a:rPr lang="en-US" sz="2000" dirty="0">
                <a:solidFill>
                  <a:srgbClr val="002060"/>
                </a:solidFill>
                <a:latin typeface="+mn-lt"/>
              </a:rPr>
              <a:t>03</a:t>
            </a:r>
          </a:p>
        </p:txBody>
      </p:sp>
      <p:sp>
        <p:nvSpPr>
          <p:cNvPr id="54" name="Rectangle 53">
            <a:extLst>
              <a:ext uri="{FF2B5EF4-FFF2-40B4-BE49-F238E27FC236}">
                <a16:creationId xmlns:a16="http://schemas.microsoft.com/office/drawing/2014/main" xmlns="" id="{A2CE8583-D668-4B03-8C2D-FEA80546121A}"/>
              </a:ext>
            </a:extLst>
          </p:cNvPr>
          <p:cNvSpPr/>
          <p:nvPr/>
        </p:nvSpPr>
        <p:spPr>
          <a:xfrm>
            <a:off x="3190287" y="4436847"/>
            <a:ext cx="205854" cy="1696323"/>
          </a:xfrm>
          <a:prstGeom prst="rect">
            <a:avLst/>
          </a:prstGeom>
          <a:solidFill>
            <a:schemeClr val="accent2">
              <a:lumMod val="40000"/>
              <a:lumOff val="60000"/>
            </a:schemeClr>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2400" b="1" i="0" u="none" strike="noStrike" kern="1200" cap="small" spc="0" normalizeH="0" baseline="0" noProof="0">
              <a:ln>
                <a:noFill/>
              </a:ln>
              <a:solidFill>
                <a:prstClr val="white"/>
              </a:solidFill>
              <a:effectLst>
                <a:outerShdw blurRad="25400" dist="38100" dir="2700000" algn="tl">
                  <a:srgbClr val="000000">
                    <a:alpha val="70000"/>
                  </a:srgbClr>
                </a:outerShdw>
              </a:effectLst>
              <a:uLnTx/>
              <a:uFillTx/>
              <a:ea typeface="+mn-ea"/>
              <a:cs typeface="Segoe UI" panose="020B0502040204020203" pitchFamily="34" charset="0"/>
            </a:endParaRPr>
          </a:p>
        </p:txBody>
      </p:sp>
      <p:sp>
        <p:nvSpPr>
          <p:cNvPr id="55" name="Rectangle 54">
            <a:extLst>
              <a:ext uri="{FF2B5EF4-FFF2-40B4-BE49-F238E27FC236}">
                <a16:creationId xmlns:a16="http://schemas.microsoft.com/office/drawing/2014/main" xmlns="" id="{CF9CA7FB-91CD-407D-B38E-0FEC1D8D88F1}"/>
              </a:ext>
            </a:extLst>
          </p:cNvPr>
          <p:cNvSpPr/>
          <p:nvPr/>
        </p:nvSpPr>
        <p:spPr>
          <a:xfrm>
            <a:off x="3532039" y="4726047"/>
            <a:ext cx="3561295" cy="1407124"/>
          </a:xfrm>
          <a:prstGeom prst="rect">
            <a:avLst/>
          </a:prstGeom>
          <a:solidFill>
            <a:srgbClr val="CCECFF">
              <a:alpha val="49804"/>
            </a:srgbClr>
          </a:solidFill>
          <a:ln w="38100"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fr-FR" sz="1400" b="0" i="0" u="none" strike="noStrike" kern="1200" cap="none" spc="0" normalizeH="0" baseline="0" noProof="0" dirty="0">
                <a:ln>
                  <a:noFill/>
                </a:ln>
                <a:solidFill>
                  <a:srgbClr val="002060"/>
                </a:solidFill>
                <a:effectLst/>
                <a:uLnTx/>
                <a:uFillTx/>
                <a:ea typeface="+mn-ea"/>
                <a:cs typeface="Segoe UI" panose="020B0502040204020203" pitchFamily="34" charset="0"/>
              </a:rPr>
              <a:t>Ils s’adressent au marché du crédit des PME. Ils signent une convention cadre avec les institutions financières dont ils protègent l’encours. Ils participent au paiement de la perte en cas de défaut de l’emprunteur selon les termes du contrat qui lie les parties.</a:t>
            </a:r>
          </a:p>
        </p:txBody>
      </p:sp>
      <p:sp>
        <p:nvSpPr>
          <p:cNvPr id="56" name="Oval 49">
            <a:extLst>
              <a:ext uri="{FF2B5EF4-FFF2-40B4-BE49-F238E27FC236}">
                <a16:creationId xmlns:a16="http://schemas.microsoft.com/office/drawing/2014/main" xmlns="" id="{BB038BF1-F323-4522-ADC2-E77A1C3DF0D2}"/>
              </a:ext>
            </a:extLst>
          </p:cNvPr>
          <p:cNvSpPr/>
          <p:nvPr/>
        </p:nvSpPr>
        <p:spPr>
          <a:xfrm>
            <a:off x="3127423" y="4384295"/>
            <a:ext cx="341752" cy="341752"/>
          </a:xfrm>
          <a:prstGeom prst="ellipse">
            <a:avLst/>
          </a:prstGeom>
          <a:solidFill>
            <a:schemeClr val="accent2">
              <a:lumMod val="75000"/>
            </a:schemeClr>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800" b="1" i="0" u="none" strike="noStrike" kern="1200" cap="small" spc="0" normalizeH="0" baseline="0" noProof="0" dirty="0">
                <a:ln>
                  <a:noFill/>
                </a:ln>
                <a:solidFill>
                  <a:prstClr val="white"/>
                </a:solidFill>
                <a:effectLst>
                  <a:outerShdw blurRad="25400" dist="38100" dir="2700000" algn="tl">
                    <a:srgbClr val="000000">
                      <a:alpha val="70000"/>
                    </a:srgbClr>
                  </a:outerShdw>
                </a:effectLst>
                <a:uLnTx/>
                <a:uFillTx/>
                <a:ea typeface="+mn-ea"/>
                <a:cs typeface="Segoe UI" panose="020B0502040204020203" pitchFamily="34" charset="0"/>
              </a:rPr>
              <a:t>1</a:t>
            </a:r>
          </a:p>
        </p:txBody>
      </p:sp>
      <p:sp>
        <p:nvSpPr>
          <p:cNvPr id="57" name="Rectangle 56">
            <a:extLst>
              <a:ext uri="{FF2B5EF4-FFF2-40B4-BE49-F238E27FC236}">
                <a16:creationId xmlns:a16="http://schemas.microsoft.com/office/drawing/2014/main" xmlns="" id="{A31C7D49-D50E-40C3-A973-ECB465159F2B}"/>
              </a:ext>
            </a:extLst>
          </p:cNvPr>
          <p:cNvSpPr/>
          <p:nvPr/>
        </p:nvSpPr>
        <p:spPr>
          <a:xfrm>
            <a:off x="7320309" y="4417625"/>
            <a:ext cx="195614" cy="1715545"/>
          </a:xfrm>
          <a:prstGeom prst="rect">
            <a:avLst/>
          </a:prstGeom>
          <a:solidFill>
            <a:srgbClr val="F4CF3B"/>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2400" b="1" i="0" u="none" strike="noStrike" kern="1200" cap="small" spc="0" normalizeH="0" baseline="0" noProof="0">
              <a:ln>
                <a:noFill/>
              </a:ln>
              <a:solidFill>
                <a:prstClr val="white"/>
              </a:solidFill>
              <a:effectLst>
                <a:outerShdw blurRad="25400" dist="38100" dir="2700000" algn="tl">
                  <a:srgbClr val="000000">
                    <a:alpha val="70000"/>
                  </a:srgbClr>
                </a:outerShdw>
              </a:effectLst>
              <a:uLnTx/>
              <a:uFillTx/>
              <a:ea typeface="+mn-ea"/>
              <a:cs typeface="Segoe UI" panose="020B0502040204020203" pitchFamily="34" charset="0"/>
            </a:endParaRPr>
          </a:p>
        </p:txBody>
      </p:sp>
      <p:sp>
        <p:nvSpPr>
          <p:cNvPr id="58" name="Rectangle 57">
            <a:extLst>
              <a:ext uri="{FF2B5EF4-FFF2-40B4-BE49-F238E27FC236}">
                <a16:creationId xmlns:a16="http://schemas.microsoft.com/office/drawing/2014/main" xmlns="" id="{C6F0354A-93A0-4724-9686-B8DA3ED5095C}"/>
              </a:ext>
            </a:extLst>
          </p:cNvPr>
          <p:cNvSpPr/>
          <p:nvPr/>
        </p:nvSpPr>
        <p:spPr>
          <a:xfrm>
            <a:off x="7699019" y="4726046"/>
            <a:ext cx="3524337" cy="1407119"/>
          </a:xfrm>
          <a:prstGeom prst="rect">
            <a:avLst/>
          </a:prstGeom>
          <a:solidFill>
            <a:srgbClr val="F4CF3B">
              <a:alpha val="50000"/>
            </a:srgbClr>
          </a:solidFill>
          <a:ln w="38100"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tabLst/>
              <a:defRPr/>
            </a:pPr>
            <a:r>
              <a:rPr kumimoji="0" lang="fr-FR" sz="1400" b="0" i="0" u="none" strike="noStrike" kern="1200" cap="none" spc="0" normalizeH="0" baseline="0" dirty="0">
                <a:ln>
                  <a:noFill/>
                </a:ln>
                <a:solidFill>
                  <a:srgbClr val="002060"/>
                </a:solidFill>
                <a:effectLst/>
                <a:uLnTx/>
                <a:uFillTx/>
                <a:ea typeface="+mn-ea"/>
                <a:cs typeface="Segoe UI" panose="020B0502040204020203" pitchFamily="34" charset="0"/>
              </a:rPr>
              <a:t>Ils protègent le garant principal en participant à ses pertes. Ils reconnaissant la valeur sociale de l’activité du garant, ils forment un réseau protecteur. </a:t>
            </a:r>
          </a:p>
        </p:txBody>
      </p:sp>
      <p:sp>
        <p:nvSpPr>
          <p:cNvPr id="59" name="Oval 52">
            <a:extLst>
              <a:ext uri="{FF2B5EF4-FFF2-40B4-BE49-F238E27FC236}">
                <a16:creationId xmlns:a16="http://schemas.microsoft.com/office/drawing/2014/main" xmlns="" id="{E817C9BC-E71F-4E33-B334-052734E55DCE}"/>
              </a:ext>
            </a:extLst>
          </p:cNvPr>
          <p:cNvSpPr/>
          <p:nvPr/>
        </p:nvSpPr>
        <p:spPr>
          <a:xfrm>
            <a:off x="7257445" y="4365072"/>
            <a:ext cx="341752" cy="341752"/>
          </a:xfrm>
          <a:prstGeom prst="ellipse">
            <a:avLst/>
          </a:prstGeom>
          <a:solidFill>
            <a:srgbClr val="B2920A"/>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800" b="1" i="0" u="none" strike="noStrike" kern="1200" cap="small" spc="0" normalizeH="0" baseline="0" noProof="0" dirty="0">
                <a:ln>
                  <a:noFill/>
                </a:ln>
                <a:solidFill>
                  <a:prstClr val="white"/>
                </a:solidFill>
                <a:effectLst>
                  <a:outerShdw blurRad="25400" dist="38100" dir="2700000" algn="tl">
                    <a:srgbClr val="000000">
                      <a:alpha val="70000"/>
                    </a:srgbClr>
                  </a:outerShdw>
                </a:effectLst>
                <a:uLnTx/>
                <a:uFillTx/>
                <a:ea typeface="+mn-ea"/>
                <a:cs typeface="Segoe UI" panose="020B0502040204020203" pitchFamily="34" charset="0"/>
              </a:rPr>
              <a:t>2</a:t>
            </a:r>
          </a:p>
        </p:txBody>
      </p:sp>
      <p:sp>
        <p:nvSpPr>
          <p:cNvPr id="60" name="Rectangle 59">
            <a:extLst>
              <a:ext uri="{FF2B5EF4-FFF2-40B4-BE49-F238E27FC236}">
                <a16:creationId xmlns:a16="http://schemas.microsoft.com/office/drawing/2014/main" xmlns="" id="{09890FC1-AA98-470D-9E8E-43D13C79EEC5}"/>
              </a:ext>
            </a:extLst>
          </p:cNvPr>
          <p:cNvSpPr/>
          <p:nvPr/>
        </p:nvSpPr>
        <p:spPr>
          <a:xfrm>
            <a:off x="3558827" y="4384295"/>
            <a:ext cx="3534507" cy="238897"/>
          </a:xfrm>
          <a:prstGeom prst="rect">
            <a:avLst/>
          </a:prstGeom>
          <a:solidFill>
            <a:srgbClr val="4472C4">
              <a:alpha val="50000"/>
            </a:srgbClr>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1400" b="1" i="0" u="none" strike="noStrike" kern="1200" cap="none" spc="0" normalizeH="0" baseline="0" dirty="0">
                <a:ln>
                  <a:noFill/>
                </a:ln>
                <a:solidFill>
                  <a:prstClr val="white"/>
                </a:solidFill>
                <a:effectLst/>
                <a:uLnTx/>
                <a:uFillTx/>
                <a:ea typeface="+mn-ea"/>
                <a:cs typeface="Segoe UI" panose="020B0502040204020203" pitchFamily="34" charset="0"/>
              </a:rPr>
              <a:t>Garants directs</a:t>
            </a:r>
          </a:p>
        </p:txBody>
      </p:sp>
      <p:sp>
        <p:nvSpPr>
          <p:cNvPr id="62" name="Rectangle 61">
            <a:extLst>
              <a:ext uri="{FF2B5EF4-FFF2-40B4-BE49-F238E27FC236}">
                <a16:creationId xmlns:a16="http://schemas.microsoft.com/office/drawing/2014/main" xmlns="" id="{948E1C2C-7F91-4FEC-AEEE-93BCF01FADF1}"/>
              </a:ext>
            </a:extLst>
          </p:cNvPr>
          <p:cNvSpPr/>
          <p:nvPr/>
        </p:nvSpPr>
        <p:spPr>
          <a:xfrm>
            <a:off x="7699019" y="4384294"/>
            <a:ext cx="3524337" cy="265761"/>
          </a:xfrm>
          <a:prstGeom prst="rect">
            <a:avLst/>
          </a:prstGeom>
          <a:solidFill>
            <a:srgbClr val="FF6600">
              <a:alpha val="49804"/>
            </a:srgbClr>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1400" b="1" i="0" u="none" strike="noStrike" kern="1200" cap="none" spc="0" normalizeH="0" baseline="0" dirty="0">
                <a:ln>
                  <a:noFill/>
                </a:ln>
                <a:solidFill>
                  <a:prstClr val="white"/>
                </a:solidFill>
                <a:effectLst/>
                <a:uLnTx/>
                <a:uFillTx/>
                <a:ea typeface="+mn-ea"/>
                <a:cs typeface="Segoe UI" panose="020B0502040204020203" pitchFamily="34" charset="0"/>
              </a:rPr>
              <a:t>Garants indirects ou contre-garants</a:t>
            </a:r>
          </a:p>
        </p:txBody>
      </p:sp>
      <p:cxnSp>
        <p:nvCxnSpPr>
          <p:cNvPr id="63" name="Connecteur droit 62">
            <a:extLst>
              <a:ext uri="{FF2B5EF4-FFF2-40B4-BE49-F238E27FC236}">
                <a16:creationId xmlns:a16="http://schemas.microsoft.com/office/drawing/2014/main" xmlns="" id="{2C31CCDE-A277-4808-B2CE-8CA8B9D51A15}"/>
              </a:ext>
            </a:extLst>
          </p:cNvPr>
          <p:cNvCxnSpPr>
            <a:cxnSpLocks/>
          </p:cNvCxnSpPr>
          <p:nvPr/>
        </p:nvCxnSpPr>
        <p:spPr>
          <a:xfrm flipH="1">
            <a:off x="293612" y="4109227"/>
            <a:ext cx="11102934" cy="0"/>
          </a:xfrm>
          <a:prstGeom prst="line">
            <a:avLst/>
          </a:prstGeom>
          <a:ln w="38100">
            <a:solidFill>
              <a:srgbClr val="0070C0"/>
            </a:solidFill>
            <a:prstDash val="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198936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Groupe 8">
            <a:extLst>
              <a:ext uri="{FF2B5EF4-FFF2-40B4-BE49-F238E27FC236}">
                <a16:creationId xmlns:a16="http://schemas.microsoft.com/office/drawing/2014/main" xmlns="" id="{EEC1DD0E-B80D-4FD9-A249-460CB4809169}"/>
              </a:ext>
            </a:extLst>
          </p:cNvPr>
          <p:cNvGrpSpPr>
            <a:grpSpLocks/>
          </p:cNvGrpSpPr>
          <p:nvPr/>
        </p:nvGrpSpPr>
        <p:grpSpPr bwMode="auto">
          <a:xfrm>
            <a:off x="11014075" y="6237288"/>
            <a:ext cx="957263" cy="287337"/>
            <a:chOff x="9460301" y="7063452"/>
            <a:chExt cx="926165" cy="277783"/>
          </a:xfrm>
        </p:grpSpPr>
        <p:sp>
          <p:nvSpPr>
            <p:cNvPr id="6" name="Espace réservé du numéro de diapositive 5">
              <a:extLst>
                <a:ext uri="{FF2B5EF4-FFF2-40B4-BE49-F238E27FC236}">
                  <a16:creationId xmlns:a16="http://schemas.microsoft.com/office/drawing/2014/main" xmlns="" id="{ED43C5E1-47E9-43A4-84AA-AB4CD5F31A58}"/>
                </a:ext>
              </a:extLst>
            </p:cNvPr>
            <p:cNvSpPr txBox="1">
              <a:spLocks/>
            </p:cNvSpPr>
            <p:nvPr/>
          </p:nvSpPr>
          <p:spPr>
            <a:xfrm>
              <a:off x="9460301" y="7063452"/>
              <a:ext cx="926165" cy="277783"/>
            </a:xfrm>
            <a:prstGeom prst="rect">
              <a:avLst/>
            </a:prstGeom>
          </p:spPr>
          <p:txBody>
            <a:bodyPr/>
            <a:lstStyle>
              <a:defPPr>
                <a:defRPr lang="de-DE"/>
              </a:defPPr>
              <a:lvl1pPr algn="l" rtl="0" fontAlgn="base">
                <a:spcBef>
                  <a:spcPct val="0"/>
                </a:spcBef>
                <a:spcAft>
                  <a:spcPct val="0"/>
                </a:spcAft>
                <a:defRPr sz="2400" kern="1200">
                  <a:solidFill>
                    <a:schemeClr val="tx1"/>
                  </a:solidFill>
                  <a:latin typeface="Times New Roman" panose="02020603050405020304" pitchFamily="18" charset="0"/>
                  <a:ea typeface="+mn-ea"/>
                  <a:cs typeface="Times New Roman" panose="02020603050405020304" pitchFamily="18" charset="0"/>
                </a:defRPr>
              </a:lvl1pPr>
              <a:lvl2pPr marL="457200" algn="l" rtl="0" fontAlgn="base">
                <a:spcBef>
                  <a:spcPct val="0"/>
                </a:spcBef>
                <a:spcAft>
                  <a:spcPct val="0"/>
                </a:spcAft>
                <a:defRPr sz="2400" kern="1200">
                  <a:solidFill>
                    <a:schemeClr val="tx1"/>
                  </a:solidFill>
                  <a:latin typeface="Times New Roman" panose="02020603050405020304" pitchFamily="18" charset="0"/>
                  <a:ea typeface="+mn-ea"/>
                  <a:cs typeface="Times New Roman" panose="02020603050405020304" pitchFamily="18" charset="0"/>
                </a:defRPr>
              </a:lvl2pPr>
              <a:lvl3pPr marL="914400" algn="l" rtl="0" fontAlgn="base">
                <a:spcBef>
                  <a:spcPct val="0"/>
                </a:spcBef>
                <a:spcAft>
                  <a:spcPct val="0"/>
                </a:spcAft>
                <a:defRPr sz="2400" kern="1200">
                  <a:solidFill>
                    <a:schemeClr val="tx1"/>
                  </a:solidFill>
                  <a:latin typeface="Times New Roman" panose="02020603050405020304" pitchFamily="18" charset="0"/>
                  <a:ea typeface="+mn-ea"/>
                  <a:cs typeface="Times New Roman" panose="02020603050405020304" pitchFamily="18" charset="0"/>
                </a:defRPr>
              </a:lvl3pPr>
              <a:lvl4pPr marL="1371600" algn="l" rtl="0" fontAlgn="base">
                <a:spcBef>
                  <a:spcPct val="0"/>
                </a:spcBef>
                <a:spcAft>
                  <a:spcPct val="0"/>
                </a:spcAft>
                <a:defRPr sz="2400" kern="1200">
                  <a:solidFill>
                    <a:schemeClr val="tx1"/>
                  </a:solidFill>
                  <a:latin typeface="Times New Roman" panose="02020603050405020304" pitchFamily="18" charset="0"/>
                  <a:ea typeface="+mn-ea"/>
                  <a:cs typeface="Times New Roman" panose="02020603050405020304" pitchFamily="18" charset="0"/>
                </a:defRPr>
              </a:lvl4pPr>
              <a:lvl5pPr marL="1828800" algn="l" rtl="0" fontAlgn="base">
                <a:spcBef>
                  <a:spcPct val="0"/>
                </a:spcBef>
                <a:spcAft>
                  <a:spcPct val="0"/>
                </a:spcAft>
                <a:defRPr sz="2400" kern="1200">
                  <a:solidFill>
                    <a:schemeClr val="tx1"/>
                  </a:solidFill>
                  <a:latin typeface="Times New Roman" panose="02020603050405020304" pitchFamily="18" charset="0"/>
                  <a:ea typeface="+mn-ea"/>
                  <a:cs typeface="Times New Roman" panose="02020603050405020304" pitchFamily="18" charset="0"/>
                </a:defRPr>
              </a:lvl5pPr>
              <a:lvl6pPr marL="2286000" algn="l" defTabSz="914400" rtl="0" eaLnBrk="1" latinLnBrk="0" hangingPunct="1">
                <a:defRPr sz="2400" kern="1200">
                  <a:solidFill>
                    <a:schemeClr val="tx1"/>
                  </a:solidFill>
                  <a:latin typeface="Times New Roman" panose="02020603050405020304" pitchFamily="18" charset="0"/>
                  <a:ea typeface="+mn-ea"/>
                  <a:cs typeface="Times New Roman" panose="02020603050405020304" pitchFamily="18" charset="0"/>
                </a:defRPr>
              </a:lvl6pPr>
              <a:lvl7pPr marL="2743200" algn="l" defTabSz="914400" rtl="0" eaLnBrk="1" latinLnBrk="0" hangingPunct="1">
                <a:defRPr sz="2400" kern="1200">
                  <a:solidFill>
                    <a:schemeClr val="tx1"/>
                  </a:solidFill>
                  <a:latin typeface="Times New Roman" panose="02020603050405020304" pitchFamily="18" charset="0"/>
                  <a:ea typeface="+mn-ea"/>
                  <a:cs typeface="Times New Roman" panose="02020603050405020304" pitchFamily="18" charset="0"/>
                </a:defRPr>
              </a:lvl7pPr>
              <a:lvl8pPr marL="3200400" algn="l" defTabSz="914400" rtl="0" eaLnBrk="1" latinLnBrk="0" hangingPunct="1">
                <a:defRPr sz="2400" kern="1200">
                  <a:solidFill>
                    <a:schemeClr val="tx1"/>
                  </a:solidFill>
                  <a:latin typeface="Times New Roman" panose="02020603050405020304" pitchFamily="18" charset="0"/>
                  <a:ea typeface="+mn-ea"/>
                  <a:cs typeface="Times New Roman" panose="02020603050405020304" pitchFamily="18" charset="0"/>
                </a:defRPr>
              </a:lvl8pPr>
              <a:lvl9pPr marL="3657600" algn="l" defTabSz="914400" rtl="0" eaLnBrk="1" latinLnBrk="0" hangingPunct="1">
                <a:defRPr sz="2400" kern="1200">
                  <a:solidFill>
                    <a:schemeClr val="tx1"/>
                  </a:solidFill>
                  <a:latin typeface="Times New Roman" panose="02020603050405020304" pitchFamily="18" charset="0"/>
                  <a:ea typeface="+mn-ea"/>
                  <a:cs typeface="Times New Roman" panose="02020603050405020304" pitchFamily="18" charset="0"/>
                </a:defRPr>
              </a:lvl9pPr>
            </a:lstStyle>
            <a:p>
              <a:pPr algn="ctr" defTabSz="1042717" eaLnBrk="1" fontAlgn="auto" hangingPunct="1">
                <a:spcBef>
                  <a:spcPts val="0"/>
                </a:spcBef>
                <a:spcAft>
                  <a:spcPts val="0"/>
                </a:spcAft>
                <a:defRPr/>
              </a:pPr>
              <a:fld id="{0FD39C0D-2820-4F1B-838D-E1ECDD5FD67B}" type="slidenum">
                <a:rPr lang="en-GB" sz="1448">
                  <a:solidFill>
                    <a:srgbClr val="002060"/>
                  </a:solidFill>
                  <a:latin typeface="+mn-lt"/>
                  <a:cs typeface="Calibri" panose="020F0502020204030204" pitchFamily="34" charset="0"/>
                </a:rPr>
                <a:pPr algn="ctr" defTabSz="1042717" eaLnBrk="1" fontAlgn="auto" hangingPunct="1">
                  <a:spcBef>
                    <a:spcPts val="0"/>
                  </a:spcBef>
                  <a:spcAft>
                    <a:spcPts val="0"/>
                  </a:spcAft>
                  <a:defRPr/>
                </a:pPr>
                <a:t>7</a:t>
              </a:fld>
              <a:endParaRPr lang="en-GB" sz="1448" dirty="0">
                <a:solidFill>
                  <a:srgbClr val="002060"/>
                </a:solidFill>
                <a:latin typeface="+mn-lt"/>
                <a:cs typeface="Calibri" panose="020F0502020204030204" pitchFamily="34" charset="0"/>
              </a:endParaRPr>
            </a:p>
          </p:txBody>
        </p:sp>
        <p:cxnSp>
          <p:nvCxnSpPr>
            <p:cNvPr id="7" name="Connecteur droit 6">
              <a:extLst>
                <a:ext uri="{FF2B5EF4-FFF2-40B4-BE49-F238E27FC236}">
                  <a16:creationId xmlns:a16="http://schemas.microsoft.com/office/drawing/2014/main" xmlns="" id="{2E916620-8DAE-45A6-8753-262D5757757B}"/>
                </a:ext>
              </a:extLst>
            </p:cNvPr>
            <p:cNvCxnSpPr/>
            <p:nvPr/>
          </p:nvCxnSpPr>
          <p:spPr>
            <a:xfrm>
              <a:off x="9738304" y="7092611"/>
              <a:ext cx="0" cy="244020"/>
            </a:xfrm>
            <a:prstGeom prst="line">
              <a:avLst/>
            </a:prstGeom>
            <a:ln>
              <a:solidFill>
                <a:srgbClr val="003062"/>
              </a:solidFill>
            </a:ln>
          </p:spPr>
          <p:style>
            <a:lnRef idx="1">
              <a:schemeClr val="accent1"/>
            </a:lnRef>
            <a:fillRef idx="0">
              <a:schemeClr val="accent1"/>
            </a:fillRef>
            <a:effectRef idx="0">
              <a:schemeClr val="accent1"/>
            </a:effectRef>
            <a:fontRef idx="minor">
              <a:schemeClr val="tx1"/>
            </a:fontRef>
          </p:style>
        </p:cxnSp>
      </p:grpSp>
      <p:cxnSp>
        <p:nvCxnSpPr>
          <p:cNvPr id="8" name="Connecteur droit 7">
            <a:extLst>
              <a:ext uri="{FF2B5EF4-FFF2-40B4-BE49-F238E27FC236}">
                <a16:creationId xmlns:a16="http://schemas.microsoft.com/office/drawing/2014/main" xmlns="" id="{EC23064F-FBFF-40B2-97D5-9FE122837EFA}"/>
              </a:ext>
            </a:extLst>
          </p:cNvPr>
          <p:cNvCxnSpPr>
            <a:cxnSpLocks/>
          </p:cNvCxnSpPr>
          <p:nvPr/>
        </p:nvCxnSpPr>
        <p:spPr>
          <a:xfrm>
            <a:off x="0" y="971931"/>
            <a:ext cx="10996863" cy="0"/>
          </a:xfrm>
          <a:prstGeom prst="line">
            <a:avLst/>
          </a:prstGeom>
          <a:ln w="19050">
            <a:solidFill>
              <a:srgbClr val="0E3A4D"/>
            </a:solidFill>
          </a:ln>
        </p:spPr>
        <p:style>
          <a:lnRef idx="1">
            <a:schemeClr val="accent1"/>
          </a:lnRef>
          <a:fillRef idx="0">
            <a:schemeClr val="accent1"/>
          </a:fillRef>
          <a:effectRef idx="0">
            <a:schemeClr val="accent1"/>
          </a:effectRef>
          <a:fontRef idx="minor">
            <a:schemeClr val="tx1"/>
          </a:fontRef>
        </p:style>
      </p:cxnSp>
      <p:pic>
        <p:nvPicPr>
          <p:cNvPr id="9" name="Image 8">
            <a:extLst>
              <a:ext uri="{FF2B5EF4-FFF2-40B4-BE49-F238E27FC236}">
                <a16:creationId xmlns:a16="http://schemas.microsoft.com/office/drawing/2014/main" xmlns="" id="{ECE03D5E-D6FA-4B3D-815F-A9409A32082B}"/>
              </a:ext>
            </a:extLst>
          </p:cNvPr>
          <p:cNvPicPr>
            <a:picLocks noChangeAspect="1"/>
          </p:cNvPicPr>
          <p:nvPr/>
        </p:nvPicPr>
        <p:blipFill>
          <a:blip r:embed="rId2"/>
          <a:stretch>
            <a:fillRect/>
          </a:stretch>
        </p:blipFill>
        <p:spPr>
          <a:xfrm>
            <a:off x="11090358" y="394735"/>
            <a:ext cx="695325" cy="866775"/>
          </a:xfrm>
          <a:prstGeom prst="rect">
            <a:avLst/>
          </a:prstGeom>
        </p:spPr>
      </p:pic>
      <p:sp>
        <p:nvSpPr>
          <p:cNvPr id="45" name="Title 9">
            <a:extLst>
              <a:ext uri="{FF2B5EF4-FFF2-40B4-BE49-F238E27FC236}">
                <a16:creationId xmlns:a16="http://schemas.microsoft.com/office/drawing/2014/main" xmlns="" id="{78397562-115E-48DF-A07F-6A1299263DEE}"/>
              </a:ext>
            </a:extLst>
          </p:cNvPr>
          <p:cNvSpPr txBox="1">
            <a:spLocks/>
          </p:cNvSpPr>
          <p:nvPr/>
        </p:nvSpPr>
        <p:spPr>
          <a:xfrm>
            <a:off x="138709" y="465177"/>
            <a:ext cx="10515600" cy="507831"/>
          </a:xfrm>
          <a:prstGeom prst="rect">
            <a:avLst/>
          </a:prstGeom>
        </p:spPr>
        <p:txBody>
          <a:bodyPr vert="horz" lIns="91440" tIns="45720" rIns="91440" bIns="45720" rtlCol="0" anchor="ctr">
            <a:spAutoFit/>
          </a:bodyPr>
          <a:lstStyle>
            <a:lvl1pPr>
              <a:lnSpc>
                <a:spcPct val="90000"/>
              </a:lnSpc>
              <a:spcBef>
                <a:spcPct val="0"/>
              </a:spcBef>
              <a:buNone/>
              <a:defRPr sz="3600" b="1">
                <a:solidFill>
                  <a:srgbClr val="0E3A4D"/>
                </a:solidFill>
                <a:latin typeface="Segoe UI" panose="020B0502040204020203" pitchFamily="34" charset="0"/>
                <a:ea typeface="+mj-ea"/>
                <a:cs typeface="Segoe UI" panose="020B0502040204020203" pitchFamily="34" charset="0"/>
              </a:defRPr>
            </a:lvl1pPr>
          </a:lstStyle>
          <a:p>
            <a:pPr marL="1203325" marR="0" lvl="0" indent="-1203325" algn="l" defTabSz="914400" rtl="0" eaLnBrk="1" fontAlgn="auto" latinLnBrk="0" hangingPunct="1">
              <a:lnSpc>
                <a:spcPct val="90000"/>
              </a:lnSpc>
              <a:spcBef>
                <a:spcPct val="0"/>
              </a:spcBef>
              <a:spcAft>
                <a:spcPts val="0"/>
              </a:spcAft>
              <a:buClrTx/>
              <a:buSzTx/>
              <a:buFontTx/>
              <a:buNone/>
              <a:tabLst/>
              <a:defRPr/>
            </a:pPr>
            <a:r>
              <a:rPr kumimoji="0" lang="en-US" sz="3000" b="1" i="0" u="none" strike="noStrike" kern="1200" cap="none" spc="0" normalizeH="0" baseline="0" noProof="0" dirty="0">
                <a:ln>
                  <a:noFill/>
                </a:ln>
                <a:solidFill>
                  <a:srgbClr val="0070C0"/>
                </a:solidFill>
                <a:effectLst/>
                <a:uLnTx/>
                <a:uFillTx/>
                <a:latin typeface="+mn-lt"/>
                <a:ea typeface="+mj-ea"/>
                <a:cs typeface="Segoe UI" panose="020B0502040204020203" pitchFamily="34" charset="0"/>
              </a:rPr>
              <a:t>III.</a:t>
            </a:r>
            <a:r>
              <a:rPr kumimoji="0" lang="en-US" sz="3000" b="1" i="0" u="none" strike="noStrike" kern="1200" cap="none" spc="0" normalizeH="0" baseline="0" noProof="0" dirty="0">
                <a:ln>
                  <a:noFill/>
                </a:ln>
                <a:solidFill>
                  <a:srgbClr val="0E3A4D"/>
                </a:solidFill>
                <a:effectLst/>
                <a:uLnTx/>
                <a:uFillTx/>
                <a:latin typeface="+mn-lt"/>
                <a:ea typeface="+mj-ea"/>
                <a:cs typeface="Segoe UI" panose="020B0502040204020203" pitchFamily="34" charset="0"/>
              </a:rPr>
              <a:t> </a:t>
            </a:r>
            <a:r>
              <a:rPr kumimoji="0" lang="fr-FR" sz="3000" b="1" i="0" u="none" strike="noStrike" kern="1200" cap="none" spc="0" normalizeH="0" baseline="0" noProof="0" dirty="0">
                <a:ln>
                  <a:noFill/>
                </a:ln>
                <a:solidFill>
                  <a:srgbClr val="0E3A4D"/>
                </a:solidFill>
                <a:effectLst/>
                <a:uLnTx/>
                <a:uFillTx/>
                <a:latin typeface="+mn-lt"/>
                <a:ea typeface="+mj-ea"/>
                <a:cs typeface="Segoe UI" panose="020B0502040204020203" pitchFamily="34" charset="0"/>
              </a:rPr>
              <a:t>Nature des institutions de garantie</a:t>
            </a:r>
          </a:p>
        </p:txBody>
      </p:sp>
      <p:sp>
        <p:nvSpPr>
          <p:cNvPr id="23" name="Rectangle 22">
            <a:extLst>
              <a:ext uri="{FF2B5EF4-FFF2-40B4-BE49-F238E27FC236}">
                <a16:creationId xmlns:a16="http://schemas.microsoft.com/office/drawing/2014/main" xmlns="" id="{2846EE56-2D2C-43F7-AB4F-5CB031E660A5}"/>
              </a:ext>
            </a:extLst>
          </p:cNvPr>
          <p:cNvSpPr>
            <a:spLocks/>
          </p:cNvSpPr>
          <p:nvPr/>
        </p:nvSpPr>
        <p:spPr>
          <a:xfrm>
            <a:off x="970162" y="1906865"/>
            <a:ext cx="4442773" cy="2318155"/>
          </a:xfrm>
          <a:prstGeom prst="rect">
            <a:avLst/>
          </a:prstGeom>
          <a:noFill/>
          <a:ln w="28575" cap="flat">
            <a:solidFill>
              <a:schemeClr val="accent3"/>
            </a:solidFill>
            <a:prstDash val="solid"/>
            <a:miter lim="8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noAutofit/>
          </a:bodyPr>
          <a:lstStyle/>
          <a:p>
            <a:pPr marL="0" marR="0" lvl="0" indent="0" algn="l" defTabSz="914400" rtl="0" eaLnBrk="1" fontAlgn="auto" latinLnBrk="0" hangingPunct="0">
              <a:lnSpc>
                <a:spcPct val="100000"/>
              </a:lnSpc>
              <a:spcBef>
                <a:spcPts val="0"/>
              </a:spcBef>
              <a:spcAft>
                <a:spcPts val="0"/>
              </a:spcAft>
              <a:buClrTx/>
              <a:buSzTx/>
              <a:buFontTx/>
              <a:buNone/>
              <a:tabLst/>
              <a:defRPr/>
            </a:pPr>
            <a:endParaRPr kumimoji="0" lang="fr-FR" sz="1800" b="0" i="0" u="none" strike="noStrike" kern="1200" cap="none" spc="0" normalizeH="0" baseline="0">
              <a:ln>
                <a:noFill/>
              </a:ln>
              <a:solidFill>
                <a:srgbClr val="000000"/>
              </a:solidFill>
              <a:effectLst/>
              <a:uLnTx/>
              <a:uFillTx/>
              <a:ea typeface="Open Sans"/>
              <a:cs typeface="Segoe UI" panose="020B0502040204020203" pitchFamily="34" charset="0"/>
              <a:sym typeface="Open Sans"/>
            </a:endParaRPr>
          </a:p>
        </p:txBody>
      </p:sp>
      <p:sp>
        <p:nvSpPr>
          <p:cNvPr id="24" name="Rectangle 23">
            <a:extLst>
              <a:ext uri="{FF2B5EF4-FFF2-40B4-BE49-F238E27FC236}">
                <a16:creationId xmlns:a16="http://schemas.microsoft.com/office/drawing/2014/main" xmlns="" id="{5DC0CE93-1BDA-486C-9376-4D2E369025D8}"/>
              </a:ext>
            </a:extLst>
          </p:cNvPr>
          <p:cNvSpPr>
            <a:spLocks noChangeAspect="1"/>
          </p:cNvSpPr>
          <p:nvPr/>
        </p:nvSpPr>
        <p:spPr>
          <a:xfrm>
            <a:off x="685487" y="1124490"/>
            <a:ext cx="4727448" cy="613740"/>
          </a:xfrm>
          <a:prstGeom prst="rect">
            <a:avLst/>
          </a:prstGeom>
          <a:solidFill>
            <a:schemeClr val="accent3"/>
          </a:solidFill>
          <a:ln w="28575">
            <a:solidFill>
              <a:schemeClr val="accent3"/>
            </a:solidFill>
          </a:ln>
          <a:effectLst/>
        </p:spPr>
        <p:style>
          <a:lnRef idx="0">
            <a:schemeClr val="accent3"/>
          </a:lnRef>
          <a:fillRef idx="3">
            <a:schemeClr val="accent3"/>
          </a:fillRef>
          <a:effectRef idx="3">
            <a:schemeClr val="accent3"/>
          </a:effectRef>
          <a:fontRef idx="minor">
            <a:schemeClr val="lt1"/>
          </a:fontRef>
        </p:style>
        <p:txBody>
          <a:bodyPr lIns="182880" tIns="91440" rIns="91440" bIns="91440" rtlCol="0" anchor="ctr" anchorCtr="0"/>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2200" b="1" i="0" u="none" strike="noStrike" kern="1200" cap="none" normalizeH="0" dirty="0">
                <a:ln>
                  <a:noFill/>
                </a:ln>
                <a:solidFill>
                  <a:prstClr val="white"/>
                </a:solidFill>
                <a:effectLst/>
                <a:uLnTx/>
                <a:uFillTx/>
                <a:ea typeface="Open Sans Extrabold" charset="0"/>
                <a:cs typeface="Segoe UI" panose="020B0502040204020203" pitchFamily="34" charset="0"/>
              </a:rPr>
              <a:t>Sociétés de Garantie</a:t>
            </a:r>
            <a:endParaRPr kumimoji="0" lang="fr-FR" sz="2200" b="0" i="1" u="none" strike="noStrike" kern="1200" cap="none" normalizeH="0" dirty="0">
              <a:ln>
                <a:noFill/>
              </a:ln>
              <a:solidFill>
                <a:prstClr val="white"/>
              </a:solidFill>
              <a:effectLst/>
              <a:uLnTx/>
              <a:uFillTx/>
              <a:ea typeface="Open Sans Extrabold" charset="0"/>
              <a:cs typeface="Segoe UI" panose="020B0502040204020203" pitchFamily="34" charset="0"/>
            </a:endParaRPr>
          </a:p>
        </p:txBody>
      </p:sp>
      <p:sp>
        <p:nvSpPr>
          <p:cNvPr id="25" name="Rectangle 24">
            <a:extLst>
              <a:ext uri="{FF2B5EF4-FFF2-40B4-BE49-F238E27FC236}">
                <a16:creationId xmlns:a16="http://schemas.microsoft.com/office/drawing/2014/main" xmlns="" id="{A557DC2D-2B49-42F2-A779-0CE0239536B3}"/>
              </a:ext>
            </a:extLst>
          </p:cNvPr>
          <p:cNvSpPr>
            <a:spLocks/>
          </p:cNvSpPr>
          <p:nvPr/>
        </p:nvSpPr>
        <p:spPr>
          <a:xfrm>
            <a:off x="6605413" y="1906865"/>
            <a:ext cx="4443088" cy="2318155"/>
          </a:xfrm>
          <a:prstGeom prst="rect">
            <a:avLst/>
          </a:prstGeom>
          <a:noFill/>
          <a:ln w="28575" cap="flat">
            <a:solidFill>
              <a:srgbClr val="0E3A4D"/>
            </a:solidFill>
            <a:prstDash val="solid"/>
            <a:miter lim="8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noAutofit/>
          </a:bodyPr>
          <a:lstStyle/>
          <a:p>
            <a:pPr marL="0" marR="0" lvl="0" indent="0" algn="l" defTabSz="914400" rtl="0" eaLnBrk="1" fontAlgn="auto" latinLnBrk="0" hangingPunct="0">
              <a:lnSpc>
                <a:spcPct val="100000"/>
              </a:lnSpc>
              <a:spcBef>
                <a:spcPts val="0"/>
              </a:spcBef>
              <a:spcAft>
                <a:spcPts val="0"/>
              </a:spcAft>
              <a:buClrTx/>
              <a:buSzTx/>
              <a:buFontTx/>
              <a:buNone/>
              <a:tabLst/>
              <a:defRPr/>
            </a:pPr>
            <a:endParaRPr kumimoji="0" lang="fr-FR" sz="1800" b="0" i="0" u="none" strike="noStrike" kern="1200" cap="none" spc="0" normalizeH="0" baseline="0">
              <a:ln>
                <a:noFill/>
              </a:ln>
              <a:solidFill>
                <a:srgbClr val="000000"/>
              </a:solidFill>
              <a:effectLst/>
              <a:uLnTx/>
              <a:uFillTx/>
              <a:ea typeface="Open Sans"/>
              <a:cs typeface="Segoe UI" panose="020B0502040204020203" pitchFamily="34" charset="0"/>
              <a:sym typeface="Open Sans"/>
            </a:endParaRPr>
          </a:p>
        </p:txBody>
      </p:sp>
      <p:sp>
        <p:nvSpPr>
          <p:cNvPr id="26" name="Rectangle 25">
            <a:extLst>
              <a:ext uri="{FF2B5EF4-FFF2-40B4-BE49-F238E27FC236}">
                <a16:creationId xmlns:a16="http://schemas.microsoft.com/office/drawing/2014/main" xmlns="" id="{522B375A-3221-4FE7-A444-CF8F0B77B2D3}"/>
              </a:ext>
            </a:extLst>
          </p:cNvPr>
          <p:cNvSpPr>
            <a:spLocks noChangeAspect="1"/>
          </p:cNvSpPr>
          <p:nvPr/>
        </p:nvSpPr>
        <p:spPr>
          <a:xfrm>
            <a:off x="6339606" y="1147802"/>
            <a:ext cx="4725003" cy="583193"/>
          </a:xfrm>
          <a:prstGeom prst="rect">
            <a:avLst/>
          </a:prstGeom>
          <a:solidFill>
            <a:srgbClr val="0E3A4D"/>
          </a:solidFill>
          <a:ln w="28575">
            <a:solidFill>
              <a:srgbClr val="0E3A4D"/>
            </a:solidFill>
          </a:ln>
          <a:effectLst/>
        </p:spPr>
        <p:style>
          <a:lnRef idx="0">
            <a:schemeClr val="accent2"/>
          </a:lnRef>
          <a:fillRef idx="3">
            <a:schemeClr val="accent2"/>
          </a:fillRef>
          <a:effectRef idx="3">
            <a:schemeClr val="accent2"/>
          </a:effectRef>
          <a:fontRef idx="minor">
            <a:schemeClr val="lt1"/>
          </a:fontRef>
        </p:style>
        <p:txBody>
          <a:bodyPr lIns="182880" tIns="91440" rIns="91440" bIns="91440" rtlCol="0" anchor="ctr" anchorCtr="0"/>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2200" b="1" i="0" u="none" strike="noStrike" kern="1200" cap="none" normalizeH="0" dirty="0">
                <a:ln>
                  <a:noFill/>
                </a:ln>
                <a:solidFill>
                  <a:prstClr val="white"/>
                </a:solidFill>
                <a:effectLst/>
                <a:uLnTx/>
                <a:uFillTx/>
                <a:ea typeface="Open Sans Extrabold" charset="0"/>
                <a:cs typeface="Segoe UI" panose="020B0502040204020203" pitchFamily="34" charset="0"/>
              </a:rPr>
              <a:t>Programmes de Garantie</a:t>
            </a:r>
          </a:p>
        </p:txBody>
      </p:sp>
      <p:sp>
        <p:nvSpPr>
          <p:cNvPr id="27" name="Oval 17">
            <a:extLst>
              <a:ext uri="{FF2B5EF4-FFF2-40B4-BE49-F238E27FC236}">
                <a16:creationId xmlns:a16="http://schemas.microsoft.com/office/drawing/2014/main" xmlns="" id="{04DC9F6A-C7D2-4A2C-BE52-134907AC9A97}"/>
              </a:ext>
            </a:extLst>
          </p:cNvPr>
          <p:cNvSpPr/>
          <p:nvPr/>
        </p:nvSpPr>
        <p:spPr>
          <a:xfrm>
            <a:off x="5797395" y="1147802"/>
            <a:ext cx="1084421" cy="583193"/>
          </a:xfrm>
          <a:prstGeom prst="ellipse">
            <a:avLst/>
          </a:prstGeom>
          <a:solidFill>
            <a:schemeClr val="bg1"/>
          </a:solidFill>
          <a:ln w="38100">
            <a:solidFill>
              <a:srgbClr val="0E3A4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2500" b="1" i="0" u="none" strike="noStrike" kern="1200" cap="none" spc="0" normalizeH="0" baseline="0" dirty="0">
                <a:ln>
                  <a:noFill/>
                </a:ln>
                <a:solidFill>
                  <a:srgbClr val="002060"/>
                </a:solidFill>
                <a:effectLst/>
                <a:uLnTx/>
                <a:uFillTx/>
                <a:ea typeface="+mn-ea"/>
                <a:cs typeface="+mn-cs"/>
              </a:rPr>
              <a:t>B</a:t>
            </a:r>
          </a:p>
        </p:txBody>
      </p:sp>
      <p:sp>
        <p:nvSpPr>
          <p:cNvPr id="29" name="Oval 19">
            <a:extLst>
              <a:ext uri="{FF2B5EF4-FFF2-40B4-BE49-F238E27FC236}">
                <a16:creationId xmlns:a16="http://schemas.microsoft.com/office/drawing/2014/main" xmlns="" id="{040E74B6-7C14-4275-8336-A7399C5769C8}"/>
              </a:ext>
            </a:extLst>
          </p:cNvPr>
          <p:cNvSpPr/>
          <p:nvPr/>
        </p:nvSpPr>
        <p:spPr>
          <a:xfrm>
            <a:off x="167270" y="1124491"/>
            <a:ext cx="1036431" cy="613740"/>
          </a:xfrm>
          <a:prstGeom prst="ellipse">
            <a:avLst/>
          </a:prstGeom>
          <a:solidFill>
            <a:schemeClr val="bg1"/>
          </a:solidFill>
          <a:ln w="3810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2500" b="1" i="0" u="none" strike="noStrike" kern="1200" cap="none" spc="0" normalizeH="0" baseline="0" dirty="0">
                <a:ln>
                  <a:noFill/>
                </a:ln>
                <a:solidFill>
                  <a:schemeClr val="bg1">
                    <a:lumMod val="50000"/>
                  </a:schemeClr>
                </a:solidFill>
                <a:effectLst/>
                <a:uLnTx/>
                <a:uFillTx/>
                <a:ea typeface="+mn-ea"/>
                <a:cs typeface="+mn-cs"/>
              </a:rPr>
              <a:t>A</a:t>
            </a:r>
          </a:p>
        </p:txBody>
      </p:sp>
      <p:sp>
        <p:nvSpPr>
          <p:cNvPr id="35" name="Rectangle 34">
            <a:extLst>
              <a:ext uri="{FF2B5EF4-FFF2-40B4-BE49-F238E27FC236}">
                <a16:creationId xmlns:a16="http://schemas.microsoft.com/office/drawing/2014/main" xmlns="" id="{FEB3EAAE-5C40-4017-A7C1-FD138A8A1CD9}"/>
              </a:ext>
            </a:extLst>
          </p:cNvPr>
          <p:cNvSpPr/>
          <p:nvPr/>
        </p:nvSpPr>
        <p:spPr>
          <a:xfrm>
            <a:off x="970161" y="1924225"/>
            <a:ext cx="4293605" cy="542907"/>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04046" tIns="52020" rIns="104046" bIns="52020" anchor="ctr"/>
          <a:lstStyle/>
          <a:p>
            <a:pPr defTabSz="1007943" fontAlgn="auto">
              <a:spcBef>
                <a:spcPts val="0"/>
              </a:spcBef>
              <a:spcAft>
                <a:spcPts val="0"/>
              </a:spcAft>
              <a:defRPr/>
            </a:pPr>
            <a:r>
              <a:rPr lang="fr-FR" sz="1498" b="1" i="1" dirty="0">
                <a:solidFill>
                  <a:schemeClr val="bg1"/>
                </a:solidFill>
                <a:latin typeface="Calibri" panose="020F0502020204030204" pitchFamily="34" charset="0"/>
                <a:cs typeface="Calibri" panose="020F0502020204030204" pitchFamily="34" charset="0"/>
              </a:rPr>
              <a:t>Sociétés Mutuelles</a:t>
            </a:r>
            <a:endParaRPr lang="fr-CA" sz="1498" b="1" i="1" dirty="0">
              <a:solidFill>
                <a:schemeClr val="bg1"/>
              </a:solidFill>
              <a:latin typeface="Calibri" panose="020F0502020204030204" pitchFamily="34" charset="0"/>
              <a:cs typeface="Calibri" panose="020F0502020204030204" pitchFamily="34" charset="0"/>
            </a:endParaRPr>
          </a:p>
        </p:txBody>
      </p:sp>
      <p:sp>
        <p:nvSpPr>
          <p:cNvPr id="36" name="Rectangle : carré corné 35">
            <a:extLst>
              <a:ext uri="{FF2B5EF4-FFF2-40B4-BE49-F238E27FC236}">
                <a16:creationId xmlns:a16="http://schemas.microsoft.com/office/drawing/2014/main" xmlns="" id="{1590AB16-C68C-4B76-B71E-6177D6DD4501}"/>
              </a:ext>
            </a:extLst>
          </p:cNvPr>
          <p:cNvSpPr/>
          <p:nvPr/>
        </p:nvSpPr>
        <p:spPr>
          <a:xfrm flipH="1">
            <a:off x="4873083" y="1924225"/>
            <a:ext cx="523426" cy="548238"/>
          </a:xfrm>
          <a:prstGeom prst="foldedCorner">
            <a:avLst>
              <a:gd name="adj" fmla="val 48961"/>
            </a:avLst>
          </a:prstGeom>
          <a:solidFill>
            <a:srgbClr val="DCDCDC"/>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04046" tIns="52020" rIns="104046" bIns="52020" numCol="1" spcCol="0" rtlCol="0" fromWordArt="0" anchor="ctr" anchorCtr="0" forceAA="0" compatLnSpc="1">
            <a:prstTxWarp prst="textNoShape">
              <a:avLst/>
            </a:prstTxWarp>
            <a:noAutofit/>
          </a:bodyPr>
          <a:lstStyle/>
          <a:p>
            <a:pPr algn="ctr" defTabSz="1007943" fontAlgn="auto">
              <a:spcBef>
                <a:spcPts val="0"/>
              </a:spcBef>
              <a:spcAft>
                <a:spcPts val="0"/>
              </a:spcAft>
            </a:pPr>
            <a:endParaRPr lang="fr-FR" sz="1498" b="1" dirty="0">
              <a:solidFill>
                <a:srgbClr val="002060"/>
              </a:solidFill>
              <a:latin typeface="Calibri" panose="020F0502020204030204" pitchFamily="34" charset="0"/>
              <a:cs typeface="Calibri" panose="020F0502020204030204" pitchFamily="34" charset="0"/>
            </a:endParaRPr>
          </a:p>
          <a:p>
            <a:pPr algn="ctr" defTabSz="1007943" fontAlgn="auto">
              <a:spcBef>
                <a:spcPts val="0"/>
              </a:spcBef>
              <a:spcAft>
                <a:spcPts val="0"/>
              </a:spcAft>
            </a:pPr>
            <a:r>
              <a:rPr lang="fr-FR" sz="1498" b="1" dirty="0">
                <a:solidFill>
                  <a:srgbClr val="0E3A4D"/>
                </a:solidFill>
                <a:latin typeface="Calibri" panose="020F0502020204030204" pitchFamily="34" charset="0"/>
                <a:cs typeface="Calibri" panose="020F0502020204030204" pitchFamily="34" charset="0"/>
              </a:rPr>
              <a:t>1</a:t>
            </a:r>
          </a:p>
        </p:txBody>
      </p:sp>
      <p:sp>
        <p:nvSpPr>
          <p:cNvPr id="37" name="ZoneTexte 36">
            <a:extLst>
              <a:ext uri="{FF2B5EF4-FFF2-40B4-BE49-F238E27FC236}">
                <a16:creationId xmlns:a16="http://schemas.microsoft.com/office/drawing/2014/main" xmlns="" id="{32B4AFB9-7B7D-4CE3-8ABF-C5439065C3BE}"/>
              </a:ext>
            </a:extLst>
          </p:cNvPr>
          <p:cNvSpPr txBox="1"/>
          <p:nvPr/>
        </p:nvSpPr>
        <p:spPr>
          <a:xfrm>
            <a:off x="970163" y="2409138"/>
            <a:ext cx="4442772" cy="1815882"/>
          </a:xfrm>
          <a:prstGeom prst="rect">
            <a:avLst/>
          </a:prstGeom>
          <a:noFill/>
        </p:spPr>
        <p:txBody>
          <a:bodyPr wrap="square">
            <a:spAutoFit/>
          </a:bodyPr>
          <a:lstStyle/>
          <a:p>
            <a:pPr algn="just"/>
            <a:r>
              <a:rPr lang="fr-FR" sz="1600" b="0" i="0" u="none" strike="noStrike" baseline="0" dirty="0">
                <a:solidFill>
                  <a:srgbClr val="000000"/>
                </a:solidFill>
              </a:rPr>
              <a:t>Initiatives communes à un ensemble d’entreprises indépendantes ou de leurs organisations représentatives qui s’engagent à octroyer une garantie collective aux crédits concédés à leurs membres. Ces derniers prennent part à la formation du capital et à la gestion de la société, souvent à caractère coopératif.</a:t>
            </a:r>
            <a:endParaRPr lang="fr-FR" sz="1600" dirty="0">
              <a:solidFill>
                <a:srgbClr val="000000"/>
              </a:solidFill>
            </a:endParaRPr>
          </a:p>
        </p:txBody>
      </p:sp>
      <p:sp>
        <p:nvSpPr>
          <p:cNvPr id="38" name="Rectangle 37">
            <a:extLst>
              <a:ext uri="{FF2B5EF4-FFF2-40B4-BE49-F238E27FC236}">
                <a16:creationId xmlns:a16="http://schemas.microsoft.com/office/drawing/2014/main" xmlns="" id="{E812B76A-76C9-44E3-A71F-3E8F832D28C6}"/>
              </a:ext>
            </a:extLst>
          </p:cNvPr>
          <p:cNvSpPr>
            <a:spLocks/>
          </p:cNvSpPr>
          <p:nvPr/>
        </p:nvSpPr>
        <p:spPr>
          <a:xfrm>
            <a:off x="970162" y="4323295"/>
            <a:ext cx="4442773" cy="2318155"/>
          </a:xfrm>
          <a:prstGeom prst="rect">
            <a:avLst/>
          </a:prstGeom>
          <a:noFill/>
          <a:ln w="28575" cap="flat">
            <a:solidFill>
              <a:schemeClr val="accent3"/>
            </a:solidFill>
            <a:prstDash val="solid"/>
            <a:miter lim="8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noAutofit/>
          </a:bodyPr>
          <a:lstStyle/>
          <a:p>
            <a:pPr marL="0" marR="0" lvl="0" indent="0" algn="l" defTabSz="914400" rtl="0" eaLnBrk="1" fontAlgn="auto" latinLnBrk="0" hangingPunct="0">
              <a:lnSpc>
                <a:spcPct val="100000"/>
              </a:lnSpc>
              <a:spcBef>
                <a:spcPts val="0"/>
              </a:spcBef>
              <a:spcAft>
                <a:spcPts val="0"/>
              </a:spcAft>
              <a:buClrTx/>
              <a:buSzTx/>
              <a:buFontTx/>
              <a:buNone/>
              <a:tabLst/>
              <a:defRPr/>
            </a:pPr>
            <a:endParaRPr kumimoji="0" lang="fr-FR" sz="1800" b="0" i="0" u="none" strike="noStrike" kern="1200" cap="none" spc="0" normalizeH="0" baseline="0">
              <a:ln>
                <a:noFill/>
              </a:ln>
              <a:solidFill>
                <a:srgbClr val="000000"/>
              </a:solidFill>
              <a:effectLst/>
              <a:uLnTx/>
              <a:uFillTx/>
              <a:ea typeface="Open Sans"/>
              <a:cs typeface="Segoe UI" panose="020B0502040204020203" pitchFamily="34" charset="0"/>
              <a:sym typeface="Open Sans"/>
            </a:endParaRPr>
          </a:p>
        </p:txBody>
      </p:sp>
      <p:sp>
        <p:nvSpPr>
          <p:cNvPr id="39" name="Rectangle 38">
            <a:extLst>
              <a:ext uri="{FF2B5EF4-FFF2-40B4-BE49-F238E27FC236}">
                <a16:creationId xmlns:a16="http://schemas.microsoft.com/office/drawing/2014/main" xmlns="" id="{99F4EC41-0769-4C5B-9868-4D5E06FF86DB}"/>
              </a:ext>
            </a:extLst>
          </p:cNvPr>
          <p:cNvSpPr/>
          <p:nvPr/>
        </p:nvSpPr>
        <p:spPr>
          <a:xfrm>
            <a:off x="970161" y="4340655"/>
            <a:ext cx="4293605" cy="542907"/>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04046" tIns="52020" rIns="104046" bIns="52020" anchor="ctr"/>
          <a:lstStyle/>
          <a:p>
            <a:pPr defTabSz="1007943" fontAlgn="auto">
              <a:spcBef>
                <a:spcPts val="0"/>
              </a:spcBef>
              <a:spcAft>
                <a:spcPts val="0"/>
              </a:spcAft>
              <a:defRPr/>
            </a:pPr>
            <a:r>
              <a:rPr lang="fr-FR" sz="1498" b="1" i="1" dirty="0">
                <a:solidFill>
                  <a:schemeClr val="bg1"/>
                </a:solidFill>
                <a:latin typeface="Calibri" panose="020F0502020204030204" pitchFamily="34" charset="0"/>
                <a:cs typeface="Calibri" panose="020F0502020204030204" pitchFamily="34" charset="0"/>
              </a:rPr>
              <a:t>Sociétés Commerciales - Corporate</a:t>
            </a:r>
            <a:endParaRPr lang="fr-CA" sz="1498" b="1" i="1" dirty="0">
              <a:solidFill>
                <a:schemeClr val="bg1"/>
              </a:solidFill>
              <a:latin typeface="Calibri" panose="020F0502020204030204" pitchFamily="34" charset="0"/>
              <a:cs typeface="Calibri" panose="020F0502020204030204" pitchFamily="34" charset="0"/>
            </a:endParaRPr>
          </a:p>
        </p:txBody>
      </p:sp>
      <p:sp>
        <p:nvSpPr>
          <p:cNvPr id="40" name="Rectangle : carré corné 39">
            <a:extLst>
              <a:ext uri="{FF2B5EF4-FFF2-40B4-BE49-F238E27FC236}">
                <a16:creationId xmlns:a16="http://schemas.microsoft.com/office/drawing/2014/main" xmlns="" id="{5BA876F3-ED01-4B9B-B79C-F4A376490603}"/>
              </a:ext>
            </a:extLst>
          </p:cNvPr>
          <p:cNvSpPr/>
          <p:nvPr/>
        </p:nvSpPr>
        <p:spPr>
          <a:xfrm flipH="1">
            <a:off x="4873083" y="4340655"/>
            <a:ext cx="523426" cy="548238"/>
          </a:xfrm>
          <a:prstGeom prst="foldedCorner">
            <a:avLst>
              <a:gd name="adj" fmla="val 48961"/>
            </a:avLst>
          </a:prstGeom>
          <a:solidFill>
            <a:srgbClr val="DCDCDC"/>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04046" tIns="52020" rIns="104046" bIns="52020" numCol="1" spcCol="0" rtlCol="0" fromWordArt="0" anchor="ctr" anchorCtr="0" forceAA="0" compatLnSpc="1">
            <a:prstTxWarp prst="textNoShape">
              <a:avLst/>
            </a:prstTxWarp>
            <a:noAutofit/>
          </a:bodyPr>
          <a:lstStyle/>
          <a:p>
            <a:pPr algn="ctr" defTabSz="1007943"/>
            <a:endParaRPr lang="fr-FR" sz="1498" b="1" dirty="0">
              <a:solidFill>
                <a:srgbClr val="002060"/>
              </a:solidFill>
              <a:latin typeface="Calibri" panose="020F0502020204030204" pitchFamily="34" charset="0"/>
              <a:cs typeface="Calibri" panose="020F0502020204030204" pitchFamily="34" charset="0"/>
            </a:endParaRPr>
          </a:p>
          <a:p>
            <a:pPr algn="ctr" defTabSz="1007943"/>
            <a:r>
              <a:rPr lang="fr-FR" sz="1498" b="1" dirty="0">
                <a:solidFill>
                  <a:srgbClr val="0E3A4D"/>
                </a:solidFill>
                <a:latin typeface="Calibri" panose="020F0502020204030204" pitchFamily="34" charset="0"/>
                <a:cs typeface="Calibri" panose="020F0502020204030204" pitchFamily="34" charset="0"/>
              </a:rPr>
              <a:t>2</a:t>
            </a:r>
          </a:p>
        </p:txBody>
      </p:sp>
      <p:sp>
        <p:nvSpPr>
          <p:cNvPr id="41" name="ZoneTexte 40">
            <a:extLst>
              <a:ext uri="{FF2B5EF4-FFF2-40B4-BE49-F238E27FC236}">
                <a16:creationId xmlns:a16="http://schemas.microsoft.com/office/drawing/2014/main" xmlns="" id="{452DDA54-0B7E-4F3D-9A3A-254D2BE2956D}"/>
              </a:ext>
            </a:extLst>
          </p:cNvPr>
          <p:cNvSpPr txBox="1"/>
          <p:nvPr/>
        </p:nvSpPr>
        <p:spPr>
          <a:xfrm>
            <a:off x="970163" y="4825568"/>
            <a:ext cx="4442772" cy="1323439"/>
          </a:xfrm>
          <a:prstGeom prst="rect">
            <a:avLst/>
          </a:prstGeom>
          <a:noFill/>
        </p:spPr>
        <p:txBody>
          <a:bodyPr wrap="square">
            <a:spAutoFit/>
          </a:bodyPr>
          <a:lstStyle/>
          <a:p>
            <a:pPr algn="just"/>
            <a:r>
              <a:rPr lang="fr-FR" sz="1600" dirty="0"/>
              <a:t>I</a:t>
            </a:r>
            <a:r>
              <a:rPr lang="fr-FR" sz="1600" b="0" i="0" u="none" strike="noStrike" baseline="0" dirty="0"/>
              <a:t>nstitutions régies par le droit des sociétés, par exemple des sociétés anonymes ou des sociétés dont les ressources sont mixtes avec une prédominance soit du secteur public, soit du secteur financier.</a:t>
            </a:r>
            <a:endParaRPr lang="fr-FR" sz="1600" dirty="0"/>
          </a:p>
        </p:txBody>
      </p:sp>
      <p:sp>
        <p:nvSpPr>
          <p:cNvPr id="43" name="Rectangle 42">
            <a:extLst>
              <a:ext uri="{FF2B5EF4-FFF2-40B4-BE49-F238E27FC236}">
                <a16:creationId xmlns:a16="http://schemas.microsoft.com/office/drawing/2014/main" xmlns="" id="{EFDFE747-ABEC-44A8-A683-36FE5878F78D}"/>
              </a:ext>
            </a:extLst>
          </p:cNvPr>
          <p:cNvSpPr/>
          <p:nvPr/>
        </p:nvSpPr>
        <p:spPr>
          <a:xfrm>
            <a:off x="6621837" y="1924225"/>
            <a:ext cx="4293605" cy="542907"/>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lIns="104046" tIns="52020" rIns="104046" bIns="52020" anchor="ctr"/>
          <a:lstStyle/>
          <a:p>
            <a:pPr defTabSz="1007943"/>
            <a:r>
              <a:rPr lang="fr-FR" sz="1498" b="1" i="1" dirty="0">
                <a:solidFill>
                  <a:schemeClr val="bg1"/>
                </a:solidFill>
                <a:latin typeface="Calibri" panose="020F0502020204030204" pitchFamily="34" charset="0"/>
                <a:cs typeface="Calibri" panose="020F0502020204030204" pitchFamily="34" charset="0"/>
              </a:rPr>
              <a:t>Programmes gérés par des institutions    spécialisées</a:t>
            </a:r>
            <a:endParaRPr lang="fr-CA" sz="1498" b="1" i="1" dirty="0">
              <a:solidFill>
                <a:schemeClr val="bg1"/>
              </a:solidFill>
              <a:latin typeface="Calibri" panose="020F0502020204030204" pitchFamily="34" charset="0"/>
              <a:cs typeface="Calibri" panose="020F0502020204030204" pitchFamily="34" charset="0"/>
            </a:endParaRPr>
          </a:p>
        </p:txBody>
      </p:sp>
      <p:sp>
        <p:nvSpPr>
          <p:cNvPr id="44" name="Rectangle : carré corné 43">
            <a:extLst>
              <a:ext uri="{FF2B5EF4-FFF2-40B4-BE49-F238E27FC236}">
                <a16:creationId xmlns:a16="http://schemas.microsoft.com/office/drawing/2014/main" xmlns="" id="{DA355E9B-9EEC-4220-92F3-A5D0635520DB}"/>
              </a:ext>
            </a:extLst>
          </p:cNvPr>
          <p:cNvSpPr/>
          <p:nvPr/>
        </p:nvSpPr>
        <p:spPr>
          <a:xfrm flipH="1">
            <a:off x="10524759" y="1924225"/>
            <a:ext cx="523426" cy="548238"/>
          </a:xfrm>
          <a:prstGeom prst="foldedCorner">
            <a:avLst>
              <a:gd name="adj" fmla="val 48961"/>
            </a:avLst>
          </a:prstGeom>
          <a:solidFill>
            <a:srgbClr val="DCDCDC"/>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04046" tIns="52020" rIns="104046" bIns="52020" numCol="1" spcCol="0" rtlCol="0" fromWordArt="0" anchor="ctr" anchorCtr="0" forceAA="0" compatLnSpc="1">
            <a:prstTxWarp prst="textNoShape">
              <a:avLst/>
            </a:prstTxWarp>
            <a:noAutofit/>
          </a:bodyPr>
          <a:lstStyle/>
          <a:p>
            <a:pPr algn="ctr" defTabSz="1007943"/>
            <a:endParaRPr lang="fr-FR" sz="1498" b="1" dirty="0">
              <a:solidFill>
                <a:srgbClr val="002060"/>
              </a:solidFill>
              <a:latin typeface="Calibri" panose="020F0502020204030204" pitchFamily="34" charset="0"/>
              <a:cs typeface="Calibri" panose="020F0502020204030204" pitchFamily="34" charset="0"/>
            </a:endParaRPr>
          </a:p>
          <a:p>
            <a:pPr algn="ctr" defTabSz="1007943"/>
            <a:r>
              <a:rPr lang="fr-FR" sz="1498" b="1" dirty="0">
                <a:solidFill>
                  <a:srgbClr val="002060"/>
                </a:solidFill>
                <a:latin typeface="Calibri" panose="020F0502020204030204" pitchFamily="34" charset="0"/>
                <a:cs typeface="Calibri" panose="020F0502020204030204" pitchFamily="34" charset="0"/>
              </a:rPr>
              <a:t>1</a:t>
            </a:r>
          </a:p>
        </p:txBody>
      </p:sp>
      <p:sp>
        <p:nvSpPr>
          <p:cNvPr id="47" name="ZoneTexte 46">
            <a:extLst>
              <a:ext uri="{FF2B5EF4-FFF2-40B4-BE49-F238E27FC236}">
                <a16:creationId xmlns:a16="http://schemas.microsoft.com/office/drawing/2014/main" xmlns="" id="{F093CA0A-D374-420C-97FD-3EA2DFEB37F0}"/>
              </a:ext>
            </a:extLst>
          </p:cNvPr>
          <p:cNvSpPr txBox="1"/>
          <p:nvPr/>
        </p:nvSpPr>
        <p:spPr>
          <a:xfrm>
            <a:off x="6621839" y="2409138"/>
            <a:ext cx="4442772" cy="1815882"/>
          </a:xfrm>
          <a:prstGeom prst="rect">
            <a:avLst/>
          </a:prstGeom>
          <a:noFill/>
        </p:spPr>
        <p:txBody>
          <a:bodyPr wrap="square">
            <a:spAutoFit/>
          </a:bodyPr>
          <a:lstStyle/>
          <a:p>
            <a:pPr algn="just"/>
            <a:r>
              <a:rPr lang="fr-FR" sz="1600" dirty="0">
                <a:solidFill>
                  <a:srgbClr val="000000"/>
                </a:solidFill>
              </a:rPr>
              <a:t>L</a:t>
            </a:r>
            <a:r>
              <a:rPr lang="fr-FR" sz="1600" b="0" i="0" u="none" strike="noStrike" baseline="0" dirty="0">
                <a:solidFill>
                  <a:srgbClr val="000000"/>
                </a:solidFill>
              </a:rPr>
              <a:t>eur exécution est décentralisée vers un organisme tiers spécialisé dans la promotion économique ou l’appui aux PME (institution financière publique, …). La responsabilité financière de l’activité </a:t>
            </a:r>
            <a:r>
              <a:rPr lang="fr-FR" sz="1600" b="0" i="1" u="none" strike="noStrike" baseline="0" dirty="0">
                <a:solidFill>
                  <a:srgbClr val="000000"/>
                </a:solidFill>
              </a:rPr>
              <a:t>"Garantie"</a:t>
            </a:r>
            <a:r>
              <a:rPr lang="fr-FR" sz="1600" b="0" i="0" u="none" strike="noStrike" baseline="0" dirty="0">
                <a:solidFill>
                  <a:srgbClr val="000000"/>
                </a:solidFill>
              </a:rPr>
              <a:t> détachée des fonds propres de cette institution et repose en dernier ressort sur le budget public qui a créé le programme.</a:t>
            </a:r>
            <a:endParaRPr lang="fr-FR" sz="1600" dirty="0">
              <a:solidFill>
                <a:srgbClr val="000000"/>
              </a:solidFill>
            </a:endParaRPr>
          </a:p>
        </p:txBody>
      </p:sp>
      <p:sp>
        <p:nvSpPr>
          <p:cNvPr id="48" name="Rectangle 47">
            <a:extLst>
              <a:ext uri="{FF2B5EF4-FFF2-40B4-BE49-F238E27FC236}">
                <a16:creationId xmlns:a16="http://schemas.microsoft.com/office/drawing/2014/main" xmlns="" id="{406F4D02-A69F-4D54-B974-3B21AAE7F3BB}"/>
              </a:ext>
            </a:extLst>
          </p:cNvPr>
          <p:cNvSpPr>
            <a:spLocks/>
          </p:cNvSpPr>
          <p:nvPr/>
        </p:nvSpPr>
        <p:spPr>
          <a:xfrm>
            <a:off x="6605411" y="4323295"/>
            <a:ext cx="4443088" cy="2318155"/>
          </a:xfrm>
          <a:prstGeom prst="rect">
            <a:avLst/>
          </a:prstGeom>
          <a:noFill/>
          <a:ln w="28575" cap="flat">
            <a:solidFill>
              <a:srgbClr val="0E3A4D"/>
            </a:solidFill>
            <a:prstDash val="solid"/>
            <a:miter lim="8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noAutofit/>
          </a:bodyPr>
          <a:lstStyle/>
          <a:p>
            <a:pPr marL="0" marR="0" lvl="0" indent="0" algn="l" defTabSz="914400" rtl="0" eaLnBrk="1" fontAlgn="auto" latinLnBrk="0" hangingPunct="0">
              <a:lnSpc>
                <a:spcPct val="100000"/>
              </a:lnSpc>
              <a:spcBef>
                <a:spcPts val="0"/>
              </a:spcBef>
              <a:spcAft>
                <a:spcPts val="0"/>
              </a:spcAft>
              <a:buClrTx/>
              <a:buSzTx/>
              <a:buFontTx/>
              <a:buNone/>
              <a:tabLst/>
              <a:defRPr/>
            </a:pPr>
            <a:endParaRPr kumimoji="0" lang="fr-FR" sz="1800" b="0" i="0" u="none" strike="noStrike" kern="1200" cap="none" spc="0" normalizeH="0" baseline="0">
              <a:ln>
                <a:noFill/>
              </a:ln>
              <a:solidFill>
                <a:srgbClr val="000000"/>
              </a:solidFill>
              <a:effectLst/>
              <a:uLnTx/>
              <a:uFillTx/>
              <a:ea typeface="Open Sans"/>
              <a:cs typeface="Segoe UI" panose="020B0502040204020203" pitchFamily="34" charset="0"/>
              <a:sym typeface="Open Sans"/>
            </a:endParaRPr>
          </a:p>
        </p:txBody>
      </p:sp>
      <p:sp>
        <p:nvSpPr>
          <p:cNvPr id="49" name="Rectangle 48">
            <a:extLst>
              <a:ext uri="{FF2B5EF4-FFF2-40B4-BE49-F238E27FC236}">
                <a16:creationId xmlns:a16="http://schemas.microsoft.com/office/drawing/2014/main" xmlns="" id="{986394DB-B308-47E0-871D-BCD71041588E}"/>
              </a:ext>
            </a:extLst>
          </p:cNvPr>
          <p:cNvSpPr/>
          <p:nvPr/>
        </p:nvSpPr>
        <p:spPr>
          <a:xfrm>
            <a:off x="6621835" y="4340655"/>
            <a:ext cx="4293605" cy="542907"/>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lIns="104046" tIns="52020" rIns="104046" bIns="52020" anchor="ctr"/>
          <a:lstStyle/>
          <a:p>
            <a:pPr defTabSz="1007943"/>
            <a:r>
              <a:rPr lang="fr-FR" sz="1498" b="1" i="1" dirty="0">
                <a:solidFill>
                  <a:schemeClr val="bg1"/>
                </a:solidFill>
                <a:latin typeface="Calibri" panose="020F0502020204030204" pitchFamily="34" charset="0"/>
                <a:cs typeface="Calibri" panose="020F0502020204030204" pitchFamily="34" charset="0"/>
              </a:rPr>
              <a:t>Programmes gérés au sein d’une administration    de droit public</a:t>
            </a:r>
            <a:endParaRPr lang="fr-CA" sz="1498" b="1" i="1" dirty="0">
              <a:solidFill>
                <a:schemeClr val="bg1"/>
              </a:solidFill>
              <a:latin typeface="Calibri" panose="020F0502020204030204" pitchFamily="34" charset="0"/>
              <a:cs typeface="Calibri" panose="020F0502020204030204" pitchFamily="34" charset="0"/>
            </a:endParaRPr>
          </a:p>
        </p:txBody>
      </p:sp>
      <p:sp>
        <p:nvSpPr>
          <p:cNvPr id="61" name="Rectangle : carré corné 60">
            <a:extLst>
              <a:ext uri="{FF2B5EF4-FFF2-40B4-BE49-F238E27FC236}">
                <a16:creationId xmlns:a16="http://schemas.microsoft.com/office/drawing/2014/main" xmlns="" id="{004F1DED-3D3E-4067-82AC-F85F4B14A26F}"/>
              </a:ext>
            </a:extLst>
          </p:cNvPr>
          <p:cNvSpPr/>
          <p:nvPr/>
        </p:nvSpPr>
        <p:spPr>
          <a:xfrm flipH="1">
            <a:off x="10524757" y="4340655"/>
            <a:ext cx="523426" cy="548238"/>
          </a:xfrm>
          <a:prstGeom prst="foldedCorner">
            <a:avLst>
              <a:gd name="adj" fmla="val 48961"/>
            </a:avLst>
          </a:prstGeom>
          <a:solidFill>
            <a:srgbClr val="DCDCDC"/>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04046" tIns="52020" rIns="104046" bIns="52020" numCol="1" spcCol="0" rtlCol="0" fromWordArt="0" anchor="ctr" anchorCtr="0" forceAA="0" compatLnSpc="1">
            <a:prstTxWarp prst="textNoShape">
              <a:avLst/>
            </a:prstTxWarp>
            <a:noAutofit/>
          </a:bodyPr>
          <a:lstStyle/>
          <a:p>
            <a:pPr algn="ctr" defTabSz="1007943"/>
            <a:endParaRPr lang="fr-FR" sz="1498" b="1" dirty="0">
              <a:solidFill>
                <a:srgbClr val="002060"/>
              </a:solidFill>
              <a:latin typeface="Calibri" panose="020F0502020204030204" pitchFamily="34" charset="0"/>
              <a:cs typeface="Calibri" panose="020F0502020204030204" pitchFamily="34" charset="0"/>
            </a:endParaRPr>
          </a:p>
          <a:p>
            <a:pPr algn="ctr" defTabSz="1007943"/>
            <a:r>
              <a:rPr lang="fr-FR" sz="1498" b="1" dirty="0">
                <a:solidFill>
                  <a:srgbClr val="002060"/>
                </a:solidFill>
                <a:latin typeface="Calibri" panose="020F0502020204030204" pitchFamily="34" charset="0"/>
                <a:cs typeface="Calibri" panose="020F0502020204030204" pitchFamily="34" charset="0"/>
              </a:rPr>
              <a:t>2</a:t>
            </a:r>
          </a:p>
        </p:txBody>
      </p:sp>
      <p:sp>
        <p:nvSpPr>
          <p:cNvPr id="63" name="ZoneTexte 62">
            <a:extLst>
              <a:ext uri="{FF2B5EF4-FFF2-40B4-BE49-F238E27FC236}">
                <a16:creationId xmlns:a16="http://schemas.microsoft.com/office/drawing/2014/main" xmlns="" id="{F95F2D87-BCB4-4C2B-B654-B4B0D6F810DE}"/>
              </a:ext>
            </a:extLst>
          </p:cNvPr>
          <p:cNvSpPr txBox="1"/>
          <p:nvPr/>
        </p:nvSpPr>
        <p:spPr>
          <a:xfrm>
            <a:off x="6621837" y="4825568"/>
            <a:ext cx="4442772" cy="1323439"/>
          </a:xfrm>
          <a:prstGeom prst="rect">
            <a:avLst/>
          </a:prstGeom>
          <a:noFill/>
        </p:spPr>
        <p:txBody>
          <a:bodyPr wrap="square">
            <a:spAutoFit/>
          </a:bodyPr>
          <a:lstStyle/>
          <a:p>
            <a:pPr algn="just"/>
            <a:r>
              <a:rPr lang="fr-FR" sz="1600" b="0" i="0" u="none" strike="noStrike" baseline="0" dirty="0">
                <a:solidFill>
                  <a:srgbClr val="000000"/>
                </a:solidFill>
              </a:rPr>
              <a:t>L’administration de droit public gère le compte et le règlement selon les objectifs du moment de la puissance publique. Bien qu’il n’y ait pas constitution de société, il peut y avoir un Comité en charge de la décision et du pilotage.</a:t>
            </a:r>
            <a:endParaRPr lang="fr-FR" sz="1600" dirty="0">
              <a:solidFill>
                <a:srgbClr val="000000"/>
              </a:solidFill>
            </a:endParaRPr>
          </a:p>
        </p:txBody>
      </p:sp>
    </p:spTree>
    <p:extLst>
      <p:ext uri="{BB962C8B-B14F-4D97-AF65-F5344CB8AC3E}">
        <p14:creationId xmlns:p14="http://schemas.microsoft.com/office/powerpoint/2010/main" val="38037962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Groupe 8">
            <a:extLst>
              <a:ext uri="{FF2B5EF4-FFF2-40B4-BE49-F238E27FC236}">
                <a16:creationId xmlns:a16="http://schemas.microsoft.com/office/drawing/2014/main" xmlns="" id="{EEC1DD0E-B80D-4FD9-A249-460CB4809169}"/>
              </a:ext>
            </a:extLst>
          </p:cNvPr>
          <p:cNvGrpSpPr>
            <a:grpSpLocks/>
          </p:cNvGrpSpPr>
          <p:nvPr/>
        </p:nvGrpSpPr>
        <p:grpSpPr bwMode="auto">
          <a:xfrm>
            <a:off x="11014075" y="6237288"/>
            <a:ext cx="957263" cy="287337"/>
            <a:chOff x="9460301" y="7063452"/>
            <a:chExt cx="926165" cy="277783"/>
          </a:xfrm>
        </p:grpSpPr>
        <p:sp>
          <p:nvSpPr>
            <p:cNvPr id="6" name="Espace réservé du numéro de diapositive 5">
              <a:extLst>
                <a:ext uri="{FF2B5EF4-FFF2-40B4-BE49-F238E27FC236}">
                  <a16:creationId xmlns:a16="http://schemas.microsoft.com/office/drawing/2014/main" xmlns="" id="{ED43C5E1-47E9-43A4-84AA-AB4CD5F31A58}"/>
                </a:ext>
              </a:extLst>
            </p:cNvPr>
            <p:cNvSpPr txBox="1">
              <a:spLocks/>
            </p:cNvSpPr>
            <p:nvPr/>
          </p:nvSpPr>
          <p:spPr>
            <a:xfrm>
              <a:off x="9460301" y="7063452"/>
              <a:ext cx="926165" cy="277783"/>
            </a:xfrm>
            <a:prstGeom prst="rect">
              <a:avLst/>
            </a:prstGeom>
          </p:spPr>
          <p:txBody>
            <a:bodyPr/>
            <a:lstStyle>
              <a:defPPr>
                <a:defRPr lang="de-DE"/>
              </a:defPPr>
              <a:lvl1pPr algn="l" rtl="0" fontAlgn="base">
                <a:spcBef>
                  <a:spcPct val="0"/>
                </a:spcBef>
                <a:spcAft>
                  <a:spcPct val="0"/>
                </a:spcAft>
                <a:defRPr sz="2400" kern="1200">
                  <a:solidFill>
                    <a:schemeClr val="tx1"/>
                  </a:solidFill>
                  <a:latin typeface="Times New Roman" panose="02020603050405020304" pitchFamily="18" charset="0"/>
                  <a:ea typeface="+mn-ea"/>
                  <a:cs typeface="Times New Roman" panose="02020603050405020304" pitchFamily="18" charset="0"/>
                </a:defRPr>
              </a:lvl1pPr>
              <a:lvl2pPr marL="457200" algn="l" rtl="0" fontAlgn="base">
                <a:spcBef>
                  <a:spcPct val="0"/>
                </a:spcBef>
                <a:spcAft>
                  <a:spcPct val="0"/>
                </a:spcAft>
                <a:defRPr sz="2400" kern="1200">
                  <a:solidFill>
                    <a:schemeClr val="tx1"/>
                  </a:solidFill>
                  <a:latin typeface="Times New Roman" panose="02020603050405020304" pitchFamily="18" charset="0"/>
                  <a:ea typeface="+mn-ea"/>
                  <a:cs typeface="Times New Roman" panose="02020603050405020304" pitchFamily="18" charset="0"/>
                </a:defRPr>
              </a:lvl2pPr>
              <a:lvl3pPr marL="914400" algn="l" rtl="0" fontAlgn="base">
                <a:spcBef>
                  <a:spcPct val="0"/>
                </a:spcBef>
                <a:spcAft>
                  <a:spcPct val="0"/>
                </a:spcAft>
                <a:defRPr sz="2400" kern="1200">
                  <a:solidFill>
                    <a:schemeClr val="tx1"/>
                  </a:solidFill>
                  <a:latin typeface="Times New Roman" panose="02020603050405020304" pitchFamily="18" charset="0"/>
                  <a:ea typeface="+mn-ea"/>
                  <a:cs typeface="Times New Roman" panose="02020603050405020304" pitchFamily="18" charset="0"/>
                </a:defRPr>
              </a:lvl3pPr>
              <a:lvl4pPr marL="1371600" algn="l" rtl="0" fontAlgn="base">
                <a:spcBef>
                  <a:spcPct val="0"/>
                </a:spcBef>
                <a:spcAft>
                  <a:spcPct val="0"/>
                </a:spcAft>
                <a:defRPr sz="2400" kern="1200">
                  <a:solidFill>
                    <a:schemeClr val="tx1"/>
                  </a:solidFill>
                  <a:latin typeface="Times New Roman" panose="02020603050405020304" pitchFamily="18" charset="0"/>
                  <a:ea typeface="+mn-ea"/>
                  <a:cs typeface="Times New Roman" panose="02020603050405020304" pitchFamily="18" charset="0"/>
                </a:defRPr>
              </a:lvl4pPr>
              <a:lvl5pPr marL="1828800" algn="l" rtl="0" fontAlgn="base">
                <a:spcBef>
                  <a:spcPct val="0"/>
                </a:spcBef>
                <a:spcAft>
                  <a:spcPct val="0"/>
                </a:spcAft>
                <a:defRPr sz="2400" kern="1200">
                  <a:solidFill>
                    <a:schemeClr val="tx1"/>
                  </a:solidFill>
                  <a:latin typeface="Times New Roman" panose="02020603050405020304" pitchFamily="18" charset="0"/>
                  <a:ea typeface="+mn-ea"/>
                  <a:cs typeface="Times New Roman" panose="02020603050405020304" pitchFamily="18" charset="0"/>
                </a:defRPr>
              </a:lvl5pPr>
              <a:lvl6pPr marL="2286000" algn="l" defTabSz="914400" rtl="0" eaLnBrk="1" latinLnBrk="0" hangingPunct="1">
                <a:defRPr sz="2400" kern="1200">
                  <a:solidFill>
                    <a:schemeClr val="tx1"/>
                  </a:solidFill>
                  <a:latin typeface="Times New Roman" panose="02020603050405020304" pitchFamily="18" charset="0"/>
                  <a:ea typeface="+mn-ea"/>
                  <a:cs typeface="Times New Roman" panose="02020603050405020304" pitchFamily="18" charset="0"/>
                </a:defRPr>
              </a:lvl6pPr>
              <a:lvl7pPr marL="2743200" algn="l" defTabSz="914400" rtl="0" eaLnBrk="1" latinLnBrk="0" hangingPunct="1">
                <a:defRPr sz="2400" kern="1200">
                  <a:solidFill>
                    <a:schemeClr val="tx1"/>
                  </a:solidFill>
                  <a:latin typeface="Times New Roman" panose="02020603050405020304" pitchFamily="18" charset="0"/>
                  <a:ea typeface="+mn-ea"/>
                  <a:cs typeface="Times New Roman" panose="02020603050405020304" pitchFamily="18" charset="0"/>
                </a:defRPr>
              </a:lvl7pPr>
              <a:lvl8pPr marL="3200400" algn="l" defTabSz="914400" rtl="0" eaLnBrk="1" latinLnBrk="0" hangingPunct="1">
                <a:defRPr sz="2400" kern="1200">
                  <a:solidFill>
                    <a:schemeClr val="tx1"/>
                  </a:solidFill>
                  <a:latin typeface="Times New Roman" panose="02020603050405020304" pitchFamily="18" charset="0"/>
                  <a:ea typeface="+mn-ea"/>
                  <a:cs typeface="Times New Roman" panose="02020603050405020304" pitchFamily="18" charset="0"/>
                </a:defRPr>
              </a:lvl8pPr>
              <a:lvl9pPr marL="3657600" algn="l" defTabSz="914400" rtl="0" eaLnBrk="1" latinLnBrk="0" hangingPunct="1">
                <a:defRPr sz="2400" kern="1200">
                  <a:solidFill>
                    <a:schemeClr val="tx1"/>
                  </a:solidFill>
                  <a:latin typeface="Times New Roman" panose="02020603050405020304" pitchFamily="18" charset="0"/>
                  <a:ea typeface="+mn-ea"/>
                  <a:cs typeface="Times New Roman" panose="02020603050405020304" pitchFamily="18" charset="0"/>
                </a:defRPr>
              </a:lvl9pPr>
            </a:lstStyle>
            <a:p>
              <a:pPr algn="ctr" defTabSz="1042717" eaLnBrk="1" fontAlgn="auto" hangingPunct="1">
                <a:spcBef>
                  <a:spcPts val="0"/>
                </a:spcBef>
                <a:spcAft>
                  <a:spcPts val="0"/>
                </a:spcAft>
                <a:defRPr/>
              </a:pPr>
              <a:fld id="{0FD39C0D-2820-4F1B-838D-E1ECDD5FD67B}" type="slidenum">
                <a:rPr lang="en-GB" sz="1448">
                  <a:solidFill>
                    <a:srgbClr val="002060"/>
                  </a:solidFill>
                  <a:latin typeface="+mn-lt"/>
                  <a:cs typeface="Calibri" panose="020F0502020204030204" pitchFamily="34" charset="0"/>
                </a:rPr>
                <a:pPr algn="ctr" defTabSz="1042717" eaLnBrk="1" fontAlgn="auto" hangingPunct="1">
                  <a:spcBef>
                    <a:spcPts val="0"/>
                  </a:spcBef>
                  <a:spcAft>
                    <a:spcPts val="0"/>
                  </a:spcAft>
                  <a:defRPr/>
                </a:pPr>
                <a:t>8</a:t>
              </a:fld>
              <a:endParaRPr lang="en-GB" sz="1448" dirty="0">
                <a:solidFill>
                  <a:srgbClr val="002060"/>
                </a:solidFill>
                <a:latin typeface="+mn-lt"/>
                <a:cs typeface="Calibri" panose="020F0502020204030204" pitchFamily="34" charset="0"/>
              </a:endParaRPr>
            </a:p>
          </p:txBody>
        </p:sp>
        <p:cxnSp>
          <p:nvCxnSpPr>
            <p:cNvPr id="7" name="Connecteur droit 6">
              <a:extLst>
                <a:ext uri="{FF2B5EF4-FFF2-40B4-BE49-F238E27FC236}">
                  <a16:creationId xmlns:a16="http://schemas.microsoft.com/office/drawing/2014/main" xmlns="" id="{2E916620-8DAE-45A6-8753-262D5757757B}"/>
                </a:ext>
              </a:extLst>
            </p:cNvPr>
            <p:cNvCxnSpPr/>
            <p:nvPr/>
          </p:nvCxnSpPr>
          <p:spPr>
            <a:xfrm>
              <a:off x="9738304" y="7092611"/>
              <a:ext cx="0" cy="244020"/>
            </a:xfrm>
            <a:prstGeom prst="line">
              <a:avLst/>
            </a:prstGeom>
            <a:ln>
              <a:solidFill>
                <a:srgbClr val="003062"/>
              </a:solidFill>
            </a:ln>
          </p:spPr>
          <p:style>
            <a:lnRef idx="1">
              <a:schemeClr val="accent1"/>
            </a:lnRef>
            <a:fillRef idx="0">
              <a:schemeClr val="accent1"/>
            </a:fillRef>
            <a:effectRef idx="0">
              <a:schemeClr val="accent1"/>
            </a:effectRef>
            <a:fontRef idx="minor">
              <a:schemeClr val="tx1"/>
            </a:fontRef>
          </p:style>
        </p:cxnSp>
      </p:grpSp>
      <p:cxnSp>
        <p:nvCxnSpPr>
          <p:cNvPr id="8" name="Connecteur droit 7">
            <a:extLst>
              <a:ext uri="{FF2B5EF4-FFF2-40B4-BE49-F238E27FC236}">
                <a16:creationId xmlns:a16="http://schemas.microsoft.com/office/drawing/2014/main" xmlns="" id="{EC23064F-FBFF-40B2-97D5-9FE122837EFA}"/>
              </a:ext>
            </a:extLst>
          </p:cNvPr>
          <p:cNvCxnSpPr>
            <a:cxnSpLocks/>
          </p:cNvCxnSpPr>
          <p:nvPr/>
        </p:nvCxnSpPr>
        <p:spPr>
          <a:xfrm>
            <a:off x="0" y="971931"/>
            <a:ext cx="10996863" cy="0"/>
          </a:xfrm>
          <a:prstGeom prst="line">
            <a:avLst/>
          </a:prstGeom>
          <a:ln w="19050">
            <a:solidFill>
              <a:srgbClr val="0E3A4D"/>
            </a:solidFill>
          </a:ln>
        </p:spPr>
        <p:style>
          <a:lnRef idx="1">
            <a:schemeClr val="accent1"/>
          </a:lnRef>
          <a:fillRef idx="0">
            <a:schemeClr val="accent1"/>
          </a:fillRef>
          <a:effectRef idx="0">
            <a:schemeClr val="accent1"/>
          </a:effectRef>
          <a:fontRef idx="minor">
            <a:schemeClr val="tx1"/>
          </a:fontRef>
        </p:style>
      </p:cxnSp>
      <p:pic>
        <p:nvPicPr>
          <p:cNvPr id="9" name="Image 8">
            <a:extLst>
              <a:ext uri="{FF2B5EF4-FFF2-40B4-BE49-F238E27FC236}">
                <a16:creationId xmlns:a16="http://schemas.microsoft.com/office/drawing/2014/main" xmlns="" id="{ECE03D5E-D6FA-4B3D-815F-A9409A32082B}"/>
              </a:ext>
            </a:extLst>
          </p:cNvPr>
          <p:cNvPicPr>
            <a:picLocks noChangeAspect="1"/>
          </p:cNvPicPr>
          <p:nvPr/>
        </p:nvPicPr>
        <p:blipFill>
          <a:blip r:embed="rId2"/>
          <a:stretch>
            <a:fillRect/>
          </a:stretch>
        </p:blipFill>
        <p:spPr>
          <a:xfrm>
            <a:off x="11090358" y="394735"/>
            <a:ext cx="695325" cy="866775"/>
          </a:xfrm>
          <a:prstGeom prst="rect">
            <a:avLst/>
          </a:prstGeom>
        </p:spPr>
      </p:pic>
      <p:sp>
        <p:nvSpPr>
          <p:cNvPr id="45" name="Title 9">
            <a:extLst>
              <a:ext uri="{FF2B5EF4-FFF2-40B4-BE49-F238E27FC236}">
                <a16:creationId xmlns:a16="http://schemas.microsoft.com/office/drawing/2014/main" xmlns="" id="{78397562-115E-48DF-A07F-6A1299263DEE}"/>
              </a:ext>
            </a:extLst>
          </p:cNvPr>
          <p:cNvSpPr txBox="1">
            <a:spLocks/>
          </p:cNvSpPr>
          <p:nvPr/>
        </p:nvSpPr>
        <p:spPr>
          <a:xfrm>
            <a:off x="138709" y="465177"/>
            <a:ext cx="10515600" cy="507831"/>
          </a:xfrm>
          <a:prstGeom prst="rect">
            <a:avLst/>
          </a:prstGeom>
        </p:spPr>
        <p:txBody>
          <a:bodyPr vert="horz" lIns="91440" tIns="45720" rIns="91440" bIns="45720" rtlCol="0" anchor="ctr">
            <a:spAutoFit/>
          </a:bodyPr>
          <a:lstStyle>
            <a:lvl1pPr>
              <a:lnSpc>
                <a:spcPct val="90000"/>
              </a:lnSpc>
              <a:spcBef>
                <a:spcPct val="0"/>
              </a:spcBef>
              <a:buNone/>
              <a:defRPr sz="3600" b="1">
                <a:solidFill>
                  <a:srgbClr val="0E3A4D"/>
                </a:solidFill>
                <a:latin typeface="Segoe UI" panose="020B0502040204020203" pitchFamily="34" charset="0"/>
                <a:ea typeface="+mj-ea"/>
                <a:cs typeface="Segoe UI" panose="020B0502040204020203" pitchFamily="34" charset="0"/>
              </a:defRPr>
            </a:lvl1pPr>
          </a:lstStyle>
          <a:p>
            <a:pPr marL="1203325" marR="0" lvl="0" indent="-1203325" algn="l" defTabSz="914400" rtl="0" eaLnBrk="1" fontAlgn="auto" latinLnBrk="0" hangingPunct="1">
              <a:lnSpc>
                <a:spcPct val="90000"/>
              </a:lnSpc>
              <a:spcBef>
                <a:spcPct val="0"/>
              </a:spcBef>
              <a:spcAft>
                <a:spcPts val="0"/>
              </a:spcAft>
              <a:buClrTx/>
              <a:buSzTx/>
              <a:buFontTx/>
              <a:buNone/>
              <a:tabLst/>
              <a:defRPr/>
            </a:pPr>
            <a:r>
              <a:rPr kumimoji="0" lang="en-US" sz="3000" b="1" i="0" u="none" strike="noStrike" kern="1200" cap="none" spc="0" normalizeH="0" baseline="0" noProof="0" dirty="0">
                <a:ln>
                  <a:noFill/>
                </a:ln>
                <a:solidFill>
                  <a:srgbClr val="0070C0"/>
                </a:solidFill>
                <a:effectLst/>
                <a:uLnTx/>
                <a:uFillTx/>
                <a:latin typeface="+mn-lt"/>
                <a:ea typeface="+mj-ea"/>
                <a:cs typeface="Segoe UI" panose="020B0502040204020203" pitchFamily="34" charset="0"/>
              </a:rPr>
              <a:t>IV.</a:t>
            </a:r>
            <a:r>
              <a:rPr kumimoji="0" lang="en-US" sz="3000" b="1" i="0" u="none" strike="noStrike" kern="1200" cap="none" spc="0" normalizeH="0" baseline="0" noProof="0" dirty="0">
                <a:ln>
                  <a:noFill/>
                </a:ln>
                <a:solidFill>
                  <a:srgbClr val="0E3A4D"/>
                </a:solidFill>
                <a:effectLst/>
                <a:uLnTx/>
                <a:uFillTx/>
                <a:latin typeface="+mn-lt"/>
                <a:ea typeface="+mj-ea"/>
                <a:cs typeface="Segoe UI" panose="020B0502040204020203" pitchFamily="34" charset="0"/>
              </a:rPr>
              <a:t> </a:t>
            </a:r>
            <a:r>
              <a:rPr kumimoji="0" lang="fr-FR" sz="3000" b="1" i="0" u="none" strike="noStrike" kern="1200" cap="none" spc="0" normalizeH="0" baseline="0" dirty="0">
                <a:ln>
                  <a:noFill/>
                </a:ln>
                <a:solidFill>
                  <a:srgbClr val="0E3A4D"/>
                </a:solidFill>
                <a:effectLst/>
                <a:uLnTx/>
                <a:uFillTx/>
                <a:latin typeface="+mn-lt"/>
                <a:ea typeface="+mj-ea"/>
                <a:cs typeface="Segoe UI" panose="020B0502040204020203" pitchFamily="34" charset="0"/>
              </a:rPr>
              <a:t>Cartographie</a:t>
            </a:r>
            <a:r>
              <a:rPr kumimoji="0" lang="en-US" sz="3000" b="1" i="0" u="none" strike="noStrike" kern="1200" cap="none" spc="0" normalizeH="0" baseline="0" noProof="0" dirty="0">
                <a:ln>
                  <a:noFill/>
                </a:ln>
                <a:solidFill>
                  <a:srgbClr val="0E3A4D"/>
                </a:solidFill>
                <a:effectLst/>
                <a:uLnTx/>
                <a:uFillTx/>
                <a:latin typeface="+mn-lt"/>
                <a:ea typeface="+mj-ea"/>
                <a:cs typeface="Segoe UI" panose="020B0502040204020203" pitchFamily="34" charset="0"/>
              </a:rPr>
              <a:t> des </a:t>
            </a:r>
            <a:r>
              <a:rPr kumimoji="0" lang="fr-FR" sz="3000" b="1" i="0" u="none" strike="noStrike" kern="1200" cap="none" spc="0" normalizeH="0" baseline="0" noProof="0" dirty="0">
                <a:ln>
                  <a:noFill/>
                </a:ln>
                <a:solidFill>
                  <a:srgbClr val="0E3A4D"/>
                </a:solidFill>
                <a:effectLst/>
                <a:uLnTx/>
                <a:uFillTx/>
                <a:latin typeface="+mn-lt"/>
                <a:ea typeface="+mj-ea"/>
                <a:cs typeface="Segoe UI" panose="020B0502040204020203" pitchFamily="34" charset="0"/>
              </a:rPr>
              <a:t>risques encourus par les SGC</a:t>
            </a:r>
          </a:p>
        </p:txBody>
      </p:sp>
      <p:sp>
        <p:nvSpPr>
          <p:cNvPr id="71" name="object 12">
            <a:extLst>
              <a:ext uri="{FF2B5EF4-FFF2-40B4-BE49-F238E27FC236}">
                <a16:creationId xmlns:a16="http://schemas.microsoft.com/office/drawing/2014/main" xmlns="" id="{60FD128F-2C1C-4B7C-AF46-FC946173DAC4}"/>
              </a:ext>
            </a:extLst>
          </p:cNvPr>
          <p:cNvSpPr/>
          <p:nvPr/>
        </p:nvSpPr>
        <p:spPr>
          <a:xfrm>
            <a:off x="4922983" y="4468086"/>
            <a:ext cx="1724224" cy="1457910"/>
          </a:xfrm>
          <a:custGeom>
            <a:avLst/>
            <a:gdLst/>
            <a:ahLst/>
            <a:cxnLst/>
            <a:rect l="l" t="t" r="r" b="b"/>
            <a:pathLst>
              <a:path w="1244600" h="1031875">
                <a:moveTo>
                  <a:pt x="934212" y="0"/>
                </a:moveTo>
                <a:lnTo>
                  <a:pt x="310134" y="0"/>
                </a:lnTo>
                <a:lnTo>
                  <a:pt x="0" y="517398"/>
                </a:lnTo>
                <a:lnTo>
                  <a:pt x="310134" y="1031747"/>
                </a:lnTo>
                <a:lnTo>
                  <a:pt x="934212" y="1031747"/>
                </a:lnTo>
                <a:lnTo>
                  <a:pt x="1244346" y="517398"/>
                </a:lnTo>
                <a:lnTo>
                  <a:pt x="934212" y="0"/>
                </a:lnTo>
                <a:close/>
              </a:path>
            </a:pathLst>
          </a:custGeom>
          <a:solidFill>
            <a:srgbClr val="002060"/>
          </a:solidFill>
        </p:spPr>
        <p:txBody>
          <a:bodyPr wrap="square" lIns="0" tIns="0" rIns="0" bIns="0" rtlCol="0"/>
          <a:lstStyle/>
          <a:p>
            <a:endParaRPr/>
          </a:p>
        </p:txBody>
      </p:sp>
      <p:sp>
        <p:nvSpPr>
          <p:cNvPr id="23" name="object 12">
            <a:extLst>
              <a:ext uri="{FF2B5EF4-FFF2-40B4-BE49-F238E27FC236}">
                <a16:creationId xmlns:a16="http://schemas.microsoft.com/office/drawing/2014/main" xmlns="" id="{8C8E976D-1792-46E1-92BD-8381D2D0869B}"/>
              </a:ext>
            </a:extLst>
          </p:cNvPr>
          <p:cNvSpPr/>
          <p:nvPr/>
        </p:nvSpPr>
        <p:spPr>
          <a:xfrm>
            <a:off x="6262589" y="3718806"/>
            <a:ext cx="1724224" cy="1457910"/>
          </a:xfrm>
          <a:custGeom>
            <a:avLst/>
            <a:gdLst/>
            <a:ahLst/>
            <a:cxnLst/>
            <a:rect l="l" t="t" r="r" b="b"/>
            <a:pathLst>
              <a:path w="1244600" h="1031875">
                <a:moveTo>
                  <a:pt x="934212" y="0"/>
                </a:moveTo>
                <a:lnTo>
                  <a:pt x="310134" y="0"/>
                </a:lnTo>
                <a:lnTo>
                  <a:pt x="0" y="517398"/>
                </a:lnTo>
                <a:lnTo>
                  <a:pt x="310134" y="1031747"/>
                </a:lnTo>
                <a:lnTo>
                  <a:pt x="934212" y="1031747"/>
                </a:lnTo>
                <a:lnTo>
                  <a:pt x="1244346" y="517398"/>
                </a:lnTo>
                <a:lnTo>
                  <a:pt x="934212" y="0"/>
                </a:lnTo>
                <a:close/>
              </a:path>
            </a:pathLst>
          </a:custGeom>
          <a:solidFill>
            <a:srgbClr val="0070C0"/>
          </a:solidFill>
        </p:spPr>
        <p:txBody>
          <a:bodyPr wrap="square" lIns="0" tIns="0" rIns="0" bIns="0" rtlCol="0"/>
          <a:lstStyle/>
          <a:p>
            <a:endParaRPr/>
          </a:p>
        </p:txBody>
      </p:sp>
      <p:sp>
        <p:nvSpPr>
          <p:cNvPr id="24" name="object 12">
            <a:extLst>
              <a:ext uri="{FF2B5EF4-FFF2-40B4-BE49-F238E27FC236}">
                <a16:creationId xmlns:a16="http://schemas.microsoft.com/office/drawing/2014/main" xmlns="" id="{A8CB93CB-6C9B-4DCF-9E83-9B6F72AED465}"/>
              </a:ext>
            </a:extLst>
          </p:cNvPr>
          <p:cNvSpPr/>
          <p:nvPr/>
        </p:nvSpPr>
        <p:spPr>
          <a:xfrm>
            <a:off x="6239216" y="2188800"/>
            <a:ext cx="1724224" cy="1457910"/>
          </a:xfrm>
          <a:custGeom>
            <a:avLst/>
            <a:gdLst/>
            <a:ahLst/>
            <a:cxnLst/>
            <a:rect l="l" t="t" r="r" b="b"/>
            <a:pathLst>
              <a:path w="1244600" h="1031875">
                <a:moveTo>
                  <a:pt x="934212" y="0"/>
                </a:moveTo>
                <a:lnTo>
                  <a:pt x="310134" y="0"/>
                </a:lnTo>
                <a:lnTo>
                  <a:pt x="0" y="517398"/>
                </a:lnTo>
                <a:lnTo>
                  <a:pt x="310134" y="1031747"/>
                </a:lnTo>
                <a:lnTo>
                  <a:pt x="934212" y="1031747"/>
                </a:lnTo>
                <a:lnTo>
                  <a:pt x="1244346" y="517398"/>
                </a:lnTo>
                <a:lnTo>
                  <a:pt x="934212" y="0"/>
                </a:lnTo>
                <a:close/>
              </a:path>
            </a:pathLst>
          </a:custGeom>
          <a:solidFill>
            <a:schemeClr val="accent2">
              <a:lumMod val="40000"/>
              <a:lumOff val="60000"/>
            </a:schemeClr>
          </a:solidFill>
        </p:spPr>
        <p:txBody>
          <a:bodyPr wrap="square" lIns="0" tIns="0" rIns="0" bIns="0" rtlCol="0"/>
          <a:lstStyle/>
          <a:p>
            <a:endParaRPr/>
          </a:p>
        </p:txBody>
      </p:sp>
      <p:sp>
        <p:nvSpPr>
          <p:cNvPr id="25" name="object 12">
            <a:extLst>
              <a:ext uri="{FF2B5EF4-FFF2-40B4-BE49-F238E27FC236}">
                <a16:creationId xmlns:a16="http://schemas.microsoft.com/office/drawing/2014/main" xmlns="" id="{0E7EA9DC-D7C8-47BF-9CEF-091ADD1020C9}"/>
              </a:ext>
            </a:extLst>
          </p:cNvPr>
          <p:cNvSpPr/>
          <p:nvPr/>
        </p:nvSpPr>
        <p:spPr>
          <a:xfrm>
            <a:off x="4922983" y="1424352"/>
            <a:ext cx="1724224" cy="1457910"/>
          </a:xfrm>
          <a:custGeom>
            <a:avLst/>
            <a:gdLst/>
            <a:ahLst/>
            <a:cxnLst/>
            <a:rect l="l" t="t" r="r" b="b"/>
            <a:pathLst>
              <a:path w="1244600" h="1031875">
                <a:moveTo>
                  <a:pt x="934212" y="0"/>
                </a:moveTo>
                <a:lnTo>
                  <a:pt x="310134" y="0"/>
                </a:lnTo>
                <a:lnTo>
                  <a:pt x="0" y="517398"/>
                </a:lnTo>
                <a:lnTo>
                  <a:pt x="310134" y="1031747"/>
                </a:lnTo>
                <a:lnTo>
                  <a:pt x="934212" y="1031747"/>
                </a:lnTo>
                <a:lnTo>
                  <a:pt x="1244346" y="517398"/>
                </a:lnTo>
                <a:lnTo>
                  <a:pt x="934212" y="0"/>
                </a:lnTo>
                <a:close/>
              </a:path>
            </a:pathLst>
          </a:custGeom>
          <a:solidFill>
            <a:schemeClr val="accent2">
              <a:lumMod val="75000"/>
            </a:schemeClr>
          </a:solidFill>
        </p:spPr>
        <p:txBody>
          <a:bodyPr wrap="square" lIns="0" tIns="0" rIns="0" bIns="0" rtlCol="0"/>
          <a:lstStyle/>
          <a:p>
            <a:endParaRPr/>
          </a:p>
        </p:txBody>
      </p:sp>
      <p:sp>
        <p:nvSpPr>
          <p:cNvPr id="26" name="object 12">
            <a:extLst>
              <a:ext uri="{FF2B5EF4-FFF2-40B4-BE49-F238E27FC236}">
                <a16:creationId xmlns:a16="http://schemas.microsoft.com/office/drawing/2014/main" xmlns="" id="{AD509BD9-633E-41DD-846F-0775E795F129}"/>
              </a:ext>
            </a:extLst>
          </p:cNvPr>
          <p:cNvSpPr/>
          <p:nvPr/>
        </p:nvSpPr>
        <p:spPr>
          <a:xfrm>
            <a:off x="3565953" y="2159909"/>
            <a:ext cx="1724224" cy="1457910"/>
          </a:xfrm>
          <a:custGeom>
            <a:avLst/>
            <a:gdLst/>
            <a:ahLst/>
            <a:cxnLst/>
            <a:rect l="l" t="t" r="r" b="b"/>
            <a:pathLst>
              <a:path w="1244600" h="1031875">
                <a:moveTo>
                  <a:pt x="934212" y="0"/>
                </a:moveTo>
                <a:lnTo>
                  <a:pt x="310134" y="0"/>
                </a:lnTo>
                <a:lnTo>
                  <a:pt x="0" y="517398"/>
                </a:lnTo>
                <a:lnTo>
                  <a:pt x="310134" y="1031747"/>
                </a:lnTo>
                <a:lnTo>
                  <a:pt x="934212" y="1031747"/>
                </a:lnTo>
                <a:lnTo>
                  <a:pt x="1244346" y="517398"/>
                </a:lnTo>
                <a:lnTo>
                  <a:pt x="934212" y="0"/>
                </a:lnTo>
                <a:close/>
              </a:path>
            </a:pathLst>
          </a:custGeom>
          <a:solidFill>
            <a:schemeClr val="accent6">
              <a:lumMod val="60000"/>
              <a:lumOff val="40000"/>
            </a:schemeClr>
          </a:solidFill>
        </p:spPr>
        <p:txBody>
          <a:bodyPr wrap="square" lIns="0" tIns="0" rIns="0" bIns="0" rtlCol="0"/>
          <a:lstStyle/>
          <a:p>
            <a:endParaRPr/>
          </a:p>
        </p:txBody>
      </p:sp>
      <p:sp>
        <p:nvSpPr>
          <p:cNvPr id="27" name="object 12">
            <a:extLst>
              <a:ext uri="{FF2B5EF4-FFF2-40B4-BE49-F238E27FC236}">
                <a16:creationId xmlns:a16="http://schemas.microsoft.com/office/drawing/2014/main" xmlns="" id="{0657811A-14CA-4BB5-8D63-D56A1E9FAB4A}"/>
              </a:ext>
            </a:extLst>
          </p:cNvPr>
          <p:cNvSpPr/>
          <p:nvPr/>
        </p:nvSpPr>
        <p:spPr>
          <a:xfrm>
            <a:off x="3589988" y="3718806"/>
            <a:ext cx="1724224" cy="1457910"/>
          </a:xfrm>
          <a:custGeom>
            <a:avLst/>
            <a:gdLst/>
            <a:ahLst/>
            <a:cxnLst/>
            <a:rect l="l" t="t" r="r" b="b"/>
            <a:pathLst>
              <a:path w="1244600" h="1031875">
                <a:moveTo>
                  <a:pt x="934212" y="0"/>
                </a:moveTo>
                <a:lnTo>
                  <a:pt x="310134" y="0"/>
                </a:lnTo>
                <a:lnTo>
                  <a:pt x="0" y="517398"/>
                </a:lnTo>
                <a:lnTo>
                  <a:pt x="310134" y="1031747"/>
                </a:lnTo>
                <a:lnTo>
                  <a:pt x="934212" y="1031747"/>
                </a:lnTo>
                <a:lnTo>
                  <a:pt x="1244346" y="517398"/>
                </a:lnTo>
                <a:lnTo>
                  <a:pt x="934212" y="0"/>
                </a:lnTo>
                <a:close/>
              </a:path>
            </a:pathLst>
          </a:custGeom>
          <a:solidFill>
            <a:schemeClr val="bg1">
              <a:lumMod val="65000"/>
            </a:schemeClr>
          </a:solidFill>
        </p:spPr>
        <p:txBody>
          <a:bodyPr wrap="square" lIns="0" tIns="0" rIns="0" bIns="0" rtlCol="0"/>
          <a:lstStyle/>
          <a:p>
            <a:endParaRPr/>
          </a:p>
        </p:txBody>
      </p:sp>
      <p:sp>
        <p:nvSpPr>
          <p:cNvPr id="28" name="object 14">
            <a:extLst>
              <a:ext uri="{FF2B5EF4-FFF2-40B4-BE49-F238E27FC236}">
                <a16:creationId xmlns:a16="http://schemas.microsoft.com/office/drawing/2014/main" xmlns="" id="{AA5F3669-52B4-4DE2-B5E3-E629E9AF18BA}"/>
              </a:ext>
            </a:extLst>
          </p:cNvPr>
          <p:cNvSpPr txBox="1"/>
          <p:nvPr/>
        </p:nvSpPr>
        <p:spPr>
          <a:xfrm>
            <a:off x="5212563" y="3313559"/>
            <a:ext cx="1104265" cy="689932"/>
          </a:xfrm>
          <a:prstGeom prst="rect">
            <a:avLst/>
          </a:prstGeom>
        </p:spPr>
        <p:txBody>
          <a:bodyPr vert="horz" wrap="square" lIns="0" tIns="12700" rIns="0" bIns="0" rtlCol="0">
            <a:spAutoFit/>
          </a:bodyPr>
          <a:lstStyle/>
          <a:p>
            <a:pPr algn="ctr">
              <a:lnSpc>
                <a:spcPct val="100000"/>
              </a:lnSpc>
              <a:spcBef>
                <a:spcPts val="100"/>
              </a:spcBef>
            </a:pPr>
            <a:r>
              <a:rPr lang="fr-FR" sz="2200" b="1" spc="-5" dirty="0">
                <a:solidFill>
                  <a:srgbClr val="B20838"/>
                </a:solidFill>
                <a:cs typeface="Georgia"/>
              </a:rPr>
              <a:t>Risques encourus</a:t>
            </a:r>
            <a:endParaRPr sz="2200" dirty="0">
              <a:solidFill>
                <a:srgbClr val="B20838"/>
              </a:solidFill>
              <a:cs typeface="Georgia"/>
            </a:endParaRPr>
          </a:p>
        </p:txBody>
      </p:sp>
      <p:sp>
        <p:nvSpPr>
          <p:cNvPr id="29" name="Rectangle 28">
            <a:extLst>
              <a:ext uri="{FF2B5EF4-FFF2-40B4-BE49-F238E27FC236}">
                <a16:creationId xmlns:a16="http://schemas.microsoft.com/office/drawing/2014/main" xmlns="" id="{55DDCD7A-36A3-442B-8DB0-AC6866517538}"/>
              </a:ext>
            </a:extLst>
          </p:cNvPr>
          <p:cNvSpPr/>
          <p:nvPr/>
        </p:nvSpPr>
        <p:spPr>
          <a:xfrm>
            <a:off x="5014535" y="1771336"/>
            <a:ext cx="1500323" cy="646331"/>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b="1" i="0" u="none" strike="noStrike" kern="0" cap="none" spc="0" normalizeH="0" baseline="0" dirty="0">
                <a:ln>
                  <a:noFill/>
                </a:ln>
                <a:solidFill>
                  <a:schemeClr val="bg1"/>
                </a:solidFill>
                <a:effectLst/>
                <a:uLnTx/>
                <a:uFillTx/>
                <a:ea typeface="+mn-ea"/>
                <a:cs typeface="Segoe UI" panose="020B0502040204020203" pitchFamily="34" charset="0"/>
              </a:rPr>
              <a:t>Risque de contrepartie</a:t>
            </a:r>
          </a:p>
        </p:txBody>
      </p:sp>
      <p:sp>
        <p:nvSpPr>
          <p:cNvPr id="30" name="Rectangle 29">
            <a:extLst>
              <a:ext uri="{FF2B5EF4-FFF2-40B4-BE49-F238E27FC236}">
                <a16:creationId xmlns:a16="http://schemas.microsoft.com/office/drawing/2014/main" xmlns="" id="{17E88DBB-5F69-4BE0-B395-E10FFE3CF1F0}"/>
              </a:ext>
            </a:extLst>
          </p:cNvPr>
          <p:cNvSpPr/>
          <p:nvPr/>
        </p:nvSpPr>
        <p:spPr>
          <a:xfrm>
            <a:off x="3499318" y="2600960"/>
            <a:ext cx="1908759" cy="646331"/>
          </a:xfrm>
          <a:prstGeom prst="rect">
            <a:avLst/>
          </a:prstGeom>
        </p:spPr>
        <p:txBody>
          <a:bodyPr wrap="square">
            <a:spAutoFit/>
          </a:bodyPr>
          <a:lstStyle/>
          <a:p>
            <a:pPr algn="ctr"/>
            <a:r>
              <a:rPr lang="fr-FR" b="1" kern="0" dirty="0">
                <a:solidFill>
                  <a:srgbClr val="002060"/>
                </a:solidFill>
                <a:cs typeface="Segoe UI" panose="020B0502040204020203" pitchFamily="34" charset="0"/>
              </a:rPr>
              <a:t>Risque d’erreur de stratégie</a:t>
            </a:r>
          </a:p>
        </p:txBody>
      </p:sp>
      <p:sp>
        <p:nvSpPr>
          <p:cNvPr id="31" name="Rectangle 30">
            <a:extLst>
              <a:ext uri="{FF2B5EF4-FFF2-40B4-BE49-F238E27FC236}">
                <a16:creationId xmlns:a16="http://schemas.microsoft.com/office/drawing/2014/main" xmlns="" id="{8BB9D866-0AB6-4F0F-A3C3-5DAB5CDFBA33}"/>
              </a:ext>
            </a:extLst>
          </p:cNvPr>
          <p:cNvSpPr/>
          <p:nvPr/>
        </p:nvSpPr>
        <p:spPr>
          <a:xfrm>
            <a:off x="6435458" y="2641404"/>
            <a:ext cx="1336942" cy="646331"/>
          </a:xfrm>
          <a:prstGeom prst="rect">
            <a:avLst/>
          </a:prstGeom>
        </p:spPr>
        <p:txBody>
          <a:bodyPr wrap="square">
            <a:spAutoFit/>
          </a:bodyPr>
          <a:lstStyle/>
          <a:p>
            <a:pPr algn="ctr"/>
            <a:r>
              <a:rPr lang="fr-FR" b="1" kern="0" dirty="0">
                <a:solidFill>
                  <a:srgbClr val="002060"/>
                </a:solidFill>
                <a:cs typeface="Segoe UI" panose="020B0502040204020203" pitchFamily="34" charset="0"/>
              </a:rPr>
              <a:t>Risque de portefeuille</a:t>
            </a:r>
          </a:p>
        </p:txBody>
      </p:sp>
      <p:sp>
        <p:nvSpPr>
          <p:cNvPr id="32" name="Rectangle 31">
            <a:extLst>
              <a:ext uri="{FF2B5EF4-FFF2-40B4-BE49-F238E27FC236}">
                <a16:creationId xmlns:a16="http://schemas.microsoft.com/office/drawing/2014/main" xmlns="" id="{BECA3A90-0E98-412D-AC9B-EAB489B3B25E}"/>
              </a:ext>
            </a:extLst>
          </p:cNvPr>
          <p:cNvSpPr/>
          <p:nvPr/>
        </p:nvSpPr>
        <p:spPr>
          <a:xfrm>
            <a:off x="6503988" y="4080387"/>
            <a:ext cx="1241425" cy="646331"/>
          </a:xfrm>
          <a:prstGeom prst="rect">
            <a:avLst/>
          </a:prstGeom>
        </p:spPr>
        <p:txBody>
          <a:bodyPr wrap="square">
            <a:spAutoFit/>
          </a:bodyPr>
          <a:lstStyle/>
          <a:p>
            <a:pPr algn="ctr"/>
            <a:r>
              <a:rPr lang="fr-FR" b="1" kern="0" dirty="0">
                <a:solidFill>
                  <a:schemeClr val="bg1"/>
                </a:solidFill>
                <a:cs typeface="Segoe UI" panose="020B0502040204020203" pitchFamily="34" charset="0"/>
              </a:rPr>
              <a:t>Risque de liquidité</a:t>
            </a:r>
          </a:p>
        </p:txBody>
      </p:sp>
      <p:sp>
        <p:nvSpPr>
          <p:cNvPr id="33" name="Rectangle 32">
            <a:extLst>
              <a:ext uri="{FF2B5EF4-FFF2-40B4-BE49-F238E27FC236}">
                <a16:creationId xmlns:a16="http://schemas.microsoft.com/office/drawing/2014/main" xmlns="" id="{0E612AD3-69E0-4831-A5A3-8966A5E209B1}"/>
              </a:ext>
            </a:extLst>
          </p:cNvPr>
          <p:cNvSpPr/>
          <p:nvPr/>
        </p:nvSpPr>
        <p:spPr>
          <a:xfrm>
            <a:off x="5194033" y="4905024"/>
            <a:ext cx="1241425" cy="646331"/>
          </a:xfrm>
          <a:prstGeom prst="rect">
            <a:avLst/>
          </a:prstGeom>
        </p:spPr>
        <p:txBody>
          <a:bodyPr wrap="square">
            <a:spAutoFit/>
          </a:bodyPr>
          <a:lstStyle/>
          <a:p>
            <a:pPr algn="ctr"/>
            <a:r>
              <a:rPr lang="fr-FR" b="1" kern="0" dirty="0">
                <a:solidFill>
                  <a:schemeClr val="bg1"/>
                </a:solidFill>
                <a:cs typeface="Segoe UI" panose="020B0502040204020203" pitchFamily="34" charset="0"/>
              </a:rPr>
              <a:t>Risque de marché</a:t>
            </a:r>
          </a:p>
        </p:txBody>
      </p:sp>
      <p:sp>
        <p:nvSpPr>
          <p:cNvPr id="34" name="Rectangle 33">
            <a:extLst>
              <a:ext uri="{FF2B5EF4-FFF2-40B4-BE49-F238E27FC236}">
                <a16:creationId xmlns:a16="http://schemas.microsoft.com/office/drawing/2014/main" xmlns="" id="{166A2AB9-93DC-42ED-AB5A-667BE8D4FDDC}"/>
              </a:ext>
            </a:extLst>
          </p:cNvPr>
          <p:cNvSpPr/>
          <p:nvPr/>
        </p:nvSpPr>
        <p:spPr>
          <a:xfrm>
            <a:off x="3750701" y="4080387"/>
            <a:ext cx="1413681" cy="646331"/>
          </a:xfrm>
          <a:prstGeom prst="rect">
            <a:avLst/>
          </a:prstGeom>
        </p:spPr>
        <p:txBody>
          <a:bodyPr wrap="square">
            <a:spAutoFit/>
          </a:bodyPr>
          <a:lstStyle/>
          <a:p>
            <a:pPr algn="ctr"/>
            <a:r>
              <a:rPr lang="fr-FR" b="1" kern="0" dirty="0">
                <a:solidFill>
                  <a:schemeClr val="bg1"/>
                </a:solidFill>
                <a:cs typeface="Segoe UI" panose="020B0502040204020203" pitchFamily="34" charset="0"/>
              </a:rPr>
              <a:t>Risque opérationnel</a:t>
            </a:r>
          </a:p>
        </p:txBody>
      </p:sp>
      <p:sp>
        <p:nvSpPr>
          <p:cNvPr id="35" name="object 22">
            <a:extLst>
              <a:ext uri="{FF2B5EF4-FFF2-40B4-BE49-F238E27FC236}">
                <a16:creationId xmlns:a16="http://schemas.microsoft.com/office/drawing/2014/main" xmlns="" id="{BEF286A1-344B-44E2-82D4-A37366094A2D}"/>
              </a:ext>
            </a:extLst>
          </p:cNvPr>
          <p:cNvSpPr/>
          <p:nvPr/>
        </p:nvSpPr>
        <p:spPr>
          <a:xfrm>
            <a:off x="7595584" y="3718806"/>
            <a:ext cx="2692128" cy="1455360"/>
          </a:xfrm>
          <a:custGeom>
            <a:avLst/>
            <a:gdLst/>
            <a:ahLst/>
            <a:cxnLst/>
            <a:rect l="l" t="t" r="r" b="b"/>
            <a:pathLst>
              <a:path w="2065020" h="1169034">
                <a:moveTo>
                  <a:pt x="324852" y="593560"/>
                </a:moveTo>
                <a:lnTo>
                  <a:pt x="762" y="1161288"/>
                </a:lnTo>
                <a:lnTo>
                  <a:pt x="0" y="1162811"/>
                </a:lnTo>
                <a:lnTo>
                  <a:pt x="0" y="1165098"/>
                </a:lnTo>
                <a:lnTo>
                  <a:pt x="762" y="1166621"/>
                </a:lnTo>
                <a:lnTo>
                  <a:pt x="3048" y="1168908"/>
                </a:lnTo>
                <a:lnTo>
                  <a:pt x="2062734" y="1168908"/>
                </a:lnTo>
                <a:lnTo>
                  <a:pt x="2065020" y="1166621"/>
                </a:lnTo>
                <a:lnTo>
                  <a:pt x="2065020" y="1165860"/>
                </a:lnTo>
                <a:lnTo>
                  <a:pt x="9143" y="1165860"/>
                </a:lnTo>
                <a:lnTo>
                  <a:pt x="4572" y="1159002"/>
                </a:lnTo>
                <a:lnTo>
                  <a:pt x="13058" y="1159002"/>
                </a:lnTo>
                <a:lnTo>
                  <a:pt x="334518" y="595883"/>
                </a:lnTo>
                <a:lnTo>
                  <a:pt x="326136" y="595883"/>
                </a:lnTo>
                <a:lnTo>
                  <a:pt x="324852" y="593560"/>
                </a:lnTo>
                <a:close/>
              </a:path>
              <a:path w="2065020" h="1169034">
                <a:moveTo>
                  <a:pt x="13058" y="1159002"/>
                </a:moveTo>
                <a:lnTo>
                  <a:pt x="4572" y="1159002"/>
                </a:lnTo>
                <a:lnTo>
                  <a:pt x="9143" y="1165860"/>
                </a:lnTo>
                <a:lnTo>
                  <a:pt x="13058" y="1159002"/>
                </a:lnTo>
                <a:close/>
              </a:path>
              <a:path w="2065020" h="1169034">
                <a:moveTo>
                  <a:pt x="2055876" y="1159002"/>
                </a:moveTo>
                <a:lnTo>
                  <a:pt x="13058" y="1159002"/>
                </a:lnTo>
                <a:lnTo>
                  <a:pt x="9143" y="1165860"/>
                </a:lnTo>
                <a:lnTo>
                  <a:pt x="2065020" y="1165860"/>
                </a:lnTo>
                <a:lnTo>
                  <a:pt x="2065020" y="1163574"/>
                </a:lnTo>
                <a:lnTo>
                  <a:pt x="2055876" y="1163573"/>
                </a:lnTo>
                <a:lnTo>
                  <a:pt x="2055876" y="1159002"/>
                </a:lnTo>
                <a:close/>
              </a:path>
              <a:path w="2065020" h="1169034">
                <a:moveTo>
                  <a:pt x="2055876" y="4571"/>
                </a:moveTo>
                <a:lnTo>
                  <a:pt x="2055876" y="1163573"/>
                </a:lnTo>
                <a:lnTo>
                  <a:pt x="2060448" y="1159002"/>
                </a:lnTo>
                <a:lnTo>
                  <a:pt x="2065020" y="1159002"/>
                </a:lnTo>
                <a:lnTo>
                  <a:pt x="2065020" y="9905"/>
                </a:lnTo>
                <a:lnTo>
                  <a:pt x="2060448" y="9905"/>
                </a:lnTo>
                <a:lnTo>
                  <a:pt x="2055876" y="4571"/>
                </a:lnTo>
                <a:close/>
              </a:path>
              <a:path w="2065020" h="1169034">
                <a:moveTo>
                  <a:pt x="2065020" y="1159002"/>
                </a:moveTo>
                <a:lnTo>
                  <a:pt x="2060448" y="1159002"/>
                </a:lnTo>
                <a:lnTo>
                  <a:pt x="2055876" y="1163573"/>
                </a:lnTo>
                <a:lnTo>
                  <a:pt x="2065020" y="1163574"/>
                </a:lnTo>
                <a:lnTo>
                  <a:pt x="2065020" y="1159002"/>
                </a:lnTo>
                <a:close/>
              </a:path>
              <a:path w="2065020" h="1169034">
                <a:moveTo>
                  <a:pt x="326136" y="591311"/>
                </a:moveTo>
                <a:lnTo>
                  <a:pt x="324852" y="593560"/>
                </a:lnTo>
                <a:lnTo>
                  <a:pt x="326136" y="595883"/>
                </a:lnTo>
                <a:lnTo>
                  <a:pt x="326136" y="591311"/>
                </a:lnTo>
                <a:close/>
              </a:path>
              <a:path w="2065020" h="1169034">
                <a:moveTo>
                  <a:pt x="334518" y="591311"/>
                </a:moveTo>
                <a:lnTo>
                  <a:pt x="326136" y="591311"/>
                </a:lnTo>
                <a:lnTo>
                  <a:pt x="326136" y="595883"/>
                </a:lnTo>
                <a:lnTo>
                  <a:pt x="334518" y="595883"/>
                </a:lnTo>
                <a:lnTo>
                  <a:pt x="335280" y="594359"/>
                </a:lnTo>
                <a:lnTo>
                  <a:pt x="335280" y="592835"/>
                </a:lnTo>
                <a:lnTo>
                  <a:pt x="334518" y="591311"/>
                </a:lnTo>
                <a:close/>
              </a:path>
              <a:path w="2065020" h="1169034">
                <a:moveTo>
                  <a:pt x="2062734" y="0"/>
                </a:moveTo>
                <a:lnTo>
                  <a:pt x="3048" y="0"/>
                </a:lnTo>
                <a:lnTo>
                  <a:pt x="1524" y="761"/>
                </a:lnTo>
                <a:lnTo>
                  <a:pt x="0" y="3809"/>
                </a:lnTo>
                <a:lnTo>
                  <a:pt x="0" y="6095"/>
                </a:lnTo>
                <a:lnTo>
                  <a:pt x="762" y="6857"/>
                </a:lnTo>
                <a:lnTo>
                  <a:pt x="324852" y="593560"/>
                </a:lnTo>
                <a:lnTo>
                  <a:pt x="326136" y="591311"/>
                </a:lnTo>
                <a:lnTo>
                  <a:pt x="334518" y="591311"/>
                </a:lnTo>
                <a:lnTo>
                  <a:pt x="13353" y="9905"/>
                </a:lnTo>
                <a:lnTo>
                  <a:pt x="4572" y="9905"/>
                </a:lnTo>
                <a:lnTo>
                  <a:pt x="9143" y="2285"/>
                </a:lnTo>
                <a:lnTo>
                  <a:pt x="2065020" y="2285"/>
                </a:lnTo>
                <a:lnTo>
                  <a:pt x="2062734" y="0"/>
                </a:lnTo>
                <a:close/>
              </a:path>
              <a:path w="2065020" h="1169034">
                <a:moveTo>
                  <a:pt x="9143" y="2285"/>
                </a:moveTo>
                <a:lnTo>
                  <a:pt x="4572" y="9905"/>
                </a:lnTo>
                <a:lnTo>
                  <a:pt x="13353" y="9905"/>
                </a:lnTo>
                <a:lnTo>
                  <a:pt x="9143" y="2285"/>
                </a:lnTo>
                <a:close/>
              </a:path>
              <a:path w="2065020" h="1169034">
                <a:moveTo>
                  <a:pt x="2065020" y="2285"/>
                </a:moveTo>
                <a:lnTo>
                  <a:pt x="9143" y="2285"/>
                </a:lnTo>
                <a:lnTo>
                  <a:pt x="13353" y="9905"/>
                </a:lnTo>
                <a:lnTo>
                  <a:pt x="2055876" y="9905"/>
                </a:lnTo>
                <a:lnTo>
                  <a:pt x="2055876" y="4571"/>
                </a:lnTo>
                <a:lnTo>
                  <a:pt x="2065020" y="4571"/>
                </a:lnTo>
                <a:lnTo>
                  <a:pt x="2065020" y="2285"/>
                </a:lnTo>
                <a:close/>
              </a:path>
              <a:path w="2065020" h="1169034">
                <a:moveTo>
                  <a:pt x="2065020" y="4571"/>
                </a:moveTo>
                <a:lnTo>
                  <a:pt x="2055876" y="4571"/>
                </a:lnTo>
                <a:lnTo>
                  <a:pt x="2060448" y="9905"/>
                </a:lnTo>
                <a:lnTo>
                  <a:pt x="2065020" y="9905"/>
                </a:lnTo>
                <a:lnTo>
                  <a:pt x="2065020" y="4571"/>
                </a:lnTo>
                <a:close/>
              </a:path>
            </a:pathLst>
          </a:custGeom>
          <a:solidFill>
            <a:srgbClr val="DB6800"/>
          </a:solidFill>
          <a:ln w="6350">
            <a:solidFill>
              <a:srgbClr val="0070C0"/>
            </a:solidFill>
          </a:ln>
        </p:spPr>
        <p:txBody>
          <a:bodyPr wrap="square" lIns="0" tIns="0" rIns="0" bIns="0" rtlCol="0"/>
          <a:lstStyle/>
          <a:p>
            <a:endParaRPr/>
          </a:p>
        </p:txBody>
      </p:sp>
      <p:sp>
        <p:nvSpPr>
          <p:cNvPr id="36" name="object 22">
            <a:extLst>
              <a:ext uri="{FF2B5EF4-FFF2-40B4-BE49-F238E27FC236}">
                <a16:creationId xmlns:a16="http://schemas.microsoft.com/office/drawing/2014/main" xmlns="" id="{83A55137-C49D-4E39-B596-B22A108EA468}"/>
              </a:ext>
            </a:extLst>
          </p:cNvPr>
          <p:cNvSpPr/>
          <p:nvPr/>
        </p:nvSpPr>
        <p:spPr>
          <a:xfrm>
            <a:off x="7595584" y="2175029"/>
            <a:ext cx="2692128" cy="1455360"/>
          </a:xfrm>
          <a:custGeom>
            <a:avLst/>
            <a:gdLst/>
            <a:ahLst/>
            <a:cxnLst/>
            <a:rect l="l" t="t" r="r" b="b"/>
            <a:pathLst>
              <a:path w="2065020" h="1169034">
                <a:moveTo>
                  <a:pt x="324852" y="593560"/>
                </a:moveTo>
                <a:lnTo>
                  <a:pt x="762" y="1161288"/>
                </a:lnTo>
                <a:lnTo>
                  <a:pt x="0" y="1162811"/>
                </a:lnTo>
                <a:lnTo>
                  <a:pt x="0" y="1165098"/>
                </a:lnTo>
                <a:lnTo>
                  <a:pt x="762" y="1166621"/>
                </a:lnTo>
                <a:lnTo>
                  <a:pt x="3048" y="1168908"/>
                </a:lnTo>
                <a:lnTo>
                  <a:pt x="2062734" y="1168908"/>
                </a:lnTo>
                <a:lnTo>
                  <a:pt x="2065020" y="1166621"/>
                </a:lnTo>
                <a:lnTo>
                  <a:pt x="2065020" y="1165860"/>
                </a:lnTo>
                <a:lnTo>
                  <a:pt x="9143" y="1165860"/>
                </a:lnTo>
                <a:lnTo>
                  <a:pt x="4572" y="1159002"/>
                </a:lnTo>
                <a:lnTo>
                  <a:pt x="13058" y="1159002"/>
                </a:lnTo>
                <a:lnTo>
                  <a:pt x="334518" y="595883"/>
                </a:lnTo>
                <a:lnTo>
                  <a:pt x="326136" y="595883"/>
                </a:lnTo>
                <a:lnTo>
                  <a:pt x="324852" y="593560"/>
                </a:lnTo>
                <a:close/>
              </a:path>
              <a:path w="2065020" h="1169034">
                <a:moveTo>
                  <a:pt x="13058" y="1159002"/>
                </a:moveTo>
                <a:lnTo>
                  <a:pt x="4572" y="1159002"/>
                </a:lnTo>
                <a:lnTo>
                  <a:pt x="9143" y="1165860"/>
                </a:lnTo>
                <a:lnTo>
                  <a:pt x="13058" y="1159002"/>
                </a:lnTo>
                <a:close/>
              </a:path>
              <a:path w="2065020" h="1169034">
                <a:moveTo>
                  <a:pt x="2055876" y="1159002"/>
                </a:moveTo>
                <a:lnTo>
                  <a:pt x="13058" y="1159002"/>
                </a:lnTo>
                <a:lnTo>
                  <a:pt x="9143" y="1165860"/>
                </a:lnTo>
                <a:lnTo>
                  <a:pt x="2065020" y="1165860"/>
                </a:lnTo>
                <a:lnTo>
                  <a:pt x="2065020" y="1163574"/>
                </a:lnTo>
                <a:lnTo>
                  <a:pt x="2055876" y="1163573"/>
                </a:lnTo>
                <a:lnTo>
                  <a:pt x="2055876" y="1159002"/>
                </a:lnTo>
                <a:close/>
              </a:path>
              <a:path w="2065020" h="1169034">
                <a:moveTo>
                  <a:pt x="2055876" y="4571"/>
                </a:moveTo>
                <a:lnTo>
                  <a:pt x="2055876" y="1163573"/>
                </a:lnTo>
                <a:lnTo>
                  <a:pt x="2060448" y="1159002"/>
                </a:lnTo>
                <a:lnTo>
                  <a:pt x="2065020" y="1159002"/>
                </a:lnTo>
                <a:lnTo>
                  <a:pt x="2065020" y="9905"/>
                </a:lnTo>
                <a:lnTo>
                  <a:pt x="2060448" y="9905"/>
                </a:lnTo>
                <a:lnTo>
                  <a:pt x="2055876" y="4571"/>
                </a:lnTo>
                <a:close/>
              </a:path>
              <a:path w="2065020" h="1169034">
                <a:moveTo>
                  <a:pt x="2065020" y="1159002"/>
                </a:moveTo>
                <a:lnTo>
                  <a:pt x="2060448" y="1159002"/>
                </a:lnTo>
                <a:lnTo>
                  <a:pt x="2055876" y="1163573"/>
                </a:lnTo>
                <a:lnTo>
                  <a:pt x="2065020" y="1163574"/>
                </a:lnTo>
                <a:lnTo>
                  <a:pt x="2065020" y="1159002"/>
                </a:lnTo>
                <a:close/>
              </a:path>
              <a:path w="2065020" h="1169034">
                <a:moveTo>
                  <a:pt x="326136" y="591311"/>
                </a:moveTo>
                <a:lnTo>
                  <a:pt x="324852" y="593560"/>
                </a:lnTo>
                <a:lnTo>
                  <a:pt x="326136" y="595883"/>
                </a:lnTo>
                <a:lnTo>
                  <a:pt x="326136" y="591311"/>
                </a:lnTo>
                <a:close/>
              </a:path>
              <a:path w="2065020" h="1169034">
                <a:moveTo>
                  <a:pt x="334518" y="591311"/>
                </a:moveTo>
                <a:lnTo>
                  <a:pt x="326136" y="591311"/>
                </a:lnTo>
                <a:lnTo>
                  <a:pt x="326136" y="595883"/>
                </a:lnTo>
                <a:lnTo>
                  <a:pt x="334518" y="595883"/>
                </a:lnTo>
                <a:lnTo>
                  <a:pt x="335280" y="594359"/>
                </a:lnTo>
                <a:lnTo>
                  <a:pt x="335280" y="592835"/>
                </a:lnTo>
                <a:lnTo>
                  <a:pt x="334518" y="591311"/>
                </a:lnTo>
                <a:close/>
              </a:path>
              <a:path w="2065020" h="1169034">
                <a:moveTo>
                  <a:pt x="2062734" y="0"/>
                </a:moveTo>
                <a:lnTo>
                  <a:pt x="3048" y="0"/>
                </a:lnTo>
                <a:lnTo>
                  <a:pt x="1524" y="761"/>
                </a:lnTo>
                <a:lnTo>
                  <a:pt x="0" y="3809"/>
                </a:lnTo>
                <a:lnTo>
                  <a:pt x="0" y="6095"/>
                </a:lnTo>
                <a:lnTo>
                  <a:pt x="762" y="6857"/>
                </a:lnTo>
                <a:lnTo>
                  <a:pt x="324852" y="593560"/>
                </a:lnTo>
                <a:lnTo>
                  <a:pt x="326136" y="591311"/>
                </a:lnTo>
                <a:lnTo>
                  <a:pt x="334518" y="591311"/>
                </a:lnTo>
                <a:lnTo>
                  <a:pt x="13353" y="9905"/>
                </a:lnTo>
                <a:lnTo>
                  <a:pt x="4572" y="9905"/>
                </a:lnTo>
                <a:lnTo>
                  <a:pt x="9143" y="2285"/>
                </a:lnTo>
                <a:lnTo>
                  <a:pt x="2065020" y="2285"/>
                </a:lnTo>
                <a:lnTo>
                  <a:pt x="2062734" y="0"/>
                </a:lnTo>
                <a:close/>
              </a:path>
              <a:path w="2065020" h="1169034">
                <a:moveTo>
                  <a:pt x="9143" y="2285"/>
                </a:moveTo>
                <a:lnTo>
                  <a:pt x="4572" y="9905"/>
                </a:lnTo>
                <a:lnTo>
                  <a:pt x="13353" y="9905"/>
                </a:lnTo>
                <a:lnTo>
                  <a:pt x="9143" y="2285"/>
                </a:lnTo>
                <a:close/>
              </a:path>
              <a:path w="2065020" h="1169034">
                <a:moveTo>
                  <a:pt x="2065020" y="2285"/>
                </a:moveTo>
                <a:lnTo>
                  <a:pt x="9143" y="2285"/>
                </a:lnTo>
                <a:lnTo>
                  <a:pt x="13353" y="9905"/>
                </a:lnTo>
                <a:lnTo>
                  <a:pt x="2055876" y="9905"/>
                </a:lnTo>
                <a:lnTo>
                  <a:pt x="2055876" y="4571"/>
                </a:lnTo>
                <a:lnTo>
                  <a:pt x="2065020" y="4571"/>
                </a:lnTo>
                <a:lnTo>
                  <a:pt x="2065020" y="2285"/>
                </a:lnTo>
                <a:close/>
              </a:path>
              <a:path w="2065020" h="1169034">
                <a:moveTo>
                  <a:pt x="2065020" y="4571"/>
                </a:moveTo>
                <a:lnTo>
                  <a:pt x="2055876" y="4571"/>
                </a:lnTo>
                <a:lnTo>
                  <a:pt x="2060448" y="9905"/>
                </a:lnTo>
                <a:lnTo>
                  <a:pt x="2065020" y="9905"/>
                </a:lnTo>
                <a:lnTo>
                  <a:pt x="2065020" y="4571"/>
                </a:lnTo>
                <a:close/>
              </a:path>
            </a:pathLst>
          </a:custGeom>
          <a:solidFill>
            <a:srgbClr val="DB6800"/>
          </a:solidFill>
          <a:ln w="6350">
            <a:solidFill>
              <a:srgbClr val="0070C0"/>
            </a:solidFill>
          </a:ln>
        </p:spPr>
        <p:txBody>
          <a:bodyPr wrap="square" lIns="0" tIns="0" rIns="0" bIns="0" rtlCol="0"/>
          <a:lstStyle/>
          <a:p>
            <a:endParaRPr/>
          </a:p>
        </p:txBody>
      </p:sp>
      <p:sp>
        <p:nvSpPr>
          <p:cNvPr id="37" name="object 20">
            <a:extLst>
              <a:ext uri="{FF2B5EF4-FFF2-40B4-BE49-F238E27FC236}">
                <a16:creationId xmlns:a16="http://schemas.microsoft.com/office/drawing/2014/main" xmlns="" id="{395CEF25-E667-4431-8865-67FB83F502E2}"/>
              </a:ext>
            </a:extLst>
          </p:cNvPr>
          <p:cNvSpPr/>
          <p:nvPr/>
        </p:nvSpPr>
        <p:spPr>
          <a:xfrm>
            <a:off x="6316828" y="1428682"/>
            <a:ext cx="3970884" cy="674687"/>
          </a:xfrm>
          <a:custGeom>
            <a:avLst/>
            <a:gdLst/>
            <a:ahLst/>
            <a:cxnLst/>
            <a:rect l="l" t="t" r="r" b="b"/>
            <a:pathLst>
              <a:path w="2827020" h="509904">
                <a:moveTo>
                  <a:pt x="2824734" y="0"/>
                </a:moveTo>
                <a:lnTo>
                  <a:pt x="3048" y="0"/>
                </a:lnTo>
                <a:lnTo>
                  <a:pt x="1524" y="762"/>
                </a:lnTo>
                <a:lnTo>
                  <a:pt x="0" y="3810"/>
                </a:lnTo>
                <a:lnTo>
                  <a:pt x="0" y="5334"/>
                </a:lnTo>
                <a:lnTo>
                  <a:pt x="281940" y="505968"/>
                </a:lnTo>
                <a:lnTo>
                  <a:pt x="2824734" y="509778"/>
                </a:lnTo>
                <a:lnTo>
                  <a:pt x="2827020" y="507492"/>
                </a:lnTo>
                <a:lnTo>
                  <a:pt x="2827020" y="505206"/>
                </a:lnTo>
                <a:lnTo>
                  <a:pt x="2817114" y="505206"/>
                </a:lnTo>
                <a:lnTo>
                  <a:pt x="2817114" y="501396"/>
                </a:lnTo>
                <a:lnTo>
                  <a:pt x="290322" y="501396"/>
                </a:lnTo>
                <a:lnTo>
                  <a:pt x="286512" y="499110"/>
                </a:lnTo>
                <a:lnTo>
                  <a:pt x="289034" y="499110"/>
                </a:lnTo>
                <a:lnTo>
                  <a:pt x="13007" y="9144"/>
                </a:lnTo>
                <a:lnTo>
                  <a:pt x="5334" y="9144"/>
                </a:lnTo>
                <a:lnTo>
                  <a:pt x="9143" y="2286"/>
                </a:lnTo>
                <a:lnTo>
                  <a:pt x="2827020" y="2286"/>
                </a:lnTo>
                <a:lnTo>
                  <a:pt x="2827020" y="1524"/>
                </a:lnTo>
                <a:lnTo>
                  <a:pt x="2824734" y="0"/>
                </a:lnTo>
                <a:close/>
              </a:path>
              <a:path w="2827020" h="509904">
                <a:moveTo>
                  <a:pt x="2817114" y="500631"/>
                </a:moveTo>
                <a:lnTo>
                  <a:pt x="2817114" y="505206"/>
                </a:lnTo>
                <a:lnTo>
                  <a:pt x="2821686" y="500634"/>
                </a:lnTo>
                <a:lnTo>
                  <a:pt x="2817114" y="500631"/>
                </a:lnTo>
                <a:close/>
              </a:path>
              <a:path w="2827020" h="509904">
                <a:moveTo>
                  <a:pt x="2817114" y="4572"/>
                </a:moveTo>
                <a:lnTo>
                  <a:pt x="2817114" y="500631"/>
                </a:lnTo>
                <a:lnTo>
                  <a:pt x="2821686" y="500634"/>
                </a:lnTo>
                <a:lnTo>
                  <a:pt x="2817114" y="505206"/>
                </a:lnTo>
                <a:lnTo>
                  <a:pt x="2827020" y="505206"/>
                </a:lnTo>
                <a:lnTo>
                  <a:pt x="2827020" y="9144"/>
                </a:lnTo>
                <a:lnTo>
                  <a:pt x="2821686" y="9144"/>
                </a:lnTo>
                <a:lnTo>
                  <a:pt x="2817114" y="4572"/>
                </a:lnTo>
                <a:close/>
              </a:path>
              <a:path w="2827020" h="509904">
                <a:moveTo>
                  <a:pt x="286512" y="499110"/>
                </a:moveTo>
                <a:lnTo>
                  <a:pt x="290322" y="501396"/>
                </a:lnTo>
                <a:lnTo>
                  <a:pt x="289035" y="499111"/>
                </a:lnTo>
                <a:lnTo>
                  <a:pt x="286512" y="499110"/>
                </a:lnTo>
                <a:close/>
              </a:path>
              <a:path w="2827020" h="509904">
                <a:moveTo>
                  <a:pt x="289035" y="499111"/>
                </a:moveTo>
                <a:lnTo>
                  <a:pt x="290322" y="501396"/>
                </a:lnTo>
                <a:lnTo>
                  <a:pt x="2817114" y="501396"/>
                </a:lnTo>
                <a:lnTo>
                  <a:pt x="2817114" y="500631"/>
                </a:lnTo>
                <a:lnTo>
                  <a:pt x="289035" y="499111"/>
                </a:lnTo>
                <a:close/>
              </a:path>
              <a:path w="2827020" h="509904">
                <a:moveTo>
                  <a:pt x="289034" y="499110"/>
                </a:moveTo>
                <a:lnTo>
                  <a:pt x="286512" y="499110"/>
                </a:lnTo>
                <a:lnTo>
                  <a:pt x="289035" y="499111"/>
                </a:lnTo>
                <a:close/>
              </a:path>
              <a:path w="2827020" h="509904">
                <a:moveTo>
                  <a:pt x="9143" y="2286"/>
                </a:moveTo>
                <a:lnTo>
                  <a:pt x="5334" y="9144"/>
                </a:lnTo>
                <a:lnTo>
                  <a:pt x="13007" y="9144"/>
                </a:lnTo>
                <a:lnTo>
                  <a:pt x="9143" y="2286"/>
                </a:lnTo>
                <a:close/>
              </a:path>
              <a:path w="2827020" h="509904">
                <a:moveTo>
                  <a:pt x="2827020" y="2286"/>
                </a:moveTo>
                <a:lnTo>
                  <a:pt x="9143" y="2286"/>
                </a:lnTo>
                <a:lnTo>
                  <a:pt x="13007" y="9144"/>
                </a:lnTo>
                <a:lnTo>
                  <a:pt x="2817114" y="9144"/>
                </a:lnTo>
                <a:lnTo>
                  <a:pt x="2817114" y="4572"/>
                </a:lnTo>
                <a:lnTo>
                  <a:pt x="2827020" y="4572"/>
                </a:lnTo>
                <a:lnTo>
                  <a:pt x="2827020" y="2286"/>
                </a:lnTo>
                <a:close/>
              </a:path>
              <a:path w="2827020" h="509904">
                <a:moveTo>
                  <a:pt x="2827020" y="4572"/>
                </a:moveTo>
                <a:lnTo>
                  <a:pt x="2817114" y="4572"/>
                </a:lnTo>
                <a:lnTo>
                  <a:pt x="2821686" y="9144"/>
                </a:lnTo>
                <a:lnTo>
                  <a:pt x="2827020" y="9144"/>
                </a:lnTo>
                <a:lnTo>
                  <a:pt x="2827020" y="4572"/>
                </a:lnTo>
                <a:close/>
              </a:path>
            </a:pathLst>
          </a:custGeom>
          <a:solidFill>
            <a:srgbClr val="DA5269"/>
          </a:solidFill>
          <a:ln w="6350">
            <a:solidFill>
              <a:schemeClr val="accent2">
                <a:lumMod val="75000"/>
              </a:schemeClr>
            </a:solidFill>
          </a:ln>
        </p:spPr>
        <p:txBody>
          <a:bodyPr wrap="square" lIns="0" tIns="0" rIns="0" bIns="0" rtlCol="0"/>
          <a:lstStyle/>
          <a:p>
            <a:endParaRPr/>
          </a:p>
        </p:txBody>
      </p:sp>
      <p:sp>
        <p:nvSpPr>
          <p:cNvPr id="38" name="object 25">
            <a:extLst>
              <a:ext uri="{FF2B5EF4-FFF2-40B4-BE49-F238E27FC236}">
                <a16:creationId xmlns:a16="http://schemas.microsoft.com/office/drawing/2014/main" xmlns="" id="{356A5CFA-6EA5-48FF-B20E-BB7F953B27EF}"/>
              </a:ext>
            </a:extLst>
          </p:cNvPr>
          <p:cNvSpPr/>
          <p:nvPr/>
        </p:nvSpPr>
        <p:spPr>
          <a:xfrm>
            <a:off x="1250553" y="2159909"/>
            <a:ext cx="2664145" cy="1481002"/>
          </a:xfrm>
          <a:custGeom>
            <a:avLst/>
            <a:gdLst/>
            <a:ahLst/>
            <a:cxnLst/>
            <a:rect l="l" t="t" r="r" b="b"/>
            <a:pathLst>
              <a:path w="1719580" h="1102995">
                <a:moveTo>
                  <a:pt x="1715262" y="0"/>
                </a:moveTo>
                <a:lnTo>
                  <a:pt x="2286" y="0"/>
                </a:lnTo>
                <a:lnTo>
                  <a:pt x="0" y="2285"/>
                </a:lnTo>
                <a:lnTo>
                  <a:pt x="0" y="1100327"/>
                </a:lnTo>
                <a:lnTo>
                  <a:pt x="2286" y="1102613"/>
                </a:lnTo>
                <a:lnTo>
                  <a:pt x="1715262" y="1102613"/>
                </a:lnTo>
                <a:lnTo>
                  <a:pt x="1716786" y="1101851"/>
                </a:lnTo>
                <a:lnTo>
                  <a:pt x="1717548" y="1100327"/>
                </a:lnTo>
                <a:lnTo>
                  <a:pt x="1718310" y="1099565"/>
                </a:lnTo>
                <a:lnTo>
                  <a:pt x="1709927" y="1099565"/>
                </a:lnTo>
                <a:lnTo>
                  <a:pt x="1708810" y="1097279"/>
                </a:lnTo>
                <a:lnTo>
                  <a:pt x="9906" y="1097279"/>
                </a:lnTo>
                <a:lnTo>
                  <a:pt x="5334" y="1092707"/>
                </a:lnTo>
                <a:lnTo>
                  <a:pt x="9906" y="1092707"/>
                </a:lnTo>
                <a:lnTo>
                  <a:pt x="9906" y="9905"/>
                </a:lnTo>
                <a:lnTo>
                  <a:pt x="5334" y="9905"/>
                </a:lnTo>
                <a:lnTo>
                  <a:pt x="9906" y="5333"/>
                </a:lnTo>
                <a:lnTo>
                  <a:pt x="1708773" y="5333"/>
                </a:lnTo>
                <a:lnTo>
                  <a:pt x="1709927" y="3047"/>
                </a:lnTo>
                <a:lnTo>
                  <a:pt x="1718690" y="3047"/>
                </a:lnTo>
                <a:lnTo>
                  <a:pt x="1718310" y="2285"/>
                </a:lnTo>
                <a:lnTo>
                  <a:pt x="1716786" y="761"/>
                </a:lnTo>
                <a:lnTo>
                  <a:pt x="1715262" y="0"/>
                </a:lnTo>
                <a:close/>
              </a:path>
              <a:path w="1719580" h="1102995">
                <a:moveTo>
                  <a:pt x="1709927" y="3047"/>
                </a:moveTo>
                <a:lnTo>
                  <a:pt x="1438656" y="540257"/>
                </a:lnTo>
                <a:lnTo>
                  <a:pt x="1438656" y="541781"/>
                </a:lnTo>
                <a:lnTo>
                  <a:pt x="1437894" y="543305"/>
                </a:lnTo>
                <a:lnTo>
                  <a:pt x="1438656" y="544829"/>
                </a:lnTo>
                <a:lnTo>
                  <a:pt x="1709927" y="1099565"/>
                </a:lnTo>
                <a:lnTo>
                  <a:pt x="1713738" y="1092707"/>
                </a:lnTo>
                <a:lnTo>
                  <a:pt x="1716825" y="1092707"/>
                </a:lnTo>
                <a:lnTo>
                  <a:pt x="1450026" y="544829"/>
                </a:lnTo>
                <a:lnTo>
                  <a:pt x="1447800" y="544829"/>
                </a:lnTo>
                <a:lnTo>
                  <a:pt x="1447800" y="540257"/>
                </a:lnTo>
                <a:lnTo>
                  <a:pt x="1450098" y="540257"/>
                </a:lnTo>
                <a:lnTo>
                  <a:pt x="1716773" y="9905"/>
                </a:lnTo>
                <a:lnTo>
                  <a:pt x="1713738" y="9905"/>
                </a:lnTo>
                <a:lnTo>
                  <a:pt x="1709927" y="3047"/>
                </a:lnTo>
                <a:close/>
              </a:path>
              <a:path w="1719580" h="1102995">
                <a:moveTo>
                  <a:pt x="1716825" y="1092707"/>
                </a:moveTo>
                <a:lnTo>
                  <a:pt x="1713738" y="1092707"/>
                </a:lnTo>
                <a:lnTo>
                  <a:pt x="1709927" y="1099565"/>
                </a:lnTo>
                <a:lnTo>
                  <a:pt x="1718310" y="1099565"/>
                </a:lnTo>
                <a:lnTo>
                  <a:pt x="1719072" y="1098803"/>
                </a:lnTo>
                <a:lnTo>
                  <a:pt x="1719072" y="1097279"/>
                </a:lnTo>
                <a:lnTo>
                  <a:pt x="1716825" y="1092707"/>
                </a:lnTo>
                <a:close/>
              </a:path>
              <a:path w="1719580" h="1102995">
                <a:moveTo>
                  <a:pt x="9906" y="1092707"/>
                </a:moveTo>
                <a:lnTo>
                  <a:pt x="5334" y="1092707"/>
                </a:lnTo>
                <a:lnTo>
                  <a:pt x="9906" y="1097279"/>
                </a:lnTo>
                <a:lnTo>
                  <a:pt x="9906" y="1092707"/>
                </a:lnTo>
                <a:close/>
              </a:path>
              <a:path w="1719580" h="1102995">
                <a:moveTo>
                  <a:pt x="1706574" y="1092707"/>
                </a:moveTo>
                <a:lnTo>
                  <a:pt x="9906" y="1092707"/>
                </a:lnTo>
                <a:lnTo>
                  <a:pt x="9906" y="1097279"/>
                </a:lnTo>
                <a:lnTo>
                  <a:pt x="1708810" y="1097279"/>
                </a:lnTo>
                <a:lnTo>
                  <a:pt x="1706574" y="1092707"/>
                </a:lnTo>
                <a:close/>
              </a:path>
              <a:path w="1719580" h="1102995">
                <a:moveTo>
                  <a:pt x="1447800" y="540257"/>
                </a:moveTo>
                <a:lnTo>
                  <a:pt x="1447800" y="544829"/>
                </a:lnTo>
                <a:lnTo>
                  <a:pt x="1448931" y="542580"/>
                </a:lnTo>
                <a:lnTo>
                  <a:pt x="1447800" y="540257"/>
                </a:lnTo>
                <a:close/>
              </a:path>
              <a:path w="1719580" h="1102995">
                <a:moveTo>
                  <a:pt x="1448931" y="542580"/>
                </a:moveTo>
                <a:lnTo>
                  <a:pt x="1447800" y="544829"/>
                </a:lnTo>
                <a:lnTo>
                  <a:pt x="1450026" y="544829"/>
                </a:lnTo>
                <a:lnTo>
                  <a:pt x="1448931" y="542580"/>
                </a:lnTo>
                <a:close/>
              </a:path>
              <a:path w="1719580" h="1102995">
                <a:moveTo>
                  <a:pt x="1450098" y="540257"/>
                </a:moveTo>
                <a:lnTo>
                  <a:pt x="1447800" y="540257"/>
                </a:lnTo>
                <a:lnTo>
                  <a:pt x="1448931" y="542580"/>
                </a:lnTo>
                <a:lnTo>
                  <a:pt x="1450098" y="540257"/>
                </a:lnTo>
                <a:close/>
              </a:path>
              <a:path w="1719580" h="1102995">
                <a:moveTo>
                  <a:pt x="9906" y="5333"/>
                </a:moveTo>
                <a:lnTo>
                  <a:pt x="5334" y="9905"/>
                </a:lnTo>
                <a:lnTo>
                  <a:pt x="9906" y="9905"/>
                </a:lnTo>
                <a:lnTo>
                  <a:pt x="9906" y="5333"/>
                </a:lnTo>
                <a:close/>
              </a:path>
              <a:path w="1719580" h="1102995">
                <a:moveTo>
                  <a:pt x="1708773" y="5333"/>
                </a:moveTo>
                <a:lnTo>
                  <a:pt x="9906" y="5333"/>
                </a:lnTo>
                <a:lnTo>
                  <a:pt x="9906" y="9905"/>
                </a:lnTo>
                <a:lnTo>
                  <a:pt x="1706464" y="9905"/>
                </a:lnTo>
                <a:lnTo>
                  <a:pt x="1708773" y="5333"/>
                </a:lnTo>
                <a:close/>
              </a:path>
              <a:path w="1719580" h="1102995">
                <a:moveTo>
                  <a:pt x="1718690" y="3047"/>
                </a:moveTo>
                <a:lnTo>
                  <a:pt x="1709927" y="3047"/>
                </a:lnTo>
                <a:lnTo>
                  <a:pt x="1713738" y="9905"/>
                </a:lnTo>
                <a:lnTo>
                  <a:pt x="1716773" y="9905"/>
                </a:lnTo>
                <a:lnTo>
                  <a:pt x="1719072" y="5333"/>
                </a:lnTo>
                <a:lnTo>
                  <a:pt x="1719072" y="3809"/>
                </a:lnTo>
                <a:lnTo>
                  <a:pt x="1718690" y="3047"/>
                </a:lnTo>
                <a:close/>
              </a:path>
            </a:pathLst>
          </a:custGeom>
          <a:solidFill>
            <a:srgbClr val="958B6C"/>
          </a:solidFill>
          <a:ln w="6350">
            <a:solidFill>
              <a:schemeClr val="accent6">
                <a:lumMod val="60000"/>
                <a:lumOff val="40000"/>
              </a:schemeClr>
            </a:solidFill>
          </a:ln>
        </p:spPr>
        <p:txBody>
          <a:bodyPr wrap="square" lIns="0" tIns="0" rIns="0" bIns="0" rtlCol="0"/>
          <a:lstStyle/>
          <a:p>
            <a:endParaRPr dirty="0"/>
          </a:p>
        </p:txBody>
      </p:sp>
      <p:sp>
        <p:nvSpPr>
          <p:cNvPr id="39" name="object 25">
            <a:extLst>
              <a:ext uri="{FF2B5EF4-FFF2-40B4-BE49-F238E27FC236}">
                <a16:creationId xmlns:a16="http://schemas.microsoft.com/office/drawing/2014/main" xmlns="" id="{3FB7FAA0-EBC9-40AB-93B2-EDBA79668EB5}"/>
              </a:ext>
            </a:extLst>
          </p:cNvPr>
          <p:cNvSpPr/>
          <p:nvPr/>
        </p:nvSpPr>
        <p:spPr>
          <a:xfrm>
            <a:off x="1250553" y="3717935"/>
            <a:ext cx="2703603" cy="1441628"/>
          </a:xfrm>
          <a:custGeom>
            <a:avLst/>
            <a:gdLst/>
            <a:ahLst/>
            <a:cxnLst/>
            <a:rect l="l" t="t" r="r" b="b"/>
            <a:pathLst>
              <a:path w="1719580" h="1102995">
                <a:moveTo>
                  <a:pt x="1715262" y="0"/>
                </a:moveTo>
                <a:lnTo>
                  <a:pt x="2286" y="0"/>
                </a:lnTo>
                <a:lnTo>
                  <a:pt x="0" y="2285"/>
                </a:lnTo>
                <a:lnTo>
                  <a:pt x="0" y="1100327"/>
                </a:lnTo>
                <a:lnTo>
                  <a:pt x="2286" y="1102613"/>
                </a:lnTo>
                <a:lnTo>
                  <a:pt x="1715262" y="1102613"/>
                </a:lnTo>
                <a:lnTo>
                  <a:pt x="1716786" y="1101851"/>
                </a:lnTo>
                <a:lnTo>
                  <a:pt x="1717548" y="1100327"/>
                </a:lnTo>
                <a:lnTo>
                  <a:pt x="1718310" y="1099565"/>
                </a:lnTo>
                <a:lnTo>
                  <a:pt x="1709927" y="1099565"/>
                </a:lnTo>
                <a:lnTo>
                  <a:pt x="1708810" y="1097279"/>
                </a:lnTo>
                <a:lnTo>
                  <a:pt x="9906" y="1097279"/>
                </a:lnTo>
                <a:lnTo>
                  <a:pt x="5334" y="1092707"/>
                </a:lnTo>
                <a:lnTo>
                  <a:pt x="9906" y="1092707"/>
                </a:lnTo>
                <a:lnTo>
                  <a:pt x="9906" y="9905"/>
                </a:lnTo>
                <a:lnTo>
                  <a:pt x="5334" y="9905"/>
                </a:lnTo>
                <a:lnTo>
                  <a:pt x="9906" y="5333"/>
                </a:lnTo>
                <a:lnTo>
                  <a:pt x="1708773" y="5333"/>
                </a:lnTo>
                <a:lnTo>
                  <a:pt x="1709927" y="3047"/>
                </a:lnTo>
                <a:lnTo>
                  <a:pt x="1718690" y="3047"/>
                </a:lnTo>
                <a:lnTo>
                  <a:pt x="1718310" y="2285"/>
                </a:lnTo>
                <a:lnTo>
                  <a:pt x="1716786" y="761"/>
                </a:lnTo>
                <a:lnTo>
                  <a:pt x="1715262" y="0"/>
                </a:lnTo>
                <a:close/>
              </a:path>
              <a:path w="1719580" h="1102995">
                <a:moveTo>
                  <a:pt x="1709927" y="3047"/>
                </a:moveTo>
                <a:lnTo>
                  <a:pt x="1438656" y="540257"/>
                </a:lnTo>
                <a:lnTo>
                  <a:pt x="1438656" y="541781"/>
                </a:lnTo>
                <a:lnTo>
                  <a:pt x="1437894" y="543305"/>
                </a:lnTo>
                <a:lnTo>
                  <a:pt x="1438656" y="544829"/>
                </a:lnTo>
                <a:lnTo>
                  <a:pt x="1709927" y="1099565"/>
                </a:lnTo>
                <a:lnTo>
                  <a:pt x="1713738" y="1092707"/>
                </a:lnTo>
                <a:lnTo>
                  <a:pt x="1716825" y="1092707"/>
                </a:lnTo>
                <a:lnTo>
                  <a:pt x="1450026" y="544829"/>
                </a:lnTo>
                <a:lnTo>
                  <a:pt x="1447800" y="544829"/>
                </a:lnTo>
                <a:lnTo>
                  <a:pt x="1447800" y="540257"/>
                </a:lnTo>
                <a:lnTo>
                  <a:pt x="1450098" y="540257"/>
                </a:lnTo>
                <a:lnTo>
                  <a:pt x="1716773" y="9905"/>
                </a:lnTo>
                <a:lnTo>
                  <a:pt x="1713738" y="9905"/>
                </a:lnTo>
                <a:lnTo>
                  <a:pt x="1709927" y="3047"/>
                </a:lnTo>
                <a:close/>
              </a:path>
              <a:path w="1719580" h="1102995">
                <a:moveTo>
                  <a:pt x="1716825" y="1092707"/>
                </a:moveTo>
                <a:lnTo>
                  <a:pt x="1713738" y="1092707"/>
                </a:lnTo>
                <a:lnTo>
                  <a:pt x="1709927" y="1099565"/>
                </a:lnTo>
                <a:lnTo>
                  <a:pt x="1718310" y="1099565"/>
                </a:lnTo>
                <a:lnTo>
                  <a:pt x="1719072" y="1098803"/>
                </a:lnTo>
                <a:lnTo>
                  <a:pt x="1719072" y="1097279"/>
                </a:lnTo>
                <a:lnTo>
                  <a:pt x="1716825" y="1092707"/>
                </a:lnTo>
                <a:close/>
              </a:path>
              <a:path w="1719580" h="1102995">
                <a:moveTo>
                  <a:pt x="9906" y="1092707"/>
                </a:moveTo>
                <a:lnTo>
                  <a:pt x="5334" y="1092707"/>
                </a:lnTo>
                <a:lnTo>
                  <a:pt x="9906" y="1097279"/>
                </a:lnTo>
                <a:lnTo>
                  <a:pt x="9906" y="1092707"/>
                </a:lnTo>
                <a:close/>
              </a:path>
              <a:path w="1719580" h="1102995">
                <a:moveTo>
                  <a:pt x="1706574" y="1092707"/>
                </a:moveTo>
                <a:lnTo>
                  <a:pt x="9906" y="1092707"/>
                </a:lnTo>
                <a:lnTo>
                  <a:pt x="9906" y="1097279"/>
                </a:lnTo>
                <a:lnTo>
                  <a:pt x="1708810" y="1097279"/>
                </a:lnTo>
                <a:lnTo>
                  <a:pt x="1706574" y="1092707"/>
                </a:lnTo>
                <a:close/>
              </a:path>
              <a:path w="1719580" h="1102995">
                <a:moveTo>
                  <a:pt x="1447800" y="540257"/>
                </a:moveTo>
                <a:lnTo>
                  <a:pt x="1447800" y="544829"/>
                </a:lnTo>
                <a:lnTo>
                  <a:pt x="1448931" y="542580"/>
                </a:lnTo>
                <a:lnTo>
                  <a:pt x="1447800" y="540257"/>
                </a:lnTo>
                <a:close/>
              </a:path>
              <a:path w="1719580" h="1102995">
                <a:moveTo>
                  <a:pt x="1448931" y="542580"/>
                </a:moveTo>
                <a:lnTo>
                  <a:pt x="1447800" y="544829"/>
                </a:lnTo>
                <a:lnTo>
                  <a:pt x="1450026" y="544829"/>
                </a:lnTo>
                <a:lnTo>
                  <a:pt x="1448931" y="542580"/>
                </a:lnTo>
                <a:close/>
              </a:path>
              <a:path w="1719580" h="1102995">
                <a:moveTo>
                  <a:pt x="1450098" y="540257"/>
                </a:moveTo>
                <a:lnTo>
                  <a:pt x="1447800" y="540257"/>
                </a:lnTo>
                <a:lnTo>
                  <a:pt x="1448931" y="542580"/>
                </a:lnTo>
                <a:lnTo>
                  <a:pt x="1450098" y="540257"/>
                </a:lnTo>
                <a:close/>
              </a:path>
              <a:path w="1719580" h="1102995">
                <a:moveTo>
                  <a:pt x="9906" y="5333"/>
                </a:moveTo>
                <a:lnTo>
                  <a:pt x="5334" y="9905"/>
                </a:lnTo>
                <a:lnTo>
                  <a:pt x="9906" y="9905"/>
                </a:lnTo>
                <a:lnTo>
                  <a:pt x="9906" y="5333"/>
                </a:lnTo>
                <a:close/>
              </a:path>
              <a:path w="1719580" h="1102995">
                <a:moveTo>
                  <a:pt x="1708773" y="5333"/>
                </a:moveTo>
                <a:lnTo>
                  <a:pt x="9906" y="5333"/>
                </a:lnTo>
                <a:lnTo>
                  <a:pt x="9906" y="9905"/>
                </a:lnTo>
                <a:lnTo>
                  <a:pt x="1706464" y="9905"/>
                </a:lnTo>
                <a:lnTo>
                  <a:pt x="1708773" y="5333"/>
                </a:lnTo>
                <a:close/>
              </a:path>
              <a:path w="1719580" h="1102995">
                <a:moveTo>
                  <a:pt x="1718690" y="3047"/>
                </a:moveTo>
                <a:lnTo>
                  <a:pt x="1709927" y="3047"/>
                </a:lnTo>
                <a:lnTo>
                  <a:pt x="1713738" y="9905"/>
                </a:lnTo>
                <a:lnTo>
                  <a:pt x="1716773" y="9905"/>
                </a:lnTo>
                <a:lnTo>
                  <a:pt x="1719072" y="5333"/>
                </a:lnTo>
                <a:lnTo>
                  <a:pt x="1719072" y="3809"/>
                </a:lnTo>
                <a:lnTo>
                  <a:pt x="1718690" y="3047"/>
                </a:lnTo>
                <a:close/>
              </a:path>
            </a:pathLst>
          </a:custGeom>
          <a:solidFill>
            <a:srgbClr val="958B6C"/>
          </a:solidFill>
          <a:ln w="6350">
            <a:solidFill>
              <a:schemeClr val="bg1">
                <a:lumMod val="65000"/>
              </a:schemeClr>
            </a:solidFill>
          </a:ln>
        </p:spPr>
        <p:txBody>
          <a:bodyPr wrap="square" lIns="0" tIns="0" rIns="0" bIns="0" rtlCol="0"/>
          <a:lstStyle/>
          <a:p>
            <a:endParaRPr dirty="0"/>
          </a:p>
        </p:txBody>
      </p:sp>
      <p:sp>
        <p:nvSpPr>
          <p:cNvPr id="40" name="object 23">
            <a:extLst>
              <a:ext uri="{FF2B5EF4-FFF2-40B4-BE49-F238E27FC236}">
                <a16:creationId xmlns:a16="http://schemas.microsoft.com/office/drawing/2014/main" xmlns="" id="{0D4CB45A-18F4-4985-9B98-2E13EA0B6807}"/>
              </a:ext>
            </a:extLst>
          </p:cNvPr>
          <p:cNvSpPr/>
          <p:nvPr/>
        </p:nvSpPr>
        <p:spPr>
          <a:xfrm>
            <a:off x="1250553" y="5228189"/>
            <a:ext cx="3998910" cy="697807"/>
          </a:xfrm>
          <a:custGeom>
            <a:avLst/>
            <a:gdLst/>
            <a:ahLst/>
            <a:cxnLst/>
            <a:rect l="l" t="t" r="r" b="b"/>
            <a:pathLst>
              <a:path w="2745104" h="492759">
                <a:moveTo>
                  <a:pt x="2286" y="0"/>
                </a:moveTo>
                <a:lnTo>
                  <a:pt x="0" y="1524"/>
                </a:lnTo>
                <a:lnTo>
                  <a:pt x="0" y="489966"/>
                </a:lnTo>
                <a:lnTo>
                  <a:pt x="2286" y="492252"/>
                </a:lnTo>
                <a:lnTo>
                  <a:pt x="2741676" y="492252"/>
                </a:lnTo>
                <a:lnTo>
                  <a:pt x="2743200" y="491490"/>
                </a:lnTo>
                <a:lnTo>
                  <a:pt x="2743962" y="489966"/>
                </a:lnTo>
                <a:lnTo>
                  <a:pt x="2736341" y="489966"/>
                </a:lnTo>
                <a:lnTo>
                  <a:pt x="2735043" y="487680"/>
                </a:lnTo>
                <a:lnTo>
                  <a:pt x="9906" y="487680"/>
                </a:lnTo>
                <a:lnTo>
                  <a:pt x="5334" y="483108"/>
                </a:lnTo>
                <a:lnTo>
                  <a:pt x="9906" y="483108"/>
                </a:lnTo>
                <a:lnTo>
                  <a:pt x="9906" y="9146"/>
                </a:lnTo>
                <a:lnTo>
                  <a:pt x="5334" y="9144"/>
                </a:lnTo>
                <a:lnTo>
                  <a:pt x="9906" y="4572"/>
                </a:lnTo>
                <a:lnTo>
                  <a:pt x="2472027" y="4572"/>
                </a:lnTo>
                <a:lnTo>
                  <a:pt x="2471166" y="3048"/>
                </a:lnTo>
                <a:lnTo>
                  <a:pt x="2468879" y="762"/>
                </a:lnTo>
                <a:lnTo>
                  <a:pt x="2286" y="0"/>
                </a:lnTo>
                <a:close/>
              </a:path>
              <a:path w="2745104" h="492759">
                <a:moveTo>
                  <a:pt x="2474182" y="8382"/>
                </a:moveTo>
                <a:lnTo>
                  <a:pt x="2462784" y="8382"/>
                </a:lnTo>
                <a:lnTo>
                  <a:pt x="2466594" y="10668"/>
                </a:lnTo>
                <a:lnTo>
                  <a:pt x="2464082" y="10668"/>
                </a:lnTo>
                <a:lnTo>
                  <a:pt x="2736341" y="489966"/>
                </a:lnTo>
                <a:lnTo>
                  <a:pt x="2740152" y="483108"/>
                </a:lnTo>
                <a:lnTo>
                  <a:pt x="2742669" y="483108"/>
                </a:lnTo>
                <a:lnTo>
                  <a:pt x="2475475" y="10668"/>
                </a:lnTo>
                <a:lnTo>
                  <a:pt x="2466594" y="10668"/>
                </a:lnTo>
                <a:lnTo>
                  <a:pt x="2475474" y="10666"/>
                </a:lnTo>
                <a:lnTo>
                  <a:pt x="2474182" y="8382"/>
                </a:lnTo>
                <a:close/>
              </a:path>
              <a:path w="2745104" h="492759">
                <a:moveTo>
                  <a:pt x="2742669" y="483108"/>
                </a:moveTo>
                <a:lnTo>
                  <a:pt x="2740152" y="483108"/>
                </a:lnTo>
                <a:lnTo>
                  <a:pt x="2736341" y="489966"/>
                </a:lnTo>
                <a:lnTo>
                  <a:pt x="2743962" y="489966"/>
                </a:lnTo>
                <a:lnTo>
                  <a:pt x="2744724" y="488442"/>
                </a:lnTo>
                <a:lnTo>
                  <a:pt x="2744724" y="486918"/>
                </a:lnTo>
                <a:lnTo>
                  <a:pt x="2743962" y="485394"/>
                </a:lnTo>
                <a:lnTo>
                  <a:pt x="2742669" y="483108"/>
                </a:lnTo>
                <a:close/>
              </a:path>
              <a:path w="2745104" h="492759">
                <a:moveTo>
                  <a:pt x="9906" y="483108"/>
                </a:moveTo>
                <a:lnTo>
                  <a:pt x="5334" y="483108"/>
                </a:lnTo>
                <a:lnTo>
                  <a:pt x="9906" y="487680"/>
                </a:lnTo>
                <a:lnTo>
                  <a:pt x="9906" y="483108"/>
                </a:lnTo>
                <a:close/>
              </a:path>
              <a:path w="2745104" h="492759">
                <a:moveTo>
                  <a:pt x="2732446" y="483108"/>
                </a:moveTo>
                <a:lnTo>
                  <a:pt x="9906" y="483108"/>
                </a:lnTo>
                <a:lnTo>
                  <a:pt x="9906" y="487680"/>
                </a:lnTo>
                <a:lnTo>
                  <a:pt x="2735043" y="487680"/>
                </a:lnTo>
                <a:lnTo>
                  <a:pt x="2732446" y="483108"/>
                </a:lnTo>
                <a:close/>
              </a:path>
              <a:path w="2745104" h="492759">
                <a:moveTo>
                  <a:pt x="2462784" y="8382"/>
                </a:moveTo>
                <a:lnTo>
                  <a:pt x="2464081" y="10666"/>
                </a:lnTo>
                <a:lnTo>
                  <a:pt x="2466594" y="10668"/>
                </a:lnTo>
                <a:lnTo>
                  <a:pt x="2462784" y="8382"/>
                </a:lnTo>
                <a:close/>
              </a:path>
              <a:path w="2745104" h="492759">
                <a:moveTo>
                  <a:pt x="2472027" y="4572"/>
                </a:moveTo>
                <a:lnTo>
                  <a:pt x="9906" y="4572"/>
                </a:lnTo>
                <a:lnTo>
                  <a:pt x="9906" y="9146"/>
                </a:lnTo>
                <a:lnTo>
                  <a:pt x="2464081" y="10666"/>
                </a:lnTo>
                <a:lnTo>
                  <a:pt x="2462784" y="8382"/>
                </a:lnTo>
                <a:lnTo>
                  <a:pt x="2474182" y="8382"/>
                </a:lnTo>
                <a:lnTo>
                  <a:pt x="2472027" y="4572"/>
                </a:lnTo>
                <a:close/>
              </a:path>
              <a:path w="2745104" h="492759">
                <a:moveTo>
                  <a:pt x="9906" y="4572"/>
                </a:moveTo>
                <a:lnTo>
                  <a:pt x="5334" y="9144"/>
                </a:lnTo>
                <a:lnTo>
                  <a:pt x="9906" y="9146"/>
                </a:lnTo>
                <a:lnTo>
                  <a:pt x="9906" y="4572"/>
                </a:lnTo>
                <a:close/>
              </a:path>
            </a:pathLst>
          </a:custGeom>
          <a:solidFill>
            <a:srgbClr val="A21F1F"/>
          </a:solidFill>
          <a:ln w="6350">
            <a:solidFill>
              <a:srgbClr val="002060"/>
            </a:solidFill>
          </a:ln>
        </p:spPr>
        <p:txBody>
          <a:bodyPr wrap="square" lIns="0" tIns="0" rIns="0" bIns="0" rtlCol="0"/>
          <a:lstStyle/>
          <a:p>
            <a:endParaRPr/>
          </a:p>
        </p:txBody>
      </p:sp>
      <p:sp>
        <p:nvSpPr>
          <p:cNvPr id="41" name="ZoneTexte 40">
            <a:extLst>
              <a:ext uri="{FF2B5EF4-FFF2-40B4-BE49-F238E27FC236}">
                <a16:creationId xmlns:a16="http://schemas.microsoft.com/office/drawing/2014/main" xmlns="" id="{880F2898-26DE-4A90-A46C-270B15BC17C7}"/>
              </a:ext>
            </a:extLst>
          </p:cNvPr>
          <p:cNvSpPr txBox="1"/>
          <p:nvPr/>
        </p:nvSpPr>
        <p:spPr>
          <a:xfrm>
            <a:off x="6647207" y="1511828"/>
            <a:ext cx="3640505" cy="523220"/>
          </a:xfrm>
          <a:prstGeom prst="rect">
            <a:avLst/>
          </a:prstGeom>
          <a:noFill/>
        </p:spPr>
        <p:txBody>
          <a:bodyPr wrap="square">
            <a:spAutoFit/>
          </a:bodyPr>
          <a:lstStyle/>
          <a:p>
            <a:pPr algn="just"/>
            <a:r>
              <a:rPr lang="fr-FR" sz="1400" b="0" i="0" u="none" strike="noStrike" baseline="0" dirty="0">
                <a:solidFill>
                  <a:srgbClr val="000000"/>
                </a:solidFill>
              </a:rPr>
              <a:t>Portant sur la possibilité de défaillance des crédits individuels garantis.</a:t>
            </a:r>
            <a:endParaRPr lang="fr-FR" sz="1400" dirty="0">
              <a:solidFill>
                <a:srgbClr val="000000"/>
              </a:solidFill>
            </a:endParaRPr>
          </a:p>
        </p:txBody>
      </p:sp>
      <p:sp>
        <p:nvSpPr>
          <p:cNvPr id="42" name="ZoneTexte 41">
            <a:extLst>
              <a:ext uri="{FF2B5EF4-FFF2-40B4-BE49-F238E27FC236}">
                <a16:creationId xmlns:a16="http://schemas.microsoft.com/office/drawing/2014/main" xmlns="" id="{5C4FECBB-A0F5-4747-A1D4-6D52A76D9C45}"/>
              </a:ext>
            </a:extLst>
          </p:cNvPr>
          <p:cNvSpPr txBox="1"/>
          <p:nvPr/>
        </p:nvSpPr>
        <p:spPr>
          <a:xfrm>
            <a:off x="7947425" y="2332979"/>
            <a:ext cx="2340287" cy="1169551"/>
          </a:xfrm>
          <a:prstGeom prst="rect">
            <a:avLst/>
          </a:prstGeom>
          <a:noFill/>
        </p:spPr>
        <p:txBody>
          <a:bodyPr wrap="square">
            <a:spAutoFit/>
          </a:bodyPr>
          <a:lstStyle/>
          <a:p>
            <a:pPr algn="just"/>
            <a:r>
              <a:rPr lang="fr-FR" sz="1400" b="0" i="0" u="none" strike="noStrike" spc="-50" dirty="0">
                <a:solidFill>
                  <a:srgbClr val="000000"/>
                </a:solidFill>
              </a:rPr>
              <a:t>Résultant dans une menace suite à une composition du "portefeuille des engagements de garantie" non – ou pas assez - diversifiée.</a:t>
            </a:r>
            <a:endParaRPr lang="fr-FR" sz="1400" spc="-50" dirty="0">
              <a:solidFill>
                <a:srgbClr val="000000"/>
              </a:solidFill>
            </a:endParaRPr>
          </a:p>
        </p:txBody>
      </p:sp>
      <p:sp>
        <p:nvSpPr>
          <p:cNvPr id="43" name="ZoneTexte 42">
            <a:extLst>
              <a:ext uri="{FF2B5EF4-FFF2-40B4-BE49-F238E27FC236}">
                <a16:creationId xmlns:a16="http://schemas.microsoft.com/office/drawing/2014/main" xmlns="" id="{72A05848-1E86-4969-B1F1-6617F5FEE285}"/>
              </a:ext>
            </a:extLst>
          </p:cNvPr>
          <p:cNvSpPr txBox="1"/>
          <p:nvPr/>
        </p:nvSpPr>
        <p:spPr>
          <a:xfrm>
            <a:off x="7979350" y="3774568"/>
            <a:ext cx="2340287" cy="1384995"/>
          </a:xfrm>
          <a:prstGeom prst="rect">
            <a:avLst/>
          </a:prstGeom>
          <a:noFill/>
        </p:spPr>
        <p:txBody>
          <a:bodyPr wrap="square">
            <a:spAutoFit/>
          </a:bodyPr>
          <a:lstStyle/>
          <a:p>
            <a:pPr algn="just"/>
            <a:r>
              <a:rPr lang="fr-FR" sz="1400" b="0" i="0" u="none" strike="noStrike" spc="-50" dirty="0">
                <a:solidFill>
                  <a:srgbClr val="000000"/>
                </a:solidFill>
              </a:rPr>
              <a:t>Signifiant que des appels à indemnisation inattendus de la part des établissements de crédit peuvent dépasser les moyens liquides d’un système de garantie.</a:t>
            </a:r>
            <a:endParaRPr lang="fr-FR" sz="1400" spc="-50" dirty="0">
              <a:solidFill>
                <a:srgbClr val="000000"/>
              </a:solidFill>
            </a:endParaRPr>
          </a:p>
        </p:txBody>
      </p:sp>
      <p:sp>
        <p:nvSpPr>
          <p:cNvPr id="44" name="ZoneTexte 43">
            <a:extLst>
              <a:ext uri="{FF2B5EF4-FFF2-40B4-BE49-F238E27FC236}">
                <a16:creationId xmlns:a16="http://schemas.microsoft.com/office/drawing/2014/main" xmlns="" id="{5291F18B-C6CA-4B01-B67E-174E40C03A37}"/>
              </a:ext>
            </a:extLst>
          </p:cNvPr>
          <p:cNvSpPr txBox="1"/>
          <p:nvPr/>
        </p:nvSpPr>
        <p:spPr>
          <a:xfrm>
            <a:off x="1250553" y="5406629"/>
            <a:ext cx="3640505" cy="307777"/>
          </a:xfrm>
          <a:prstGeom prst="rect">
            <a:avLst/>
          </a:prstGeom>
          <a:noFill/>
        </p:spPr>
        <p:txBody>
          <a:bodyPr wrap="square">
            <a:spAutoFit/>
          </a:bodyPr>
          <a:lstStyle/>
          <a:p>
            <a:pPr algn="just"/>
            <a:r>
              <a:rPr lang="fr-FR" sz="1400" b="0" i="0" u="none" strike="noStrike" baseline="0" dirty="0">
                <a:solidFill>
                  <a:srgbClr val="000000"/>
                </a:solidFill>
              </a:rPr>
              <a:t>Portant sur la valeur des placements.</a:t>
            </a:r>
            <a:endParaRPr lang="fr-FR" sz="1400" dirty="0">
              <a:solidFill>
                <a:srgbClr val="000000"/>
              </a:solidFill>
            </a:endParaRPr>
          </a:p>
        </p:txBody>
      </p:sp>
      <p:sp>
        <p:nvSpPr>
          <p:cNvPr id="46" name="ZoneTexte 45">
            <a:extLst>
              <a:ext uri="{FF2B5EF4-FFF2-40B4-BE49-F238E27FC236}">
                <a16:creationId xmlns:a16="http://schemas.microsoft.com/office/drawing/2014/main" xmlns="" id="{7A200322-D391-4799-B385-6735398A4D0C}"/>
              </a:ext>
            </a:extLst>
          </p:cNvPr>
          <p:cNvSpPr txBox="1"/>
          <p:nvPr/>
        </p:nvSpPr>
        <p:spPr>
          <a:xfrm>
            <a:off x="1265082" y="4003491"/>
            <a:ext cx="2292026" cy="954107"/>
          </a:xfrm>
          <a:prstGeom prst="rect">
            <a:avLst/>
          </a:prstGeom>
          <a:noFill/>
        </p:spPr>
        <p:txBody>
          <a:bodyPr wrap="square">
            <a:spAutoFit/>
          </a:bodyPr>
          <a:lstStyle>
            <a:defPPr>
              <a:defRPr lang="en-US"/>
            </a:defPPr>
            <a:lvl1pPr algn="just">
              <a:defRPr sz="1400" b="0" i="0" u="none" strike="noStrike" spc="-50">
                <a:solidFill>
                  <a:srgbClr val="000000"/>
                </a:solidFill>
              </a:defRPr>
            </a:lvl1pPr>
          </a:lstStyle>
          <a:p>
            <a:r>
              <a:rPr lang="fr-FR" dirty="0"/>
              <a:t>Portant sur l’informatique, sur l’inadéquation et la déficience des procédures, sur la fraude et sur d’autres infractions.</a:t>
            </a:r>
          </a:p>
        </p:txBody>
      </p:sp>
      <p:sp>
        <p:nvSpPr>
          <p:cNvPr id="47" name="ZoneTexte 46">
            <a:extLst>
              <a:ext uri="{FF2B5EF4-FFF2-40B4-BE49-F238E27FC236}">
                <a16:creationId xmlns:a16="http://schemas.microsoft.com/office/drawing/2014/main" xmlns="" id="{E4495E61-9016-488E-9443-CE0482D8CBFB}"/>
              </a:ext>
            </a:extLst>
          </p:cNvPr>
          <p:cNvSpPr txBox="1"/>
          <p:nvPr/>
        </p:nvSpPr>
        <p:spPr>
          <a:xfrm>
            <a:off x="1337816" y="2724071"/>
            <a:ext cx="2053112" cy="523220"/>
          </a:xfrm>
          <a:prstGeom prst="rect">
            <a:avLst/>
          </a:prstGeom>
          <a:noFill/>
        </p:spPr>
        <p:txBody>
          <a:bodyPr wrap="square">
            <a:spAutoFit/>
          </a:bodyPr>
          <a:lstStyle/>
          <a:p>
            <a:pPr algn="just"/>
            <a:r>
              <a:rPr lang="fr-FR" sz="1400" b="0" i="0" u="none" strike="noStrike" baseline="0" dirty="0">
                <a:solidFill>
                  <a:srgbClr val="000000"/>
                </a:solidFill>
              </a:rPr>
              <a:t>Résultant d’une mauvaise décision stratégique.</a:t>
            </a:r>
            <a:endParaRPr lang="fr-FR" sz="1400" dirty="0">
              <a:solidFill>
                <a:srgbClr val="000000"/>
              </a:solidFill>
            </a:endParaRPr>
          </a:p>
        </p:txBody>
      </p:sp>
    </p:spTree>
    <p:extLst>
      <p:ext uri="{BB962C8B-B14F-4D97-AF65-F5344CB8AC3E}">
        <p14:creationId xmlns:p14="http://schemas.microsoft.com/office/powerpoint/2010/main" val="9171307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Groupe 8">
            <a:extLst>
              <a:ext uri="{FF2B5EF4-FFF2-40B4-BE49-F238E27FC236}">
                <a16:creationId xmlns:a16="http://schemas.microsoft.com/office/drawing/2014/main" xmlns="" id="{EEC1DD0E-B80D-4FD9-A249-460CB4809169}"/>
              </a:ext>
            </a:extLst>
          </p:cNvPr>
          <p:cNvGrpSpPr>
            <a:grpSpLocks/>
          </p:cNvGrpSpPr>
          <p:nvPr/>
        </p:nvGrpSpPr>
        <p:grpSpPr bwMode="auto">
          <a:xfrm>
            <a:off x="11014075" y="6237288"/>
            <a:ext cx="957263" cy="287337"/>
            <a:chOff x="9460301" y="7063452"/>
            <a:chExt cx="926165" cy="277783"/>
          </a:xfrm>
        </p:grpSpPr>
        <p:sp>
          <p:nvSpPr>
            <p:cNvPr id="6" name="Espace réservé du numéro de diapositive 5">
              <a:extLst>
                <a:ext uri="{FF2B5EF4-FFF2-40B4-BE49-F238E27FC236}">
                  <a16:creationId xmlns:a16="http://schemas.microsoft.com/office/drawing/2014/main" xmlns="" id="{ED43C5E1-47E9-43A4-84AA-AB4CD5F31A58}"/>
                </a:ext>
              </a:extLst>
            </p:cNvPr>
            <p:cNvSpPr txBox="1">
              <a:spLocks/>
            </p:cNvSpPr>
            <p:nvPr/>
          </p:nvSpPr>
          <p:spPr>
            <a:xfrm>
              <a:off x="9460301" y="7063452"/>
              <a:ext cx="926165" cy="277783"/>
            </a:xfrm>
            <a:prstGeom prst="rect">
              <a:avLst/>
            </a:prstGeom>
          </p:spPr>
          <p:txBody>
            <a:bodyPr/>
            <a:lstStyle>
              <a:defPPr>
                <a:defRPr lang="de-DE"/>
              </a:defPPr>
              <a:lvl1pPr algn="l" rtl="0" fontAlgn="base">
                <a:spcBef>
                  <a:spcPct val="0"/>
                </a:spcBef>
                <a:spcAft>
                  <a:spcPct val="0"/>
                </a:spcAft>
                <a:defRPr sz="2400" kern="1200">
                  <a:solidFill>
                    <a:schemeClr val="tx1"/>
                  </a:solidFill>
                  <a:latin typeface="Times New Roman" panose="02020603050405020304" pitchFamily="18" charset="0"/>
                  <a:ea typeface="+mn-ea"/>
                  <a:cs typeface="Times New Roman" panose="02020603050405020304" pitchFamily="18" charset="0"/>
                </a:defRPr>
              </a:lvl1pPr>
              <a:lvl2pPr marL="457200" algn="l" rtl="0" fontAlgn="base">
                <a:spcBef>
                  <a:spcPct val="0"/>
                </a:spcBef>
                <a:spcAft>
                  <a:spcPct val="0"/>
                </a:spcAft>
                <a:defRPr sz="2400" kern="1200">
                  <a:solidFill>
                    <a:schemeClr val="tx1"/>
                  </a:solidFill>
                  <a:latin typeface="Times New Roman" panose="02020603050405020304" pitchFamily="18" charset="0"/>
                  <a:ea typeface="+mn-ea"/>
                  <a:cs typeface="Times New Roman" panose="02020603050405020304" pitchFamily="18" charset="0"/>
                </a:defRPr>
              </a:lvl2pPr>
              <a:lvl3pPr marL="914400" algn="l" rtl="0" fontAlgn="base">
                <a:spcBef>
                  <a:spcPct val="0"/>
                </a:spcBef>
                <a:spcAft>
                  <a:spcPct val="0"/>
                </a:spcAft>
                <a:defRPr sz="2400" kern="1200">
                  <a:solidFill>
                    <a:schemeClr val="tx1"/>
                  </a:solidFill>
                  <a:latin typeface="Times New Roman" panose="02020603050405020304" pitchFamily="18" charset="0"/>
                  <a:ea typeface="+mn-ea"/>
                  <a:cs typeface="Times New Roman" panose="02020603050405020304" pitchFamily="18" charset="0"/>
                </a:defRPr>
              </a:lvl3pPr>
              <a:lvl4pPr marL="1371600" algn="l" rtl="0" fontAlgn="base">
                <a:spcBef>
                  <a:spcPct val="0"/>
                </a:spcBef>
                <a:spcAft>
                  <a:spcPct val="0"/>
                </a:spcAft>
                <a:defRPr sz="2400" kern="1200">
                  <a:solidFill>
                    <a:schemeClr val="tx1"/>
                  </a:solidFill>
                  <a:latin typeface="Times New Roman" panose="02020603050405020304" pitchFamily="18" charset="0"/>
                  <a:ea typeface="+mn-ea"/>
                  <a:cs typeface="Times New Roman" panose="02020603050405020304" pitchFamily="18" charset="0"/>
                </a:defRPr>
              </a:lvl4pPr>
              <a:lvl5pPr marL="1828800" algn="l" rtl="0" fontAlgn="base">
                <a:spcBef>
                  <a:spcPct val="0"/>
                </a:spcBef>
                <a:spcAft>
                  <a:spcPct val="0"/>
                </a:spcAft>
                <a:defRPr sz="2400" kern="1200">
                  <a:solidFill>
                    <a:schemeClr val="tx1"/>
                  </a:solidFill>
                  <a:latin typeface="Times New Roman" panose="02020603050405020304" pitchFamily="18" charset="0"/>
                  <a:ea typeface="+mn-ea"/>
                  <a:cs typeface="Times New Roman" panose="02020603050405020304" pitchFamily="18" charset="0"/>
                </a:defRPr>
              </a:lvl5pPr>
              <a:lvl6pPr marL="2286000" algn="l" defTabSz="914400" rtl="0" eaLnBrk="1" latinLnBrk="0" hangingPunct="1">
                <a:defRPr sz="2400" kern="1200">
                  <a:solidFill>
                    <a:schemeClr val="tx1"/>
                  </a:solidFill>
                  <a:latin typeface="Times New Roman" panose="02020603050405020304" pitchFamily="18" charset="0"/>
                  <a:ea typeface="+mn-ea"/>
                  <a:cs typeface="Times New Roman" panose="02020603050405020304" pitchFamily="18" charset="0"/>
                </a:defRPr>
              </a:lvl6pPr>
              <a:lvl7pPr marL="2743200" algn="l" defTabSz="914400" rtl="0" eaLnBrk="1" latinLnBrk="0" hangingPunct="1">
                <a:defRPr sz="2400" kern="1200">
                  <a:solidFill>
                    <a:schemeClr val="tx1"/>
                  </a:solidFill>
                  <a:latin typeface="Times New Roman" panose="02020603050405020304" pitchFamily="18" charset="0"/>
                  <a:ea typeface="+mn-ea"/>
                  <a:cs typeface="Times New Roman" panose="02020603050405020304" pitchFamily="18" charset="0"/>
                </a:defRPr>
              </a:lvl7pPr>
              <a:lvl8pPr marL="3200400" algn="l" defTabSz="914400" rtl="0" eaLnBrk="1" latinLnBrk="0" hangingPunct="1">
                <a:defRPr sz="2400" kern="1200">
                  <a:solidFill>
                    <a:schemeClr val="tx1"/>
                  </a:solidFill>
                  <a:latin typeface="Times New Roman" panose="02020603050405020304" pitchFamily="18" charset="0"/>
                  <a:ea typeface="+mn-ea"/>
                  <a:cs typeface="Times New Roman" panose="02020603050405020304" pitchFamily="18" charset="0"/>
                </a:defRPr>
              </a:lvl8pPr>
              <a:lvl9pPr marL="3657600" algn="l" defTabSz="914400" rtl="0" eaLnBrk="1" latinLnBrk="0" hangingPunct="1">
                <a:defRPr sz="2400" kern="1200">
                  <a:solidFill>
                    <a:schemeClr val="tx1"/>
                  </a:solidFill>
                  <a:latin typeface="Times New Roman" panose="02020603050405020304" pitchFamily="18" charset="0"/>
                  <a:ea typeface="+mn-ea"/>
                  <a:cs typeface="Times New Roman" panose="02020603050405020304" pitchFamily="18" charset="0"/>
                </a:defRPr>
              </a:lvl9pPr>
            </a:lstStyle>
            <a:p>
              <a:pPr algn="ctr" defTabSz="1042717" eaLnBrk="1" fontAlgn="auto" hangingPunct="1">
                <a:spcBef>
                  <a:spcPts val="0"/>
                </a:spcBef>
                <a:spcAft>
                  <a:spcPts val="0"/>
                </a:spcAft>
                <a:defRPr/>
              </a:pPr>
              <a:fld id="{0FD39C0D-2820-4F1B-838D-E1ECDD5FD67B}" type="slidenum">
                <a:rPr lang="en-GB" sz="1448">
                  <a:solidFill>
                    <a:srgbClr val="002060"/>
                  </a:solidFill>
                  <a:latin typeface="+mn-lt"/>
                  <a:cs typeface="Calibri" panose="020F0502020204030204" pitchFamily="34" charset="0"/>
                </a:rPr>
                <a:pPr algn="ctr" defTabSz="1042717" eaLnBrk="1" fontAlgn="auto" hangingPunct="1">
                  <a:spcBef>
                    <a:spcPts val="0"/>
                  </a:spcBef>
                  <a:spcAft>
                    <a:spcPts val="0"/>
                  </a:spcAft>
                  <a:defRPr/>
                </a:pPr>
                <a:t>9</a:t>
              </a:fld>
              <a:endParaRPr lang="en-GB" sz="1448" dirty="0">
                <a:solidFill>
                  <a:srgbClr val="002060"/>
                </a:solidFill>
                <a:latin typeface="+mn-lt"/>
                <a:cs typeface="Calibri" panose="020F0502020204030204" pitchFamily="34" charset="0"/>
              </a:endParaRPr>
            </a:p>
          </p:txBody>
        </p:sp>
        <p:cxnSp>
          <p:nvCxnSpPr>
            <p:cNvPr id="7" name="Connecteur droit 6">
              <a:extLst>
                <a:ext uri="{FF2B5EF4-FFF2-40B4-BE49-F238E27FC236}">
                  <a16:creationId xmlns:a16="http://schemas.microsoft.com/office/drawing/2014/main" xmlns="" id="{2E916620-8DAE-45A6-8753-262D5757757B}"/>
                </a:ext>
              </a:extLst>
            </p:cNvPr>
            <p:cNvCxnSpPr/>
            <p:nvPr/>
          </p:nvCxnSpPr>
          <p:spPr>
            <a:xfrm>
              <a:off x="9738304" y="7092611"/>
              <a:ext cx="0" cy="244020"/>
            </a:xfrm>
            <a:prstGeom prst="line">
              <a:avLst/>
            </a:prstGeom>
            <a:ln>
              <a:solidFill>
                <a:srgbClr val="003062"/>
              </a:solidFill>
            </a:ln>
          </p:spPr>
          <p:style>
            <a:lnRef idx="1">
              <a:schemeClr val="accent1"/>
            </a:lnRef>
            <a:fillRef idx="0">
              <a:schemeClr val="accent1"/>
            </a:fillRef>
            <a:effectRef idx="0">
              <a:schemeClr val="accent1"/>
            </a:effectRef>
            <a:fontRef idx="minor">
              <a:schemeClr val="tx1"/>
            </a:fontRef>
          </p:style>
        </p:cxnSp>
      </p:grpSp>
      <p:cxnSp>
        <p:nvCxnSpPr>
          <p:cNvPr id="8" name="Connecteur droit 7">
            <a:extLst>
              <a:ext uri="{FF2B5EF4-FFF2-40B4-BE49-F238E27FC236}">
                <a16:creationId xmlns:a16="http://schemas.microsoft.com/office/drawing/2014/main" xmlns="" id="{EC23064F-FBFF-40B2-97D5-9FE122837EFA}"/>
              </a:ext>
            </a:extLst>
          </p:cNvPr>
          <p:cNvCxnSpPr>
            <a:cxnSpLocks/>
          </p:cNvCxnSpPr>
          <p:nvPr/>
        </p:nvCxnSpPr>
        <p:spPr>
          <a:xfrm>
            <a:off x="0" y="971931"/>
            <a:ext cx="10996863" cy="0"/>
          </a:xfrm>
          <a:prstGeom prst="line">
            <a:avLst/>
          </a:prstGeom>
          <a:ln w="19050">
            <a:solidFill>
              <a:srgbClr val="0E3A4D"/>
            </a:solidFill>
          </a:ln>
        </p:spPr>
        <p:style>
          <a:lnRef idx="1">
            <a:schemeClr val="accent1"/>
          </a:lnRef>
          <a:fillRef idx="0">
            <a:schemeClr val="accent1"/>
          </a:fillRef>
          <a:effectRef idx="0">
            <a:schemeClr val="accent1"/>
          </a:effectRef>
          <a:fontRef idx="minor">
            <a:schemeClr val="tx1"/>
          </a:fontRef>
        </p:style>
      </p:cxnSp>
      <p:pic>
        <p:nvPicPr>
          <p:cNvPr id="9" name="Image 8">
            <a:extLst>
              <a:ext uri="{FF2B5EF4-FFF2-40B4-BE49-F238E27FC236}">
                <a16:creationId xmlns:a16="http://schemas.microsoft.com/office/drawing/2014/main" xmlns="" id="{ECE03D5E-D6FA-4B3D-815F-A9409A32082B}"/>
              </a:ext>
            </a:extLst>
          </p:cNvPr>
          <p:cNvPicPr>
            <a:picLocks noChangeAspect="1"/>
          </p:cNvPicPr>
          <p:nvPr/>
        </p:nvPicPr>
        <p:blipFill>
          <a:blip r:embed="rId3"/>
          <a:stretch>
            <a:fillRect/>
          </a:stretch>
        </p:blipFill>
        <p:spPr>
          <a:xfrm>
            <a:off x="11090358" y="394735"/>
            <a:ext cx="695325" cy="866775"/>
          </a:xfrm>
          <a:prstGeom prst="rect">
            <a:avLst/>
          </a:prstGeom>
        </p:spPr>
      </p:pic>
      <p:sp>
        <p:nvSpPr>
          <p:cNvPr id="45" name="Title 9">
            <a:extLst>
              <a:ext uri="{FF2B5EF4-FFF2-40B4-BE49-F238E27FC236}">
                <a16:creationId xmlns:a16="http://schemas.microsoft.com/office/drawing/2014/main" xmlns="" id="{78397562-115E-48DF-A07F-6A1299263DEE}"/>
              </a:ext>
            </a:extLst>
          </p:cNvPr>
          <p:cNvSpPr txBox="1">
            <a:spLocks/>
          </p:cNvSpPr>
          <p:nvPr/>
        </p:nvSpPr>
        <p:spPr>
          <a:xfrm>
            <a:off x="138709" y="465177"/>
            <a:ext cx="10515600" cy="507831"/>
          </a:xfrm>
          <a:prstGeom prst="rect">
            <a:avLst/>
          </a:prstGeom>
        </p:spPr>
        <p:txBody>
          <a:bodyPr vert="horz" lIns="91440" tIns="45720" rIns="91440" bIns="45720" rtlCol="0" anchor="ctr">
            <a:spAutoFit/>
          </a:bodyPr>
          <a:lstStyle>
            <a:lvl1pPr>
              <a:lnSpc>
                <a:spcPct val="90000"/>
              </a:lnSpc>
              <a:spcBef>
                <a:spcPct val="0"/>
              </a:spcBef>
              <a:buNone/>
              <a:defRPr sz="3600" b="1">
                <a:solidFill>
                  <a:srgbClr val="0E3A4D"/>
                </a:solidFill>
                <a:latin typeface="Segoe UI" panose="020B0502040204020203" pitchFamily="34" charset="0"/>
                <a:ea typeface="+mj-ea"/>
                <a:cs typeface="Segoe UI" panose="020B0502040204020203" pitchFamily="34" charset="0"/>
              </a:defRPr>
            </a:lvl1pPr>
          </a:lstStyle>
          <a:p>
            <a:pPr marL="1203325" marR="0" lvl="0" indent="-1203325" algn="l" defTabSz="914400" rtl="0" eaLnBrk="1" fontAlgn="auto" latinLnBrk="0" hangingPunct="1">
              <a:lnSpc>
                <a:spcPct val="90000"/>
              </a:lnSpc>
              <a:spcBef>
                <a:spcPct val="0"/>
              </a:spcBef>
              <a:spcAft>
                <a:spcPts val="0"/>
              </a:spcAft>
              <a:buClrTx/>
              <a:buSzTx/>
              <a:buFontTx/>
              <a:buNone/>
              <a:tabLst/>
              <a:defRPr/>
            </a:pPr>
            <a:r>
              <a:rPr kumimoji="0" lang="en-US" sz="3000" b="1" i="0" u="none" strike="noStrike" kern="1200" cap="none" spc="0" normalizeH="0" baseline="0" noProof="0" dirty="0">
                <a:ln>
                  <a:noFill/>
                </a:ln>
                <a:solidFill>
                  <a:srgbClr val="0070C0"/>
                </a:solidFill>
                <a:effectLst/>
                <a:uLnTx/>
                <a:uFillTx/>
                <a:latin typeface="+mn-lt"/>
                <a:ea typeface="+mj-ea"/>
                <a:cs typeface="Segoe UI" panose="020B0502040204020203" pitchFamily="34" charset="0"/>
              </a:rPr>
              <a:t>V.</a:t>
            </a:r>
            <a:r>
              <a:rPr kumimoji="0" lang="en-US" sz="3000" b="1" i="0" u="none" strike="noStrike" kern="1200" cap="none" spc="0" normalizeH="0" baseline="0" noProof="0" dirty="0">
                <a:ln>
                  <a:noFill/>
                </a:ln>
                <a:solidFill>
                  <a:srgbClr val="0E3A4D"/>
                </a:solidFill>
                <a:effectLst/>
                <a:uLnTx/>
                <a:uFillTx/>
                <a:latin typeface="+mn-lt"/>
                <a:ea typeface="+mj-ea"/>
                <a:cs typeface="Segoe UI" panose="020B0502040204020203" pitchFamily="34" charset="0"/>
              </a:rPr>
              <a:t> </a:t>
            </a:r>
            <a:r>
              <a:rPr kumimoji="0" lang="fr-FR" sz="3000" b="1" i="0" u="none" strike="noStrike" kern="1200" cap="none" spc="0" normalizeH="0" baseline="0" noProof="0" dirty="0">
                <a:ln>
                  <a:noFill/>
                </a:ln>
                <a:solidFill>
                  <a:srgbClr val="0E3A4D"/>
                </a:solidFill>
                <a:effectLst/>
                <a:uLnTx/>
                <a:uFillTx/>
                <a:latin typeface="+mn-lt"/>
                <a:ea typeface="+mj-ea"/>
                <a:cs typeface="Segoe UI" panose="020B0502040204020203" pitchFamily="34" charset="0"/>
              </a:rPr>
              <a:t>Supervision prudentielle des SGC</a:t>
            </a:r>
          </a:p>
        </p:txBody>
      </p:sp>
      <p:sp>
        <p:nvSpPr>
          <p:cNvPr id="82" name="ZoneTexte 81">
            <a:extLst>
              <a:ext uri="{FF2B5EF4-FFF2-40B4-BE49-F238E27FC236}">
                <a16:creationId xmlns:a16="http://schemas.microsoft.com/office/drawing/2014/main" xmlns="" id="{A54D6AED-B5FE-41F6-84AB-D1638ABA034C}"/>
              </a:ext>
            </a:extLst>
          </p:cNvPr>
          <p:cNvSpPr txBox="1"/>
          <p:nvPr/>
        </p:nvSpPr>
        <p:spPr>
          <a:xfrm>
            <a:off x="625445" y="1117637"/>
            <a:ext cx="9076115" cy="1015663"/>
          </a:xfrm>
          <a:prstGeom prst="rect">
            <a:avLst/>
          </a:prstGeom>
          <a:noFill/>
          <a:ln w="19050">
            <a:solidFill>
              <a:srgbClr val="00B0F0"/>
            </a:solidFill>
            <a:prstDash val="solid"/>
          </a:ln>
        </p:spPr>
        <p:txBody>
          <a:bodyPr wrap="square">
            <a:spAutoFit/>
          </a:bodyPr>
          <a:lstStyle/>
          <a:p>
            <a:pPr algn="just"/>
            <a:r>
              <a:rPr lang="fr-FR" sz="2000" i="1" dirty="0">
                <a:solidFill>
                  <a:srgbClr val="002060"/>
                </a:solidFill>
                <a:latin typeface="Calibri" panose="020F0502020204030204" pitchFamily="34" charset="0"/>
                <a:ea typeface="Calibri" panose="020F0502020204030204" pitchFamily="34" charset="0"/>
                <a:cs typeface="Arial" panose="020B0604020202020204" pitchFamily="34" charset="0"/>
              </a:rPr>
              <a:t>Les SGC revendiquent une place sur l’échiquier des </a:t>
            </a:r>
            <a:r>
              <a:rPr lang="fr-FR" sz="2000" i="1" dirty="0">
                <a:solidFill>
                  <a:srgbClr val="0070C0"/>
                </a:solidFill>
                <a:latin typeface="Calibri" panose="020F0502020204030204" pitchFamily="34" charset="0"/>
                <a:ea typeface="Calibri" panose="020F0502020204030204" pitchFamily="34" charset="0"/>
                <a:cs typeface="Arial" panose="020B0604020202020204" pitchFamily="34" charset="0"/>
              </a:rPr>
              <a:t>institutions financières spécialisées</a:t>
            </a:r>
            <a:r>
              <a:rPr lang="fr-FR" sz="2000" i="1" dirty="0">
                <a:solidFill>
                  <a:srgbClr val="002060"/>
                </a:solidFill>
                <a:latin typeface="Calibri" panose="020F0502020204030204" pitchFamily="34" charset="0"/>
                <a:ea typeface="Calibri" panose="020F0502020204030204" pitchFamily="34" charset="0"/>
                <a:cs typeface="Arial" panose="020B0604020202020204" pitchFamily="34" charset="0"/>
              </a:rPr>
              <a:t>.</a:t>
            </a:r>
          </a:p>
          <a:p>
            <a:pPr algn="just"/>
            <a:r>
              <a:rPr lang="fr-FR" sz="2000" i="1" dirty="0">
                <a:solidFill>
                  <a:srgbClr val="002060"/>
                </a:solidFill>
                <a:latin typeface="Calibri" panose="020F0502020204030204" pitchFamily="34" charset="0"/>
                <a:ea typeface="Calibri" panose="020F0502020204030204" pitchFamily="34" charset="0"/>
                <a:cs typeface="Arial" panose="020B0604020202020204" pitchFamily="34" charset="0"/>
              </a:rPr>
              <a:t>Leur positionnement dans le secteur financier est reflété dans certains pays par l’alignement de leur supervision prudentielle sur celle des banques.</a:t>
            </a:r>
            <a:endParaRPr lang="fr-FR" sz="2000" i="1" dirty="0">
              <a:solidFill>
                <a:srgbClr val="002060"/>
              </a:solidFill>
            </a:endParaRPr>
          </a:p>
        </p:txBody>
      </p:sp>
      <p:sp>
        <p:nvSpPr>
          <p:cNvPr id="83" name="Flèche : droite rayée 82">
            <a:extLst>
              <a:ext uri="{FF2B5EF4-FFF2-40B4-BE49-F238E27FC236}">
                <a16:creationId xmlns:a16="http://schemas.microsoft.com/office/drawing/2014/main" xmlns="" id="{BE62F100-0B3D-4772-AF05-326944271E27}"/>
              </a:ext>
            </a:extLst>
          </p:cNvPr>
          <p:cNvSpPr/>
          <p:nvPr/>
        </p:nvSpPr>
        <p:spPr>
          <a:xfrm rot="5400000">
            <a:off x="5022139" y="2070259"/>
            <a:ext cx="351170" cy="576064"/>
          </a:xfrm>
          <a:prstGeom prst="stripedRightArrow">
            <a:avLst/>
          </a:prstGeom>
          <a:no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4" name="Rectangle : coins arrondis 83">
            <a:extLst>
              <a:ext uri="{FF2B5EF4-FFF2-40B4-BE49-F238E27FC236}">
                <a16:creationId xmlns:a16="http://schemas.microsoft.com/office/drawing/2014/main" xmlns="" id="{BD88CDB0-8889-496B-A62D-F227EF1C50B0}"/>
              </a:ext>
            </a:extLst>
          </p:cNvPr>
          <p:cNvSpPr/>
          <p:nvPr/>
        </p:nvSpPr>
        <p:spPr>
          <a:xfrm>
            <a:off x="625445" y="2623880"/>
            <a:ext cx="9076115" cy="955660"/>
          </a:xfrm>
          <a:prstGeom prst="roundRect">
            <a:avLst/>
          </a:prstGeom>
          <a:noFill/>
          <a:ln>
            <a:solidFill>
              <a:srgbClr val="0070C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fr-FR" dirty="0">
                <a:solidFill>
                  <a:srgbClr val="0070C0"/>
                </a:solidFill>
              </a:rPr>
              <a:t>L’intégration des SGC, dans le système financier par la </a:t>
            </a:r>
            <a:r>
              <a:rPr lang="fr-FR" b="1" dirty="0">
                <a:solidFill>
                  <a:srgbClr val="002060"/>
                </a:solidFill>
              </a:rPr>
              <a:t>supervision prudentielle </a:t>
            </a:r>
            <a:r>
              <a:rPr lang="fr-FR" dirty="0">
                <a:solidFill>
                  <a:srgbClr val="0070C0"/>
                </a:solidFill>
              </a:rPr>
              <a:t>peut aussi se faire par un </a:t>
            </a:r>
            <a:r>
              <a:rPr lang="fr-FR" b="1" dirty="0">
                <a:solidFill>
                  <a:srgbClr val="002060"/>
                </a:solidFill>
              </a:rPr>
              <a:t>cadre réglementaire spécifique</a:t>
            </a:r>
            <a:r>
              <a:rPr lang="fr-FR" dirty="0">
                <a:solidFill>
                  <a:srgbClr val="0070C0"/>
                </a:solidFill>
              </a:rPr>
              <a:t>, solution adoptée notamment en </a:t>
            </a:r>
            <a:r>
              <a:rPr lang="fr-FR" b="1" dirty="0">
                <a:solidFill>
                  <a:srgbClr val="B20838"/>
                </a:solidFill>
              </a:rPr>
              <a:t>Belgique</a:t>
            </a:r>
            <a:r>
              <a:rPr lang="fr-FR" dirty="0">
                <a:solidFill>
                  <a:srgbClr val="0070C0"/>
                </a:solidFill>
              </a:rPr>
              <a:t> et en </a:t>
            </a:r>
            <a:r>
              <a:rPr lang="fr-FR" b="1" dirty="0">
                <a:solidFill>
                  <a:srgbClr val="00B050"/>
                </a:solidFill>
              </a:rPr>
              <a:t>Italie</a:t>
            </a:r>
            <a:r>
              <a:rPr lang="fr-FR" dirty="0">
                <a:solidFill>
                  <a:srgbClr val="0070C0"/>
                </a:solidFill>
              </a:rPr>
              <a:t>.</a:t>
            </a:r>
          </a:p>
        </p:txBody>
      </p:sp>
      <p:pic>
        <p:nvPicPr>
          <p:cNvPr id="85" name="Picture 8" descr="Benchmark Sign. Benchmark Round Ribbon Sticker. Benchmark Stock Vector -  Illustration of ribbon, vector: 171018934">
            <a:extLst>
              <a:ext uri="{FF2B5EF4-FFF2-40B4-BE49-F238E27FC236}">
                <a16:creationId xmlns:a16="http://schemas.microsoft.com/office/drawing/2014/main" xmlns="" id="{CCDA07F0-F364-4F5D-A544-510C1067DE07}"/>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894927" y="1954875"/>
            <a:ext cx="1769249" cy="1279557"/>
          </a:xfrm>
          <a:prstGeom prst="rect">
            <a:avLst/>
          </a:prstGeom>
          <a:noFill/>
          <a:extLst>
            <a:ext uri="{909E8E84-426E-40DD-AFC4-6F175D3DCCD1}">
              <a14:hiddenFill xmlns:a14="http://schemas.microsoft.com/office/drawing/2010/main">
                <a:solidFill>
                  <a:srgbClr val="FFFFFF"/>
                </a:solidFill>
              </a14:hiddenFill>
            </a:ext>
          </a:extLst>
        </p:spPr>
      </p:pic>
      <p:sp>
        <p:nvSpPr>
          <p:cNvPr id="87" name="Text Box 130">
            <a:extLst>
              <a:ext uri="{FF2B5EF4-FFF2-40B4-BE49-F238E27FC236}">
                <a16:creationId xmlns:a16="http://schemas.microsoft.com/office/drawing/2014/main" xmlns="" id="{CBADAB31-734B-44C0-83D8-2932F08116D6}"/>
              </a:ext>
            </a:extLst>
          </p:cNvPr>
          <p:cNvSpPr txBox="1">
            <a:spLocks/>
          </p:cNvSpPr>
          <p:nvPr/>
        </p:nvSpPr>
        <p:spPr bwMode="auto">
          <a:xfrm>
            <a:off x="10063271" y="4124590"/>
            <a:ext cx="1331475"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algn="ctr"/>
            <a:r>
              <a:rPr lang="fr-FR" altLang="fr-FR" sz="2000" b="1" i="1" dirty="0">
                <a:solidFill>
                  <a:srgbClr val="002060"/>
                </a:solidFill>
                <a:latin typeface="+mn-lt"/>
              </a:rPr>
              <a:t>Belgique</a:t>
            </a:r>
          </a:p>
        </p:txBody>
      </p:sp>
      <p:cxnSp>
        <p:nvCxnSpPr>
          <p:cNvPr id="88" name="Connecteur droit 87">
            <a:extLst>
              <a:ext uri="{FF2B5EF4-FFF2-40B4-BE49-F238E27FC236}">
                <a16:creationId xmlns:a16="http://schemas.microsoft.com/office/drawing/2014/main" xmlns="" id="{AD7A9DA3-89D9-4129-812B-38C986C0B8B2}"/>
              </a:ext>
            </a:extLst>
          </p:cNvPr>
          <p:cNvCxnSpPr>
            <a:cxnSpLocks/>
          </p:cNvCxnSpPr>
          <p:nvPr/>
        </p:nvCxnSpPr>
        <p:spPr>
          <a:xfrm>
            <a:off x="670993" y="3734171"/>
            <a:ext cx="0" cy="552979"/>
          </a:xfrm>
          <a:prstGeom prst="line">
            <a:avLst/>
          </a:prstGeom>
          <a:ln w="38100">
            <a:solidFill>
              <a:srgbClr val="002060"/>
            </a:solidFill>
            <a:prstDash val="solid"/>
          </a:ln>
        </p:spPr>
        <p:style>
          <a:lnRef idx="1">
            <a:schemeClr val="accent1"/>
          </a:lnRef>
          <a:fillRef idx="0">
            <a:schemeClr val="accent1"/>
          </a:fillRef>
          <a:effectRef idx="0">
            <a:schemeClr val="accent1"/>
          </a:effectRef>
          <a:fontRef idx="minor">
            <a:schemeClr val="tx1"/>
          </a:fontRef>
        </p:style>
      </p:cxnSp>
      <p:sp>
        <p:nvSpPr>
          <p:cNvPr id="89" name="Text Box 130">
            <a:extLst>
              <a:ext uri="{FF2B5EF4-FFF2-40B4-BE49-F238E27FC236}">
                <a16:creationId xmlns:a16="http://schemas.microsoft.com/office/drawing/2014/main" xmlns="" id="{655D5C20-7C5B-4564-BEFC-6D20E988ADF3}"/>
              </a:ext>
            </a:extLst>
          </p:cNvPr>
          <p:cNvSpPr txBox="1">
            <a:spLocks/>
          </p:cNvSpPr>
          <p:nvPr/>
        </p:nvSpPr>
        <p:spPr bwMode="auto">
          <a:xfrm>
            <a:off x="10031125" y="5336505"/>
            <a:ext cx="1331475"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algn="ctr"/>
            <a:r>
              <a:rPr lang="fr-FR" altLang="fr-FR" sz="2000" b="1" i="1" dirty="0">
                <a:solidFill>
                  <a:srgbClr val="002060"/>
                </a:solidFill>
                <a:latin typeface="+mn-lt"/>
              </a:rPr>
              <a:t>Italie</a:t>
            </a:r>
          </a:p>
        </p:txBody>
      </p:sp>
      <p:pic>
        <p:nvPicPr>
          <p:cNvPr id="90" name="Picture 8" descr="Drapeau de l'Italie — Wikipédia">
            <a:extLst>
              <a:ext uri="{FF2B5EF4-FFF2-40B4-BE49-F238E27FC236}">
                <a16:creationId xmlns:a16="http://schemas.microsoft.com/office/drawing/2014/main" xmlns="" id="{07718548-8F3A-4CA1-980C-713CD33E68DD}"/>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0150660" y="4576119"/>
            <a:ext cx="1155842" cy="746883"/>
          </a:xfrm>
          <a:prstGeom prst="rect">
            <a:avLst/>
          </a:prstGeom>
          <a:noFill/>
          <a:extLst>
            <a:ext uri="{909E8E84-426E-40DD-AFC4-6F175D3DCCD1}">
              <a14:hiddenFill xmlns:a14="http://schemas.microsoft.com/office/drawing/2010/main">
                <a:solidFill>
                  <a:srgbClr val="FFFFFF"/>
                </a:solidFill>
              </a14:hiddenFill>
            </a:ext>
          </a:extLst>
        </p:spPr>
      </p:pic>
      <p:pic>
        <p:nvPicPr>
          <p:cNvPr id="93" name="Picture 2" descr="Drapeau de la Belgique — Wikipédia">
            <a:extLst>
              <a:ext uri="{FF2B5EF4-FFF2-40B4-BE49-F238E27FC236}">
                <a16:creationId xmlns:a16="http://schemas.microsoft.com/office/drawing/2014/main" xmlns="" id="{28813264-1287-4A2C-AD6A-C4867F0D8242}"/>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0151518" y="3381924"/>
            <a:ext cx="1154984" cy="742666"/>
          </a:xfrm>
          <a:prstGeom prst="rect">
            <a:avLst/>
          </a:prstGeom>
          <a:noFill/>
          <a:extLst>
            <a:ext uri="{909E8E84-426E-40DD-AFC4-6F175D3DCCD1}">
              <a14:hiddenFill xmlns:a14="http://schemas.microsoft.com/office/drawing/2010/main">
                <a:solidFill>
                  <a:srgbClr val="FFFFFF"/>
                </a:solidFill>
              </a14:hiddenFill>
            </a:ext>
          </a:extLst>
        </p:spPr>
      </p:pic>
      <p:sp>
        <p:nvSpPr>
          <p:cNvPr id="94" name="ZoneTexte 93">
            <a:extLst>
              <a:ext uri="{FF2B5EF4-FFF2-40B4-BE49-F238E27FC236}">
                <a16:creationId xmlns:a16="http://schemas.microsoft.com/office/drawing/2014/main" xmlns="" id="{82F344FC-00D0-4D0D-BEE8-7D9E8A65F8D7}"/>
              </a:ext>
            </a:extLst>
          </p:cNvPr>
          <p:cNvSpPr txBox="1"/>
          <p:nvPr/>
        </p:nvSpPr>
        <p:spPr>
          <a:xfrm>
            <a:off x="663692" y="4607214"/>
            <a:ext cx="8877333" cy="1726050"/>
          </a:xfrm>
          <a:prstGeom prst="rect">
            <a:avLst/>
          </a:prstGeom>
          <a:solidFill>
            <a:schemeClr val="bg1">
              <a:lumMod val="95000"/>
            </a:schemeClr>
          </a:solidFill>
        </p:spPr>
        <p:txBody>
          <a:bodyPr wrap="square" rtlCol="0">
            <a:spAutoFit/>
          </a:bodyPr>
          <a:lstStyle/>
          <a:p>
            <a:pPr marL="306000" indent="-306000">
              <a:lnSpc>
                <a:spcPct val="101725"/>
              </a:lnSpc>
              <a:spcBef>
                <a:spcPts val="600"/>
              </a:spcBef>
              <a:buFont typeface="Wingdings 3" panose="05040102010807070707" pitchFamily="18" charset="2"/>
              <a:buChar char="u"/>
            </a:pPr>
            <a:r>
              <a:rPr lang="fr-FR" spc="4" dirty="0">
                <a:solidFill>
                  <a:srgbClr val="001F5F"/>
                </a:solidFill>
                <a:cs typeface="Arial" panose="020B0604020202020204" pitchFamily="34" charset="0"/>
              </a:rPr>
              <a:t>Les conditions d’admission d’une société dans le réseau des </a:t>
            </a:r>
            <a:r>
              <a:rPr lang="fr-FR" b="1" i="1" spc="4" dirty="0">
                <a:solidFill>
                  <a:srgbClr val="0070C0"/>
                </a:solidFill>
                <a:cs typeface="Arial" panose="020B0604020202020204" pitchFamily="34" charset="0"/>
              </a:rPr>
              <a:t>"Sociétés de garantie"</a:t>
            </a:r>
            <a:r>
              <a:rPr lang="fr-FR" b="1" spc="4" dirty="0">
                <a:solidFill>
                  <a:srgbClr val="0070C0"/>
                </a:solidFill>
                <a:cs typeface="Arial" panose="020B0604020202020204" pitchFamily="34" charset="0"/>
              </a:rPr>
              <a:t> </a:t>
            </a:r>
            <a:r>
              <a:rPr lang="fr-FR" spc="4" dirty="0">
                <a:solidFill>
                  <a:srgbClr val="001F5F"/>
                </a:solidFill>
                <a:cs typeface="Arial" panose="020B0604020202020204" pitchFamily="34" charset="0"/>
              </a:rPr>
              <a:t>et en protège l’appellation;</a:t>
            </a:r>
          </a:p>
          <a:p>
            <a:pPr marL="306000" indent="-306000">
              <a:lnSpc>
                <a:spcPct val="101725"/>
              </a:lnSpc>
              <a:spcBef>
                <a:spcPts val="600"/>
              </a:spcBef>
              <a:buFont typeface="Wingdings 3" panose="05040102010807070707" pitchFamily="18" charset="2"/>
              <a:buChar char="u"/>
            </a:pPr>
            <a:r>
              <a:rPr lang="fr-FR" spc="4" dirty="0">
                <a:solidFill>
                  <a:srgbClr val="001F5F"/>
                </a:solidFill>
                <a:cs typeface="Arial" panose="020B0604020202020204" pitchFamily="34" charset="0"/>
              </a:rPr>
              <a:t>Les qualifications professionnelles requises des dirigeants;</a:t>
            </a:r>
          </a:p>
          <a:p>
            <a:pPr marL="306000" indent="-306000">
              <a:lnSpc>
                <a:spcPct val="101725"/>
              </a:lnSpc>
              <a:spcBef>
                <a:spcPts val="600"/>
              </a:spcBef>
              <a:buFont typeface="Wingdings 3" panose="05040102010807070707" pitchFamily="18" charset="2"/>
              <a:buChar char="u"/>
            </a:pPr>
            <a:r>
              <a:rPr lang="fr-FR" spc="-20" dirty="0">
                <a:solidFill>
                  <a:srgbClr val="001F5F"/>
                </a:solidFill>
                <a:cs typeface="Arial" panose="020B0604020202020204" pitchFamily="34" charset="0"/>
              </a:rPr>
              <a:t>Les conditions économiques du fonctionnement (Solvabilité, Liquidité, Provisionnement…);</a:t>
            </a:r>
          </a:p>
          <a:p>
            <a:pPr marL="306000" indent="-306000">
              <a:lnSpc>
                <a:spcPct val="101725"/>
              </a:lnSpc>
              <a:spcBef>
                <a:spcPts val="600"/>
              </a:spcBef>
              <a:buFont typeface="Wingdings 3" panose="05040102010807070707" pitchFamily="18" charset="2"/>
              <a:buChar char="u"/>
            </a:pPr>
            <a:r>
              <a:rPr lang="fr-FR" spc="4" dirty="0">
                <a:solidFill>
                  <a:srgbClr val="001F5F"/>
                </a:solidFill>
                <a:cs typeface="Arial" panose="020B0604020202020204" pitchFamily="34" charset="0"/>
              </a:rPr>
              <a:t>Les mécanismes de suivi, de contrôle et les sanctions.</a:t>
            </a:r>
          </a:p>
        </p:txBody>
      </p:sp>
      <p:sp>
        <p:nvSpPr>
          <p:cNvPr id="95" name="ZoneTexte 94">
            <a:extLst>
              <a:ext uri="{FF2B5EF4-FFF2-40B4-BE49-F238E27FC236}">
                <a16:creationId xmlns:a16="http://schemas.microsoft.com/office/drawing/2014/main" xmlns="" id="{08B8CA49-7652-42BE-AA13-51B2B67D2E2D}"/>
              </a:ext>
            </a:extLst>
          </p:cNvPr>
          <p:cNvSpPr txBox="1"/>
          <p:nvPr/>
        </p:nvSpPr>
        <p:spPr>
          <a:xfrm>
            <a:off x="647063" y="3734171"/>
            <a:ext cx="9054495" cy="646331"/>
          </a:xfrm>
          <a:prstGeom prst="rect">
            <a:avLst/>
          </a:prstGeom>
          <a:noFill/>
        </p:spPr>
        <p:txBody>
          <a:bodyPr wrap="square">
            <a:spAutoFit/>
          </a:bodyPr>
          <a:lstStyle/>
          <a:p>
            <a:pPr algn="just"/>
            <a:r>
              <a:rPr lang="fr-FR" sz="1800" i="0" u="none" strike="noStrike" baseline="0" dirty="0">
                <a:solidFill>
                  <a:srgbClr val="002060"/>
                </a:solidFill>
              </a:rPr>
              <a:t>Ce cadre réglementaire , pour autant qu’on suive le schéma général proposé en Belgique ou en Italie, décrit:</a:t>
            </a:r>
            <a:endParaRPr lang="fr-FR" dirty="0">
              <a:solidFill>
                <a:srgbClr val="002060"/>
              </a:solidFill>
            </a:endParaRPr>
          </a:p>
        </p:txBody>
      </p:sp>
      <p:cxnSp>
        <p:nvCxnSpPr>
          <p:cNvPr id="96" name="Straight Connector 17">
            <a:extLst>
              <a:ext uri="{FF2B5EF4-FFF2-40B4-BE49-F238E27FC236}">
                <a16:creationId xmlns:a16="http://schemas.microsoft.com/office/drawing/2014/main" xmlns="" id="{FF5C246F-7E4E-44FB-AF0A-DB7E5DC1CCAA}"/>
              </a:ext>
            </a:extLst>
          </p:cNvPr>
          <p:cNvCxnSpPr>
            <a:cxnSpLocks/>
          </p:cNvCxnSpPr>
          <p:nvPr/>
        </p:nvCxnSpPr>
        <p:spPr>
          <a:xfrm>
            <a:off x="661353" y="4604643"/>
            <a:ext cx="0" cy="853679"/>
          </a:xfrm>
          <a:prstGeom prst="line">
            <a:avLst/>
          </a:prstGeom>
          <a:ln w="3810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97" name="Straight Connector 18">
            <a:extLst>
              <a:ext uri="{FF2B5EF4-FFF2-40B4-BE49-F238E27FC236}">
                <a16:creationId xmlns:a16="http://schemas.microsoft.com/office/drawing/2014/main" xmlns="" id="{3F343292-7E49-41A1-A846-DCBF0A123428}"/>
              </a:ext>
            </a:extLst>
          </p:cNvPr>
          <p:cNvCxnSpPr>
            <a:cxnSpLocks/>
          </p:cNvCxnSpPr>
          <p:nvPr/>
        </p:nvCxnSpPr>
        <p:spPr>
          <a:xfrm rot="16200000">
            <a:off x="1073904" y="4191069"/>
            <a:ext cx="0" cy="853679"/>
          </a:xfrm>
          <a:prstGeom prst="line">
            <a:avLst/>
          </a:prstGeom>
          <a:ln w="3810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98" name="Straight Connector 20">
            <a:extLst>
              <a:ext uri="{FF2B5EF4-FFF2-40B4-BE49-F238E27FC236}">
                <a16:creationId xmlns:a16="http://schemas.microsoft.com/office/drawing/2014/main" xmlns="" id="{7672EF00-1ADD-49E6-B6D5-07375945421D}"/>
              </a:ext>
            </a:extLst>
          </p:cNvPr>
          <p:cNvCxnSpPr>
            <a:cxnSpLocks/>
          </p:cNvCxnSpPr>
          <p:nvPr/>
        </p:nvCxnSpPr>
        <p:spPr>
          <a:xfrm rot="10800000">
            <a:off x="9526736" y="5480920"/>
            <a:ext cx="0" cy="853679"/>
          </a:xfrm>
          <a:prstGeom prst="line">
            <a:avLst/>
          </a:prstGeom>
          <a:ln w="3810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99" name="Straight Connector 21">
            <a:extLst>
              <a:ext uri="{FF2B5EF4-FFF2-40B4-BE49-F238E27FC236}">
                <a16:creationId xmlns:a16="http://schemas.microsoft.com/office/drawing/2014/main" xmlns="" id="{B94B7CA7-4FC4-412E-A2A9-7D536ECF4CCE}"/>
              </a:ext>
            </a:extLst>
          </p:cNvPr>
          <p:cNvCxnSpPr>
            <a:cxnSpLocks/>
          </p:cNvCxnSpPr>
          <p:nvPr/>
        </p:nvCxnSpPr>
        <p:spPr>
          <a:xfrm rot="5400000">
            <a:off x="9114185" y="5894493"/>
            <a:ext cx="0" cy="853679"/>
          </a:xfrm>
          <a:prstGeom prst="line">
            <a:avLst/>
          </a:prstGeom>
          <a:ln w="3810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100" name="Connecteur droit 99">
            <a:extLst>
              <a:ext uri="{FF2B5EF4-FFF2-40B4-BE49-F238E27FC236}">
                <a16:creationId xmlns:a16="http://schemas.microsoft.com/office/drawing/2014/main" xmlns="" id="{D664ED3E-E976-4066-B4E3-27BE9C20808C}"/>
              </a:ext>
            </a:extLst>
          </p:cNvPr>
          <p:cNvCxnSpPr>
            <a:cxnSpLocks/>
          </p:cNvCxnSpPr>
          <p:nvPr/>
        </p:nvCxnSpPr>
        <p:spPr>
          <a:xfrm>
            <a:off x="670993" y="3734171"/>
            <a:ext cx="581661" cy="0"/>
          </a:xfrm>
          <a:prstGeom prst="line">
            <a:avLst/>
          </a:prstGeom>
          <a:ln w="38100">
            <a:solidFill>
              <a:srgbClr val="002060"/>
            </a:solidFill>
            <a:prstDash val="solid"/>
          </a:ln>
        </p:spPr>
        <p:style>
          <a:lnRef idx="1">
            <a:schemeClr val="accent1"/>
          </a:lnRef>
          <a:fillRef idx="0">
            <a:schemeClr val="accent1"/>
          </a:fillRef>
          <a:effectRef idx="0">
            <a:schemeClr val="accent1"/>
          </a:effectRef>
          <a:fontRef idx="minor">
            <a:schemeClr val="tx1"/>
          </a:fontRef>
        </p:style>
      </p:cxnSp>
      <p:cxnSp>
        <p:nvCxnSpPr>
          <p:cNvPr id="101" name="Connecteur droit 100">
            <a:extLst>
              <a:ext uri="{FF2B5EF4-FFF2-40B4-BE49-F238E27FC236}">
                <a16:creationId xmlns:a16="http://schemas.microsoft.com/office/drawing/2014/main" xmlns="" id="{F6A3F43D-D175-4278-BF36-1DA6A0674D18}"/>
              </a:ext>
            </a:extLst>
          </p:cNvPr>
          <p:cNvCxnSpPr>
            <a:cxnSpLocks/>
          </p:cNvCxnSpPr>
          <p:nvPr/>
        </p:nvCxnSpPr>
        <p:spPr>
          <a:xfrm>
            <a:off x="9066479" y="4397602"/>
            <a:ext cx="581661" cy="0"/>
          </a:xfrm>
          <a:prstGeom prst="line">
            <a:avLst/>
          </a:prstGeom>
          <a:ln w="38100">
            <a:solidFill>
              <a:srgbClr val="002060"/>
            </a:solidFill>
            <a:prstDash val="solid"/>
          </a:ln>
        </p:spPr>
        <p:style>
          <a:lnRef idx="1">
            <a:schemeClr val="accent1"/>
          </a:lnRef>
          <a:fillRef idx="0">
            <a:schemeClr val="accent1"/>
          </a:fillRef>
          <a:effectRef idx="0">
            <a:schemeClr val="accent1"/>
          </a:effectRef>
          <a:fontRef idx="minor">
            <a:schemeClr val="tx1"/>
          </a:fontRef>
        </p:style>
      </p:cxnSp>
      <p:cxnSp>
        <p:nvCxnSpPr>
          <p:cNvPr id="102" name="Connecteur droit 101">
            <a:extLst>
              <a:ext uri="{FF2B5EF4-FFF2-40B4-BE49-F238E27FC236}">
                <a16:creationId xmlns:a16="http://schemas.microsoft.com/office/drawing/2014/main" xmlns="" id="{44F563CB-FE34-46E1-8694-A1FFA798DDAD}"/>
              </a:ext>
            </a:extLst>
          </p:cNvPr>
          <p:cNvCxnSpPr>
            <a:cxnSpLocks/>
          </p:cNvCxnSpPr>
          <p:nvPr/>
        </p:nvCxnSpPr>
        <p:spPr>
          <a:xfrm>
            <a:off x="9648140" y="3849004"/>
            <a:ext cx="0" cy="552979"/>
          </a:xfrm>
          <a:prstGeom prst="line">
            <a:avLst/>
          </a:prstGeom>
          <a:ln w="38100">
            <a:solidFill>
              <a:srgbClr val="002060"/>
            </a:solidFill>
            <a:prstDash val="soli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8723282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2_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3_Office Theme">
  <a:themeElements>
    <a:clrScheme name="CDIC">
      <a:dk1>
        <a:sysClr val="windowText" lastClr="000000"/>
      </a:dk1>
      <a:lt1>
        <a:sysClr val="window" lastClr="FFFFFF"/>
      </a:lt1>
      <a:dk2>
        <a:srgbClr val="44546A"/>
      </a:dk2>
      <a:lt2>
        <a:srgbClr val="E7E6E6"/>
      </a:lt2>
      <a:accent1>
        <a:srgbClr val="6F037A"/>
      </a:accent1>
      <a:accent2>
        <a:srgbClr val="3DB9B9"/>
      </a:accent2>
      <a:accent3>
        <a:srgbClr val="A5A5A5"/>
      </a:accent3>
      <a:accent4>
        <a:srgbClr val="F1A013"/>
      </a:accent4>
      <a:accent5>
        <a:srgbClr val="A8007C"/>
      </a:accent5>
      <a:accent6>
        <a:srgbClr val="70AD47"/>
      </a:accent6>
      <a:hlink>
        <a:srgbClr val="5B9BD5"/>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8298</TotalTime>
  <Words>3470</Words>
  <Application>Microsoft Office PowerPoint</Application>
  <PresentationFormat>Grand écran</PresentationFormat>
  <Paragraphs>588</Paragraphs>
  <Slides>33</Slides>
  <Notes>13</Notes>
  <HiddenSlides>0</HiddenSlides>
  <MMClips>0</MMClips>
  <ScaleCrop>false</ScaleCrop>
  <HeadingPairs>
    <vt:vector size="6" baseType="variant">
      <vt:variant>
        <vt:lpstr>Polices utilisées</vt:lpstr>
      </vt:variant>
      <vt:variant>
        <vt:i4>17</vt:i4>
      </vt:variant>
      <vt:variant>
        <vt:lpstr>Thème</vt:lpstr>
      </vt:variant>
      <vt:variant>
        <vt:i4>3</vt:i4>
      </vt:variant>
      <vt:variant>
        <vt:lpstr>Titres des diapositives</vt:lpstr>
      </vt:variant>
      <vt:variant>
        <vt:i4>33</vt:i4>
      </vt:variant>
    </vt:vector>
  </HeadingPairs>
  <TitlesOfParts>
    <vt:vector size="53" baseType="lpstr">
      <vt:lpstr>Arial Unicode MS</vt:lpstr>
      <vt:lpstr>맑은 고딕</vt:lpstr>
      <vt:lpstr>Arial</vt:lpstr>
      <vt:lpstr>BundesSerifOffice</vt:lpstr>
      <vt:lpstr>Calibri</vt:lpstr>
      <vt:lpstr>Calibri Light</vt:lpstr>
      <vt:lpstr>Chaparral Pro Light</vt:lpstr>
      <vt:lpstr>Georgia</vt:lpstr>
      <vt:lpstr>Lato</vt:lpstr>
      <vt:lpstr>Open Sans</vt:lpstr>
      <vt:lpstr>Open Sans Extrabold</vt:lpstr>
      <vt:lpstr>Segoe UI</vt:lpstr>
      <vt:lpstr>Times New Roman</vt:lpstr>
      <vt:lpstr>Wingdings</vt:lpstr>
      <vt:lpstr>Wingdings 3</vt:lpstr>
      <vt:lpstr>微软雅黑 Light</vt:lpstr>
      <vt:lpstr>等线</vt:lpstr>
      <vt:lpstr>Office Theme</vt:lpstr>
      <vt:lpstr>2_Office Theme</vt:lpstr>
      <vt:lpstr>3_Office Theme</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Company>Bank for International Settlements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Togarepi, Taurai - IADI</dc:creator>
  <cp:lastModifiedBy>Taher Ben Hatira</cp:lastModifiedBy>
  <cp:revision>234</cp:revision>
  <cp:lastPrinted>2023-05-09T19:30:02Z</cp:lastPrinted>
  <dcterms:created xsi:type="dcterms:W3CDTF">2023-05-05T21:03:47Z</dcterms:created>
  <dcterms:modified xsi:type="dcterms:W3CDTF">2023-10-22T17:01:15Z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5400811b-a4af-49b1-b096-a91d7a0ead8b_Enabled">
    <vt:lpwstr>true</vt:lpwstr>
  </property>
  <property fmtid="{D5CDD505-2E9C-101B-9397-08002B2CF9AE}" pid="3" name="MSIP_Label_5400811b-a4af-49b1-b096-a91d7a0ead8b_SetDate">
    <vt:lpwstr>2023-05-05T21:23:26Z</vt:lpwstr>
  </property>
  <property fmtid="{D5CDD505-2E9C-101B-9397-08002B2CF9AE}" pid="4" name="MSIP_Label_5400811b-a4af-49b1-b096-a91d7a0ead8b_Method">
    <vt:lpwstr>Privileged</vt:lpwstr>
  </property>
  <property fmtid="{D5CDD505-2E9C-101B-9397-08002B2CF9AE}" pid="5" name="MSIP_Label_5400811b-a4af-49b1-b096-a91d7a0ead8b_Name">
    <vt:lpwstr>Restricted - No Marking</vt:lpwstr>
  </property>
  <property fmtid="{D5CDD505-2E9C-101B-9397-08002B2CF9AE}" pid="6" name="MSIP_Label_5400811b-a4af-49b1-b096-a91d7a0ead8b_SiteId">
    <vt:lpwstr>03e82858-fc14-4f12-b078-aac6d25c87da</vt:lpwstr>
  </property>
  <property fmtid="{D5CDD505-2E9C-101B-9397-08002B2CF9AE}" pid="7" name="MSIP_Label_5400811b-a4af-49b1-b096-a91d7a0ead8b_ActionId">
    <vt:lpwstr>de1136b4-85b7-40df-8900-a50b1363934b</vt:lpwstr>
  </property>
  <property fmtid="{D5CDD505-2E9C-101B-9397-08002B2CF9AE}" pid="8" name="MSIP_Label_5400811b-a4af-49b1-b096-a91d7a0ead8b_ContentBits">
    <vt:lpwstr>0</vt:lpwstr>
  </property>
</Properties>
</file>