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 id="2147483686" r:id="rId3"/>
  </p:sldMasterIdLst>
  <p:notesMasterIdLst>
    <p:notesMasterId r:id="rId37"/>
  </p:notesMasterIdLst>
  <p:handoutMasterIdLst>
    <p:handoutMasterId r:id="rId38"/>
  </p:handoutMasterIdLst>
  <p:sldIdLst>
    <p:sldId id="256" r:id="rId4"/>
    <p:sldId id="1220" r:id="rId5"/>
    <p:sldId id="1063" r:id="rId6"/>
    <p:sldId id="1221" r:id="rId7"/>
    <p:sldId id="1235" r:id="rId8"/>
    <p:sldId id="1225" r:id="rId9"/>
    <p:sldId id="1226" r:id="rId10"/>
    <p:sldId id="1228" r:id="rId11"/>
    <p:sldId id="1227" r:id="rId12"/>
    <p:sldId id="1229" r:id="rId13"/>
    <p:sldId id="1230" r:id="rId14"/>
    <p:sldId id="1254" r:id="rId15"/>
    <p:sldId id="1255" r:id="rId16"/>
    <p:sldId id="1256" r:id="rId17"/>
    <p:sldId id="1242" r:id="rId18"/>
    <p:sldId id="1237" r:id="rId19"/>
    <p:sldId id="1243" r:id="rId20"/>
    <p:sldId id="1244" r:id="rId21"/>
    <p:sldId id="1245" r:id="rId22"/>
    <p:sldId id="1246" r:id="rId23"/>
    <p:sldId id="1247" r:id="rId24"/>
    <p:sldId id="1249" r:id="rId25"/>
    <p:sldId id="1250" r:id="rId26"/>
    <p:sldId id="1251" r:id="rId27"/>
    <p:sldId id="1248" r:id="rId28"/>
    <p:sldId id="1252" r:id="rId29"/>
    <p:sldId id="1253" r:id="rId30"/>
    <p:sldId id="1257" r:id="rId31"/>
    <p:sldId id="1258" r:id="rId32"/>
    <p:sldId id="1259" r:id="rId33"/>
    <p:sldId id="1260" r:id="rId34"/>
    <p:sldId id="1261" r:id="rId35"/>
    <p:sldId id="468" r:id="rId36"/>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CCECFF"/>
    <a:srgbClr val="007434"/>
    <a:srgbClr val="2F5597"/>
    <a:srgbClr val="FF9933"/>
    <a:srgbClr val="000000"/>
    <a:srgbClr val="B20838"/>
    <a:srgbClr val="FF6600"/>
    <a:srgbClr val="003DB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5380" autoAdjust="0"/>
  </p:normalViewPr>
  <p:slideViewPr>
    <p:cSldViewPr snapToGrid="0">
      <p:cViewPr varScale="1">
        <p:scale>
          <a:sx n="100" d="100"/>
          <a:sy n="100" d="100"/>
        </p:scale>
        <p:origin x="96" y="84"/>
      </p:cViewPr>
      <p:guideLst/>
    </p:cSldViewPr>
  </p:slideViewPr>
  <p:outlineViewPr>
    <p:cViewPr>
      <p:scale>
        <a:sx n="33" d="100"/>
        <a:sy n="33" d="100"/>
      </p:scale>
      <p:origin x="0" y="-68442"/>
    </p:cViewPr>
  </p:outlineViewPr>
  <p:notesTextViewPr>
    <p:cViewPr>
      <p:scale>
        <a:sx n="1" d="1"/>
        <a:sy n="1" d="1"/>
      </p:scale>
      <p:origin x="0" y="0"/>
    </p:cViewPr>
  </p:notesTextViewPr>
  <p:notesViewPr>
    <p:cSldViewPr snapToGrid="0">
      <p:cViewPr varScale="1">
        <p:scale>
          <a:sx n="63" d="100"/>
          <a:sy n="63" d="100"/>
        </p:scale>
        <p:origin x="341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17A93A-0D5C-4BE8-AB34-E8DCFA39884A}"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7746E1B4-99F3-4324-8F67-058281CCF479}">
      <dgm:prSet phldrT="[Text]" custT="1"/>
      <dgm:spPr>
        <a:ln>
          <a:solidFill>
            <a:srgbClr val="002060"/>
          </a:solidFill>
        </a:ln>
      </dgm:spPr>
      <dgm:t>
        <a:bodyPr/>
        <a:lstStyle/>
        <a:p>
          <a:pPr algn="just"/>
          <a:r>
            <a:rPr lang="fr-FR" sz="1400" kern="1200" noProof="0" dirty="0">
              <a:solidFill>
                <a:srgbClr val="0E3A4D"/>
              </a:solidFill>
              <a:latin typeface="+mn-lt"/>
              <a:ea typeface="+mn-ea"/>
              <a:cs typeface="Segoe UI" panose="020B0502040204020203" pitchFamily="34" charset="0"/>
            </a:rPr>
            <a:t>Les garants </a:t>
          </a:r>
          <a:r>
            <a:rPr lang="fr-FR" sz="1400" b="1" kern="1200" noProof="0" dirty="0">
              <a:solidFill>
                <a:srgbClr val="0070C0"/>
              </a:solidFill>
              <a:latin typeface="Calibri" panose="020F0502020204030204"/>
              <a:ea typeface="+mn-ea"/>
              <a:cs typeface="Segoe UI" panose="020B0502040204020203" pitchFamily="34" charset="0"/>
            </a:rPr>
            <a:t>détaillants</a:t>
          </a:r>
          <a:r>
            <a:rPr lang="fr-FR" sz="1400" kern="1200" noProof="0" dirty="0">
              <a:solidFill>
                <a:srgbClr val="0E3A4D"/>
              </a:solidFill>
              <a:latin typeface="Calibri" panose="020F0502020204030204"/>
              <a:ea typeface="+mn-ea"/>
              <a:cs typeface="Segoe UI" panose="020B0502040204020203" pitchFamily="34" charset="0"/>
            </a:rPr>
            <a:t> qui s’adressent directement aux PME empruntant à des banques ou des institutions financières. La garantie est octroyée sur examen au cas par cas.</a:t>
          </a:r>
        </a:p>
      </dgm:t>
    </dgm:pt>
    <dgm:pt modelId="{C2349AD1-D13D-4AEF-BE51-C3E6DF22534C}" type="parTrans" cxnId="{B495A21A-40C0-4A9C-B608-1271BFE2EFD5}">
      <dgm:prSet/>
      <dgm:spPr/>
      <dgm:t>
        <a:bodyPr/>
        <a:lstStyle/>
        <a:p>
          <a:endParaRPr lang="en-US" sz="1400">
            <a:latin typeface="+mn-lt"/>
            <a:cs typeface="Segoe UI" panose="020B0502040204020203" pitchFamily="34" charset="0"/>
          </a:endParaRPr>
        </a:p>
      </dgm:t>
    </dgm:pt>
    <dgm:pt modelId="{A5261EA9-C377-4C9C-9286-DC2092B05837}" type="sibTrans" cxnId="{B495A21A-40C0-4A9C-B608-1271BFE2EFD5}">
      <dgm:prSet/>
      <dgm:spPr>
        <a:ln>
          <a:solidFill>
            <a:srgbClr val="002060"/>
          </a:solidFill>
        </a:ln>
      </dgm:spPr>
      <dgm:t>
        <a:bodyPr/>
        <a:lstStyle/>
        <a:p>
          <a:endParaRPr lang="en-US" sz="1400">
            <a:latin typeface="+mn-lt"/>
            <a:cs typeface="Segoe UI" panose="020B0502040204020203" pitchFamily="34" charset="0"/>
          </a:endParaRPr>
        </a:p>
      </dgm:t>
    </dgm:pt>
    <dgm:pt modelId="{D51D8F10-375B-41BE-990C-0DE4020B7A3E}">
      <dgm:prSet phldrT="[Text]" custT="1"/>
      <dgm:spPr>
        <a:ln>
          <a:solidFill>
            <a:srgbClr val="002060"/>
          </a:solidFill>
        </a:ln>
      </dgm:spPr>
      <dgm:t>
        <a:bodyPr/>
        <a:lstStyle/>
        <a:p>
          <a:pPr algn="just"/>
          <a:r>
            <a:rPr lang="fr-FR" sz="1400" b="0" dirty="0">
              <a:solidFill>
                <a:srgbClr val="0E3A4D"/>
              </a:solidFill>
              <a:latin typeface="+mn-lt"/>
              <a:ea typeface="+mn-ea"/>
              <a:cs typeface="Segoe UI" panose="020B0502040204020203" pitchFamily="34" charset="0"/>
            </a:rPr>
            <a:t>Les garants </a:t>
          </a:r>
          <a:r>
            <a:rPr lang="fr-FR" sz="1400" b="1" dirty="0">
              <a:solidFill>
                <a:srgbClr val="0070C0"/>
              </a:solidFill>
              <a:latin typeface="+mn-lt"/>
              <a:ea typeface="+mn-ea"/>
              <a:cs typeface="Segoe UI" panose="020B0502040204020203" pitchFamily="34" charset="0"/>
            </a:rPr>
            <a:t>grossistes</a:t>
          </a:r>
          <a:r>
            <a:rPr lang="fr-FR" sz="1400" b="0" dirty="0">
              <a:solidFill>
                <a:srgbClr val="0E3A4D"/>
              </a:solidFill>
              <a:latin typeface="+mn-lt"/>
              <a:ea typeface="+mn-ea"/>
              <a:cs typeface="Segoe UI" panose="020B0502040204020203" pitchFamily="34" charset="0"/>
            </a:rPr>
            <a:t> offrent leur garantie au financement d’une institution financière non bancaire, par exemple une institution de microfinance, qui s’adresse aux petites entités entrepreneuriales.</a:t>
          </a:r>
          <a:endParaRPr lang="en-US" sz="1400" b="0" dirty="0">
            <a:solidFill>
              <a:srgbClr val="233893"/>
            </a:solidFill>
            <a:latin typeface="+mn-lt"/>
            <a:ea typeface="+mn-ea"/>
            <a:cs typeface="Segoe UI" panose="020B0502040204020203" pitchFamily="34" charset="0"/>
          </a:endParaRPr>
        </a:p>
      </dgm:t>
    </dgm:pt>
    <dgm:pt modelId="{A9A7A82B-5641-4F44-B02D-F2580F5962AA}" type="parTrans" cxnId="{235BF44D-3F9C-48B9-A3BA-C5E5BD68BA41}">
      <dgm:prSet/>
      <dgm:spPr/>
      <dgm:t>
        <a:bodyPr/>
        <a:lstStyle/>
        <a:p>
          <a:endParaRPr lang="en-US" sz="1400">
            <a:latin typeface="+mn-lt"/>
            <a:cs typeface="Segoe UI" panose="020B0502040204020203" pitchFamily="34" charset="0"/>
          </a:endParaRPr>
        </a:p>
      </dgm:t>
    </dgm:pt>
    <dgm:pt modelId="{4F17BC2E-F1A0-4183-9F1B-0F52AEB64BF4}" type="sibTrans" cxnId="{235BF44D-3F9C-48B9-A3BA-C5E5BD68BA41}">
      <dgm:prSet/>
      <dgm:spPr/>
      <dgm:t>
        <a:bodyPr/>
        <a:lstStyle/>
        <a:p>
          <a:endParaRPr lang="en-US" sz="1400">
            <a:latin typeface="+mn-lt"/>
            <a:cs typeface="Segoe UI" panose="020B0502040204020203" pitchFamily="34" charset="0"/>
          </a:endParaRPr>
        </a:p>
      </dgm:t>
    </dgm:pt>
    <dgm:pt modelId="{8007ED7C-BB26-4017-81B9-B9DE86E561C9}">
      <dgm:prSet phldrT="[Text]" custT="1"/>
      <dgm:spPr>
        <a:ln>
          <a:solidFill>
            <a:srgbClr val="002060"/>
          </a:solidFill>
        </a:ln>
      </dgm:spPr>
      <dgm:t>
        <a:bodyPr/>
        <a:lstStyle/>
        <a:p>
          <a:pPr algn="just"/>
          <a:r>
            <a:rPr lang="fr-FR" sz="1400" dirty="0">
              <a:solidFill>
                <a:srgbClr val="0E3A4D"/>
              </a:solidFill>
              <a:latin typeface="+mn-lt"/>
              <a:ea typeface="+mn-ea"/>
              <a:cs typeface="Segoe UI" panose="020B0502040204020203" pitchFamily="34" charset="0"/>
            </a:rPr>
            <a:t>La </a:t>
          </a:r>
          <a:r>
            <a:rPr lang="fr-FR" sz="1400" b="1" dirty="0">
              <a:solidFill>
                <a:srgbClr val="0070C0"/>
              </a:solidFill>
              <a:latin typeface="+mn-lt"/>
              <a:ea typeface="+mn-ea"/>
              <a:cs typeface="Segoe UI" panose="020B0502040204020203" pitchFamily="34" charset="0"/>
            </a:rPr>
            <a:t>garantie de portefeuille </a:t>
          </a:r>
          <a:r>
            <a:rPr lang="fr-FR" sz="1400" dirty="0">
              <a:solidFill>
                <a:srgbClr val="0E3A4D"/>
              </a:solidFill>
              <a:latin typeface="+mn-lt"/>
              <a:ea typeface="+mn-ea"/>
              <a:cs typeface="Segoe UI" panose="020B0502040204020203" pitchFamily="34" charset="0"/>
            </a:rPr>
            <a:t>est utilisée pour la couverture automatique d’un volume prédéfini de prêts consentis par un prêteur à ses clients, sous condition de respecter une grille de critères imposée par le garant.</a:t>
          </a:r>
          <a:endParaRPr lang="en-US" sz="1400" dirty="0">
            <a:solidFill>
              <a:srgbClr val="0E3A4D"/>
            </a:solidFill>
            <a:latin typeface="+mn-lt"/>
            <a:ea typeface="+mn-ea"/>
            <a:cs typeface="Segoe UI" panose="020B0502040204020203" pitchFamily="34" charset="0"/>
          </a:endParaRPr>
        </a:p>
      </dgm:t>
    </dgm:pt>
    <dgm:pt modelId="{223F64EE-9206-4A10-BD4B-6F4BF69F3939}" type="parTrans" cxnId="{50C30EAC-6679-4BD3-9840-E87C42693FD6}">
      <dgm:prSet/>
      <dgm:spPr/>
      <dgm:t>
        <a:bodyPr/>
        <a:lstStyle/>
        <a:p>
          <a:endParaRPr lang="en-US" sz="1400">
            <a:latin typeface="+mn-lt"/>
            <a:cs typeface="Segoe UI" panose="020B0502040204020203" pitchFamily="34" charset="0"/>
          </a:endParaRPr>
        </a:p>
      </dgm:t>
    </dgm:pt>
    <dgm:pt modelId="{863A6B00-96F7-46BF-80AD-F2CE3F9BBEE2}" type="sibTrans" cxnId="{50C30EAC-6679-4BD3-9840-E87C42693FD6}">
      <dgm:prSet/>
      <dgm:spPr/>
      <dgm:t>
        <a:bodyPr/>
        <a:lstStyle/>
        <a:p>
          <a:endParaRPr lang="en-US" sz="1400">
            <a:latin typeface="+mn-lt"/>
            <a:cs typeface="Segoe UI" panose="020B0502040204020203" pitchFamily="34" charset="0"/>
          </a:endParaRPr>
        </a:p>
      </dgm:t>
    </dgm:pt>
    <dgm:pt modelId="{4EA41CBA-E92F-4DB3-9BE8-6C1C60F1DFCF}" type="pres">
      <dgm:prSet presAssocID="{8917A93A-0D5C-4BE8-AB34-E8DCFA39884A}" presName="Name0" presStyleCnt="0">
        <dgm:presLayoutVars>
          <dgm:chMax val="7"/>
          <dgm:chPref val="7"/>
          <dgm:dir/>
        </dgm:presLayoutVars>
      </dgm:prSet>
      <dgm:spPr/>
      <dgm:t>
        <a:bodyPr/>
        <a:lstStyle/>
        <a:p>
          <a:endParaRPr lang="fr-FR"/>
        </a:p>
      </dgm:t>
    </dgm:pt>
    <dgm:pt modelId="{ADFC531A-820E-47D0-846A-34B20A3EF61E}" type="pres">
      <dgm:prSet presAssocID="{8917A93A-0D5C-4BE8-AB34-E8DCFA39884A}" presName="Name1" presStyleCnt="0"/>
      <dgm:spPr/>
    </dgm:pt>
    <dgm:pt modelId="{BAA4D313-74C6-4E49-A1A6-B491CE32959D}" type="pres">
      <dgm:prSet presAssocID="{8917A93A-0D5C-4BE8-AB34-E8DCFA39884A}" presName="cycle" presStyleCnt="0"/>
      <dgm:spPr/>
    </dgm:pt>
    <dgm:pt modelId="{95DE96F8-3CEC-42BE-97BA-3001946DE88E}" type="pres">
      <dgm:prSet presAssocID="{8917A93A-0D5C-4BE8-AB34-E8DCFA39884A}" presName="srcNode" presStyleLbl="node1" presStyleIdx="0" presStyleCnt="3"/>
      <dgm:spPr/>
    </dgm:pt>
    <dgm:pt modelId="{31A3D75E-1ADF-4707-9EE0-3360341E2EBD}" type="pres">
      <dgm:prSet presAssocID="{8917A93A-0D5C-4BE8-AB34-E8DCFA39884A}" presName="conn" presStyleLbl="parChTrans1D2" presStyleIdx="0" presStyleCnt="1"/>
      <dgm:spPr/>
      <dgm:t>
        <a:bodyPr/>
        <a:lstStyle/>
        <a:p>
          <a:endParaRPr lang="fr-FR"/>
        </a:p>
      </dgm:t>
    </dgm:pt>
    <dgm:pt modelId="{8C263715-007B-45B1-B0DE-5AF52E045990}" type="pres">
      <dgm:prSet presAssocID="{8917A93A-0D5C-4BE8-AB34-E8DCFA39884A}" presName="extraNode" presStyleLbl="node1" presStyleIdx="0" presStyleCnt="3"/>
      <dgm:spPr/>
    </dgm:pt>
    <dgm:pt modelId="{06C6109E-2CAB-4020-8049-B560E675AE8B}" type="pres">
      <dgm:prSet presAssocID="{8917A93A-0D5C-4BE8-AB34-E8DCFA39884A}" presName="dstNode" presStyleLbl="node1" presStyleIdx="0" presStyleCnt="3"/>
      <dgm:spPr/>
    </dgm:pt>
    <dgm:pt modelId="{AB5B97AF-87F2-4960-B1CA-6155A068957D}" type="pres">
      <dgm:prSet presAssocID="{7746E1B4-99F3-4324-8F67-058281CCF479}" presName="text_1" presStyleLbl="node1" presStyleIdx="0" presStyleCnt="3">
        <dgm:presLayoutVars>
          <dgm:bulletEnabled val="1"/>
        </dgm:presLayoutVars>
      </dgm:prSet>
      <dgm:spPr/>
      <dgm:t>
        <a:bodyPr/>
        <a:lstStyle/>
        <a:p>
          <a:endParaRPr lang="fr-FR"/>
        </a:p>
      </dgm:t>
    </dgm:pt>
    <dgm:pt modelId="{D039B7C9-345D-49F0-B427-E00A056C2EEE}" type="pres">
      <dgm:prSet presAssocID="{7746E1B4-99F3-4324-8F67-058281CCF479}" presName="accent_1" presStyleCnt="0"/>
      <dgm:spPr/>
    </dgm:pt>
    <dgm:pt modelId="{09D14BBA-0E51-43B9-86AA-D801898420C1}" type="pres">
      <dgm:prSet presAssocID="{7746E1B4-99F3-4324-8F67-058281CCF479}" presName="accentRepeatNode" presStyleLbl="solidFgAcc1" presStyleIdx="0" presStyleCnt="3"/>
      <dgm:spPr>
        <a:solidFill>
          <a:schemeClr val="bg1">
            <a:lumMod val="95000"/>
          </a:schemeClr>
        </a:solidFill>
        <a:ln>
          <a:solidFill>
            <a:srgbClr val="002060"/>
          </a:solidFill>
        </a:ln>
      </dgm:spPr>
    </dgm:pt>
    <dgm:pt modelId="{9DEBB981-CDA5-4000-A5C1-A90E38A298E6}" type="pres">
      <dgm:prSet presAssocID="{D51D8F10-375B-41BE-990C-0DE4020B7A3E}" presName="text_2" presStyleLbl="node1" presStyleIdx="1" presStyleCnt="3">
        <dgm:presLayoutVars>
          <dgm:bulletEnabled val="1"/>
        </dgm:presLayoutVars>
      </dgm:prSet>
      <dgm:spPr/>
      <dgm:t>
        <a:bodyPr/>
        <a:lstStyle/>
        <a:p>
          <a:endParaRPr lang="fr-FR"/>
        </a:p>
      </dgm:t>
    </dgm:pt>
    <dgm:pt modelId="{6F79C77A-6B50-427D-8A51-00F41B64FFB8}" type="pres">
      <dgm:prSet presAssocID="{D51D8F10-375B-41BE-990C-0DE4020B7A3E}" presName="accent_2" presStyleCnt="0"/>
      <dgm:spPr/>
    </dgm:pt>
    <dgm:pt modelId="{3D246D5C-2F7C-4DEF-A634-D5DC91FD3C8F}" type="pres">
      <dgm:prSet presAssocID="{D51D8F10-375B-41BE-990C-0DE4020B7A3E}" presName="accentRepeatNode" presStyleLbl="solidFgAcc1" presStyleIdx="1" presStyleCnt="3"/>
      <dgm:spPr>
        <a:solidFill>
          <a:schemeClr val="bg1">
            <a:lumMod val="95000"/>
          </a:schemeClr>
        </a:solidFill>
        <a:ln>
          <a:solidFill>
            <a:srgbClr val="002060"/>
          </a:solidFill>
        </a:ln>
      </dgm:spPr>
    </dgm:pt>
    <dgm:pt modelId="{05C1A81E-870E-4958-B0DF-CBC2AD60F5BA}" type="pres">
      <dgm:prSet presAssocID="{8007ED7C-BB26-4017-81B9-B9DE86E561C9}" presName="text_3" presStyleLbl="node1" presStyleIdx="2" presStyleCnt="3">
        <dgm:presLayoutVars>
          <dgm:bulletEnabled val="1"/>
        </dgm:presLayoutVars>
      </dgm:prSet>
      <dgm:spPr/>
      <dgm:t>
        <a:bodyPr/>
        <a:lstStyle/>
        <a:p>
          <a:endParaRPr lang="fr-FR"/>
        </a:p>
      </dgm:t>
    </dgm:pt>
    <dgm:pt modelId="{AD2E4E79-16E1-4CA8-B165-8254648C2FA7}" type="pres">
      <dgm:prSet presAssocID="{8007ED7C-BB26-4017-81B9-B9DE86E561C9}" presName="accent_3" presStyleCnt="0"/>
      <dgm:spPr/>
    </dgm:pt>
    <dgm:pt modelId="{C435352E-5A53-4AC1-9DE8-6723A81917D8}" type="pres">
      <dgm:prSet presAssocID="{8007ED7C-BB26-4017-81B9-B9DE86E561C9}" presName="accentRepeatNode" presStyleLbl="solidFgAcc1" presStyleIdx="2" presStyleCnt="3"/>
      <dgm:spPr>
        <a:solidFill>
          <a:schemeClr val="bg1">
            <a:lumMod val="95000"/>
          </a:schemeClr>
        </a:solidFill>
        <a:ln>
          <a:solidFill>
            <a:srgbClr val="002060"/>
          </a:solidFill>
        </a:ln>
      </dgm:spPr>
    </dgm:pt>
  </dgm:ptLst>
  <dgm:cxnLst>
    <dgm:cxn modelId="{DE4B1F7C-0C39-469A-A5EF-3C502D7815E3}" type="presOf" srcId="{8007ED7C-BB26-4017-81B9-B9DE86E561C9}" destId="{05C1A81E-870E-4958-B0DF-CBC2AD60F5BA}" srcOrd="0" destOrd="0" presId="urn:microsoft.com/office/officeart/2008/layout/VerticalCurvedList"/>
    <dgm:cxn modelId="{235BF44D-3F9C-48B9-A3BA-C5E5BD68BA41}" srcId="{8917A93A-0D5C-4BE8-AB34-E8DCFA39884A}" destId="{D51D8F10-375B-41BE-990C-0DE4020B7A3E}" srcOrd="1" destOrd="0" parTransId="{A9A7A82B-5641-4F44-B02D-F2580F5962AA}" sibTransId="{4F17BC2E-F1A0-4183-9F1B-0F52AEB64BF4}"/>
    <dgm:cxn modelId="{B647CBDC-FA90-4E94-A1FE-72E8D02CF337}" type="presOf" srcId="{D51D8F10-375B-41BE-990C-0DE4020B7A3E}" destId="{9DEBB981-CDA5-4000-A5C1-A90E38A298E6}" srcOrd="0" destOrd="0" presId="urn:microsoft.com/office/officeart/2008/layout/VerticalCurvedList"/>
    <dgm:cxn modelId="{B90F701D-3201-4822-A62F-3CFC776C7347}" type="presOf" srcId="{8917A93A-0D5C-4BE8-AB34-E8DCFA39884A}" destId="{4EA41CBA-E92F-4DB3-9BE8-6C1C60F1DFCF}" srcOrd="0" destOrd="0" presId="urn:microsoft.com/office/officeart/2008/layout/VerticalCurvedList"/>
    <dgm:cxn modelId="{B495A21A-40C0-4A9C-B608-1271BFE2EFD5}" srcId="{8917A93A-0D5C-4BE8-AB34-E8DCFA39884A}" destId="{7746E1B4-99F3-4324-8F67-058281CCF479}" srcOrd="0" destOrd="0" parTransId="{C2349AD1-D13D-4AEF-BE51-C3E6DF22534C}" sibTransId="{A5261EA9-C377-4C9C-9286-DC2092B05837}"/>
    <dgm:cxn modelId="{50C30EAC-6679-4BD3-9840-E87C42693FD6}" srcId="{8917A93A-0D5C-4BE8-AB34-E8DCFA39884A}" destId="{8007ED7C-BB26-4017-81B9-B9DE86E561C9}" srcOrd="2" destOrd="0" parTransId="{223F64EE-9206-4A10-BD4B-6F4BF69F3939}" sibTransId="{863A6B00-96F7-46BF-80AD-F2CE3F9BBEE2}"/>
    <dgm:cxn modelId="{A25D5126-F871-45EB-9A99-1D7CDA3C360E}" type="presOf" srcId="{7746E1B4-99F3-4324-8F67-058281CCF479}" destId="{AB5B97AF-87F2-4960-B1CA-6155A068957D}" srcOrd="0" destOrd="0" presId="urn:microsoft.com/office/officeart/2008/layout/VerticalCurvedList"/>
    <dgm:cxn modelId="{15B95DFF-85FE-4668-9C91-ECFB1219F79F}" type="presOf" srcId="{A5261EA9-C377-4C9C-9286-DC2092B05837}" destId="{31A3D75E-1ADF-4707-9EE0-3360341E2EBD}" srcOrd="0" destOrd="0" presId="urn:microsoft.com/office/officeart/2008/layout/VerticalCurvedList"/>
    <dgm:cxn modelId="{B711AF6A-B863-440F-9994-E4280FAB5D2B}" type="presParOf" srcId="{4EA41CBA-E92F-4DB3-9BE8-6C1C60F1DFCF}" destId="{ADFC531A-820E-47D0-846A-34B20A3EF61E}" srcOrd="0" destOrd="0" presId="urn:microsoft.com/office/officeart/2008/layout/VerticalCurvedList"/>
    <dgm:cxn modelId="{AA0F1F28-D5EE-4EE7-987F-8FD5758E8670}" type="presParOf" srcId="{ADFC531A-820E-47D0-846A-34B20A3EF61E}" destId="{BAA4D313-74C6-4E49-A1A6-B491CE32959D}" srcOrd="0" destOrd="0" presId="urn:microsoft.com/office/officeart/2008/layout/VerticalCurvedList"/>
    <dgm:cxn modelId="{B7611E1F-A6F5-4016-B93E-4CF6A4BDF296}" type="presParOf" srcId="{BAA4D313-74C6-4E49-A1A6-B491CE32959D}" destId="{95DE96F8-3CEC-42BE-97BA-3001946DE88E}" srcOrd="0" destOrd="0" presId="urn:microsoft.com/office/officeart/2008/layout/VerticalCurvedList"/>
    <dgm:cxn modelId="{4746702D-4FA9-428B-9BD9-FB2C38D6FAFB}" type="presParOf" srcId="{BAA4D313-74C6-4E49-A1A6-B491CE32959D}" destId="{31A3D75E-1ADF-4707-9EE0-3360341E2EBD}" srcOrd="1" destOrd="0" presId="urn:microsoft.com/office/officeart/2008/layout/VerticalCurvedList"/>
    <dgm:cxn modelId="{196B0050-B77C-46D7-A112-BD49A87623BD}" type="presParOf" srcId="{BAA4D313-74C6-4E49-A1A6-B491CE32959D}" destId="{8C263715-007B-45B1-B0DE-5AF52E045990}" srcOrd="2" destOrd="0" presId="urn:microsoft.com/office/officeart/2008/layout/VerticalCurvedList"/>
    <dgm:cxn modelId="{192ADFEE-1D9E-4EF7-BC26-B0D5DB2E8995}" type="presParOf" srcId="{BAA4D313-74C6-4E49-A1A6-B491CE32959D}" destId="{06C6109E-2CAB-4020-8049-B560E675AE8B}" srcOrd="3" destOrd="0" presId="urn:microsoft.com/office/officeart/2008/layout/VerticalCurvedList"/>
    <dgm:cxn modelId="{DA21BB67-61E2-472A-A7FE-74F7530653BA}" type="presParOf" srcId="{ADFC531A-820E-47D0-846A-34B20A3EF61E}" destId="{AB5B97AF-87F2-4960-B1CA-6155A068957D}" srcOrd="1" destOrd="0" presId="urn:microsoft.com/office/officeart/2008/layout/VerticalCurvedList"/>
    <dgm:cxn modelId="{22E999BB-2B1D-4DA0-80F5-6148CEEEC942}" type="presParOf" srcId="{ADFC531A-820E-47D0-846A-34B20A3EF61E}" destId="{D039B7C9-345D-49F0-B427-E00A056C2EEE}" srcOrd="2" destOrd="0" presId="urn:microsoft.com/office/officeart/2008/layout/VerticalCurvedList"/>
    <dgm:cxn modelId="{DF85B422-DEE7-4AC7-9B9F-29ACB0FD06B2}" type="presParOf" srcId="{D039B7C9-345D-49F0-B427-E00A056C2EEE}" destId="{09D14BBA-0E51-43B9-86AA-D801898420C1}" srcOrd="0" destOrd="0" presId="urn:microsoft.com/office/officeart/2008/layout/VerticalCurvedList"/>
    <dgm:cxn modelId="{8A89F110-B05A-4A88-9A73-CA6E76E57ECE}" type="presParOf" srcId="{ADFC531A-820E-47D0-846A-34B20A3EF61E}" destId="{9DEBB981-CDA5-4000-A5C1-A90E38A298E6}" srcOrd="3" destOrd="0" presId="urn:microsoft.com/office/officeart/2008/layout/VerticalCurvedList"/>
    <dgm:cxn modelId="{E43DA8BF-971F-4AE6-985C-10327D4CA8E5}" type="presParOf" srcId="{ADFC531A-820E-47D0-846A-34B20A3EF61E}" destId="{6F79C77A-6B50-427D-8A51-00F41B64FFB8}" srcOrd="4" destOrd="0" presId="urn:microsoft.com/office/officeart/2008/layout/VerticalCurvedList"/>
    <dgm:cxn modelId="{BA1495F0-5599-4B2A-80C6-C28434755D8F}" type="presParOf" srcId="{6F79C77A-6B50-427D-8A51-00F41B64FFB8}" destId="{3D246D5C-2F7C-4DEF-A634-D5DC91FD3C8F}" srcOrd="0" destOrd="0" presId="urn:microsoft.com/office/officeart/2008/layout/VerticalCurvedList"/>
    <dgm:cxn modelId="{6D7B1328-518C-420B-B957-0699CCCF0269}" type="presParOf" srcId="{ADFC531A-820E-47D0-846A-34B20A3EF61E}" destId="{05C1A81E-870E-4958-B0DF-CBC2AD60F5BA}" srcOrd="5" destOrd="0" presId="urn:microsoft.com/office/officeart/2008/layout/VerticalCurvedList"/>
    <dgm:cxn modelId="{86D76FC7-DBD4-4A84-9318-D409AAFA60E1}" type="presParOf" srcId="{ADFC531A-820E-47D0-846A-34B20A3EF61E}" destId="{AD2E4E79-16E1-4CA8-B165-8254648C2FA7}" srcOrd="6" destOrd="0" presId="urn:microsoft.com/office/officeart/2008/layout/VerticalCurvedList"/>
    <dgm:cxn modelId="{287669F4-C716-4C5D-BDBC-C1DB27D9946F}" type="presParOf" srcId="{AD2E4E79-16E1-4CA8-B165-8254648C2FA7}" destId="{C435352E-5A53-4AC1-9DE8-6723A81917D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2916852D-E831-4612-8C98-2057001D456A}"/>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xmlns="" id="{C20C4BBE-7CE7-48D6-B695-89FC082F925C}"/>
              </a:ext>
            </a:extLst>
          </p:cNvPr>
          <p:cNvSpPr>
            <a:spLocks noGrp="1"/>
          </p:cNvSpPr>
          <p:nvPr>
            <p:ph type="dt" sz="quarter" idx="1"/>
          </p:nvPr>
        </p:nvSpPr>
        <p:spPr>
          <a:xfrm>
            <a:off x="3851275" y="0"/>
            <a:ext cx="2946400" cy="498475"/>
          </a:xfrm>
          <a:prstGeom prst="rect">
            <a:avLst/>
          </a:prstGeom>
        </p:spPr>
        <p:txBody>
          <a:bodyPr vert="horz" lIns="91440" tIns="45720" rIns="91440" bIns="45720" rtlCol="0"/>
          <a:lstStyle>
            <a:lvl1pPr algn="r">
              <a:defRPr sz="1200"/>
            </a:lvl1pPr>
          </a:lstStyle>
          <a:p>
            <a:fld id="{A5F53DDC-A9AB-4B9D-92BC-C8027C27BE23}" type="datetimeFigureOut">
              <a:rPr lang="fr-FR" smtClean="0"/>
              <a:t>22/10/2023</a:t>
            </a:fld>
            <a:endParaRPr lang="fr-FR"/>
          </a:p>
        </p:txBody>
      </p:sp>
      <p:sp>
        <p:nvSpPr>
          <p:cNvPr id="4" name="Espace réservé du pied de page 3">
            <a:extLst>
              <a:ext uri="{FF2B5EF4-FFF2-40B4-BE49-F238E27FC236}">
                <a16:creationId xmlns:a16="http://schemas.microsoft.com/office/drawing/2014/main" xmlns="" id="{CF0E35F9-F41F-4EF4-AF76-EC00439504A3}"/>
              </a:ext>
            </a:extLst>
          </p:cNvPr>
          <p:cNvSpPr>
            <a:spLocks noGrp="1"/>
          </p:cNvSpPr>
          <p:nvPr>
            <p:ph type="ftr" sz="quarter" idx="2"/>
          </p:nvPr>
        </p:nvSpPr>
        <p:spPr>
          <a:xfrm>
            <a:off x="0" y="9431338"/>
            <a:ext cx="2946400" cy="4984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xmlns="" id="{EC6060A2-88BE-4C87-9528-C006F570C961}"/>
              </a:ext>
            </a:extLst>
          </p:cNvPr>
          <p:cNvSpPr>
            <a:spLocks noGrp="1"/>
          </p:cNvSpPr>
          <p:nvPr>
            <p:ph type="sldNum" sz="quarter" idx="3"/>
          </p:nvPr>
        </p:nvSpPr>
        <p:spPr>
          <a:xfrm>
            <a:off x="3851275" y="9431338"/>
            <a:ext cx="2946400" cy="498475"/>
          </a:xfrm>
          <a:prstGeom prst="rect">
            <a:avLst/>
          </a:prstGeom>
        </p:spPr>
        <p:txBody>
          <a:bodyPr vert="horz" lIns="91440" tIns="45720" rIns="91440" bIns="45720" rtlCol="0" anchor="b"/>
          <a:lstStyle>
            <a:lvl1pPr algn="r">
              <a:defRPr sz="1200"/>
            </a:lvl1pPr>
          </a:lstStyle>
          <a:p>
            <a:fld id="{57581A7D-F40F-45D7-961A-84403EC52E91}" type="slidenum">
              <a:rPr lang="fr-FR" smtClean="0"/>
              <a:t>‹N°›</a:t>
            </a:fld>
            <a:endParaRPr lang="fr-FR"/>
          </a:p>
        </p:txBody>
      </p:sp>
    </p:spTree>
    <p:extLst>
      <p:ext uri="{BB962C8B-B14F-4D97-AF65-F5344CB8AC3E}">
        <p14:creationId xmlns:p14="http://schemas.microsoft.com/office/powerpoint/2010/main" val="2730776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5784AD25-29F0-4CE3-A168-FFF522ADCC9C}" type="datetimeFigureOut">
              <a:rPr lang="en-GB" smtClean="0"/>
              <a:t>22/10/2023</a:t>
            </a:fld>
            <a:endParaRPr lang="en-GB" dirty="0"/>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C834623A-3610-4C4C-8882-FD9269F9899F}" type="slidenum">
              <a:rPr lang="en-GB" smtClean="0"/>
              <a:t>‹N°›</a:t>
            </a:fld>
            <a:endParaRPr lang="en-GB" dirty="0"/>
          </a:p>
        </p:txBody>
      </p:sp>
    </p:spTree>
    <p:extLst>
      <p:ext uri="{BB962C8B-B14F-4D97-AF65-F5344CB8AC3E}">
        <p14:creationId xmlns:p14="http://schemas.microsoft.com/office/powerpoint/2010/main" val="182552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9B98EF-38CC-4853-8490-D22C3800230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759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34623A-3610-4C4C-8882-FD9269F9899F}" type="slidenum">
              <a:rPr lang="en-GB" smtClean="0"/>
              <a:t>29</a:t>
            </a:fld>
            <a:endParaRPr lang="en-GB" dirty="0"/>
          </a:p>
        </p:txBody>
      </p:sp>
    </p:spTree>
    <p:extLst>
      <p:ext uri="{BB962C8B-B14F-4D97-AF65-F5344CB8AC3E}">
        <p14:creationId xmlns:p14="http://schemas.microsoft.com/office/powerpoint/2010/main" val="1584359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34623A-3610-4C4C-8882-FD9269F9899F}" type="slidenum">
              <a:rPr lang="en-GB" smtClean="0"/>
              <a:t>30</a:t>
            </a:fld>
            <a:endParaRPr lang="en-GB" dirty="0"/>
          </a:p>
        </p:txBody>
      </p:sp>
    </p:spTree>
    <p:extLst>
      <p:ext uri="{BB962C8B-B14F-4D97-AF65-F5344CB8AC3E}">
        <p14:creationId xmlns:p14="http://schemas.microsoft.com/office/powerpoint/2010/main" val="2648449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34623A-3610-4C4C-8882-FD9269F9899F}" type="slidenum">
              <a:rPr lang="en-GB" smtClean="0"/>
              <a:t>31</a:t>
            </a:fld>
            <a:endParaRPr lang="en-GB" dirty="0"/>
          </a:p>
        </p:txBody>
      </p:sp>
    </p:spTree>
    <p:extLst>
      <p:ext uri="{BB962C8B-B14F-4D97-AF65-F5344CB8AC3E}">
        <p14:creationId xmlns:p14="http://schemas.microsoft.com/office/powerpoint/2010/main" val="762784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34623A-3610-4C4C-8882-FD9269F9899F}" type="slidenum">
              <a:rPr lang="en-GB" smtClean="0"/>
              <a:t>32</a:t>
            </a:fld>
            <a:endParaRPr lang="en-GB" dirty="0"/>
          </a:p>
        </p:txBody>
      </p:sp>
    </p:spTree>
    <p:extLst>
      <p:ext uri="{BB962C8B-B14F-4D97-AF65-F5344CB8AC3E}">
        <p14:creationId xmlns:p14="http://schemas.microsoft.com/office/powerpoint/2010/main" val="119582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sz="1800" b="0" i="0" u="none" strike="noStrike" baseline="0" dirty="0">
                <a:latin typeface="BundesSerifOffice"/>
              </a:rPr>
              <a:t>De manière similaire à une réglementation bancaire sensu stricto, ces mesures visent, par le contrôle prudentiel, à veiller à la « soutenabilité financière » des sociétés de garantie par le respect de conditions générales strictes. Elles fournissent un pilier à la confiance entre les partenaires et évitent un risque systémique qui serait causé par la défaillance des garants.</a:t>
            </a:r>
          </a:p>
          <a:p>
            <a:pPr algn="l"/>
            <a:endParaRPr lang="fr-FR" sz="1800" b="0" i="0" u="none" strike="noStrike" baseline="0" dirty="0">
              <a:latin typeface="BundesSerifOffice"/>
            </a:endParaRPr>
          </a:p>
          <a:p>
            <a:pPr algn="l"/>
            <a:r>
              <a:rPr lang="fr-FR" sz="1800" b="0" i="0" u="none" strike="noStrike" baseline="0" dirty="0">
                <a:latin typeface="BundesSerifOffice"/>
              </a:rPr>
              <a:t>Le caractère manifestement financier des sociétés de garantie s’exprime encore par leur organisation interne, par les outils utilisés (politiques et techniques pour la décision et le suivi des risques, contrôle</a:t>
            </a:r>
          </a:p>
          <a:p>
            <a:pPr algn="l"/>
            <a:r>
              <a:rPr lang="fr-FR" sz="1800" b="0" i="0" u="none" strike="noStrike" baseline="0" dirty="0">
                <a:latin typeface="BundesSerifOffice"/>
              </a:rPr>
              <a:t>interne, audit externe…).</a:t>
            </a:r>
            <a:endParaRPr lang="fr-FR" dirty="0"/>
          </a:p>
        </p:txBody>
      </p:sp>
      <p:sp>
        <p:nvSpPr>
          <p:cNvPr id="4" name="Espace réservé du numéro de diapositive 3"/>
          <p:cNvSpPr>
            <a:spLocks noGrp="1"/>
          </p:cNvSpPr>
          <p:nvPr>
            <p:ph type="sldNum" sz="quarter" idx="5"/>
          </p:nvPr>
        </p:nvSpPr>
        <p:spPr/>
        <p:txBody>
          <a:bodyPr/>
          <a:lstStyle/>
          <a:p>
            <a:fld id="{C834623A-3610-4C4C-8882-FD9269F9899F}" type="slidenum">
              <a:rPr lang="en-GB" smtClean="0"/>
              <a:t>9</a:t>
            </a:fld>
            <a:endParaRPr lang="en-GB" dirty="0"/>
          </a:p>
        </p:txBody>
      </p:sp>
    </p:spTree>
    <p:extLst>
      <p:ext uri="{BB962C8B-B14F-4D97-AF65-F5344CB8AC3E}">
        <p14:creationId xmlns:p14="http://schemas.microsoft.com/office/powerpoint/2010/main" val="2382339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34623A-3610-4C4C-8882-FD9269F9899F}" type="slidenum">
              <a:rPr lang="en-GB" smtClean="0"/>
              <a:t>11</a:t>
            </a:fld>
            <a:endParaRPr lang="en-GB" dirty="0"/>
          </a:p>
        </p:txBody>
      </p:sp>
    </p:spTree>
    <p:extLst>
      <p:ext uri="{BB962C8B-B14F-4D97-AF65-F5344CB8AC3E}">
        <p14:creationId xmlns:p14="http://schemas.microsoft.com/office/powerpoint/2010/main" val="137343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34623A-3610-4C4C-8882-FD9269F9899F}" type="slidenum">
              <a:rPr lang="en-GB" smtClean="0"/>
              <a:t>12</a:t>
            </a:fld>
            <a:endParaRPr lang="en-GB" dirty="0"/>
          </a:p>
        </p:txBody>
      </p:sp>
    </p:spTree>
    <p:extLst>
      <p:ext uri="{BB962C8B-B14F-4D97-AF65-F5344CB8AC3E}">
        <p14:creationId xmlns:p14="http://schemas.microsoft.com/office/powerpoint/2010/main" val="792942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34623A-3610-4C4C-8882-FD9269F9899F}" type="slidenum">
              <a:rPr lang="en-GB" smtClean="0"/>
              <a:t>13</a:t>
            </a:fld>
            <a:endParaRPr lang="en-GB" dirty="0"/>
          </a:p>
        </p:txBody>
      </p:sp>
    </p:spTree>
    <p:extLst>
      <p:ext uri="{BB962C8B-B14F-4D97-AF65-F5344CB8AC3E}">
        <p14:creationId xmlns:p14="http://schemas.microsoft.com/office/powerpoint/2010/main" val="292372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34623A-3610-4C4C-8882-FD9269F9899F}" type="slidenum">
              <a:rPr lang="en-GB" smtClean="0"/>
              <a:t>14</a:t>
            </a:fld>
            <a:endParaRPr lang="en-GB" dirty="0"/>
          </a:p>
        </p:txBody>
      </p:sp>
    </p:spTree>
    <p:extLst>
      <p:ext uri="{BB962C8B-B14F-4D97-AF65-F5344CB8AC3E}">
        <p14:creationId xmlns:p14="http://schemas.microsoft.com/office/powerpoint/2010/main" val="226617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34623A-3610-4C4C-8882-FD9269F9899F}" type="slidenum">
              <a:rPr lang="en-GB" smtClean="0"/>
              <a:t>16</a:t>
            </a:fld>
            <a:endParaRPr lang="en-GB" dirty="0"/>
          </a:p>
        </p:txBody>
      </p:sp>
    </p:spTree>
    <p:extLst>
      <p:ext uri="{BB962C8B-B14F-4D97-AF65-F5344CB8AC3E}">
        <p14:creationId xmlns:p14="http://schemas.microsoft.com/office/powerpoint/2010/main" val="1755838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34623A-3610-4C4C-8882-FD9269F9899F}" type="slidenum">
              <a:rPr lang="en-GB" smtClean="0"/>
              <a:t>26</a:t>
            </a:fld>
            <a:endParaRPr lang="en-GB" dirty="0"/>
          </a:p>
        </p:txBody>
      </p:sp>
    </p:spTree>
    <p:extLst>
      <p:ext uri="{BB962C8B-B14F-4D97-AF65-F5344CB8AC3E}">
        <p14:creationId xmlns:p14="http://schemas.microsoft.com/office/powerpoint/2010/main" val="3872484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34623A-3610-4C4C-8882-FD9269F9899F}" type="slidenum">
              <a:rPr lang="en-GB" smtClean="0"/>
              <a:t>28</a:t>
            </a:fld>
            <a:endParaRPr lang="en-GB" dirty="0"/>
          </a:p>
        </p:txBody>
      </p:sp>
    </p:spTree>
    <p:extLst>
      <p:ext uri="{BB962C8B-B14F-4D97-AF65-F5344CB8AC3E}">
        <p14:creationId xmlns:p14="http://schemas.microsoft.com/office/powerpoint/2010/main" val="3585816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2294AB-9778-4DB8-DECA-1A0515B9AA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EC01CEC2-8DD6-94FC-9F64-9C3D0FC995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2B09FDA4-E2F0-FA3E-B635-CF20BF43B0BF}"/>
              </a:ext>
            </a:extLst>
          </p:cNvPr>
          <p:cNvSpPr>
            <a:spLocks noGrp="1"/>
          </p:cNvSpPr>
          <p:nvPr>
            <p:ph type="dt" sz="half" idx="10"/>
          </p:nvPr>
        </p:nvSpPr>
        <p:spPr/>
        <p:txBody>
          <a:bodyPr/>
          <a:lstStyle/>
          <a:p>
            <a:fld id="{00378BFA-45E6-44C0-8FEB-A239906A14FC}" type="datetimeFigureOut">
              <a:rPr lang="en-GB" smtClean="0"/>
              <a:t>22/10/2023</a:t>
            </a:fld>
            <a:endParaRPr lang="en-GB" dirty="0"/>
          </a:p>
        </p:txBody>
      </p:sp>
      <p:sp>
        <p:nvSpPr>
          <p:cNvPr id="5" name="Footer Placeholder 4">
            <a:extLst>
              <a:ext uri="{FF2B5EF4-FFF2-40B4-BE49-F238E27FC236}">
                <a16:creationId xmlns:a16="http://schemas.microsoft.com/office/drawing/2014/main" xmlns="" id="{4248C0E8-8305-DEF2-4CCD-F7DB095E8DB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3466D7D4-BFD1-5841-E4DF-21C535D6A460}"/>
              </a:ext>
            </a:extLst>
          </p:cNvPr>
          <p:cNvSpPr>
            <a:spLocks noGrp="1"/>
          </p:cNvSpPr>
          <p:nvPr>
            <p:ph type="sldNum" sz="quarter" idx="12"/>
          </p:nvPr>
        </p:nvSpPr>
        <p:spPr/>
        <p:txBody>
          <a:bodyPr/>
          <a:lstStyle/>
          <a:p>
            <a:fld id="{AB63FC3E-2B23-4F3D-86FF-B8FA97189DAB}" type="slidenum">
              <a:rPr lang="en-GB" smtClean="0"/>
              <a:t>‹N°›</a:t>
            </a:fld>
            <a:endParaRPr lang="en-GB" dirty="0"/>
          </a:p>
        </p:txBody>
      </p:sp>
    </p:spTree>
    <p:extLst>
      <p:ext uri="{BB962C8B-B14F-4D97-AF65-F5344CB8AC3E}">
        <p14:creationId xmlns:p14="http://schemas.microsoft.com/office/powerpoint/2010/main" val="724224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6CD92-09DA-00A9-5055-82F8C960671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C8AF7D8C-C4E0-1F72-15C7-00D56FCB2B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BC062E3-C0ED-DF99-B22F-B62049D58FD1}"/>
              </a:ext>
            </a:extLst>
          </p:cNvPr>
          <p:cNvSpPr>
            <a:spLocks noGrp="1"/>
          </p:cNvSpPr>
          <p:nvPr>
            <p:ph type="dt" sz="half" idx="10"/>
          </p:nvPr>
        </p:nvSpPr>
        <p:spPr/>
        <p:txBody>
          <a:bodyPr/>
          <a:lstStyle/>
          <a:p>
            <a:fld id="{00378BFA-45E6-44C0-8FEB-A239906A14FC}" type="datetimeFigureOut">
              <a:rPr lang="en-GB" smtClean="0"/>
              <a:t>22/10/2023</a:t>
            </a:fld>
            <a:endParaRPr lang="en-GB" dirty="0"/>
          </a:p>
        </p:txBody>
      </p:sp>
      <p:sp>
        <p:nvSpPr>
          <p:cNvPr id="5" name="Footer Placeholder 4">
            <a:extLst>
              <a:ext uri="{FF2B5EF4-FFF2-40B4-BE49-F238E27FC236}">
                <a16:creationId xmlns:a16="http://schemas.microsoft.com/office/drawing/2014/main" xmlns="" id="{D53ED4D1-964E-BCF8-5CFC-94F917ADEB8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32172342-0E8F-EE5B-935D-E3D429E4BD48}"/>
              </a:ext>
            </a:extLst>
          </p:cNvPr>
          <p:cNvSpPr>
            <a:spLocks noGrp="1"/>
          </p:cNvSpPr>
          <p:nvPr>
            <p:ph type="sldNum" sz="quarter" idx="12"/>
          </p:nvPr>
        </p:nvSpPr>
        <p:spPr/>
        <p:txBody>
          <a:bodyPr/>
          <a:lstStyle/>
          <a:p>
            <a:fld id="{AB63FC3E-2B23-4F3D-86FF-B8FA97189DAB}" type="slidenum">
              <a:rPr lang="en-GB" smtClean="0"/>
              <a:t>‹N°›</a:t>
            </a:fld>
            <a:endParaRPr lang="en-GB" dirty="0"/>
          </a:p>
        </p:txBody>
      </p:sp>
    </p:spTree>
    <p:extLst>
      <p:ext uri="{BB962C8B-B14F-4D97-AF65-F5344CB8AC3E}">
        <p14:creationId xmlns:p14="http://schemas.microsoft.com/office/powerpoint/2010/main" val="93302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D1CFACF-24AA-FB49-535C-781840C6CC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D858A7DA-EE5D-7E56-1FC6-81FB923FA1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AE82698-B46C-3591-9AEB-CE928CFECADB}"/>
              </a:ext>
            </a:extLst>
          </p:cNvPr>
          <p:cNvSpPr>
            <a:spLocks noGrp="1"/>
          </p:cNvSpPr>
          <p:nvPr>
            <p:ph type="dt" sz="half" idx="10"/>
          </p:nvPr>
        </p:nvSpPr>
        <p:spPr/>
        <p:txBody>
          <a:bodyPr/>
          <a:lstStyle/>
          <a:p>
            <a:fld id="{00378BFA-45E6-44C0-8FEB-A239906A14FC}" type="datetimeFigureOut">
              <a:rPr lang="en-GB" smtClean="0"/>
              <a:t>22/10/2023</a:t>
            </a:fld>
            <a:endParaRPr lang="en-GB" dirty="0"/>
          </a:p>
        </p:txBody>
      </p:sp>
      <p:sp>
        <p:nvSpPr>
          <p:cNvPr id="5" name="Footer Placeholder 4">
            <a:extLst>
              <a:ext uri="{FF2B5EF4-FFF2-40B4-BE49-F238E27FC236}">
                <a16:creationId xmlns:a16="http://schemas.microsoft.com/office/drawing/2014/main" xmlns="" id="{A1302F86-96CC-D681-733C-628B2D2E229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8CE05E43-9C54-5C74-DC35-2E7E929BEF98}"/>
              </a:ext>
            </a:extLst>
          </p:cNvPr>
          <p:cNvSpPr>
            <a:spLocks noGrp="1"/>
          </p:cNvSpPr>
          <p:nvPr>
            <p:ph type="sldNum" sz="quarter" idx="12"/>
          </p:nvPr>
        </p:nvSpPr>
        <p:spPr/>
        <p:txBody>
          <a:bodyPr/>
          <a:lstStyle/>
          <a:p>
            <a:fld id="{AB63FC3E-2B23-4F3D-86FF-B8FA97189DAB}" type="slidenum">
              <a:rPr lang="en-GB" smtClean="0"/>
              <a:t>‹N°›</a:t>
            </a:fld>
            <a:endParaRPr lang="en-GB" dirty="0"/>
          </a:p>
        </p:txBody>
      </p:sp>
    </p:spTree>
    <p:extLst>
      <p:ext uri="{BB962C8B-B14F-4D97-AF65-F5344CB8AC3E}">
        <p14:creationId xmlns:p14="http://schemas.microsoft.com/office/powerpoint/2010/main" val="1439884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DE09B9-F879-4470-89EF-91690EE1FF47}"/>
              </a:ext>
            </a:extLst>
          </p:cNvPr>
          <p:cNvSpPr>
            <a:spLocks noGrp="1"/>
          </p:cNvSpPr>
          <p:nvPr>
            <p:ph type="ctrTitle"/>
          </p:nvPr>
        </p:nvSpPr>
        <p:spPr>
          <a:xfrm>
            <a:off x="696228" y="1122363"/>
            <a:ext cx="6474593" cy="2387600"/>
          </a:xfrm>
        </p:spPr>
        <p:txBody>
          <a:bodyPr anchor="b">
            <a:normAutofit/>
          </a:bodyPr>
          <a:lstStyle>
            <a:lvl1pPr algn="l">
              <a:defRPr sz="4000" b="1">
                <a:solidFill>
                  <a:srgbClr val="0E3A4D"/>
                </a:solidFill>
                <a:latin typeface="Segoe UI" panose="020B0502040204020203" pitchFamily="34" charset="0"/>
                <a:cs typeface="Segoe UI" panose="020B0502040204020203"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xmlns="" id="{035614B6-08DD-49F2-A57B-3F5BC17C0FD5}"/>
              </a:ext>
            </a:extLst>
          </p:cNvPr>
          <p:cNvSpPr>
            <a:spLocks noGrp="1"/>
          </p:cNvSpPr>
          <p:nvPr>
            <p:ph type="subTitle" idx="1"/>
          </p:nvPr>
        </p:nvSpPr>
        <p:spPr>
          <a:xfrm>
            <a:off x="696228" y="3946358"/>
            <a:ext cx="6474593" cy="1311442"/>
          </a:xfrm>
        </p:spPr>
        <p:txBody>
          <a:bodyPr/>
          <a:lstStyle>
            <a:lvl1pPr marL="0" indent="0" algn="l">
              <a:buNone/>
              <a:defRPr sz="2400">
                <a:solidFill>
                  <a:schemeClr val="tx1">
                    <a:lumMod val="85000"/>
                    <a:lumOff val="15000"/>
                  </a:schemeClr>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2117552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CB5475E8-2954-4B96-BABB-AEEF702DA54F}"/>
              </a:ext>
            </a:extLst>
          </p:cNvPr>
          <p:cNvSpPr>
            <a:spLocks noGrp="1"/>
          </p:cNvSpPr>
          <p:nvPr>
            <p:ph type="title" hasCustomPrompt="1"/>
          </p:nvPr>
        </p:nvSpPr>
        <p:spPr>
          <a:xfrm>
            <a:off x="838200" y="365125"/>
            <a:ext cx="10515600" cy="1325563"/>
          </a:xfrm>
        </p:spPr>
        <p:txBody>
          <a:bodyPr>
            <a:normAutofit/>
          </a:bodyPr>
          <a:lstStyle>
            <a:lvl1pPr>
              <a:defRPr sz="3600" b="1">
                <a:solidFill>
                  <a:srgbClr val="0E3A4D"/>
                </a:solidFill>
                <a:latin typeface="Segoe UI" panose="020B0502040204020203" pitchFamily="34" charset="0"/>
                <a:cs typeface="Segoe UI" panose="020B0502040204020203" pitchFamily="34" charset="0"/>
              </a:defRPr>
            </a:lvl1pPr>
          </a:lstStyle>
          <a:p>
            <a:r>
              <a:rPr lang="en-US" dirty="0"/>
              <a:t>Agenda</a:t>
            </a:r>
            <a:endParaRPr lang="en-GB" dirty="0"/>
          </a:p>
        </p:txBody>
      </p:sp>
      <p:sp>
        <p:nvSpPr>
          <p:cNvPr id="7" name="Content Placeholder 2">
            <a:extLst>
              <a:ext uri="{FF2B5EF4-FFF2-40B4-BE49-F238E27FC236}">
                <a16:creationId xmlns:a16="http://schemas.microsoft.com/office/drawing/2014/main" xmlns="" id="{AA05A32B-E27E-44EB-A87F-B5414E21F41D}"/>
              </a:ext>
            </a:extLst>
          </p:cNvPr>
          <p:cNvSpPr>
            <a:spLocks noGrp="1"/>
          </p:cNvSpPr>
          <p:nvPr>
            <p:ph idx="1"/>
          </p:nvPr>
        </p:nvSpPr>
        <p:spPr>
          <a:xfrm>
            <a:off x="838200" y="1825625"/>
            <a:ext cx="10515600" cy="4351338"/>
          </a:xfrm>
        </p:spPr>
        <p:txBody>
          <a:bodyPr/>
          <a:lstStyle>
            <a:lvl1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1pPr>
            <a:lvl2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2pPr>
            <a:lvl3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3pPr>
            <a:lvl4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4pPr>
            <a:lvl5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68896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38047D-754A-4A16-B955-6726CD70CA6C}"/>
              </a:ext>
            </a:extLst>
          </p:cNvPr>
          <p:cNvSpPr>
            <a:spLocks noGrp="1"/>
          </p:cNvSpPr>
          <p:nvPr>
            <p:ph type="title"/>
          </p:nvPr>
        </p:nvSpPr>
        <p:spPr/>
        <p:txBody>
          <a:bodyPr>
            <a:normAutofit/>
          </a:bodyPr>
          <a:lstStyle>
            <a:lvl1pPr>
              <a:defRPr sz="3600" b="1">
                <a:solidFill>
                  <a:srgbClr val="0E3A4D"/>
                </a:solidFill>
                <a:latin typeface="Segoe UI" panose="020B0502040204020203" pitchFamily="34" charset="0"/>
                <a:cs typeface="Segoe UI" panose="020B0502040204020203"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8019C374-E1B5-40D1-BAE3-3CF7E242B94A}"/>
              </a:ext>
            </a:extLst>
          </p:cNvPr>
          <p:cNvSpPr>
            <a:spLocks noGrp="1"/>
          </p:cNvSpPr>
          <p:nvPr>
            <p:ph idx="1"/>
          </p:nvPr>
        </p:nvSpPr>
        <p:spPr/>
        <p:txBody>
          <a:bodyPr/>
          <a:lstStyle>
            <a:lvl1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1pPr>
            <a:lvl2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2pPr>
            <a:lvl3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3pPr>
            <a:lvl4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4pPr>
            <a:lvl5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xmlns="" id="{4172BEEC-0E13-4DE2-BAEF-E49D88A2ED7F}"/>
              </a:ext>
            </a:extLst>
          </p:cNvPr>
          <p:cNvSpPr>
            <a:spLocks noGrp="1"/>
          </p:cNvSpPr>
          <p:nvPr>
            <p:ph type="sldNum" sz="quarter" idx="12"/>
          </p:nvPr>
        </p:nvSpPr>
        <p:spPr>
          <a:xfrm>
            <a:off x="8610600" y="6310312"/>
            <a:ext cx="2743200" cy="365125"/>
          </a:xfrm>
        </p:spPr>
        <p:txBody>
          <a:bodyPr/>
          <a:lstStyle>
            <a:lvl1pPr>
              <a:defRPr b="1">
                <a:latin typeface="Segoe UI" panose="020B0502040204020203" pitchFamily="34" charset="0"/>
                <a:cs typeface="Segoe UI" panose="020B0502040204020203" pitchFamily="34" charset="0"/>
              </a:defRPr>
            </a:lvl1pPr>
          </a:lstStyle>
          <a:p>
            <a:fld id="{772746A8-2902-480D-BD54-FBCDA3EC5C7D}" type="slidenum">
              <a:rPr lang="en-GB" smtClean="0"/>
              <a:pPr/>
              <a:t>‹N°›</a:t>
            </a:fld>
            <a:endParaRPr lang="en-GB" dirty="0"/>
          </a:p>
        </p:txBody>
      </p:sp>
    </p:spTree>
    <p:extLst>
      <p:ext uri="{BB962C8B-B14F-4D97-AF65-F5344CB8AC3E}">
        <p14:creationId xmlns:p14="http://schemas.microsoft.com/office/powerpoint/2010/main" val="3084938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DE09B9-F879-4470-89EF-91690EE1FF47}"/>
              </a:ext>
            </a:extLst>
          </p:cNvPr>
          <p:cNvSpPr>
            <a:spLocks noGrp="1"/>
          </p:cNvSpPr>
          <p:nvPr>
            <p:ph type="ctrTitle"/>
          </p:nvPr>
        </p:nvSpPr>
        <p:spPr>
          <a:xfrm>
            <a:off x="696228" y="1122363"/>
            <a:ext cx="6474593" cy="2387600"/>
          </a:xfrm>
        </p:spPr>
        <p:txBody>
          <a:bodyPr anchor="b">
            <a:normAutofit/>
          </a:bodyPr>
          <a:lstStyle>
            <a:lvl1pPr algn="l">
              <a:defRPr sz="4000" b="1">
                <a:solidFill>
                  <a:srgbClr val="0E3A4D"/>
                </a:solidFill>
                <a:latin typeface="Segoe UI" panose="020B0502040204020203" pitchFamily="34" charset="0"/>
                <a:cs typeface="Segoe UI" panose="020B0502040204020203"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xmlns="" id="{035614B6-08DD-49F2-A57B-3F5BC17C0FD5}"/>
              </a:ext>
            </a:extLst>
          </p:cNvPr>
          <p:cNvSpPr>
            <a:spLocks noGrp="1"/>
          </p:cNvSpPr>
          <p:nvPr>
            <p:ph type="subTitle" idx="1"/>
          </p:nvPr>
        </p:nvSpPr>
        <p:spPr>
          <a:xfrm>
            <a:off x="696228" y="3946358"/>
            <a:ext cx="6474593" cy="1311442"/>
          </a:xfrm>
        </p:spPr>
        <p:txBody>
          <a:bodyPr/>
          <a:lstStyle>
            <a:lvl1pPr marL="0" indent="0" algn="l">
              <a:buNone/>
              <a:defRPr sz="2400">
                <a:solidFill>
                  <a:schemeClr val="tx1">
                    <a:lumMod val="85000"/>
                    <a:lumOff val="15000"/>
                  </a:schemeClr>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892715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CB5475E8-2954-4B96-BABB-AEEF702DA54F}"/>
              </a:ext>
            </a:extLst>
          </p:cNvPr>
          <p:cNvSpPr>
            <a:spLocks noGrp="1"/>
          </p:cNvSpPr>
          <p:nvPr>
            <p:ph type="title" hasCustomPrompt="1"/>
          </p:nvPr>
        </p:nvSpPr>
        <p:spPr>
          <a:xfrm>
            <a:off x="838200" y="365125"/>
            <a:ext cx="10515600" cy="1325563"/>
          </a:xfrm>
        </p:spPr>
        <p:txBody>
          <a:bodyPr>
            <a:normAutofit/>
          </a:bodyPr>
          <a:lstStyle>
            <a:lvl1pPr>
              <a:defRPr sz="3600" b="1">
                <a:solidFill>
                  <a:srgbClr val="0E3A4D"/>
                </a:solidFill>
                <a:latin typeface="Segoe UI" panose="020B0502040204020203" pitchFamily="34" charset="0"/>
                <a:cs typeface="Segoe UI" panose="020B0502040204020203" pitchFamily="34" charset="0"/>
              </a:defRPr>
            </a:lvl1pPr>
          </a:lstStyle>
          <a:p>
            <a:r>
              <a:rPr lang="en-US" dirty="0"/>
              <a:t>Agenda</a:t>
            </a:r>
            <a:endParaRPr lang="en-GB" dirty="0"/>
          </a:p>
        </p:txBody>
      </p:sp>
      <p:sp>
        <p:nvSpPr>
          <p:cNvPr id="7" name="Content Placeholder 2">
            <a:extLst>
              <a:ext uri="{FF2B5EF4-FFF2-40B4-BE49-F238E27FC236}">
                <a16:creationId xmlns:a16="http://schemas.microsoft.com/office/drawing/2014/main" xmlns="" id="{AA05A32B-E27E-44EB-A87F-B5414E21F41D}"/>
              </a:ext>
            </a:extLst>
          </p:cNvPr>
          <p:cNvSpPr>
            <a:spLocks noGrp="1"/>
          </p:cNvSpPr>
          <p:nvPr>
            <p:ph idx="1"/>
          </p:nvPr>
        </p:nvSpPr>
        <p:spPr>
          <a:xfrm>
            <a:off x="838200" y="1825625"/>
            <a:ext cx="10515600" cy="4351338"/>
          </a:xfrm>
        </p:spPr>
        <p:txBody>
          <a:bodyPr/>
          <a:lstStyle>
            <a:lvl1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1pPr>
            <a:lvl2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2pPr>
            <a:lvl3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3pPr>
            <a:lvl4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4pPr>
            <a:lvl5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71551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38047D-754A-4A16-B955-6726CD70CA6C}"/>
              </a:ext>
            </a:extLst>
          </p:cNvPr>
          <p:cNvSpPr>
            <a:spLocks noGrp="1"/>
          </p:cNvSpPr>
          <p:nvPr>
            <p:ph type="title"/>
          </p:nvPr>
        </p:nvSpPr>
        <p:spPr/>
        <p:txBody>
          <a:bodyPr>
            <a:normAutofit/>
          </a:bodyPr>
          <a:lstStyle>
            <a:lvl1pPr>
              <a:defRPr sz="3600" b="1">
                <a:solidFill>
                  <a:srgbClr val="0E3A4D"/>
                </a:solidFill>
                <a:latin typeface="Segoe UI" panose="020B0502040204020203" pitchFamily="34" charset="0"/>
                <a:cs typeface="Segoe UI" panose="020B0502040204020203"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8019C374-E1B5-40D1-BAE3-3CF7E242B94A}"/>
              </a:ext>
            </a:extLst>
          </p:cNvPr>
          <p:cNvSpPr>
            <a:spLocks noGrp="1"/>
          </p:cNvSpPr>
          <p:nvPr>
            <p:ph idx="1"/>
          </p:nvPr>
        </p:nvSpPr>
        <p:spPr/>
        <p:txBody>
          <a:bodyPr/>
          <a:lstStyle>
            <a:lvl1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1pPr>
            <a:lvl2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2pPr>
            <a:lvl3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3pPr>
            <a:lvl4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4pPr>
            <a:lvl5pPr>
              <a:buClr>
                <a:srgbClr val="1976BD"/>
              </a:buClr>
              <a:defRPr>
                <a:solidFill>
                  <a:schemeClr val="tx1">
                    <a:lumMod val="85000"/>
                    <a:lumOff val="15000"/>
                  </a:schemeClr>
                </a:solidFill>
                <a:latin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xmlns="" id="{4172BEEC-0E13-4DE2-BAEF-E49D88A2ED7F}"/>
              </a:ext>
            </a:extLst>
          </p:cNvPr>
          <p:cNvSpPr>
            <a:spLocks noGrp="1"/>
          </p:cNvSpPr>
          <p:nvPr>
            <p:ph type="sldNum" sz="quarter" idx="12"/>
          </p:nvPr>
        </p:nvSpPr>
        <p:spPr>
          <a:xfrm>
            <a:off x="8610600" y="6310312"/>
            <a:ext cx="2743200" cy="365125"/>
          </a:xfrm>
        </p:spPr>
        <p:txBody>
          <a:bodyPr/>
          <a:lstStyle>
            <a:lvl1pPr>
              <a:defRPr b="1">
                <a:latin typeface="Segoe UI" panose="020B0502040204020203" pitchFamily="34" charset="0"/>
                <a:cs typeface="Segoe UI" panose="020B0502040204020203" pitchFamily="34" charset="0"/>
              </a:defRPr>
            </a:lvl1pPr>
          </a:lstStyle>
          <a:p>
            <a:fld id="{772746A8-2902-480D-BD54-FBCDA3EC5C7D}" type="slidenum">
              <a:rPr lang="en-GB" smtClean="0"/>
              <a:pPr/>
              <a:t>‹N°›</a:t>
            </a:fld>
            <a:endParaRPr lang="en-GB" dirty="0"/>
          </a:p>
        </p:txBody>
      </p:sp>
    </p:spTree>
    <p:extLst>
      <p:ext uri="{BB962C8B-B14F-4D97-AF65-F5344CB8AC3E}">
        <p14:creationId xmlns:p14="http://schemas.microsoft.com/office/powerpoint/2010/main" val="141237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6D7DE5-D387-B597-40D6-BC8CF384EE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9653967-E7B7-E5CF-C6A2-451CB06669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B734D24-0BF4-8238-9C2F-2A42DD73E3D5}"/>
              </a:ext>
            </a:extLst>
          </p:cNvPr>
          <p:cNvSpPr>
            <a:spLocks noGrp="1"/>
          </p:cNvSpPr>
          <p:nvPr>
            <p:ph type="dt" sz="half" idx="10"/>
          </p:nvPr>
        </p:nvSpPr>
        <p:spPr/>
        <p:txBody>
          <a:bodyPr/>
          <a:lstStyle/>
          <a:p>
            <a:fld id="{00378BFA-45E6-44C0-8FEB-A239906A14FC}" type="datetimeFigureOut">
              <a:rPr lang="en-GB" smtClean="0"/>
              <a:t>22/10/2023</a:t>
            </a:fld>
            <a:endParaRPr lang="en-GB" dirty="0"/>
          </a:p>
        </p:txBody>
      </p:sp>
      <p:sp>
        <p:nvSpPr>
          <p:cNvPr id="5" name="Footer Placeholder 4">
            <a:extLst>
              <a:ext uri="{FF2B5EF4-FFF2-40B4-BE49-F238E27FC236}">
                <a16:creationId xmlns:a16="http://schemas.microsoft.com/office/drawing/2014/main" xmlns="" id="{75BFDB31-398B-D221-82D0-214B8DF4591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6D9F8932-A23C-F2B5-28D3-B696312ADD13}"/>
              </a:ext>
            </a:extLst>
          </p:cNvPr>
          <p:cNvSpPr>
            <a:spLocks noGrp="1"/>
          </p:cNvSpPr>
          <p:nvPr>
            <p:ph type="sldNum" sz="quarter" idx="12"/>
          </p:nvPr>
        </p:nvSpPr>
        <p:spPr/>
        <p:txBody>
          <a:bodyPr/>
          <a:lstStyle/>
          <a:p>
            <a:fld id="{AB63FC3E-2B23-4F3D-86FF-B8FA97189DAB}" type="slidenum">
              <a:rPr lang="en-GB" smtClean="0"/>
              <a:t>‹N°›</a:t>
            </a:fld>
            <a:endParaRPr lang="en-GB" dirty="0"/>
          </a:p>
        </p:txBody>
      </p:sp>
    </p:spTree>
    <p:extLst>
      <p:ext uri="{BB962C8B-B14F-4D97-AF65-F5344CB8AC3E}">
        <p14:creationId xmlns:p14="http://schemas.microsoft.com/office/powerpoint/2010/main" val="233106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F6C624-DDB6-B488-E8A7-5A464602B1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65FF3BC-F898-4E14-7764-85EB907F0C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BBC8099-5732-6CD5-46EA-4215F5A10464}"/>
              </a:ext>
            </a:extLst>
          </p:cNvPr>
          <p:cNvSpPr>
            <a:spLocks noGrp="1"/>
          </p:cNvSpPr>
          <p:nvPr>
            <p:ph type="dt" sz="half" idx="10"/>
          </p:nvPr>
        </p:nvSpPr>
        <p:spPr/>
        <p:txBody>
          <a:bodyPr/>
          <a:lstStyle/>
          <a:p>
            <a:fld id="{00378BFA-45E6-44C0-8FEB-A239906A14FC}" type="datetimeFigureOut">
              <a:rPr lang="en-GB" smtClean="0"/>
              <a:t>22/10/2023</a:t>
            </a:fld>
            <a:endParaRPr lang="en-GB" dirty="0"/>
          </a:p>
        </p:txBody>
      </p:sp>
      <p:sp>
        <p:nvSpPr>
          <p:cNvPr id="5" name="Footer Placeholder 4">
            <a:extLst>
              <a:ext uri="{FF2B5EF4-FFF2-40B4-BE49-F238E27FC236}">
                <a16:creationId xmlns:a16="http://schemas.microsoft.com/office/drawing/2014/main" xmlns="" id="{50C96A19-09D1-0B84-711B-EE5308038B4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FC1DA19D-3B46-9300-9CFF-239AC76DBAA4}"/>
              </a:ext>
            </a:extLst>
          </p:cNvPr>
          <p:cNvSpPr>
            <a:spLocks noGrp="1"/>
          </p:cNvSpPr>
          <p:nvPr>
            <p:ph type="sldNum" sz="quarter" idx="12"/>
          </p:nvPr>
        </p:nvSpPr>
        <p:spPr/>
        <p:txBody>
          <a:bodyPr/>
          <a:lstStyle/>
          <a:p>
            <a:fld id="{AB63FC3E-2B23-4F3D-86FF-B8FA97189DAB}" type="slidenum">
              <a:rPr lang="en-GB" smtClean="0"/>
              <a:t>‹N°›</a:t>
            </a:fld>
            <a:endParaRPr lang="en-GB" dirty="0"/>
          </a:p>
        </p:txBody>
      </p:sp>
    </p:spTree>
    <p:extLst>
      <p:ext uri="{BB962C8B-B14F-4D97-AF65-F5344CB8AC3E}">
        <p14:creationId xmlns:p14="http://schemas.microsoft.com/office/powerpoint/2010/main" val="20212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8494E5-1CDF-5E47-AB10-AC199A717A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D7DAA85-7D2A-FF0A-BCA0-DED6F0455B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66712150-ABFD-669B-1B74-43E0EB24A1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944BFA8B-DAD4-E82D-6CB3-228FD05BAACA}"/>
              </a:ext>
            </a:extLst>
          </p:cNvPr>
          <p:cNvSpPr>
            <a:spLocks noGrp="1"/>
          </p:cNvSpPr>
          <p:nvPr>
            <p:ph type="dt" sz="half" idx="10"/>
          </p:nvPr>
        </p:nvSpPr>
        <p:spPr/>
        <p:txBody>
          <a:bodyPr/>
          <a:lstStyle/>
          <a:p>
            <a:fld id="{00378BFA-45E6-44C0-8FEB-A239906A14FC}" type="datetimeFigureOut">
              <a:rPr lang="en-GB" smtClean="0"/>
              <a:t>22/10/2023</a:t>
            </a:fld>
            <a:endParaRPr lang="en-GB" dirty="0"/>
          </a:p>
        </p:txBody>
      </p:sp>
      <p:sp>
        <p:nvSpPr>
          <p:cNvPr id="6" name="Footer Placeholder 5">
            <a:extLst>
              <a:ext uri="{FF2B5EF4-FFF2-40B4-BE49-F238E27FC236}">
                <a16:creationId xmlns:a16="http://schemas.microsoft.com/office/drawing/2014/main" xmlns="" id="{647289E1-7CE6-BACC-57DA-7F904B118A2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9BBD236D-9DA1-5C6B-0AAE-BACCED1A0564}"/>
              </a:ext>
            </a:extLst>
          </p:cNvPr>
          <p:cNvSpPr>
            <a:spLocks noGrp="1"/>
          </p:cNvSpPr>
          <p:nvPr>
            <p:ph type="sldNum" sz="quarter" idx="12"/>
          </p:nvPr>
        </p:nvSpPr>
        <p:spPr/>
        <p:txBody>
          <a:bodyPr/>
          <a:lstStyle/>
          <a:p>
            <a:fld id="{AB63FC3E-2B23-4F3D-86FF-B8FA97189DAB}" type="slidenum">
              <a:rPr lang="en-GB" smtClean="0"/>
              <a:t>‹N°›</a:t>
            </a:fld>
            <a:endParaRPr lang="en-GB" dirty="0"/>
          </a:p>
        </p:txBody>
      </p:sp>
    </p:spTree>
    <p:extLst>
      <p:ext uri="{BB962C8B-B14F-4D97-AF65-F5344CB8AC3E}">
        <p14:creationId xmlns:p14="http://schemas.microsoft.com/office/powerpoint/2010/main" val="2979519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747517-604A-32FC-30FD-6AB81C2E117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DCA68BA-D69E-350E-D896-E5026D1132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2DF0930-AC58-2C4F-7492-1E9842A7B7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E2589B8A-124B-4037-9D5E-71F1FC856A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8DDC6F5-FFE1-A74F-AE4B-128565ED6C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79590A7A-C674-F319-52F2-300BAE64DD53}"/>
              </a:ext>
            </a:extLst>
          </p:cNvPr>
          <p:cNvSpPr>
            <a:spLocks noGrp="1"/>
          </p:cNvSpPr>
          <p:nvPr>
            <p:ph type="dt" sz="half" idx="10"/>
          </p:nvPr>
        </p:nvSpPr>
        <p:spPr/>
        <p:txBody>
          <a:bodyPr/>
          <a:lstStyle/>
          <a:p>
            <a:fld id="{00378BFA-45E6-44C0-8FEB-A239906A14FC}" type="datetimeFigureOut">
              <a:rPr lang="en-GB" smtClean="0"/>
              <a:t>22/10/2023</a:t>
            </a:fld>
            <a:endParaRPr lang="en-GB" dirty="0"/>
          </a:p>
        </p:txBody>
      </p:sp>
      <p:sp>
        <p:nvSpPr>
          <p:cNvPr id="8" name="Footer Placeholder 7">
            <a:extLst>
              <a:ext uri="{FF2B5EF4-FFF2-40B4-BE49-F238E27FC236}">
                <a16:creationId xmlns:a16="http://schemas.microsoft.com/office/drawing/2014/main" xmlns="" id="{C66B8857-35E0-8889-1EF7-EB6925BA9C0D}"/>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xmlns="" id="{0882DEA5-0B98-B1D8-2098-68548D59D1E7}"/>
              </a:ext>
            </a:extLst>
          </p:cNvPr>
          <p:cNvSpPr>
            <a:spLocks noGrp="1"/>
          </p:cNvSpPr>
          <p:nvPr>
            <p:ph type="sldNum" sz="quarter" idx="12"/>
          </p:nvPr>
        </p:nvSpPr>
        <p:spPr/>
        <p:txBody>
          <a:bodyPr/>
          <a:lstStyle/>
          <a:p>
            <a:fld id="{AB63FC3E-2B23-4F3D-86FF-B8FA97189DAB}" type="slidenum">
              <a:rPr lang="en-GB" smtClean="0"/>
              <a:t>‹N°›</a:t>
            </a:fld>
            <a:endParaRPr lang="en-GB" dirty="0"/>
          </a:p>
        </p:txBody>
      </p:sp>
    </p:spTree>
    <p:extLst>
      <p:ext uri="{BB962C8B-B14F-4D97-AF65-F5344CB8AC3E}">
        <p14:creationId xmlns:p14="http://schemas.microsoft.com/office/powerpoint/2010/main" val="2927040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B086D8-325B-2B30-1C67-AC2C43A076E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6DC1D88-8FEA-FE04-CC8A-E2F7A3250777}"/>
              </a:ext>
            </a:extLst>
          </p:cNvPr>
          <p:cNvSpPr>
            <a:spLocks noGrp="1"/>
          </p:cNvSpPr>
          <p:nvPr>
            <p:ph type="dt" sz="half" idx="10"/>
          </p:nvPr>
        </p:nvSpPr>
        <p:spPr/>
        <p:txBody>
          <a:bodyPr/>
          <a:lstStyle/>
          <a:p>
            <a:fld id="{00378BFA-45E6-44C0-8FEB-A239906A14FC}" type="datetimeFigureOut">
              <a:rPr lang="en-GB" smtClean="0"/>
              <a:t>22/10/2023</a:t>
            </a:fld>
            <a:endParaRPr lang="en-GB" dirty="0"/>
          </a:p>
        </p:txBody>
      </p:sp>
      <p:sp>
        <p:nvSpPr>
          <p:cNvPr id="4" name="Footer Placeholder 3">
            <a:extLst>
              <a:ext uri="{FF2B5EF4-FFF2-40B4-BE49-F238E27FC236}">
                <a16:creationId xmlns:a16="http://schemas.microsoft.com/office/drawing/2014/main" xmlns="" id="{8A640149-40C4-0BE2-5162-725238E19BF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xmlns="" id="{7F4A050F-7CCE-7509-FE8E-5B8C4069DB2F}"/>
              </a:ext>
            </a:extLst>
          </p:cNvPr>
          <p:cNvSpPr>
            <a:spLocks noGrp="1"/>
          </p:cNvSpPr>
          <p:nvPr>
            <p:ph type="sldNum" sz="quarter" idx="12"/>
          </p:nvPr>
        </p:nvSpPr>
        <p:spPr/>
        <p:txBody>
          <a:bodyPr/>
          <a:lstStyle/>
          <a:p>
            <a:fld id="{AB63FC3E-2B23-4F3D-86FF-B8FA97189DAB}" type="slidenum">
              <a:rPr lang="en-GB" smtClean="0"/>
              <a:t>‹N°›</a:t>
            </a:fld>
            <a:endParaRPr lang="en-GB" dirty="0"/>
          </a:p>
        </p:txBody>
      </p:sp>
    </p:spTree>
    <p:extLst>
      <p:ext uri="{BB962C8B-B14F-4D97-AF65-F5344CB8AC3E}">
        <p14:creationId xmlns:p14="http://schemas.microsoft.com/office/powerpoint/2010/main" val="242126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55C8053-AC95-920C-A689-67CFD30A480C}"/>
              </a:ext>
            </a:extLst>
          </p:cNvPr>
          <p:cNvSpPr>
            <a:spLocks noGrp="1"/>
          </p:cNvSpPr>
          <p:nvPr>
            <p:ph type="dt" sz="half" idx="10"/>
          </p:nvPr>
        </p:nvSpPr>
        <p:spPr/>
        <p:txBody>
          <a:bodyPr/>
          <a:lstStyle/>
          <a:p>
            <a:fld id="{00378BFA-45E6-44C0-8FEB-A239906A14FC}" type="datetimeFigureOut">
              <a:rPr lang="en-GB" smtClean="0"/>
              <a:t>22/10/2023</a:t>
            </a:fld>
            <a:endParaRPr lang="en-GB" dirty="0"/>
          </a:p>
        </p:txBody>
      </p:sp>
      <p:sp>
        <p:nvSpPr>
          <p:cNvPr id="3" name="Footer Placeholder 2">
            <a:extLst>
              <a:ext uri="{FF2B5EF4-FFF2-40B4-BE49-F238E27FC236}">
                <a16:creationId xmlns:a16="http://schemas.microsoft.com/office/drawing/2014/main" xmlns="" id="{55E0161A-914E-315D-6F9B-53B9ECCD375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xmlns="" id="{928C501C-570E-0957-29CD-ABDF7858B84A}"/>
              </a:ext>
            </a:extLst>
          </p:cNvPr>
          <p:cNvSpPr>
            <a:spLocks noGrp="1"/>
          </p:cNvSpPr>
          <p:nvPr>
            <p:ph type="sldNum" sz="quarter" idx="12"/>
          </p:nvPr>
        </p:nvSpPr>
        <p:spPr/>
        <p:txBody>
          <a:bodyPr/>
          <a:lstStyle/>
          <a:p>
            <a:fld id="{AB63FC3E-2B23-4F3D-86FF-B8FA97189DAB}" type="slidenum">
              <a:rPr lang="en-GB" smtClean="0"/>
              <a:t>‹N°›</a:t>
            </a:fld>
            <a:endParaRPr lang="en-GB" dirty="0"/>
          </a:p>
        </p:txBody>
      </p:sp>
    </p:spTree>
    <p:extLst>
      <p:ext uri="{BB962C8B-B14F-4D97-AF65-F5344CB8AC3E}">
        <p14:creationId xmlns:p14="http://schemas.microsoft.com/office/powerpoint/2010/main" val="1776173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3B22D4-F855-665B-171E-8CB43CFA95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6C07432-477C-8B57-9A87-909C152D22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46435659-2A1C-080C-E7B1-5B7D30C7E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2749FD4-9015-B2F6-62B0-95730D725D86}"/>
              </a:ext>
            </a:extLst>
          </p:cNvPr>
          <p:cNvSpPr>
            <a:spLocks noGrp="1"/>
          </p:cNvSpPr>
          <p:nvPr>
            <p:ph type="dt" sz="half" idx="10"/>
          </p:nvPr>
        </p:nvSpPr>
        <p:spPr/>
        <p:txBody>
          <a:bodyPr/>
          <a:lstStyle/>
          <a:p>
            <a:fld id="{00378BFA-45E6-44C0-8FEB-A239906A14FC}" type="datetimeFigureOut">
              <a:rPr lang="en-GB" smtClean="0"/>
              <a:t>22/10/2023</a:t>
            </a:fld>
            <a:endParaRPr lang="en-GB" dirty="0"/>
          </a:p>
        </p:txBody>
      </p:sp>
      <p:sp>
        <p:nvSpPr>
          <p:cNvPr id="6" name="Footer Placeholder 5">
            <a:extLst>
              <a:ext uri="{FF2B5EF4-FFF2-40B4-BE49-F238E27FC236}">
                <a16:creationId xmlns:a16="http://schemas.microsoft.com/office/drawing/2014/main" xmlns="" id="{28085FF6-AE0D-9DD5-509B-091E09EAF0C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7518CA46-6039-B57A-4C68-E3E6BF6E239C}"/>
              </a:ext>
            </a:extLst>
          </p:cNvPr>
          <p:cNvSpPr>
            <a:spLocks noGrp="1"/>
          </p:cNvSpPr>
          <p:nvPr>
            <p:ph type="sldNum" sz="quarter" idx="12"/>
          </p:nvPr>
        </p:nvSpPr>
        <p:spPr/>
        <p:txBody>
          <a:bodyPr/>
          <a:lstStyle/>
          <a:p>
            <a:fld id="{AB63FC3E-2B23-4F3D-86FF-B8FA97189DAB}" type="slidenum">
              <a:rPr lang="en-GB" smtClean="0"/>
              <a:t>‹N°›</a:t>
            </a:fld>
            <a:endParaRPr lang="en-GB" dirty="0"/>
          </a:p>
        </p:txBody>
      </p:sp>
    </p:spTree>
    <p:extLst>
      <p:ext uri="{BB962C8B-B14F-4D97-AF65-F5344CB8AC3E}">
        <p14:creationId xmlns:p14="http://schemas.microsoft.com/office/powerpoint/2010/main" val="237263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75B7A5-217C-A2ED-B207-E347F6D77E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DBEDB28D-4FF2-47AB-2083-4E8E32C751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xmlns="" id="{B9DC175A-A6ED-7E2D-A74D-E899FF0A7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A739363-AC13-F36A-B9ED-B66BC2ED1B47}"/>
              </a:ext>
            </a:extLst>
          </p:cNvPr>
          <p:cNvSpPr>
            <a:spLocks noGrp="1"/>
          </p:cNvSpPr>
          <p:nvPr>
            <p:ph type="dt" sz="half" idx="10"/>
          </p:nvPr>
        </p:nvSpPr>
        <p:spPr/>
        <p:txBody>
          <a:bodyPr/>
          <a:lstStyle/>
          <a:p>
            <a:fld id="{00378BFA-45E6-44C0-8FEB-A239906A14FC}" type="datetimeFigureOut">
              <a:rPr lang="en-GB" smtClean="0"/>
              <a:t>22/10/2023</a:t>
            </a:fld>
            <a:endParaRPr lang="en-GB" dirty="0"/>
          </a:p>
        </p:txBody>
      </p:sp>
      <p:sp>
        <p:nvSpPr>
          <p:cNvPr id="6" name="Footer Placeholder 5">
            <a:extLst>
              <a:ext uri="{FF2B5EF4-FFF2-40B4-BE49-F238E27FC236}">
                <a16:creationId xmlns:a16="http://schemas.microsoft.com/office/drawing/2014/main" xmlns="" id="{8539D055-DC07-EEFB-B52B-45AF67805D4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8F36AFA6-4F00-188B-4E0E-2F56454A9CB2}"/>
              </a:ext>
            </a:extLst>
          </p:cNvPr>
          <p:cNvSpPr>
            <a:spLocks noGrp="1"/>
          </p:cNvSpPr>
          <p:nvPr>
            <p:ph type="sldNum" sz="quarter" idx="12"/>
          </p:nvPr>
        </p:nvSpPr>
        <p:spPr/>
        <p:txBody>
          <a:bodyPr/>
          <a:lstStyle/>
          <a:p>
            <a:fld id="{AB63FC3E-2B23-4F3D-86FF-B8FA97189DAB}" type="slidenum">
              <a:rPr lang="en-GB" smtClean="0"/>
              <a:t>‹N°›</a:t>
            </a:fld>
            <a:endParaRPr lang="en-GB" dirty="0"/>
          </a:p>
        </p:txBody>
      </p:sp>
    </p:spTree>
    <p:extLst>
      <p:ext uri="{BB962C8B-B14F-4D97-AF65-F5344CB8AC3E}">
        <p14:creationId xmlns:p14="http://schemas.microsoft.com/office/powerpoint/2010/main" val="185416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7CA5284-A607-5073-D6F4-3E84A9304A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6451BF6-8C9D-846C-52BF-11DA125B13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5218B6D-E04F-9A61-523B-EDC274F81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78BFA-45E6-44C0-8FEB-A239906A14FC}" type="datetimeFigureOut">
              <a:rPr lang="en-GB" smtClean="0"/>
              <a:t>22/10/2023</a:t>
            </a:fld>
            <a:endParaRPr lang="en-GB" dirty="0"/>
          </a:p>
        </p:txBody>
      </p:sp>
      <p:sp>
        <p:nvSpPr>
          <p:cNvPr id="5" name="Footer Placeholder 4">
            <a:extLst>
              <a:ext uri="{FF2B5EF4-FFF2-40B4-BE49-F238E27FC236}">
                <a16:creationId xmlns:a16="http://schemas.microsoft.com/office/drawing/2014/main" xmlns="" id="{24AB6777-B6BD-B45B-FF88-F764FC8681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xmlns="" id="{3DAB714F-F1F2-7AF6-37FC-F7B4DFC40D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3FC3E-2B23-4F3D-86FF-B8FA97189DAB}" type="slidenum">
              <a:rPr lang="en-GB" smtClean="0"/>
              <a:t>‹N°›</a:t>
            </a:fld>
            <a:endParaRPr lang="en-GB" dirty="0"/>
          </a:p>
        </p:txBody>
      </p:sp>
    </p:spTree>
    <p:extLst>
      <p:ext uri="{BB962C8B-B14F-4D97-AF65-F5344CB8AC3E}">
        <p14:creationId xmlns:p14="http://schemas.microsoft.com/office/powerpoint/2010/main" val="2002427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55C5173-A951-4B41-8427-29EF8596A0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A6BE2B4-6DA2-4D81-9A5D-0B271CBAA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391F3FF-57FB-458C-8397-F668915761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E079A-9274-4943-B91D-4A9B75760DE4}" type="datetime1">
              <a:rPr lang="en-GB" smtClean="0"/>
              <a:t>22/10/2023</a:t>
            </a:fld>
            <a:endParaRPr lang="en-GB" dirty="0"/>
          </a:p>
        </p:txBody>
      </p:sp>
      <p:sp>
        <p:nvSpPr>
          <p:cNvPr id="5" name="Footer Placeholder 4">
            <a:extLst>
              <a:ext uri="{FF2B5EF4-FFF2-40B4-BE49-F238E27FC236}">
                <a16:creationId xmlns:a16="http://schemas.microsoft.com/office/drawing/2014/main" xmlns="" id="{A791799D-FCF9-4D6F-B7E8-7F7C34588F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xmlns="" id="{DB1438CF-ACDE-4CCA-A783-9A40BDAA9C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2746A8-2902-480D-BD54-FBCDA3EC5C7D}" type="slidenum">
              <a:rPr lang="en-GB" smtClean="0"/>
              <a:t>‹N°›</a:t>
            </a:fld>
            <a:endParaRPr lang="en-GB" dirty="0"/>
          </a:p>
        </p:txBody>
      </p:sp>
    </p:spTree>
    <p:extLst>
      <p:ext uri="{BB962C8B-B14F-4D97-AF65-F5344CB8AC3E}">
        <p14:creationId xmlns:p14="http://schemas.microsoft.com/office/powerpoint/2010/main" val="136002163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55C5173-A951-4B41-8427-29EF8596A0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A6BE2B4-6DA2-4D81-9A5D-0B271CBAA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391F3FF-57FB-458C-8397-F668915761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E079A-9274-4943-B91D-4A9B75760DE4}" type="datetime1">
              <a:rPr lang="en-GB" smtClean="0"/>
              <a:t>22/10/2023</a:t>
            </a:fld>
            <a:endParaRPr lang="en-GB" dirty="0"/>
          </a:p>
        </p:txBody>
      </p:sp>
      <p:sp>
        <p:nvSpPr>
          <p:cNvPr id="5" name="Footer Placeholder 4">
            <a:extLst>
              <a:ext uri="{FF2B5EF4-FFF2-40B4-BE49-F238E27FC236}">
                <a16:creationId xmlns:a16="http://schemas.microsoft.com/office/drawing/2014/main" xmlns="" id="{A791799D-FCF9-4D6F-B7E8-7F7C34588F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xmlns="" id="{DB1438CF-ACDE-4CCA-A783-9A40BDAA9C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2746A8-2902-480D-BD54-FBCDA3EC5C7D}" type="slidenum">
              <a:rPr lang="en-GB" smtClean="0"/>
              <a:t>‹N°›</a:t>
            </a:fld>
            <a:endParaRPr lang="en-GB" dirty="0"/>
          </a:p>
        </p:txBody>
      </p:sp>
    </p:spTree>
    <p:extLst>
      <p:ext uri="{BB962C8B-B14F-4D97-AF65-F5344CB8AC3E}">
        <p14:creationId xmlns:p14="http://schemas.microsoft.com/office/powerpoint/2010/main" val="406116428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18" Type="http://schemas.openxmlformats.org/officeDocument/2006/relationships/image" Target="../media/image28.png"/><Relationship Id="rId3" Type="http://schemas.openxmlformats.org/officeDocument/2006/relationships/image" Target="../media/image3.png"/><Relationship Id="rId21" Type="http://schemas.openxmlformats.org/officeDocument/2006/relationships/image" Target="../media/image31.png"/><Relationship Id="rId7" Type="http://schemas.openxmlformats.org/officeDocument/2006/relationships/image" Target="../media/image17.jpeg"/><Relationship Id="rId12" Type="http://schemas.openxmlformats.org/officeDocument/2006/relationships/image" Target="../media/image22.png"/><Relationship Id="rId17" Type="http://schemas.openxmlformats.org/officeDocument/2006/relationships/image" Target="../media/image27.png"/><Relationship Id="rId2" Type="http://schemas.openxmlformats.org/officeDocument/2006/relationships/notesSlide" Target="../notesSlides/notesSlide3.xml"/><Relationship Id="rId16" Type="http://schemas.openxmlformats.org/officeDocument/2006/relationships/image" Target="../media/image26.png"/><Relationship Id="rId20" Type="http://schemas.openxmlformats.org/officeDocument/2006/relationships/image" Target="../media/image30.png"/><Relationship Id="rId1" Type="http://schemas.openxmlformats.org/officeDocument/2006/relationships/slideLayout" Target="../slideLayouts/slideLayout17.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5" Type="http://schemas.openxmlformats.org/officeDocument/2006/relationships/image" Target="../media/image25.png"/><Relationship Id="rId10" Type="http://schemas.openxmlformats.org/officeDocument/2006/relationships/image" Target="../media/image20.png"/><Relationship Id="rId19" Type="http://schemas.openxmlformats.org/officeDocument/2006/relationships/image" Target="../media/image29.png"/><Relationship Id="rId4" Type="http://schemas.openxmlformats.org/officeDocument/2006/relationships/image" Target="../media/image14.png"/><Relationship Id="rId9" Type="http://schemas.openxmlformats.org/officeDocument/2006/relationships/image" Target="../media/image19.jpeg"/><Relationship Id="rId14" Type="http://schemas.openxmlformats.org/officeDocument/2006/relationships/image" Target="../media/image24.png"/><Relationship Id="rId22" Type="http://schemas.openxmlformats.org/officeDocument/2006/relationships/image" Target="../media/image32.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3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image" Target="../media/image3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33.png"/></Relationships>
</file>

<file path=ppt/slides/_rels/slide1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png"/><Relationship Id="rId1" Type="http://schemas.openxmlformats.org/officeDocument/2006/relationships/slideLayout" Target="../slideLayouts/slideLayout17.xml"/><Relationship Id="rId4" Type="http://schemas.openxmlformats.org/officeDocument/2006/relationships/image" Target="../media/image36.png"/></Relationships>
</file>

<file path=ppt/slides/_rels/slide2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png"/><Relationship Id="rId1" Type="http://schemas.openxmlformats.org/officeDocument/2006/relationships/slideLayout" Target="../slideLayouts/slideLayout17.xml"/><Relationship Id="rId5" Type="http://schemas.openxmlformats.org/officeDocument/2006/relationships/image" Target="../media/image37.png"/><Relationship Id="rId4" Type="http://schemas.openxmlformats.org/officeDocument/2006/relationships/image" Target="../media/image36.png"/></Relationships>
</file>

<file path=ppt/slides/_rels/slide2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png"/><Relationship Id="rId1" Type="http://schemas.openxmlformats.org/officeDocument/2006/relationships/slideLayout" Target="../slideLayouts/slideLayout17.xml"/><Relationship Id="rId5" Type="http://schemas.openxmlformats.org/officeDocument/2006/relationships/image" Target="../media/image39.jpeg"/><Relationship Id="rId4" Type="http://schemas.openxmlformats.org/officeDocument/2006/relationships/image" Target="../media/image38.jpeg"/></Relationships>
</file>

<file path=ppt/slides/_rels/slide2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42.png"/><Relationship Id="rId4" Type="http://schemas.openxmlformats.org/officeDocument/2006/relationships/image" Target="../media/image4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7.xml"/><Relationship Id="rId4" Type="http://schemas.openxmlformats.org/officeDocument/2006/relationships/image" Target="../media/image33.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7.xml"/><Relationship Id="rId4" Type="http://schemas.openxmlformats.org/officeDocument/2006/relationships/image" Target="../media/image3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7.xml"/><Relationship Id="rId4" Type="http://schemas.openxmlformats.org/officeDocument/2006/relationships/image" Target="../media/image33.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7.xml"/><Relationship Id="rId4" Type="http://schemas.openxmlformats.org/officeDocument/2006/relationships/image" Target="../media/image3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7.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E84D45-EEE6-9198-4495-383CC4ABCD53}"/>
              </a:ext>
            </a:extLst>
          </p:cNvPr>
          <p:cNvSpPr>
            <a:spLocks noGrp="1"/>
          </p:cNvSpPr>
          <p:nvPr>
            <p:ph type="ctrTitle"/>
          </p:nvPr>
        </p:nvSpPr>
        <p:spPr/>
        <p:txBody>
          <a:bodyPr/>
          <a:lstStyle/>
          <a:p>
            <a:endParaRPr lang="fr-FR" noProof="0" dirty="0">
              <a:latin typeface="+mn-lt"/>
            </a:endParaRPr>
          </a:p>
        </p:txBody>
      </p:sp>
      <p:sp>
        <p:nvSpPr>
          <p:cNvPr id="3" name="Subtitle 2">
            <a:extLst>
              <a:ext uri="{FF2B5EF4-FFF2-40B4-BE49-F238E27FC236}">
                <a16:creationId xmlns:a16="http://schemas.microsoft.com/office/drawing/2014/main" xmlns="" id="{7E6EAEA3-95E8-7A3D-3702-A88D9705F546}"/>
              </a:ext>
            </a:extLst>
          </p:cNvPr>
          <p:cNvSpPr>
            <a:spLocks noGrp="1"/>
          </p:cNvSpPr>
          <p:nvPr>
            <p:ph type="subTitle" idx="1"/>
          </p:nvPr>
        </p:nvSpPr>
        <p:spPr/>
        <p:txBody>
          <a:bodyPr/>
          <a:lstStyle/>
          <a:p>
            <a:endParaRPr lang="en-GB" dirty="0"/>
          </a:p>
        </p:txBody>
      </p:sp>
      <p:pic>
        <p:nvPicPr>
          <p:cNvPr id="25" name="Image 24">
            <a:extLst>
              <a:ext uri="{FF2B5EF4-FFF2-40B4-BE49-F238E27FC236}">
                <a16:creationId xmlns:a16="http://schemas.microsoft.com/office/drawing/2014/main" xmlns="" id="{AF8754DD-5E58-40B1-9620-31E8B67AB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1" cy="5426242"/>
          </a:xfrm>
          <a:prstGeom prst="rect">
            <a:avLst/>
          </a:prstGeom>
        </p:spPr>
      </p:pic>
      <p:pic>
        <p:nvPicPr>
          <p:cNvPr id="26" name="Image 25">
            <a:extLst>
              <a:ext uri="{FF2B5EF4-FFF2-40B4-BE49-F238E27FC236}">
                <a16:creationId xmlns:a16="http://schemas.microsoft.com/office/drawing/2014/main" xmlns="" id="{1E7726FE-A0C5-4CFE-B21E-4419E357375B}"/>
              </a:ext>
            </a:extLst>
          </p:cNvPr>
          <p:cNvPicPr>
            <a:picLocks noChangeAspect="1"/>
          </p:cNvPicPr>
          <p:nvPr/>
        </p:nvPicPr>
        <p:blipFill>
          <a:blip r:embed="rId3"/>
          <a:stretch>
            <a:fillRect/>
          </a:stretch>
        </p:blipFill>
        <p:spPr>
          <a:xfrm>
            <a:off x="3040228" y="5775956"/>
            <a:ext cx="6111543" cy="868520"/>
          </a:xfrm>
          <a:prstGeom prst="rect">
            <a:avLst/>
          </a:prstGeom>
        </p:spPr>
      </p:pic>
    </p:spTree>
    <p:extLst>
      <p:ext uri="{BB962C8B-B14F-4D97-AF65-F5344CB8AC3E}">
        <p14:creationId xmlns:p14="http://schemas.microsoft.com/office/powerpoint/2010/main" val="2351930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9">
            <a:extLst>
              <a:ext uri="{FF2B5EF4-FFF2-40B4-BE49-F238E27FC236}">
                <a16:creationId xmlns:a16="http://schemas.microsoft.com/office/drawing/2014/main" xmlns="" id="{346D69F0-9506-5B87-58F4-FE34E549B797}"/>
              </a:ext>
            </a:extLst>
          </p:cNvPr>
          <p:cNvSpPr txBox="1">
            <a:spLocks/>
          </p:cNvSpPr>
          <p:nvPr/>
        </p:nvSpPr>
        <p:spPr>
          <a:xfrm>
            <a:off x="929639" y="2372828"/>
            <a:ext cx="9174481" cy="1338828"/>
          </a:xfrm>
          <a:prstGeom prst="rect">
            <a:avLst/>
          </a:prstGeom>
        </p:spPr>
        <p:txBody>
          <a:bodyPr vert="horz" wrap="square"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36000" marR="0" lvl="0" indent="-1203325" algn="just"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02.</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Reporting financier des SGC: Diversité des pratiques</a:t>
            </a:r>
          </a:p>
          <a:p>
            <a:pPr marL="36000" marR="0" lvl="0" indent="-1203325" algn="just" defTabSz="914400" rtl="0" eaLnBrk="1" fontAlgn="auto" latinLnBrk="0" hangingPunct="1">
              <a:lnSpc>
                <a:spcPct val="90000"/>
              </a:lnSpc>
              <a:spcBef>
                <a:spcPct val="0"/>
              </a:spcBef>
              <a:spcAft>
                <a:spcPts val="0"/>
              </a:spcAft>
              <a:buClrTx/>
              <a:buSzTx/>
              <a:buFontTx/>
              <a:buNone/>
              <a:tabLst/>
              <a:defRPr/>
            </a:pPr>
            <a:r>
              <a:rPr lang="fr-FR" sz="3000" dirty="0">
                <a:latin typeface="+mn-lt"/>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et référentiel cible </a:t>
            </a:r>
          </a:p>
          <a:p>
            <a:pPr marL="36000" marR="0" lvl="0" indent="-1203325" algn="just" defTabSz="914400" rtl="0" eaLnBrk="1" fontAlgn="auto" latinLnBrk="0" hangingPunct="1">
              <a:lnSpc>
                <a:spcPct val="90000"/>
              </a:lnSpc>
              <a:spcBef>
                <a:spcPct val="0"/>
              </a:spcBef>
              <a:spcAft>
                <a:spcPts val="0"/>
              </a:spcAft>
              <a:buClrTx/>
              <a:buSzTx/>
              <a:buFontTx/>
              <a:buNone/>
              <a:tabLst/>
              <a:defRPr/>
            </a:pPr>
            <a:endPar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endParaRPr>
          </a:p>
        </p:txBody>
      </p:sp>
      <p:cxnSp>
        <p:nvCxnSpPr>
          <p:cNvPr id="14" name="Straight Connector 13">
            <a:extLst>
              <a:ext uri="{FF2B5EF4-FFF2-40B4-BE49-F238E27FC236}">
                <a16:creationId xmlns:a16="http://schemas.microsoft.com/office/drawing/2014/main" xmlns="" id="{29276CBF-6A2A-CA87-D740-B9DE2D3FB649}"/>
              </a:ext>
            </a:extLst>
          </p:cNvPr>
          <p:cNvCxnSpPr>
            <a:cxnSpLocks/>
          </p:cNvCxnSpPr>
          <p:nvPr/>
        </p:nvCxnSpPr>
        <p:spPr>
          <a:xfrm>
            <a:off x="929640" y="3317249"/>
            <a:ext cx="10515600" cy="0"/>
          </a:xfrm>
          <a:prstGeom prst="line">
            <a:avLst/>
          </a:prstGeom>
          <a:noFill/>
          <a:ln w="28575" cap="flat" cmpd="sng" algn="ctr">
            <a:solidFill>
              <a:srgbClr val="0E3A4D"/>
            </a:solidFill>
            <a:prstDash val="solid"/>
          </a:ln>
          <a:effectLst/>
        </p:spPr>
      </p:cxnSp>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Calibri" panose="020F0502020204030204" pitchFamily="34" charset="0"/>
                  <a:cs typeface="Calibri" panose="020F0502020204030204" pitchFamily="34" charset="0"/>
                </a:rPr>
                <a:pPr algn="ctr" defTabSz="1042717" eaLnBrk="1" fontAlgn="auto" hangingPunct="1">
                  <a:spcBef>
                    <a:spcPts val="0"/>
                  </a:spcBef>
                  <a:spcAft>
                    <a:spcPts val="0"/>
                  </a:spcAft>
                  <a:defRPr/>
                </a:pPr>
                <a:t>10</a:t>
              </a:fld>
              <a:endParaRPr lang="en-GB" sz="1448" dirty="0">
                <a:solidFill>
                  <a:srgbClr val="002060"/>
                </a:solidFill>
                <a:latin typeface="Calibri" panose="020F0502020204030204" pitchFamily="34" charset="0"/>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6636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11</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3"/>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SGC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arabes</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Panorama des pratiques actuelles</a:t>
            </a:r>
            <a:endPar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endParaRPr>
          </a:p>
        </p:txBody>
      </p:sp>
      <p:grpSp>
        <p:nvGrpSpPr>
          <p:cNvPr id="2055" name="Groupe 2054">
            <a:extLst>
              <a:ext uri="{FF2B5EF4-FFF2-40B4-BE49-F238E27FC236}">
                <a16:creationId xmlns:a16="http://schemas.microsoft.com/office/drawing/2014/main" xmlns="" id="{F120C19E-E2E5-487D-9FA7-5040139B1E13}"/>
              </a:ext>
            </a:extLst>
          </p:cNvPr>
          <p:cNvGrpSpPr/>
          <p:nvPr/>
        </p:nvGrpSpPr>
        <p:grpSpPr>
          <a:xfrm>
            <a:off x="1498155" y="2151321"/>
            <a:ext cx="9580773" cy="3709565"/>
            <a:chOff x="929510" y="1689412"/>
            <a:chExt cx="9580773" cy="3709565"/>
          </a:xfrm>
        </p:grpSpPr>
        <p:cxnSp>
          <p:nvCxnSpPr>
            <p:cNvPr id="48" name="Connecteur droit 47">
              <a:extLst>
                <a:ext uri="{FF2B5EF4-FFF2-40B4-BE49-F238E27FC236}">
                  <a16:creationId xmlns:a16="http://schemas.microsoft.com/office/drawing/2014/main" xmlns="" id="{CC8F2D8F-88F4-4D9F-802E-C791BFD48EB4}"/>
                </a:ext>
              </a:extLst>
            </p:cNvPr>
            <p:cNvCxnSpPr>
              <a:cxnSpLocks/>
            </p:cNvCxnSpPr>
            <p:nvPr/>
          </p:nvCxnSpPr>
          <p:spPr>
            <a:xfrm flipH="1" flipV="1">
              <a:off x="929510" y="1689412"/>
              <a:ext cx="9580773" cy="30369"/>
            </a:xfrm>
            <a:prstGeom prst="line">
              <a:avLst/>
            </a:prstGeom>
            <a:ln w="19050">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xmlns="" id="{DF949263-2DB3-45EE-BBA9-5F4EF6D445BC}"/>
                </a:ext>
              </a:extLst>
            </p:cNvPr>
            <p:cNvCxnSpPr>
              <a:cxnSpLocks/>
            </p:cNvCxnSpPr>
            <p:nvPr/>
          </p:nvCxnSpPr>
          <p:spPr>
            <a:xfrm flipH="1">
              <a:off x="950269" y="2488583"/>
              <a:ext cx="9548585" cy="3506"/>
            </a:xfrm>
            <a:prstGeom prst="line">
              <a:avLst/>
            </a:prstGeom>
            <a:ln w="19050">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xmlns="" id="{8075385E-6466-485B-AE45-F4F4CB2A97FD}"/>
                </a:ext>
              </a:extLst>
            </p:cNvPr>
            <p:cNvCxnSpPr>
              <a:cxnSpLocks/>
            </p:cNvCxnSpPr>
            <p:nvPr/>
          </p:nvCxnSpPr>
          <p:spPr>
            <a:xfrm flipH="1">
              <a:off x="950269" y="3507059"/>
              <a:ext cx="9548584" cy="0"/>
            </a:xfrm>
            <a:prstGeom prst="line">
              <a:avLst/>
            </a:prstGeom>
            <a:ln w="19050">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51" name="Connecteur droit 50">
              <a:extLst>
                <a:ext uri="{FF2B5EF4-FFF2-40B4-BE49-F238E27FC236}">
                  <a16:creationId xmlns:a16="http://schemas.microsoft.com/office/drawing/2014/main" xmlns="" id="{EF0D361A-5876-4361-9B1F-1E679B9AD7AE}"/>
                </a:ext>
              </a:extLst>
            </p:cNvPr>
            <p:cNvCxnSpPr>
              <a:cxnSpLocks/>
            </p:cNvCxnSpPr>
            <p:nvPr/>
          </p:nvCxnSpPr>
          <p:spPr>
            <a:xfrm>
              <a:off x="950269" y="1689412"/>
              <a:ext cx="5054" cy="3704379"/>
            </a:xfrm>
            <a:prstGeom prst="line">
              <a:avLst/>
            </a:prstGeom>
            <a:ln w="19050">
              <a:solidFill>
                <a:srgbClr val="002060"/>
              </a:solidFill>
              <a:prstDash val="solid"/>
            </a:ln>
          </p:spPr>
          <p:style>
            <a:lnRef idx="1">
              <a:schemeClr val="accent1"/>
            </a:lnRef>
            <a:fillRef idx="0">
              <a:schemeClr val="accent1"/>
            </a:fillRef>
            <a:effectRef idx="0">
              <a:schemeClr val="accent1"/>
            </a:effectRef>
            <a:fontRef idx="minor">
              <a:schemeClr val="tx1"/>
            </a:fontRef>
          </p:style>
        </p:cxnSp>
        <p:pic>
          <p:nvPicPr>
            <p:cNvPr id="52" name="Image 51">
              <a:extLst>
                <a:ext uri="{FF2B5EF4-FFF2-40B4-BE49-F238E27FC236}">
                  <a16:creationId xmlns:a16="http://schemas.microsoft.com/office/drawing/2014/main" xmlns="" id="{C4BAEB1A-8016-4E47-BF52-95DD74834E9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2459" y="2660191"/>
              <a:ext cx="1732982" cy="782444"/>
            </a:xfrm>
            <a:prstGeom prst="rect">
              <a:avLst/>
            </a:prstGeom>
            <a:noFill/>
            <a:extLst>
              <a:ext uri="{909E8E84-426E-40DD-AFC4-6F175D3DCCD1}">
                <a14:hiddenFill xmlns:a14="http://schemas.microsoft.com/office/drawing/2010/main">
                  <a:solidFill>
                    <a:srgbClr val="FFFFFF"/>
                  </a:solidFill>
                </a14:hiddenFill>
              </a:ext>
            </a:extLst>
          </p:spPr>
        </p:pic>
        <p:pic>
          <p:nvPicPr>
            <p:cNvPr id="53" name="Image 52" descr="upload.wikimedia.org/wikipedia/commons/c/ce/Flag_o...">
              <a:extLst>
                <a:ext uri="{FF2B5EF4-FFF2-40B4-BE49-F238E27FC236}">
                  <a16:creationId xmlns:a16="http://schemas.microsoft.com/office/drawing/2014/main" xmlns="" id="{5953B912-F7AB-4D5F-B7FC-7FE801ACCB4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9085" y="1771968"/>
              <a:ext cx="999730" cy="637328"/>
            </a:xfrm>
            <a:prstGeom prst="rect">
              <a:avLst/>
            </a:prstGeom>
            <a:noFill/>
            <a:extLst>
              <a:ext uri="{909E8E84-426E-40DD-AFC4-6F175D3DCCD1}">
                <a14:hiddenFill xmlns:a14="http://schemas.microsoft.com/office/drawing/2010/main">
                  <a:solidFill>
                    <a:srgbClr val="FFFFFF"/>
                  </a:solidFill>
                </a14:hiddenFill>
              </a:ext>
            </a:extLst>
          </p:spPr>
        </p:pic>
        <p:cxnSp>
          <p:nvCxnSpPr>
            <p:cNvPr id="54" name="Connecteur droit 53">
              <a:extLst>
                <a:ext uri="{FF2B5EF4-FFF2-40B4-BE49-F238E27FC236}">
                  <a16:creationId xmlns:a16="http://schemas.microsoft.com/office/drawing/2014/main" xmlns="" id="{E4A16844-8747-4544-83CC-2BE456782626}"/>
                </a:ext>
              </a:extLst>
            </p:cNvPr>
            <p:cNvCxnSpPr>
              <a:cxnSpLocks/>
            </p:cNvCxnSpPr>
            <p:nvPr/>
          </p:nvCxnSpPr>
          <p:spPr>
            <a:xfrm flipH="1">
              <a:off x="2715441" y="1689412"/>
              <a:ext cx="11152" cy="3689514"/>
            </a:xfrm>
            <a:prstGeom prst="line">
              <a:avLst/>
            </a:prstGeom>
            <a:ln w="19050">
              <a:solidFill>
                <a:srgbClr val="002060"/>
              </a:solidFill>
              <a:prstDash val="solid"/>
            </a:ln>
          </p:spPr>
          <p:style>
            <a:lnRef idx="1">
              <a:schemeClr val="accent1"/>
            </a:lnRef>
            <a:fillRef idx="0">
              <a:schemeClr val="accent1"/>
            </a:fillRef>
            <a:effectRef idx="0">
              <a:schemeClr val="accent1"/>
            </a:effectRef>
            <a:fontRef idx="minor">
              <a:schemeClr val="tx1"/>
            </a:fontRef>
          </p:style>
        </p:cxnSp>
        <p:pic>
          <p:nvPicPr>
            <p:cNvPr id="56" name="Image 55">
              <a:extLst>
                <a:ext uri="{FF2B5EF4-FFF2-40B4-BE49-F238E27FC236}">
                  <a16:creationId xmlns:a16="http://schemas.microsoft.com/office/drawing/2014/main" xmlns="" id="{A34A7D58-BDF1-41AF-A707-7BB6EBD1993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4284" y="2555163"/>
              <a:ext cx="2257218" cy="918113"/>
            </a:xfrm>
            <a:prstGeom prst="rect">
              <a:avLst/>
            </a:prstGeom>
            <a:noFill/>
            <a:extLst>
              <a:ext uri="{909E8E84-426E-40DD-AFC4-6F175D3DCCD1}">
                <a14:hiddenFill xmlns:a14="http://schemas.microsoft.com/office/drawing/2010/main">
                  <a:solidFill>
                    <a:srgbClr val="FFFFFF"/>
                  </a:solidFill>
                </a14:hiddenFill>
              </a:ext>
            </a:extLst>
          </p:spPr>
        </p:pic>
        <p:pic>
          <p:nvPicPr>
            <p:cNvPr id="57" name="Image 56" descr="Accueil">
              <a:extLst>
                <a:ext uri="{FF2B5EF4-FFF2-40B4-BE49-F238E27FC236}">
                  <a16:creationId xmlns:a16="http://schemas.microsoft.com/office/drawing/2014/main" xmlns="" id="{95434161-5BF6-4359-A236-8B0B323C2B8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96168" y="2533360"/>
              <a:ext cx="1182327" cy="918110"/>
            </a:xfrm>
            <a:prstGeom prst="rect">
              <a:avLst/>
            </a:prstGeom>
            <a:noFill/>
            <a:extLst>
              <a:ext uri="{909E8E84-426E-40DD-AFC4-6F175D3DCCD1}">
                <a14:hiddenFill xmlns:a14="http://schemas.microsoft.com/office/drawing/2010/main">
                  <a:solidFill>
                    <a:srgbClr val="FFFFFF"/>
                  </a:solidFill>
                </a14:hiddenFill>
              </a:ext>
            </a:extLst>
          </p:spPr>
        </p:pic>
        <p:cxnSp>
          <p:nvCxnSpPr>
            <p:cNvPr id="58" name="Connecteur droit 57">
              <a:extLst>
                <a:ext uri="{FF2B5EF4-FFF2-40B4-BE49-F238E27FC236}">
                  <a16:creationId xmlns:a16="http://schemas.microsoft.com/office/drawing/2014/main" xmlns="" id="{3B69C47D-B4F4-4F34-B990-E15AC0E7580D}"/>
                </a:ext>
              </a:extLst>
            </p:cNvPr>
            <p:cNvCxnSpPr>
              <a:cxnSpLocks/>
            </p:cNvCxnSpPr>
            <p:nvPr/>
          </p:nvCxnSpPr>
          <p:spPr>
            <a:xfrm>
              <a:off x="6469547" y="1689412"/>
              <a:ext cx="0" cy="1832512"/>
            </a:xfrm>
            <a:prstGeom prst="line">
              <a:avLst/>
            </a:prstGeom>
            <a:ln w="19050">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xmlns="" id="{E0499C92-09F5-4405-896D-1EE6529A64A6}"/>
                </a:ext>
              </a:extLst>
            </p:cNvPr>
            <p:cNvCxnSpPr>
              <a:cxnSpLocks/>
            </p:cNvCxnSpPr>
            <p:nvPr/>
          </p:nvCxnSpPr>
          <p:spPr>
            <a:xfrm>
              <a:off x="5081526" y="3476204"/>
              <a:ext cx="0" cy="1902236"/>
            </a:xfrm>
            <a:prstGeom prst="line">
              <a:avLst/>
            </a:prstGeom>
            <a:ln w="19050">
              <a:solidFill>
                <a:srgbClr val="002060"/>
              </a:solidFill>
              <a:prstDash val="solid"/>
            </a:ln>
          </p:spPr>
          <p:style>
            <a:lnRef idx="1">
              <a:schemeClr val="accent1"/>
            </a:lnRef>
            <a:fillRef idx="0">
              <a:schemeClr val="accent1"/>
            </a:fillRef>
            <a:effectRef idx="0">
              <a:schemeClr val="accent1"/>
            </a:effectRef>
            <a:fontRef idx="minor">
              <a:schemeClr val="tx1"/>
            </a:fontRef>
          </p:style>
        </p:cxnSp>
        <p:pic>
          <p:nvPicPr>
            <p:cNvPr id="60" name="Image 59">
              <a:extLst>
                <a:ext uri="{FF2B5EF4-FFF2-40B4-BE49-F238E27FC236}">
                  <a16:creationId xmlns:a16="http://schemas.microsoft.com/office/drawing/2014/main" xmlns="" id="{6920BB11-F99B-47D2-A78F-9C791084CC8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76234" y="2556720"/>
              <a:ext cx="918117" cy="91811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rapeau de l'Algérie – Média LAROUSSE">
              <a:extLst>
                <a:ext uri="{FF2B5EF4-FFF2-40B4-BE49-F238E27FC236}">
                  <a16:creationId xmlns:a16="http://schemas.microsoft.com/office/drawing/2014/main" xmlns="" id="{430676E0-622D-41E1-99C4-A9E42D152C5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79805" y="1747889"/>
              <a:ext cx="1022942" cy="685047"/>
            </a:xfrm>
            <a:prstGeom prst="rect">
              <a:avLst/>
            </a:prstGeom>
            <a:noFill/>
            <a:extLst>
              <a:ext uri="{909E8E84-426E-40DD-AFC4-6F175D3DCCD1}">
                <a14:hiddenFill xmlns:a14="http://schemas.microsoft.com/office/drawing/2010/main">
                  <a:solidFill>
                    <a:srgbClr val="FFFFFF"/>
                  </a:solidFill>
                </a14:hiddenFill>
              </a:ext>
            </a:extLst>
          </p:spPr>
        </p:pic>
        <p:pic>
          <p:nvPicPr>
            <p:cNvPr id="63" name="Image 62" descr="Tout savoir sur le drapeau du Maroc : signification, photos etc.">
              <a:extLst>
                <a:ext uri="{FF2B5EF4-FFF2-40B4-BE49-F238E27FC236}">
                  <a16:creationId xmlns:a16="http://schemas.microsoft.com/office/drawing/2014/main" xmlns="" id="{555AF24A-B6F5-4877-BAC9-6F074A9E701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35417" y="1762068"/>
              <a:ext cx="1022054" cy="653860"/>
            </a:xfrm>
            <a:prstGeom prst="rect">
              <a:avLst/>
            </a:prstGeom>
            <a:noFill/>
            <a:extLst>
              <a:ext uri="{909E8E84-426E-40DD-AFC4-6F175D3DCCD1}">
                <a14:hiddenFill xmlns:a14="http://schemas.microsoft.com/office/drawing/2010/main">
                  <a:solidFill>
                    <a:srgbClr val="FFFFFF"/>
                  </a:solidFill>
                </a14:hiddenFill>
              </a:ext>
            </a:extLst>
          </p:spPr>
        </p:pic>
        <p:cxnSp>
          <p:nvCxnSpPr>
            <p:cNvPr id="64" name="Connecteur droit 63">
              <a:extLst>
                <a:ext uri="{FF2B5EF4-FFF2-40B4-BE49-F238E27FC236}">
                  <a16:creationId xmlns:a16="http://schemas.microsoft.com/office/drawing/2014/main" xmlns="" id="{45733133-C63E-43B2-9383-222A27331B16}"/>
                </a:ext>
              </a:extLst>
            </p:cNvPr>
            <p:cNvCxnSpPr>
              <a:cxnSpLocks/>
            </p:cNvCxnSpPr>
            <p:nvPr/>
          </p:nvCxnSpPr>
          <p:spPr>
            <a:xfrm>
              <a:off x="7815127" y="1719781"/>
              <a:ext cx="0" cy="3674010"/>
            </a:xfrm>
            <a:prstGeom prst="line">
              <a:avLst/>
            </a:prstGeom>
            <a:ln w="19050">
              <a:solidFill>
                <a:srgbClr val="002060"/>
              </a:solidFill>
              <a:prstDash val="solid"/>
            </a:ln>
          </p:spPr>
          <p:style>
            <a:lnRef idx="1">
              <a:schemeClr val="accent1"/>
            </a:lnRef>
            <a:fillRef idx="0">
              <a:schemeClr val="accent1"/>
            </a:fillRef>
            <a:effectRef idx="0">
              <a:schemeClr val="accent1"/>
            </a:effectRef>
            <a:fontRef idx="minor">
              <a:schemeClr val="tx1"/>
            </a:fontRef>
          </p:style>
        </p:cxnSp>
        <p:pic>
          <p:nvPicPr>
            <p:cNvPr id="65" name="Image 64" descr="Drapeau de l'Égypte — Wikipédia">
              <a:extLst>
                <a:ext uri="{FF2B5EF4-FFF2-40B4-BE49-F238E27FC236}">
                  <a16:creationId xmlns:a16="http://schemas.microsoft.com/office/drawing/2014/main" xmlns="" id="{068FFFD6-3E0B-4752-BD01-DC8699226FA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649681" y="1784177"/>
              <a:ext cx="1022052" cy="657946"/>
            </a:xfrm>
            <a:prstGeom prst="rect">
              <a:avLst/>
            </a:prstGeom>
            <a:noFill/>
            <a:extLst>
              <a:ext uri="{909E8E84-426E-40DD-AFC4-6F175D3DCCD1}">
                <a14:hiddenFill xmlns:a14="http://schemas.microsoft.com/office/drawing/2010/main">
                  <a:solidFill>
                    <a:srgbClr val="FFFFFF"/>
                  </a:solidFill>
                </a14:hiddenFill>
              </a:ext>
            </a:extLst>
          </p:spPr>
        </p:pic>
        <p:pic>
          <p:nvPicPr>
            <p:cNvPr id="66" name="Image 65">
              <a:extLst>
                <a:ext uri="{FF2B5EF4-FFF2-40B4-BE49-F238E27FC236}">
                  <a16:creationId xmlns:a16="http://schemas.microsoft.com/office/drawing/2014/main" xmlns="" id="{19CE157A-E503-4216-9389-A5BC6B40806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879489" y="2714857"/>
              <a:ext cx="1266825" cy="647700"/>
            </a:xfrm>
            <a:prstGeom prst="rect">
              <a:avLst/>
            </a:prstGeom>
            <a:noFill/>
            <a:extLst>
              <a:ext uri="{909E8E84-426E-40DD-AFC4-6F175D3DCCD1}">
                <a14:hiddenFill xmlns:a14="http://schemas.microsoft.com/office/drawing/2010/main">
                  <a:solidFill>
                    <a:srgbClr val="FFFFFF"/>
                  </a:solidFill>
                </a14:hiddenFill>
              </a:ext>
            </a:extLst>
          </p:spPr>
        </p:pic>
        <p:pic>
          <p:nvPicPr>
            <p:cNvPr id="67" name="Image 66" descr="Image">
              <a:extLst>
                <a:ext uri="{FF2B5EF4-FFF2-40B4-BE49-F238E27FC236}">
                  <a16:creationId xmlns:a16="http://schemas.microsoft.com/office/drawing/2014/main" xmlns="" id="{9D826AD7-54C9-446F-88CE-94B40FE7EBF6}"/>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227713" y="2518553"/>
              <a:ext cx="1168144" cy="864011"/>
            </a:xfrm>
            <a:prstGeom prst="rect">
              <a:avLst/>
            </a:prstGeom>
            <a:noFill/>
            <a:extLst>
              <a:ext uri="{909E8E84-426E-40DD-AFC4-6F175D3DCCD1}">
                <a14:hiddenFill xmlns:a14="http://schemas.microsoft.com/office/drawing/2010/main">
                  <a:solidFill>
                    <a:srgbClr val="FFFFFF"/>
                  </a:solidFill>
                </a14:hiddenFill>
              </a:ext>
            </a:extLst>
          </p:spPr>
        </p:pic>
        <p:cxnSp>
          <p:nvCxnSpPr>
            <p:cNvPr id="68" name="Connecteur droit 67">
              <a:extLst>
                <a:ext uri="{FF2B5EF4-FFF2-40B4-BE49-F238E27FC236}">
                  <a16:creationId xmlns:a16="http://schemas.microsoft.com/office/drawing/2014/main" xmlns="" id="{6F90B30A-C50B-4D20-BBA7-037094C45437}"/>
                </a:ext>
              </a:extLst>
            </p:cNvPr>
            <p:cNvCxnSpPr>
              <a:cxnSpLocks/>
            </p:cNvCxnSpPr>
            <p:nvPr/>
          </p:nvCxnSpPr>
          <p:spPr>
            <a:xfrm>
              <a:off x="9187013" y="2492089"/>
              <a:ext cx="0" cy="1014970"/>
            </a:xfrm>
            <a:prstGeom prst="line">
              <a:avLst/>
            </a:prstGeom>
            <a:ln w="19050">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69" name="Connecteur droit 68">
              <a:extLst>
                <a:ext uri="{FF2B5EF4-FFF2-40B4-BE49-F238E27FC236}">
                  <a16:creationId xmlns:a16="http://schemas.microsoft.com/office/drawing/2014/main" xmlns="" id="{4FC54EFF-F8CB-4FC3-810E-D805D3D1AA1B}"/>
                </a:ext>
              </a:extLst>
            </p:cNvPr>
            <p:cNvCxnSpPr>
              <a:cxnSpLocks/>
            </p:cNvCxnSpPr>
            <p:nvPr/>
          </p:nvCxnSpPr>
          <p:spPr>
            <a:xfrm flipH="1">
              <a:off x="10487702" y="1732505"/>
              <a:ext cx="11151" cy="3649856"/>
            </a:xfrm>
            <a:prstGeom prst="line">
              <a:avLst/>
            </a:prstGeom>
            <a:ln w="19050">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73" name="Connecteur droit 72">
              <a:extLst>
                <a:ext uri="{FF2B5EF4-FFF2-40B4-BE49-F238E27FC236}">
                  <a16:creationId xmlns:a16="http://schemas.microsoft.com/office/drawing/2014/main" xmlns="" id="{AB8D41A3-C1A4-4777-A981-ACDE6AECE095}"/>
                </a:ext>
              </a:extLst>
            </p:cNvPr>
            <p:cNvCxnSpPr>
              <a:cxnSpLocks/>
            </p:cNvCxnSpPr>
            <p:nvPr/>
          </p:nvCxnSpPr>
          <p:spPr>
            <a:xfrm flipH="1">
              <a:off x="950269" y="4360450"/>
              <a:ext cx="9537434" cy="0"/>
            </a:xfrm>
            <a:prstGeom prst="line">
              <a:avLst/>
            </a:prstGeom>
            <a:ln w="19050">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74" name="Connecteur droit 73">
              <a:extLst>
                <a:ext uri="{FF2B5EF4-FFF2-40B4-BE49-F238E27FC236}">
                  <a16:creationId xmlns:a16="http://schemas.microsoft.com/office/drawing/2014/main" xmlns="" id="{C89E8614-295D-4DFE-8DEA-63BD39386623}"/>
                </a:ext>
              </a:extLst>
            </p:cNvPr>
            <p:cNvCxnSpPr>
              <a:cxnSpLocks/>
            </p:cNvCxnSpPr>
            <p:nvPr/>
          </p:nvCxnSpPr>
          <p:spPr>
            <a:xfrm flipH="1">
              <a:off x="950269" y="5378926"/>
              <a:ext cx="9537433" cy="20051"/>
            </a:xfrm>
            <a:prstGeom prst="line">
              <a:avLst/>
            </a:prstGeom>
            <a:ln w="19050">
              <a:solidFill>
                <a:srgbClr val="002060"/>
              </a:solidFill>
              <a:prstDash val="solid"/>
            </a:ln>
          </p:spPr>
          <p:style>
            <a:lnRef idx="1">
              <a:schemeClr val="accent1"/>
            </a:lnRef>
            <a:fillRef idx="0">
              <a:schemeClr val="accent1"/>
            </a:fillRef>
            <a:effectRef idx="0">
              <a:schemeClr val="accent1"/>
            </a:effectRef>
            <a:fontRef idx="minor">
              <a:schemeClr val="tx1"/>
            </a:fontRef>
          </p:style>
        </p:cxnSp>
        <p:pic>
          <p:nvPicPr>
            <p:cNvPr id="93" name="Image 92" descr="Drapeau de la Jordanie — Wikipédia">
              <a:extLst>
                <a:ext uri="{FF2B5EF4-FFF2-40B4-BE49-F238E27FC236}">
                  <a16:creationId xmlns:a16="http://schemas.microsoft.com/office/drawing/2014/main" xmlns="" id="{907A76D4-2F3B-42B9-AD15-55FD6E7EBB0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98273" y="3580114"/>
              <a:ext cx="1002400" cy="652115"/>
            </a:xfrm>
            <a:prstGeom prst="rect">
              <a:avLst/>
            </a:prstGeom>
            <a:noFill/>
            <a:extLst>
              <a:ext uri="{909E8E84-426E-40DD-AFC4-6F175D3DCCD1}">
                <a14:hiddenFill xmlns:a14="http://schemas.microsoft.com/office/drawing/2010/main">
                  <a:solidFill>
                    <a:srgbClr val="FFFFFF"/>
                  </a:solidFill>
                </a14:hiddenFill>
              </a:ext>
            </a:extLst>
          </p:spPr>
        </p:pic>
        <p:pic>
          <p:nvPicPr>
            <p:cNvPr id="94" name="Image 93">
              <a:extLst>
                <a:ext uri="{FF2B5EF4-FFF2-40B4-BE49-F238E27FC236}">
                  <a16:creationId xmlns:a16="http://schemas.microsoft.com/office/drawing/2014/main" xmlns="" id="{E4DAEF3D-2D93-46EB-80AF-002FAA941CB4}"/>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795899" y="4411852"/>
              <a:ext cx="2180428" cy="922603"/>
            </a:xfrm>
            <a:prstGeom prst="rect">
              <a:avLst/>
            </a:prstGeom>
            <a:noFill/>
            <a:extLst>
              <a:ext uri="{909E8E84-426E-40DD-AFC4-6F175D3DCCD1}">
                <a14:hiddenFill xmlns:a14="http://schemas.microsoft.com/office/drawing/2010/main">
                  <a:solidFill>
                    <a:srgbClr val="FFFFFF"/>
                  </a:solidFill>
                </a14:hiddenFill>
              </a:ext>
            </a:extLst>
          </p:spPr>
        </p:pic>
        <p:pic>
          <p:nvPicPr>
            <p:cNvPr id="95" name="Image 94">
              <a:extLst>
                <a:ext uri="{FF2B5EF4-FFF2-40B4-BE49-F238E27FC236}">
                  <a16:creationId xmlns:a16="http://schemas.microsoft.com/office/drawing/2014/main" xmlns="" id="{E3E79798-1259-487E-BCE9-C7951A7A33E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52542" y="4389089"/>
              <a:ext cx="1365664" cy="967601"/>
            </a:xfrm>
            <a:prstGeom prst="rect">
              <a:avLst/>
            </a:prstGeom>
            <a:noFill/>
            <a:extLst>
              <a:ext uri="{909E8E84-426E-40DD-AFC4-6F175D3DCCD1}">
                <a14:hiddenFill xmlns:a14="http://schemas.microsoft.com/office/drawing/2010/main">
                  <a:solidFill>
                    <a:srgbClr val="FFFFFF"/>
                  </a:solidFill>
                </a14:hiddenFill>
              </a:ext>
            </a:extLst>
          </p:spPr>
        </p:pic>
        <p:pic>
          <p:nvPicPr>
            <p:cNvPr id="97" name="Image 96" descr="Drapeau de l'Arabie saoudite — Wikipédia">
              <a:extLst>
                <a:ext uri="{FF2B5EF4-FFF2-40B4-BE49-F238E27FC236}">
                  <a16:creationId xmlns:a16="http://schemas.microsoft.com/office/drawing/2014/main" xmlns="" id="{69391DB2-47F5-4F65-A2E6-C06548B927CD}"/>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349085" y="3613421"/>
              <a:ext cx="1015260" cy="647228"/>
            </a:xfrm>
            <a:prstGeom prst="rect">
              <a:avLst/>
            </a:prstGeom>
            <a:noFill/>
            <a:extLst>
              <a:ext uri="{909E8E84-426E-40DD-AFC4-6F175D3DCCD1}">
                <a14:hiddenFill xmlns:a14="http://schemas.microsoft.com/office/drawing/2010/main">
                  <a:solidFill>
                    <a:srgbClr val="FFFFFF"/>
                  </a:solidFill>
                </a14:hiddenFill>
              </a:ext>
            </a:extLst>
          </p:spPr>
        </p:pic>
        <p:pic>
          <p:nvPicPr>
            <p:cNvPr id="100" name="Image 99">
              <a:extLst>
                <a:ext uri="{FF2B5EF4-FFF2-40B4-BE49-F238E27FC236}">
                  <a16:creationId xmlns:a16="http://schemas.microsoft.com/office/drawing/2014/main" xmlns="" id="{DA7B3F9A-17E9-4371-B87D-F040166F22A1}"/>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63329" y="4502604"/>
              <a:ext cx="2612435" cy="865204"/>
            </a:xfrm>
            <a:prstGeom prst="rect">
              <a:avLst/>
            </a:prstGeom>
            <a:noFill/>
            <a:extLst>
              <a:ext uri="{909E8E84-426E-40DD-AFC4-6F175D3DCCD1}">
                <a14:hiddenFill xmlns:a14="http://schemas.microsoft.com/office/drawing/2010/main">
                  <a:solidFill>
                    <a:srgbClr val="FFFFFF"/>
                  </a:solidFill>
                </a14:hiddenFill>
              </a:ext>
            </a:extLst>
          </p:spPr>
        </p:pic>
        <p:pic>
          <p:nvPicPr>
            <p:cNvPr id="101" name="Image 100" descr="Drapeau du Liban — Wikipédia">
              <a:extLst>
                <a:ext uri="{FF2B5EF4-FFF2-40B4-BE49-F238E27FC236}">
                  <a16:creationId xmlns:a16="http://schemas.microsoft.com/office/drawing/2014/main" xmlns="" id="{CDB7323F-C689-4ACD-A6DE-BB4BFDB1E4AA}"/>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967918" y="3610683"/>
              <a:ext cx="1012656" cy="674650"/>
            </a:xfrm>
            <a:prstGeom prst="rect">
              <a:avLst/>
            </a:prstGeom>
            <a:noFill/>
            <a:extLst>
              <a:ext uri="{909E8E84-426E-40DD-AFC4-6F175D3DCCD1}">
                <a14:hiddenFill xmlns:a14="http://schemas.microsoft.com/office/drawing/2010/main">
                  <a:solidFill>
                    <a:srgbClr val="FFFFFF"/>
                  </a:solidFill>
                </a14:hiddenFill>
              </a:ext>
            </a:extLst>
          </p:spPr>
        </p:pic>
        <p:pic>
          <p:nvPicPr>
            <p:cNvPr id="102" name="Image 101">
              <a:extLst>
                <a:ext uri="{FF2B5EF4-FFF2-40B4-BE49-F238E27FC236}">
                  <a16:creationId xmlns:a16="http://schemas.microsoft.com/office/drawing/2014/main" xmlns="" id="{133E3501-DD8D-4E3F-9639-46EFEAFC8300}"/>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304289" y="4519613"/>
              <a:ext cx="15525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104" name="Image 103">
              <a:extLst>
                <a:ext uri="{FF2B5EF4-FFF2-40B4-BE49-F238E27FC236}">
                  <a16:creationId xmlns:a16="http://schemas.microsoft.com/office/drawing/2014/main" xmlns="" id="{BADABA3A-FF8C-4710-9B85-A51D4DB92E7F}"/>
                </a:ext>
              </a:extLst>
            </p:cNvPr>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8568015" y="3638910"/>
              <a:ext cx="1025121" cy="638757"/>
            </a:xfrm>
            <a:prstGeom prst="rect">
              <a:avLst/>
            </a:prstGeom>
            <a:noFill/>
            <a:extLst>
              <a:ext uri="{909E8E84-426E-40DD-AFC4-6F175D3DCCD1}">
                <a14:hiddenFill xmlns:a14="http://schemas.microsoft.com/office/drawing/2010/main">
                  <a:solidFill>
                    <a:srgbClr val="FFFFFF"/>
                  </a:solidFill>
                </a14:hiddenFill>
              </a:ext>
            </a:extLst>
          </p:spPr>
        </p:pic>
      </p:grpSp>
      <p:sp>
        <p:nvSpPr>
          <p:cNvPr id="40" name="Rectangle 39">
            <a:extLst>
              <a:ext uri="{FF2B5EF4-FFF2-40B4-BE49-F238E27FC236}">
                <a16:creationId xmlns:a16="http://schemas.microsoft.com/office/drawing/2014/main" xmlns="" id="{36210509-8C0E-41A4-A394-33DEFB317571}"/>
              </a:ext>
            </a:extLst>
          </p:cNvPr>
          <p:cNvSpPr/>
          <p:nvPr/>
        </p:nvSpPr>
        <p:spPr>
          <a:xfrm>
            <a:off x="1676975" y="1535407"/>
            <a:ext cx="6485718" cy="400110"/>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fr-FR" sz="2000" b="1" i="1" kern="0" dirty="0">
                <a:solidFill>
                  <a:srgbClr val="0070C0"/>
                </a:solidFill>
                <a:cs typeface="Segoe UI" panose="020B0502040204020203" pitchFamily="34" charset="0"/>
              </a:rPr>
              <a:t>Étendue de l’enquête</a:t>
            </a:r>
            <a:r>
              <a:rPr kumimoji="0" lang="fr-FR" sz="2000" b="1" i="1" u="none" strike="noStrike" kern="0" cap="none" spc="0" normalizeH="0" baseline="0" dirty="0">
                <a:ln>
                  <a:noFill/>
                </a:ln>
                <a:solidFill>
                  <a:srgbClr val="0070C0"/>
                </a:solidFill>
                <a:effectLst/>
                <a:uLnTx/>
                <a:uFillTx/>
                <a:ea typeface="+mn-ea"/>
                <a:cs typeface="Segoe UI" panose="020B0502040204020203" pitchFamily="34" charset="0"/>
              </a:rPr>
              <a:t>: </a:t>
            </a:r>
            <a:r>
              <a:rPr kumimoji="0" lang="fr-FR" sz="2000" b="1" i="1" u="none" strike="noStrike" kern="0" cap="none" spc="0" normalizeH="0" baseline="0" dirty="0">
                <a:ln>
                  <a:noFill/>
                </a:ln>
                <a:solidFill>
                  <a:srgbClr val="FF9933"/>
                </a:solidFill>
                <a:effectLst/>
                <a:uLnTx/>
                <a:uFillTx/>
                <a:ea typeface="+mn-ea"/>
                <a:cs typeface="Segoe UI" panose="020B0502040204020203" pitchFamily="34" charset="0"/>
              </a:rPr>
              <a:t>10 SGC </a:t>
            </a:r>
            <a:r>
              <a:rPr kumimoji="0" lang="fr-FR" sz="2000" b="1" i="1" u="none" strike="noStrike" kern="0" cap="none" spc="0" normalizeH="0" baseline="0" dirty="0">
                <a:ln>
                  <a:noFill/>
                </a:ln>
                <a:solidFill>
                  <a:srgbClr val="002060"/>
                </a:solidFill>
                <a:effectLst/>
                <a:uLnTx/>
                <a:uFillTx/>
                <a:ea typeface="+mn-ea"/>
                <a:cs typeface="Segoe UI" panose="020B0502040204020203" pitchFamily="34" charset="0"/>
              </a:rPr>
              <a:t>relevant de </a:t>
            </a:r>
            <a:r>
              <a:rPr kumimoji="0" lang="fr-FR" sz="2000" b="1" i="1" u="none" strike="noStrike" kern="0" cap="none" spc="0" normalizeH="0" baseline="0" dirty="0">
                <a:ln>
                  <a:noFill/>
                </a:ln>
                <a:solidFill>
                  <a:srgbClr val="B20838"/>
                </a:solidFill>
                <a:effectLst/>
                <a:uLnTx/>
                <a:uFillTx/>
                <a:ea typeface="+mn-ea"/>
                <a:cs typeface="Segoe UI" panose="020B0502040204020203" pitchFamily="34" charset="0"/>
              </a:rPr>
              <a:t>8 pays arabes </a:t>
            </a:r>
          </a:p>
        </p:txBody>
      </p:sp>
      <p:pic>
        <p:nvPicPr>
          <p:cNvPr id="1026" name="Picture 2" descr="11 conseils pour réussir le sondage de votre étude de marché">
            <a:extLst>
              <a:ext uri="{FF2B5EF4-FFF2-40B4-BE49-F238E27FC236}">
                <a16:creationId xmlns:a16="http://schemas.microsoft.com/office/drawing/2014/main" xmlns="" id="{F3A69ACD-ADAE-4986-ABE1-1B508483942F}"/>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31396" y="1119843"/>
            <a:ext cx="1209736" cy="1026292"/>
          </a:xfrm>
          <a:prstGeom prst="rect">
            <a:avLst/>
          </a:prstGeom>
          <a:noFill/>
          <a:extLst>
            <a:ext uri="{909E8E84-426E-40DD-AFC4-6F175D3DCCD1}">
              <a14:hiddenFill xmlns:a14="http://schemas.microsoft.com/office/drawing/2010/main">
                <a:solidFill>
                  <a:srgbClr val="FFFFFF"/>
                </a:solidFill>
              </a14:hiddenFill>
            </a:ext>
          </a:extLst>
        </p:spPr>
      </p:pic>
      <p:sp>
        <p:nvSpPr>
          <p:cNvPr id="47" name="ZoneTexte 46">
            <a:extLst>
              <a:ext uri="{FF2B5EF4-FFF2-40B4-BE49-F238E27FC236}">
                <a16:creationId xmlns:a16="http://schemas.microsoft.com/office/drawing/2014/main" xmlns="" id="{40C22E95-89FF-4557-8921-7634992948AD}"/>
              </a:ext>
            </a:extLst>
          </p:cNvPr>
          <p:cNvSpPr txBox="1"/>
          <p:nvPr/>
        </p:nvSpPr>
        <p:spPr>
          <a:xfrm>
            <a:off x="10024114" y="3620310"/>
            <a:ext cx="687152" cy="369332"/>
          </a:xfrm>
          <a:prstGeom prst="rect">
            <a:avLst/>
          </a:prstGeom>
          <a:noFill/>
        </p:spPr>
        <p:txBody>
          <a:bodyPr wrap="square">
            <a:spAutoFit/>
          </a:bodyPr>
          <a:lstStyle/>
          <a:p>
            <a:pPr algn="ctr"/>
            <a:r>
              <a:rPr lang="fr-FR" b="1" i="1" dirty="0">
                <a:solidFill>
                  <a:srgbClr val="007434"/>
                </a:solidFill>
              </a:rPr>
              <a:t>ELGF</a:t>
            </a:r>
          </a:p>
        </p:txBody>
      </p:sp>
      <p:cxnSp>
        <p:nvCxnSpPr>
          <p:cNvPr id="55" name="Connecteur droit 54">
            <a:extLst>
              <a:ext uri="{FF2B5EF4-FFF2-40B4-BE49-F238E27FC236}">
                <a16:creationId xmlns:a16="http://schemas.microsoft.com/office/drawing/2014/main" xmlns="" id="{0DC14396-E02F-4850-9330-3DBAB4BEABEE}"/>
              </a:ext>
            </a:extLst>
          </p:cNvPr>
          <p:cNvCxnSpPr>
            <a:cxnSpLocks/>
          </p:cNvCxnSpPr>
          <p:nvPr/>
        </p:nvCxnSpPr>
        <p:spPr>
          <a:xfrm>
            <a:off x="5648532" y="2950492"/>
            <a:ext cx="0" cy="1014970"/>
          </a:xfrm>
          <a:prstGeom prst="line">
            <a:avLst/>
          </a:prstGeom>
          <a:ln w="19050">
            <a:solidFill>
              <a:srgbClr val="00206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3258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12</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3"/>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SGC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arabes</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Panorama des pratiques actuelles</a:t>
            </a:r>
            <a:endPar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endParaRPr>
          </a:p>
        </p:txBody>
      </p:sp>
      <p:grpSp>
        <p:nvGrpSpPr>
          <p:cNvPr id="13" name="Groupe 12">
            <a:extLst>
              <a:ext uri="{FF2B5EF4-FFF2-40B4-BE49-F238E27FC236}">
                <a16:creationId xmlns:a16="http://schemas.microsoft.com/office/drawing/2014/main" xmlns="" id="{E01E0F5C-A56C-4C9C-9567-16A44DCF183C}"/>
              </a:ext>
            </a:extLst>
          </p:cNvPr>
          <p:cNvGrpSpPr/>
          <p:nvPr/>
        </p:nvGrpSpPr>
        <p:grpSpPr>
          <a:xfrm>
            <a:off x="205811" y="1018071"/>
            <a:ext cx="2506486" cy="520357"/>
            <a:chOff x="205811" y="1120941"/>
            <a:chExt cx="2506486" cy="520357"/>
          </a:xfrm>
        </p:grpSpPr>
        <p:pic>
          <p:nvPicPr>
            <p:cNvPr id="3" name="Image 2">
              <a:extLst>
                <a:ext uri="{FF2B5EF4-FFF2-40B4-BE49-F238E27FC236}">
                  <a16:creationId xmlns:a16="http://schemas.microsoft.com/office/drawing/2014/main" xmlns="" id="{329F340F-7360-49FC-904D-3203F43B00AC}"/>
                </a:ext>
              </a:extLst>
            </p:cNvPr>
            <p:cNvPicPr>
              <a:picLocks noChangeAspect="1"/>
            </p:cNvPicPr>
            <p:nvPr/>
          </p:nvPicPr>
          <p:blipFill>
            <a:blip r:embed="rId4"/>
            <a:stretch>
              <a:fillRect/>
            </a:stretch>
          </p:blipFill>
          <p:spPr>
            <a:xfrm>
              <a:off x="205811" y="1120941"/>
              <a:ext cx="401012" cy="507831"/>
            </a:xfrm>
            <a:prstGeom prst="rect">
              <a:avLst/>
            </a:prstGeom>
          </p:spPr>
        </p:pic>
        <p:sp>
          <p:nvSpPr>
            <p:cNvPr id="44" name="ZoneTexte 43">
              <a:extLst>
                <a:ext uri="{FF2B5EF4-FFF2-40B4-BE49-F238E27FC236}">
                  <a16:creationId xmlns:a16="http://schemas.microsoft.com/office/drawing/2014/main" xmlns="" id="{7F6801B5-130B-4AC9-A17B-59BFE1BB4310}"/>
                </a:ext>
              </a:extLst>
            </p:cNvPr>
            <p:cNvSpPr txBox="1"/>
            <p:nvPr/>
          </p:nvSpPr>
          <p:spPr>
            <a:xfrm>
              <a:off x="507342" y="1271966"/>
              <a:ext cx="2204955" cy="369332"/>
            </a:xfrm>
            <a:prstGeom prst="rect">
              <a:avLst/>
            </a:prstGeom>
            <a:noFill/>
          </p:spPr>
          <p:txBody>
            <a:bodyPr wrap="square">
              <a:spAutoFit/>
            </a:bodyPr>
            <a:lstStyle/>
            <a:p>
              <a:pPr algn="just"/>
              <a:r>
                <a:rPr lang="fr-FR" sz="1800" b="1" i="1" u="none" strike="noStrike" baseline="0" dirty="0">
                  <a:solidFill>
                    <a:srgbClr val="0070C0"/>
                  </a:solidFill>
                </a:rPr>
                <a:t>Nature des SGC?</a:t>
              </a:r>
              <a:endParaRPr lang="fr-FR" b="1" i="1" dirty="0">
                <a:solidFill>
                  <a:srgbClr val="0070C0"/>
                </a:solidFill>
              </a:endParaRPr>
            </a:p>
          </p:txBody>
        </p:sp>
      </p:grpSp>
      <p:cxnSp>
        <p:nvCxnSpPr>
          <p:cNvPr id="52" name="Connecteur droit avec flèche 51">
            <a:extLst>
              <a:ext uri="{FF2B5EF4-FFF2-40B4-BE49-F238E27FC236}">
                <a16:creationId xmlns:a16="http://schemas.microsoft.com/office/drawing/2014/main" xmlns="" id="{B0F10AE3-1D1D-442D-A6A1-28B0FF55494D}"/>
              </a:ext>
            </a:extLst>
          </p:cNvPr>
          <p:cNvCxnSpPr>
            <a:cxnSpLocks/>
          </p:cNvCxnSpPr>
          <p:nvPr/>
        </p:nvCxnSpPr>
        <p:spPr>
          <a:xfrm flipV="1">
            <a:off x="3901273" y="5905497"/>
            <a:ext cx="4974289" cy="2150"/>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xmlns="" id="{D0A02A94-077C-4B83-9B86-EF12C7A38AEB}"/>
              </a:ext>
            </a:extLst>
          </p:cNvPr>
          <p:cNvCxnSpPr>
            <a:cxnSpLocks/>
          </p:cNvCxnSpPr>
          <p:nvPr/>
        </p:nvCxnSpPr>
        <p:spPr>
          <a:xfrm>
            <a:off x="3984475" y="1800222"/>
            <a:ext cx="0" cy="4200525"/>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55" name="Connecteur droit avec flèche 54">
            <a:extLst>
              <a:ext uri="{FF2B5EF4-FFF2-40B4-BE49-F238E27FC236}">
                <a16:creationId xmlns:a16="http://schemas.microsoft.com/office/drawing/2014/main" xmlns="" id="{FBB029A9-479F-4E4C-B829-8C9850EA7F57}"/>
              </a:ext>
            </a:extLst>
          </p:cNvPr>
          <p:cNvCxnSpPr>
            <a:cxnSpLocks/>
          </p:cNvCxnSpPr>
          <p:nvPr/>
        </p:nvCxnSpPr>
        <p:spPr>
          <a:xfrm>
            <a:off x="5503712" y="1847847"/>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a:extLst>
              <a:ext uri="{FF2B5EF4-FFF2-40B4-BE49-F238E27FC236}">
                <a16:creationId xmlns:a16="http://schemas.microsoft.com/office/drawing/2014/main" xmlns="" id="{03EA6AEA-FC82-453E-BF5D-FAAEC9AEA452}"/>
              </a:ext>
            </a:extLst>
          </p:cNvPr>
          <p:cNvCxnSpPr>
            <a:cxnSpLocks/>
          </p:cNvCxnSpPr>
          <p:nvPr/>
        </p:nvCxnSpPr>
        <p:spPr>
          <a:xfrm>
            <a:off x="7027712" y="1866897"/>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7" name="Connecteur droit avec flèche 56">
            <a:extLst>
              <a:ext uri="{FF2B5EF4-FFF2-40B4-BE49-F238E27FC236}">
                <a16:creationId xmlns:a16="http://schemas.microsoft.com/office/drawing/2014/main" xmlns="" id="{37ABC79C-615C-48A8-804E-595DF88C3ACC}"/>
              </a:ext>
            </a:extLst>
          </p:cNvPr>
          <p:cNvCxnSpPr>
            <a:cxnSpLocks/>
          </p:cNvCxnSpPr>
          <p:nvPr/>
        </p:nvCxnSpPr>
        <p:spPr>
          <a:xfrm>
            <a:off x="8561237" y="1847847"/>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8" name="Connecteur droit avec flèche 57">
            <a:extLst>
              <a:ext uri="{FF2B5EF4-FFF2-40B4-BE49-F238E27FC236}">
                <a16:creationId xmlns:a16="http://schemas.microsoft.com/office/drawing/2014/main" xmlns="" id="{FF84BE7A-89F6-4024-8142-18E7F9848579}"/>
              </a:ext>
            </a:extLst>
          </p:cNvPr>
          <p:cNvCxnSpPr>
            <a:cxnSpLocks/>
          </p:cNvCxnSpPr>
          <p:nvPr/>
        </p:nvCxnSpPr>
        <p:spPr>
          <a:xfrm flipV="1">
            <a:off x="3901273" y="4962522"/>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59" name="Connecteur droit avec flèche 58">
            <a:extLst>
              <a:ext uri="{FF2B5EF4-FFF2-40B4-BE49-F238E27FC236}">
                <a16:creationId xmlns:a16="http://schemas.microsoft.com/office/drawing/2014/main" xmlns="" id="{C910D9A3-1505-41C7-A940-530C8DDBD4F9}"/>
              </a:ext>
            </a:extLst>
          </p:cNvPr>
          <p:cNvCxnSpPr>
            <a:cxnSpLocks/>
          </p:cNvCxnSpPr>
          <p:nvPr/>
        </p:nvCxnSpPr>
        <p:spPr>
          <a:xfrm flipV="1">
            <a:off x="3901273" y="3009897"/>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60" name="Connecteur droit avec flèche 59">
            <a:extLst>
              <a:ext uri="{FF2B5EF4-FFF2-40B4-BE49-F238E27FC236}">
                <a16:creationId xmlns:a16="http://schemas.microsoft.com/office/drawing/2014/main" xmlns="" id="{860491A1-B108-4136-9F22-AAC38B759DD4}"/>
              </a:ext>
            </a:extLst>
          </p:cNvPr>
          <p:cNvCxnSpPr>
            <a:cxnSpLocks/>
          </p:cNvCxnSpPr>
          <p:nvPr/>
        </p:nvCxnSpPr>
        <p:spPr>
          <a:xfrm flipV="1">
            <a:off x="3903512" y="2038347"/>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61" name="Connecteur droit avec flèche 60">
            <a:extLst>
              <a:ext uri="{FF2B5EF4-FFF2-40B4-BE49-F238E27FC236}">
                <a16:creationId xmlns:a16="http://schemas.microsoft.com/office/drawing/2014/main" xmlns="" id="{04E8FC68-0006-4344-9892-39B101496FC6}"/>
              </a:ext>
            </a:extLst>
          </p:cNvPr>
          <p:cNvCxnSpPr>
            <a:cxnSpLocks/>
          </p:cNvCxnSpPr>
          <p:nvPr/>
        </p:nvCxnSpPr>
        <p:spPr>
          <a:xfrm flipV="1">
            <a:off x="3910798" y="3981447"/>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63" name="Connecteur droit avec flèche 62">
            <a:extLst>
              <a:ext uri="{FF2B5EF4-FFF2-40B4-BE49-F238E27FC236}">
                <a16:creationId xmlns:a16="http://schemas.microsoft.com/office/drawing/2014/main" xmlns="" id="{6C16CDF5-61B9-4ECC-8905-E614F85DDE78}"/>
              </a:ext>
            </a:extLst>
          </p:cNvPr>
          <p:cNvCxnSpPr>
            <a:cxnSpLocks/>
          </p:cNvCxnSpPr>
          <p:nvPr/>
        </p:nvCxnSpPr>
        <p:spPr>
          <a:xfrm>
            <a:off x="5514357" y="592073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64" name="Connecteur droit avec flèche 63">
            <a:extLst>
              <a:ext uri="{FF2B5EF4-FFF2-40B4-BE49-F238E27FC236}">
                <a16:creationId xmlns:a16="http://schemas.microsoft.com/office/drawing/2014/main" xmlns="" id="{10892E27-852E-404A-B0BD-AACD4B91B9A1}"/>
              </a:ext>
            </a:extLst>
          </p:cNvPr>
          <p:cNvCxnSpPr>
            <a:cxnSpLocks/>
          </p:cNvCxnSpPr>
          <p:nvPr/>
        </p:nvCxnSpPr>
        <p:spPr>
          <a:xfrm>
            <a:off x="7026927" y="590168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65" name="Connecteur droit avec flèche 64">
            <a:extLst>
              <a:ext uri="{FF2B5EF4-FFF2-40B4-BE49-F238E27FC236}">
                <a16:creationId xmlns:a16="http://schemas.microsoft.com/office/drawing/2014/main" xmlns="" id="{74A4B240-D748-4638-B228-58693146ED92}"/>
              </a:ext>
            </a:extLst>
          </p:cNvPr>
          <p:cNvCxnSpPr>
            <a:cxnSpLocks/>
          </p:cNvCxnSpPr>
          <p:nvPr/>
        </p:nvCxnSpPr>
        <p:spPr>
          <a:xfrm>
            <a:off x="8558547" y="589025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sp>
        <p:nvSpPr>
          <p:cNvPr id="66" name="ZoneTexte 65">
            <a:extLst>
              <a:ext uri="{FF2B5EF4-FFF2-40B4-BE49-F238E27FC236}">
                <a16:creationId xmlns:a16="http://schemas.microsoft.com/office/drawing/2014/main" xmlns="" id="{578D0F2A-C63C-4360-AA57-886756F5C1B3}"/>
              </a:ext>
            </a:extLst>
          </p:cNvPr>
          <p:cNvSpPr txBox="1"/>
          <p:nvPr/>
        </p:nvSpPr>
        <p:spPr>
          <a:xfrm rot="16200000">
            <a:off x="1323009" y="3785537"/>
            <a:ext cx="1577340" cy="307777"/>
          </a:xfrm>
          <a:prstGeom prst="rect">
            <a:avLst/>
          </a:prstGeom>
          <a:noFill/>
        </p:spPr>
        <p:txBody>
          <a:bodyPr wrap="square">
            <a:spAutoFit/>
          </a:bodyPr>
          <a:lstStyle>
            <a:defPPr>
              <a:defRPr lang="en-US"/>
            </a:defPPr>
            <a:lvl1pPr algn="ctr">
              <a:defRPr sz="1400" b="1" i="1">
                <a:solidFill>
                  <a:srgbClr val="000000"/>
                </a:solidFill>
              </a:defRPr>
            </a:lvl1pPr>
          </a:lstStyle>
          <a:p>
            <a:r>
              <a:rPr lang="fr-FR" dirty="0">
                <a:solidFill>
                  <a:srgbClr val="007434"/>
                </a:solidFill>
              </a:rPr>
              <a:t>Forme juridique?</a:t>
            </a:r>
          </a:p>
        </p:txBody>
      </p:sp>
      <p:sp>
        <p:nvSpPr>
          <p:cNvPr id="67" name="ZoneTexte 66">
            <a:extLst>
              <a:ext uri="{FF2B5EF4-FFF2-40B4-BE49-F238E27FC236}">
                <a16:creationId xmlns:a16="http://schemas.microsoft.com/office/drawing/2014/main" xmlns="" id="{1879FBE3-9193-4A60-B928-E63B2E4799DF}"/>
              </a:ext>
            </a:extLst>
          </p:cNvPr>
          <p:cNvSpPr txBox="1"/>
          <p:nvPr/>
        </p:nvSpPr>
        <p:spPr>
          <a:xfrm>
            <a:off x="5491080" y="6258236"/>
            <a:ext cx="1577340" cy="307777"/>
          </a:xfrm>
          <a:prstGeom prst="rect">
            <a:avLst/>
          </a:prstGeom>
          <a:noFill/>
        </p:spPr>
        <p:txBody>
          <a:bodyPr wrap="square">
            <a:spAutoFit/>
          </a:bodyPr>
          <a:lstStyle/>
          <a:p>
            <a:pPr algn="ctr"/>
            <a:r>
              <a:rPr lang="en-US" sz="1400" b="1" i="1" dirty="0">
                <a:solidFill>
                  <a:srgbClr val="007434"/>
                </a:solidFill>
              </a:rPr>
              <a:t>Ownership</a:t>
            </a:r>
            <a:r>
              <a:rPr lang="fr-FR" sz="1400" b="1" i="1" dirty="0">
                <a:solidFill>
                  <a:srgbClr val="007434"/>
                </a:solidFill>
              </a:rPr>
              <a:t>?</a:t>
            </a:r>
          </a:p>
        </p:txBody>
      </p:sp>
      <p:sp>
        <p:nvSpPr>
          <p:cNvPr id="68" name="ZoneTexte 67">
            <a:extLst>
              <a:ext uri="{FF2B5EF4-FFF2-40B4-BE49-F238E27FC236}">
                <a16:creationId xmlns:a16="http://schemas.microsoft.com/office/drawing/2014/main" xmlns="" id="{E3920AA8-173D-40C9-8686-5F869DD32B0A}"/>
              </a:ext>
            </a:extLst>
          </p:cNvPr>
          <p:cNvSpPr txBox="1"/>
          <p:nvPr/>
        </p:nvSpPr>
        <p:spPr>
          <a:xfrm>
            <a:off x="4037925" y="5951633"/>
            <a:ext cx="1476825" cy="307777"/>
          </a:xfrm>
          <a:prstGeom prst="rect">
            <a:avLst/>
          </a:prstGeom>
          <a:noFill/>
        </p:spPr>
        <p:txBody>
          <a:bodyPr wrap="square">
            <a:spAutoFit/>
          </a:bodyPr>
          <a:lstStyle/>
          <a:p>
            <a:pPr algn="ctr"/>
            <a:r>
              <a:rPr lang="fr-FR" sz="1400" b="1" i="1" dirty="0">
                <a:solidFill>
                  <a:srgbClr val="2F5597"/>
                </a:solidFill>
              </a:rPr>
              <a:t>Public</a:t>
            </a:r>
          </a:p>
        </p:txBody>
      </p:sp>
      <p:sp>
        <p:nvSpPr>
          <p:cNvPr id="69" name="ZoneTexte 68">
            <a:extLst>
              <a:ext uri="{FF2B5EF4-FFF2-40B4-BE49-F238E27FC236}">
                <a16:creationId xmlns:a16="http://schemas.microsoft.com/office/drawing/2014/main" xmlns="" id="{8963CDFD-A71A-4054-86D4-94D471D463A9}"/>
              </a:ext>
            </a:extLst>
          </p:cNvPr>
          <p:cNvSpPr txBox="1"/>
          <p:nvPr/>
        </p:nvSpPr>
        <p:spPr>
          <a:xfrm>
            <a:off x="5529289" y="5953829"/>
            <a:ext cx="1476825" cy="307777"/>
          </a:xfrm>
          <a:prstGeom prst="rect">
            <a:avLst/>
          </a:prstGeom>
          <a:noFill/>
        </p:spPr>
        <p:txBody>
          <a:bodyPr wrap="square">
            <a:spAutoFit/>
          </a:bodyPr>
          <a:lstStyle/>
          <a:p>
            <a:pPr algn="ctr"/>
            <a:r>
              <a:rPr lang="fr-FR" sz="1400" b="1" i="1" dirty="0">
                <a:solidFill>
                  <a:srgbClr val="2F5597"/>
                </a:solidFill>
              </a:rPr>
              <a:t>Privé</a:t>
            </a:r>
          </a:p>
        </p:txBody>
      </p:sp>
      <p:sp>
        <p:nvSpPr>
          <p:cNvPr id="71" name="ZoneTexte 70">
            <a:extLst>
              <a:ext uri="{FF2B5EF4-FFF2-40B4-BE49-F238E27FC236}">
                <a16:creationId xmlns:a16="http://schemas.microsoft.com/office/drawing/2014/main" xmlns="" id="{A4801A9C-753E-406F-8C9D-1C8C11001962}"/>
              </a:ext>
            </a:extLst>
          </p:cNvPr>
          <p:cNvSpPr txBox="1"/>
          <p:nvPr/>
        </p:nvSpPr>
        <p:spPr>
          <a:xfrm>
            <a:off x="7076175" y="5951633"/>
            <a:ext cx="1476825" cy="307777"/>
          </a:xfrm>
          <a:prstGeom prst="rect">
            <a:avLst/>
          </a:prstGeom>
          <a:noFill/>
        </p:spPr>
        <p:txBody>
          <a:bodyPr wrap="square">
            <a:spAutoFit/>
          </a:bodyPr>
          <a:lstStyle/>
          <a:p>
            <a:pPr algn="ctr"/>
            <a:r>
              <a:rPr lang="fr-FR" sz="1400" b="1" i="1" dirty="0">
                <a:solidFill>
                  <a:srgbClr val="2F5597"/>
                </a:solidFill>
              </a:rPr>
              <a:t>International</a:t>
            </a:r>
          </a:p>
        </p:txBody>
      </p:sp>
      <p:sp>
        <p:nvSpPr>
          <p:cNvPr id="74" name="Rectangle 73">
            <a:extLst>
              <a:ext uri="{FF2B5EF4-FFF2-40B4-BE49-F238E27FC236}">
                <a16:creationId xmlns:a16="http://schemas.microsoft.com/office/drawing/2014/main" xmlns="" id="{E9B634FF-EA73-42AA-BCCA-58FED9C37BA3}"/>
              </a:ext>
            </a:extLst>
          </p:cNvPr>
          <p:cNvSpPr/>
          <p:nvPr/>
        </p:nvSpPr>
        <p:spPr>
          <a:xfrm>
            <a:off x="2712889" y="5219605"/>
            <a:ext cx="1271586" cy="523220"/>
          </a:xfrm>
          <a:prstGeom prst="rect">
            <a:avLst/>
          </a:prstGeom>
          <a:noFill/>
        </p:spPr>
        <p:txBody>
          <a:bodyPr wrap="square">
            <a:spAutoFit/>
          </a:bodyPr>
          <a:lstStyle/>
          <a:p>
            <a:pPr algn="ctr"/>
            <a:r>
              <a:rPr lang="fr-FR" sz="1400" b="1" i="1" dirty="0">
                <a:solidFill>
                  <a:srgbClr val="2F5597"/>
                </a:solidFill>
              </a:rPr>
              <a:t>Sociétés Commerciales</a:t>
            </a:r>
            <a:endParaRPr lang="fr-CA" sz="1400" b="1" i="1" dirty="0">
              <a:solidFill>
                <a:srgbClr val="2F5597"/>
              </a:solidFill>
            </a:endParaRPr>
          </a:p>
        </p:txBody>
      </p:sp>
      <p:sp>
        <p:nvSpPr>
          <p:cNvPr id="75" name="Rectangle 74">
            <a:extLst>
              <a:ext uri="{FF2B5EF4-FFF2-40B4-BE49-F238E27FC236}">
                <a16:creationId xmlns:a16="http://schemas.microsoft.com/office/drawing/2014/main" xmlns="" id="{2E129DDF-4B4E-4571-A7FE-B05E342EDBB8}"/>
              </a:ext>
            </a:extLst>
          </p:cNvPr>
          <p:cNvSpPr/>
          <p:nvPr/>
        </p:nvSpPr>
        <p:spPr>
          <a:xfrm>
            <a:off x="2331464" y="4192399"/>
            <a:ext cx="1706461" cy="523220"/>
          </a:xfrm>
          <a:prstGeom prst="rect">
            <a:avLst/>
          </a:prstGeom>
          <a:noFill/>
        </p:spPr>
        <p:txBody>
          <a:bodyPr wrap="square">
            <a:spAutoFit/>
          </a:bodyPr>
          <a:lstStyle/>
          <a:p>
            <a:pPr algn="ctr"/>
            <a:r>
              <a:rPr lang="fr-FR" sz="1400" b="1" i="1" dirty="0">
                <a:solidFill>
                  <a:srgbClr val="2F5597"/>
                </a:solidFill>
              </a:rPr>
              <a:t>Etablissements publics "sui generis"</a:t>
            </a:r>
            <a:endParaRPr lang="fr-CA" sz="1400" b="1" i="1" dirty="0">
              <a:solidFill>
                <a:srgbClr val="2F5597"/>
              </a:solidFill>
            </a:endParaRPr>
          </a:p>
        </p:txBody>
      </p:sp>
      <p:sp>
        <p:nvSpPr>
          <p:cNvPr id="76" name="Rectangle 75">
            <a:extLst>
              <a:ext uri="{FF2B5EF4-FFF2-40B4-BE49-F238E27FC236}">
                <a16:creationId xmlns:a16="http://schemas.microsoft.com/office/drawing/2014/main" xmlns="" id="{651BD4BB-3069-4214-84DA-C3B538F7168A}"/>
              </a:ext>
            </a:extLst>
          </p:cNvPr>
          <p:cNvSpPr/>
          <p:nvPr/>
        </p:nvSpPr>
        <p:spPr>
          <a:xfrm>
            <a:off x="2391444" y="3162185"/>
            <a:ext cx="1619296" cy="738664"/>
          </a:xfrm>
          <a:prstGeom prst="rect">
            <a:avLst/>
          </a:prstGeom>
          <a:noFill/>
        </p:spPr>
        <p:txBody>
          <a:bodyPr wrap="square">
            <a:spAutoFit/>
          </a:bodyPr>
          <a:lstStyle/>
          <a:p>
            <a:pPr algn="ctr"/>
            <a:r>
              <a:rPr lang="fr-FR" sz="1400" b="1" i="1" dirty="0">
                <a:solidFill>
                  <a:srgbClr val="2F5597"/>
                </a:solidFill>
              </a:rPr>
              <a:t>Programmes gérés par des institutions spécialisées</a:t>
            </a:r>
            <a:endParaRPr lang="fr-CA" sz="1400" b="1" i="1" dirty="0">
              <a:solidFill>
                <a:srgbClr val="2F5597"/>
              </a:solidFill>
            </a:endParaRPr>
          </a:p>
        </p:txBody>
      </p:sp>
      <p:sp>
        <p:nvSpPr>
          <p:cNvPr id="77" name="Rectangle 76">
            <a:extLst>
              <a:ext uri="{FF2B5EF4-FFF2-40B4-BE49-F238E27FC236}">
                <a16:creationId xmlns:a16="http://schemas.microsoft.com/office/drawing/2014/main" xmlns="" id="{4F099A04-8AE4-4A20-AC6A-B167088724AA}"/>
              </a:ext>
            </a:extLst>
          </p:cNvPr>
          <p:cNvSpPr/>
          <p:nvPr/>
        </p:nvSpPr>
        <p:spPr>
          <a:xfrm>
            <a:off x="1934308" y="2183246"/>
            <a:ext cx="2116249" cy="738664"/>
          </a:xfrm>
          <a:prstGeom prst="rect">
            <a:avLst/>
          </a:prstGeom>
          <a:noFill/>
        </p:spPr>
        <p:txBody>
          <a:bodyPr wrap="square">
            <a:spAutoFit/>
          </a:bodyPr>
          <a:lstStyle/>
          <a:p>
            <a:pPr algn="ctr"/>
            <a:r>
              <a:rPr lang="fr-FR" sz="1400" b="1" i="1" dirty="0">
                <a:solidFill>
                  <a:srgbClr val="2F5597"/>
                </a:solidFill>
              </a:rPr>
              <a:t>Programmes gérés au sein d’une administration publique</a:t>
            </a:r>
            <a:endParaRPr lang="fr-CA" sz="1400" b="1" i="1" dirty="0">
              <a:solidFill>
                <a:srgbClr val="2F5597"/>
              </a:solidFill>
            </a:endParaRPr>
          </a:p>
        </p:txBody>
      </p:sp>
      <p:sp>
        <p:nvSpPr>
          <p:cNvPr id="84" name="ZoneTexte 83">
            <a:extLst>
              <a:ext uri="{FF2B5EF4-FFF2-40B4-BE49-F238E27FC236}">
                <a16:creationId xmlns:a16="http://schemas.microsoft.com/office/drawing/2014/main" xmlns="" id="{882CD730-EBDF-4AC0-AE40-BEF5AE711D4C}"/>
              </a:ext>
            </a:extLst>
          </p:cNvPr>
          <p:cNvSpPr txBox="1"/>
          <p:nvPr/>
        </p:nvSpPr>
        <p:spPr>
          <a:xfrm>
            <a:off x="7084412" y="3297460"/>
            <a:ext cx="1476825" cy="307777"/>
          </a:xfrm>
          <a:prstGeom prst="rect">
            <a:avLst/>
          </a:prstGeom>
          <a:noFill/>
        </p:spPr>
        <p:txBody>
          <a:bodyPr wrap="square">
            <a:spAutoFit/>
          </a:bodyPr>
          <a:lstStyle/>
          <a:p>
            <a:pPr algn="ctr"/>
            <a:r>
              <a:rPr lang="fr-FR" sz="1400" dirty="0">
                <a:solidFill>
                  <a:srgbClr val="000000"/>
                </a:solidFill>
              </a:rPr>
              <a:t>Egypte (ELGF)</a:t>
            </a:r>
          </a:p>
        </p:txBody>
      </p:sp>
      <p:sp>
        <p:nvSpPr>
          <p:cNvPr id="85" name="ZoneTexte 84">
            <a:extLst>
              <a:ext uri="{FF2B5EF4-FFF2-40B4-BE49-F238E27FC236}">
                <a16:creationId xmlns:a16="http://schemas.microsoft.com/office/drawing/2014/main" xmlns="" id="{7D44D204-EED5-49AC-8375-4152E9068CF4}"/>
              </a:ext>
            </a:extLst>
          </p:cNvPr>
          <p:cNvSpPr txBox="1"/>
          <p:nvPr/>
        </p:nvSpPr>
        <p:spPr>
          <a:xfrm>
            <a:off x="3990749" y="5268549"/>
            <a:ext cx="1476825" cy="307777"/>
          </a:xfrm>
          <a:prstGeom prst="rect">
            <a:avLst/>
          </a:prstGeom>
          <a:noFill/>
        </p:spPr>
        <p:txBody>
          <a:bodyPr wrap="square">
            <a:spAutoFit/>
          </a:bodyPr>
          <a:lstStyle/>
          <a:p>
            <a:pPr algn="ctr"/>
            <a:r>
              <a:rPr lang="fr-FR" sz="1400" dirty="0">
                <a:solidFill>
                  <a:srgbClr val="000000"/>
                </a:solidFill>
              </a:rPr>
              <a:t>Jordanie</a:t>
            </a:r>
          </a:p>
        </p:txBody>
      </p:sp>
      <p:sp>
        <p:nvSpPr>
          <p:cNvPr id="86" name="ZoneTexte 85">
            <a:extLst>
              <a:ext uri="{FF2B5EF4-FFF2-40B4-BE49-F238E27FC236}">
                <a16:creationId xmlns:a16="http://schemas.microsoft.com/office/drawing/2014/main" xmlns="" id="{F584CA72-94E4-4BAC-9BF9-30ABBD7C5012}"/>
              </a:ext>
            </a:extLst>
          </p:cNvPr>
          <p:cNvSpPr txBox="1"/>
          <p:nvPr/>
        </p:nvSpPr>
        <p:spPr>
          <a:xfrm>
            <a:off x="4029269" y="2996915"/>
            <a:ext cx="1476825" cy="307777"/>
          </a:xfrm>
          <a:prstGeom prst="rect">
            <a:avLst/>
          </a:prstGeom>
          <a:noFill/>
        </p:spPr>
        <p:txBody>
          <a:bodyPr wrap="square">
            <a:spAutoFit/>
          </a:bodyPr>
          <a:lstStyle/>
          <a:p>
            <a:pPr algn="ctr"/>
            <a:r>
              <a:rPr lang="fr-FR" sz="1400" dirty="0">
                <a:solidFill>
                  <a:srgbClr val="000000"/>
                </a:solidFill>
              </a:rPr>
              <a:t>Tunisie</a:t>
            </a:r>
          </a:p>
        </p:txBody>
      </p:sp>
      <p:sp>
        <p:nvSpPr>
          <p:cNvPr id="91" name="ZoneTexte 90">
            <a:extLst>
              <a:ext uri="{FF2B5EF4-FFF2-40B4-BE49-F238E27FC236}">
                <a16:creationId xmlns:a16="http://schemas.microsoft.com/office/drawing/2014/main" xmlns="" id="{AF40D36A-32A4-4F3E-89E4-10EA6D400D1F}"/>
              </a:ext>
            </a:extLst>
          </p:cNvPr>
          <p:cNvSpPr txBox="1"/>
          <p:nvPr/>
        </p:nvSpPr>
        <p:spPr>
          <a:xfrm>
            <a:off x="5529288" y="5184603"/>
            <a:ext cx="1476825" cy="307777"/>
          </a:xfrm>
          <a:prstGeom prst="rect">
            <a:avLst/>
          </a:prstGeom>
          <a:noFill/>
        </p:spPr>
        <p:txBody>
          <a:bodyPr wrap="square">
            <a:spAutoFit/>
          </a:bodyPr>
          <a:lstStyle/>
          <a:p>
            <a:pPr algn="ctr"/>
            <a:r>
              <a:rPr lang="fr-FR" sz="1400" dirty="0">
                <a:solidFill>
                  <a:srgbClr val="000000"/>
                </a:solidFill>
              </a:rPr>
              <a:t>Liban</a:t>
            </a:r>
          </a:p>
        </p:txBody>
      </p:sp>
      <p:sp>
        <p:nvSpPr>
          <p:cNvPr id="93" name="ZoneTexte 92">
            <a:extLst>
              <a:ext uri="{FF2B5EF4-FFF2-40B4-BE49-F238E27FC236}">
                <a16:creationId xmlns:a16="http://schemas.microsoft.com/office/drawing/2014/main" xmlns="" id="{BCCEFF3A-8A27-4BDE-A7CB-A8CBC9C84649}"/>
              </a:ext>
            </a:extLst>
          </p:cNvPr>
          <p:cNvSpPr txBox="1"/>
          <p:nvPr/>
        </p:nvSpPr>
        <p:spPr>
          <a:xfrm>
            <a:off x="4020613" y="3218228"/>
            <a:ext cx="1476825" cy="307777"/>
          </a:xfrm>
          <a:prstGeom prst="rect">
            <a:avLst/>
          </a:prstGeom>
          <a:noFill/>
        </p:spPr>
        <p:txBody>
          <a:bodyPr wrap="square">
            <a:spAutoFit/>
          </a:bodyPr>
          <a:lstStyle/>
          <a:p>
            <a:pPr algn="ctr"/>
            <a:r>
              <a:rPr lang="fr-FR" sz="1400" dirty="0">
                <a:solidFill>
                  <a:srgbClr val="000000"/>
                </a:solidFill>
              </a:rPr>
              <a:t>Arabie Saoudite</a:t>
            </a:r>
          </a:p>
        </p:txBody>
      </p:sp>
      <p:sp>
        <p:nvSpPr>
          <p:cNvPr id="94" name="ZoneTexte 93">
            <a:extLst>
              <a:ext uri="{FF2B5EF4-FFF2-40B4-BE49-F238E27FC236}">
                <a16:creationId xmlns:a16="http://schemas.microsoft.com/office/drawing/2014/main" xmlns="" id="{75FCC202-117E-4129-A217-F9D4E893625F}"/>
              </a:ext>
            </a:extLst>
          </p:cNvPr>
          <p:cNvSpPr txBox="1"/>
          <p:nvPr/>
        </p:nvSpPr>
        <p:spPr>
          <a:xfrm>
            <a:off x="5531977" y="5404922"/>
            <a:ext cx="1476825" cy="307777"/>
          </a:xfrm>
          <a:prstGeom prst="rect">
            <a:avLst/>
          </a:prstGeom>
          <a:noFill/>
        </p:spPr>
        <p:txBody>
          <a:bodyPr wrap="square">
            <a:spAutoFit/>
          </a:bodyPr>
          <a:lstStyle/>
          <a:p>
            <a:pPr algn="ctr"/>
            <a:r>
              <a:rPr lang="fr-FR" sz="1400" dirty="0">
                <a:solidFill>
                  <a:srgbClr val="000000"/>
                </a:solidFill>
              </a:rPr>
              <a:t>Egypte (CGC)</a:t>
            </a:r>
          </a:p>
        </p:txBody>
      </p:sp>
      <p:sp>
        <p:nvSpPr>
          <p:cNvPr id="95" name="ZoneTexte 94">
            <a:extLst>
              <a:ext uri="{FF2B5EF4-FFF2-40B4-BE49-F238E27FC236}">
                <a16:creationId xmlns:a16="http://schemas.microsoft.com/office/drawing/2014/main" xmlns="" id="{5C449B9D-7DC7-498A-98F8-C02C50D52B72}"/>
              </a:ext>
            </a:extLst>
          </p:cNvPr>
          <p:cNvSpPr txBox="1"/>
          <p:nvPr/>
        </p:nvSpPr>
        <p:spPr>
          <a:xfrm>
            <a:off x="4016087" y="3486378"/>
            <a:ext cx="1476825" cy="307777"/>
          </a:xfrm>
          <a:prstGeom prst="rect">
            <a:avLst/>
          </a:prstGeom>
          <a:noFill/>
        </p:spPr>
        <p:txBody>
          <a:bodyPr wrap="square">
            <a:spAutoFit/>
          </a:bodyPr>
          <a:lstStyle/>
          <a:p>
            <a:pPr algn="ctr"/>
            <a:r>
              <a:rPr lang="fr-FR" sz="1400" dirty="0">
                <a:solidFill>
                  <a:srgbClr val="000000"/>
                </a:solidFill>
              </a:rPr>
              <a:t>Algérie (CGCI)</a:t>
            </a:r>
          </a:p>
        </p:txBody>
      </p:sp>
      <p:sp>
        <p:nvSpPr>
          <p:cNvPr id="97" name="ZoneTexte 96">
            <a:extLst>
              <a:ext uri="{FF2B5EF4-FFF2-40B4-BE49-F238E27FC236}">
                <a16:creationId xmlns:a16="http://schemas.microsoft.com/office/drawing/2014/main" xmlns="" id="{903661C4-BB2F-44B4-AD76-B01A300E2918}"/>
              </a:ext>
            </a:extLst>
          </p:cNvPr>
          <p:cNvSpPr txBox="1"/>
          <p:nvPr/>
        </p:nvSpPr>
        <p:spPr>
          <a:xfrm>
            <a:off x="4020613" y="3721148"/>
            <a:ext cx="1476825" cy="307777"/>
          </a:xfrm>
          <a:prstGeom prst="rect">
            <a:avLst/>
          </a:prstGeom>
          <a:noFill/>
        </p:spPr>
        <p:txBody>
          <a:bodyPr wrap="square">
            <a:spAutoFit/>
          </a:bodyPr>
          <a:lstStyle/>
          <a:p>
            <a:pPr algn="ctr"/>
            <a:r>
              <a:rPr lang="fr-FR" sz="1400" dirty="0">
                <a:solidFill>
                  <a:srgbClr val="000000"/>
                </a:solidFill>
              </a:rPr>
              <a:t>Maroc</a:t>
            </a:r>
          </a:p>
        </p:txBody>
      </p:sp>
      <p:sp>
        <p:nvSpPr>
          <p:cNvPr id="100" name="ZoneTexte 99">
            <a:extLst>
              <a:ext uri="{FF2B5EF4-FFF2-40B4-BE49-F238E27FC236}">
                <a16:creationId xmlns:a16="http://schemas.microsoft.com/office/drawing/2014/main" xmlns="" id="{E3C4D9D8-BC74-4775-863D-4499BADA96EE}"/>
              </a:ext>
            </a:extLst>
          </p:cNvPr>
          <p:cNvSpPr txBox="1"/>
          <p:nvPr/>
        </p:nvSpPr>
        <p:spPr>
          <a:xfrm>
            <a:off x="4037924" y="4289624"/>
            <a:ext cx="1453156" cy="307777"/>
          </a:xfrm>
          <a:prstGeom prst="rect">
            <a:avLst/>
          </a:prstGeom>
          <a:noFill/>
        </p:spPr>
        <p:txBody>
          <a:bodyPr wrap="square">
            <a:spAutoFit/>
          </a:bodyPr>
          <a:lstStyle/>
          <a:p>
            <a:pPr algn="ctr"/>
            <a:r>
              <a:rPr lang="fr-FR" sz="1400" dirty="0">
                <a:solidFill>
                  <a:srgbClr val="000000"/>
                </a:solidFill>
              </a:rPr>
              <a:t>Algérie (FGAR)</a:t>
            </a:r>
          </a:p>
        </p:txBody>
      </p:sp>
      <p:sp>
        <p:nvSpPr>
          <p:cNvPr id="101" name="ZoneTexte 100">
            <a:extLst>
              <a:ext uri="{FF2B5EF4-FFF2-40B4-BE49-F238E27FC236}">
                <a16:creationId xmlns:a16="http://schemas.microsoft.com/office/drawing/2014/main" xmlns="" id="{F1E6B848-76E9-4156-8A8D-5B339701490A}"/>
              </a:ext>
            </a:extLst>
          </p:cNvPr>
          <p:cNvSpPr txBox="1"/>
          <p:nvPr/>
        </p:nvSpPr>
        <p:spPr>
          <a:xfrm>
            <a:off x="3990749" y="2355116"/>
            <a:ext cx="1476825" cy="307777"/>
          </a:xfrm>
          <a:prstGeom prst="rect">
            <a:avLst/>
          </a:prstGeom>
          <a:noFill/>
        </p:spPr>
        <p:txBody>
          <a:bodyPr wrap="square">
            <a:spAutoFit/>
          </a:bodyPr>
          <a:lstStyle/>
          <a:p>
            <a:pPr algn="ctr"/>
            <a:r>
              <a:rPr lang="fr-FR" sz="1400" dirty="0">
                <a:solidFill>
                  <a:srgbClr val="000000"/>
                </a:solidFill>
              </a:rPr>
              <a:t>Yémen</a:t>
            </a:r>
          </a:p>
        </p:txBody>
      </p:sp>
      <p:sp>
        <p:nvSpPr>
          <p:cNvPr id="102" name="Rectangle 101">
            <a:extLst>
              <a:ext uri="{FF2B5EF4-FFF2-40B4-BE49-F238E27FC236}">
                <a16:creationId xmlns:a16="http://schemas.microsoft.com/office/drawing/2014/main" xmlns="" id="{9979B582-DC4F-4505-A3C3-87B780063D27}"/>
              </a:ext>
            </a:extLst>
          </p:cNvPr>
          <p:cNvSpPr/>
          <p:nvPr/>
        </p:nvSpPr>
        <p:spPr>
          <a:xfrm>
            <a:off x="4487198" y="1667386"/>
            <a:ext cx="646893" cy="369332"/>
          </a:xfrm>
          <a:prstGeom prst="rect">
            <a:avLst/>
          </a:prstGeom>
          <a:noFill/>
        </p:spPr>
        <p:txBody>
          <a:bodyPr wrap="square">
            <a:spAutoFit/>
          </a:bodyPr>
          <a:lstStyle/>
          <a:p>
            <a:pPr algn="ctr"/>
            <a:r>
              <a:rPr lang="fr-FR" b="1" i="1" dirty="0">
                <a:solidFill>
                  <a:srgbClr val="00B0F0"/>
                </a:solidFill>
              </a:rPr>
              <a:t>70%</a:t>
            </a:r>
            <a:endParaRPr lang="fr-CA" b="1" i="1" dirty="0">
              <a:solidFill>
                <a:srgbClr val="00B0F0"/>
              </a:solidFill>
            </a:endParaRPr>
          </a:p>
        </p:txBody>
      </p:sp>
      <p:sp>
        <p:nvSpPr>
          <p:cNvPr id="104" name="Rectangle 103">
            <a:extLst>
              <a:ext uri="{FF2B5EF4-FFF2-40B4-BE49-F238E27FC236}">
                <a16:creationId xmlns:a16="http://schemas.microsoft.com/office/drawing/2014/main" xmlns="" id="{B2E46243-B49A-49B9-9EF3-E3A2A89D401C}"/>
              </a:ext>
            </a:extLst>
          </p:cNvPr>
          <p:cNvSpPr/>
          <p:nvPr/>
        </p:nvSpPr>
        <p:spPr>
          <a:xfrm>
            <a:off x="6003273" y="1670090"/>
            <a:ext cx="646893" cy="369332"/>
          </a:xfrm>
          <a:prstGeom prst="rect">
            <a:avLst/>
          </a:prstGeom>
          <a:noFill/>
        </p:spPr>
        <p:txBody>
          <a:bodyPr wrap="square">
            <a:spAutoFit/>
          </a:bodyPr>
          <a:lstStyle/>
          <a:p>
            <a:pPr algn="ctr"/>
            <a:r>
              <a:rPr lang="fr-FR" b="1" i="1" dirty="0">
                <a:solidFill>
                  <a:srgbClr val="00B0F0"/>
                </a:solidFill>
              </a:rPr>
              <a:t>20%</a:t>
            </a:r>
            <a:endParaRPr lang="fr-CA" b="1" i="1" dirty="0">
              <a:solidFill>
                <a:srgbClr val="00B0F0"/>
              </a:solidFill>
            </a:endParaRPr>
          </a:p>
        </p:txBody>
      </p:sp>
      <p:sp>
        <p:nvSpPr>
          <p:cNvPr id="106" name="Rectangle 105">
            <a:extLst>
              <a:ext uri="{FF2B5EF4-FFF2-40B4-BE49-F238E27FC236}">
                <a16:creationId xmlns:a16="http://schemas.microsoft.com/office/drawing/2014/main" xmlns="" id="{BDF903E7-03B1-4C51-B604-7E2D4E8B7F9F}"/>
              </a:ext>
            </a:extLst>
          </p:cNvPr>
          <p:cNvSpPr/>
          <p:nvPr/>
        </p:nvSpPr>
        <p:spPr>
          <a:xfrm>
            <a:off x="7482339" y="1662185"/>
            <a:ext cx="646893" cy="369332"/>
          </a:xfrm>
          <a:prstGeom prst="rect">
            <a:avLst/>
          </a:prstGeom>
          <a:noFill/>
        </p:spPr>
        <p:txBody>
          <a:bodyPr wrap="square">
            <a:spAutoFit/>
          </a:bodyPr>
          <a:lstStyle/>
          <a:p>
            <a:pPr algn="ctr"/>
            <a:r>
              <a:rPr lang="fr-FR" b="1" i="1" dirty="0">
                <a:solidFill>
                  <a:srgbClr val="00B0F0"/>
                </a:solidFill>
              </a:rPr>
              <a:t>10%</a:t>
            </a:r>
            <a:endParaRPr lang="fr-CA" b="1" i="1" dirty="0">
              <a:solidFill>
                <a:srgbClr val="00B0F0"/>
              </a:solidFill>
            </a:endParaRPr>
          </a:p>
        </p:txBody>
      </p:sp>
      <p:sp>
        <p:nvSpPr>
          <p:cNvPr id="107" name="Rectangle 106">
            <a:extLst>
              <a:ext uri="{FF2B5EF4-FFF2-40B4-BE49-F238E27FC236}">
                <a16:creationId xmlns:a16="http://schemas.microsoft.com/office/drawing/2014/main" xmlns="" id="{DACD3C31-2745-46A0-8102-EFA76B8A80C4}"/>
              </a:ext>
            </a:extLst>
          </p:cNvPr>
          <p:cNvSpPr/>
          <p:nvPr/>
        </p:nvSpPr>
        <p:spPr>
          <a:xfrm>
            <a:off x="8534008" y="2319266"/>
            <a:ext cx="646893" cy="369332"/>
          </a:xfrm>
          <a:prstGeom prst="rect">
            <a:avLst/>
          </a:prstGeom>
          <a:noFill/>
        </p:spPr>
        <p:txBody>
          <a:bodyPr wrap="square">
            <a:spAutoFit/>
          </a:bodyPr>
          <a:lstStyle/>
          <a:p>
            <a:pPr algn="ctr"/>
            <a:r>
              <a:rPr lang="fr-FR" b="1" i="1" dirty="0">
                <a:solidFill>
                  <a:srgbClr val="FF9933"/>
                </a:solidFill>
              </a:rPr>
              <a:t>10%</a:t>
            </a:r>
            <a:endParaRPr lang="fr-CA" b="1" i="1" dirty="0">
              <a:solidFill>
                <a:srgbClr val="FF9933"/>
              </a:solidFill>
            </a:endParaRPr>
          </a:p>
        </p:txBody>
      </p:sp>
      <p:sp>
        <p:nvSpPr>
          <p:cNvPr id="108" name="Rectangle 107">
            <a:extLst>
              <a:ext uri="{FF2B5EF4-FFF2-40B4-BE49-F238E27FC236}">
                <a16:creationId xmlns:a16="http://schemas.microsoft.com/office/drawing/2014/main" xmlns="" id="{7EE25CF0-998B-4365-8992-2BE3E345B3B7}"/>
              </a:ext>
            </a:extLst>
          </p:cNvPr>
          <p:cNvSpPr/>
          <p:nvPr/>
        </p:nvSpPr>
        <p:spPr>
          <a:xfrm>
            <a:off x="8545438" y="3288666"/>
            <a:ext cx="646893" cy="369332"/>
          </a:xfrm>
          <a:prstGeom prst="rect">
            <a:avLst/>
          </a:prstGeom>
          <a:noFill/>
        </p:spPr>
        <p:txBody>
          <a:bodyPr wrap="square">
            <a:spAutoFit/>
          </a:bodyPr>
          <a:lstStyle/>
          <a:p>
            <a:pPr algn="ctr"/>
            <a:r>
              <a:rPr lang="fr-FR" b="1" i="1" dirty="0">
                <a:solidFill>
                  <a:srgbClr val="FF9933"/>
                </a:solidFill>
              </a:rPr>
              <a:t>50%</a:t>
            </a:r>
            <a:endParaRPr lang="fr-CA" b="1" i="1" dirty="0">
              <a:solidFill>
                <a:srgbClr val="FF9933"/>
              </a:solidFill>
            </a:endParaRPr>
          </a:p>
        </p:txBody>
      </p:sp>
      <p:sp>
        <p:nvSpPr>
          <p:cNvPr id="109" name="Rectangle 108">
            <a:extLst>
              <a:ext uri="{FF2B5EF4-FFF2-40B4-BE49-F238E27FC236}">
                <a16:creationId xmlns:a16="http://schemas.microsoft.com/office/drawing/2014/main" xmlns="" id="{7917F50D-D525-43A3-A7F0-45D613ED039A}"/>
              </a:ext>
            </a:extLst>
          </p:cNvPr>
          <p:cNvSpPr/>
          <p:nvPr/>
        </p:nvSpPr>
        <p:spPr>
          <a:xfrm>
            <a:off x="8548550" y="4223143"/>
            <a:ext cx="646893" cy="369332"/>
          </a:xfrm>
          <a:prstGeom prst="rect">
            <a:avLst/>
          </a:prstGeom>
          <a:noFill/>
        </p:spPr>
        <p:txBody>
          <a:bodyPr wrap="square">
            <a:spAutoFit/>
          </a:bodyPr>
          <a:lstStyle/>
          <a:p>
            <a:pPr algn="ctr"/>
            <a:r>
              <a:rPr lang="fr-FR" b="1" i="1" dirty="0">
                <a:solidFill>
                  <a:srgbClr val="FF9933"/>
                </a:solidFill>
              </a:rPr>
              <a:t>10%</a:t>
            </a:r>
            <a:endParaRPr lang="fr-CA" b="1" i="1" dirty="0">
              <a:solidFill>
                <a:srgbClr val="FF9933"/>
              </a:solidFill>
            </a:endParaRPr>
          </a:p>
        </p:txBody>
      </p:sp>
      <p:sp>
        <p:nvSpPr>
          <p:cNvPr id="110" name="Rectangle 109">
            <a:extLst>
              <a:ext uri="{FF2B5EF4-FFF2-40B4-BE49-F238E27FC236}">
                <a16:creationId xmlns:a16="http://schemas.microsoft.com/office/drawing/2014/main" xmlns="" id="{FBFF3A27-2F5C-4EAF-9A1C-842D2CF90D67}"/>
              </a:ext>
            </a:extLst>
          </p:cNvPr>
          <p:cNvSpPr/>
          <p:nvPr/>
        </p:nvSpPr>
        <p:spPr>
          <a:xfrm>
            <a:off x="8528039" y="5225554"/>
            <a:ext cx="646893" cy="369332"/>
          </a:xfrm>
          <a:prstGeom prst="rect">
            <a:avLst/>
          </a:prstGeom>
          <a:noFill/>
        </p:spPr>
        <p:txBody>
          <a:bodyPr wrap="square">
            <a:spAutoFit/>
          </a:bodyPr>
          <a:lstStyle/>
          <a:p>
            <a:pPr algn="ctr"/>
            <a:r>
              <a:rPr lang="fr-FR" b="1" i="1" dirty="0">
                <a:solidFill>
                  <a:srgbClr val="FF9933"/>
                </a:solidFill>
              </a:rPr>
              <a:t>30%</a:t>
            </a:r>
            <a:endParaRPr lang="fr-CA" b="1" i="1" dirty="0">
              <a:solidFill>
                <a:srgbClr val="FF9933"/>
              </a:solidFill>
            </a:endParaRPr>
          </a:p>
        </p:txBody>
      </p:sp>
    </p:spTree>
    <p:extLst>
      <p:ext uri="{BB962C8B-B14F-4D97-AF65-F5344CB8AC3E}">
        <p14:creationId xmlns:p14="http://schemas.microsoft.com/office/powerpoint/2010/main" val="1645861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13</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3"/>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SGC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arabes</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Panorama des pratiques actuelles</a:t>
            </a:r>
            <a:endPar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endParaRPr>
          </a:p>
        </p:txBody>
      </p:sp>
      <p:grpSp>
        <p:nvGrpSpPr>
          <p:cNvPr id="13" name="Groupe 12">
            <a:extLst>
              <a:ext uri="{FF2B5EF4-FFF2-40B4-BE49-F238E27FC236}">
                <a16:creationId xmlns:a16="http://schemas.microsoft.com/office/drawing/2014/main" xmlns="" id="{E01E0F5C-A56C-4C9C-9567-16A44DCF183C}"/>
              </a:ext>
            </a:extLst>
          </p:cNvPr>
          <p:cNvGrpSpPr/>
          <p:nvPr/>
        </p:nvGrpSpPr>
        <p:grpSpPr>
          <a:xfrm>
            <a:off x="205811" y="1006641"/>
            <a:ext cx="6192458" cy="520357"/>
            <a:chOff x="205811" y="1120941"/>
            <a:chExt cx="6192458" cy="520357"/>
          </a:xfrm>
        </p:grpSpPr>
        <p:pic>
          <p:nvPicPr>
            <p:cNvPr id="3" name="Image 2">
              <a:extLst>
                <a:ext uri="{FF2B5EF4-FFF2-40B4-BE49-F238E27FC236}">
                  <a16:creationId xmlns:a16="http://schemas.microsoft.com/office/drawing/2014/main" xmlns="" id="{329F340F-7360-49FC-904D-3203F43B00AC}"/>
                </a:ext>
              </a:extLst>
            </p:cNvPr>
            <p:cNvPicPr>
              <a:picLocks noChangeAspect="1"/>
            </p:cNvPicPr>
            <p:nvPr/>
          </p:nvPicPr>
          <p:blipFill>
            <a:blip r:embed="rId4"/>
            <a:stretch>
              <a:fillRect/>
            </a:stretch>
          </p:blipFill>
          <p:spPr>
            <a:xfrm>
              <a:off x="205811" y="1120941"/>
              <a:ext cx="401012" cy="507831"/>
            </a:xfrm>
            <a:prstGeom prst="rect">
              <a:avLst/>
            </a:prstGeom>
          </p:spPr>
        </p:pic>
        <p:sp>
          <p:nvSpPr>
            <p:cNvPr id="44" name="ZoneTexte 43">
              <a:extLst>
                <a:ext uri="{FF2B5EF4-FFF2-40B4-BE49-F238E27FC236}">
                  <a16:creationId xmlns:a16="http://schemas.microsoft.com/office/drawing/2014/main" xmlns="" id="{7F6801B5-130B-4AC9-A17B-59BFE1BB4310}"/>
                </a:ext>
              </a:extLst>
            </p:cNvPr>
            <p:cNvSpPr txBox="1"/>
            <p:nvPr/>
          </p:nvSpPr>
          <p:spPr>
            <a:xfrm>
              <a:off x="507342" y="1271966"/>
              <a:ext cx="5890927" cy="369332"/>
            </a:xfrm>
            <a:prstGeom prst="rect">
              <a:avLst/>
            </a:prstGeom>
            <a:noFill/>
          </p:spPr>
          <p:txBody>
            <a:bodyPr wrap="square">
              <a:spAutoFit/>
            </a:bodyPr>
            <a:lstStyle/>
            <a:p>
              <a:pPr algn="just"/>
              <a:r>
                <a:rPr lang="fr-FR" sz="1800" b="1" i="1" u="none" strike="noStrike" baseline="0" dirty="0">
                  <a:solidFill>
                    <a:srgbClr val="0070C0"/>
                  </a:solidFill>
                </a:rPr>
                <a:t>Typologie des états financiers publiés par les SGC?</a:t>
              </a:r>
              <a:endParaRPr lang="fr-FR" b="1" i="1" dirty="0">
                <a:solidFill>
                  <a:srgbClr val="0070C0"/>
                </a:solidFill>
              </a:endParaRPr>
            </a:p>
          </p:txBody>
        </p:sp>
      </p:grpSp>
      <p:cxnSp>
        <p:nvCxnSpPr>
          <p:cNvPr id="52" name="Connecteur droit avec flèche 51">
            <a:extLst>
              <a:ext uri="{FF2B5EF4-FFF2-40B4-BE49-F238E27FC236}">
                <a16:creationId xmlns:a16="http://schemas.microsoft.com/office/drawing/2014/main" xmlns="" id="{B0F10AE3-1D1D-442D-A6A1-28B0FF55494D}"/>
              </a:ext>
            </a:extLst>
          </p:cNvPr>
          <p:cNvCxnSpPr>
            <a:cxnSpLocks/>
          </p:cNvCxnSpPr>
          <p:nvPr/>
        </p:nvCxnSpPr>
        <p:spPr>
          <a:xfrm flipV="1">
            <a:off x="3936714" y="5728764"/>
            <a:ext cx="4974289" cy="2150"/>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xmlns="" id="{D0A02A94-077C-4B83-9B86-EF12C7A38AEB}"/>
              </a:ext>
            </a:extLst>
          </p:cNvPr>
          <p:cNvCxnSpPr>
            <a:cxnSpLocks/>
          </p:cNvCxnSpPr>
          <p:nvPr/>
        </p:nvCxnSpPr>
        <p:spPr>
          <a:xfrm>
            <a:off x="4019916" y="1623489"/>
            <a:ext cx="0" cy="4200525"/>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55" name="Connecteur droit avec flèche 54">
            <a:extLst>
              <a:ext uri="{FF2B5EF4-FFF2-40B4-BE49-F238E27FC236}">
                <a16:creationId xmlns:a16="http://schemas.microsoft.com/office/drawing/2014/main" xmlns="" id="{FBB029A9-479F-4E4C-B829-8C9850EA7F57}"/>
              </a:ext>
            </a:extLst>
          </p:cNvPr>
          <p:cNvCxnSpPr>
            <a:cxnSpLocks/>
          </p:cNvCxnSpPr>
          <p:nvPr/>
        </p:nvCxnSpPr>
        <p:spPr>
          <a:xfrm>
            <a:off x="5539153" y="1671114"/>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a:extLst>
              <a:ext uri="{FF2B5EF4-FFF2-40B4-BE49-F238E27FC236}">
                <a16:creationId xmlns:a16="http://schemas.microsoft.com/office/drawing/2014/main" xmlns="" id="{03EA6AEA-FC82-453E-BF5D-FAAEC9AEA452}"/>
              </a:ext>
            </a:extLst>
          </p:cNvPr>
          <p:cNvCxnSpPr>
            <a:cxnSpLocks/>
          </p:cNvCxnSpPr>
          <p:nvPr/>
        </p:nvCxnSpPr>
        <p:spPr>
          <a:xfrm>
            <a:off x="7063153" y="1690164"/>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7" name="Connecteur droit avec flèche 56">
            <a:extLst>
              <a:ext uri="{FF2B5EF4-FFF2-40B4-BE49-F238E27FC236}">
                <a16:creationId xmlns:a16="http://schemas.microsoft.com/office/drawing/2014/main" xmlns="" id="{37ABC79C-615C-48A8-804E-595DF88C3ACC}"/>
              </a:ext>
            </a:extLst>
          </p:cNvPr>
          <p:cNvCxnSpPr>
            <a:cxnSpLocks/>
          </p:cNvCxnSpPr>
          <p:nvPr/>
        </p:nvCxnSpPr>
        <p:spPr>
          <a:xfrm>
            <a:off x="8596678" y="1671114"/>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8" name="Connecteur droit avec flèche 57">
            <a:extLst>
              <a:ext uri="{FF2B5EF4-FFF2-40B4-BE49-F238E27FC236}">
                <a16:creationId xmlns:a16="http://schemas.microsoft.com/office/drawing/2014/main" xmlns="" id="{FF84BE7A-89F6-4024-8142-18E7F9848579}"/>
              </a:ext>
            </a:extLst>
          </p:cNvPr>
          <p:cNvCxnSpPr>
            <a:cxnSpLocks/>
          </p:cNvCxnSpPr>
          <p:nvPr/>
        </p:nvCxnSpPr>
        <p:spPr>
          <a:xfrm flipV="1">
            <a:off x="3936714" y="4785789"/>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59" name="Connecteur droit avec flèche 58">
            <a:extLst>
              <a:ext uri="{FF2B5EF4-FFF2-40B4-BE49-F238E27FC236}">
                <a16:creationId xmlns:a16="http://schemas.microsoft.com/office/drawing/2014/main" xmlns="" id="{C910D9A3-1505-41C7-A940-530C8DDBD4F9}"/>
              </a:ext>
            </a:extLst>
          </p:cNvPr>
          <p:cNvCxnSpPr>
            <a:cxnSpLocks/>
          </p:cNvCxnSpPr>
          <p:nvPr/>
        </p:nvCxnSpPr>
        <p:spPr>
          <a:xfrm flipV="1">
            <a:off x="3936714" y="2833164"/>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60" name="Connecteur droit avec flèche 59">
            <a:extLst>
              <a:ext uri="{FF2B5EF4-FFF2-40B4-BE49-F238E27FC236}">
                <a16:creationId xmlns:a16="http://schemas.microsoft.com/office/drawing/2014/main" xmlns="" id="{860491A1-B108-4136-9F22-AAC38B759DD4}"/>
              </a:ext>
            </a:extLst>
          </p:cNvPr>
          <p:cNvCxnSpPr>
            <a:cxnSpLocks/>
          </p:cNvCxnSpPr>
          <p:nvPr/>
        </p:nvCxnSpPr>
        <p:spPr>
          <a:xfrm flipV="1">
            <a:off x="3938953" y="1861614"/>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61" name="Connecteur droit avec flèche 60">
            <a:extLst>
              <a:ext uri="{FF2B5EF4-FFF2-40B4-BE49-F238E27FC236}">
                <a16:creationId xmlns:a16="http://schemas.microsoft.com/office/drawing/2014/main" xmlns="" id="{04E8FC68-0006-4344-9892-39B101496FC6}"/>
              </a:ext>
            </a:extLst>
          </p:cNvPr>
          <p:cNvCxnSpPr>
            <a:cxnSpLocks/>
          </p:cNvCxnSpPr>
          <p:nvPr/>
        </p:nvCxnSpPr>
        <p:spPr>
          <a:xfrm flipV="1">
            <a:off x="3946239" y="3804714"/>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63" name="Connecteur droit avec flèche 62">
            <a:extLst>
              <a:ext uri="{FF2B5EF4-FFF2-40B4-BE49-F238E27FC236}">
                <a16:creationId xmlns:a16="http://schemas.microsoft.com/office/drawing/2014/main" xmlns="" id="{6C16CDF5-61B9-4ECC-8905-E614F85DDE78}"/>
              </a:ext>
            </a:extLst>
          </p:cNvPr>
          <p:cNvCxnSpPr>
            <a:cxnSpLocks/>
          </p:cNvCxnSpPr>
          <p:nvPr/>
        </p:nvCxnSpPr>
        <p:spPr>
          <a:xfrm>
            <a:off x="5549798" y="5744004"/>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64" name="Connecteur droit avec flèche 63">
            <a:extLst>
              <a:ext uri="{FF2B5EF4-FFF2-40B4-BE49-F238E27FC236}">
                <a16:creationId xmlns:a16="http://schemas.microsoft.com/office/drawing/2014/main" xmlns="" id="{10892E27-852E-404A-B0BD-AACD4B91B9A1}"/>
              </a:ext>
            </a:extLst>
          </p:cNvPr>
          <p:cNvCxnSpPr>
            <a:cxnSpLocks/>
          </p:cNvCxnSpPr>
          <p:nvPr/>
        </p:nvCxnSpPr>
        <p:spPr>
          <a:xfrm>
            <a:off x="7062368" y="5724954"/>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65" name="Connecteur droit avec flèche 64">
            <a:extLst>
              <a:ext uri="{FF2B5EF4-FFF2-40B4-BE49-F238E27FC236}">
                <a16:creationId xmlns:a16="http://schemas.microsoft.com/office/drawing/2014/main" xmlns="" id="{74A4B240-D748-4638-B228-58693146ED92}"/>
              </a:ext>
            </a:extLst>
          </p:cNvPr>
          <p:cNvCxnSpPr>
            <a:cxnSpLocks/>
          </p:cNvCxnSpPr>
          <p:nvPr/>
        </p:nvCxnSpPr>
        <p:spPr>
          <a:xfrm>
            <a:off x="8593988" y="5713524"/>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sp>
        <p:nvSpPr>
          <p:cNvPr id="66" name="ZoneTexte 65">
            <a:extLst>
              <a:ext uri="{FF2B5EF4-FFF2-40B4-BE49-F238E27FC236}">
                <a16:creationId xmlns:a16="http://schemas.microsoft.com/office/drawing/2014/main" xmlns="" id="{578D0F2A-C63C-4360-AA57-886756F5C1B3}"/>
              </a:ext>
            </a:extLst>
          </p:cNvPr>
          <p:cNvSpPr txBox="1"/>
          <p:nvPr/>
        </p:nvSpPr>
        <p:spPr>
          <a:xfrm rot="16200000">
            <a:off x="1358450" y="3608804"/>
            <a:ext cx="1577340" cy="307777"/>
          </a:xfrm>
          <a:prstGeom prst="rect">
            <a:avLst/>
          </a:prstGeom>
          <a:noFill/>
        </p:spPr>
        <p:txBody>
          <a:bodyPr wrap="square">
            <a:spAutoFit/>
          </a:bodyPr>
          <a:lstStyle>
            <a:defPPr>
              <a:defRPr lang="en-US"/>
            </a:defPPr>
            <a:lvl1pPr algn="ctr">
              <a:defRPr sz="1400" b="1" i="1">
                <a:solidFill>
                  <a:srgbClr val="000000"/>
                </a:solidFill>
              </a:defRPr>
            </a:lvl1pPr>
          </a:lstStyle>
          <a:p>
            <a:r>
              <a:rPr lang="fr-FR" dirty="0">
                <a:solidFill>
                  <a:srgbClr val="007434"/>
                </a:solidFill>
              </a:rPr>
              <a:t>Forme juridique?</a:t>
            </a:r>
          </a:p>
        </p:txBody>
      </p:sp>
      <p:sp>
        <p:nvSpPr>
          <p:cNvPr id="67" name="ZoneTexte 66">
            <a:extLst>
              <a:ext uri="{FF2B5EF4-FFF2-40B4-BE49-F238E27FC236}">
                <a16:creationId xmlns:a16="http://schemas.microsoft.com/office/drawing/2014/main" xmlns="" id="{1879FBE3-9193-4A60-B928-E63B2E4799DF}"/>
              </a:ext>
            </a:extLst>
          </p:cNvPr>
          <p:cNvSpPr txBox="1"/>
          <p:nvPr/>
        </p:nvSpPr>
        <p:spPr>
          <a:xfrm>
            <a:off x="5495815" y="6480518"/>
            <a:ext cx="1577340" cy="307777"/>
          </a:xfrm>
          <a:prstGeom prst="rect">
            <a:avLst/>
          </a:prstGeom>
          <a:noFill/>
        </p:spPr>
        <p:txBody>
          <a:bodyPr wrap="square">
            <a:spAutoFit/>
          </a:bodyPr>
          <a:lstStyle/>
          <a:p>
            <a:pPr algn="ctr"/>
            <a:r>
              <a:rPr lang="fr-FR" sz="1400" b="1" i="1" dirty="0">
                <a:solidFill>
                  <a:srgbClr val="007434"/>
                </a:solidFill>
              </a:rPr>
              <a:t>États</a:t>
            </a:r>
            <a:r>
              <a:rPr lang="en-US" sz="1400" b="1" i="1" dirty="0">
                <a:solidFill>
                  <a:srgbClr val="007434"/>
                </a:solidFill>
              </a:rPr>
              <a:t> financiers</a:t>
            </a:r>
            <a:r>
              <a:rPr lang="fr-FR" sz="1400" b="1" i="1" dirty="0">
                <a:solidFill>
                  <a:srgbClr val="007434"/>
                </a:solidFill>
              </a:rPr>
              <a:t>?</a:t>
            </a:r>
          </a:p>
        </p:txBody>
      </p:sp>
      <p:sp>
        <p:nvSpPr>
          <p:cNvPr id="68" name="ZoneTexte 67">
            <a:extLst>
              <a:ext uri="{FF2B5EF4-FFF2-40B4-BE49-F238E27FC236}">
                <a16:creationId xmlns:a16="http://schemas.microsoft.com/office/drawing/2014/main" xmlns="" id="{E3920AA8-173D-40C9-8686-5F869DD32B0A}"/>
              </a:ext>
            </a:extLst>
          </p:cNvPr>
          <p:cNvSpPr txBox="1"/>
          <p:nvPr/>
        </p:nvSpPr>
        <p:spPr>
          <a:xfrm>
            <a:off x="3812800" y="5728764"/>
            <a:ext cx="1903603" cy="738664"/>
          </a:xfrm>
          <a:prstGeom prst="rect">
            <a:avLst/>
          </a:prstGeom>
          <a:noFill/>
        </p:spPr>
        <p:txBody>
          <a:bodyPr wrap="square">
            <a:spAutoFit/>
          </a:bodyPr>
          <a:lstStyle/>
          <a:p>
            <a:pPr algn="ctr"/>
            <a:r>
              <a:rPr lang="fr-FR" sz="1400" b="1" i="1" dirty="0">
                <a:solidFill>
                  <a:srgbClr val="2F5597"/>
                </a:solidFill>
              </a:rPr>
              <a:t>États financiers individuels de l’entité juridique de garantie</a:t>
            </a:r>
          </a:p>
        </p:txBody>
      </p:sp>
      <p:sp>
        <p:nvSpPr>
          <p:cNvPr id="69" name="ZoneTexte 68">
            <a:extLst>
              <a:ext uri="{FF2B5EF4-FFF2-40B4-BE49-F238E27FC236}">
                <a16:creationId xmlns:a16="http://schemas.microsoft.com/office/drawing/2014/main" xmlns="" id="{8963CDFD-A71A-4054-86D4-94D471D463A9}"/>
              </a:ext>
            </a:extLst>
          </p:cNvPr>
          <p:cNvSpPr txBox="1"/>
          <p:nvPr/>
        </p:nvSpPr>
        <p:spPr>
          <a:xfrm>
            <a:off x="5498816" y="5763990"/>
            <a:ext cx="1726687" cy="738664"/>
          </a:xfrm>
          <a:prstGeom prst="rect">
            <a:avLst/>
          </a:prstGeom>
          <a:noFill/>
        </p:spPr>
        <p:txBody>
          <a:bodyPr wrap="square">
            <a:spAutoFit/>
          </a:bodyPr>
          <a:lstStyle/>
          <a:p>
            <a:pPr algn="ctr"/>
            <a:r>
              <a:rPr lang="fr-FR" sz="1400" b="1" i="1" spc="-20" dirty="0">
                <a:solidFill>
                  <a:srgbClr val="2F5597"/>
                </a:solidFill>
              </a:rPr>
              <a:t>États financiers individuels de chaque Fonds de Garantie</a:t>
            </a:r>
          </a:p>
        </p:txBody>
      </p:sp>
      <p:sp>
        <p:nvSpPr>
          <p:cNvPr id="71" name="ZoneTexte 70">
            <a:extLst>
              <a:ext uri="{FF2B5EF4-FFF2-40B4-BE49-F238E27FC236}">
                <a16:creationId xmlns:a16="http://schemas.microsoft.com/office/drawing/2014/main" xmlns="" id="{A4801A9C-753E-406F-8C9D-1C8C11001962}"/>
              </a:ext>
            </a:extLst>
          </p:cNvPr>
          <p:cNvSpPr txBox="1"/>
          <p:nvPr/>
        </p:nvSpPr>
        <p:spPr>
          <a:xfrm>
            <a:off x="7042010" y="5760990"/>
            <a:ext cx="1622055" cy="738664"/>
          </a:xfrm>
          <a:prstGeom prst="rect">
            <a:avLst/>
          </a:prstGeom>
          <a:noFill/>
        </p:spPr>
        <p:txBody>
          <a:bodyPr wrap="square">
            <a:spAutoFit/>
          </a:bodyPr>
          <a:lstStyle/>
          <a:p>
            <a:pPr algn="ctr"/>
            <a:r>
              <a:rPr lang="fr-FR" sz="1400" b="1" i="1" dirty="0">
                <a:solidFill>
                  <a:srgbClr val="2F5597"/>
                </a:solidFill>
              </a:rPr>
              <a:t>États financiers combinés (Gestionnaire + FG)</a:t>
            </a:r>
          </a:p>
        </p:txBody>
      </p:sp>
      <p:sp>
        <p:nvSpPr>
          <p:cNvPr id="74" name="Rectangle 73">
            <a:extLst>
              <a:ext uri="{FF2B5EF4-FFF2-40B4-BE49-F238E27FC236}">
                <a16:creationId xmlns:a16="http://schemas.microsoft.com/office/drawing/2014/main" xmlns="" id="{E9B634FF-EA73-42AA-BCCA-58FED9C37BA3}"/>
              </a:ext>
            </a:extLst>
          </p:cNvPr>
          <p:cNvSpPr/>
          <p:nvPr/>
        </p:nvSpPr>
        <p:spPr>
          <a:xfrm>
            <a:off x="2748330" y="5042872"/>
            <a:ext cx="1271586" cy="523220"/>
          </a:xfrm>
          <a:prstGeom prst="rect">
            <a:avLst/>
          </a:prstGeom>
          <a:noFill/>
        </p:spPr>
        <p:txBody>
          <a:bodyPr wrap="square">
            <a:spAutoFit/>
          </a:bodyPr>
          <a:lstStyle/>
          <a:p>
            <a:pPr algn="ctr"/>
            <a:r>
              <a:rPr lang="fr-FR" sz="1400" b="1" i="1" dirty="0">
                <a:solidFill>
                  <a:srgbClr val="2F5597"/>
                </a:solidFill>
              </a:rPr>
              <a:t>Sociétés Commerciales</a:t>
            </a:r>
            <a:endParaRPr lang="fr-CA" sz="1400" b="1" i="1" dirty="0">
              <a:solidFill>
                <a:srgbClr val="2F5597"/>
              </a:solidFill>
            </a:endParaRPr>
          </a:p>
        </p:txBody>
      </p:sp>
      <p:sp>
        <p:nvSpPr>
          <p:cNvPr id="75" name="Rectangle 74">
            <a:extLst>
              <a:ext uri="{FF2B5EF4-FFF2-40B4-BE49-F238E27FC236}">
                <a16:creationId xmlns:a16="http://schemas.microsoft.com/office/drawing/2014/main" xmlns="" id="{2E129DDF-4B4E-4571-A7FE-B05E342EDBB8}"/>
              </a:ext>
            </a:extLst>
          </p:cNvPr>
          <p:cNvSpPr/>
          <p:nvPr/>
        </p:nvSpPr>
        <p:spPr>
          <a:xfrm>
            <a:off x="2366905" y="4015666"/>
            <a:ext cx="1706461" cy="523220"/>
          </a:xfrm>
          <a:prstGeom prst="rect">
            <a:avLst/>
          </a:prstGeom>
          <a:noFill/>
        </p:spPr>
        <p:txBody>
          <a:bodyPr wrap="square">
            <a:spAutoFit/>
          </a:bodyPr>
          <a:lstStyle/>
          <a:p>
            <a:pPr algn="ctr"/>
            <a:r>
              <a:rPr lang="fr-FR" sz="1400" b="1" i="1" dirty="0">
                <a:solidFill>
                  <a:srgbClr val="2F5597"/>
                </a:solidFill>
              </a:rPr>
              <a:t>Etablissements publics "sui generis"</a:t>
            </a:r>
            <a:endParaRPr lang="fr-CA" sz="1400" b="1" i="1" dirty="0">
              <a:solidFill>
                <a:srgbClr val="2F5597"/>
              </a:solidFill>
            </a:endParaRPr>
          </a:p>
        </p:txBody>
      </p:sp>
      <p:sp>
        <p:nvSpPr>
          <p:cNvPr id="76" name="Rectangle 75">
            <a:extLst>
              <a:ext uri="{FF2B5EF4-FFF2-40B4-BE49-F238E27FC236}">
                <a16:creationId xmlns:a16="http://schemas.microsoft.com/office/drawing/2014/main" xmlns="" id="{651BD4BB-3069-4214-84DA-C3B538F7168A}"/>
              </a:ext>
            </a:extLst>
          </p:cNvPr>
          <p:cNvSpPr/>
          <p:nvPr/>
        </p:nvSpPr>
        <p:spPr>
          <a:xfrm>
            <a:off x="2426885" y="2985452"/>
            <a:ext cx="1619296" cy="738664"/>
          </a:xfrm>
          <a:prstGeom prst="rect">
            <a:avLst/>
          </a:prstGeom>
          <a:noFill/>
        </p:spPr>
        <p:txBody>
          <a:bodyPr wrap="square">
            <a:spAutoFit/>
          </a:bodyPr>
          <a:lstStyle/>
          <a:p>
            <a:pPr algn="ctr"/>
            <a:r>
              <a:rPr lang="fr-FR" sz="1400" b="1" i="1" dirty="0">
                <a:solidFill>
                  <a:srgbClr val="2F5597"/>
                </a:solidFill>
              </a:rPr>
              <a:t>Programmes gérés par des institutions spécialisées</a:t>
            </a:r>
            <a:endParaRPr lang="fr-CA" sz="1400" b="1" i="1" dirty="0">
              <a:solidFill>
                <a:srgbClr val="2F5597"/>
              </a:solidFill>
            </a:endParaRPr>
          </a:p>
        </p:txBody>
      </p:sp>
      <p:sp>
        <p:nvSpPr>
          <p:cNvPr id="77" name="Rectangle 76">
            <a:extLst>
              <a:ext uri="{FF2B5EF4-FFF2-40B4-BE49-F238E27FC236}">
                <a16:creationId xmlns:a16="http://schemas.microsoft.com/office/drawing/2014/main" xmlns="" id="{4F099A04-8AE4-4A20-AC6A-B167088724AA}"/>
              </a:ext>
            </a:extLst>
          </p:cNvPr>
          <p:cNvSpPr/>
          <p:nvPr/>
        </p:nvSpPr>
        <p:spPr>
          <a:xfrm>
            <a:off x="1969749" y="2006513"/>
            <a:ext cx="2116249" cy="738664"/>
          </a:xfrm>
          <a:prstGeom prst="rect">
            <a:avLst/>
          </a:prstGeom>
          <a:noFill/>
        </p:spPr>
        <p:txBody>
          <a:bodyPr wrap="square">
            <a:spAutoFit/>
          </a:bodyPr>
          <a:lstStyle/>
          <a:p>
            <a:pPr algn="ctr"/>
            <a:r>
              <a:rPr lang="fr-FR" sz="1400" b="1" i="1" dirty="0">
                <a:solidFill>
                  <a:srgbClr val="2F5597"/>
                </a:solidFill>
              </a:rPr>
              <a:t>Programmes gérés au sein d’une administration publique</a:t>
            </a:r>
            <a:endParaRPr lang="fr-CA" sz="1400" b="1" i="1" dirty="0">
              <a:solidFill>
                <a:srgbClr val="2F5597"/>
              </a:solidFill>
            </a:endParaRPr>
          </a:p>
        </p:txBody>
      </p:sp>
      <p:sp>
        <p:nvSpPr>
          <p:cNvPr id="84" name="ZoneTexte 83">
            <a:extLst>
              <a:ext uri="{FF2B5EF4-FFF2-40B4-BE49-F238E27FC236}">
                <a16:creationId xmlns:a16="http://schemas.microsoft.com/office/drawing/2014/main" xmlns="" id="{882CD730-EBDF-4AC0-AE40-BEF5AE711D4C}"/>
              </a:ext>
            </a:extLst>
          </p:cNvPr>
          <p:cNvSpPr txBox="1"/>
          <p:nvPr/>
        </p:nvSpPr>
        <p:spPr>
          <a:xfrm>
            <a:off x="5636483" y="3520946"/>
            <a:ext cx="1476825" cy="307777"/>
          </a:xfrm>
          <a:prstGeom prst="rect">
            <a:avLst/>
          </a:prstGeom>
          <a:noFill/>
        </p:spPr>
        <p:txBody>
          <a:bodyPr wrap="square">
            <a:spAutoFit/>
          </a:bodyPr>
          <a:lstStyle/>
          <a:p>
            <a:pPr algn="ctr"/>
            <a:r>
              <a:rPr lang="fr-FR" sz="1400" dirty="0">
                <a:solidFill>
                  <a:srgbClr val="000000"/>
                </a:solidFill>
              </a:rPr>
              <a:t>Egypte (ELGF)</a:t>
            </a:r>
          </a:p>
        </p:txBody>
      </p:sp>
      <p:sp>
        <p:nvSpPr>
          <p:cNvPr id="85" name="ZoneTexte 84">
            <a:extLst>
              <a:ext uri="{FF2B5EF4-FFF2-40B4-BE49-F238E27FC236}">
                <a16:creationId xmlns:a16="http://schemas.microsoft.com/office/drawing/2014/main" xmlns="" id="{7D44D204-EED5-49AC-8375-4152E9068CF4}"/>
              </a:ext>
            </a:extLst>
          </p:cNvPr>
          <p:cNvSpPr txBox="1"/>
          <p:nvPr/>
        </p:nvSpPr>
        <p:spPr>
          <a:xfrm>
            <a:off x="4026190" y="5091816"/>
            <a:ext cx="1476825" cy="307777"/>
          </a:xfrm>
          <a:prstGeom prst="rect">
            <a:avLst/>
          </a:prstGeom>
          <a:noFill/>
        </p:spPr>
        <p:txBody>
          <a:bodyPr wrap="square">
            <a:spAutoFit/>
          </a:bodyPr>
          <a:lstStyle/>
          <a:p>
            <a:pPr algn="ctr"/>
            <a:r>
              <a:rPr lang="fr-FR" sz="1400" dirty="0">
                <a:solidFill>
                  <a:srgbClr val="000000"/>
                </a:solidFill>
              </a:rPr>
              <a:t>Jordanie</a:t>
            </a:r>
          </a:p>
        </p:txBody>
      </p:sp>
      <p:sp>
        <p:nvSpPr>
          <p:cNvPr id="86" name="ZoneTexte 85">
            <a:extLst>
              <a:ext uri="{FF2B5EF4-FFF2-40B4-BE49-F238E27FC236}">
                <a16:creationId xmlns:a16="http://schemas.microsoft.com/office/drawing/2014/main" xmlns="" id="{F584CA72-94E4-4BAC-9BF9-30ABBD7C5012}"/>
              </a:ext>
            </a:extLst>
          </p:cNvPr>
          <p:cNvSpPr txBox="1"/>
          <p:nvPr/>
        </p:nvSpPr>
        <p:spPr>
          <a:xfrm>
            <a:off x="5596330" y="2820182"/>
            <a:ext cx="1476825" cy="307777"/>
          </a:xfrm>
          <a:prstGeom prst="rect">
            <a:avLst/>
          </a:prstGeom>
          <a:noFill/>
        </p:spPr>
        <p:txBody>
          <a:bodyPr wrap="square">
            <a:spAutoFit/>
          </a:bodyPr>
          <a:lstStyle/>
          <a:p>
            <a:pPr algn="ctr"/>
            <a:r>
              <a:rPr lang="fr-FR" sz="1400" dirty="0">
                <a:solidFill>
                  <a:srgbClr val="000000"/>
                </a:solidFill>
              </a:rPr>
              <a:t>Tunisie</a:t>
            </a:r>
          </a:p>
        </p:txBody>
      </p:sp>
      <p:sp>
        <p:nvSpPr>
          <p:cNvPr id="91" name="ZoneTexte 90">
            <a:extLst>
              <a:ext uri="{FF2B5EF4-FFF2-40B4-BE49-F238E27FC236}">
                <a16:creationId xmlns:a16="http://schemas.microsoft.com/office/drawing/2014/main" xmlns="" id="{AF40D36A-32A4-4F3E-89E4-10EA6D400D1F}"/>
              </a:ext>
            </a:extLst>
          </p:cNvPr>
          <p:cNvSpPr txBox="1"/>
          <p:nvPr/>
        </p:nvSpPr>
        <p:spPr>
          <a:xfrm>
            <a:off x="4032740" y="4780155"/>
            <a:ext cx="1476825" cy="307777"/>
          </a:xfrm>
          <a:prstGeom prst="rect">
            <a:avLst/>
          </a:prstGeom>
          <a:noFill/>
        </p:spPr>
        <p:txBody>
          <a:bodyPr wrap="square">
            <a:spAutoFit/>
          </a:bodyPr>
          <a:lstStyle/>
          <a:p>
            <a:pPr algn="ctr"/>
            <a:r>
              <a:rPr lang="fr-FR" sz="1400" dirty="0">
                <a:solidFill>
                  <a:srgbClr val="000000"/>
                </a:solidFill>
              </a:rPr>
              <a:t>Liban</a:t>
            </a:r>
          </a:p>
        </p:txBody>
      </p:sp>
      <p:sp>
        <p:nvSpPr>
          <p:cNvPr id="93" name="ZoneTexte 92">
            <a:extLst>
              <a:ext uri="{FF2B5EF4-FFF2-40B4-BE49-F238E27FC236}">
                <a16:creationId xmlns:a16="http://schemas.microsoft.com/office/drawing/2014/main" xmlns="" id="{BCCEFF3A-8A27-4BDE-A7CB-A8CBC9C84649}"/>
              </a:ext>
            </a:extLst>
          </p:cNvPr>
          <p:cNvSpPr txBox="1"/>
          <p:nvPr/>
        </p:nvSpPr>
        <p:spPr>
          <a:xfrm>
            <a:off x="5587674" y="3041495"/>
            <a:ext cx="1476825" cy="307777"/>
          </a:xfrm>
          <a:prstGeom prst="rect">
            <a:avLst/>
          </a:prstGeom>
          <a:noFill/>
        </p:spPr>
        <p:txBody>
          <a:bodyPr wrap="square">
            <a:spAutoFit/>
          </a:bodyPr>
          <a:lstStyle/>
          <a:p>
            <a:pPr algn="ctr"/>
            <a:r>
              <a:rPr lang="fr-FR" sz="1400" dirty="0">
                <a:solidFill>
                  <a:srgbClr val="000000"/>
                </a:solidFill>
              </a:rPr>
              <a:t>Arabie Saoudite</a:t>
            </a:r>
          </a:p>
        </p:txBody>
      </p:sp>
      <p:sp>
        <p:nvSpPr>
          <p:cNvPr id="94" name="ZoneTexte 93">
            <a:extLst>
              <a:ext uri="{FF2B5EF4-FFF2-40B4-BE49-F238E27FC236}">
                <a16:creationId xmlns:a16="http://schemas.microsoft.com/office/drawing/2014/main" xmlns="" id="{75FCC202-117E-4129-A217-F9D4E893625F}"/>
              </a:ext>
            </a:extLst>
          </p:cNvPr>
          <p:cNvSpPr txBox="1"/>
          <p:nvPr/>
        </p:nvSpPr>
        <p:spPr>
          <a:xfrm>
            <a:off x="4105642" y="5366894"/>
            <a:ext cx="1476825" cy="307777"/>
          </a:xfrm>
          <a:prstGeom prst="rect">
            <a:avLst/>
          </a:prstGeom>
          <a:noFill/>
        </p:spPr>
        <p:txBody>
          <a:bodyPr wrap="square">
            <a:spAutoFit/>
          </a:bodyPr>
          <a:lstStyle/>
          <a:p>
            <a:pPr algn="ctr"/>
            <a:r>
              <a:rPr lang="fr-FR" sz="1400" dirty="0">
                <a:solidFill>
                  <a:srgbClr val="000000"/>
                </a:solidFill>
              </a:rPr>
              <a:t>Egypte (CGC)</a:t>
            </a:r>
          </a:p>
        </p:txBody>
      </p:sp>
      <p:sp>
        <p:nvSpPr>
          <p:cNvPr id="95" name="ZoneTexte 94">
            <a:extLst>
              <a:ext uri="{FF2B5EF4-FFF2-40B4-BE49-F238E27FC236}">
                <a16:creationId xmlns:a16="http://schemas.microsoft.com/office/drawing/2014/main" xmlns="" id="{5C449B9D-7DC7-498A-98F8-C02C50D52B72}"/>
              </a:ext>
            </a:extLst>
          </p:cNvPr>
          <p:cNvSpPr txBox="1"/>
          <p:nvPr/>
        </p:nvSpPr>
        <p:spPr>
          <a:xfrm>
            <a:off x="7139855" y="3166125"/>
            <a:ext cx="1476825" cy="307777"/>
          </a:xfrm>
          <a:prstGeom prst="rect">
            <a:avLst/>
          </a:prstGeom>
          <a:noFill/>
        </p:spPr>
        <p:txBody>
          <a:bodyPr wrap="square">
            <a:spAutoFit/>
          </a:bodyPr>
          <a:lstStyle/>
          <a:p>
            <a:pPr algn="ctr"/>
            <a:r>
              <a:rPr lang="fr-FR" sz="1400" dirty="0">
                <a:solidFill>
                  <a:srgbClr val="000000"/>
                </a:solidFill>
              </a:rPr>
              <a:t>Algérie (CGCI)</a:t>
            </a:r>
          </a:p>
        </p:txBody>
      </p:sp>
      <p:sp>
        <p:nvSpPr>
          <p:cNvPr id="97" name="ZoneTexte 96">
            <a:extLst>
              <a:ext uri="{FF2B5EF4-FFF2-40B4-BE49-F238E27FC236}">
                <a16:creationId xmlns:a16="http://schemas.microsoft.com/office/drawing/2014/main" xmlns="" id="{903661C4-BB2F-44B4-AD76-B01A300E2918}"/>
              </a:ext>
            </a:extLst>
          </p:cNvPr>
          <p:cNvSpPr txBox="1"/>
          <p:nvPr/>
        </p:nvSpPr>
        <p:spPr>
          <a:xfrm>
            <a:off x="5603473" y="3292075"/>
            <a:ext cx="1476825" cy="307777"/>
          </a:xfrm>
          <a:prstGeom prst="rect">
            <a:avLst/>
          </a:prstGeom>
          <a:noFill/>
        </p:spPr>
        <p:txBody>
          <a:bodyPr wrap="square">
            <a:spAutoFit/>
          </a:bodyPr>
          <a:lstStyle/>
          <a:p>
            <a:pPr algn="ctr"/>
            <a:r>
              <a:rPr lang="fr-FR" sz="1400" dirty="0">
                <a:solidFill>
                  <a:srgbClr val="000000"/>
                </a:solidFill>
              </a:rPr>
              <a:t>Maroc</a:t>
            </a:r>
          </a:p>
        </p:txBody>
      </p:sp>
      <p:sp>
        <p:nvSpPr>
          <p:cNvPr id="100" name="ZoneTexte 99">
            <a:extLst>
              <a:ext uri="{FF2B5EF4-FFF2-40B4-BE49-F238E27FC236}">
                <a16:creationId xmlns:a16="http://schemas.microsoft.com/office/drawing/2014/main" xmlns="" id="{E3C4D9D8-BC74-4775-863D-4499BADA96EE}"/>
              </a:ext>
            </a:extLst>
          </p:cNvPr>
          <p:cNvSpPr txBox="1"/>
          <p:nvPr/>
        </p:nvSpPr>
        <p:spPr>
          <a:xfrm>
            <a:off x="4073365" y="4112891"/>
            <a:ext cx="1453156" cy="307777"/>
          </a:xfrm>
          <a:prstGeom prst="rect">
            <a:avLst/>
          </a:prstGeom>
          <a:noFill/>
        </p:spPr>
        <p:txBody>
          <a:bodyPr wrap="square">
            <a:spAutoFit/>
          </a:bodyPr>
          <a:lstStyle/>
          <a:p>
            <a:pPr algn="ctr"/>
            <a:r>
              <a:rPr lang="fr-FR" sz="1400" dirty="0">
                <a:solidFill>
                  <a:srgbClr val="000000"/>
                </a:solidFill>
              </a:rPr>
              <a:t>Algérie (FGAR)</a:t>
            </a:r>
          </a:p>
        </p:txBody>
      </p:sp>
      <p:sp>
        <p:nvSpPr>
          <p:cNvPr id="101" name="ZoneTexte 100">
            <a:extLst>
              <a:ext uri="{FF2B5EF4-FFF2-40B4-BE49-F238E27FC236}">
                <a16:creationId xmlns:a16="http://schemas.microsoft.com/office/drawing/2014/main" xmlns="" id="{F1E6B848-76E9-4156-8A8D-5B339701490A}"/>
              </a:ext>
            </a:extLst>
          </p:cNvPr>
          <p:cNvSpPr txBox="1"/>
          <p:nvPr/>
        </p:nvSpPr>
        <p:spPr>
          <a:xfrm>
            <a:off x="5580712" y="2166093"/>
            <a:ext cx="1476825" cy="307777"/>
          </a:xfrm>
          <a:prstGeom prst="rect">
            <a:avLst/>
          </a:prstGeom>
          <a:noFill/>
        </p:spPr>
        <p:txBody>
          <a:bodyPr wrap="square">
            <a:spAutoFit/>
          </a:bodyPr>
          <a:lstStyle/>
          <a:p>
            <a:pPr algn="ctr"/>
            <a:r>
              <a:rPr lang="fr-FR" sz="1400" dirty="0">
                <a:solidFill>
                  <a:srgbClr val="000000"/>
                </a:solidFill>
              </a:rPr>
              <a:t>Yémen</a:t>
            </a:r>
          </a:p>
        </p:txBody>
      </p:sp>
      <p:sp>
        <p:nvSpPr>
          <p:cNvPr id="102" name="Rectangle 101">
            <a:extLst>
              <a:ext uri="{FF2B5EF4-FFF2-40B4-BE49-F238E27FC236}">
                <a16:creationId xmlns:a16="http://schemas.microsoft.com/office/drawing/2014/main" xmlns="" id="{9979B582-DC4F-4505-A3C3-87B780063D27}"/>
              </a:ext>
            </a:extLst>
          </p:cNvPr>
          <p:cNvSpPr/>
          <p:nvPr/>
        </p:nvSpPr>
        <p:spPr>
          <a:xfrm>
            <a:off x="4522639" y="1490653"/>
            <a:ext cx="646893" cy="369332"/>
          </a:xfrm>
          <a:prstGeom prst="rect">
            <a:avLst/>
          </a:prstGeom>
          <a:noFill/>
        </p:spPr>
        <p:txBody>
          <a:bodyPr wrap="square">
            <a:spAutoFit/>
          </a:bodyPr>
          <a:lstStyle/>
          <a:p>
            <a:pPr algn="ctr"/>
            <a:r>
              <a:rPr lang="fr-FR" b="1" i="1" dirty="0">
                <a:solidFill>
                  <a:srgbClr val="00B0F0"/>
                </a:solidFill>
              </a:rPr>
              <a:t>40%</a:t>
            </a:r>
            <a:endParaRPr lang="fr-CA" b="1" i="1" dirty="0">
              <a:solidFill>
                <a:srgbClr val="00B0F0"/>
              </a:solidFill>
            </a:endParaRPr>
          </a:p>
        </p:txBody>
      </p:sp>
      <p:sp>
        <p:nvSpPr>
          <p:cNvPr id="104" name="Rectangle 103">
            <a:extLst>
              <a:ext uri="{FF2B5EF4-FFF2-40B4-BE49-F238E27FC236}">
                <a16:creationId xmlns:a16="http://schemas.microsoft.com/office/drawing/2014/main" xmlns="" id="{B2E46243-B49A-49B9-9EF3-E3A2A89D401C}"/>
              </a:ext>
            </a:extLst>
          </p:cNvPr>
          <p:cNvSpPr/>
          <p:nvPr/>
        </p:nvSpPr>
        <p:spPr>
          <a:xfrm>
            <a:off x="6038714" y="1493357"/>
            <a:ext cx="646893" cy="369332"/>
          </a:xfrm>
          <a:prstGeom prst="rect">
            <a:avLst/>
          </a:prstGeom>
          <a:noFill/>
        </p:spPr>
        <p:txBody>
          <a:bodyPr wrap="square">
            <a:spAutoFit/>
          </a:bodyPr>
          <a:lstStyle/>
          <a:p>
            <a:pPr algn="ctr"/>
            <a:r>
              <a:rPr lang="fr-FR" b="1" i="1" dirty="0">
                <a:solidFill>
                  <a:srgbClr val="00B0F0"/>
                </a:solidFill>
              </a:rPr>
              <a:t>50%</a:t>
            </a:r>
            <a:endParaRPr lang="fr-CA" b="1" i="1" dirty="0">
              <a:solidFill>
                <a:srgbClr val="00B0F0"/>
              </a:solidFill>
            </a:endParaRPr>
          </a:p>
        </p:txBody>
      </p:sp>
      <p:sp>
        <p:nvSpPr>
          <p:cNvPr id="106" name="Rectangle 105">
            <a:extLst>
              <a:ext uri="{FF2B5EF4-FFF2-40B4-BE49-F238E27FC236}">
                <a16:creationId xmlns:a16="http://schemas.microsoft.com/office/drawing/2014/main" xmlns="" id="{BDF903E7-03B1-4C51-B604-7E2D4E8B7F9F}"/>
              </a:ext>
            </a:extLst>
          </p:cNvPr>
          <p:cNvSpPr/>
          <p:nvPr/>
        </p:nvSpPr>
        <p:spPr>
          <a:xfrm>
            <a:off x="7517780" y="1485452"/>
            <a:ext cx="646893" cy="369332"/>
          </a:xfrm>
          <a:prstGeom prst="rect">
            <a:avLst/>
          </a:prstGeom>
          <a:noFill/>
        </p:spPr>
        <p:txBody>
          <a:bodyPr wrap="square">
            <a:spAutoFit/>
          </a:bodyPr>
          <a:lstStyle/>
          <a:p>
            <a:pPr algn="ctr"/>
            <a:r>
              <a:rPr lang="fr-FR" b="1" i="1" dirty="0">
                <a:solidFill>
                  <a:srgbClr val="00B0F0"/>
                </a:solidFill>
              </a:rPr>
              <a:t>10%</a:t>
            </a:r>
            <a:endParaRPr lang="fr-CA" b="1" i="1" dirty="0">
              <a:solidFill>
                <a:srgbClr val="00B0F0"/>
              </a:solidFill>
            </a:endParaRPr>
          </a:p>
        </p:txBody>
      </p:sp>
      <p:sp>
        <p:nvSpPr>
          <p:cNvPr id="107" name="Rectangle 106">
            <a:extLst>
              <a:ext uri="{FF2B5EF4-FFF2-40B4-BE49-F238E27FC236}">
                <a16:creationId xmlns:a16="http://schemas.microsoft.com/office/drawing/2014/main" xmlns="" id="{DACD3C31-2745-46A0-8102-EFA76B8A80C4}"/>
              </a:ext>
            </a:extLst>
          </p:cNvPr>
          <p:cNvSpPr/>
          <p:nvPr/>
        </p:nvSpPr>
        <p:spPr>
          <a:xfrm>
            <a:off x="8569449" y="2142533"/>
            <a:ext cx="646893" cy="369332"/>
          </a:xfrm>
          <a:prstGeom prst="rect">
            <a:avLst/>
          </a:prstGeom>
          <a:noFill/>
        </p:spPr>
        <p:txBody>
          <a:bodyPr wrap="square">
            <a:spAutoFit/>
          </a:bodyPr>
          <a:lstStyle/>
          <a:p>
            <a:pPr algn="ctr"/>
            <a:r>
              <a:rPr lang="fr-FR" b="1" i="1" dirty="0">
                <a:solidFill>
                  <a:srgbClr val="FF9933"/>
                </a:solidFill>
              </a:rPr>
              <a:t>10%</a:t>
            </a:r>
            <a:endParaRPr lang="fr-CA" b="1" i="1" dirty="0">
              <a:solidFill>
                <a:srgbClr val="FF9933"/>
              </a:solidFill>
            </a:endParaRPr>
          </a:p>
        </p:txBody>
      </p:sp>
      <p:sp>
        <p:nvSpPr>
          <p:cNvPr id="108" name="Rectangle 107">
            <a:extLst>
              <a:ext uri="{FF2B5EF4-FFF2-40B4-BE49-F238E27FC236}">
                <a16:creationId xmlns:a16="http://schemas.microsoft.com/office/drawing/2014/main" xmlns="" id="{7EE25CF0-998B-4365-8992-2BE3E345B3B7}"/>
              </a:ext>
            </a:extLst>
          </p:cNvPr>
          <p:cNvSpPr/>
          <p:nvPr/>
        </p:nvSpPr>
        <p:spPr>
          <a:xfrm>
            <a:off x="8580879" y="3111933"/>
            <a:ext cx="646893" cy="369332"/>
          </a:xfrm>
          <a:prstGeom prst="rect">
            <a:avLst/>
          </a:prstGeom>
          <a:noFill/>
        </p:spPr>
        <p:txBody>
          <a:bodyPr wrap="square">
            <a:spAutoFit/>
          </a:bodyPr>
          <a:lstStyle/>
          <a:p>
            <a:pPr algn="ctr"/>
            <a:r>
              <a:rPr lang="fr-FR" b="1" i="1" dirty="0">
                <a:solidFill>
                  <a:srgbClr val="FF9933"/>
                </a:solidFill>
              </a:rPr>
              <a:t>50%</a:t>
            </a:r>
            <a:endParaRPr lang="fr-CA" b="1" i="1" dirty="0">
              <a:solidFill>
                <a:srgbClr val="FF9933"/>
              </a:solidFill>
            </a:endParaRPr>
          </a:p>
        </p:txBody>
      </p:sp>
      <p:sp>
        <p:nvSpPr>
          <p:cNvPr id="109" name="Rectangle 108">
            <a:extLst>
              <a:ext uri="{FF2B5EF4-FFF2-40B4-BE49-F238E27FC236}">
                <a16:creationId xmlns:a16="http://schemas.microsoft.com/office/drawing/2014/main" xmlns="" id="{7917F50D-D525-43A3-A7F0-45D613ED039A}"/>
              </a:ext>
            </a:extLst>
          </p:cNvPr>
          <p:cNvSpPr/>
          <p:nvPr/>
        </p:nvSpPr>
        <p:spPr>
          <a:xfrm>
            <a:off x="8583991" y="4046410"/>
            <a:ext cx="646893" cy="369332"/>
          </a:xfrm>
          <a:prstGeom prst="rect">
            <a:avLst/>
          </a:prstGeom>
          <a:noFill/>
        </p:spPr>
        <p:txBody>
          <a:bodyPr wrap="square">
            <a:spAutoFit/>
          </a:bodyPr>
          <a:lstStyle/>
          <a:p>
            <a:pPr algn="ctr"/>
            <a:r>
              <a:rPr lang="fr-FR" b="1" i="1" dirty="0">
                <a:solidFill>
                  <a:srgbClr val="FF9933"/>
                </a:solidFill>
              </a:rPr>
              <a:t>10%</a:t>
            </a:r>
            <a:endParaRPr lang="fr-CA" b="1" i="1" dirty="0">
              <a:solidFill>
                <a:srgbClr val="FF9933"/>
              </a:solidFill>
            </a:endParaRPr>
          </a:p>
        </p:txBody>
      </p:sp>
      <p:sp>
        <p:nvSpPr>
          <p:cNvPr id="110" name="Rectangle 109">
            <a:extLst>
              <a:ext uri="{FF2B5EF4-FFF2-40B4-BE49-F238E27FC236}">
                <a16:creationId xmlns:a16="http://schemas.microsoft.com/office/drawing/2014/main" xmlns="" id="{FBFF3A27-2F5C-4EAF-9A1C-842D2CF90D67}"/>
              </a:ext>
            </a:extLst>
          </p:cNvPr>
          <p:cNvSpPr/>
          <p:nvPr/>
        </p:nvSpPr>
        <p:spPr>
          <a:xfrm>
            <a:off x="8563480" y="5048821"/>
            <a:ext cx="646893" cy="369332"/>
          </a:xfrm>
          <a:prstGeom prst="rect">
            <a:avLst/>
          </a:prstGeom>
          <a:noFill/>
        </p:spPr>
        <p:txBody>
          <a:bodyPr wrap="square">
            <a:spAutoFit/>
          </a:bodyPr>
          <a:lstStyle/>
          <a:p>
            <a:pPr algn="ctr"/>
            <a:r>
              <a:rPr lang="fr-FR" b="1" i="1" dirty="0">
                <a:solidFill>
                  <a:srgbClr val="FF9933"/>
                </a:solidFill>
              </a:rPr>
              <a:t>30%</a:t>
            </a:r>
            <a:endParaRPr lang="fr-CA" b="1" i="1" dirty="0">
              <a:solidFill>
                <a:srgbClr val="FF9933"/>
              </a:solidFill>
            </a:endParaRPr>
          </a:p>
        </p:txBody>
      </p:sp>
    </p:spTree>
    <p:extLst>
      <p:ext uri="{BB962C8B-B14F-4D97-AF65-F5344CB8AC3E}">
        <p14:creationId xmlns:p14="http://schemas.microsoft.com/office/powerpoint/2010/main" val="3191419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14</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3"/>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SGC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arabes</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Panorama des pratiques actuelles</a:t>
            </a:r>
            <a:endPar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endParaRPr>
          </a:p>
        </p:txBody>
      </p:sp>
      <p:grpSp>
        <p:nvGrpSpPr>
          <p:cNvPr id="13" name="Groupe 12">
            <a:extLst>
              <a:ext uri="{FF2B5EF4-FFF2-40B4-BE49-F238E27FC236}">
                <a16:creationId xmlns:a16="http://schemas.microsoft.com/office/drawing/2014/main" xmlns="" id="{E01E0F5C-A56C-4C9C-9567-16A44DCF183C}"/>
              </a:ext>
            </a:extLst>
          </p:cNvPr>
          <p:cNvGrpSpPr/>
          <p:nvPr/>
        </p:nvGrpSpPr>
        <p:grpSpPr>
          <a:xfrm>
            <a:off x="205811" y="1018071"/>
            <a:ext cx="8835319" cy="520357"/>
            <a:chOff x="205811" y="1120941"/>
            <a:chExt cx="8835319" cy="520357"/>
          </a:xfrm>
        </p:grpSpPr>
        <p:pic>
          <p:nvPicPr>
            <p:cNvPr id="3" name="Image 2">
              <a:extLst>
                <a:ext uri="{FF2B5EF4-FFF2-40B4-BE49-F238E27FC236}">
                  <a16:creationId xmlns:a16="http://schemas.microsoft.com/office/drawing/2014/main" xmlns="" id="{329F340F-7360-49FC-904D-3203F43B00AC}"/>
                </a:ext>
              </a:extLst>
            </p:cNvPr>
            <p:cNvPicPr>
              <a:picLocks noChangeAspect="1"/>
            </p:cNvPicPr>
            <p:nvPr/>
          </p:nvPicPr>
          <p:blipFill>
            <a:blip r:embed="rId4"/>
            <a:stretch>
              <a:fillRect/>
            </a:stretch>
          </p:blipFill>
          <p:spPr>
            <a:xfrm>
              <a:off x="205811" y="1120941"/>
              <a:ext cx="401012" cy="507831"/>
            </a:xfrm>
            <a:prstGeom prst="rect">
              <a:avLst/>
            </a:prstGeom>
          </p:spPr>
        </p:pic>
        <p:sp>
          <p:nvSpPr>
            <p:cNvPr id="44" name="ZoneTexte 43">
              <a:extLst>
                <a:ext uri="{FF2B5EF4-FFF2-40B4-BE49-F238E27FC236}">
                  <a16:creationId xmlns:a16="http://schemas.microsoft.com/office/drawing/2014/main" xmlns="" id="{7F6801B5-130B-4AC9-A17B-59BFE1BB4310}"/>
                </a:ext>
              </a:extLst>
            </p:cNvPr>
            <p:cNvSpPr txBox="1"/>
            <p:nvPr/>
          </p:nvSpPr>
          <p:spPr>
            <a:xfrm>
              <a:off x="507342" y="1271966"/>
              <a:ext cx="8533788" cy="369332"/>
            </a:xfrm>
            <a:prstGeom prst="rect">
              <a:avLst/>
            </a:prstGeom>
            <a:noFill/>
          </p:spPr>
          <p:txBody>
            <a:bodyPr wrap="square">
              <a:spAutoFit/>
            </a:bodyPr>
            <a:lstStyle/>
            <a:p>
              <a:pPr algn="just"/>
              <a:r>
                <a:rPr lang="fr-FR" sz="1800" b="1" i="1" u="none" strike="noStrike" baseline="0" dirty="0">
                  <a:solidFill>
                    <a:srgbClr val="0070C0"/>
                  </a:solidFill>
                </a:rPr>
                <a:t>Référentiel comptable applicable et comptabilisation des garanties de crédit?</a:t>
              </a:r>
              <a:endParaRPr lang="fr-FR" b="1" i="1" dirty="0">
                <a:solidFill>
                  <a:srgbClr val="0070C0"/>
                </a:solidFill>
              </a:endParaRPr>
            </a:p>
          </p:txBody>
        </p:sp>
      </p:grpSp>
      <p:cxnSp>
        <p:nvCxnSpPr>
          <p:cNvPr id="78" name="Connecteur droit avec flèche 77">
            <a:extLst>
              <a:ext uri="{FF2B5EF4-FFF2-40B4-BE49-F238E27FC236}">
                <a16:creationId xmlns:a16="http://schemas.microsoft.com/office/drawing/2014/main" xmlns="" id="{F2E39224-560F-4E44-9B30-C87B2AB0D669}"/>
              </a:ext>
            </a:extLst>
          </p:cNvPr>
          <p:cNvCxnSpPr>
            <a:cxnSpLocks/>
          </p:cNvCxnSpPr>
          <p:nvPr/>
        </p:nvCxnSpPr>
        <p:spPr>
          <a:xfrm flipV="1">
            <a:off x="3939206" y="5823204"/>
            <a:ext cx="4974289" cy="2150"/>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79" name="Connecteur droit avec flèche 78">
            <a:extLst>
              <a:ext uri="{FF2B5EF4-FFF2-40B4-BE49-F238E27FC236}">
                <a16:creationId xmlns:a16="http://schemas.microsoft.com/office/drawing/2014/main" xmlns="" id="{CAAA7B73-D2AE-4289-8B6B-5EA790D66949}"/>
              </a:ext>
            </a:extLst>
          </p:cNvPr>
          <p:cNvCxnSpPr>
            <a:cxnSpLocks/>
          </p:cNvCxnSpPr>
          <p:nvPr/>
        </p:nvCxnSpPr>
        <p:spPr>
          <a:xfrm>
            <a:off x="4022408" y="1717929"/>
            <a:ext cx="0" cy="4200525"/>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80" name="Connecteur droit avec flèche 79">
            <a:extLst>
              <a:ext uri="{FF2B5EF4-FFF2-40B4-BE49-F238E27FC236}">
                <a16:creationId xmlns:a16="http://schemas.microsoft.com/office/drawing/2014/main" xmlns="" id="{D21D3995-76EB-4316-B596-F9F2E6751FCA}"/>
              </a:ext>
            </a:extLst>
          </p:cNvPr>
          <p:cNvCxnSpPr>
            <a:cxnSpLocks/>
          </p:cNvCxnSpPr>
          <p:nvPr/>
        </p:nvCxnSpPr>
        <p:spPr>
          <a:xfrm>
            <a:off x="5541645" y="1765554"/>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81" name="Connecteur droit avec flèche 80">
            <a:extLst>
              <a:ext uri="{FF2B5EF4-FFF2-40B4-BE49-F238E27FC236}">
                <a16:creationId xmlns:a16="http://schemas.microsoft.com/office/drawing/2014/main" xmlns="" id="{CC1D79A1-267F-4801-844A-F1CD852D9792}"/>
              </a:ext>
            </a:extLst>
          </p:cNvPr>
          <p:cNvCxnSpPr>
            <a:cxnSpLocks/>
          </p:cNvCxnSpPr>
          <p:nvPr/>
        </p:nvCxnSpPr>
        <p:spPr>
          <a:xfrm>
            <a:off x="7065645" y="1784604"/>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82" name="Connecteur droit avec flèche 81">
            <a:extLst>
              <a:ext uri="{FF2B5EF4-FFF2-40B4-BE49-F238E27FC236}">
                <a16:creationId xmlns:a16="http://schemas.microsoft.com/office/drawing/2014/main" xmlns="" id="{8FE4A375-7562-4710-AE87-AF2943C01412}"/>
              </a:ext>
            </a:extLst>
          </p:cNvPr>
          <p:cNvCxnSpPr>
            <a:cxnSpLocks/>
          </p:cNvCxnSpPr>
          <p:nvPr/>
        </p:nvCxnSpPr>
        <p:spPr>
          <a:xfrm>
            <a:off x="8599170" y="1765554"/>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83" name="Connecteur droit avec flèche 82">
            <a:extLst>
              <a:ext uri="{FF2B5EF4-FFF2-40B4-BE49-F238E27FC236}">
                <a16:creationId xmlns:a16="http://schemas.microsoft.com/office/drawing/2014/main" xmlns="" id="{1412D8CC-413B-4974-BBF6-473E5495E50E}"/>
              </a:ext>
            </a:extLst>
          </p:cNvPr>
          <p:cNvCxnSpPr>
            <a:cxnSpLocks/>
          </p:cNvCxnSpPr>
          <p:nvPr/>
        </p:nvCxnSpPr>
        <p:spPr>
          <a:xfrm flipV="1">
            <a:off x="3939206" y="4546854"/>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87" name="Connecteur droit avec flèche 86">
            <a:extLst>
              <a:ext uri="{FF2B5EF4-FFF2-40B4-BE49-F238E27FC236}">
                <a16:creationId xmlns:a16="http://schemas.microsoft.com/office/drawing/2014/main" xmlns="" id="{593CC818-52FA-44E4-BD0D-8B9269348392}"/>
              </a:ext>
            </a:extLst>
          </p:cNvPr>
          <p:cNvCxnSpPr>
            <a:cxnSpLocks/>
          </p:cNvCxnSpPr>
          <p:nvPr/>
        </p:nvCxnSpPr>
        <p:spPr>
          <a:xfrm flipV="1">
            <a:off x="3939206" y="3270504"/>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88" name="Connecteur droit avec flèche 87">
            <a:extLst>
              <a:ext uri="{FF2B5EF4-FFF2-40B4-BE49-F238E27FC236}">
                <a16:creationId xmlns:a16="http://schemas.microsoft.com/office/drawing/2014/main" xmlns="" id="{F4714F2E-4F9E-4264-9FAF-84E183DA2899}"/>
              </a:ext>
            </a:extLst>
          </p:cNvPr>
          <p:cNvCxnSpPr>
            <a:cxnSpLocks/>
          </p:cNvCxnSpPr>
          <p:nvPr/>
        </p:nvCxnSpPr>
        <p:spPr>
          <a:xfrm flipV="1">
            <a:off x="3941445" y="1956054"/>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xmlns="" id="{B7105BF1-D5C4-4E41-AFEE-3A0123D2086E}"/>
              </a:ext>
            </a:extLst>
          </p:cNvPr>
          <p:cNvSpPr txBox="1"/>
          <p:nvPr/>
        </p:nvSpPr>
        <p:spPr>
          <a:xfrm>
            <a:off x="4037925" y="5814473"/>
            <a:ext cx="1476825" cy="307777"/>
          </a:xfrm>
          <a:prstGeom prst="rect">
            <a:avLst/>
          </a:prstGeom>
          <a:noFill/>
        </p:spPr>
        <p:txBody>
          <a:bodyPr wrap="square">
            <a:spAutoFit/>
          </a:bodyPr>
          <a:lstStyle/>
          <a:p>
            <a:pPr algn="ctr"/>
            <a:r>
              <a:rPr lang="fr-FR" sz="1400" b="1" i="1" dirty="0">
                <a:solidFill>
                  <a:srgbClr val="2F5597"/>
                </a:solidFill>
              </a:rPr>
              <a:t>IFRS</a:t>
            </a:r>
          </a:p>
        </p:txBody>
      </p:sp>
      <p:sp>
        <p:nvSpPr>
          <p:cNvPr id="90" name="ZoneTexte 89">
            <a:extLst>
              <a:ext uri="{FF2B5EF4-FFF2-40B4-BE49-F238E27FC236}">
                <a16:creationId xmlns:a16="http://schemas.microsoft.com/office/drawing/2014/main" xmlns="" id="{8BDB30D0-541F-4587-BC4E-A052AFE9A336}"/>
              </a:ext>
            </a:extLst>
          </p:cNvPr>
          <p:cNvSpPr txBox="1"/>
          <p:nvPr/>
        </p:nvSpPr>
        <p:spPr>
          <a:xfrm>
            <a:off x="5529289" y="5816669"/>
            <a:ext cx="1476825" cy="523220"/>
          </a:xfrm>
          <a:prstGeom prst="rect">
            <a:avLst/>
          </a:prstGeom>
          <a:noFill/>
        </p:spPr>
        <p:txBody>
          <a:bodyPr wrap="square">
            <a:spAutoFit/>
          </a:bodyPr>
          <a:lstStyle/>
          <a:p>
            <a:pPr algn="ctr"/>
            <a:r>
              <a:rPr lang="fr-FR" sz="1400" b="1" i="1" dirty="0">
                <a:solidFill>
                  <a:srgbClr val="2F5597"/>
                </a:solidFill>
              </a:rPr>
              <a:t>Normes locales générales</a:t>
            </a:r>
          </a:p>
        </p:txBody>
      </p:sp>
      <p:sp>
        <p:nvSpPr>
          <p:cNvPr id="92" name="ZoneTexte 91">
            <a:extLst>
              <a:ext uri="{FF2B5EF4-FFF2-40B4-BE49-F238E27FC236}">
                <a16:creationId xmlns:a16="http://schemas.microsoft.com/office/drawing/2014/main" xmlns="" id="{2E572D34-07CE-4BDC-B39A-FCB63D2EEBCF}"/>
              </a:ext>
            </a:extLst>
          </p:cNvPr>
          <p:cNvSpPr txBox="1"/>
          <p:nvPr/>
        </p:nvSpPr>
        <p:spPr>
          <a:xfrm>
            <a:off x="7076175" y="5814473"/>
            <a:ext cx="1476825" cy="738664"/>
          </a:xfrm>
          <a:prstGeom prst="rect">
            <a:avLst/>
          </a:prstGeom>
          <a:noFill/>
        </p:spPr>
        <p:txBody>
          <a:bodyPr wrap="square">
            <a:spAutoFit/>
          </a:bodyPr>
          <a:lstStyle/>
          <a:p>
            <a:pPr algn="ctr"/>
            <a:r>
              <a:rPr lang="fr-FR" sz="1400" b="1" i="1" dirty="0">
                <a:solidFill>
                  <a:srgbClr val="2F5597"/>
                </a:solidFill>
              </a:rPr>
              <a:t>Normes locales spécifiques (bancaires)</a:t>
            </a:r>
          </a:p>
        </p:txBody>
      </p:sp>
      <p:sp>
        <p:nvSpPr>
          <p:cNvPr id="96" name="Rectangle 95">
            <a:extLst>
              <a:ext uri="{FF2B5EF4-FFF2-40B4-BE49-F238E27FC236}">
                <a16:creationId xmlns:a16="http://schemas.microsoft.com/office/drawing/2014/main" xmlns="" id="{B7F002E0-7C3F-44F6-96E3-F0C0C99D6E27}"/>
              </a:ext>
            </a:extLst>
          </p:cNvPr>
          <p:cNvSpPr/>
          <p:nvPr/>
        </p:nvSpPr>
        <p:spPr>
          <a:xfrm>
            <a:off x="1496191" y="4775997"/>
            <a:ext cx="2496451" cy="954107"/>
          </a:xfrm>
          <a:prstGeom prst="rect">
            <a:avLst/>
          </a:prstGeom>
          <a:noFill/>
        </p:spPr>
        <p:txBody>
          <a:bodyPr wrap="square">
            <a:spAutoFit/>
          </a:bodyPr>
          <a:lstStyle/>
          <a:p>
            <a:pPr algn="ctr"/>
            <a:r>
              <a:rPr lang="fr-FR" sz="1400" b="1" i="1" dirty="0">
                <a:solidFill>
                  <a:srgbClr val="2F5597"/>
                </a:solidFill>
              </a:rPr>
              <a:t>Engagement hors-bilan puis Provision pour risques et charges lors de l’appel en garantie</a:t>
            </a:r>
          </a:p>
        </p:txBody>
      </p:sp>
      <p:sp>
        <p:nvSpPr>
          <p:cNvPr id="98" name="Rectangle 97">
            <a:extLst>
              <a:ext uri="{FF2B5EF4-FFF2-40B4-BE49-F238E27FC236}">
                <a16:creationId xmlns:a16="http://schemas.microsoft.com/office/drawing/2014/main" xmlns="" id="{F1F34E5B-F92B-450F-AED8-EA7FBDA3407E}"/>
              </a:ext>
            </a:extLst>
          </p:cNvPr>
          <p:cNvSpPr/>
          <p:nvPr/>
        </p:nvSpPr>
        <p:spPr>
          <a:xfrm>
            <a:off x="1787946" y="3583457"/>
            <a:ext cx="1922661" cy="738664"/>
          </a:xfrm>
          <a:prstGeom prst="rect">
            <a:avLst/>
          </a:prstGeom>
          <a:noFill/>
        </p:spPr>
        <p:txBody>
          <a:bodyPr wrap="square">
            <a:spAutoFit/>
          </a:bodyPr>
          <a:lstStyle/>
          <a:p>
            <a:pPr algn="ctr"/>
            <a:r>
              <a:rPr lang="fr-FR" sz="1400" b="1" i="1" dirty="0">
                <a:solidFill>
                  <a:srgbClr val="2F5597"/>
                </a:solidFill>
              </a:rPr>
              <a:t>Contrat d’assurance selon IFRS 17 ou selon une autre norme</a:t>
            </a:r>
            <a:endParaRPr lang="fr-CA" sz="1400" b="1" i="1" dirty="0">
              <a:solidFill>
                <a:srgbClr val="2F5597"/>
              </a:solidFill>
            </a:endParaRPr>
          </a:p>
        </p:txBody>
      </p:sp>
      <p:sp>
        <p:nvSpPr>
          <p:cNvPr id="99" name="Rectangle 98">
            <a:extLst>
              <a:ext uri="{FF2B5EF4-FFF2-40B4-BE49-F238E27FC236}">
                <a16:creationId xmlns:a16="http://schemas.microsoft.com/office/drawing/2014/main" xmlns="" id="{67C04043-14D1-4F88-A9DF-81DA3C84036C}"/>
              </a:ext>
            </a:extLst>
          </p:cNvPr>
          <p:cNvSpPr/>
          <p:nvPr/>
        </p:nvSpPr>
        <p:spPr>
          <a:xfrm>
            <a:off x="1691151" y="2189231"/>
            <a:ext cx="2116249" cy="523220"/>
          </a:xfrm>
          <a:prstGeom prst="rect">
            <a:avLst/>
          </a:prstGeom>
          <a:noFill/>
        </p:spPr>
        <p:txBody>
          <a:bodyPr wrap="square">
            <a:spAutoFit/>
          </a:bodyPr>
          <a:lstStyle/>
          <a:p>
            <a:pPr algn="ctr"/>
            <a:r>
              <a:rPr lang="fr-FR" sz="1400" b="1" i="1" dirty="0">
                <a:solidFill>
                  <a:srgbClr val="2F5597"/>
                </a:solidFill>
              </a:rPr>
              <a:t>Contrat de garantie financière selon IFRS 9</a:t>
            </a:r>
            <a:endParaRPr lang="fr-CA" sz="1400" b="1" i="1" dirty="0">
              <a:solidFill>
                <a:srgbClr val="2F5597"/>
              </a:solidFill>
            </a:endParaRPr>
          </a:p>
        </p:txBody>
      </p:sp>
      <p:sp>
        <p:nvSpPr>
          <p:cNvPr id="103" name="ZoneTexte 102">
            <a:extLst>
              <a:ext uri="{FF2B5EF4-FFF2-40B4-BE49-F238E27FC236}">
                <a16:creationId xmlns:a16="http://schemas.microsoft.com/office/drawing/2014/main" xmlns="" id="{74BF4A9E-C8BC-493D-97F8-8071E3C40FDD}"/>
              </a:ext>
            </a:extLst>
          </p:cNvPr>
          <p:cNvSpPr txBox="1"/>
          <p:nvPr/>
        </p:nvSpPr>
        <p:spPr>
          <a:xfrm>
            <a:off x="5592109" y="5365607"/>
            <a:ext cx="1476825" cy="307777"/>
          </a:xfrm>
          <a:prstGeom prst="rect">
            <a:avLst/>
          </a:prstGeom>
          <a:noFill/>
        </p:spPr>
        <p:txBody>
          <a:bodyPr wrap="square">
            <a:spAutoFit/>
          </a:bodyPr>
          <a:lstStyle/>
          <a:p>
            <a:pPr algn="ctr"/>
            <a:r>
              <a:rPr lang="fr-FR" sz="1400" dirty="0">
                <a:solidFill>
                  <a:srgbClr val="000000"/>
                </a:solidFill>
              </a:rPr>
              <a:t>Egypte (ELGF)</a:t>
            </a:r>
          </a:p>
        </p:txBody>
      </p:sp>
      <p:sp>
        <p:nvSpPr>
          <p:cNvPr id="105" name="ZoneTexte 104">
            <a:extLst>
              <a:ext uri="{FF2B5EF4-FFF2-40B4-BE49-F238E27FC236}">
                <a16:creationId xmlns:a16="http://schemas.microsoft.com/office/drawing/2014/main" xmlns="" id="{EA5190FD-3A3C-4C28-AC31-3A78FD7BB51B}"/>
              </a:ext>
            </a:extLst>
          </p:cNvPr>
          <p:cNvSpPr txBox="1"/>
          <p:nvPr/>
        </p:nvSpPr>
        <p:spPr>
          <a:xfrm>
            <a:off x="4061236" y="1948471"/>
            <a:ext cx="1476825" cy="307777"/>
          </a:xfrm>
          <a:prstGeom prst="rect">
            <a:avLst/>
          </a:prstGeom>
          <a:noFill/>
        </p:spPr>
        <p:txBody>
          <a:bodyPr wrap="square">
            <a:spAutoFit/>
          </a:bodyPr>
          <a:lstStyle/>
          <a:p>
            <a:pPr algn="ctr"/>
            <a:r>
              <a:rPr lang="fr-FR" sz="1400" dirty="0">
                <a:solidFill>
                  <a:srgbClr val="000000"/>
                </a:solidFill>
              </a:rPr>
              <a:t>Jordanie</a:t>
            </a:r>
          </a:p>
        </p:txBody>
      </p:sp>
      <p:sp>
        <p:nvSpPr>
          <p:cNvPr id="111" name="ZoneTexte 110">
            <a:extLst>
              <a:ext uri="{FF2B5EF4-FFF2-40B4-BE49-F238E27FC236}">
                <a16:creationId xmlns:a16="http://schemas.microsoft.com/office/drawing/2014/main" xmlns="" id="{EF4DC920-1512-4333-BDF4-5FDBF98701F5}"/>
              </a:ext>
            </a:extLst>
          </p:cNvPr>
          <p:cNvSpPr txBox="1"/>
          <p:nvPr/>
        </p:nvSpPr>
        <p:spPr>
          <a:xfrm>
            <a:off x="5550694" y="4695834"/>
            <a:ext cx="1476825" cy="307777"/>
          </a:xfrm>
          <a:prstGeom prst="rect">
            <a:avLst/>
          </a:prstGeom>
          <a:noFill/>
        </p:spPr>
        <p:txBody>
          <a:bodyPr wrap="square">
            <a:spAutoFit/>
          </a:bodyPr>
          <a:lstStyle/>
          <a:p>
            <a:pPr algn="ctr"/>
            <a:r>
              <a:rPr lang="fr-FR" sz="1400" dirty="0">
                <a:solidFill>
                  <a:srgbClr val="000000"/>
                </a:solidFill>
              </a:rPr>
              <a:t>Tunisie</a:t>
            </a:r>
          </a:p>
        </p:txBody>
      </p:sp>
      <p:sp>
        <p:nvSpPr>
          <p:cNvPr id="112" name="ZoneTexte 111">
            <a:extLst>
              <a:ext uri="{FF2B5EF4-FFF2-40B4-BE49-F238E27FC236}">
                <a16:creationId xmlns:a16="http://schemas.microsoft.com/office/drawing/2014/main" xmlns="" id="{0AD7CFC7-5EFA-499C-9CA4-6CC7FCBA31B9}"/>
              </a:ext>
            </a:extLst>
          </p:cNvPr>
          <p:cNvSpPr txBox="1"/>
          <p:nvPr/>
        </p:nvSpPr>
        <p:spPr>
          <a:xfrm>
            <a:off x="4060058" y="2198136"/>
            <a:ext cx="1476825" cy="307777"/>
          </a:xfrm>
          <a:prstGeom prst="rect">
            <a:avLst/>
          </a:prstGeom>
          <a:noFill/>
        </p:spPr>
        <p:txBody>
          <a:bodyPr wrap="square">
            <a:spAutoFit/>
          </a:bodyPr>
          <a:lstStyle/>
          <a:p>
            <a:pPr algn="ctr"/>
            <a:r>
              <a:rPr lang="fr-FR" sz="1400" dirty="0">
                <a:solidFill>
                  <a:srgbClr val="000000"/>
                </a:solidFill>
              </a:rPr>
              <a:t>Liban</a:t>
            </a:r>
          </a:p>
        </p:txBody>
      </p:sp>
      <p:sp>
        <p:nvSpPr>
          <p:cNvPr id="113" name="ZoneTexte 112">
            <a:extLst>
              <a:ext uri="{FF2B5EF4-FFF2-40B4-BE49-F238E27FC236}">
                <a16:creationId xmlns:a16="http://schemas.microsoft.com/office/drawing/2014/main" xmlns="" id="{65085CB5-F0B5-41FF-AA3D-2B4BC9073887}"/>
              </a:ext>
            </a:extLst>
          </p:cNvPr>
          <p:cNvSpPr txBox="1"/>
          <p:nvPr/>
        </p:nvSpPr>
        <p:spPr>
          <a:xfrm>
            <a:off x="4089361" y="2435971"/>
            <a:ext cx="1476825" cy="307777"/>
          </a:xfrm>
          <a:prstGeom prst="rect">
            <a:avLst/>
          </a:prstGeom>
          <a:noFill/>
        </p:spPr>
        <p:txBody>
          <a:bodyPr wrap="square">
            <a:spAutoFit/>
          </a:bodyPr>
          <a:lstStyle/>
          <a:p>
            <a:pPr algn="ctr"/>
            <a:r>
              <a:rPr lang="fr-FR" sz="1400" dirty="0">
                <a:solidFill>
                  <a:srgbClr val="000000"/>
                </a:solidFill>
              </a:rPr>
              <a:t>Arabie Saoudite</a:t>
            </a:r>
          </a:p>
        </p:txBody>
      </p:sp>
      <p:sp>
        <p:nvSpPr>
          <p:cNvPr id="114" name="ZoneTexte 113">
            <a:extLst>
              <a:ext uri="{FF2B5EF4-FFF2-40B4-BE49-F238E27FC236}">
                <a16:creationId xmlns:a16="http://schemas.microsoft.com/office/drawing/2014/main" xmlns="" id="{27C27D03-4531-46AC-B974-C8BE63FA2BA5}"/>
              </a:ext>
            </a:extLst>
          </p:cNvPr>
          <p:cNvSpPr txBox="1"/>
          <p:nvPr/>
        </p:nvSpPr>
        <p:spPr>
          <a:xfrm>
            <a:off x="4072330" y="2681011"/>
            <a:ext cx="1476825" cy="307777"/>
          </a:xfrm>
          <a:prstGeom prst="rect">
            <a:avLst/>
          </a:prstGeom>
          <a:noFill/>
        </p:spPr>
        <p:txBody>
          <a:bodyPr wrap="square">
            <a:spAutoFit/>
          </a:bodyPr>
          <a:lstStyle/>
          <a:p>
            <a:pPr algn="ctr"/>
            <a:r>
              <a:rPr lang="fr-FR" sz="1400" dirty="0">
                <a:solidFill>
                  <a:srgbClr val="000000"/>
                </a:solidFill>
              </a:rPr>
              <a:t>Egypte (CGC)</a:t>
            </a:r>
          </a:p>
        </p:txBody>
      </p:sp>
      <p:sp>
        <p:nvSpPr>
          <p:cNvPr id="115" name="ZoneTexte 114">
            <a:extLst>
              <a:ext uri="{FF2B5EF4-FFF2-40B4-BE49-F238E27FC236}">
                <a16:creationId xmlns:a16="http://schemas.microsoft.com/office/drawing/2014/main" xmlns="" id="{D791B4BA-9C49-4958-B96A-9D6A078F7C84}"/>
              </a:ext>
            </a:extLst>
          </p:cNvPr>
          <p:cNvSpPr txBox="1"/>
          <p:nvPr/>
        </p:nvSpPr>
        <p:spPr>
          <a:xfrm>
            <a:off x="5587053" y="3750180"/>
            <a:ext cx="1476825" cy="307777"/>
          </a:xfrm>
          <a:prstGeom prst="rect">
            <a:avLst/>
          </a:prstGeom>
          <a:noFill/>
        </p:spPr>
        <p:txBody>
          <a:bodyPr wrap="square">
            <a:spAutoFit/>
          </a:bodyPr>
          <a:lstStyle/>
          <a:p>
            <a:pPr algn="ctr"/>
            <a:r>
              <a:rPr lang="fr-FR" sz="1400" dirty="0">
                <a:solidFill>
                  <a:srgbClr val="000000"/>
                </a:solidFill>
              </a:rPr>
              <a:t>Algérie (CGCI)</a:t>
            </a:r>
          </a:p>
        </p:txBody>
      </p:sp>
      <p:sp>
        <p:nvSpPr>
          <p:cNvPr id="116" name="ZoneTexte 115">
            <a:extLst>
              <a:ext uri="{FF2B5EF4-FFF2-40B4-BE49-F238E27FC236}">
                <a16:creationId xmlns:a16="http://schemas.microsoft.com/office/drawing/2014/main" xmlns="" id="{8ECC36FB-9DD7-4966-8E25-63CA80C3D63D}"/>
              </a:ext>
            </a:extLst>
          </p:cNvPr>
          <p:cNvSpPr txBox="1"/>
          <p:nvPr/>
        </p:nvSpPr>
        <p:spPr>
          <a:xfrm>
            <a:off x="7087604" y="5040943"/>
            <a:ext cx="1476825" cy="307777"/>
          </a:xfrm>
          <a:prstGeom prst="rect">
            <a:avLst/>
          </a:prstGeom>
          <a:noFill/>
        </p:spPr>
        <p:txBody>
          <a:bodyPr wrap="square">
            <a:spAutoFit/>
          </a:bodyPr>
          <a:lstStyle/>
          <a:p>
            <a:pPr algn="ctr"/>
            <a:r>
              <a:rPr lang="fr-FR" sz="1400" dirty="0">
                <a:solidFill>
                  <a:srgbClr val="000000"/>
                </a:solidFill>
              </a:rPr>
              <a:t>Maroc</a:t>
            </a:r>
          </a:p>
        </p:txBody>
      </p:sp>
      <p:sp>
        <p:nvSpPr>
          <p:cNvPr id="117" name="ZoneTexte 116">
            <a:extLst>
              <a:ext uri="{FF2B5EF4-FFF2-40B4-BE49-F238E27FC236}">
                <a16:creationId xmlns:a16="http://schemas.microsoft.com/office/drawing/2014/main" xmlns="" id="{421AA9A0-4104-4777-9232-F04FE53B7D21}"/>
              </a:ext>
            </a:extLst>
          </p:cNvPr>
          <p:cNvSpPr txBox="1"/>
          <p:nvPr/>
        </p:nvSpPr>
        <p:spPr>
          <a:xfrm>
            <a:off x="5558764" y="5004189"/>
            <a:ext cx="1453156" cy="307777"/>
          </a:xfrm>
          <a:prstGeom prst="rect">
            <a:avLst/>
          </a:prstGeom>
          <a:noFill/>
        </p:spPr>
        <p:txBody>
          <a:bodyPr wrap="square">
            <a:spAutoFit/>
          </a:bodyPr>
          <a:lstStyle/>
          <a:p>
            <a:pPr algn="ctr"/>
            <a:r>
              <a:rPr lang="fr-FR" sz="1400" dirty="0">
                <a:solidFill>
                  <a:srgbClr val="000000"/>
                </a:solidFill>
              </a:rPr>
              <a:t>Algérie (FGAR)</a:t>
            </a:r>
          </a:p>
        </p:txBody>
      </p:sp>
      <p:sp>
        <p:nvSpPr>
          <p:cNvPr id="118" name="ZoneTexte 117">
            <a:extLst>
              <a:ext uri="{FF2B5EF4-FFF2-40B4-BE49-F238E27FC236}">
                <a16:creationId xmlns:a16="http://schemas.microsoft.com/office/drawing/2014/main" xmlns="" id="{B74BD15E-621C-43E5-AD83-676115411835}"/>
              </a:ext>
            </a:extLst>
          </p:cNvPr>
          <p:cNvSpPr txBox="1"/>
          <p:nvPr/>
        </p:nvSpPr>
        <p:spPr>
          <a:xfrm>
            <a:off x="4037924" y="2975758"/>
            <a:ext cx="1476825" cy="307777"/>
          </a:xfrm>
          <a:prstGeom prst="rect">
            <a:avLst/>
          </a:prstGeom>
          <a:noFill/>
        </p:spPr>
        <p:txBody>
          <a:bodyPr wrap="square">
            <a:spAutoFit/>
          </a:bodyPr>
          <a:lstStyle/>
          <a:p>
            <a:pPr algn="ctr"/>
            <a:r>
              <a:rPr lang="fr-FR" sz="1400" dirty="0">
                <a:solidFill>
                  <a:srgbClr val="000000"/>
                </a:solidFill>
              </a:rPr>
              <a:t>Yémen</a:t>
            </a:r>
          </a:p>
        </p:txBody>
      </p:sp>
      <p:cxnSp>
        <p:nvCxnSpPr>
          <p:cNvPr id="119" name="Connecteur droit avec flèche 118">
            <a:extLst>
              <a:ext uri="{FF2B5EF4-FFF2-40B4-BE49-F238E27FC236}">
                <a16:creationId xmlns:a16="http://schemas.microsoft.com/office/drawing/2014/main" xmlns="" id="{050AC984-D30F-472B-BCEB-7E937087B4A9}"/>
              </a:ext>
            </a:extLst>
          </p:cNvPr>
          <p:cNvCxnSpPr>
            <a:cxnSpLocks/>
          </p:cNvCxnSpPr>
          <p:nvPr/>
        </p:nvCxnSpPr>
        <p:spPr>
          <a:xfrm>
            <a:off x="5548647" y="580643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120" name="Connecteur droit avec flèche 119">
            <a:extLst>
              <a:ext uri="{FF2B5EF4-FFF2-40B4-BE49-F238E27FC236}">
                <a16:creationId xmlns:a16="http://schemas.microsoft.com/office/drawing/2014/main" xmlns="" id="{2DE9590E-F4F7-4531-AE5E-F67C2CFFBEEA}"/>
              </a:ext>
            </a:extLst>
          </p:cNvPr>
          <p:cNvCxnSpPr>
            <a:cxnSpLocks/>
          </p:cNvCxnSpPr>
          <p:nvPr/>
        </p:nvCxnSpPr>
        <p:spPr>
          <a:xfrm>
            <a:off x="7061217" y="581024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121" name="Connecteur droit avec flèche 120">
            <a:extLst>
              <a:ext uri="{FF2B5EF4-FFF2-40B4-BE49-F238E27FC236}">
                <a16:creationId xmlns:a16="http://schemas.microsoft.com/office/drawing/2014/main" xmlns="" id="{BF87708A-062F-4B78-A0E7-24EA562335F5}"/>
              </a:ext>
            </a:extLst>
          </p:cNvPr>
          <p:cNvCxnSpPr>
            <a:cxnSpLocks/>
          </p:cNvCxnSpPr>
          <p:nvPr/>
        </p:nvCxnSpPr>
        <p:spPr>
          <a:xfrm>
            <a:off x="8581407" y="581024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sp>
        <p:nvSpPr>
          <p:cNvPr id="122" name="Rectangle 121">
            <a:extLst>
              <a:ext uri="{FF2B5EF4-FFF2-40B4-BE49-F238E27FC236}">
                <a16:creationId xmlns:a16="http://schemas.microsoft.com/office/drawing/2014/main" xmlns="" id="{AD525B50-74FB-46CC-95A2-B71BEEFF1E57}"/>
              </a:ext>
            </a:extLst>
          </p:cNvPr>
          <p:cNvSpPr/>
          <p:nvPr/>
        </p:nvSpPr>
        <p:spPr>
          <a:xfrm>
            <a:off x="4487198" y="1575946"/>
            <a:ext cx="646893" cy="369332"/>
          </a:xfrm>
          <a:prstGeom prst="rect">
            <a:avLst/>
          </a:prstGeom>
          <a:noFill/>
        </p:spPr>
        <p:txBody>
          <a:bodyPr wrap="square">
            <a:spAutoFit/>
          </a:bodyPr>
          <a:lstStyle/>
          <a:p>
            <a:pPr algn="ctr"/>
            <a:r>
              <a:rPr lang="fr-FR" b="1" i="1" dirty="0">
                <a:solidFill>
                  <a:srgbClr val="00B0F0"/>
                </a:solidFill>
              </a:rPr>
              <a:t>50%</a:t>
            </a:r>
            <a:endParaRPr lang="fr-CA" b="1" i="1" dirty="0">
              <a:solidFill>
                <a:srgbClr val="00B0F0"/>
              </a:solidFill>
            </a:endParaRPr>
          </a:p>
        </p:txBody>
      </p:sp>
      <p:sp>
        <p:nvSpPr>
          <p:cNvPr id="123" name="Rectangle 122">
            <a:extLst>
              <a:ext uri="{FF2B5EF4-FFF2-40B4-BE49-F238E27FC236}">
                <a16:creationId xmlns:a16="http://schemas.microsoft.com/office/drawing/2014/main" xmlns="" id="{0F415E7F-C14E-4E7D-9746-099724E281E0}"/>
              </a:ext>
            </a:extLst>
          </p:cNvPr>
          <p:cNvSpPr/>
          <p:nvPr/>
        </p:nvSpPr>
        <p:spPr>
          <a:xfrm>
            <a:off x="6003273" y="1578650"/>
            <a:ext cx="646893" cy="369332"/>
          </a:xfrm>
          <a:prstGeom prst="rect">
            <a:avLst/>
          </a:prstGeom>
          <a:noFill/>
        </p:spPr>
        <p:txBody>
          <a:bodyPr wrap="square">
            <a:spAutoFit/>
          </a:bodyPr>
          <a:lstStyle/>
          <a:p>
            <a:pPr algn="ctr"/>
            <a:r>
              <a:rPr lang="fr-FR" b="1" i="1" dirty="0">
                <a:solidFill>
                  <a:srgbClr val="00B0F0"/>
                </a:solidFill>
              </a:rPr>
              <a:t>40%</a:t>
            </a:r>
            <a:endParaRPr lang="fr-CA" b="1" i="1" dirty="0">
              <a:solidFill>
                <a:srgbClr val="00B0F0"/>
              </a:solidFill>
            </a:endParaRPr>
          </a:p>
        </p:txBody>
      </p:sp>
      <p:sp>
        <p:nvSpPr>
          <p:cNvPr id="124" name="Rectangle 123">
            <a:extLst>
              <a:ext uri="{FF2B5EF4-FFF2-40B4-BE49-F238E27FC236}">
                <a16:creationId xmlns:a16="http://schemas.microsoft.com/office/drawing/2014/main" xmlns="" id="{BBA4107B-7B87-4044-83AC-56D0D694E351}"/>
              </a:ext>
            </a:extLst>
          </p:cNvPr>
          <p:cNvSpPr/>
          <p:nvPr/>
        </p:nvSpPr>
        <p:spPr>
          <a:xfrm>
            <a:off x="7482339" y="1570745"/>
            <a:ext cx="646893" cy="369332"/>
          </a:xfrm>
          <a:prstGeom prst="rect">
            <a:avLst/>
          </a:prstGeom>
          <a:noFill/>
        </p:spPr>
        <p:txBody>
          <a:bodyPr wrap="square">
            <a:spAutoFit/>
          </a:bodyPr>
          <a:lstStyle/>
          <a:p>
            <a:pPr algn="ctr"/>
            <a:r>
              <a:rPr lang="fr-FR" b="1" i="1" dirty="0">
                <a:solidFill>
                  <a:srgbClr val="00B0F0"/>
                </a:solidFill>
              </a:rPr>
              <a:t>10%</a:t>
            </a:r>
            <a:endParaRPr lang="fr-CA" b="1" i="1" dirty="0">
              <a:solidFill>
                <a:srgbClr val="00B0F0"/>
              </a:solidFill>
            </a:endParaRPr>
          </a:p>
        </p:txBody>
      </p:sp>
      <p:sp>
        <p:nvSpPr>
          <p:cNvPr id="125" name="Rectangle 124">
            <a:extLst>
              <a:ext uri="{FF2B5EF4-FFF2-40B4-BE49-F238E27FC236}">
                <a16:creationId xmlns:a16="http://schemas.microsoft.com/office/drawing/2014/main" xmlns="" id="{5AA8E77B-70D1-4CF3-96A3-D7B3F3AE53D0}"/>
              </a:ext>
            </a:extLst>
          </p:cNvPr>
          <p:cNvSpPr/>
          <p:nvPr/>
        </p:nvSpPr>
        <p:spPr>
          <a:xfrm>
            <a:off x="8590048" y="2343119"/>
            <a:ext cx="646893" cy="369332"/>
          </a:xfrm>
          <a:prstGeom prst="rect">
            <a:avLst/>
          </a:prstGeom>
          <a:noFill/>
        </p:spPr>
        <p:txBody>
          <a:bodyPr wrap="square">
            <a:spAutoFit/>
          </a:bodyPr>
          <a:lstStyle/>
          <a:p>
            <a:pPr algn="ctr"/>
            <a:r>
              <a:rPr lang="fr-FR" b="1" i="1" dirty="0">
                <a:solidFill>
                  <a:srgbClr val="FF9933"/>
                </a:solidFill>
              </a:rPr>
              <a:t>50%</a:t>
            </a:r>
            <a:endParaRPr lang="fr-CA" b="1" i="1" dirty="0">
              <a:solidFill>
                <a:srgbClr val="FF9933"/>
              </a:solidFill>
            </a:endParaRPr>
          </a:p>
        </p:txBody>
      </p:sp>
      <p:sp>
        <p:nvSpPr>
          <p:cNvPr id="126" name="Rectangle 125">
            <a:extLst>
              <a:ext uri="{FF2B5EF4-FFF2-40B4-BE49-F238E27FC236}">
                <a16:creationId xmlns:a16="http://schemas.microsoft.com/office/drawing/2014/main" xmlns="" id="{92CE47DF-D8EF-4616-80AB-3C334B74A976}"/>
              </a:ext>
            </a:extLst>
          </p:cNvPr>
          <p:cNvSpPr/>
          <p:nvPr/>
        </p:nvSpPr>
        <p:spPr>
          <a:xfrm>
            <a:off x="8599170" y="3662987"/>
            <a:ext cx="646893" cy="369332"/>
          </a:xfrm>
          <a:prstGeom prst="rect">
            <a:avLst/>
          </a:prstGeom>
          <a:noFill/>
        </p:spPr>
        <p:txBody>
          <a:bodyPr wrap="square">
            <a:spAutoFit/>
          </a:bodyPr>
          <a:lstStyle/>
          <a:p>
            <a:pPr algn="ctr"/>
            <a:r>
              <a:rPr lang="fr-FR" b="1" i="1" dirty="0">
                <a:solidFill>
                  <a:srgbClr val="FF9933"/>
                </a:solidFill>
              </a:rPr>
              <a:t>10%</a:t>
            </a:r>
            <a:endParaRPr lang="fr-CA" b="1" i="1" dirty="0">
              <a:solidFill>
                <a:srgbClr val="FF9933"/>
              </a:solidFill>
            </a:endParaRPr>
          </a:p>
        </p:txBody>
      </p:sp>
      <p:sp>
        <p:nvSpPr>
          <p:cNvPr id="127" name="Rectangle 126">
            <a:extLst>
              <a:ext uri="{FF2B5EF4-FFF2-40B4-BE49-F238E27FC236}">
                <a16:creationId xmlns:a16="http://schemas.microsoft.com/office/drawing/2014/main" xmlns="" id="{5618D5C1-4FBA-411E-8522-BADCC5780B3B}"/>
              </a:ext>
            </a:extLst>
          </p:cNvPr>
          <p:cNvSpPr/>
          <p:nvPr/>
        </p:nvSpPr>
        <p:spPr>
          <a:xfrm>
            <a:off x="8592495" y="4968423"/>
            <a:ext cx="646893" cy="369332"/>
          </a:xfrm>
          <a:prstGeom prst="rect">
            <a:avLst/>
          </a:prstGeom>
          <a:noFill/>
        </p:spPr>
        <p:txBody>
          <a:bodyPr wrap="square">
            <a:spAutoFit/>
          </a:bodyPr>
          <a:lstStyle/>
          <a:p>
            <a:pPr algn="ctr"/>
            <a:r>
              <a:rPr lang="fr-FR" b="1" i="1" dirty="0">
                <a:solidFill>
                  <a:srgbClr val="FF9933"/>
                </a:solidFill>
              </a:rPr>
              <a:t>40%</a:t>
            </a:r>
            <a:endParaRPr lang="fr-CA" b="1" i="1" dirty="0">
              <a:solidFill>
                <a:srgbClr val="FF9933"/>
              </a:solidFill>
            </a:endParaRPr>
          </a:p>
        </p:txBody>
      </p:sp>
      <p:sp>
        <p:nvSpPr>
          <p:cNvPr id="128" name="ZoneTexte 127">
            <a:extLst>
              <a:ext uri="{FF2B5EF4-FFF2-40B4-BE49-F238E27FC236}">
                <a16:creationId xmlns:a16="http://schemas.microsoft.com/office/drawing/2014/main" xmlns="" id="{C289F8E2-53E2-497A-877F-28A8A85A7114}"/>
              </a:ext>
            </a:extLst>
          </p:cNvPr>
          <p:cNvSpPr txBox="1"/>
          <p:nvPr/>
        </p:nvSpPr>
        <p:spPr>
          <a:xfrm rot="16200000">
            <a:off x="-206190" y="3715523"/>
            <a:ext cx="3360363" cy="307777"/>
          </a:xfrm>
          <a:prstGeom prst="rect">
            <a:avLst/>
          </a:prstGeom>
          <a:noFill/>
        </p:spPr>
        <p:txBody>
          <a:bodyPr wrap="square">
            <a:spAutoFit/>
          </a:bodyPr>
          <a:lstStyle>
            <a:defPPr>
              <a:defRPr lang="en-US"/>
            </a:defPPr>
            <a:lvl1pPr algn="ctr">
              <a:defRPr sz="1400" b="1" i="1">
                <a:solidFill>
                  <a:srgbClr val="000000"/>
                </a:solidFill>
              </a:defRPr>
            </a:lvl1pPr>
          </a:lstStyle>
          <a:p>
            <a:r>
              <a:rPr lang="fr-FR" dirty="0">
                <a:solidFill>
                  <a:srgbClr val="007434"/>
                </a:solidFill>
              </a:rPr>
              <a:t>Comptabilisation des garanties de crédit?</a:t>
            </a:r>
          </a:p>
        </p:txBody>
      </p:sp>
      <p:sp>
        <p:nvSpPr>
          <p:cNvPr id="129" name="ZoneTexte 128">
            <a:extLst>
              <a:ext uri="{FF2B5EF4-FFF2-40B4-BE49-F238E27FC236}">
                <a16:creationId xmlns:a16="http://schemas.microsoft.com/office/drawing/2014/main" xmlns="" id="{47C4497B-AB31-4F88-9A65-B1369B9D1706}"/>
              </a:ext>
            </a:extLst>
          </p:cNvPr>
          <p:cNvSpPr txBox="1"/>
          <p:nvPr/>
        </p:nvSpPr>
        <p:spPr>
          <a:xfrm>
            <a:off x="5024284" y="6322321"/>
            <a:ext cx="2458055" cy="307777"/>
          </a:xfrm>
          <a:prstGeom prst="rect">
            <a:avLst/>
          </a:prstGeom>
          <a:noFill/>
        </p:spPr>
        <p:txBody>
          <a:bodyPr wrap="square">
            <a:spAutoFit/>
          </a:bodyPr>
          <a:lstStyle/>
          <a:p>
            <a:pPr algn="ctr"/>
            <a:r>
              <a:rPr lang="fr-FR" sz="1400" b="1" i="1" dirty="0">
                <a:solidFill>
                  <a:srgbClr val="007434"/>
                </a:solidFill>
              </a:rPr>
              <a:t>Référentiel comptables?</a:t>
            </a:r>
          </a:p>
        </p:txBody>
      </p:sp>
    </p:spTree>
    <p:extLst>
      <p:ext uri="{BB962C8B-B14F-4D97-AF65-F5344CB8AC3E}">
        <p14:creationId xmlns:p14="http://schemas.microsoft.com/office/powerpoint/2010/main" val="468532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Connecteur droit 46">
            <a:extLst>
              <a:ext uri="{FF2B5EF4-FFF2-40B4-BE49-F238E27FC236}">
                <a16:creationId xmlns:a16="http://schemas.microsoft.com/office/drawing/2014/main" xmlns="" id="{2FC71C90-816D-42EA-B4A4-ADF23DEFD88D}"/>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48" name="Image 47">
            <a:extLst>
              <a:ext uri="{FF2B5EF4-FFF2-40B4-BE49-F238E27FC236}">
                <a16:creationId xmlns:a16="http://schemas.microsoft.com/office/drawing/2014/main" xmlns="" id="{C1D28BEB-E0F9-4EFA-B23F-89DDC8F8E658}"/>
              </a:ext>
            </a:extLst>
          </p:cNvPr>
          <p:cNvPicPr>
            <a:picLocks noChangeAspect="1"/>
          </p:cNvPicPr>
          <p:nvPr/>
        </p:nvPicPr>
        <p:blipFill>
          <a:blip r:embed="rId2"/>
          <a:stretch>
            <a:fillRect/>
          </a:stretch>
        </p:blipFill>
        <p:spPr>
          <a:xfrm>
            <a:off x="11090358" y="394735"/>
            <a:ext cx="695325" cy="866775"/>
          </a:xfrm>
          <a:prstGeom prst="rect">
            <a:avLst/>
          </a:prstGeom>
        </p:spPr>
      </p:pic>
      <p:sp>
        <p:nvSpPr>
          <p:cNvPr id="49" name="Title 9">
            <a:extLst>
              <a:ext uri="{FF2B5EF4-FFF2-40B4-BE49-F238E27FC236}">
                <a16:creationId xmlns:a16="http://schemas.microsoft.com/office/drawing/2014/main" xmlns="" id="{D7EC9B13-8B9D-4BAC-AFAA-24668840A503}"/>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Spécificités du reporting financier des SGC</a:t>
            </a:r>
          </a:p>
        </p:txBody>
      </p:sp>
      <p:sp>
        <p:nvSpPr>
          <p:cNvPr id="50" name="ZoneTexte 49">
            <a:extLst>
              <a:ext uri="{FF2B5EF4-FFF2-40B4-BE49-F238E27FC236}">
                <a16:creationId xmlns:a16="http://schemas.microsoft.com/office/drawing/2014/main" xmlns="" id="{F5EB34AD-89BD-449D-99F7-133681DD7F40}"/>
              </a:ext>
            </a:extLst>
          </p:cNvPr>
          <p:cNvSpPr txBox="1"/>
          <p:nvPr/>
        </p:nvSpPr>
        <p:spPr>
          <a:xfrm>
            <a:off x="406317" y="971931"/>
            <a:ext cx="3434162" cy="369332"/>
          </a:xfrm>
          <a:prstGeom prst="rect">
            <a:avLst/>
          </a:prstGeom>
          <a:noFill/>
        </p:spPr>
        <p:txBody>
          <a:bodyPr wrap="square">
            <a:spAutoFit/>
          </a:bodyPr>
          <a:lstStyle/>
          <a:p>
            <a:pPr algn="just"/>
            <a:r>
              <a:rPr lang="fr-FR" sz="1800" b="1" i="1" u="none" strike="noStrike" baseline="0" dirty="0">
                <a:solidFill>
                  <a:srgbClr val="0070C0"/>
                </a:solidFill>
              </a:rPr>
              <a:t>Périmètre de l’entité comptable</a:t>
            </a:r>
            <a:endParaRPr lang="fr-FR" b="1" i="1" dirty="0">
              <a:solidFill>
                <a:srgbClr val="0070C0"/>
              </a:solidFill>
            </a:endParaRPr>
          </a:p>
        </p:txBody>
      </p:sp>
      <p:pic>
        <p:nvPicPr>
          <p:cNvPr id="19" name="Image 18">
            <a:extLst>
              <a:ext uri="{FF2B5EF4-FFF2-40B4-BE49-F238E27FC236}">
                <a16:creationId xmlns:a16="http://schemas.microsoft.com/office/drawing/2014/main" xmlns="" id="{2B8795CC-44BA-4FDC-AEC9-BCB5DBABA646}"/>
              </a:ext>
            </a:extLst>
          </p:cNvPr>
          <p:cNvPicPr>
            <a:picLocks noChangeAspect="1"/>
          </p:cNvPicPr>
          <p:nvPr/>
        </p:nvPicPr>
        <p:blipFill>
          <a:blip r:embed="rId3"/>
          <a:stretch>
            <a:fillRect/>
          </a:stretch>
        </p:blipFill>
        <p:spPr>
          <a:xfrm>
            <a:off x="2884878" y="2428208"/>
            <a:ext cx="6262688" cy="2775894"/>
          </a:xfrm>
          <a:prstGeom prst="rect">
            <a:avLst/>
          </a:prstGeom>
        </p:spPr>
      </p:pic>
      <p:sp>
        <p:nvSpPr>
          <p:cNvPr id="42" name="Rectangle 41">
            <a:extLst>
              <a:ext uri="{FF2B5EF4-FFF2-40B4-BE49-F238E27FC236}">
                <a16:creationId xmlns:a16="http://schemas.microsoft.com/office/drawing/2014/main" xmlns="" id="{3CFC4965-ADF7-4711-9E8C-88F9FF996D50}"/>
              </a:ext>
            </a:extLst>
          </p:cNvPr>
          <p:cNvSpPr/>
          <p:nvPr/>
        </p:nvSpPr>
        <p:spPr>
          <a:xfrm>
            <a:off x="872246" y="4093154"/>
            <a:ext cx="2882869" cy="523220"/>
          </a:xfrm>
          <a:prstGeom prst="rect">
            <a:avLst/>
          </a:prstGeom>
        </p:spPr>
        <p:txBody>
          <a:bodyPr wrap="square">
            <a:spAutoFit/>
          </a:bodyPr>
          <a:lstStyle/>
          <a:p>
            <a:pPr marR="0" lvl="0" algn="just" defTabSz="622300" rtl="0" eaLnBrk="0" fontAlgn="base" latinLnBrk="0" hangingPunct="0">
              <a:lnSpc>
                <a:spcPct val="100000"/>
              </a:lnSpc>
              <a:spcBef>
                <a:spcPct val="0"/>
              </a:spcBef>
              <a:spcAft>
                <a:spcPts val="0"/>
              </a:spcAft>
              <a:buClrTx/>
              <a:buSzTx/>
              <a:tabLst/>
              <a:defRPr/>
            </a:pPr>
            <a:r>
              <a:rPr kumimoji="0" lang="fr-FR" sz="1400" b="1" i="0" u="none" strike="noStrike" kern="1200" cap="none" spc="0" normalizeH="0" baseline="0" dirty="0">
                <a:ln>
                  <a:noFill/>
                </a:ln>
                <a:solidFill>
                  <a:srgbClr val="0070C0"/>
                </a:solidFill>
                <a:effectLst/>
                <a:uLnTx/>
                <a:uFillTx/>
                <a:ea typeface="+mn-ea"/>
                <a:cs typeface="Segoe UI" panose="020B0502040204020203" pitchFamily="34" charset="0"/>
              </a:rPr>
              <a:t>L'entité</a:t>
            </a:r>
            <a:r>
              <a:rPr kumimoji="0" lang="fr-FR" sz="1400" b="0" i="0" u="none" strike="noStrike" kern="1200" cap="none" spc="0" normalizeH="0" baseline="0" dirty="0">
                <a:ln>
                  <a:noFill/>
                </a:ln>
                <a:solidFill>
                  <a:prstClr val="black">
                    <a:lumMod val="85000"/>
                    <a:lumOff val="15000"/>
                  </a:prstClr>
                </a:solidFill>
                <a:effectLst/>
                <a:uLnTx/>
                <a:uFillTx/>
                <a:ea typeface="+mn-ea"/>
                <a:cs typeface="Segoe UI" panose="020B0502040204020203" pitchFamily="34" charset="0"/>
              </a:rPr>
              <a:t> exerce, a exercé ou exercera des activités économiques.</a:t>
            </a:r>
          </a:p>
        </p:txBody>
      </p:sp>
      <p:sp>
        <p:nvSpPr>
          <p:cNvPr id="43" name="Rectangle 42">
            <a:extLst>
              <a:ext uri="{FF2B5EF4-FFF2-40B4-BE49-F238E27FC236}">
                <a16:creationId xmlns:a16="http://schemas.microsoft.com/office/drawing/2014/main" xmlns="" id="{B5E9909F-1519-4DE5-9228-43D035D788C9}"/>
              </a:ext>
            </a:extLst>
          </p:cNvPr>
          <p:cNvSpPr/>
          <p:nvPr/>
        </p:nvSpPr>
        <p:spPr>
          <a:xfrm>
            <a:off x="3929459" y="5078702"/>
            <a:ext cx="4173525" cy="738664"/>
          </a:xfrm>
          <a:prstGeom prst="rect">
            <a:avLst/>
          </a:prstGeom>
        </p:spPr>
        <p:txBody>
          <a:bodyPr wrap="square">
            <a:spAutoFit/>
          </a:bodyPr>
          <a:lstStyle/>
          <a:p>
            <a:pPr marR="0" lvl="0" algn="just" defTabSz="622300" rtl="0" eaLnBrk="0" fontAlgn="base" latinLnBrk="0" hangingPunct="0">
              <a:lnSpc>
                <a:spcPct val="100000"/>
              </a:lnSpc>
              <a:spcBef>
                <a:spcPct val="0"/>
              </a:spcBef>
              <a:spcAft>
                <a:spcPts val="0"/>
              </a:spcAft>
              <a:buClrTx/>
              <a:buSzTx/>
              <a:tabLst/>
              <a:defRPr/>
            </a:pPr>
            <a:r>
              <a:rPr kumimoji="0" lang="fr-FR" sz="1400" b="0" i="0" u="none" strike="noStrike" kern="1200" cap="none" spc="0" normalizeH="0" baseline="0" dirty="0">
                <a:ln>
                  <a:noFill/>
                </a:ln>
                <a:solidFill>
                  <a:prstClr val="black">
                    <a:lumMod val="85000"/>
                    <a:lumOff val="15000"/>
                  </a:prstClr>
                </a:solidFill>
                <a:effectLst/>
                <a:uLnTx/>
                <a:uFillTx/>
                <a:ea typeface="+mn-ea"/>
                <a:cs typeface="Segoe UI" panose="020B0502040204020203" pitchFamily="34" charset="0"/>
              </a:rPr>
              <a:t>Il est possible de distinguer objectivement les activités économiques de l'entité de celles d'autres entités et de l'environnement économique de </a:t>
            </a:r>
            <a:r>
              <a:rPr kumimoji="0" lang="fr-FR" sz="1400" b="1" i="0" u="none" strike="noStrike" kern="1200" cap="none" spc="0" normalizeH="0" baseline="0" dirty="0">
                <a:ln>
                  <a:noFill/>
                </a:ln>
                <a:solidFill>
                  <a:srgbClr val="0070C0"/>
                </a:solidFill>
                <a:effectLst/>
                <a:uLnTx/>
                <a:uFillTx/>
                <a:ea typeface="+mn-ea"/>
                <a:cs typeface="Segoe UI" panose="020B0502040204020203" pitchFamily="34" charset="0"/>
              </a:rPr>
              <a:t>l'entité</a:t>
            </a:r>
            <a:r>
              <a:rPr kumimoji="0" lang="fr-FR" sz="1400" b="0" i="0" u="none" strike="noStrike" kern="1200" cap="none" spc="0" normalizeH="0" baseline="0" dirty="0">
                <a:ln>
                  <a:noFill/>
                </a:ln>
                <a:solidFill>
                  <a:prstClr val="black">
                    <a:lumMod val="85000"/>
                    <a:lumOff val="15000"/>
                  </a:prstClr>
                </a:solidFill>
                <a:effectLst/>
                <a:uLnTx/>
                <a:uFillTx/>
                <a:ea typeface="+mn-ea"/>
                <a:cs typeface="Segoe UI" panose="020B0502040204020203" pitchFamily="34" charset="0"/>
              </a:rPr>
              <a:t>.</a:t>
            </a:r>
          </a:p>
        </p:txBody>
      </p:sp>
      <p:sp>
        <p:nvSpPr>
          <p:cNvPr id="45" name="ZoneTexte 44">
            <a:extLst>
              <a:ext uri="{FF2B5EF4-FFF2-40B4-BE49-F238E27FC236}">
                <a16:creationId xmlns:a16="http://schemas.microsoft.com/office/drawing/2014/main" xmlns="" id="{AC773895-B949-4E0A-9E22-D093C812A9C7}"/>
              </a:ext>
            </a:extLst>
          </p:cNvPr>
          <p:cNvSpPr txBox="1"/>
          <p:nvPr/>
        </p:nvSpPr>
        <p:spPr>
          <a:xfrm>
            <a:off x="8350115" y="3816155"/>
            <a:ext cx="3435568" cy="1169551"/>
          </a:xfrm>
          <a:prstGeom prst="rect">
            <a:avLst/>
          </a:prstGeom>
        </p:spPr>
        <p:txBody>
          <a:bodyPr wrap="square">
            <a:spAutoFit/>
          </a:bodyPr>
          <a:lstStyle>
            <a:defPPr>
              <a:defRPr lang="en-US"/>
            </a:defPPr>
            <a:lvl1pPr marR="0" lvl="0" defTabSz="622300" eaLnBrk="0" fontAlgn="base" hangingPunct="0">
              <a:lnSpc>
                <a:spcPct val="100000"/>
              </a:lnSpc>
              <a:spcBef>
                <a:spcPct val="0"/>
              </a:spcBef>
              <a:spcAft>
                <a:spcPts val="0"/>
              </a:spcAft>
              <a:buClrTx/>
              <a:buSzTx/>
              <a:tabLst/>
              <a:defRPr kumimoji="0" sz="1400" b="0" i="0" u="none" strike="noStrike" cap="none" spc="0" normalizeH="0" baseline="0">
                <a:ln>
                  <a:noFill/>
                </a:ln>
                <a:solidFill>
                  <a:prstClr val="black">
                    <a:lumMod val="85000"/>
                    <a:lumOff val="15000"/>
                  </a:prstClr>
                </a:solidFill>
                <a:effectLst/>
                <a:uLnTx/>
                <a:uFillTx/>
                <a:cs typeface="Segoe UI" panose="020B0502040204020203" pitchFamily="34" charset="0"/>
              </a:defRPr>
            </a:lvl1pPr>
          </a:lstStyle>
          <a:p>
            <a:pPr algn="just"/>
            <a:r>
              <a:rPr lang="fr-FR" dirty="0"/>
              <a:t>L'information financière sur les activités économiques de cette </a:t>
            </a:r>
            <a:r>
              <a:rPr lang="fr-FR" b="1" dirty="0">
                <a:solidFill>
                  <a:srgbClr val="0070C0"/>
                </a:solidFill>
              </a:rPr>
              <a:t>entité </a:t>
            </a:r>
            <a:r>
              <a:rPr lang="fr-FR" dirty="0"/>
              <a:t>est susceptible d'être utile pour prendre des décisions sur la fourniture de ressources à l'entité et pour évaluer le stewardship.</a:t>
            </a:r>
          </a:p>
        </p:txBody>
      </p:sp>
      <p:sp>
        <p:nvSpPr>
          <p:cNvPr id="46" name="Oval 35">
            <a:extLst>
              <a:ext uri="{FF2B5EF4-FFF2-40B4-BE49-F238E27FC236}">
                <a16:creationId xmlns:a16="http://schemas.microsoft.com/office/drawing/2014/main" xmlns="" id="{6A320753-F714-467B-B846-34A9A3227DD8}"/>
              </a:ext>
            </a:extLst>
          </p:cNvPr>
          <p:cNvSpPr/>
          <p:nvPr/>
        </p:nvSpPr>
        <p:spPr>
          <a:xfrm>
            <a:off x="3276203" y="2864741"/>
            <a:ext cx="341752" cy="341752"/>
          </a:xfrm>
          <a:prstGeom prst="ellipse">
            <a:avLst/>
          </a:prstGeom>
          <a:solidFill>
            <a:srgbClr val="0070C0"/>
          </a:solidFill>
          <a:ln>
            <a:noFill/>
          </a:ln>
        </p:spPr>
        <p:txBody>
          <a:bodyPr vert="horz" wrap="square" lIns="91440" tIns="45720" rIns="91440" bIns="45720" numCol="1" anchor="ctr" anchorCtr="0" compatLnSpc="1">
            <a:prstTxWarp prst="textNoShape">
              <a:avLst/>
            </a:prstTxWarp>
            <a:noAutofit/>
          </a:bodyPr>
          <a:lstStyle/>
          <a:p>
            <a:pPr algn="ctr"/>
            <a:r>
              <a:rPr lang="en-US" b="1" dirty="0">
                <a:solidFill>
                  <a:schemeClr val="bg1"/>
                </a:solidFill>
                <a:cs typeface="Segoe UI" panose="020B0502040204020203" pitchFamily="34" charset="0"/>
              </a:rPr>
              <a:t>1</a:t>
            </a:r>
          </a:p>
        </p:txBody>
      </p:sp>
      <p:sp>
        <p:nvSpPr>
          <p:cNvPr id="51" name="Oval 36">
            <a:extLst>
              <a:ext uri="{FF2B5EF4-FFF2-40B4-BE49-F238E27FC236}">
                <a16:creationId xmlns:a16="http://schemas.microsoft.com/office/drawing/2014/main" xmlns="" id="{B8D43BED-6E9D-4C22-9661-2628A096C8FB}"/>
              </a:ext>
            </a:extLst>
          </p:cNvPr>
          <p:cNvSpPr/>
          <p:nvPr/>
        </p:nvSpPr>
        <p:spPr>
          <a:xfrm>
            <a:off x="7085850" y="2827357"/>
            <a:ext cx="341752" cy="341752"/>
          </a:xfrm>
          <a:prstGeom prst="ellipse">
            <a:avLst/>
          </a:prstGeom>
          <a:solidFill>
            <a:srgbClr val="CCECFF"/>
          </a:solidFill>
          <a:ln>
            <a:noFill/>
          </a:ln>
        </p:spPr>
        <p:txBody>
          <a:bodyPr vert="horz" wrap="square" lIns="91440" tIns="45720" rIns="91440" bIns="45720" numCol="1" anchor="ctr" anchorCtr="0" compatLnSpc="1">
            <a:prstTxWarp prst="textNoShape">
              <a:avLst/>
            </a:prstTxWarp>
            <a:noAutofit/>
          </a:bodyPr>
          <a:lstStyle/>
          <a:p>
            <a:pPr algn="ctr"/>
            <a:r>
              <a:rPr lang="en-US" b="1" dirty="0">
                <a:solidFill>
                  <a:srgbClr val="0070C0"/>
                </a:solidFill>
                <a:cs typeface="Segoe UI" panose="020B0502040204020203" pitchFamily="34" charset="0"/>
              </a:rPr>
              <a:t>3</a:t>
            </a:r>
          </a:p>
        </p:txBody>
      </p:sp>
      <p:sp>
        <p:nvSpPr>
          <p:cNvPr id="54" name="Oval 37">
            <a:extLst>
              <a:ext uri="{FF2B5EF4-FFF2-40B4-BE49-F238E27FC236}">
                <a16:creationId xmlns:a16="http://schemas.microsoft.com/office/drawing/2014/main" xmlns="" id="{59027F6D-E869-4800-BD36-D5570839F103}"/>
              </a:ext>
            </a:extLst>
          </p:cNvPr>
          <p:cNvSpPr/>
          <p:nvPr/>
        </p:nvSpPr>
        <p:spPr>
          <a:xfrm>
            <a:off x="5210890" y="4549332"/>
            <a:ext cx="341752" cy="341752"/>
          </a:xfrm>
          <a:prstGeom prst="ellipse">
            <a:avLst/>
          </a:prstGeom>
          <a:solidFill>
            <a:srgbClr val="5FABDC"/>
          </a:solidFill>
          <a:ln>
            <a:noFill/>
          </a:ln>
        </p:spPr>
        <p:txBody>
          <a:bodyPr vert="horz" wrap="square" lIns="91440" tIns="45720" rIns="91440" bIns="45720" numCol="1" anchor="ctr" anchorCtr="0" compatLnSpc="1">
            <a:prstTxWarp prst="textNoShape">
              <a:avLst/>
            </a:prstTxWarp>
            <a:noAutofit/>
          </a:bodyPr>
          <a:lstStyle/>
          <a:p>
            <a:pPr algn="ctr"/>
            <a:r>
              <a:rPr lang="en-US" b="1" dirty="0">
                <a:solidFill>
                  <a:schemeClr val="bg1"/>
                </a:solidFill>
                <a:cs typeface="Segoe UI" panose="020B0502040204020203" pitchFamily="34" charset="0"/>
              </a:rPr>
              <a:t>2</a:t>
            </a:r>
          </a:p>
        </p:txBody>
      </p:sp>
      <p:cxnSp>
        <p:nvCxnSpPr>
          <p:cNvPr id="56" name="Connecteur droit 55">
            <a:extLst>
              <a:ext uri="{FF2B5EF4-FFF2-40B4-BE49-F238E27FC236}">
                <a16:creationId xmlns:a16="http://schemas.microsoft.com/office/drawing/2014/main" xmlns="" id="{B1419AAC-9F45-443F-88EF-E338D865136F}"/>
              </a:ext>
            </a:extLst>
          </p:cNvPr>
          <p:cNvCxnSpPr>
            <a:cxnSpLocks/>
          </p:cNvCxnSpPr>
          <p:nvPr/>
        </p:nvCxnSpPr>
        <p:spPr>
          <a:xfrm>
            <a:off x="2536881" y="1681432"/>
            <a:ext cx="0" cy="552979"/>
          </a:xfrm>
          <a:prstGeom prst="line">
            <a:avLst/>
          </a:pr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cxnSp>
      <p:sp>
        <p:nvSpPr>
          <p:cNvPr id="57" name="ZoneTexte 56">
            <a:extLst>
              <a:ext uri="{FF2B5EF4-FFF2-40B4-BE49-F238E27FC236}">
                <a16:creationId xmlns:a16="http://schemas.microsoft.com/office/drawing/2014/main" xmlns="" id="{0878F64D-232D-4018-BCEE-B46F2A475812}"/>
              </a:ext>
            </a:extLst>
          </p:cNvPr>
          <p:cNvSpPr txBox="1"/>
          <p:nvPr/>
        </p:nvSpPr>
        <p:spPr>
          <a:xfrm>
            <a:off x="2512952" y="1681432"/>
            <a:ext cx="6779580" cy="646331"/>
          </a:xfrm>
          <a:prstGeom prst="rect">
            <a:avLst/>
          </a:prstGeom>
          <a:noFill/>
        </p:spPr>
        <p:txBody>
          <a:bodyPr wrap="square">
            <a:spAutoFit/>
          </a:bodyPr>
          <a:lstStyle/>
          <a:p>
            <a:pPr algn="just"/>
            <a:r>
              <a:rPr lang="fr-FR" sz="1800" b="1" i="0" u="none" strike="noStrike" baseline="0" dirty="0">
                <a:solidFill>
                  <a:srgbClr val="0070C0"/>
                </a:solidFill>
              </a:rPr>
              <a:t>L’entité comptable </a:t>
            </a:r>
            <a:r>
              <a:rPr lang="fr-FR" sz="1800" i="0" u="none" strike="noStrike" baseline="0" dirty="0">
                <a:solidFill>
                  <a:srgbClr val="002060"/>
                </a:solidFill>
              </a:rPr>
              <a:t>est une entité qui, par obligation ou par choix, prépare des états financiers.</a:t>
            </a:r>
            <a:endParaRPr lang="fr-FR" dirty="0">
              <a:solidFill>
                <a:srgbClr val="002060"/>
              </a:solidFill>
            </a:endParaRPr>
          </a:p>
        </p:txBody>
      </p:sp>
      <p:cxnSp>
        <p:nvCxnSpPr>
          <p:cNvPr id="58" name="Connecteur droit 57">
            <a:extLst>
              <a:ext uri="{FF2B5EF4-FFF2-40B4-BE49-F238E27FC236}">
                <a16:creationId xmlns:a16="http://schemas.microsoft.com/office/drawing/2014/main" xmlns="" id="{54970FEF-A5B3-4A93-839D-70B1209D1209}"/>
              </a:ext>
            </a:extLst>
          </p:cNvPr>
          <p:cNvCxnSpPr>
            <a:cxnSpLocks/>
          </p:cNvCxnSpPr>
          <p:nvPr/>
        </p:nvCxnSpPr>
        <p:spPr>
          <a:xfrm>
            <a:off x="2536881" y="1681432"/>
            <a:ext cx="581661" cy="0"/>
          </a:xfrm>
          <a:prstGeom prst="line">
            <a:avLst/>
          </a:pr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xmlns="" id="{59455408-8B52-4BDA-B8A9-70D3AAF378C6}"/>
              </a:ext>
            </a:extLst>
          </p:cNvPr>
          <p:cNvCxnSpPr>
            <a:cxnSpLocks/>
          </p:cNvCxnSpPr>
          <p:nvPr/>
        </p:nvCxnSpPr>
        <p:spPr>
          <a:xfrm>
            <a:off x="8710870" y="2272374"/>
            <a:ext cx="581661" cy="0"/>
          </a:xfrm>
          <a:prstGeom prst="line">
            <a:avLst/>
          </a:pr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xmlns="" id="{AD822386-F567-4ECC-ABA2-67DE896548A9}"/>
              </a:ext>
            </a:extLst>
          </p:cNvPr>
          <p:cNvCxnSpPr>
            <a:cxnSpLocks/>
          </p:cNvCxnSpPr>
          <p:nvPr/>
        </p:nvCxnSpPr>
        <p:spPr>
          <a:xfrm>
            <a:off x="9292531" y="1723776"/>
            <a:ext cx="0" cy="552979"/>
          </a:xfrm>
          <a:prstGeom prst="line">
            <a:avLst/>
          </a:pr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xmlns="" id="{24FBF0AA-15BC-44F8-B0AC-8A1B820D007B}"/>
              </a:ext>
            </a:extLst>
          </p:cNvPr>
          <p:cNvSpPr/>
          <p:nvPr/>
        </p:nvSpPr>
        <p:spPr>
          <a:xfrm>
            <a:off x="4914286" y="2622606"/>
            <a:ext cx="1976911" cy="923330"/>
          </a:xfrm>
          <a:prstGeom prst="rect">
            <a:avLst/>
          </a:prstGeom>
        </p:spPr>
        <p:txBody>
          <a:bodyPr wrap="square">
            <a:spAutoFit/>
          </a:bodyPr>
          <a:lstStyle/>
          <a:p>
            <a:pPr algn="ctr"/>
            <a:r>
              <a:rPr lang="fr-FR" b="1" kern="0" dirty="0">
                <a:solidFill>
                  <a:srgbClr val="002060"/>
                </a:solidFill>
                <a:cs typeface="Segoe UI" panose="020B0502040204020203" pitchFamily="34" charset="0"/>
              </a:rPr>
              <a:t>Caractéristiques de l’entité comptable</a:t>
            </a:r>
          </a:p>
        </p:txBody>
      </p:sp>
      <p:grpSp>
        <p:nvGrpSpPr>
          <p:cNvPr id="20" name="Groupe 8">
            <a:extLst>
              <a:ext uri="{FF2B5EF4-FFF2-40B4-BE49-F238E27FC236}">
                <a16:creationId xmlns:a16="http://schemas.microsoft.com/office/drawing/2014/main" xmlns="" id="{AA30F990-E244-4BE2-BCD3-8990C64B068A}"/>
              </a:ext>
            </a:extLst>
          </p:cNvPr>
          <p:cNvGrpSpPr>
            <a:grpSpLocks/>
          </p:cNvGrpSpPr>
          <p:nvPr/>
        </p:nvGrpSpPr>
        <p:grpSpPr bwMode="auto">
          <a:xfrm>
            <a:off x="11014075" y="6237288"/>
            <a:ext cx="957263" cy="287337"/>
            <a:chOff x="9460301" y="7063452"/>
            <a:chExt cx="926165" cy="277783"/>
          </a:xfrm>
        </p:grpSpPr>
        <p:sp>
          <p:nvSpPr>
            <p:cNvPr id="21" name="Espace réservé du numéro de diapositive 5">
              <a:extLst>
                <a:ext uri="{FF2B5EF4-FFF2-40B4-BE49-F238E27FC236}">
                  <a16:creationId xmlns:a16="http://schemas.microsoft.com/office/drawing/2014/main" xmlns="" id="{D3925D71-EEB5-467D-A0CC-F13EB67DEFE9}"/>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15</a:t>
              </a:fld>
              <a:endParaRPr lang="en-GB" sz="1448" dirty="0">
                <a:solidFill>
                  <a:srgbClr val="002060"/>
                </a:solidFill>
                <a:latin typeface="+mn-lt"/>
                <a:cs typeface="Calibri" panose="020F0502020204030204" pitchFamily="34" charset="0"/>
              </a:endParaRPr>
            </a:p>
          </p:txBody>
        </p:sp>
        <p:cxnSp>
          <p:nvCxnSpPr>
            <p:cNvPr id="22" name="Connecteur droit 21">
              <a:extLst>
                <a:ext uri="{FF2B5EF4-FFF2-40B4-BE49-F238E27FC236}">
                  <a16:creationId xmlns:a16="http://schemas.microsoft.com/office/drawing/2014/main" xmlns="" id="{96D26BB2-84FB-4BA9-994D-C7FC8612360F}"/>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107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16</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3"/>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Spécificités du reporting financier des SGC</a:t>
            </a:r>
          </a:p>
        </p:txBody>
      </p:sp>
      <p:sp>
        <p:nvSpPr>
          <p:cNvPr id="44" name="ZoneTexte 43">
            <a:extLst>
              <a:ext uri="{FF2B5EF4-FFF2-40B4-BE49-F238E27FC236}">
                <a16:creationId xmlns:a16="http://schemas.microsoft.com/office/drawing/2014/main" xmlns="" id="{7F6801B5-130B-4AC9-A17B-59BFE1BB4310}"/>
              </a:ext>
            </a:extLst>
          </p:cNvPr>
          <p:cNvSpPr txBox="1"/>
          <p:nvPr/>
        </p:nvSpPr>
        <p:spPr>
          <a:xfrm>
            <a:off x="406317" y="971931"/>
            <a:ext cx="9372266" cy="369332"/>
          </a:xfrm>
          <a:prstGeom prst="rect">
            <a:avLst/>
          </a:prstGeom>
          <a:noFill/>
        </p:spPr>
        <p:txBody>
          <a:bodyPr wrap="square">
            <a:spAutoFit/>
          </a:bodyPr>
          <a:lstStyle/>
          <a:p>
            <a:pPr algn="just"/>
            <a:r>
              <a:rPr lang="fr-FR" sz="1800" b="1" i="1" u="none" strike="noStrike" baseline="0" dirty="0">
                <a:solidFill>
                  <a:srgbClr val="0070C0"/>
                </a:solidFill>
              </a:rPr>
              <a:t>Objectifs et typologie des états financiers </a:t>
            </a:r>
            <a:endParaRPr lang="fr-FR" b="1" i="1" dirty="0">
              <a:solidFill>
                <a:srgbClr val="0070C0"/>
              </a:solidFill>
            </a:endParaRPr>
          </a:p>
        </p:txBody>
      </p:sp>
      <p:sp>
        <p:nvSpPr>
          <p:cNvPr id="34" name="Freeform 31">
            <a:extLst>
              <a:ext uri="{FF2B5EF4-FFF2-40B4-BE49-F238E27FC236}">
                <a16:creationId xmlns:a16="http://schemas.microsoft.com/office/drawing/2014/main" xmlns="" id="{A7C71E76-C230-441E-8C9D-90E1F096FBE9}"/>
              </a:ext>
            </a:extLst>
          </p:cNvPr>
          <p:cNvSpPr>
            <a:spLocks/>
          </p:cNvSpPr>
          <p:nvPr/>
        </p:nvSpPr>
        <p:spPr bwMode="auto">
          <a:xfrm>
            <a:off x="2684690" y="1958746"/>
            <a:ext cx="2176463" cy="2176463"/>
          </a:xfrm>
          <a:custGeom>
            <a:avLst/>
            <a:gdLst>
              <a:gd name="connsiteX0" fmla="*/ 0 w 2176463"/>
              <a:gd name="connsiteY0" fmla="*/ 0 h 2176463"/>
              <a:gd name="connsiteX1" fmla="*/ 111125 w 2176463"/>
              <a:gd name="connsiteY1" fmla="*/ 3176 h 2176463"/>
              <a:gd name="connsiteX2" fmla="*/ 222250 w 2176463"/>
              <a:gd name="connsiteY2" fmla="*/ 11911 h 2176463"/>
              <a:gd name="connsiteX3" fmla="*/ 330200 w 2176463"/>
              <a:gd name="connsiteY3" fmla="*/ 25409 h 2176463"/>
              <a:gd name="connsiteX4" fmla="*/ 438944 w 2176463"/>
              <a:gd name="connsiteY4" fmla="*/ 43672 h 2176463"/>
              <a:gd name="connsiteX5" fmla="*/ 543719 w 2176463"/>
              <a:gd name="connsiteY5" fmla="*/ 68287 h 2176463"/>
              <a:gd name="connsiteX6" fmla="*/ 647700 w 2176463"/>
              <a:gd name="connsiteY6" fmla="*/ 98461 h 2176463"/>
              <a:gd name="connsiteX7" fmla="*/ 747713 w 2176463"/>
              <a:gd name="connsiteY7" fmla="*/ 132605 h 2176463"/>
              <a:gd name="connsiteX8" fmla="*/ 846932 w 2176463"/>
              <a:gd name="connsiteY8" fmla="*/ 172307 h 2176463"/>
              <a:gd name="connsiteX9" fmla="*/ 942975 w 2176463"/>
              <a:gd name="connsiteY9" fmla="*/ 214391 h 2176463"/>
              <a:gd name="connsiteX10" fmla="*/ 1037432 w 2176463"/>
              <a:gd name="connsiteY10" fmla="*/ 263621 h 2176463"/>
              <a:gd name="connsiteX11" fmla="*/ 1127919 w 2176463"/>
              <a:gd name="connsiteY11" fmla="*/ 315234 h 2176463"/>
              <a:gd name="connsiteX12" fmla="*/ 1216025 w 2176463"/>
              <a:gd name="connsiteY12" fmla="*/ 371611 h 2176463"/>
              <a:gd name="connsiteX13" fmla="*/ 1300957 w 2176463"/>
              <a:gd name="connsiteY13" fmla="*/ 432752 h 2176463"/>
              <a:gd name="connsiteX14" fmla="*/ 1383507 w 2176463"/>
              <a:gd name="connsiteY14" fmla="*/ 497069 h 2176463"/>
              <a:gd name="connsiteX15" fmla="*/ 1462882 w 2176463"/>
              <a:gd name="connsiteY15" fmla="*/ 565356 h 2176463"/>
              <a:gd name="connsiteX16" fmla="*/ 1539082 w 2176463"/>
              <a:gd name="connsiteY16" fmla="*/ 638408 h 2176463"/>
              <a:gd name="connsiteX17" fmla="*/ 1610519 w 2176463"/>
              <a:gd name="connsiteY17" fmla="*/ 713048 h 2176463"/>
              <a:gd name="connsiteX18" fmla="*/ 1679576 w 2176463"/>
              <a:gd name="connsiteY18" fmla="*/ 792452 h 2176463"/>
              <a:gd name="connsiteX19" fmla="*/ 1743076 w 2176463"/>
              <a:gd name="connsiteY19" fmla="*/ 875032 h 2176463"/>
              <a:gd name="connsiteX20" fmla="*/ 1804194 w 2176463"/>
              <a:gd name="connsiteY20" fmla="*/ 959994 h 2176463"/>
              <a:gd name="connsiteX21" fmla="*/ 1860551 w 2176463"/>
              <a:gd name="connsiteY21" fmla="*/ 1048927 h 2176463"/>
              <a:gd name="connsiteX22" fmla="*/ 1912144 w 2176463"/>
              <a:gd name="connsiteY22" fmla="*/ 1140241 h 2176463"/>
              <a:gd name="connsiteX23" fmla="*/ 1961357 w 2176463"/>
              <a:gd name="connsiteY23" fmla="*/ 1233144 h 2176463"/>
              <a:gd name="connsiteX24" fmla="*/ 2005807 w 2176463"/>
              <a:gd name="connsiteY24" fmla="*/ 1329223 h 2176463"/>
              <a:gd name="connsiteX25" fmla="*/ 2043907 w 2176463"/>
              <a:gd name="connsiteY25" fmla="*/ 1428478 h 2176463"/>
              <a:gd name="connsiteX26" fmla="*/ 2078832 w 2176463"/>
              <a:gd name="connsiteY26" fmla="*/ 1530115 h 2176463"/>
              <a:gd name="connsiteX27" fmla="*/ 2107407 w 2176463"/>
              <a:gd name="connsiteY27" fmla="*/ 1632546 h 2176463"/>
              <a:gd name="connsiteX28" fmla="*/ 2132013 w 2176463"/>
              <a:gd name="connsiteY28" fmla="*/ 1737359 h 2176463"/>
              <a:gd name="connsiteX29" fmla="*/ 2150269 w 2176463"/>
              <a:gd name="connsiteY29" fmla="*/ 1846143 h 2176463"/>
              <a:gd name="connsiteX30" fmla="*/ 2163763 w 2176463"/>
              <a:gd name="connsiteY30" fmla="*/ 1954132 h 2176463"/>
              <a:gd name="connsiteX31" fmla="*/ 2173288 w 2176463"/>
              <a:gd name="connsiteY31" fmla="*/ 2065298 h 2176463"/>
              <a:gd name="connsiteX32" fmla="*/ 2176463 w 2176463"/>
              <a:gd name="connsiteY32" fmla="*/ 2176463 h 2176463"/>
              <a:gd name="connsiteX33" fmla="*/ 783347 w 2176463"/>
              <a:gd name="connsiteY33" fmla="*/ 2176463 h 2176463"/>
              <a:gd name="connsiteX34" fmla="*/ 0 w 2176463"/>
              <a:gd name="connsiteY34" fmla="*/ 1393115 h 2176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76463" h="2176463">
                <a:moveTo>
                  <a:pt x="0" y="0"/>
                </a:moveTo>
                <a:lnTo>
                  <a:pt x="111125" y="3176"/>
                </a:lnTo>
                <a:lnTo>
                  <a:pt x="222250" y="11911"/>
                </a:lnTo>
                <a:lnTo>
                  <a:pt x="330200" y="25409"/>
                </a:lnTo>
                <a:lnTo>
                  <a:pt x="438944" y="43672"/>
                </a:lnTo>
                <a:lnTo>
                  <a:pt x="543719" y="68287"/>
                </a:lnTo>
                <a:lnTo>
                  <a:pt x="647700" y="98461"/>
                </a:lnTo>
                <a:lnTo>
                  <a:pt x="747713" y="132605"/>
                </a:lnTo>
                <a:lnTo>
                  <a:pt x="846932" y="172307"/>
                </a:lnTo>
                <a:lnTo>
                  <a:pt x="942975" y="214391"/>
                </a:lnTo>
                <a:lnTo>
                  <a:pt x="1037432" y="263621"/>
                </a:lnTo>
                <a:lnTo>
                  <a:pt x="1127919" y="315234"/>
                </a:lnTo>
                <a:lnTo>
                  <a:pt x="1216025" y="371611"/>
                </a:lnTo>
                <a:lnTo>
                  <a:pt x="1300957" y="432752"/>
                </a:lnTo>
                <a:lnTo>
                  <a:pt x="1383507" y="497069"/>
                </a:lnTo>
                <a:lnTo>
                  <a:pt x="1462882" y="565356"/>
                </a:lnTo>
                <a:lnTo>
                  <a:pt x="1539082" y="638408"/>
                </a:lnTo>
                <a:lnTo>
                  <a:pt x="1610519" y="713048"/>
                </a:lnTo>
                <a:lnTo>
                  <a:pt x="1679576" y="792452"/>
                </a:lnTo>
                <a:lnTo>
                  <a:pt x="1743076" y="875032"/>
                </a:lnTo>
                <a:lnTo>
                  <a:pt x="1804194" y="959994"/>
                </a:lnTo>
                <a:lnTo>
                  <a:pt x="1860551" y="1048927"/>
                </a:lnTo>
                <a:lnTo>
                  <a:pt x="1912144" y="1140241"/>
                </a:lnTo>
                <a:lnTo>
                  <a:pt x="1961357" y="1233144"/>
                </a:lnTo>
                <a:lnTo>
                  <a:pt x="2005807" y="1329223"/>
                </a:lnTo>
                <a:lnTo>
                  <a:pt x="2043907" y="1428478"/>
                </a:lnTo>
                <a:lnTo>
                  <a:pt x="2078832" y="1530115"/>
                </a:lnTo>
                <a:lnTo>
                  <a:pt x="2107407" y="1632546"/>
                </a:lnTo>
                <a:lnTo>
                  <a:pt x="2132013" y="1737359"/>
                </a:lnTo>
                <a:lnTo>
                  <a:pt x="2150269" y="1846143"/>
                </a:lnTo>
                <a:lnTo>
                  <a:pt x="2163763" y="1954132"/>
                </a:lnTo>
                <a:lnTo>
                  <a:pt x="2173288" y="2065298"/>
                </a:lnTo>
                <a:lnTo>
                  <a:pt x="2176463" y="2176463"/>
                </a:lnTo>
                <a:lnTo>
                  <a:pt x="783347" y="2176463"/>
                </a:lnTo>
                <a:lnTo>
                  <a:pt x="0" y="1393115"/>
                </a:lnTo>
                <a:close/>
              </a:path>
            </a:pathLst>
          </a:cu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a typeface="+mn-ea"/>
              <a:cs typeface="Segoe UI" panose="020B0502040204020203" pitchFamily="34" charset="0"/>
            </a:endParaRPr>
          </a:p>
        </p:txBody>
      </p:sp>
      <p:sp>
        <p:nvSpPr>
          <p:cNvPr id="35" name="Freeform 32">
            <a:extLst>
              <a:ext uri="{FF2B5EF4-FFF2-40B4-BE49-F238E27FC236}">
                <a16:creationId xmlns:a16="http://schemas.microsoft.com/office/drawing/2014/main" xmlns="" id="{7379C3E9-4123-40AB-99E2-F0F782BE9A2F}"/>
              </a:ext>
            </a:extLst>
          </p:cNvPr>
          <p:cNvSpPr>
            <a:spLocks/>
          </p:cNvSpPr>
          <p:nvPr/>
        </p:nvSpPr>
        <p:spPr bwMode="auto">
          <a:xfrm>
            <a:off x="2684690" y="4227284"/>
            <a:ext cx="2176463" cy="2174875"/>
          </a:xfrm>
          <a:custGeom>
            <a:avLst/>
            <a:gdLst>
              <a:gd name="connsiteX0" fmla="*/ 783348 w 2176463"/>
              <a:gd name="connsiteY0" fmla="*/ 0 h 2174875"/>
              <a:gd name="connsiteX1" fmla="*/ 2176463 w 2176463"/>
              <a:gd name="connsiteY1" fmla="*/ 0 h 2174875"/>
              <a:gd name="connsiteX2" fmla="*/ 2173288 w 2176463"/>
              <a:gd name="connsiteY2" fmla="*/ 111166 h 2174875"/>
              <a:gd name="connsiteX3" fmla="*/ 2163763 w 2176463"/>
              <a:gd name="connsiteY3" fmla="*/ 222331 h 2174875"/>
              <a:gd name="connsiteX4" fmla="*/ 2150269 w 2176463"/>
              <a:gd name="connsiteY4" fmla="*/ 330321 h 2174875"/>
              <a:gd name="connsiteX5" fmla="*/ 2132013 w 2176463"/>
              <a:gd name="connsiteY5" fmla="*/ 437516 h 2174875"/>
              <a:gd name="connsiteX6" fmla="*/ 2107407 w 2176463"/>
              <a:gd name="connsiteY6" fmla="*/ 543917 h 2174875"/>
              <a:gd name="connsiteX7" fmla="*/ 2078832 w 2176463"/>
              <a:gd name="connsiteY7" fmla="*/ 646349 h 2174875"/>
              <a:gd name="connsiteX8" fmla="*/ 2043907 w 2176463"/>
              <a:gd name="connsiteY8" fmla="*/ 747986 h 2174875"/>
              <a:gd name="connsiteX9" fmla="*/ 2005807 w 2176463"/>
              <a:gd name="connsiteY9" fmla="*/ 845653 h 2174875"/>
              <a:gd name="connsiteX10" fmla="*/ 1961357 w 2176463"/>
              <a:gd name="connsiteY10" fmla="*/ 943319 h 2174875"/>
              <a:gd name="connsiteX11" fmla="*/ 1912144 w 2176463"/>
              <a:gd name="connsiteY11" fmla="*/ 1036222 h 2174875"/>
              <a:gd name="connsiteX12" fmla="*/ 1860551 w 2176463"/>
              <a:gd name="connsiteY12" fmla="*/ 1127537 h 2174875"/>
              <a:gd name="connsiteX13" fmla="*/ 1804194 w 2176463"/>
              <a:gd name="connsiteY13" fmla="*/ 1216469 h 2174875"/>
              <a:gd name="connsiteX14" fmla="*/ 1743076 w 2176463"/>
              <a:gd name="connsiteY14" fmla="*/ 1301431 h 2174875"/>
              <a:gd name="connsiteX15" fmla="*/ 1679576 w 2176463"/>
              <a:gd name="connsiteY15" fmla="*/ 1384012 h 2174875"/>
              <a:gd name="connsiteX16" fmla="*/ 1610519 w 2176463"/>
              <a:gd name="connsiteY16" fmla="*/ 1463416 h 2174875"/>
              <a:gd name="connsiteX17" fmla="*/ 1539082 w 2176463"/>
              <a:gd name="connsiteY17" fmla="*/ 1538055 h 2174875"/>
              <a:gd name="connsiteX18" fmla="*/ 1462882 w 2176463"/>
              <a:gd name="connsiteY18" fmla="*/ 1611107 h 2174875"/>
              <a:gd name="connsiteX19" fmla="*/ 1383507 w 2176463"/>
              <a:gd name="connsiteY19" fmla="*/ 1677806 h 2174875"/>
              <a:gd name="connsiteX20" fmla="*/ 1300957 w 2176463"/>
              <a:gd name="connsiteY20" fmla="*/ 1743712 h 2174875"/>
              <a:gd name="connsiteX21" fmla="*/ 1216025 w 2176463"/>
              <a:gd name="connsiteY21" fmla="*/ 1804853 h 2174875"/>
              <a:gd name="connsiteX22" fmla="*/ 1127919 w 2176463"/>
              <a:gd name="connsiteY22" fmla="*/ 1861229 h 2174875"/>
              <a:gd name="connsiteX23" fmla="*/ 1037432 w 2176463"/>
              <a:gd name="connsiteY23" fmla="*/ 1912842 h 2174875"/>
              <a:gd name="connsiteX24" fmla="*/ 942975 w 2176463"/>
              <a:gd name="connsiteY24" fmla="*/ 1962073 h 2174875"/>
              <a:gd name="connsiteX25" fmla="*/ 846932 w 2176463"/>
              <a:gd name="connsiteY25" fmla="*/ 2004157 h 2174875"/>
              <a:gd name="connsiteX26" fmla="*/ 747713 w 2176463"/>
              <a:gd name="connsiteY26" fmla="*/ 2043859 h 2174875"/>
              <a:gd name="connsiteX27" fmla="*/ 647700 w 2176463"/>
              <a:gd name="connsiteY27" fmla="*/ 2078002 h 2174875"/>
              <a:gd name="connsiteX28" fmla="*/ 543719 w 2176463"/>
              <a:gd name="connsiteY28" fmla="*/ 2108176 h 2174875"/>
              <a:gd name="connsiteX29" fmla="*/ 438944 w 2176463"/>
              <a:gd name="connsiteY29" fmla="*/ 2131203 h 2174875"/>
              <a:gd name="connsiteX30" fmla="*/ 330200 w 2176463"/>
              <a:gd name="connsiteY30" fmla="*/ 2151054 h 2174875"/>
              <a:gd name="connsiteX31" fmla="*/ 222250 w 2176463"/>
              <a:gd name="connsiteY31" fmla="*/ 2164553 h 2174875"/>
              <a:gd name="connsiteX32" fmla="*/ 111125 w 2176463"/>
              <a:gd name="connsiteY32" fmla="*/ 2173287 h 2174875"/>
              <a:gd name="connsiteX33" fmla="*/ 0 w 2176463"/>
              <a:gd name="connsiteY33" fmla="*/ 2174875 h 2174875"/>
              <a:gd name="connsiteX34" fmla="*/ 0 w 2176463"/>
              <a:gd name="connsiteY34" fmla="*/ 783348 h 217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76463" h="2174875">
                <a:moveTo>
                  <a:pt x="783348" y="0"/>
                </a:moveTo>
                <a:lnTo>
                  <a:pt x="2176463" y="0"/>
                </a:lnTo>
                <a:lnTo>
                  <a:pt x="2173288" y="111166"/>
                </a:lnTo>
                <a:lnTo>
                  <a:pt x="2163763" y="222331"/>
                </a:lnTo>
                <a:lnTo>
                  <a:pt x="2150269" y="330321"/>
                </a:lnTo>
                <a:lnTo>
                  <a:pt x="2132013" y="437516"/>
                </a:lnTo>
                <a:lnTo>
                  <a:pt x="2107407" y="543917"/>
                </a:lnTo>
                <a:lnTo>
                  <a:pt x="2078832" y="646349"/>
                </a:lnTo>
                <a:lnTo>
                  <a:pt x="2043907" y="747986"/>
                </a:lnTo>
                <a:lnTo>
                  <a:pt x="2005807" y="845653"/>
                </a:lnTo>
                <a:lnTo>
                  <a:pt x="1961357" y="943319"/>
                </a:lnTo>
                <a:lnTo>
                  <a:pt x="1912144" y="1036222"/>
                </a:lnTo>
                <a:lnTo>
                  <a:pt x="1860551" y="1127537"/>
                </a:lnTo>
                <a:lnTo>
                  <a:pt x="1804194" y="1216469"/>
                </a:lnTo>
                <a:lnTo>
                  <a:pt x="1743076" y="1301431"/>
                </a:lnTo>
                <a:lnTo>
                  <a:pt x="1679576" y="1384012"/>
                </a:lnTo>
                <a:lnTo>
                  <a:pt x="1610519" y="1463416"/>
                </a:lnTo>
                <a:lnTo>
                  <a:pt x="1539082" y="1538055"/>
                </a:lnTo>
                <a:lnTo>
                  <a:pt x="1462882" y="1611107"/>
                </a:lnTo>
                <a:lnTo>
                  <a:pt x="1383507" y="1677806"/>
                </a:lnTo>
                <a:lnTo>
                  <a:pt x="1300957" y="1743712"/>
                </a:lnTo>
                <a:lnTo>
                  <a:pt x="1216025" y="1804853"/>
                </a:lnTo>
                <a:lnTo>
                  <a:pt x="1127919" y="1861229"/>
                </a:lnTo>
                <a:lnTo>
                  <a:pt x="1037432" y="1912842"/>
                </a:lnTo>
                <a:lnTo>
                  <a:pt x="942975" y="1962073"/>
                </a:lnTo>
                <a:lnTo>
                  <a:pt x="846932" y="2004157"/>
                </a:lnTo>
                <a:lnTo>
                  <a:pt x="747713" y="2043859"/>
                </a:lnTo>
                <a:lnTo>
                  <a:pt x="647700" y="2078002"/>
                </a:lnTo>
                <a:lnTo>
                  <a:pt x="543719" y="2108176"/>
                </a:lnTo>
                <a:lnTo>
                  <a:pt x="438944" y="2131203"/>
                </a:lnTo>
                <a:lnTo>
                  <a:pt x="330200" y="2151054"/>
                </a:lnTo>
                <a:lnTo>
                  <a:pt x="222250" y="2164553"/>
                </a:lnTo>
                <a:lnTo>
                  <a:pt x="111125" y="2173287"/>
                </a:lnTo>
                <a:lnTo>
                  <a:pt x="0" y="2174875"/>
                </a:lnTo>
                <a:lnTo>
                  <a:pt x="0" y="783348"/>
                </a:lnTo>
                <a:close/>
              </a:path>
            </a:pathLst>
          </a:custGeom>
          <a:solidFill>
            <a:srgbClr val="CCECFF"/>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70C0"/>
              </a:solidFill>
              <a:effectLst/>
              <a:uLnTx/>
              <a:uFillTx/>
              <a:ea typeface="+mn-ea"/>
              <a:cs typeface="Segoe UI" panose="020B0502040204020203" pitchFamily="34" charset="0"/>
            </a:endParaRPr>
          </a:p>
        </p:txBody>
      </p:sp>
      <p:sp>
        <p:nvSpPr>
          <p:cNvPr id="36" name="Freeform 33">
            <a:extLst>
              <a:ext uri="{FF2B5EF4-FFF2-40B4-BE49-F238E27FC236}">
                <a16:creationId xmlns:a16="http://schemas.microsoft.com/office/drawing/2014/main" xmlns="" id="{233B6FF8-3185-4A7D-A600-C16087ADC8CB}"/>
              </a:ext>
            </a:extLst>
          </p:cNvPr>
          <p:cNvSpPr>
            <a:spLocks/>
          </p:cNvSpPr>
          <p:nvPr/>
        </p:nvSpPr>
        <p:spPr bwMode="auto">
          <a:xfrm>
            <a:off x="417747" y="4227284"/>
            <a:ext cx="2174875" cy="2174875"/>
          </a:xfrm>
          <a:custGeom>
            <a:avLst/>
            <a:gdLst>
              <a:gd name="connsiteX0" fmla="*/ 0 w 2174875"/>
              <a:gd name="connsiteY0" fmla="*/ 0 h 2174875"/>
              <a:gd name="connsiteX1" fmla="*/ 1391527 w 2174875"/>
              <a:gd name="connsiteY1" fmla="*/ 0 h 2174875"/>
              <a:gd name="connsiteX2" fmla="*/ 2174875 w 2174875"/>
              <a:gd name="connsiteY2" fmla="*/ 783347 h 2174875"/>
              <a:gd name="connsiteX3" fmla="*/ 2174875 w 2174875"/>
              <a:gd name="connsiteY3" fmla="*/ 2174875 h 2174875"/>
              <a:gd name="connsiteX4" fmla="*/ 2063750 w 2174875"/>
              <a:gd name="connsiteY4" fmla="*/ 2173287 h 2174875"/>
              <a:gd name="connsiteX5" fmla="*/ 1952625 w 2174875"/>
              <a:gd name="connsiteY5" fmla="*/ 2164553 h 2174875"/>
              <a:gd name="connsiteX6" fmla="*/ 1844675 w 2174875"/>
              <a:gd name="connsiteY6" fmla="*/ 2151054 h 2174875"/>
              <a:gd name="connsiteX7" fmla="*/ 1737519 w 2174875"/>
              <a:gd name="connsiteY7" fmla="*/ 2131203 h 2174875"/>
              <a:gd name="connsiteX8" fmla="*/ 1632744 w 2174875"/>
              <a:gd name="connsiteY8" fmla="*/ 2108176 h 2174875"/>
              <a:gd name="connsiteX9" fmla="*/ 1528763 w 2174875"/>
              <a:gd name="connsiteY9" fmla="*/ 2078002 h 2174875"/>
              <a:gd name="connsiteX10" fmla="*/ 1427163 w 2174875"/>
              <a:gd name="connsiteY10" fmla="*/ 2043859 h 2174875"/>
              <a:gd name="connsiteX11" fmla="*/ 1329531 w 2174875"/>
              <a:gd name="connsiteY11" fmla="*/ 2004157 h 2174875"/>
              <a:gd name="connsiteX12" fmla="*/ 1231900 w 2174875"/>
              <a:gd name="connsiteY12" fmla="*/ 1962073 h 2174875"/>
              <a:gd name="connsiteX13" fmla="*/ 1139031 w 2174875"/>
              <a:gd name="connsiteY13" fmla="*/ 1912842 h 2174875"/>
              <a:gd name="connsiteX14" fmla="*/ 1046956 w 2174875"/>
              <a:gd name="connsiteY14" fmla="*/ 1861229 h 2174875"/>
              <a:gd name="connsiteX15" fmla="*/ 958850 w 2174875"/>
              <a:gd name="connsiteY15" fmla="*/ 1804853 h 2174875"/>
              <a:gd name="connsiteX16" fmla="*/ 873919 w 2174875"/>
              <a:gd name="connsiteY16" fmla="*/ 1743712 h 2174875"/>
              <a:gd name="connsiteX17" fmla="*/ 791369 w 2174875"/>
              <a:gd name="connsiteY17" fmla="*/ 1677806 h 2174875"/>
              <a:gd name="connsiteX18" fmla="*/ 711994 w 2174875"/>
              <a:gd name="connsiteY18" fmla="*/ 1611107 h 2174875"/>
              <a:gd name="connsiteX19" fmla="*/ 637381 w 2174875"/>
              <a:gd name="connsiteY19" fmla="*/ 1538055 h 2174875"/>
              <a:gd name="connsiteX20" fmla="*/ 565944 w 2174875"/>
              <a:gd name="connsiteY20" fmla="*/ 1463416 h 2174875"/>
              <a:gd name="connsiteX21" fmla="*/ 496888 w 2174875"/>
              <a:gd name="connsiteY21" fmla="*/ 1384012 h 2174875"/>
              <a:gd name="connsiteX22" fmla="*/ 431800 w 2174875"/>
              <a:gd name="connsiteY22" fmla="*/ 1301431 h 2174875"/>
              <a:gd name="connsiteX23" fmla="*/ 370681 w 2174875"/>
              <a:gd name="connsiteY23" fmla="*/ 1216469 h 2174875"/>
              <a:gd name="connsiteX24" fmla="*/ 314325 w 2174875"/>
              <a:gd name="connsiteY24" fmla="*/ 1127537 h 2174875"/>
              <a:gd name="connsiteX25" fmla="*/ 262731 w 2174875"/>
              <a:gd name="connsiteY25" fmla="*/ 1036222 h 2174875"/>
              <a:gd name="connsiteX26" fmla="*/ 213519 w 2174875"/>
              <a:gd name="connsiteY26" fmla="*/ 943319 h 2174875"/>
              <a:gd name="connsiteX27" fmla="*/ 170656 w 2174875"/>
              <a:gd name="connsiteY27" fmla="*/ 845653 h 2174875"/>
              <a:gd name="connsiteX28" fmla="*/ 130969 w 2174875"/>
              <a:gd name="connsiteY28" fmla="*/ 747986 h 2174875"/>
              <a:gd name="connsiteX29" fmla="*/ 97631 w 2174875"/>
              <a:gd name="connsiteY29" fmla="*/ 646349 h 2174875"/>
              <a:gd name="connsiteX30" fmla="*/ 69056 w 2174875"/>
              <a:gd name="connsiteY30" fmla="*/ 543917 h 2174875"/>
              <a:gd name="connsiteX31" fmla="*/ 44450 w 2174875"/>
              <a:gd name="connsiteY31" fmla="*/ 437516 h 2174875"/>
              <a:gd name="connsiteX32" fmla="*/ 24606 w 2174875"/>
              <a:gd name="connsiteY32" fmla="*/ 330321 h 2174875"/>
              <a:gd name="connsiteX33" fmla="*/ 11113 w 2174875"/>
              <a:gd name="connsiteY33" fmla="*/ 222331 h 2174875"/>
              <a:gd name="connsiteX34" fmla="*/ 1588 w 2174875"/>
              <a:gd name="connsiteY34" fmla="*/ 111166 h 217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74875" h="2174875">
                <a:moveTo>
                  <a:pt x="0" y="0"/>
                </a:moveTo>
                <a:lnTo>
                  <a:pt x="1391527" y="0"/>
                </a:lnTo>
                <a:lnTo>
                  <a:pt x="2174875" y="783347"/>
                </a:lnTo>
                <a:lnTo>
                  <a:pt x="2174875" y="2174875"/>
                </a:lnTo>
                <a:lnTo>
                  <a:pt x="2063750" y="2173287"/>
                </a:lnTo>
                <a:lnTo>
                  <a:pt x="1952625" y="2164553"/>
                </a:lnTo>
                <a:lnTo>
                  <a:pt x="1844675" y="2151054"/>
                </a:lnTo>
                <a:lnTo>
                  <a:pt x="1737519" y="2131203"/>
                </a:lnTo>
                <a:lnTo>
                  <a:pt x="1632744" y="2108176"/>
                </a:lnTo>
                <a:lnTo>
                  <a:pt x="1528763" y="2078002"/>
                </a:lnTo>
                <a:lnTo>
                  <a:pt x="1427163" y="2043859"/>
                </a:lnTo>
                <a:lnTo>
                  <a:pt x="1329531" y="2004157"/>
                </a:lnTo>
                <a:lnTo>
                  <a:pt x="1231900" y="1962073"/>
                </a:lnTo>
                <a:lnTo>
                  <a:pt x="1139031" y="1912842"/>
                </a:lnTo>
                <a:lnTo>
                  <a:pt x="1046956" y="1861229"/>
                </a:lnTo>
                <a:lnTo>
                  <a:pt x="958850" y="1804853"/>
                </a:lnTo>
                <a:lnTo>
                  <a:pt x="873919" y="1743712"/>
                </a:lnTo>
                <a:lnTo>
                  <a:pt x="791369" y="1677806"/>
                </a:lnTo>
                <a:lnTo>
                  <a:pt x="711994" y="1611107"/>
                </a:lnTo>
                <a:lnTo>
                  <a:pt x="637381" y="1538055"/>
                </a:lnTo>
                <a:lnTo>
                  <a:pt x="565944" y="1463416"/>
                </a:lnTo>
                <a:lnTo>
                  <a:pt x="496888" y="1384012"/>
                </a:lnTo>
                <a:lnTo>
                  <a:pt x="431800" y="1301431"/>
                </a:lnTo>
                <a:lnTo>
                  <a:pt x="370681" y="1216469"/>
                </a:lnTo>
                <a:lnTo>
                  <a:pt x="314325" y="1127537"/>
                </a:lnTo>
                <a:lnTo>
                  <a:pt x="262731" y="1036222"/>
                </a:lnTo>
                <a:lnTo>
                  <a:pt x="213519" y="943319"/>
                </a:lnTo>
                <a:lnTo>
                  <a:pt x="170656" y="845653"/>
                </a:lnTo>
                <a:lnTo>
                  <a:pt x="130969" y="747986"/>
                </a:lnTo>
                <a:lnTo>
                  <a:pt x="97631" y="646349"/>
                </a:lnTo>
                <a:lnTo>
                  <a:pt x="69056" y="543917"/>
                </a:lnTo>
                <a:lnTo>
                  <a:pt x="44450" y="437516"/>
                </a:lnTo>
                <a:lnTo>
                  <a:pt x="24606" y="330321"/>
                </a:lnTo>
                <a:lnTo>
                  <a:pt x="11113" y="222331"/>
                </a:lnTo>
                <a:lnTo>
                  <a:pt x="1588" y="111166"/>
                </a:lnTo>
                <a:close/>
              </a:path>
            </a:pathLst>
          </a:custGeom>
          <a:solidFill>
            <a:srgbClr val="5FABDC"/>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a typeface="+mn-ea"/>
              <a:cs typeface="Segoe UI" panose="020B0502040204020203" pitchFamily="34" charset="0"/>
            </a:endParaRPr>
          </a:p>
        </p:txBody>
      </p:sp>
      <p:sp>
        <p:nvSpPr>
          <p:cNvPr id="37" name="Freeform 34">
            <a:extLst>
              <a:ext uri="{FF2B5EF4-FFF2-40B4-BE49-F238E27FC236}">
                <a16:creationId xmlns:a16="http://schemas.microsoft.com/office/drawing/2014/main" xmlns="" id="{C272A735-9D27-4489-82F4-F08CAD7186C0}"/>
              </a:ext>
            </a:extLst>
          </p:cNvPr>
          <p:cNvSpPr>
            <a:spLocks/>
          </p:cNvSpPr>
          <p:nvPr/>
        </p:nvSpPr>
        <p:spPr bwMode="auto">
          <a:xfrm>
            <a:off x="417747" y="1958746"/>
            <a:ext cx="2174875" cy="2176463"/>
          </a:xfrm>
          <a:custGeom>
            <a:avLst/>
            <a:gdLst>
              <a:gd name="connsiteX0" fmla="*/ 2174875 w 2174875"/>
              <a:gd name="connsiteY0" fmla="*/ 0 h 2176463"/>
              <a:gd name="connsiteX1" fmla="*/ 2174875 w 2174875"/>
              <a:gd name="connsiteY1" fmla="*/ 1393116 h 2176463"/>
              <a:gd name="connsiteX2" fmla="*/ 1391528 w 2174875"/>
              <a:gd name="connsiteY2" fmla="*/ 2176463 h 2176463"/>
              <a:gd name="connsiteX3" fmla="*/ 0 w 2174875"/>
              <a:gd name="connsiteY3" fmla="*/ 2176463 h 2176463"/>
              <a:gd name="connsiteX4" fmla="*/ 1588 w 2174875"/>
              <a:gd name="connsiteY4" fmla="*/ 2065298 h 2176463"/>
              <a:gd name="connsiteX5" fmla="*/ 11113 w 2174875"/>
              <a:gd name="connsiteY5" fmla="*/ 1954132 h 2176463"/>
              <a:gd name="connsiteX6" fmla="*/ 24606 w 2174875"/>
              <a:gd name="connsiteY6" fmla="*/ 1846143 h 2176463"/>
              <a:gd name="connsiteX7" fmla="*/ 44450 w 2174875"/>
              <a:gd name="connsiteY7" fmla="*/ 1737359 h 2176463"/>
              <a:gd name="connsiteX8" fmla="*/ 69056 w 2174875"/>
              <a:gd name="connsiteY8" fmla="*/ 1632546 h 2176463"/>
              <a:gd name="connsiteX9" fmla="*/ 97631 w 2174875"/>
              <a:gd name="connsiteY9" fmla="*/ 1530115 h 2176463"/>
              <a:gd name="connsiteX10" fmla="*/ 130969 w 2174875"/>
              <a:gd name="connsiteY10" fmla="*/ 1428478 h 2176463"/>
              <a:gd name="connsiteX11" fmla="*/ 170656 w 2174875"/>
              <a:gd name="connsiteY11" fmla="*/ 1329223 h 2176463"/>
              <a:gd name="connsiteX12" fmla="*/ 213519 w 2174875"/>
              <a:gd name="connsiteY12" fmla="*/ 1233144 h 2176463"/>
              <a:gd name="connsiteX13" fmla="*/ 262731 w 2174875"/>
              <a:gd name="connsiteY13" fmla="*/ 1140241 h 2176463"/>
              <a:gd name="connsiteX14" fmla="*/ 314325 w 2174875"/>
              <a:gd name="connsiteY14" fmla="*/ 1048927 h 2176463"/>
              <a:gd name="connsiteX15" fmla="*/ 370681 w 2174875"/>
              <a:gd name="connsiteY15" fmla="*/ 959994 h 2176463"/>
              <a:gd name="connsiteX16" fmla="*/ 431800 w 2174875"/>
              <a:gd name="connsiteY16" fmla="*/ 875032 h 2176463"/>
              <a:gd name="connsiteX17" fmla="*/ 496888 w 2174875"/>
              <a:gd name="connsiteY17" fmla="*/ 792452 h 2176463"/>
              <a:gd name="connsiteX18" fmla="*/ 565944 w 2174875"/>
              <a:gd name="connsiteY18" fmla="*/ 713048 h 2176463"/>
              <a:gd name="connsiteX19" fmla="*/ 637381 w 2174875"/>
              <a:gd name="connsiteY19" fmla="*/ 638408 h 2176463"/>
              <a:gd name="connsiteX20" fmla="*/ 711994 w 2174875"/>
              <a:gd name="connsiteY20" fmla="*/ 565356 h 2176463"/>
              <a:gd name="connsiteX21" fmla="*/ 791369 w 2174875"/>
              <a:gd name="connsiteY21" fmla="*/ 497069 h 2176463"/>
              <a:gd name="connsiteX22" fmla="*/ 873919 w 2174875"/>
              <a:gd name="connsiteY22" fmla="*/ 432752 h 2176463"/>
              <a:gd name="connsiteX23" fmla="*/ 958850 w 2174875"/>
              <a:gd name="connsiteY23" fmla="*/ 371611 h 2176463"/>
              <a:gd name="connsiteX24" fmla="*/ 1046956 w 2174875"/>
              <a:gd name="connsiteY24" fmla="*/ 315234 h 2176463"/>
              <a:gd name="connsiteX25" fmla="*/ 1139031 w 2174875"/>
              <a:gd name="connsiteY25" fmla="*/ 263621 h 2176463"/>
              <a:gd name="connsiteX26" fmla="*/ 1231900 w 2174875"/>
              <a:gd name="connsiteY26" fmla="*/ 214391 h 2176463"/>
              <a:gd name="connsiteX27" fmla="*/ 1329531 w 2174875"/>
              <a:gd name="connsiteY27" fmla="*/ 172307 h 2176463"/>
              <a:gd name="connsiteX28" fmla="*/ 1427163 w 2174875"/>
              <a:gd name="connsiteY28" fmla="*/ 132605 h 2176463"/>
              <a:gd name="connsiteX29" fmla="*/ 1528763 w 2174875"/>
              <a:gd name="connsiteY29" fmla="*/ 98461 h 2176463"/>
              <a:gd name="connsiteX30" fmla="*/ 1632744 w 2174875"/>
              <a:gd name="connsiteY30" fmla="*/ 68287 h 2176463"/>
              <a:gd name="connsiteX31" fmla="*/ 1737519 w 2174875"/>
              <a:gd name="connsiteY31" fmla="*/ 43672 h 2176463"/>
              <a:gd name="connsiteX32" fmla="*/ 1844675 w 2174875"/>
              <a:gd name="connsiteY32" fmla="*/ 25409 h 2176463"/>
              <a:gd name="connsiteX33" fmla="*/ 1952625 w 2174875"/>
              <a:gd name="connsiteY33" fmla="*/ 11911 h 2176463"/>
              <a:gd name="connsiteX34" fmla="*/ 2063750 w 2174875"/>
              <a:gd name="connsiteY34" fmla="*/ 3176 h 2176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74875" h="2176463">
                <a:moveTo>
                  <a:pt x="2174875" y="0"/>
                </a:moveTo>
                <a:lnTo>
                  <a:pt x="2174875" y="1393116"/>
                </a:lnTo>
                <a:lnTo>
                  <a:pt x="1391528" y="2176463"/>
                </a:lnTo>
                <a:lnTo>
                  <a:pt x="0" y="2176463"/>
                </a:lnTo>
                <a:lnTo>
                  <a:pt x="1588" y="2065298"/>
                </a:lnTo>
                <a:lnTo>
                  <a:pt x="11113" y="1954132"/>
                </a:lnTo>
                <a:lnTo>
                  <a:pt x="24606" y="1846143"/>
                </a:lnTo>
                <a:lnTo>
                  <a:pt x="44450" y="1737359"/>
                </a:lnTo>
                <a:lnTo>
                  <a:pt x="69056" y="1632546"/>
                </a:lnTo>
                <a:lnTo>
                  <a:pt x="97631" y="1530115"/>
                </a:lnTo>
                <a:lnTo>
                  <a:pt x="130969" y="1428478"/>
                </a:lnTo>
                <a:lnTo>
                  <a:pt x="170656" y="1329223"/>
                </a:lnTo>
                <a:lnTo>
                  <a:pt x="213519" y="1233144"/>
                </a:lnTo>
                <a:lnTo>
                  <a:pt x="262731" y="1140241"/>
                </a:lnTo>
                <a:lnTo>
                  <a:pt x="314325" y="1048927"/>
                </a:lnTo>
                <a:lnTo>
                  <a:pt x="370681" y="959994"/>
                </a:lnTo>
                <a:lnTo>
                  <a:pt x="431800" y="875032"/>
                </a:lnTo>
                <a:lnTo>
                  <a:pt x="496888" y="792452"/>
                </a:lnTo>
                <a:lnTo>
                  <a:pt x="565944" y="713048"/>
                </a:lnTo>
                <a:lnTo>
                  <a:pt x="637381" y="638408"/>
                </a:lnTo>
                <a:lnTo>
                  <a:pt x="711994" y="565356"/>
                </a:lnTo>
                <a:lnTo>
                  <a:pt x="791369" y="497069"/>
                </a:lnTo>
                <a:lnTo>
                  <a:pt x="873919" y="432752"/>
                </a:lnTo>
                <a:lnTo>
                  <a:pt x="958850" y="371611"/>
                </a:lnTo>
                <a:lnTo>
                  <a:pt x="1046956" y="315234"/>
                </a:lnTo>
                <a:lnTo>
                  <a:pt x="1139031" y="263621"/>
                </a:lnTo>
                <a:lnTo>
                  <a:pt x="1231900" y="214391"/>
                </a:lnTo>
                <a:lnTo>
                  <a:pt x="1329531" y="172307"/>
                </a:lnTo>
                <a:lnTo>
                  <a:pt x="1427163" y="132605"/>
                </a:lnTo>
                <a:lnTo>
                  <a:pt x="1528763" y="98461"/>
                </a:lnTo>
                <a:lnTo>
                  <a:pt x="1632744" y="68287"/>
                </a:lnTo>
                <a:lnTo>
                  <a:pt x="1737519" y="43672"/>
                </a:lnTo>
                <a:lnTo>
                  <a:pt x="1844675" y="25409"/>
                </a:lnTo>
                <a:lnTo>
                  <a:pt x="1952625" y="11911"/>
                </a:lnTo>
                <a:lnTo>
                  <a:pt x="2063750" y="3176"/>
                </a:lnTo>
                <a:close/>
              </a:path>
            </a:pathLst>
          </a:custGeom>
          <a:solidFill>
            <a:srgbClr val="0070C0"/>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ea typeface="+mn-ea"/>
              <a:cs typeface="Segoe UI" panose="020B0502040204020203" pitchFamily="34" charset="0"/>
            </a:endParaRPr>
          </a:p>
        </p:txBody>
      </p:sp>
      <p:sp>
        <p:nvSpPr>
          <p:cNvPr id="38" name="Oval 35">
            <a:extLst>
              <a:ext uri="{FF2B5EF4-FFF2-40B4-BE49-F238E27FC236}">
                <a16:creationId xmlns:a16="http://schemas.microsoft.com/office/drawing/2014/main" xmlns="" id="{30343EC4-9170-4C49-9086-18E425BD46CE}"/>
              </a:ext>
            </a:extLst>
          </p:cNvPr>
          <p:cNvSpPr/>
          <p:nvPr/>
        </p:nvSpPr>
        <p:spPr>
          <a:xfrm>
            <a:off x="4366851" y="3699818"/>
            <a:ext cx="341752" cy="341752"/>
          </a:xfrm>
          <a:prstGeom prst="ellipse">
            <a:avLst/>
          </a:prstGeom>
          <a:solidFill>
            <a:srgbClr val="0070C0"/>
          </a:solidFill>
          <a:ln>
            <a:noFill/>
          </a:ln>
        </p:spPr>
        <p:txBody>
          <a:bodyPr vert="horz" wrap="square" lIns="91440" tIns="45720" rIns="91440" bIns="45720" numCol="1" anchor="ctr" anchorCtr="0" compatLnSpc="1">
            <a:prstTxWarp prst="textNoShape">
              <a:avLst/>
            </a:prstTxWarp>
            <a:noAutofit/>
          </a:bodyPr>
          <a:lstStyle/>
          <a:p>
            <a:pPr algn="ctr"/>
            <a:r>
              <a:rPr lang="en-US" b="1" dirty="0">
                <a:solidFill>
                  <a:schemeClr val="bg1"/>
                </a:solidFill>
                <a:cs typeface="Segoe UI" panose="020B0502040204020203" pitchFamily="34" charset="0"/>
              </a:rPr>
              <a:t>1</a:t>
            </a:r>
          </a:p>
        </p:txBody>
      </p:sp>
      <p:sp>
        <p:nvSpPr>
          <p:cNvPr id="39" name="Oval 36">
            <a:extLst>
              <a:ext uri="{FF2B5EF4-FFF2-40B4-BE49-F238E27FC236}">
                <a16:creationId xmlns:a16="http://schemas.microsoft.com/office/drawing/2014/main" xmlns="" id="{92D7ADAB-1575-4513-BBA0-6BB3CCAF9FF6}"/>
              </a:ext>
            </a:extLst>
          </p:cNvPr>
          <p:cNvSpPr/>
          <p:nvPr/>
        </p:nvSpPr>
        <p:spPr>
          <a:xfrm>
            <a:off x="590044" y="4406562"/>
            <a:ext cx="341752" cy="341752"/>
          </a:xfrm>
          <a:prstGeom prst="ellipse">
            <a:avLst/>
          </a:prstGeom>
          <a:solidFill>
            <a:srgbClr val="CCECFF"/>
          </a:solidFill>
          <a:ln>
            <a:noFill/>
          </a:ln>
        </p:spPr>
        <p:txBody>
          <a:bodyPr vert="horz" wrap="square" lIns="91440" tIns="45720" rIns="91440" bIns="45720" numCol="1" anchor="ctr" anchorCtr="0" compatLnSpc="1">
            <a:prstTxWarp prst="textNoShape">
              <a:avLst/>
            </a:prstTxWarp>
            <a:noAutofit/>
          </a:bodyPr>
          <a:lstStyle/>
          <a:p>
            <a:pPr algn="ctr"/>
            <a:r>
              <a:rPr lang="en-US" b="1" dirty="0">
                <a:solidFill>
                  <a:srgbClr val="0070C0"/>
                </a:solidFill>
                <a:cs typeface="Segoe UI" panose="020B0502040204020203" pitchFamily="34" charset="0"/>
              </a:rPr>
              <a:t>3</a:t>
            </a:r>
          </a:p>
        </p:txBody>
      </p:sp>
      <p:sp>
        <p:nvSpPr>
          <p:cNvPr id="40" name="Oval 37">
            <a:extLst>
              <a:ext uri="{FF2B5EF4-FFF2-40B4-BE49-F238E27FC236}">
                <a16:creationId xmlns:a16="http://schemas.microsoft.com/office/drawing/2014/main" xmlns="" id="{668E9922-9C62-438E-88D9-4B81F90457A3}"/>
              </a:ext>
            </a:extLst>
          </p:cNvPr>
          <p:cNvSpPr/>
          <p:nvPr/>
        </p:nvSpPr>
        <p:spPr>
          <a:xfrm>
            <a:off x="2791138" y="5901460"/>
            <a:ext cx="341752" cy="341752"/>
          </a:xfrm>
          <a:prstGeom prst="ellipse">
            <a:avLst/>
          </a:prstGeom>
          <a:solidFill>
            <a:srgbClr val="5FABDC"/>
          </a:solidFill>
          <a:ln>
            <a:noFill/>
          </a:ln>
        </p:spPr>
        <p:txBody>
          <a:bodyPr vert="horz" wrap="square" lIns="91440" tIns="45720" rIns="91440" bIns="45720" numCol="1" anchor="ctr" anchorCtr="0" compatLnSpc="1">
            <a:prstTxWarp prst="textNoShape">
              <a:avLst/>
            </a:prstTxWarp>
            <a:noAutofit/>
          </a:bodyPr>
          <a:lstStyle/>
          <a:p>
            <a:pPr algn="ctr"/>
            <a:r>
              <a:rPr lang="en-US" b="1" dirty="0">
                <a:solidFill>
                  <a:schemeClr val="bg1"/>
                </a:solidFill>
                <a:cs typeface="Segoe UI" panose="020B0502040204020203" pitchFamily="34" charset="0"/>
              </a:rPr>
              <a:t>2</a:t>
            </a:r>
          </a:p>
        </p:txBody>
      </p:sp>
      <p:sp>
        <p:nvSpPr>
          <p:cNvPr id="41" name="Oval 38">
            <a:extLst>
              <a:ext uri="{FF2B5EF4-FFF2-40B4-BE49-F238E27FC236}">
                <a16:creationId xmlns:a16="http://schemas.microsoft.com/office/drawing/2014/main" xmlns="" id="{4B10BDDE-6702-411C-BFD9-2B11DDB75429}"/>
              </a:ext>
            </a:extLst>
          </p:cNvPr>
          <p:cNvSpPr/>
          <p:nvPr/>
        </p:nvSpPr>
        <p:spPr>
          <a:xfrm>
            <a:off x="2097138" y="2110841"/>
            <a:ext cx="341752" cy="341752"/>
          </a:xfrm>
          <a:prstGeom prst="ellipse">
            <a:avLst/>
          </a:prstGeom>
          <a:solidFill>
            <a:schemeClr val="accent2">
              <a:lumMod val="60000"/>
              <a:lumOff val="40000"/>
            </a:schemeClr>
          </a:solidFill>
          <a:ln>
            <a:noFill/>
          </a:ln>
        </p:spPr>
        <p:txBody>
          <a:bodyPr vert="horz" wrap="square" lIns="91440" tIns="45720" rIns="91440" bIns="45720" numCol="1" anchor="ctr" anchorCtr="0" compatLnSpc="1">
            <a:prstTxWarp prst="textNoShape">
              <a:avLst/>
            </a:prstTxWarp>
            <a:noAutofit/>
          </a:bodyPr>
          <a:lstStyle/>
          <a:p>
            <a:pPr algn="ctr"/>
            <a:r>
              <a:rPr lang="en-US" b="1" dirty="0">
                <a:solidFill>
                  <a:prstClr val="black"/>
                </a:solidFill>
                <a:cs typeface="Segoe UI" panose="020B0502040204020203" pitchFamily="34" charset="0"/>
              </a:rPr>
              <a:t>4</a:t>
            </a:r>
          </a:p>
        </p:txBody>
      </p:sp>
      <p:sp>
        <p:nvSpPr>
          <p:cNvPr id="67" name="Rectangle 66">
            <a:extLst>
              <a:ext uri="{FF2B5EF4-FFF2-40B4-BE49-F238E27FC236}">
                <a16:creationId xmlns:a16="http://schemas.microsoft.com/office/drawing/2014/main" xmlns="" id="{6611FD91-B130-4768-B125-D3122781AB23}"/>
              </a:ext>
            </a:extLst>
          </p:cNvPr>
          <p:cNvSpPr/>
          <p:nvPr/>
        </p:nvSpPr>
        <p:spPr>
          <a:xfrm>
            <a:off x="2994392" y="2818798"/>
            <a:ext cx="1241425" cy="646331"/>
          </a:xfrm>
          <a:prstGeom prst="rect">
            <a:avLst/>
          </a:prstGeom>
        </p:spPr>
        <p:txBody>
          <a:bodyPr wrap="square">
            <a:spAutoFit/>
          </a:bodyPr>
          <a:lstStyle/>
          <a:p>
            <a:pPr algn="ctr"/>
            <a:r>
              <a:rPr lang="fr-FR" b="1" kern="0" dirty="0">
                <a:solidFill>
                  <a:schemeClr val="bg1"/>
                </a:solidFill>
                <a:cs typeface="Segoe UI" panose="020B0502040204020203" pitchFamily="34" charset="0"/>
              </a:rPr>
              <a:t>Situation financière</a:t>
            </a:r>
          </a:p>
        </p:txBody>
      </p:sp>
      <p:sp>
        <p:nvSpPr>
          <p:cNvPr id="68" name="Rectangle 67">
            <a:extLst>
              <a:ext uri="{FF2B5EF4-FFF2-40B4-BE49-F238E27FC236}">
                <a16:creationId xmlns:a16="http://schemas.microsoft.com/office/drawing/2014/main" xmlns="" id="{E15CAD5E-655E-4E9A-A713-13B780FE8A6D}"/>
              </a:ext>
            </a:extLst>
          </p:cNvPr>
          <p:cNvSpPr/>
          <p:nvPr/>
        </p:nvSpPr>
        <p:spPr>
          <a:xfrm>
            <a:off x="2936159" y="4945389"/>
            <a:ext cx="1456095" cy="646331"/>
          </a:xfrm>
          <a:prstGeom prst="rect">
            <a:avLst/>
          </a:prstGeom>
        </p:spPr>
        <p:txBody>
          <a:bodyPr wrap="square">
            <a:spAutoFit/>
          </a:bodyPr>
          <a:lstStyle/>
          <a:p>
            <a:pPr algn="ctr"/>
            <a:r>
              <a:rPr lang="fr-FR" b="1" kern="0" dirty="0">
                <a:solidFill>
                  <a:srgbClr val="0070C0"/>
                </a:solidFill>
                <a:cs typeface="Segoe UI" panose="020B0502040204020203" pitchFamily="34" charset="0"/>
              </a:rPr>
              <a:t>Performance financière</a:t>
            </a:r>
          </a:p>
        </p:txBody>
      </p:sp>
      <p:sp>
        <p:nvSpPr>
          <p:cNvPr id="69" name="Rectangle 68">
            <a:extLst>
              <a:ext uri="{FF2B5EF4-FFF2-40B4-BE49-F238E27FC236}">
                <a16:creationId xmlns:a16="http://schemas.microsoft.com/office/drawing/2014/main" xmlns="" id="{92CFF2DF-D5E3-418B-9122-6A0FE237A96C}"/>
              </a:ext>
            </a:extLst>
          </p:cNvPr>
          <p:cNvSpPr/>
          <p:nvPr/>
        </p:nvSpPr>
        <p:spPr>
          <a:xfrm>
            <a:off x="992679" y="4922361"/>
            <a:ext cx="1241425" cy="646331"/>
          </a:xfrm>
          <a:prstGeom prst="rect">
            <a:avLst/>
          </a:prstGeom>
        </p:spPr>
        <p:txBody>
          <a:bodyPr wrap="square">
            <a:spAutoFit/>
          </a:bodyPr>
          <a:lstStyle/>
          <a:p>
            <a:pPr algn="ctr"/>
            <a:r>
              <a:rPr lang="fr-FR" b="1" kern="0" dirty="0">
                <a:solidFill>
                  <a:schemeClr val="bg1"/>
                </a:solidFill>
                <a:cs typeface="Segoe UI" panose="020B0502040204020203" pitchFamily="34" charset="0"/>
              </a:rPr>
              <a:t>Flux de trésorerie</a:t>
            </a:r>
          </a:p>
        </p:txBody>
      </p:sp>
      <p:sp>
        <p:nvSpPr>
          <p:cNvPr id="71" name="Rectangle 70">
            <a:extLst>
              <a:ext uri="{FF2B5EF4-FFF2-40B4-BE49-F238E27FC236}">
                <a16:creationId xmlns:a16="http://schemas.microsoft.com/office/drawing/2014/main" xmlns="" id="{F453F55B-F57A-48A1-B5E2-8109ABD965B3}"/>
              </a:ext>
            </a:extLst>
          </p:cNvPr>
          <p:cNvSpPr/>
          <p:nvPr/>
        </p:nvSpPr>
        <p:spPr>
          <a:xfrm>
            <a:off x="2016219" y="3673285"/>
            <a:ext cx="1336942" cy="923330"/>
          </a:xfrm>
          <a:prstGeom prst="rect">
            <a:avLst/>
          </a:prstGeom>
        </p:spPr>
        <p:txBody>
          <a:bodyPr wrap="square">
            <a:spAutoFit/>
          </a:bodyPr>
          <a:lstStyle/>
          <a:p>
            <a:pPr algn="ctr"/>
            <a:r>
              <a:rPr lang="fr-FR" b="1" kern="0" dirty="0">
                <a:solidFill>
                  <a:srgbClr val="002060"/>
                </a:solidFill>
                <a:cs typeface="Segoe UI" panose="020B0502040204020203" pitchFamily="34" charset="0"/>
              </a:rPr>
              <a:t>Objectifs des états financiers</a:t>
            </a:r>
          </a:p>
        </p:txBody>
      </p:sp>
      <p:sp>
        <p:nvSpPr>
          <p:cNvPr id="76" name="Rectangle 75">
            <a:extLst>
              <a:ext uri="{FF2B5EF4-FFF2-40B4-BE49-F238E27FC236}">
                <a16:creationId xmlns:a16="http://schemas.microsoft.com/office/drawing/2014/main" xmlns="" id="{B524DA68-F0D7-43CE-A952-BF991FE395E0}"/>
              </a:ext>
            </a:extLst>
          </p:cNvPr>
          <p:cNvSpPr/>
          <p:nvPr/>
        </p:nvSpPr>
        <p:spPr>
          <a:xfrm>
            <a:off x="829384" y="3050576"/>
            <a:ext cx="1437260" cy="369332"/>
          </a:xfrm>
          <a:prstGeom prst="rect">
            <a:avLst/>
          </a:prstGeom>
        </p:spPr>
        <p:txBody>
          <a:bodyPr wrap="square">
            <a:spAutoFit/>
          </a:bodyPr>
          <a:lstStyle/>
          <a:p>
            <a:pPr algn="ctr"/>
            <a:r>
              <a:rPr lang="fr-FR" b="1" kern="0" dirty="0">
                <a:solidFill>
                  <a:schemeClr val="bg1"/>
                </a:solidFill>
                <a:cs typeface="Segoe UI" panose="020B0502040204020203" pitchFamily="34" charset="0"/>
              </a:rPr>
              <a:t>Stewardship</a:t>
            </a:r>
          </a:p>
        </p:txBody>
      </p:sp>
      <p:cxnSp>
        <p:nvCxnSpPr>
          <p:cNvPr id="77" name="Connecteur droit 76">
            <a:extLst>
              <a:ext uri="{FF2B5EF4-FFF2-40B4-BE49-F238E27FC236}">
                <a16:creationId xmlns:a16="http://schemas.microsoft.com/office/drawing/2014/main" xmlns="" id="{B47816B9-4334-446D-BA57-A6BC9DE47658}"/>
              </a:ext>
            </a:extLst>
          </p:cNvPr>
          <p:cNvCxnSpPr>
            <a:cxnSpLocks/>
          </p:cNvCxnSpPr>
          <p:nvPr/>
        </p:nvCxnSpPr>
        <p:spPr>
          <a:xfrm>
            <a:off x="4545763" y="1620021"/>
            <a:ext cx="0" cy="552979"/>
          </a:xfrm>
          <a:prstGeom prst="line">
            <a:avLst/>
          </a:pr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cxnSp>
      <p:sp>
        <p:nvSpPr>
          <p:cNvPr id="84" name="ZoneTexte 83">
            <a:extLst>
              <a:ext uri="{FF2B5EF4-FFF2-40B4-BE49-F238E27FC236}">
                <a16:creationId xmlns:a16="http://schemas.microsoft.com/office/drawing/2014/main" xmlns="" id="{2ABD4009-FB2C-4E83-914E-F6AC18AAAF3D}"/>
              </a:ext>
            </a:extLst>
          </p:cNvPr>
          <p:cNvSpPr txBox="1"/>
          <p:nvPr/>
        </p:nvSpPr>
        <p:spPr>
          <a:xfrm>
            <a:off x="4521834" y="1620021"/>
            <a:ext cx="6779580" cy="646331"/>
          </a:xfrm>
          <a:prstGeom prst="rect">
            <a:avLst/>
          </a:prstGeom>
          <a:noFill/>
        </p:spPr>
        <p:txBody>
          <a:bodyPr wrap="square">
            <a:spAutoFit/>
          </a:bodyPr>
          <a:lstStyle/>
          <a:p>
            <a:pPr algn="just"/>
            <a:r>
              <a:rPr lang="fr-FR" sz="1800" i="0" u="none" strike="noStrike" baseline="0" dirty="0">
                <a:solidFill>
                  <a:srgbClr val="002060"/>
                </a:solidFill>
              </a:rPr>
              <a:t>Les états financiers sont une </a:t>
            </a:r>
            <a:r>
              <a:rPr lang="fr-FR" sz="1800" b="1" i="0" u="none" strike="noStrike" baseline="0" dirty="0">
                <a:solidFill>
                  <a:srgbClr val="0070C0"/>
                </a:solidFill>
              </a:rPr>
              <a:t>représentation structurée </a:t>
            </a:r>
            <a:r>
              <a:rPr lang="fr-FR" sz="1800" i="0" u="none" strike="noStrike" baseline="0" dirty="0">
                <a:solidFill>
                  <a:srgbClr val="002060"/>
                </a:solidFill>
              </a:rPr>
              <a:t>de la situation financière et de la performance financière de l’entité comptable.</a:t>
            </a:r>
            <a:endParaRPr lang="fr-FR" dirty="0">
              <a:solidFill>
                <a:srgbClr val="002060"/>
              </a:solidFill>
            </a:endParaRPr>
          </a:p>
        </p:txBody>
      </p:sp>
      <p:cxnSp>
        <p:nvCxnSpPr>
          <p:cNvPr id="86" name="Connecteur droit 85">
            <a:extLst>
              <a:ext uri="{FF2B5EF4-FFF2-40B4-BE49-F238E27FC236}">
                <a16:creationId xmlns:a16="http://schemas.microsoft.com/office/drawing/2014/main" xmlns="" id="{C5EC846F-FFC0-48D5-9B91-DCE12B07699B}"/>
              </a:ext>
            </a:extLst>
          </p:cNvPr>
          <p:cNvCxnSpPr>
            <a:cxnSpLocks/>
          </p:cNvCxnSpPr>
          <p:nvPr/>
        </p:nvCxnSpPr>
        <p:spPr>
          <a:xfrm>
            <a:off x="4545763" y="1620021"/>
            <a:ext cx="581661" cy="0"/>
          </a:xfrm>
          <a:prstGeom prst="line">
            <a:avLst/>
          </a:pr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91" name="Connecteur droit 90">
            <a:extLst>
              <a:ext uri="{FF2B5EF4-FFF2-40B4-BE49-F238E27FC236}">
                <a16:creationId xmlns:a16="http://schemas.microsoft.com/office/drawing/2014/main" xmlns="" id="{7AD91A17-EC0D-4F1D-B64E-1F72B5C228D7}"/>
              </a:ext>
            </a:extLst>
          </p:cNvPr>
          <p:cNvCxnSpPr>
            <a:cxnSpLocks/>
          </p:cNvCxnSpPr>
          <p:nvPr/>
        </p:nvCxnSpPr>
        <p:spPr>
          <a:xfrm>
            <a:off x="10719752" y="2210963"/>
            <a:ext cx="581661" cy="0"/>
          </a:xfrm>
          <a:prstGeom prst="line">
            <a:avLst/>
          </a:pr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93" name="Connecteur droit 92">
            <a:extLst>
              <a:ext uri="{FF2B5EF4-FFF2-40B4-BE49-F238E27FC236}">
                <a16:creationId xmlns:a16="http://schemas.microsoft.com/office/drawing/2014/main" xmlns="" id="{03FB2EEA-D081-4536-B9FF-8DB071F78F70}"/>
              </a:ext>
            </a:extLst>
          </p:cNvPr>
          <p:cNvCxnSpPr>
            <a:cxnSpLocks/>
          </p:cNvCxnSpPr>
          <p:nvPr/>
        </p:nvCxnSpPr>
        <p:spPr>
          <a:xfrm>
            <a:off x="11301413" y="1662365"/>
            <a:ext cx="0" cy="552979"/>
          </a:xfrm>
          <a:prstGeom prst="line">
            <a:avLst/>
          </a:pr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cxnSp>
      <p:grpSp>
        <p:nvGrpSpPr>
          <p:cNvPr id="94" name="Groupe 93">
            <a:extLst>
              <a:ext uri="{FF2B5EF4-FFF2-40B4-BE49-F238E27FC236}">
                <a16:creationId xmlns:a16="http://schemas.microsoft.com/office/drawing/2014/main" xmlns="" id="{5EE48F21-B6D5-4787-9E56-5F618982432F}"/>
              </a:ext>
            </a:extLst>
          </p:cNvPr>
          <p:cNvGrpSpPr/>
          <p:nvPr/>
        </p:nvGrpSpPr>
        <p:grpSpPr>
          <a:xfrm rot="16200000">
            <a:off x="3620412" y="4334177"/>
            <a:ext cx="3721487" cy="681921"/>
            <a:chOff x="3076426" y="1628800"/>
            <a:chExt cx="9145963" cy="1495712"/>
          </a:xfrm>
        </p:grpSpPr>
        <p:sp>
          <p:nvSpPr>
            <p:cNvPr id="95" name="Freeform 10">
              <a:extLst>
                <a:ext uri="{FF2B5EF4-FFF2-40B4-BE49-F238E27FC236}">
                  <a16:creationId xmlns:a16="http://schemas.microsoft.com/office/drawing/2014/main" xmlns="" id="{38FC40B0-6EDD-4F6A-8557-D9C74C722BD8}"/>
                </a:ext>
              </a:extLst>
            </p:cNvPr>
            <p:cNvSpPr>
              <a:spLocks/>
            </p:cNvSpPr>
            <p:nvPr/>
          </p:nvSpPr>
          <p:spPr bwMode="auto">
            <a:xfrm>
              <a:off x="5164166" y="1628800"/>
              <a:ext cx="1796971" cy="1487136"/>
            </a:xfrm>
            <a:custGeom>
              <a:avLst/>
              <a:gdLst>
                <a:gd name="T0" fmla="*/ 2798 w 2798"/>
                <a:gd name="T1" fmla="*/ 108 h 2326"/>
                <a:gd name="T2" fmla="*/ 1657 w 2798"/>
                <a:gd name="T3" fmla="*/ 675 h 2326"/>
                <a:gd name="T4" fmla="*/ 0 w 2798"/>
                <a:gd name="T5" fmla="*/ 2173 h 2326"/>
                <a:gd name="T6" fmla="*/ 1399 w 2798"/>
                <a:gd name="T7" fmla="*/ 1389 h 2326"/>
                <a:gd name="T8" fmla="*/ 2798 w 2798"/>
                <a:gd name="T9" fmla="*/ 108 h 2326"/>
              </a:gdLst>
              <a:ahLst/>
              <a:cxnLst>
                <a:cxn ang="0">
                  <a:pos x="T0" y="T1"/>
                </a:cxn>
                <a:cxn ang="0">
                  <a:pos x="T2" y="T3"/>
                </a:cxn>
                <a:cxn ang="0">
                  <a:pos x="T4" y="T5"/>
                </a:cxn>
                <a:cxn ang="0">
                  <a:pos x="T6" y="T7"/>
                </a:cxn>
                <a:cxn ang="0">
                  <a:pos x="T8" y="T9"/>
                </a:cxn>
              </a:cxnLst>
              <a:rect l="0" t="0" r="r" b="b"/>
              <a:pathLst>
                <a:path w="2798" h="2326">
                  <a:moveTo>
                    <a:pt x="2798" y="108"/>
                  </a:moveTo>
                  <a:cubicBezTo>
                    <a:pt x="2798" y="108"/>
                    <a:pt x="2218" y="0"/>
                    <a:pt x="1657" y="675"/>
                  </a:cubicBezTo>
                  <a:cubicBezTo>
                    <a:pt x="1096" y="1351"/>
                    <a:pt x="765" y="2078"/>
                    <a:pt x="0" y="2173"/>
                  </a:cubicBezTo>
                  <a:cubicBezTo>
                    <a:pt x="0" y="2173"/>
                    <a:pt x="722" y="2326"/>
                    <a:pt x="1399" y="1389"/>
                  </a:cubicBezTo>
                  <a:cubicBezTo>
                    <a:pt x="2082" y="444"/>
                    <a:pt x="2155" y="252"/>
                    <a:pt x="2798" y="108"/>
                  </a:cubicBezTo>
                  <a:close/>
                </a:path>
              </a:pathLst>
            </a:cu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grpSp>
          <p:nvGrpSpPr>
            <p:cNvPr id="97" name="Groupe 96">
              <a:extLst>
                <a:ext uri="{FF2B5EF4-FFF2-40B4-BE49-F238E27FC236}">
                  <a16:creationId xmlns:a16="http://schemas.microsoft.com/office/drawing/2014/main" xmlns="" id="{C34BC425-B179-462B-A493-D456AA9B8FD9}"/>
                </a:ext>
              </a:extLst>
            </p:cNvPr>
            <p:cNvGrpSpPr/>
            <p:nvPr/>
          </p:nvGrpSpPr>
          <p:grpSpPr>
            <a:xfrm>
              <a:off x="3076426" y="1637376"/>
              <a:ext cx="9145963" cy="1487136"/>
              <a:chOff x="3063499" y="1628800"/>
              <a:chExt cx="9145963" cy="1487136"/>
            </a:xfrm>
          </p:grpSpPr>
          <p:sp>
            <p:nvSpPr>
              <p:cNvPr id="100" name="Freeform 5">
                <a:extLst>
                  <a:ext uri="{FF2B5EF4-FFF2-40B4-BE49-F238E27FC236}">
                    <a16:creationId xmlns:a16="http://schemas.microsoft.com/office/drawing/2014/main" xmlns="" id="{7217CD3D-7D84-4C9A-8FA0-9424266ECEB7}"/>
                  </a:ext>
                </a:extLst>
              </p:cNvPr>
              <p:cNvSpPr>
                <a:spLocks/>
              </p:cNvSpPr>
              <p:nvPr/>
            </p:nvSpPr>
            <p:spPr bwMode="auto">
              <a:xfrm>
                <a:off x="8808502" y="1697823"/>
                <a:ext cx="3400960" cy="1327128"/>
              </a:xfrm>
              <a:custGeom>
                <a:avLst/>
                <a:gdLst>
                  <a:gd name="T0" fmla="*/ 3098 w 5299"/>
                  <a:gd name="T1" fmla="*/ 0 h 2065"/>
                  <a:gd name="T2" fmla="*/ 1959 w 5299"/>
                  <a:gd name="T3" fmla="*/ 0 h 2065"/>
                  <a:gd name="T4" fmla="*/ 1505 w 5299"/>
                  <a:gd name="T5" fmla="*/ 0 h 2065"/>
                  <a:gd name="T6" fmla="*/ 299 w 5299"/>
                  <a:gd name="T7" fmla="*/ 1023 h 2065"/>
                  <a:gd name="T8" fmla="*/ 0 w 5299"/>
                  <a:gd name="T9" fmla="*/ 1428 h 2065"/>
                  <a:gd name="T10" fmla="*/ 361 w 5299"/>
                  <a:gd name="T11" fmla="*/ 1322 h 2065"/>
                  <a:gd name="T12" fmla="*/ 927 w 5299"/>
                  <a:gd name="T13" fmla="*/ 1852 h 2065"/>
                  <a:gd name="T14" fmla="*/ 1505 w 5299"/>
                  <a:gd name="T15" fmla="*/ 2065 h 2065"/>
                  <a:gd name="T16" fmla="*/ 1959 w 5299"/>
                  <a:gd name="T17" fmla="*/ 2065 h 2065"/>
                  <a:gd name="T18" fmla="*/ 3098 w 5299"/>
                  <a:gd name="T19" fmla="*/ 2065 h 2065"/>
                  <a:gd name="T20" fmla="*/ 5299 w 5299"/>
                  <a:gd name="T21" fmla="*/ 2065 h 2065"/>
                  <a:gd name="T22" fmla="*/ 5299 w 5299"/>
                  <a:gd name="T23" fmla="*/ 0 h 2065"/>
                  <a:gd name="T24" fmla="*/ 3098 w 5299"/>
                  <a:gd name="T25" fmla="*/ 0 h 2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99" h="2065">
                    <a:moveTo>
                      <a:pt x="3098" y="0"/>
                    </a:moveTo>
                    <a:cubicBezTo>
                      <a:pt x="1959" y="0"/>
                      <a:pt x="1959" y="0"/>
                      <a:pt x="1959" y="0"/>
                    </a:cubicBezTo>
                    <a:cubicBezTo>
                      <a:pt x="1505" y="0"/>
                      <a:pt x="1505" y="0"/>
                      <a:pt x="1505" y="0"/>
                    </a:cubicBezTo>
                    <a:cubicBezTo>
                      <a:pt x="1036" y="0"/>
                      <a:pt x="562" y="566"/>
                      <a:pt x="299" y="1023"/>
                    </a:cubicBezTo>
                    <a:cubicBezTo>
                      <a:pt x="184" y="1142"/>
                      <a:pt x="67" y="1285"/>
                      <a:pt x="0" y="1428"/>
                    </a:cubicBezTo>
                    <a:cubicBezTo>
                      <a:pt x="0" y="1428"/>
                      <a:pt x="221" y="1317"/>
                      <a:pt x="361" y="1322"/>
                    </a:cubicBezTo>
                    <a:cubicBezTo>
                      <a:pt x="463" y="1325"/>
                      <a:pt x="644" y="1660"/>
                      <a:pt x="927" y="1852"/>
                    </a:cubicBezTo>
                    <a:cubicBezTo>
                      <a:pt x="1097" y="1981"/>
                      <a:pt x="1290" y="2065"/>
                      <a:pt x="1505" y="2065"/>
                    </a:cubicBezTo>
                    <a:cubicBezTo>
                      <a:pt x="1959" y="2065"/>
                      <a:pt x="1959" y="2065"/>
                      <a:pt x="1959" y="2065"/>
                    </a:cubicBezTo>
                    <a:cubicBezTo>
                      <a:pt x="3098" y="2065"/>
                      <a:pt x="3098" y="2065"/>
                      <a:pt x="3098" y="2065"/>
                    </a:cubicBezTo>
                    <a:cubicBezTo>
                      <a:pt x="5299" y="2065"/>
                      <a:pt x="5299" y="2065"/>
                      <a:pt x="5299" y="2065"/>
                    </a:cubicBezTo>
                    <a:cubicBezTo>
                      <a:pt x="5299" y="0"/>
                      <a:pt x="5299" y="0"/>
                      <a:pt x="5299" y="0"/>
                    </a:cubicBezTo>
                    <a:lnTo>
                      <a:pt x="3098" y="0"/>
                    </a:lnTo>
                    <a:close/>
                  </a:path>
                </a:pathLst>
              </a:custGeom>
              <a:solidFill>
                <a:schemeClr val="accent3">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101" name="Freeform 7">
                <a:extLst>
                  <a:ext uri="{FF2B5EF4-FFF2-40B4-BE49-F238E27FC236}">
                    <a16:creationId xmlns:a16="http://schemas.microsoft.com/office/drawing/2014/main" xmlns="" id="{EE925B1D-1F8F-4D07-B8B7-5F0B9B266BB4}"/>
                  </a:ext>
                </a:extLst>
              </p:cNvPr>
              <p:cNvSpPr>
                <a:spLocks/>
              </p:cNvSpPr>
              <p:nvPr/>
            </p:nvSpPr>
            <p:spPr bwMode="auto">
              <a:xfrm>
                <a:off x="3063499" y="1666991"/>
                <a:ext cx="3057413" cy="1327129"/>
              </a:xfrm>
              <a:custGeom>
                <a:avLst/>
                <a:gdLst>
                  <a:gd name="T0" fmla="*/ 3553 w 4764"/>
                  <a:gd name="T1" fmla="*/ 0 h 2065"/>
                  <a:gd name="T2" fmla="*/ 3098 w 4764"/>
                  <a:gd name="T3" fmla="*/ 0 h 2065"/>
                  <a:gd name="T4" fmla="*/ 1959 w 4764"/>
                  <a:gd name="T5" fmla="*/ 0 h 2065"/>
                  <a:gd name="T6" fmla="*/ 1505 w 4764"/>
                  <a:gd name="T7" fmla="*/ 0 h 2065"/>
                  <a:gd name="T8" fmla="*/ 299 w 4764"/>
                  <a:gd name="T9" fmla="*/ 1023 h 2065"/>
                  <a:gd name="T10" fmla="*/ 0 w 4764"/>
                  <a:gd name="T11" fmla="*/ 1428 h 2065"/>
                  <a:gd name="T12" fmla="*/ 361 w 4764"/>
                  <a:gd name="T13" fmla="*/ 1322 h 2065"/>
                  <a:gd name="T14" fmla="*/ 927 w 4764"/>
                  <a:gd name="T15" fmla="*/ 1852 h 2065"/>
                  <a:gd name="T16" fmla="*/ 1505 w 4764"/>
                  <a:gd name="T17" fmla="*/ 2065 h 2065"/>
                  <a:gd name="T18" fmla="*/ 1959 w 4764"/>
                  <a:gd name="T19" fmla="*/ 2065 h 2065"/>
                  <a:gd name="T20" fmla="*/ 3098 w 4764"/>
                  <a:gd name="T21" fmla="*/ 2065 h 2065"/>
                  <a:gd name="T22" fmla="*/ 3553 w 4764"/>
                  <a:gd name="T23" fmla="*/ 2065 h 2065"/>
                  <a:gd name="T24" fmla="*/ 4764 w 4764"/>
                  <a:gd name="T25" fmla="*/ 1033 h 2065"/>
                  <a:gd name="T26" fmla="*/ 4764 w 4764"/>
                  <a:gd name="T27" fmla="*/ 1033 h 2065"/>
                  <a:gd name="T28" fmla="*/ 3553 w 4764"/>
                  <a:gd name="T29" fmla="*/ 0 h 2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64" h="2065">
                    <a:moveTo>
                      <a:pt x="3553" y="0"/>
                    </a:moveTo>
                    <a:cubicBezTo>
                      <a:pt x="3098" y="0"/>
                      <a:pt x="3098" y="0"/>
                      <a:pt x="3098" y="0"/>
                    </a:cubicBezTo>
                    <a:cubicBezTo>
                      <a:pt x="1959" y="0"/>
                      <a:pt x="1959" y="0"/>
                      <a:pt x="1959" y="0"/>
                    </a:cubicBezTo>
                    <a:cubicBezTo>
                      <a:pt x="1505" y="0"/>
                      <a:pt x="1505" y="0"/>
                      <a:pt x="1505" y="0"/>
                    </a:cubicBezTo>
                    <a:cubicBezTo>
                      <a:pt x="1036" y="0"/>
                      <a:pt x="561" y="566"/>
                      <a:pt x="299" y="1023"/>
                    </a:cubicBezTo>
                    <a:cubicBezTo>
                      <a:pt x="183" y="1142"/>
                      <a:pt x="67" y="1285"/>
                      <a:pt x="0" y="1428"/>
                    </a:cubicBezTo>
                    <a:cubicBezTo>
                      <a:pt x="0" y="1428"/>
                      <a:pt x="221" y="1317"/>
                      <a:pt x="361" y="1322"/>
                    </a:cubicBezTo>
                    <a:cubicBezTo>
                      <a:pt x="463" y="1325"/>
                      <a:pt x="644" y="1660"/>
                      <a:pt x="927" y="1852"/>
                    </a:cubicBezTo>
                    <a:cubicBezTo>
                      <a:pt x="1096" y="1981"/>
                      <a:pt x="1289" y="2065"/>
                      <a:pt x="1505" y="2065"/>
                    </a:cubicBezTo>
                    <a:cubicBezTo>
                      <a:pt x="1959" y="2065"/>
                      <a:pt x="1959" y="2065"/>
                      <a:pt x="1959" y="2065"/>
                    </a:cubicBezTo>
                    <a:cubicBezTo>
                      <a:pt x="3098" y="2065"/>
                      <a:pt x="3098" y="2065"/>
                      <a:pt x="3098" y="2065"/>
                    </a:cubicBezTo>
                    <a:cubicBezTo>
                      <a:pt x="3553" y="2065"/>
                      <a:pt x="3553" y="2065"/>
                      <a:pt x="3553" y="2065"/>
                    </a:cubicBezTo>
                    <a:cubicBezTo>
                      <a:pt x="4121" y="2065"/>
                      <a:pt x="4535" y="1479"/>
                      <a:pt x="4764" y="1033"/>
                    </a:cubicBezTo>
                    <a:cubicBezTo>
                      <a:pt x="4764" y="1033"/>
                      <a:pt x="4764" y="1033"/>
                      <a:pt x="4764" y="1033"/>
                    </a:cubicBezTo>
                    <a:cubicBezTo>
                      <a:pt x="4503" y="574"/>
                      <a:pt x="4025" y="0"/>
                      <a:pt x="3553" y="0"/>
                    </a:cubicBezTo>
                    <a:close/>
                  </a:path>
                </a:pathLst>
              </a:custGeom>
              <a:solidFill>
                <a:schemeClr val="bg1">
                  <a:lumMod val="8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102" name="Freeform 9">
                <a:extLst>
                  <a:ext uri="{FF2B5EF4-FFF2-40B4-BE49-F238E27FC236}">
                    <a16:creationId xmlns:a16="http://schemas.microsoft.com/office/drawing/2014/main" xmlns="" id="{A19D7CC2-7DE6-4039-BE9A-0999DA660BAE}"/>
                  </a:ext>
                </a:extLst>
              </p:cNvPr>
              <p:cNvSpPr>
                <a:spLocks/>
              </p:cNvSpPr>
              <p:nvPr/>
            </p:nvSpPr>
            <p:spPr bwMode="auto">
              <a:xfrm>
                <a:off x="5887342" y="1697823"/>
                <a:ext cx="3057413" cy="1327128"/>
              </a:xfrm>
              <a:custGeom>
                <a:avLst/>
                <a:gdLst>
                  <a:gd name="T0" fmla="*/ 3553 w 4764"/>
                  <a:gd name="T1" fmla="*/ 0 h 2065"/>
                  <a:gd name="T2" fmla="*/ 3098 w 4764"/>
                  <a:gd name="T3" fmla="*/ 0 h 2065"/>
                  <a:gd name="T4" fmla="*/ 1959 w 4764"/>
                  <a:gd name="T5" fmla="*/ 0 h 2065"/>
                  <a:gd name="T6" fmla="*/ 1505 w 4764"/>
                  <a:gd name="T7" fmla="*/ 0 h 2065"/>
                  <a:gd name="T8" fmla="*/ 299 w 4764"/>
                  <a:gd name="T9" fmla="*/ 1023 h 2065"/>
                  <a:gd name="T10" fmla="*/ 0 w 4764"/>
                  <a:gd name="T11" fmla="*/ 1428 h 2065"/>
                  <a:gd name="T12" fmla="*/ 361 w 4764"/>
                  <a:gd name="T13" fmla="*/ 1322 h 2065"/>
                  <a:gd name="T14" fmla="*/ 927 w 4764"/>
                  <a:gd name="T15" fmla="*/ 1852 h 2065"/>
                  <a:gd name="T16" fmla="*/ 1505 w 4764"/>
                  <a:gd name="T17" fmla="*/ 2065 h 2065"/>
                  <a:gd name="T18" fmla="*/ 1959 w 4764"/>
                  <a:gd name="T19" fmla="*/ 2065 h 2065"/>
                  <a:gd name="T20" fmla="*/ 3098 w 4764"/>
                  <a:gd name="T21" fmla="*/ 2065 h 2065"/>
                  <a:gd name="T22" fmla="*/ 3553 w 4764"/>
                  <a:gd name="T23" fmla="*/ 2065 h 2065"/>
                  <a:gd name="T24" fmla="*/ 4764 w 4764"/>
                  <a:gd name="T25" fmla="*/ 1033 h 2065"/>
                  <a:gd name="T26" fmla="*/ 4764 w 4764"/>
                  <a:gd name="T27" fmla="*/ 1033 h 2065"/>
                  <a:gd name="T28" fmla="*/ 3553 w 4764"/>
                  <a:gd name="T29" fmla="*/ 0 h 2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64" h="2065">
                    <a:moveTo>
                      <a:pt x="3553" y="0"/>
                    </a:moveTo>
                    <a:cubicBezTo>
                      <a:pt x="3098" y="0"/>
                      <a:pt x="3098" y="0"/>
                      <a:pt x="3098" y="0"/>
                    </a:cubicBezTo>
                    <a:cubicBezTo>
                      <a:pt x="1959" y="0"/>
                      <a:pt x="1959" y="0"/>
                      <a:pt x="1959" y="0"/>
                    </a:cubicBezTo>
                    <a:cubicBezTo>
                      <a:pt x="1505" y="0"/>
                      <a:pt x="1505" y="0"/>
                      <a:pt x="1505" y="0"/>
                    </a:cubicBezTo>
                    <a:cubicBezTo>
                      <a:pt x="1036" y="0"/>
                      <a:pt x="562" y="566"/>
                      <a:pt x="299" y="1023"/>
                    </a:cubicBezTo>
                    <a:cubicBezTo>
                      <a:pt x="184" y="1142"/>
                      <a:pt x="67" y="1285"/>
                      <a:pt x="0" y="1428"/>
                    </a:cubicBezTo>
                    <a:cubicBezTo>
                      <a:pt x="0" y="1428"/>
                      <a:pt x="221" y="1317"/>
                      <a:pt x="361" y="1322"/>
                    </a:cubicBezTo>
                    <a:cubicBezTo>
                      <a:pt x="463" y="1325"/>
                      <a:pt x="644" y="1660"/>
                      <a:pt x="927" y="1852"/>
                    </a:cubicBezTo>
                    <a:cubicBezTo>
                      <a:pt x="1097" y="1981"/>
                      <a:pt x="1290" y="2065"/>
                      <a:pt x="1505" y="2065"/>
                    </a:cubicBezTo>
                    <a:cubicBezTo>
                      <a:pt x="1959" y="2065"/>
                      <a:pt x="1959" y="2065"/>
                      <a:pt x="1959" y="2065"/>
                    </a:cubicBezTo>
                    <a:cubicBezTo>
                      <a:pt x="3098" y="2065"/>
                      <a:pt x="3098" y="2065"/>
                      <a:pt x="3098" y="2065"/>
                    </a:cubicBezTo>
                    <a:cubicBezTo>
                      <a:pt x="3553" y="2065"/>
                      <a:pt x="3553" y="2065"/>
                      <a:pt x="3553" y="2065"/>
                    </a:cubicBezTo>
                    <a:cubicBezTo>
                      <a:pt x="4121" y="2065"/>
                      <a:pt x="4535" y="1479"/>
                      <a:pt x="4764" y="1033"/>
                    </a:cubicBezTo>
                    <a:cubicBezTo>
                      <a:pt x="4764" y="1033"/>
                      <a:pt x="4764" y="1033"/>
                      <a:pt x="4764" y="1033"/>
                    </a:cubicBezTo>
                    <a:cubicBezTo>
                      <a:pt x="4503" y="574"/>
                      <a:pt x="4025" y="0"/>
                      <a:pt x="3553" y="0"/>
                    </a:cubicBezTo>
                    <a:close/>
                  </a:path>
                </a:pathLst>
              </a:custGeom>
              <a:solidFill>
                <a:schemeClr val="accent6">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104" name="Freeform 11">
                <a:extLst>
                  <a:ext uri="{FF2B5EF4-FFF2-40B4-BE49-F238E27FC236}">
                    <a16:creationId xmlns:a16="http://schemas.microsoft.com/office/drawing/2014/main" xmlns="" id="{8FC711C3-7A08-4C47-8195-19869E51BC46}"/>
                  </a:ext>
                </a:extLst>
              </p:cNvPr>
              <p:cNvSpPr>
                <a:spLocks/>
              </p:cNvSpPr>
              <p:nvPr/>
            </p:nvSpPr>
            <p:spPr bwMode="auto">
              <a:xfrm>
                <a:off x="8066277" y="1628800"/>
                <a:ext cx="1796172" cy="1487136"/>
              </a:xfrm>
              <a:custGeom>
                <a:avLst/>
                <a:gdLst>
                  <a:gd name="T0" fmla="*/ 2798 w 2798"/>
                  <a:gd name="T1" fmla="*/ 108 h 2326"/>
                  <a:gd name="T2" fmla="*/ 1657 w 2798"/>
                  <a:gd name="T3" fmla="*/ 675 h 2326"/>
                  <a:gd name="T4" fmla="*/ 0 w 2798"/>
                  <a:gd name="T5" fmla="*/ 2173 h 2326"/>
                  <a:gd name="T6" fmla="*/ 1399 w 2798"/>
                  <a:gd name="T7" fmla="*/ 1389 h 2326"/>
                  <a:gd name="T8" fmla="*/ 2798 w 2798"/>
                  <a:gd name="T9" fmla="*/ 108 h 2326"/>
                </a:gdLst>
                <a:ahLst/>
                <a:cxnLst>
                  <a:cxn ang="0">
                    <a:pos x="T0" y="T1"/>
                  </a:cxn>
                  <a:cxn ang="0">
                    <a:pos x="T2" y="T3"/>
                  </a:cxn>
                  <a:cxn ang="0">
                    <a:pos x="T4" y="T5"/>
                  </a:cxn>
                  <a:cxn ang="0">
                    <a:pos x="T6" y="T7"/>
                  </a:cxn>
                  <a:cxn ang="0">
                    <a:pos x="T8" y="T9"/>
                  </a:cxn>
                </a:cxnLst>
                <a:rect l="0" t="0" r="r" b="b"/>
                <a:pathLst>
                  <a:path w="2798" h="2326">
                    <a:moveTo>
                      <a:pt x="2798" y="108"/>
                    </a:moveTo>
                    <a:cubicBezTo>
                      <a:pt x="2798" y="108"/>
                      <a:pt x="2218" y="0"/>
                      <a:pt x="1657" y="675"/>
                    </a:cubicBezTo>
                    <a:cubicBezTo>
                      <a:pt x="1096" y="1351"/>
                      <a:pt x="765" y="2078"/>
                      <a:pt x="0" y="2173"/>
                    </a:cubicBezTo>
                    <a:cubicBezTo>
                      <a:pt x="0" y="2173"/>
                      <a:pt x="722" y="2326"/>
                      <a:pt x="1399" y="1389"/>
                    </a:cubicBezTo>
                    <a:cubicBezTo>
                      <a:pt x="2082" y="444"/>
                      <a:pt x="2155" y="252"/>
                      <a:pt x="2798" y="108"/>
                    </a:cubicBezTo>
                    <a:close/>
                  </a:path>
                </a:pathLst>
              </a:cu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grpSp>
      </p:grpSp>
      <p:sp>
        <p:nvSpPr>
          <p:cNvPr id="106" name="ZoneTexte 105">
            <a:extLst>
              <a:ext uri="{FF2B5EF4-FFF2-40B4-BE49-F238E27FC236}">
                <a16:creationId xmlns:a16="http://schemas.microsoft.com/office/drawing/2014/main" xmlns="" id="{BC17581E-646F-4D75-BDCD-9425690AE1C4}"/>
              </a:ext>
            </a:extLst>
          </p:cNvPr>
          <p:cNvSpPr txBox="1"/>
          <p:nvPr/>
        </p:nvSpPr>
        <p:spPr>
          <a:xfrm>
            <a:off x="5254715" y="3231746"/>
            <a:ext cx="4874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ea typeface="+mn-ea"/>
                <a:cs typeface="Segoe UI" panose="020B0502040204020203" pitchFamily="34" charset="0"/>
              </a:rPr>
              <a:t>01</a:t>
            </a:r>
          </a:p>
        </p:txBody>
      </p:sp>
      <p:sp>
        <p:nvSpPr>
          <p:cNvPr id="107" name="ZoneTexte 106">
            <a:extLst>
              <a:ext uri="{FF2B5EF4-FFF2-40B4-BE49-F238E27FC236}">
                <a16:creationId xmlns:a16="http://schemas.microsoft.com/office/drawing/2014/main" xmlns="" id="{3367C2C6-90DF-4A5A-8678-95F9FEB8300E}"/>
              </a:ext>
            </a:extLst>
          </p:cNvPr>
          <p:cNvSpPr txBox="1"/>
          <p:nvPr/>
        </p:nvSpPr>
        <p:spPr>
          <a:xfrm>
            <a:off x="5267321" y="4579014"/>
            <a:ext cx="4874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ea typeface="+mn-ea"/>
                <a:cs typeface="Segoe UI" panose="020B0502040204020203" pitchFamily="34" charset="0"/>
              </a:rPr>
              <a:t>02</a:t>
            </a:r>
          </a:p>
        </p:txBody>
      </p:sp>
      <p:sp>
        <p:nvSpPr>
          <p:cNvPr id="108" name="ZoneTexte 107">
            <a:extLst>
              <a:ext uri="{FF2B5EF4-FFF2-40B4-BE49-F238E27FC236}">
                <a16:creationId xmlns:a16="http://schemas.microsoft.com/office/drawing/2014/main" xmlns="" id="{59261C82-2E54-462D-BC95-DC1D7A86B2A6}"/>
              </a:ext>
            </a:extLst>
          </p:cNvPr>
          <p:cNvSpPr txBox="1"/>
          <p:nvPr/>
        </p:nvSpPr>
        <p:spPr>
          <a:xfrm>
            <a:off x="5267320" y="5686381"/>
            <a:ext cx="4874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ea typeface="+mn-ea"/>
                <a:cs typeface="Segoe UI" panose="020B0502040204020203" pitchFamily="34" charset="0"/>
              </a:rPr>
              <a:t>03</a:t>
            </a:r>
          </a:p>
        </p:txBody>
      </p:sp>
      <p:sp>
        <p:nvSpPr>
          <p:cNvPr id="109" name="Rectangle 108">
            <a:extLst>
              <a:ext uri="{FF2B5EF4-FFF2-40B4-BE49-F238E27FC236}">
                <a16:creationId xmlns:a16="http://schemas.microsoft.com/office/drawing/2014/main" xmlns="" id="{2D20E8C0-BA7E-48D2-91D2-8916E425424E}"/>
              </a:ext>
            </a:extLst>
          </p:cNvPr>
          <p:cNvSpPr/>
          <p:nvPr/>
        </p:nvSpPr>
        <p:spPr>
          <a:xfrm>
            <a:off x="5811522" y="3259022"/>
            <a:ext cx="3009430" cy="33855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dirty="0">
                <a:ln>
                  <a:noFill/>
                </a:ln>
                <a:solidFill>
                  <a:prstClr val="black"/>
                </a:solidFill>
                <a:effectLst/>
                <a:uLnTx/>
                <a:uFillTx/>
                <a:ea typeface="+mn-ea"/>
                <a:cs typeface="Segoe UI" panose="020B0502040204020203" pitchFamily="34" charset="0"/>
              </a:rPr>
              <a:t>États financiers </a:t>
            </a:r>
            <a:r>
              <a:rPr kumimoji="0" lang="fr-FR" sz="1600" b="1" i="1" u="none" strike="noStrike" kern="1200" cap="none" spc="0" normalizeH="0" baseline="0" dirty="0">
                <a:ln>
                  <a:noFill/>
                </a:ln>
                <a:solidFill>
                  <a:srgbClr val="002060"/>
                </a:solidFill>
                <a:effectLst/>
                <a:uLnTx/>
                <a:uFillTx/>
                <a:ea typeface="+mn-ea"/>
                <a:cs typeface="Segoe UI" panose="020B0502040204020203" pitchFamily="34" charset="0"/>
              </a:rPr>
              <a:t>individuels</a:t>
            </a:r>
            <a:endParaRPr kumimoji="0" lang="fr-FR" sz="1600" b="1" i="1" u="none" strike="noStrike" kern="1200" cap="none" spc="0" normalizeH="0" baseline="0" noProof="0" dirty="0">
              <a:ln>
                <a:noFill/>
              </a:ln>
              <a:solidFill>
                <a:srgbClr val="002060"/>
              </a:solidFill>
              <a:effectLst/>
              <a:uLnTx/>
              <a:uFillTx/>
              <a:ea typeface="+mn-ea"/>
              <a:cs typeface="Segoe UI" panose="020B0502040204020203" pitchFamily="34" charset="0"/>
            </a:endParaRPr>
          </a:p>
        </p:txBody>
      </p:sp>
      <p:sp>
        <p:nvSpPr>
          <p:cNvPr id="110" name="Rectangle 109">
            <a:extLst>
              <a:ext uri="{FF2B5EF4-FFF2-40B4-BE49-F238E27FC236}">
                <a16:creationId xmlns:a16="http://schemas.microsoft.com/office/drawing/2014/main" xmlns="" id="{19CA6402-BCB7-4435-9F6B-40F1D44D0479}"/>
              </a:ext>
            </a:extLst>
          </p:cNvPr>
          <p:cNvSpPr/>
          <p:nvPr/>
        </p:nvSpPr>
        <p:spPr>
          <a:xfrm>
            <a:off x="5832261" y="4579014"/>
            <a:ext cx="2967951" cy="33855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dirty="0">
                <a:ln>
                  <a:noFill/>
                </a:ln>
                <a:solidFill>
                  <a:srgbClr val="374151"/>
                </a:solidFill>
                <a:effectLst/>
                <a:uLnTx/>
                <a:uFillTx/>
                <a:ea typeface="+mn-ea"/>
                <a:cs typeface="Segoe UI" panose="020B0502040204020203" pitchFamily="34" charset="0"/>
              </a:rPr>
              <a:t>États financiers </a:t>
            </a:r>
            <a:r>
              <a:rPr kumimoji="0" lang="fr-FR" sz="1600" b="1" i="1" u="none" strike="noStrike" kern="1200" cap="none" spc="0" normalizeH="0" baseline="0" dirty="0">
                <a:ln>
                  <a:noFill/>
                </a:ln>
                <a:solidFill>
                  <a:srgbClr val="0070C0"/>
                </a:solidFill>
                <a:effectLst/>
                <a:uLnTx/>
                <a:uFillTx/>
                <a:ea typeface="+mn-ea"/>
                <a:cs typeface="Segoe UI" panose="020B0502040204020203" pitchFamily="34" charset="0"/>
              </a:rPr>
              <a:t>consolidés</a:t>
            </a:r>
          </a:p>
        </p:txBody>
      </p:sp>
      <p:sp>
        <p:nvSpPr>
          <p:cNvPr id="112" name="Rectangle 111">
            <a:extLst>
              <a:ext uri="{FF2B5EF4-FFF2-40B4-BE49-F238E27FC236}">
                <a16:creationId xmlns:a16="http://schemas.microsoft.com/office/drawing/2014/main" xmlns="" id="{CE7DCABF-2AE0-4880-8C88-868D9398EB17}"/>
              </a:ext>
            </a:extLst>
          </p:cNvPr>
          <p:cNvSpPr/>
          <p:nvPr/>
        </p:nvSpPr>
        <p:spPr>
          <a:xfrm>
            <a:off x="5872382" y="5701770"/>
            <a:ext cx="2963834" cy="33855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dirty="0">
                <a:ln>
                  <a:noFill/>
                </a:ln>
                <a:solidFill>
                  <a:srgbClr val="374151"/>
                </a:solidFill>
                <a:effectLst/>
                <a:uLnTx/>
                <a:uFillTx/>
                <a:ea typeface="+mn-ea"/>
                <a:cs typeface="Segoe UI" panose="020B0502040204020203" pitchFamily="34" charset="0"/>
              </a:rPr>
              <a:t>États financiers </a:t>
            </a:r>
            <a:r>
              <a:rPr kumimoji="0" lang="fr-FR" sz="1600" b="1" i="1" u="none" strike="noStrike" kern="1200" cap="none" spc="0" normalizeH="0" baseline="0" dirty="0">
                <a:ln>
                  <a:noFill/>
                </a:ln>
                <a:solidFill>
                  <a:srgbClr val="00B050"/>
                </a:solidFill>
                <a:effectLst/>
                <a:uLnTx/>
                <a:uFillTx/>
                <a:ea typeface="+mn-ea"/>
                <a:cs typeface="Segoe UI" panose="020B0502040204020203" pitchFamily="34" charset="0"/>
              </a:rPr>
              <a:t>combinés</a:t>
            </a:r>
          </a:p>
        </p:txBody>
      </p:sp>
      <p:sp>
        <p:nvSpPr>
          <p:cNvPr id="113" name="Rectangle 112">
            <a:extLst>
              <a:ext uri="{FF2B5EF4-FFF2-40B4-BE49-F238E27FC236}">
                <a16:creationId xmlns:a16="http://schemas.microsoft.com/office/drawing/2014/main" xmlns="" id="{4E64772F-4609-4EA7-930B-D4DAA456558A}"/>
              </a:ext>
            </a:extLst>
          </p:cNvPr>
          <p:cNvSpPr/>
          <p:nvPr/>
        </p:nvSpPr>
        <p:spPr>
          <a:xfrm>
            <a:off x="5786709" y="2373835"/>
            <a:ext cx="2600181" cy="307777"/>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dirty="0">
                <a:ln>
                  <a:noFill/>
                </a:ln>
                <a:solidFill>
                  <a:srgbClr val="002060"/>
                </a:solidFill>
                <a:effectLst/>
                <a:uLnTx/>
                <a:uFillTx/>
                <a:ea typeface="+mn-ea"/>
                <a:cs typeface="Segoe UI" panose="020B0502040204020203" pitchFamily="34" charset="0"/>
              </a:rPr>
              <a:t>États financiers</a:t>
            </a:r>
          </a:p>
        </p:txBody>
      </p:sp>
      <p:cxnSp>
        <p:nvCxnSpPr>
          <p:cNvPr id="114" name="Connecteur droit 113">
            <a:extLst>
              <a:ext uri="{FF2B5EF4-FFF2-40B4-BE49-F238E27FC236}">
                <a16:creationId xmlns:a16="http://schemas.microsoft.com/office/drawing/2014/main" xmlns="" id="{3D91B107-E3EF-4F1A-BF0A-1FDD11CA12C6}"/>
              </a:ext>
            </a:extLst>
          </p:cNvPr>
          <p:cNvCxnSpPr>
            <a:cxnSpLocks/>
          </p:cNvCxnSpPr>
          <p:nvPr/>
        </p:nvCxnSpPr>
        <p:spPr>
          <a:xfrm>
            <a:off x="8603644" y="2355720"/>
            <a:ext cx="0" cy="4164143"/>
          </a:xfrm>
          <a:prstGeom prst="line">
            <a:avLst/>
          </a:prstGeom>
          <a:ln w="1905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115" name="Rectangle 114">
            <a:extLst>
              <a:ext uri="{FF2B5EF4-FFF2-40B4-BE49-F238E27FC236}">
                <a16:creationId xmlns:a16="http://schemas.microsoft.com/office/drawing/2014/main" xmlns="" id="{614A401B-D9F7-4EFF-9EC5-6CC99ABDE8DE}"/>
              </a:ext>
            </a:extLst>
          </p:cNvPr>
          <p:cNvSpPr/>
          <p:nvPr/>
        </p:nvSpPr>
        <p:spPr>
          <a:xfrm>
            <a:off x="8878006" y="2415103"/>
            <a:ext cx="2600182" cy="307777"/>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dirty="0">
                <a:ln>
                  <a:noFill/>
                </a:ln>
                <a:solidFill>
                  <a:srgbClr val="002060"/>
                </a:solidFill>
                <a:effectLst/>
                <a:uLnTx/>
                <a:uFillTx/>
                <a:ea typeface="+mn-ea"/>
                <a:cs typeface="Segoe UI" panose="020B0502040204020203" pitchFamily="34" charset="0"/>
              </a:rPr>
              <a:t>Périmètre de l’entité comptable</a:t>
            </a:r>
          </a:p>
        </p:txBody>
      </p:sp>
      <p:sp>
        <p:nvSpPr>
          <p:cNvPr id="116" name="Rectangle 115">
            <a:extLst>
              <a:ext uri="{FF2B5EF4-FFF2-40B4-BE49-F238E27FC236}">
                <a16:creationId xmlns:a16="http://schemas.microsoft.com/office/drawing/2014/main" xmlns="" id="{C34F6C8A-64A4-4B33-AA28-B529EA1ADE72}"/>
              </a:ext>
            </a:extLst>
          </p:cNvPr>
          <p:cNvSpPr/>
          <p:nvPr/>
        </p:nvSpPr>
        <p:spPr>
          <a:xfrm>
            <a:off x="8673382" y="3230721"/>
            <a:ext cx="3009430" cy="33855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dirty="0">
                <a:ln>
                  <a:noFill/>
                </a:ln>
                <a:solidFill>
                  <a:prstClr val="black"/>
                </a:solidFill>
                <a:effectLst/>
                <a:uLnTx/>
                <a:uFillTx/>
                <a:ea typeface="+mn-ea"/>
                <a:cs typeface="Segoe UI" panose="020B0502040204020203" pitchFamily="34" charset="0"/>
              </a:rPr>
              <a:t>Une seule entité</a:t>
            </a:r>
            <a:endParaRPr kumimoji="0" lang="fr-FR" sz="1600" b="0" i="0" u="none" strike="noStrike" kern="1200" cap="none" spc="0" normalizeH="0" baseline="0" noProof="0" dirty="0">
              <a:ln>
                <a:noFill/>
              </a:ln>
              <a:solidFill>
                <a:prstClr val="black"/>
              </a:solidFill>
              <a:effectLst/>
              <a:uLnTx/>
              <a:uFillTx/>
              <a:ea typeface="+mn-ea"/>
              <a:cs typeface="Segoe UI" panose="020B0502040204020203" pitchFamily="34" charset="0"/>
            </a:endParaRPr>
          </a:p>
        </p:txBody>
      </p:sp>
      <p:sp>
        <p:nvSpPr>
          <p:cNvPr id="117" name="Rectangle 116">
            <a:extLst>
              <a:ext uri="{FF2B5EF4-FFF2-40B4-BE49-F238E27FC236}">
                <a16:creationId xmlns:a16="http://schemas.microsoft.com/office/drawing/2014/main" xmlns="" id="{DB5E5CCF-AE3D-437E-A4B0-69ABDE5DC5E1}"/>
              </a:ext>
            </a:extLst>
          </p:cNvPr>
          <p:cNvSpPr/>
          <p:nvPr/>
        </p:nvSpPr>
        <p:spPr>
          <a:xfrm>
            <a:off x="8694121" y="4477800"/>
            <a:ext cx="2967951" cy="58477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dirty="0">
                <a:ln>
                  <a:noFill/>
                </a:ln>
                <a:solidFill>
                  <a:srgbClr val="374151"/>
                </a:solidFill>
                <a:effectLst/>
                <a:uLnTx/>
                <a:uFillTx/>
                <a:ea typeface="+mn-ea"/>
                <a:cs typeface="Segoe UI" panose="020B0502040204020203" pitchFamily="34" charset="0"/>
              </a:rPr>
              <a:t>Plusieurs entités rattachées par un lien mère-filiale</a:t>
            </a:r>
            <a:endParaRPr kumimoji="0" lang="fr-FR" sz="1600" b="0" i="0" u="none" strike="noStrike" kern="1200" cap="none" spc="0" normalizeH="0" baseline="0" dirty="0">
              <a:ln>
                <a:noFill/>
              </a:ln>
              <a:solidFill>
                <a:prstClr val="black"/>
              </a:solidFill>
              <a:effectLst/>
              <a:uLnTx/>
              <a:uFillTx/>
              <a:ea typeface="+mn-ea"/>
              <a:cs typeface="Segoe UI" panose="020B0502040204020203" pitchFamily="34" charset="0"/>
            </a:endParaRPr>
          </a:p>
        </p:txBody>
      </p:sp>
      <p:sp>
        <p:nvSpPr>
          <p:cNvPr id="118" name="Rectangle 117">
            <a:extLst>
              <a:ext uri="{FF2B5EF4-FFF2-40B4-BE49-F238E27FC236}">
                <a16:creationId xmlns:a16="http://schemas.microsoft.com/office/drawing/2014/main" xmlns="" id="{23714B6A-3F0F-4E48-9E9F-54EE3F8D504D}"/>
              </a:ext>
            </a:extLst>
          </p:cNvPr>
          <p:cNvSpPr/>
          <p:nvPr/>
        </p:nvSpPr>
        <p:spPr>
          <a:xfrm>
            <a:off x="8734457" y="5538486"/>
            <a:ext cx="2963834" cy="83099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dirty="0">
                <a:ln>
                  <a:noFill/>
                </a:ln>
                <a:solidFill>
                  <a:srgbClr val="374151"/>
                </a:solidFill>
                <a:effectLst/>
                <a:uLnTx/>
                <a:uFillTx/>
                <a:ea typeface="+mn-ea"/>
                <a:cs typeface="Segoe UI" panose="020B0502040204020203" pitchFamily="34" charset="0"/>
              </a:rPr>
              <a:t>Deux entités ou plus qui ne sont pas toutes rattachées par un lien mère-filiale</a:t>
            </a:r>
            <a:endParaRPr kumimoji="0" lang="fr-FR" sz="1600" b="0" i="0" u="none" strike="noStrike" kern="1200" cap="none" spc="0" normalizeH="0" baseline="0" dirty="0">
              <a:ln>
                <a:noFill/>
              </a:ln>
              <a:solidFill>
                <a:prstClr val="black"/>
              </a:solidFill>
              <a:effectLst/>
              <a:uLnTx/>
              <a:uFillTx/>
              <a:ea typeface="+mn-ea"/>
              <a:cs typeface="Segoe UI" panose="020B0502040204020203" pitchFamily="34" charset="0"/>
            </a:endParaRPr>
          </a:p>
        </p:txBody>
      </p:sp>
      <p:cxnSp>
        <p:nvCxnSpPr>
          <p:cNvPr id="119" name="Connecteur droit 118">
            <a:extLst>
              <a:ext uri="{FF2B5EF4-FFF2-40B4-BE49-F238E27FC236}">
                <a16:creationId xmlns:a16="http://schemas.microsoft.com/office/drawing/2014/main" xmlns="" id="{9CE0C8F9-E281-4587-87F5-EA1AE71BBF90}"/>
              </a:ext>
            </a:extLst>
          </p:cNvPr>
          <p:cNvCxnSpPr>
            <a:cxnSpLocks/>
          </p:cNvCxnSpPr>
          <p:nvPr/>
        </p:nvCxnSpPr>
        <p:spPr>
          <a:xfrm flipH="1">
            <a:off x="5511037" y="4134822"/>
            <a:ext cx="6136132" cy="0"/>
          </a:xfrm>
          <a:prstGeom prst="line">
            <a:avLst/>
          </a:prstGeom>
          <a:ln w="1905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120" name="Connecteur droit 119">
            <a:extLst>
              <a:ext uri="{FF2B5EF4-FFF2-40B4-BE49-F238E27FC236}">
                <a16:creationId xmlns:a16="http://schemas.microsoft.com/office/drawing/2014/main" xmlns="" id="{E8F1A5DB-3B2F-4439-8C24-778B9DF80AB4}"/>
              </a:ext>
            </a:extLst>
          </p:cNvPr>
          <p:cNvCxnSpPr>
            <a:cxnSpLocks/>
          </p:cNvCxnSpPr>
          <p:nvPr/>
        </p:nvCxnSpPr>
        <p:spPr>
          <a:xfrm flipH="1">
            <a:off x="5464048" y="5292793"/>
            <a:ext cx="6136132" cy="0"/>
          </a:xfrm>
          <a:prstGeom prst="line">
            <a:avLst/>
          </a:prstGeom>
          <a:ln w="19050">
            <a:solidFill>
              <a:srgbClr val="00206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9613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Connecteur droit 46">
            <a:extLst>
              <a:ext uri="{FF2B5EF4-FFF2-40B4-BE49-F238E27FC236}">
                <a16:creationId xmlns:a16="http://schemas.microsoft.com/office/drawing/2014/main" xmlns="" id="{2FC71C90-816D-42EA-B4A4-ADF23DEFD88D}"/>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48" name="Image 47">
            <a:extLst>
              <a:ext uri="{FF2B5EF4-FFF2-40B4-BE49-F238E27FC236}">
                <a16:creationId xmlns:a16="http://schemas.microsoft.com/office/drawing/2014/main" xmlns="" id="{C1D28BEB-E0F9-4EFA-B23F-89DDC8F8E658}"/>
              </a:ext>
            </a:extLst>
          </p:cNvPr>
          <p:cNvPicPr>
            <a:picLocks noChangeAspect="1"/>
          </p:cNvPicPr>
          <p:nvPr/>
        </p:nvPicPr>
        <p:blipFill>
          <a:blip r:embed="rId2"/>
          <a:stretch>
            <a:fillRect/>
          </a:stretch>
        </p:blipFill>
        <p:spPr>
          <a:xfrm>
            <a:off x="11090358" y="394735"/>
            <a:ext cx="695325" cy="866775"/>
          </a:xfrm>
          <a:prstGeom prst="rect">
            <a:avLst/>
          </a:prstGeom>
        </p:spPr>
      </p:pic>
      <p:sp>
        <p:nvSpPr>
          <p:cNvPr id="49" name="Title 9">
            <a:extLst>
              <a:ext uri="{FF2B5EF4-FFF2-40B4-BE49-F238E27FC236}">
                <a16:creationId xmlns:a16="http://schemas.microsoft.com/office/drawing/2014/main" xmlns="" id="{D7EC9B13-8B9D-4BAC-AFAA-24668840A503}"/>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Spécificités du reporting financier des SGC</a:t>
            </a:r>
          </a:p>
        </p:txBody>
      </p:sp>
      <p:sp>
        <p:nvSpPr>
          <p:cNvPr id="50" name="ZoneTexte 49">
            <a:extLst>
              <a:ext uri="{FF2B5EF4-FFF2-40B4-BE49-F238E27FC236}">
                <a16:creationId xmlns:a16="http://schemas.microsoft.com/office/drawing/2014/main" xmlns="" id="{F5EB34AD-89BD-449D-99F7-133681DD7F40}"/>
              </a:ext>
            </a:extLst>
          </p:cNvPr>
          <p:cNvSpPr txBox="1"/>
          <p:nvPr/>
        </p:nvSpPr>
        <p:spPr>
          <a:xfrm>
            <a:off x="406317" y="971931"/>
            <a:ext cx="9372266" cy="369332"/>
          </a:xfrm>
          <a:prstGeom prst="rect">
            <a:avLst/>
          </a:prstGeom>
          <a:noFill/>
        </p:spPr>
        <p:txBody>
          <a:bodyPr wrap="square">
            <a:spAutoFit/>
          </a:bodyPr>
          <a:lstStyle/>
          <a:p>
            <a:pPr algn="just"/>
            <a:r>
              <a:rPr lang="fr-FR" sz="1800" b="1" i="1" u="none" strike="noStrike" baseline="0" dirty="0">
                <a:solidFill>
                  <a:srgbClr val="0070C0"/>
                </a:solidFill>
              </a:rPr>
              <a:t>Véhicules de communication de l’information financière produite par les SGC</a:t>
            </a:r>
            <a:endParaRPr lang="fr-FR" b="1" i="1" dirty="0">
              <a:solidFill>
                <a:srgbClr val="0070C0"/>
              </a:solidFill>
            </a:endParaRPr>
          </a:p>
        </p:txBody>
      </p:sp>
      <p:sp>
        <p:nvSpPr>
          <p:cNvPr id="63" name="Rectangle 62">
            <a:extLst>
              <a:ext uri="{FF2B5EF4-FFF2-40B4-BE49-F238E27FC236}">
                <a16:creationId xmlns:a16="http://schemas.microsoft.com/office/drawing/2014/main" xmlns="" id="{BDB1B350-D743-42BE-B846-AA409AE4915B}"/>
              </a:ext>
            </a:extLst>
          </p:cNvPr>
          <p:cNvSpPr/>
          <p:nvPr/>
        </p:nvSpPr>
        <p:spPr>
          <a:xfrm>
            <a:off x="2024108" y="1334110"/>
            <a:ext cx="4092195" cy="572192"/>
          </a:xfrm>
          <a:prstGeom prst="rect">
            <a:avLst/>
          </a:prstGeom>
          <a:solidFill>
            <a:srgbClr val="002060">
              <a:alpha val="50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dirty="0">
                <a:ln>
                  <a:noFill/>
                </a:ln>
                <a:solidFill>
                  <a:prstClr val="white"/>
                </a:solidFill>
                <a:effectLst/>
                <a:uLnTx/>
                <a:uFillTx/>
                <a:ea typeface="+mn-ea"/>
                <a:cs typeface="Segoe UI" panose="020B0502040204020203" pitchFamily="34" charset="0"/>
              </a:rPr>
              <a:t>Sociétés de garantie assujetties au droit applicable aux sociétés commerciales</a:t>
            </a:r>
          </a:p>
        </p:txBody>
      </p:sp>
      <p:sp>
        <p:nvSpPr>
          <p:cNvPr id="66" name="Rectangle 65">
            <a:extLst>
              <a:ext uri="{FF2B5EF4-FFF2-40B4-BE49-F238E27FC236}">
                <a16:creationId xmlns:a16="http://schemas.microsoft.com/office/drawing/2014/main" xmlns="" id="{3568C2A8-0993-4167-8B61-0DA4858A4C46}"/>
              </a:ext>
            </a:extLst>
          </p:cNvPr>
          <p:cNvSpPr/>
          <p:nvPr/>
        </p:nvSpPr>
        <p:spPr>
          <a:xfrm>
            <a:off x="2024108" y="1968007"/>
            <a:ext cx="4063697" cy="1689272"/>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fr-FR" sz="1400" dirty="0">
                <a:solidFill>
                  <a:srgbClr val="0070C0"/>
                </a:solidFill>
              </a:rPr>
              <a:t>Dans ce contexte d’encadrement légal, leur statut résulte d’un accord entre actionnaires qui apportent des souscriptions privées et / ou publiques de façon permanente dans le temps. Les actionnaires participent au fonctionnement des organes sociaux conformément au droit des sociétés.</a:t>
            </a:r>
          </a:p>
        </p:txBody>
      </p:sp>
      <p:sp>
        <p:nvSpPr>
          <p:cNvPr id="77" name="Rectangle 76">
            <a:extLst>
              <a:ext uri="{FF2B5EF4-FFF2-40B4-BE49-F238E27FC236}">
                <a16:creationId xmlns:a16="http://schemas.microsoft.com/office/drawing/2014/main" xmlns="" id="{08376651-CC28-49ED-8B9D-B49E2F876B5C}"/>
              </a:ext>
            </a:extLst>
          </p:cNvPr>
          <p:cNvSpPr/>
          <p:nvPr/>
        </p:nvSpPr>
        <p:spPr>
          <a:xfrm>
            <a:off x="6549160" y="1341263"/>
            <a:ext cx="4105149" cy="572192"/>
          </a:xfrm>
          <a:prstGeom prst="rect">
            <a:avLst/>
          </a:prstGeom>
          <a:solidFill>
            <a:srgbClr val="002060">
              <a:alpha val="50000"/>
            </a:srgb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dirty="0">
                <a:ln>
                  <a:noFill/>
                </a:ln>
                <a:solidFill>
                  <a:prstClr val="white"/>
                </a:solidFill>
                <a:effectLst/>
                <a:uLnTx/>
                <a:uFillTx/>
                <a:ea typeface="+mn-ea"/>
                <a:cs typeface="Segoe UI" panose="020B0502040204020203" pitchFamily="34" charset="0"/>
              </a:rPr>
              <a:t>Programmes de garantie confiées en gestion pour compte à une institution spécialisée (gestionnaire)</a:t>
            </a:r>
          </a:p>
        </p:txBody>
      </p:sp>
      <p:sp>
        <p:nvSpPr>
          <p:cNvPr id="78" name="Rectangle 77">
            <a:extLst>
              <a:ext uri="{FF2B5EF4-FFF2-40B4-BE49-F238E27FC236}">
                <a16:creationId xmlns:a16="http://schemas.microsoft.com/office/drawing/2014/main" xmlns="" id="{4EC0602B-2808-4505-AFC6-C84334F3A01C}"/>
              </a:ext>
            </a:extLst>
          </p:cNvPr>
          <p:cNvSpPr/>
          <p:nvPr/>
        </p:nvSpPr>
        <p:spPr>
          <a:xfrm>
            <a:off x="6562114" y="1968007"/>
            <a:ext cx="4092195" cy="1689272"/>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dirty="0">
                <a:solidFill>
                  <a:srgbClr val="0070C0"/>
                </a:solidFill>
              </a:rPr>
              <a:t>La garantie est exercée dans le cadre légal ou normatif d’une institution de droit public ou administratif selon un règlement régi par une décision administrative ou politique. Des ressources publiques, limitées et temporaires (le fonds de garantie) sont alors consacrées à un but précis et sont administrées généralement comme </a:t>
            </a:r>
            <a:r>
              <a:rPr lang="fr-FR" sz="1400" b="1" dirty="0">
                <a:solidFill>
                  <a:srgbClr val="002060"/>
                </a:solidFill>
              </a:rPr>
              <a:t>un patrimoine autonome</a:t>
            </a:r>
            <a:r>
              <a:rPr lang="fr-FR" sz="1400" dirty="0">
                <a:solidFill>
                  <a:srgbClr val="0070C0"/>
                </a:solidFill>
              </a:rPr>
              <a:t>.</a:t>
            </a:r>
          </a:p>
        </p:txBody>
      </p:sp>
      <p:sp>
        <p:nvSpPr>
          <p:cNvPr id="82" name="Shape 164">
            <a:extLst>
              <a:ext uri="{FF2B5EF4-FFF2-40B4-BE49-F238E27FC236}">
                <a16:creationId xmlns:a16="http://schemas.microsoft.com/office/drawing/2014/main" xmlns="" id="{3ABF4FDB-EBFB-4D65-B1A0-960B3AA06E3D}"/>
              </a:ext>
            </a:extLst>
          </p:cNvPr>
          <p:cNvSpPr/>
          <p:nvPr/>
        </p:nvSpPr>
        <p:spPr>
          <a:xfrm>
            <a:off x="7028301" y="3711831"/>
            <a:ext cx="1190846" cy="1213524"/>
          </a:xfrm>
          <a:prstGeom prst="ellipse">
            <a:avLst/>
          </a:prstGeom>
          <a:solidFill>
            <a:srgbClr val="2F5597">
              <a:alpha val="85098"/>
            </a:srgbClr>
          </a:solidFill>
          <a:ln>
            <a:noFill/>
          </a:ln>
        </p:spPr>
        <p:txBody>
          <a:bodyPr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 sz="1400" b="1" i="0" u="none" strike="noStrike" kern="1200" cap="none" spc="0" normalizeH="0" baseline="0" noProof="0" dirty="0">
              <a:ln>
                <a:noFill/>
              </a:ln>
              <a:solidFill>
                <a:srgbClr val="FFFFFF"/>
              </a:solidFill>
              <a:effectLst/>
              <a:uLnTx/>
              <a:uFillTx/>
              <a:ea typeface="Lato"/>
              <a:cs typeface="Lato"/>
              <a:sym typeface="Lato"/>
            </a:endParaRPr>
          </a:p>
        </p:txBody>
      </p:sp>
      <p:sp>
        <p:nvSpPr>
          <p:cNvPr id="83" name="Shape 164">
            <a:extLst>
              <a:ext uri="{FF2B5EF4-FFF2-40B4-BE49-F238E27FC236}">
                <a16:creationId xmlns:a16="http://schemas.microsoft.com/office/drawing/2014/main" xmlns="" id="{5A74FC4D-DDE1-427B-A244-A25CD2A1335B}"/>
              </a:ext>
            </a:extLst>
          </p:cNvPr>
          <p:cNvSpPr/>
          <p:nvPr/>
        </p:nvSpPr>
        <p:spPr>
          <a:xfrm>
            <a:off x="9158357" y="3711831"/>
            <a:ext cx="1190846" cy="1213524"/>
          </a:xfrm>
          <a:prstGeom prst="ellipse">
            <a:avLst/>
          </a:prstGeom>
          <a:solidFill>
            <a:srgbClr val="5FABDC"/>
          </a:solidFill>
          <a:ln>
            <a:noFill/>
          </a:ln>
        </p:spPr>
        <p:txBody>
          <a:bodyPr vert="horz" wrap="square" lIns="91440" tIns="45720" rIns="91440" bIns="45720" numCol="1" anchor="t" anchorCtr="0" compatLnSpc="1">
            <a:prstTxWarp prst="textNoShape">
              <a:avLst/>
            </a:prstTxWarp>
            <a:noAutofit/>
          </a:bodyPr>
          <a:lstStyle/>
          <a:p>
            <a:endParaRPr lang="en" dirty="0">
              <a:solidFill>
                <a:prstClr val="black"/>
              </a:solidFill>
              <a:cs typeface="Segoe UI" panose="020B0502040204020203" pitchFamily="34" charset="0"/>
              <a:sym typeface="Lato"/>
            </a:endParaRPr>
          </a:p>
        </p:txBody>
      </p:sp>
      <p:sp>
        <p:nvSpPr>
          <p:cNvPr id="84" name="Rectangle 83">
            <a:extLst>
              <a:ext uri="{FF2B5EF4-FFF2-40B4-BE49-F238E27FC236}">
                <a16:creationId xmlns:a16="http://schemas.microsoft.com/office/drawing/2014/main" xmlns="" id="{F8433386-D795-47F2-AF23-BDF2EEF74B29}"/>
              </a:ext>
            </a:extLst>
          </p:cNvPr>
          <p:cNvSpPr/>
          <p:nvPr/>
        </p:nvSpPr>
        <p:spPr>
          <a:xfrm>
            <a:off x="9133067" y="3936290"/>
            <a:ext cx="1241425" cy="784830"/>
          </a:xfrm>
          <a:prstGeom prst="rect">
            <a:avLst/>
          </a:prstGeom>
        </p:spPr>
        <p:txBody>
          <a:bodyPr wrap="square">
            <a:spAutoFit/>
          </a:bodyPr>
          <a:lstStyle/>
          <a:p>
            <a:pPr algn="ctr"/>
            <a:r>
              <a:rPr lang="fr-FR" sz="1500" b="1" kern="0" dirty="0">
                <a:solidFill>
                  <a:schemeClr val="bg1"/>
                </a:solidFill>
                <a:cs typeface="Segoe UI" panose="020B0502040204020203" pitchFamily="34" charset="0"/>
              </a:rPr>
              <a:t>Gestionnaire du fonds de garantie</a:t>
            </a:r>
          </a:p>
        </p:txBody>
      </p:sp>
      <p:sp>
        <p:nvSpPr>
          <p:cNvPr id="85" name="Rectangle 84">
            <a:extLst>
              <a:ext uri="{FF2B5EF4-FFF2-40B4-BE49-F238E27FC236}">
                <a16:creationId xmlns:a16="http://schemas.microsoft.com/office/drawing/2014/main" xmlns="" id="{8CC33FE8-2257-4F70-80C2-8680365D463A}"/>
              </a:ext>
            </a:extLst>
          </p:cNvPr>
          <p:cNvSpPr/>
          <p:nvPr/>
        </p:nvSpPr>
        <p:spPr>
          <a:xfrm>
            <a:off x="7028301" y="4041594"/>
            <a:ext cx="1241425" cy="553998"/>
          </a:xfrm>
          <a:prstGeom prst="rect">
            <a:avLst/>
          </a:prstGeom>
        </p:spPr>
        <p:txBody>
          <a:bodyPr wrap="square">
            <a:spAutoFit/>
          </a:bodyPr>
          <a:lstStyle/>
          <a:p>
            <a:pPr algn="ctr"/>
            <a:r>
              <a:rPr lang="fr-FR" sz="1500" b="1" kern="0" dirty="0">
                <a:solidFill>
                  <a:schemeClr val="bg1"/>
                </a:solidFill>
                <a:cs typeface="Segoe UI" panose="020B0502040204020203" pitchFamily="34" charset="0"/>
              </a:rPr>
              <a:t>Fonds de garantie</a:t>
            </a:r>
          </a:p>
        </p:txBody>
      </p:sp>
      <p:sp>
        <p:nvSpPr>
          <p:cNvPr id="22" name="Signe Plus 21">
            <a:extLst>
              <a:ext uri="{FF2B5EF4-FFF2-40B4-BE49-F238E27FC236}">
                <a16:creationId xmlns:a16="http://schemas.microsoft.com/office/drawing/2014/main" xmlns="" id="{33BFF8E2-3EB3-499D-A692-88F6D4641AC7}"/>
              </a:ext>
            </a:extLst>
          </p:cNvPr>
          <p:cNvSpPr/>
          <p:nvPr/>
        </p:nvSpPr>
        <p:spPr>
          <a:xfrm>
            <a:off x="8404165" y="4051706"/>
            <a:ext cx="594463" cy="553998"/>
          </a:xfrm>
          <a:prstGeom prst="mathPlus">
            <a:avLst/>
          </a:prstGeom>
          <a:solidFill>
            <a:srgbClr val="7EC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Shape 164">
            <a:extLst>
              <a:ext uri="{FF2B5EF4-FFF2-40B4-BE49-F238E27FC236}">
                <a16:creationId xmlns:a16="http://schemas.microsoft.com/office/drawing/2014/main" xmlns="" id="{FB1AAA3F-4FD7-4FC2-86D8-E41A726F60E5}"/>
              </a:ext>
            </a:extLst>
          </p:cNvPr>
          <p:cNvSpPr/>
          <p:nvPr/>
        </p:nvSpPr>
        <p:spPr>
          <a:xfrm>
            <a:off x="3222151" y="3711831"/>
            <a:ext cx="1190846" cy="1213524"/>
          </a:xfrm>
          <a:prstGeom prst="ellipse">
            <a:avLst/>
          </a:pr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noAutofit/>
          </a:bodyPr>
          <a:lstStyle/>
          <a:p>
            <a:endParaRPr lang="en" dirty="0">
              <a:solidFill>
                <a:prstClr val="black"/>
              </a:solidFill>
              <a:cs typeface="Segoe UI" panose="020B0502040204020203" pitchFamily="34" charset="0"/>
              <a:sym typeface="Lato"/>
            </a:endParaRPr>
          </a:p>
        </p:txBody>
      </p:sp>
      <p:sp>
        <p:nvSpPr>
          <p:cNvPr id="87" name="Rectangle 86">
            <a:extLst>
              <a:ext uri="{FF2B5EF4-FFF2-40B4-BE49-F238E27FC236}">
                <a16:creationId xmlns:a16="http://schemas.microsoft.com/office/drawing/2014/main" xmlns="" id="{00687763-69FE-4D74-A3D7-9FCB24756AAC}"/>
              </a:ext>
            </a:extLst>
          </p:cNvPr>
          <p:cNvSpPr/>
          <p:nvPr/>
        </p:nvSpPr>
        <p:spPr>
          <a:xfrm>
            <a:off x="3222151" y="4062518"/>
            <a:ext cx="1241425" cy="553998"/>
          </a:xfrm>
          <a:prstGeom prst="rect">
            <a:avLst/>
          </a:prstGeom>
        </p:spPr>
        <p:txBody>
          <a:bodyPr wrap="square">
            <a:spAutoFit/>
          </a:bodyPr>
          <a:lstStyle/>
          <a:p>
            <a:pPr algn="ctr"/>
            <a:r>
              <a:rPr lang="fr-FR" sz="1500" b="1" kern="0" dirty="0">
                <a:solidFill>
                  <a:srgbClr val="002060"/>
                </a:solidFill>
                <a:cs typeface="Segoe UI" panose="020B0502040204020203" pitchFamily="34" charset="0"/>
              </a:rPr>
              <a:t>Société de garantie</a:t>
            </a:r>
          </a:p>
        </p:txBody>
      </p:sp>
      <p:sp>
        <p:nvSpPr>
          <p:cNvPr id="91" name="Rectangle 90">
            <a:extLst>
              <a:ext uri="{FF2B5EF4-FFF2-40B4-BE49-F238E27FC236}">
                <a16:creationId xmlns:a16="http://schemas.microsoft.com/office/drawing/2014/main" xmlns="" id="{4F6BF88C-6055-4D67-AE40-A276EB03A4F8}"/>
              </a:ext>
            </a:extLst>
          </p:cNvPr>
          <p:cNvSpPr/>
          <p:nvPr/>
        </p:nvSpPr>
        <p:spPr>
          <a:xfrm>
            <a:off x="2063873" y="5021755"/>
            <a:ext cx="4023932" cy="853677"/>
          </a:xfrm>
          <a:prstGeom prst="rect">
            <a:avLst/>
          </a:prstGeom>
          <a:solidFill>
            <a:schemeClr val="bg1"/>
          </a:solidFill>
          <a:ln>
            <a:noFill/>
          </a:ln>
          <a:effectLst>
            <a:outerShdw blurRad="762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just" defTabSz="6858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fr-FR" sz="1400" b="1" i="1" u="none" strike="noStrike" kern="1200" cap="none" spc="0" normalizeH="0" baseline="0" dirty="0">
                <a:ln>
                  <a:noFill/>
                </a:ln>
                <a:solidFill>
                  <a:srgbClr val="0070C0"/>
                </a:solidFill>
                <a:effectLst/>
                <a:uLnTx/>
                <a:uFillTx/>
                <a:ea typeface="+mn-ea"/>
                <a:cs typeface="Segoe UI" panose="020B0502040204020203" pitchFamily="34" charset="0"/>
              </a:rPr>
              <a:t>États financiers </a:t>
            </a:r>
            <a:r>
              <a:rPr kumimoji="0" lang="fr-FR" sz="1400" b="1" i="1" u="none" strike="noStrike" kern="1200" cap="none" spc="0" normalizeH="0" baseline="0" dirty="0">
                <a:ln>
                  <a:noFill/>
                </a:ln>
                <a:solidFill>
                  <a:srgbClr val="002060"/>
                </a:solidFill>
                <a:effectLst/>
                <a:uLnTx/>
                <a:uFillTx/>
                <a:ea typeface="+mn-ea"/>
                <a:cs typeface="Segoe UI" panose="020B0502040204020203" pitchFamily="34" charset="0"/>
              </a:rPr>
              <a:t>individuels</a:t>
            </a:r>
            <a:r>
              <a:rPr kumimoji="0" lang="fr-FR" sz="1400" b="1" i="1" u="none" strike="noStrike" kern="1200" cap="none" spc="0" normalizeH="0" baseline="0" dirty="0">
                <a:ln>
                  <a:noFill/>
                </a:ln>
                <a:solidFill>
                  <a:srgbClr val="0070C0"/>
                </a:solidFill>
                <a:effectLst/>
                <a:uLnTx/>
                <a:uFillTx/>
                <a:ea typeface="+mn-ea"/>
                <a:cs typeface="Segoe UI" panose="020B0502040204020203" pitchFamily="34" charset="0"/>
              </a:rPr>
              <a:t> de la société de garantie</a:t>
            </a:r>
            <a:endParaRPr kumimoji="0" lang="fr-FR" sz="1400" b="0" i="0" u="none" strike="noStrike" kern="1200" cap="none" spc="0" normalizeH="0" baseline="0" dirty="0">
              <a:ln>
                <a:noFill/>
              </a:ln>
              <a:solidFill>
                <a:srgbClr val="0070C0"/>
              </a:solidFill>
              <a:effectLst/>
              <a:uLnTx/>
              <a:uFillTx/>
              <a:ea typeface="+mn-ea"/>
              <a:cs typeface="Segoe UI" panose="020B0502040204020203" pitchFamily="34" charset="0"/>
            </a:endParaRPr>
          </a:p>
        </p:txBody>
      </p:sp>
      <p:cxnSp>
        <p:nvCxnSpPr>
          <p:cNvPr id="92" name="Straight Connector 7">
            <a:extLst>
              <a:ext uri="{FF2B5EF4-FFF2-40B4-BE49-F238E27FC236}">
                <a16:creationId xmlns:a16="http://schemas.microsoft.com/office/drawing/2014/main" xmlns="" id="{7FC4FEFB-7582-43C3-AC9B-AE18CFC3E176}"/>
              </a:ext>
            </a:extLst>
          </p:cNvPr>
          <p:cNvCxnSpPr>
            <a:cxnSpLocks/>
          </p:cNvCxnSpPr>
          <p:nvPr/>
        </p:nvCxnSpPr>
        <p:spPr>
          <a:xfrm>
            <a:off x="2030534" y="5037298"/>
            <a:ext cx="0" cy="8536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Straight Connector 8">
            <a:extLst>
              <a:ext uri="{FF2B5EF4-FFF2-40B4-BE49-F238E27FC236}">
                <a16:creationId xmlns:a16="http://schemas.microsoft.com/office/drawing/2014/main" xmlns="" id="{ADD9F33A-D38C-41C0-BEE8-8367BDBF981F}"/>
              </a:ext>
            </a:extLst>
          </p:cNvPr>
          <p:cNvCxnSpPr>
            <a:cxnSpLocks/>
          </p:cNvCxnSpPr>
          <p:nvPr/>
        </p:nvCxnSpPr>
        <p:spPr>
          <a:xfrm rot="16200000">
            <a:off x="2451214" y="4594916"/>
            <a:ext cx="0" cy="8536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Straight Connector 11">
            <a:extLst>
              <a:ext uri="{FF2B5EF4-FFF2-40B4-BE49-F238E27FC236}">
                <a16:creationId xmlns:a16="http://schemas.microsoft.com/office/drawing/2014/main" xmlns="" id="{4ED2E435-C7DD-4D18-A32C-888FA7B3B4DA}"/>
              </a:ext>
            </a:extLst>
          </p:cNvPr>
          <p:cNvCxnSpPr>
            <a:cxnSpLocks/>
          </p:cNvCxnSpPr>
          <p:nvPr/>
        </p:nvCxnSpPr>
        <p:spPr>
          <a:xfrm rot="10800000">
            <a:off x="6098356" y="4996466"/>
            <a:ext cx="0" cy="8536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5" name="Straight Connector 12">
            <a:extLst>
              <a:ext uri="{FF2B5EF4-FFF2-40B4-BE49-F238E27FC236}">
                <a16:creationId xmlns:a16="http://schemas.microsoft.com/office/drawing/2014/main" xmlns="" id="{251A0D9B-194A-4585-B005-B6C08C993296}"/>
              </a:ext>
            </a:extLst>
          </p:cNvPr>
          <p:cNvCxnSpPr>
            <a:cxnSpLocks/>
          </p:cNvCxnSpPr>
          <p:nvPr/>
        </p:nvCxnSpPr>
        <p:spPr>
          <a:xfrm rot="5400000">
            <a:off x="5684019" y="5447363"/>
            <a:ext cx="0" cy="8536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xmlns="" id="{EC985B95-33B5-4CE9-97C3-B19A665356D9}"/>
              </a:ext>
            </a:extLst>
          </p:cNvPr>
          <p:cNvSpPr/>
          <p:nvPr/>
        </p:nvSpPr>
        <p:spPr>
          <a:xfrm>
            <a:off x="6601172" y="4967156"/>
            <a:ext cx="4092196" cy="1595520"/>
          </a:xfrm>
          <a:prstGeom prst="rect">
            <a:avLst/>
          </a:prstGeom>
          <a:solidFill>
            <a:schemeClr val="bg1"/>
          </a:solidFill>
          <a:ln>
            <a:noFill/>
          </a:ln>
          <a:effectLst>
            <a:outerShdw blurRad="762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just" defTabSz="6858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fr-FR" sz="1400" b="1" i="1" u="none" strike="noStrike" kern="1200" cap="none" spc="0" normalizeH="0" baseline="0" dirty="0">
                <a:ln>
                  <a:noFill/>
                </a:ln>
                <a:solidFill>
                  <a:srgbClr val="0070C0"/>
                </a:solidFill>
                <a:effectLst/>
                <a:uLnTx/>
                <a:uFillTx/>
                <a:ea typeface="+mn-ea"/>
                <a:cs typeface="Segoe UI" panose="020B0502040204020203" pitchFamily="34" charset="0"/>
              </a:rPr>
              <a:t>États financiers </a:t>
            </a:r>
            <a:r>
              <a:rPr kumimoji="0" lang="fr-FR" sz="1400" b="1" i="1" u="none" strike="noStrike" kern="1200" cap="none" spc="0" normalizeH="0" baseline="0" dirty="0">
                <a:ln>
                  <a:noFill/>
                </a:ln>
                <a:solidFill>
                  <a:srgbClr val="002060"/>
                </a:solidFill>
                <a:effectLst/>
                <a:uLnTx/>
                <a:uFillTx/>
                <a:ea typeface="+mn-ea"/>
                <a:cs typeface="Segoe UI" panose="020B0502040204020203" pitchFamily="34" charset="0"/>
              </a:rPr>
              <a:t>individuels</a:t>
            </a:r>
            <a:r>
              <a:rPr kumimoji="0" lang="fr-FR" sz="1400" b="1" i="1" u="none" strike="noStrike" kern="1200" cap="none" spc="0" normalizeH="0" baseline="0" dirty="0">
                <a:ln>
                  <a:noFill/>
                </a:ln>
                <a:solidFill>
                  <a:srgbClr val="0070C0"/>
                </a:solidFill>
                <a:effectLst/>
                <a:uLnTx/>
                <a:uFillTx/>
                <a:ea typeface="+mn-ea"/>
                <a:cs typeface="Segoe UI" panose="020B0502040204020203" pitchFamily="34" charset="0"/>
              </a:rPr>
              <a:t> du Fonds de Garantie</a:t>
            </a:r>
            <a:endParaRPr kumimoji="0" lang="fr-FR" sz="1400" b="0" i="0" u="none" strike="noStrike" kern="1200" cap="none" spc="0" normalizeH="0" baseline="0" dirty="0">
              <a:ln>
                <a:noFill/>
              </a:ln>
              <a:solidFill>
                <a:srgbClr val="0070C0"/>
              </a:solidFill>
              <a:effectLst/>
              <a:uLnTx/>
              <a:uFillTx/>
              <a:ea typeface="+mn-ea"/>
              <a:cs typeface="Segoe UI" panose="020B0502040204020203" pitchFamily="34" charset="0"/>
            </a:endParaRPr>
          </a:p>
          <a:p>
            <a:pPr marL="171450" marR="0" lvl="0" indent="-171450" algn="just" defTabSz="6858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fr-FR" sz="1400" b="1" i="1" u="none" strike="noStrike" kern="1200" cap="none" spc="0" normalizeH="0" baseline="0" dirty="0">
                <a:ln>
                  <a:noFill/>
                </a:ln>
                <a:solidFill>
                  <a:srgbClr val="0070C0"/>
                </a:solidFill>
                <a:effectLst/>
                <a:uLnTx/>
                <a:uFillTx/>
                <a:ea typeface="+mn-ea"/>
                <a:cs typeface="Segoe UI" panose="020B0502040204020203" pitchFamily="34" charset="0"/>
              </a:rPr>
              <a:t>États financiers </a:t>
            </a:r>
            <a:r>
              <a:rPr kumimoji="0" lang="fr-FR" sz="1400" b="1" i="1" u="none" strike="noStrike" kern="1200" cap="none" spc="0" normalizeH="0" baseline="0" dirty="0">
                <a:ln>
                  <a:noFill/>
                </a:ln>
                <a:solidFill>
                  <a:srgbClr val="002060"/>
                </a:solidFill>
                <a:effectLst/>
                <a:uLnTx/>
                <a:uFillTx/>
                <a:ea typeface="+mn-ea"/>
                <a:cs typeface="Segoe UI" panose="020B0502040204020203" pitchFamily="34" charset="0"/>
              </a:rPr>
              <a:t>individuels</a:t>
            </a:r>
            <a:r>
              <a:rPr kumimoji="0" lang="fr-FR" sz="1400" b="1" i="1" u="none" strike="noStrike" kern="1200" cap="none" spc="0" normalizeH="0" baseline="0" dirty="0">
                <a:ln>
                  <a:noFill/>
                </a:ln>
                <a:solidFill>
                  <a:srgbClr val="0070C0"/>
                </a:solidFill>
                <a:effectLst/>
                <a:uLnTx/>
                <a:uFillTx/>
                <a:ea typeface="+mn-ea"/>
                <a:cs typeface="Segoe UI" panose="020B0502040204020203" pitchFamily="34" charset="0"/>
              </a:rPr>
              <a:t> du gestionnaire du fonds de garantie</a:t>
            </a:r>
            <a:endParaRPr kumimoji="0" lang="fr-FR" sz="1400" b="0" i="0" u="none" strike="noStrike" kern="1200" cap="none" spc="0" normalizeH="0" baseline="0" dirty="0">
              <a:ln>
                <a:noFill/>
              </a:ln>
              <a:solidFill>
                <a:srgbClr val="0070C0"/>
              </a:solidFill>
              <a:effectLst/>
              <a:uLnTx/>
              <a:uFillTx/>
              <a:ea typeface="+mn-ea"/>
              <a:cs typeface="Segoe UI" panose="020B0502040204020203" pitchFamily="34" charset="0"/>
            </a:endParaRPr>
          </a:p>
          <a:p>
            <a:pPr marL="171450" marR="0" lvl="0" indent="-171450" algn="just" defTabSz="6858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fr-FR" sz="1400" b="1" i="1" u="none" strike="noStrike" kern="1200" cap="none" spc="0" normalizeH="0" baseline="0" dirty="0">
                <a:ln>
                  <a:noFill/>
                </a:ln>
                <a:solidFill>
                  <a:srgbClr val="0070C0"/>
                </a:solidFill>
                <a:effectLst/>
                <a:uLnTx/>
                <a:uFillTx/>
                <a:ea typeface="+mn-ea"/>
                <a:cs typeface="Segoe UI" panose="020B0502040204020203" pitchFamily="34" charset="0"/>
              </a:rPr>
              <a:t>États financiers </a:t>
            </a:r>
            <a:r>
              <a:rPr kumimoji="0" lang="fr-FR" sz="1400" b="1" i="1" u="none" strike="noStrike" kern="1200" cap="none" spc="0" normalizeH="0" baseline="0" dirty="0">
                <a:ln>
                  <a:noFill/>
                </a:ln>
                <a:solidFill>
                  <a:srgbClr val="00B050"/>
                </a:solidFill>
                <a:effectLst/>
                <a:uLnTx/>
                <a:uFillTx/>
                <a:ea typeface="+mn-ea"/>
                <a:cs typeface="Segoe UI" panose="020B0502040204020203" pitchFamily="34" charset="0"/>
              </a:rPr>
              <a:t>combinés</a:t>
            </a:r>
            <a:r>
              <a:rPr kumimoji="0" lang="fr-FR" sz="1400" b="1" i="1" u="none" strike="noStrike" kern="1200" cap="none" spc="0" normalizeH="0" baseline="0" dirty="0">
                <a:ln>
                  <a:noFill/>
                </a:ln>
                <a:solidFill>
                  <a:srgbClr val="0070C0"/>
                </a:solidFill>
                <a:effectLst/>
                <a:uLnTx/>
                <a:uFillTx/>
                <a:ea typeface="+mn-ea"/>
                <a:cs typeface="Segoe UI" panose="020B0502040204020203" pitchFamily="34" charset="0"/>
              </a:rPr>
              <a:t> du gestionnaire et du fonds de garantie</a:t>
            </a:r>
            <a:endParaRPr kumimoji="0" lang="fr-FR" sz="1400" b="0" i="0" u="none" strike="noStrike" kern="1200" cap="none" spc="0" normalizeH="0" baseline="0" dirty="0">
              <a:ln>
                <a:noFill/>
              </a:ln>
              <a:solidFill>
                <a:srgbClr val="0070C0"/>
              </a:solidFill>
              <a:effectLst/>
              <a:uLnTx/>
              <a:uFillTx/>
              <a:ea typeface="+mn-ea"/>
              <a:cs typeface="Segoe UI" panose="020B0502040204020203" pitchFamily="34" charset="0"/>
            </a:endParaRPr>
          </a:p>
        </p:txBody>
      </p:sp>
      <p:cxnSp>
        <p:nvCxnSpPr>
          <p:cNvPr id="32" name="Straight Connector 17">
            <a:extLst>
              <a:ext uri="{FF2B5EF4-FFF2-40B4-BE49-F238E27FC236}">
                <a16:creationId xmlns:a16="http://schemas.microsoft.com/office/drawing/2014/main" xmlns="" id="{E263BCA0-129F-47B3-B8BB-50DC0267B448}"/>
              </a:ext>
            </a:extLst>
          </p:cNvPr>
          <p:cNvCxnSpPr>
            <a:cxnSpLocks/>
          </p:cNvCxnSpPr>
          <p:nvPr/>
        </p:nvCxnSpPr>
        <p:spPr>
          <a:xfrm>
            <a:off x="6592408" y="4935256"/>
            <a:ext cx="0" cy="853679"/>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18">
            <a:extLst>
              <a:ext uri="{FF2B5EF4-FFF2-40B4-BE49-F238E27FC236}">
                <a16:creationId xmlns:a16="http://schemas.microsoft.com/office/drawing/2014/main" xmlns="" id="{A9CAE03B-0BFD-48B1-8256-C48566DB71E6}"/>
              </a:ext>
            </a:extLst>
          </p:cNvPr>
          <p:cNvCxnSpPr>
            <a:cxnSpLocks/>
          </p:cNvCxnSpPr>
          <p:nvPr/>
        </p:nvCxnSpPr>
        <p:spPr>
          <a:xfrm rot="16200000">
            <a:off x="7004959" y="4521682"/>
            <a:ext cx="0" cy="853679"/>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4" name="Straight Connector 20">
            <a:extLst>
              <a:ext uri="{FF2B5EF4-FFF2-40B4-BE49-F238E27FC236}">
                <a16:creationId xmlns:a16="http://schemas.microsoft.com/office/drawing/2014/main" xmlns="" id="{95DE1514-FC62-4E75-9733-701FF17DA508}"/>
              </a:ext>
            </a:extLst>
          </p:cNvPr>
          <p:cNvCxnSpPr>
            <a:cxnSpLocks/>
          </p:cNvCxnSpPr>
          <p:nvPr/>
        </p:nvCxnSpPr>
        <p:spPr>
          <a:xfrm rot="10800000">
            <a:off x="10729315" y="5728114"/>
            <a:ext cx="0" cy="853679"/>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5" name="Straight Connector 21">
            <a:extLst>
              <a:ext uri="{FF2B5EF4-FFF2-40B4-BE49-F238E27FC236}">
                <a16:creationId xmlns:a16="http://schemas.microsoft.com/office/drawing/2014/main" xmlns="" id="{84BA6726-97C4-4825-B66B-B2119C1CC127}"/>
              </a:ext>
            </a:extLst>
          </p:cNvPr>
          <p:cNvCxnSpPr>
            <a:cxnSpLocks/>
          </p:cNvCxnSpPr>
          <p:nvPr/>
        </p:nvCxnSpPr>
        <p:spPr>
          <a:xfrm rot="5400000">
            <a:off x="10316764" y="6141687"/>
            <a:ext cx="0" cy="853679"/>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xmlns="" id="{5E2AD018-FBD7-482F-A0F8-3A51F597CB96}"/>
              </a:ext>
            </a:extLst>
          </p:cNvPr>
          <p:cNvSpPr/>
          <p:nvPr/>
        </p:nvSpPr>
        <p:spPr>
          <a:xfrm>
            <a:off x="8219147" y="5195290"/>
            <a:ext cx="650032" cy="307777"/>
          </a:xfrm>
          <a:prstGeom prst="rect">
            <a:avLst/>
          </a:prstGeom>
        </p:spPr>
        <p:txBody>
          <a:bodyPr wrap="square">
            <a:spAutoFit/>
          </a:bodyPr>
          <a:lstStyle/>
          <a:p>
            <a:pPr marR="0" lvl="0" algn="ctr" defTabSz="622300" rtl="0" eaLnBrk="0" fontAlgn="base" latinLnBrk="0" hangingPunct="0">
              <a:lnSpc>
                <a:spcPct val="100000"/>
              </a:lnSpc>
              <a:spcBef>
                <a:spcPct val="0"/>
              </a:spcBef>
              <a:spcAft>
                <a:spcPts val="0"/>
              </a:spcAft>
              <a:buClrTx/>
              <a:buSzTx/>
              <a:tabLst/>
              <a:defRPr/>
            </a:pPr>
            <a:r>
              <a:rPr kumimoji="0" lang="fr-FR" sz="1400" b="1" i="0" u="none" strike="noStrike" kern="1200" cap="none" spc="0" normalizeH="0" baseline="0" dirty="0">
                <a:ln>
                  <a:noFill/>
                </a:ln>
                <a:solidFill>
                  <a:srgbClr val="FF6600"/>
                </a:solidFill>
                <a:effectLst/>
                <a:uLnTx/>
                <a:uFillTx/>
                <a:ea typeface="+mn-ea"/>
                <a:cs typeface="Segoe UI" panose="020B0502040204020203" pitchFamily="34" charset="0"/>
              </a:rPr>
              <a:t>et</a:t>
            </a:r>
          </a:p>
        </p:txBody>
      </p:sp>
      <p:sp>
        <p:nvSpPr>
          <p:cNvPr id="37" name="Rectangle 36">
            <a:extLst>
              <a:ext uri="{FF2B5EF4-FFF2-40B4-BE49-F238E27FC236}">
                <a16:creationId xmlns:a16="http://schemas.microsoft.com/office/drawing/2014/main" xmlns="" id="{E096517D-CA16-4911-A93C-9FF8F281E4A4}"/>
              </a:ext>
            </a:extLst>
          </p:cNvPr>
          <p:cNvSpPr/>
          <p:nvPr/>
        </p:nvSpPr>
        <p:spPr>
          <a:xfrm>
            <a:off x="8219147" y="5764916"/>
            <a:ext cx="650032" cy="307777"/>
          </a:xfrm>
          <a:prstGeom prst="rect">
            <a:avLst/>
          </a:prstGeom>
        </p:spPr>
        <p:txBody>
          <a:bodyPr wrap="square">
            <a:spAutoFit/>
          </a:bodyPr>
          <a:lstStyle/>
          <a:p>
            <a:pPr marR="0" lvl="0" algn="ctr" defTabSz="622300" rtl="0" eaLnBrk="0" fontAlgn="base" latinLnBrk="0" hangingPunct="0">
              <a:lnSpc>
                <a:spcPct val="100000"/>
              </a:lnSpc>
              <a:spcBef>
                <a:spcPct val="0"/>
              </a:spcBef>
              <a:spcAft>
                <a:spcPts val="0"/>
              </a:spcAft>
              <a:buClrTx/>
              <a:buSzTx/>
              <a:tabLst/>
              <a:defRPr/>
            </a:pPr>
            <a:r>
              <a:rPr kumimoji="0" lang="fr-FR" sz="1400" b="1" i="0" u="none" strike="noStrike" kern="1200" cap="none" spc="0" normalizeH="0" baseline="0" dirty="0">
                <a:ln>
                  <a:noFill/>
                </a:ln>
                <a:solidFill>
                  <a:srgbClr val="FF6600"/>
                </a:solidFill>
                <a:effectLst/>
                <a:uLnTx/>
                <a:uFillTx/>
                <a:ea typeface="+mn-ea"/>
                <a:cs typeface="Segoe UI" panose="020B0502040204020203" pitchFamily="34" charset="0"/>
              </a:rPr>
              <a:t>et/ou</a:t>
            </a:r>
          </a:p>
        </p:txBody>
      </p:sp>
      <p:sp>
        <p:nvSpPr>
          <p:cNvPr id="30" name="Rectangle 29">
            <a:extLst>
              <a:ext uri="{FF2B5EF4-FFF2-40B4-BE49-F238E27FC236}">
                <a16:creationId xmlns:a16="http://schemas.microsoft.com/office/drawing/2014/main" xmlns="" id="{5D24182A-7CA0-40B8-A946-AA6C42F71E68}"/>
              </a:ext>
            </a:extLst>
          </p:cNvPr>
          <p:cNvSpPr/>
          <p:nvPr/>
        </p:nvSpPr>
        <p:spPr>
          <a:xfrm>
            <a:off x="557164" y="3897158"/>
            <a:ext cx="2479969" cy="523220"/>
          </a:xfrm>
          <a:prstGeom prst="rect">
            <a:avLst/>
          </a:prstGeom>
        </p:spPr>
        <p:txBody>
          <a:bodyPr wrap="square">
            <a:spAutoFit/>
          </a:bodyPr>
          <a:lstStyle/>
          <a:p>
            <a:pPr marR="0" lvl="0" algn="just" defTabSz="622300" rtl="0" eaLnBrk="0" fontAlgn="base" latinLnBrk="0" hangingPunct="0">
              <a:lnSpc>
                <a:spcPct val="100000"/>
              </a:lnSpc>
              <a:spcBef>
                <a:spcPct val="0"/>
              </a:spcBef>
              <a:spcAft>
                <a:spcPts val="0"/>
              </a:spcAft>
              <a:buClrTx/>
              <a:buSzTx/>
              <a:tabLst/>
              <a:defRPr/>
            </a:pPr>
            <a:r>
              <a:rPr kumimoji="0" lang="fr-FR" sz="1400" b="1" i="0" u="none" strike="noStrike" kern="1200" cap="none" spc="0" normalizeH="0" baseline="0" dirty="0">
                <a:ln>
                  <a:noFill/>
                </a:ln>
                <a:solidFill>
                  <a:srgbClr val="FF6600"/>
                </a:solidFill>
                <a:effectLst/>
                <a:uLnTx/>
                <a:uFillTx/>
                <a:ea typeface="+mn-ea"/>
                <a:cs typeface="Segoe UI" panose="020B0502040204020203" pitchFamily="34" charset="0"/>
              </a:rPr>
              <a:t>1/</a:t>
            </a:r>
            <a:r>
              <a:rPr kumimoji="0" lang="fr-FR" sz="1400" b="1" i="0" u="none" strike="noStrike" kern="1200" cap="none" spc="0" normalizeH="0" baseline="0" dirty="0">
                <a:ln>
                  <a:noFill/>
                </a:ln>
                <a:solidFill>
                  <a:srgbClr val="0070C0"/>
                </a:solidFill>
                <a:effectLst/>
                <a:uLnTx/>
                <a:uFillTx/>
                <a:ea typeface="+mn-ea"/>
                <a:cs typeface="Segoe UI" panose="020B0502040204020203" pitchFamily="34" charset="0"/>
              </a:rPr>
              <a:t> SGC:</a:t>
            </a:r>
            <a:r>
              <a:rPr kumimoji="0" lang="fr-FR" sz="1400" b="1" i="0" u="none" strike="noStrike" kern="1200" cap="none" spc="0" normalizeH="0" baseline="0" dirty="0">
                <a:ln>
                  <a:noFill/>
                </a:ln>
                <a:solidFill>
                  <a:srgbClr val="002060"/>
                </a:solidFill>
                <a:effectLst/>
                <a:uLnTx/>
                <a:uFillTx/>
                <a:ea typeface="+mn-ea"/>
                <a:cs typeface="Segoe UI" panose="020B0502040204020203" pitchFamily="34" charset="0"/>
              </a:rPr>
              <a:t> Quel est le périmètre de l’entité comptable?</a:t>
            </a:r>
          </a:p>
        </p:txBody>
      </p:sp>
      <p:sp>
        <p:nvSpPr>
          <p:cNvPr id="38" name="Rectangle 37">
            <a:extLst>
              <a:ext uri="{FF2B5EF4-FFF2-40B4-BE49-F238E27FC236}">
                <a16:creationId xmlns:a16="http://schemas.microsoft.com/office/drawing/2014/main" xmlns="" id="{05105C6F-87D9-4A15-A20D-9A64A6D14FBC}"/>
              </a:ext>
            </a:extLst>
          </p:cNvPr>
          <p:cNvSpPr/>
          <p:nvPr/>
        </p:nvSpPr>
        <p:spPr>
          <a:xfrm>
            <a:off x="564820" y="4523673"/>
            <a:ext cx="2783789" cy="523220"/>
          </a:xfrm>
          <a:prstGeom prst="rect">
            <a:avLst/>
          </a:prstGeom>
        </p:spPr>
        <p:txBody>
          <a:bodyPr wrap="square">
            <a:spAutoFit/>
          </a:bodyPr>
          <a:lstStyle/>
          <a:p>
            <a:pPr marR="0" lvl="0" algn="just" defTabSz="622300" rtl="0" eaLnBrk="0" fontAlgn="base" latinLnBrk="0" hangingPunct="0">
              <a:lnSpc>
                <a:spcPct val="100000"/>
              </a:lnSpc>
              <a:spcBef>
                <a:spcPct val="0"/>
              </a:spcBef>
              <a:spcAft>
                <a:spcPts val="0"/>
              </a:spcAft>
              <a:buClrTx/>
              <a:buSzTx/>
              <a:tabLst/>
              <a:defRPr/>
            </a:pPr>
            <a:r>
              <a:rPr kumimoji="0" lang="fr-FR" sz="1400" b="1" i="0" u="none" strike="noStrike" kern="1200" cap="none" spc="0" normalizeH="0" baseline="0" dirty="0">
                <a:ln>
                  <a:noFill/>
                </a:ln>
                <a:solidFill>
                  <a:srgbClr val="FF6600"/>
                </a:solidFill>
                <a:effectLst/>
                <a:uLnTx/>
                <a:uFillTx/>
                <a:ea typeface="+mn-ea"/>
                <a:cs typeface="Segoe UI" panose="020B0502040204020203" pitchFamily="34" charset="0"/>
              </a:rPr>
              <a:t>2/ </a:t>
            </a:r>
            <a:r>
              <a:rPr kumimoji="0" lang="fr-FR" sz="1400" b="1" i="0" u="none" strike="noStrike" kern="1200" cap="none" spc="0" normalizeH="0" baseline="0" dirty="0">
                <a:ln>
                  <a:noFill/>
                </a:ln>
                <a:solidFill>
                  <a:srgbClr val="0070C0"/>
                </a:solidFill>
                <a:effectLst/>
                <a:uLnTx/>
                <a:uFillTx/>
                <a:ea typeface="+mn-ea"/>
                <a:cs typeface="Segoe UI" panose="020B0502040204020203" pitchFamily="34" charset="0"/>
              </a:rPr>
              <a:t>SGC:</a:t>
            </a:r>
            <a:r>
              <a:rPr kumimoji="0" lang="fr-FR" sz="1400" b="1" i="0" u="none" strike="noStrike" kern="1200" cap="none" spc="0" normalizeH="0" baseline="0" dirty="0">
                <a:ln>
                  <a:noFill/>
                </a:ln>
                <a:solidFill>
                  <a:srgbClr val="002060"/>
                </a:solidFill>
                <a:effectLst/>
                <a:uLnTx/>
                <a:uFillTx/>
                <a:ea typeface="+mn-ea"/>
                <a:cs typeface="Segoe UI" panose="020B0502040204020203" pitchFamily="34" charset="0"/>
              </a:rPr>
              <a:t> Typologie d’états financiers publiables?</a:t>
            </a:r>
          </a:p>
        </p:txBody>
      </p:sp>
      <p:grpSp>
        <p:nvGrpSpPr>
          <p:cNvPr id="39" name="Groupe 8">
            <a:extLst>
              <a:ext uri="{FF2B5EF4-FFF2-40B4-BE49-F238E27FC236}">
                <a16:creationId xmlns:a16="http://schemas.microsoft.com/office/drawing/2014/main" xmlns="" id="{9E7510AD-BBF6-4EA9-83C1-7E2A8D686D20}"/>
              </a:ext>
            </a:extLst>
          </p:cNvPr>
          <p:cNvGrpSpPr>
            <a:grpSpLocks/>
          </p:cNvGrpSpPr>
          <p:nvPr/>
        </p:nvGrpSpPr>
        <p:grpSpPr bwMode="auto">
          <a:xfrm>
            <a:off x="11014075" y="6237288"/>
            <a:ext cx="957263" cy="287337"/>
            <a:chOff x="9460301" y="7063452"/>
            <a:chExt cx="926165" cy="277783"/>
          </a:xfrm>
        </p:grpSpPr>
        <p:sp>
          <p:nvSpPr>
            <p:cNvPr id="40" name="Espace réservé du numéro de diapositive 5">
              <a:extLst>
                <a:ext uri="{FF2B5EF4-FFF2-40B4-BE49-F238E27FC236}">
                  <a16:creationId xmlns:a16="http://schemas.microsoft.com/office/drawing/2014/main" xmlns="" id="{CF9868D6-3BC9-40EC-9CA3-85BB3F9803FD}"/>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17</a:t>
              </a:fld>
              <a:endParaRPr lang="en-GB" sz="1448" dirty="0">
                <a:solidFill>
                  <a:srgbClr val="002060"/>
                </a:solidFill>
                <a:latin typeface="+mn-lt"/>
                <a:cs typeface="Calibri" panose="020F0502020204030204" pitchFamily="34" charset="0"/>
              </a:endParaRPr>
            </a:p>
          </p:txBody>
        </p:sp>
        <p:cxnSp>
          <p:nvCxnSpPr>
            <p:cNvPr id="41" name="Connecteur droit 40">
              <a:extLst>
                <a:ext uri="{FF2B5EF4-FFF2-40B4-BE49-F238E27FC236}">
                  <a16:creationId xmlns:a16="http://schemas.microsoft.com/office/drawing/2014/main" xmlns="" id="{E41E3B55-4C68-4C34-B3CD-2BDE986E9FD4}"/>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84175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Connecteur droit 46">
            <a:extLst>
              <a:ext uri="{FF2B5EF4-FFF2-40B4-BE49-F238E27FC236}">
                <a16:creationId xmlns:a16="http://schemas.microsoft.com/office/drawing/2014/main" xmlns="" id="{2FC71C90-816D-42EA-B4A4-ADF23DEFD88D}"/>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48" name="Image 47">
            <a:extLst>
              <a:ext uri="{FF2B5EF4-FFF2-40B4-BE49-F238E27FC236}">
                <a16:creationId xmlns:a16="http://schemas.microsoft.com/office/drawing/2014/main" xmlns="" id="{C1D28BEB-E0F9-4EFA-B23F-89DDC8F8E658}"/>
              </a:ext>
            </a:extLst>
          </p:cNvPr>
          <p:cNvPicPr>
            <a:picLocks noChangeAspect="1"/>
          </p:cNvPicPr>
          <p:nvPr/>
        </p:nvPicPr>
        <p:blipFill>
          <a:blip r:embed="rId2"/>
          <a:stretch>
            <a:fillRect/>
          </a:stretch>
        </p:blipFill>
        <p:spPr>
          <a:xfrm>
            <a:off x="11090358" y="394735"/>
            <a:ext cx="695325" cy="866775"/>
          </a:xfrm>
          <a:prstGeom prst="rect">
            <a:avLst/>
          </a:prstGeom>
        </p:spPr>
      </p:pic>
      <p:sp>
        <p:nvSpPr>
          <p:cNvPr id="49" name="Title 9">
            <a:extLst>
              <a:ext uri="{FF2B5EF4-FFF2-40B4-BE49-F238E27FC236}">
                <a16:creationId xmlns:a16="http://schemas.microsoft.com/office/drawing/2014/main" xmlns="" id="{D7EC9B13-8B9D-4BAC-AFAA-24668840A503}"/>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Spécificités du reporting financier des SGC</a:t>
            </a:r>
          </a:p>
        </p:txBody>
      </p:sp>
      <p:sp>
        <p:nvSpPr>
          <p:cNvPr id="50" name="ZoneTexte 49">
            <a:extLst>
              <a:ext uri="{FF2B5EF4-FFF2-40B4-BE49-F238E27FC236}">
                <a16:creationId xmlns:a16="http://schemas.microsoft.com/office/drawing/2014/main" xmlns="" id="{F5EB34AD-89BD-449D-99F7-133681DD7F40}"/>
              </a:ext>
            </a:extLst>
          </p:cNvPr>
          <p:cNvSpPr txBox="1"/>
          <p:nvPr/>
        </p:nvSpPr>
        <p:spPr>
          <a:xfrm>
            <a:off x="406317" y="1003830"/>
            <a:ext cx="7068371" cy="369332"/>
          </a:xfrm>
          <a:prstGeom prst="rect">
            <a:avLst/>
          </a:prstGeom>
          <a:noFill/>
        </p:spPr>
        <p:txBody>
          <a:bodyPr wrap="square">
            <a:spAutoFit/>
          </a:bodyPr>
          <a:lstStyle/>
          <a:p>
            <a:pPr algn="just"/>
            <a:r>
              <a:rPr lang="fr-FR" sz="1800" b="1" i="1" u="none" strike="noStrike" baseline="0" dirty="0">
                <a:solidFill>
                  <a:srgbClr val="0070C0"/>
                </a:solidFill>
              </a:rPr>
              <a:t>Physionomie du Bilan d’une Société / Fonds de Garantie</a:t>
            </a:r>
            <a:endParaRPr lang="fr-FR" b="1" i="1" dirty="0">
              <a:solidFill>
                <a:srgbClr val="0070C0"/>
              </a:solidFill>
            </a:endParaRPr>
          </a:p>
        </p:txBody>
      </p:sp>
      <p:grpSp>
        <p:nvGrpSpPr>
          <p:cNvPr id="39" name="Groupe 8">
            <a:extLst>
              <a:ext uri="{FF2B5EF4-FFF2-40B4-BE49-F238E27FC236}">
                <a16:creationId xmlns:a16="http://schemas.microsoft.com/office/drawing/2014/main" xmlns="" id="{9E7510AD-BBF6-4EA9-83C1-7E2A8D686D20}"/>
              </a:ext>
            </a:extLst>
          </p:cNvPr>
          <p:cNvGrpSpPr>
            <a:grpSpLocks/>
          </p:cNvGrpSpPr>
          <p:nvPr/>
        </p:nvGrpSpPr>
        <p:grpSpPr bwMode="auto">
          <a:xfrm>
            <a:off x="11014075" y="6237288"/>
            <a:ext cx="957263" cy="287337"/>
            <a:chOff x="9460301" y="7063452"/>
            <a:chExt cx="926165" cy="277783"/>
          </a:xfrm>
        </p:grpSpPr>
        <p:sp>
          <p:nvSpPr>
            <p:cNvPr id="40" name="Espace réservé du numéro de diapositive 5">
              <a:extLst>
                <a:ext uri="{FF2B5EF4-FFF2-40B4-BE49-F238E27FC236}">
                  <a16:creationId xmlns:a16="http://schemas.microsoft.com/office/drawing/2014/main" xmlns="" id="{CF9868D6-3BC9-40EC-9CA3-85BB3F9803FD}"/>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18</a:t>
              </a:fld>
              <a:endParaRPr lang="en-GB" sz="1448" dirty="0">
                <a:solidFill>
                  <a:srgbClr val="002060"/>
                </a:solidFill>
                <a:latin typeface="+mn-lt"/>
                <a:cs typeface="Calibri" panose="020F0502020204030204" pitchFamily="34" charset="0"/>
              </a:endParaRPr>
            </a:p>
          </p:txBody>
        </p:sp>
        <p:cxnSp>
          <p:nvCxnSpPr>
            <p:cNvPr id="41" name="Connecteur droit 40">
              <a:extLst>
                <a:ext uri="{FF2B5EF4-FFF2-40B4-BE49-F238E27FC236}">
                  <a16:creationId xmlns:a16="http://schemas.microsoft.com/office/drawing/2014/main" xmlns="" id="{E41E3B55-4C68-4C34-B3CD-2BDE986E9FD4}"/>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graphicFrame>
        <p:nvGraphicFramePr>
          <p:cNvPr id="42" name="Tableau 41">
            <a:extLst>
              <a:ext uri="{FF2B5EF4-FFF2-40B4-BE49-F238E27FC236}">
                <a16:creationId xmlns:a16="http://schemas.microsoft.com/office/drawing/2014/main" xmlns="" id="{955F8C4A-04B7-4EB8-A5AE-DD31B2A86E8C}"/>
              </a:ext>
            </a:extLst>
          </p:cNvPr>
          <p:cNvGraphicFramePr>
            <a:graphicFrameLocks noGrp="1"/>
          </p:cNvGraphicFramePr>
          <p:nvPr>
            <p:extLst>
              <p:ext uri="{D42A27DB-BD31-4B8C-83A1-F6EECF244321}">
                <p14:modId xmlns:p14="http://schemas.microsoft.com/office/powerpoint/2010/main" val="4201923628"/>
              </p:ext>
            </p:extLst>
          </p:nvPr>
        </p:nvGraphicFramePr>
        <p:xfrm>
          <a:off x="810965" y="1465591"/>
          <a:ext cx="10443087" cy="4719700"/>
        </p:xfrm>
        <a:graphic>
          <a:graphicData uri="http://schemas.openxmlformats.org/drawingml/2006/table">
            <a:tbl>
              <a:tblPr/>
              <a:tblGrid>
                <a:gridCol w="4371499">
                  <a:extLst>
                    <a:ext uri="{9D8B030D-6E8A-4147-A177-3AD203B41FA5}">
                      <a16:colId xmlns:a16="http://schemas.microsoft.com/office/drawing/2014/main" xmlns="" val="20000"/>
                    </a:ext>
                  </a:extLst>
                </a:gridCol>
                <a:gridCol w="850594">
                  <a:extLst>
                    <a:ext uri="{9D8B030D-6E8A-4147-A177-3AD203B41FA5}">
                      <a16:colId xmlns:a16="http://schemas.microsoft.com/office/drawing/2014/main" xmlns="" val="20001"/>
                    </a:ext>
                  </a:extLst>
                </a:gridCol>
                <a:gridCol w="4370400">
                  <a:extLst>
                    <a:ext uri="{9D8B030D-6E8A-4147-A177-3AD203B41FA5}">
                      <a16:colId xmlns:a16="http://schemas.microsoft.com/office/drawing/2014/main" xmlns="" val="20002"/>
                    </a:ext>
                  </a:extLst>
                </a:gridCol>
                <a:gridCol w="850594">
                  <a:extLst>
                    <a:ext uri="{9D8B030D-6E8A-4147-A177-3AD203B41FA5}">
                      <a16:colId xmlns:a16="http://schemas.microsoft.com/office/drawing/2014/main" xmlns="" val="20003"/>
                    </a:ext>
                  </a:extLst>
                </a:gridCol>
              </a:tblGrid>
              <a:tr h="396000">
                <a:tc gridSpan="2">
                  <a:txBody>
                    <a:bodyPr/>
                    <a:lstStyle/>
                    <a:p>
                      <a:pPr marL="0" marR="0" indent="0" algn="ctr" defTabSz="914400" rtl="0" eaLnBrk="1" fontAlgn="auto" latinLnBrk="0" hangingPunct="1">
                        <a:lnSpc>
                          <a:spcPts val="2400"/>
                        </a:lnSpc>
                        <a:spcBef>
                          <a:spcPts val="0"/>
                        </a:spcBef>
                        <a:spcAft>
                          <a:spcPts val="0"/>
                        </a:spcAft>
                        <a:buClrTx/>
                        <a:buSzTx/>
                        <a:buFontTx/>
                        <a:buNone/>
                        <a:tabLst/>
                        <a:defRPr/>
                      </a:pPr>
                      <a:r>
                        <a:rPr lang="fr-FR" sz="1800" b="1" i="0" spc="300" baseline="0" noProof="0" dirty="0">
                          <a:solidFill>
                            <a:srgbClr val="002060"/>
                          </a:solidFill>
                          <a:latin typeface="+mj-lt"/>
                          <a:ea typeface="Times New Roman"/>
                          <a:cs typeface="Times New Roman"/>
                        </a:rPr>
                        <a:t>ACTIFS</a:t>
                      </a:r>
                    </a:p>
                  </a:txBody>
                  <a:tcPr marL="67421" marR="67421"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noFill/>
                  </a:tcPr>
                </a:tc>
                <a:tc hMerge="1">
                  <a:txBody>
                    <a:bodyPr/>
                    <a:lstStyle/>
                    <a:p>
                      <a:pPr marR="102870" algn="r">
                        <a:lnSpc>
                          <a:spcPts val="2400"/>
                        </a:lnSpc>
                        <a:spcAft>
                          <a:spcPts val="0"/>
                        </a:spcAft>
                      </a:pPr>
                      <a:endParaRPr lang="fr-FR" sz="1000" b="1" i="1" noProof="0" dirty="0">
                        <a:latin typeface="Times"/>
                        <a:ea typeface="Times New Roman"/>
                        <a:cs typeface="Times New Roman"/>
                      </a:endParaRPr>
                    </a:p>
                  </a:txBody>
                  <a:tcPr marL="57076" marR="57076" marT="0" marB="0" anchor="ctr">
                    <a:lnL>
                      <a:noFill/>
                    </a:lnL>
                    <a:lnR w="28575" cap="flat" cmpd="sng" algn="ctr">
                      <a:solidFill>
                        <a:srgbClr val="C00000"/>
                      </a:solidFill>
                      <a:prstDash val="solid"/>
                      <a:round/>
                      <a:headEnd type="none" w="med" len="med"/>
                      <a:tailEnd type="none" w="med" len="med"/>
                    </a:lnR>
                    <a:lnT w="28575" cap="flat" cmpd="sng" algn="ctr">
                      <a:solidFill>
                        <a:srgbClr val="C00000"/>
                      </a:solidFill>
                      <a:prstDash val="solid"/>
                      <a:round/>
                      <a:headEnd type="none" w="med" len="med"/>
                      <a:tailEnd type="none" w="med" len="med"/>
                    </a:lnT>
                    <a:lnB w="28575" cap="flat" cmpd="sng" algn="ctr">
                      <a:solidFill>
                        <a:srgbClr val="C00037"/>
                      </a:solidFill>
                      <a:prstDash val="solid"/>
                      <a:round/>
                      <a:headEnd type="none" w="med" len="med"/>
                      <a:tailEnd type="none" w="med" len="med"/>
                    </a:lnB>
                  </a:tcPr>
                </a:tc>
                <a:tc gridSpan="2">
                  <a:txBody>
                    <a:bodyPr/>
                    <a:lstStyle/>
                    <a:p>
                      <a:pPr algn="ctr">
                        <a:lnSpc>
                          <a:spcPts val="2400"/>
                        </a:lnSpc>
                        <a:spcAft>
                          <a:spcPts val="0"/>
                        </a:spcAft>
                      </a:pPr>
                      <a:r>
                        <a:rPr lang="fr-FR" sz="1800" b="1" i="0" spc="300" baseline="0" noProof="0" dirty="0">
                          <a:solidFill>
                            <a:srgbClr val="002060"/>
                          </a:solidFill>
                          <a:latin typeface="+mj-lt"/>
                          <a:ea typeface="Times New Roman"/>
                          <a:cs typeface="Times New Roman"/>
                        </a:rPr>
                        <a:t>CAPITAUX PROPRES ET PASSIFS</a:t>
                      </a:r>
                    </a:p>
                  </a:txBody>
                  <a:tcPr marL="67421" marR="67421"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noFill/>
                  </a:tcPr>
                </a:tc>
                <a:tc hMerge="1">
                  <a:txBody>
                    <a:bodyPr/>
                    <a:lstStyle/>
                    <a:p>
                      <a:pPr marR="140970" algn="r">
                        <a:lnSpc>
                          <a:spcPts val="2400"/>
                        </a:lnSpc>
                        <a:spcAft>
                          <a:spcPts val="0"/>
                        </a:spcAft>
                      </a:pPr>
                      <a:endParaRPr lang="fr-FR" sz="1300" b="1" i="1" noProof="0" dirty="0">
                        <a:solidFill>
                          <a:srgbClr val="0070C0"/>
                        </a:solidFill>
                        <a:latin typeface="+mj-lt"/>
                        <a:ea typeface="Times New Roman"/>
                        <a:cs typeface="Times New Roman"/>
                      </a:endParaRPr>
                    </a:p>
                  </a:txBody>
                  <a:tcPr marL="57076" marR="57076" marT="0" marB="0" anchor="ctr">
                    <a:lnL>
                      <a:noFill/>
                    </a:lnL>
                    <a:lnR w="28575" cap="flat" cmpd="sng" algn="ctr">
                      <a:solidFill>
                        <a:srgbClr val="C00000"/>
                      </a:solidFill>
                      <a:prstDash val="solid"/>
                      <a:round/>
                      <a:headEnd type="none" w="med" len="med"/>
                      <a:tailEnd type="none" w="med" len="med"/>
                    </a:lnR>
                    <a:lnT w="28575" cap="flat" cmpd="sng" algn="ctr">
                      <a:solidFill>
                        <a:srgbClr val="C00000"/>
                      </a:solidFill>
                      <a:prstDash val="solid"/>
                      <a:round/>
                      <a:headEnd type="none" w="med" len="med"/>
                      <a:tailEnd type="none" w="med" len="med"/>
                    </a:lnT>
                    <a:lnB w="28575" cap="flat" cmpd="sng" algn="ctr">
                      <a:solidFill>
                        <a:srgbClr val="C00037"/>
                      </a:solidFill>
                      <a:prstDash val="solid"/>
                      <a:round/>
                      <a:headEnd type="none" w="med" len="med"/>
                      <a:tailEnd type="none" w="med" len="med"/>
                    </a:lnB>
                  </a:tcPr>
                </a:tc>
                <a:extLst>
                  <a:ext uri="{0D108BD9-81ED-4DB2-BD59-A6C34878D82A}">
                    <a16:rowId xmlns:a16="http://schemas.microsoft.com/office/drawing/2014/main" xmlns="" val="10000"/>
                  </a:ext>
                </a:extLst>
              </a:tr>
              <a:tr h="396000">
                <a:tc>
                  <a:txBody>
                    <a:bodyPr/>
                    <a:lstStyle/>
                    <a:p>
                      <a:pPr>
                        <a:lnSpc>
                          <a:spcPts val="2400"/>
                        </a:lnSpc>
                        <a:spcAft>
                          <a:spcPts val="0"/>
                        </a:spcAft>
                      </a:pPr>
                      <a:endParaRPr lang="fr-FR" sz="1800" b="1" noProof="0" dirty="0">
                        <a:solidFill>
                          <a:srgbClr val="0070C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w="38100" cap="flat" cmpd="sng" algn="ctr">
                      <a:solidFill>
                        <a:srgbClr val="002060"/>
                      </a:solidFill>
                      <a:prstDash val="solid"/>
                      <a:round/>
                      <a:headEnd type="none" w="med" len="med"/>
                      <a:tailEnd type="none" w="med" len="med"/>
                    </a:lnT>
                    <a:lnB>
                      <a:noFill/>
                    </a:lnB>
                  </a:tcPr>
                </a:tc>
                <a:tc>
                  <a:txBody>
                    <a:bodyPr/>
                    <a:lstStyle/>
                    <a:p>
                      <a:pPr marR="102870" algn="r">
                        <a:lnSpc>
                          <a:spcPts val="2400"/>
                        </a:lnSpc>
                        <a:spcAft>
                          <a:spcPts val="0"/>
                        </a:spcAft>
                      </a:pPr>
                      <a:endParaRPr lang="fr-FR" sz="1800" b="0" i="0" kern="1200" noProof="0" dirty="0">
                        <a:solidFill>
                          <a:schemeClr val="tx1"/>
                        </a:solidFill>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a:no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200" b="1" i="0" u="none" strike="noStrike" kern="1200" baseline="0" dirty="0">
                          <a:solidFill>
                            <a:srgbClr val="FF6600"/>
                          </a:solidFill>
                          <a:latin typeface="+mn-lt"/>
                          <a:ea typeface="+mn-ea"/>
                          <a:cs typeface="+mn-cs"/>
                        </a:rPr>
                        <a:t>Capitaux Propres</a:t>
                      </a:r>
                      <a:endParaRPr lang="fr-FR" sz="2200" b="1" kern="1200" noProof="0" dirty="0">
                        <a:solidFill>
                          <a:srgbClr val="FF660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w="38100" cap="flat" cmpd="sng" algn="ctr">
                      <a:solidFill>
                        <a:srgbClr val="002060"/>
                      </a:solidFill>
                      <a:prstDash val="solid"/>
                      <a:round/>
                      <a:headEnd type="none" w="med" len="med"/>
                      <a:tailEnd type="none" w="med" len="med"/>
                    </a:lnT>
                    <a:lnB>
                      <a:noFill/>
                    </a:lnB>
                  </a:tcPr>
                </a:tc>
                <a:tc>
                  <a:txBody>
                    <a:bodyPr/>
                    <a:lstStyle/>
                    <a:p>
                      <a:endParaRPr lang="fr-FR" sz="1800" dirty="0">
                        <a:latin typeface="+mn-lt"/>
                      </a:endParaRPr>
                    </a:p>
                  </a:txBody>
                  <a:tcPr marL="67421" marR="67421" marT="0" marB="0" anchor="ctr">
                    <a:lnL>
                      <a:noFill/>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396000">
                <a:tc>
                  <a:txBody>
                    <a:bodyPr/>
                    <a:lstStyle/>
                    <a:p>
                      <a:pPr>
                        <a:lnSpc>
                          <a:spcPts val="2400"/>
                        </a:lnSpc>
                        <a:spcAft>
                          <a:spcPts val="0"/>
                        </a:spcAft>
                      </a:pPr>
                      <a:r>
                        <a:rPr lang="fr-FR" sz="1800" b="1" noProof="0" dirty="0">
                          <a:solidFill>
                            <a:srgbClr val="0070C0"/>
                          </a:solidFill>
                          <a:latin typeface="+mn-lt"/>
                          <a:ea typeface="Times New Roman"/>
                          <a:cs typeface="Times New Roman"/>
                        </a:rPr>
                        <a:t>   </a:t>
                      </a:r>
                      <a:r>
                        <a:rPr lang="fr-FR" sz="1800" b="0" i="0" u="none" strike="noStrike" kern="1200" baseline="0" dirty="0">
                          <a:solidFill>
                            <a:srgbClr val="0070C0"/>
                          </a:solidFill>
                          <a:latin typeface="+mn-lt"/>
                          <a:ea typeface="+mn-ea"/>
                          <a:cs typeface="+mn-cs"/>
                        </a:rPr>
                        <a:t>Caisse et Comptes de Trésorerie</a:t>
                      </a:r>
                      <a:endParaRPr lang="fr-FR" sz="1800" b="1" noProof="0" dirty="0">
                        <a:solidFill>
                          <a:srgbClr val="0070C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kern="1200" noProof="0" dirty="0">
                          <a:solidFill>
                            <a:srgbClr val="0070C0"/>
                          </a:solidFill>
                          <a:latin typeface="+mn-lt"/>
                          <a:ea typeface="Times New Roman"/>
                          <a:cs typeface="Times New Roman"/>
                        </a:rPr>
                        <a:t>XXX</a:t>
                      </a:r>
                      <a:endParaRPr lang="fr-FR" sz="1800" b="0" i="0" kern="1200" noProof="0" dirty="0">
                        <a:solidFill>
                          <a:schemeClr val="tx1"/>
                        </a:solidFill>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r>
                        <a:rPr lang="fr-FR" sz="1800" b="0" i="0" u="none" strike="noStrike" kern="1200" baseline="0" dirty="0">
                          <a:solidFill>
                            <a:srgbClr val="0070C0"/>
                          </a:solidFill>
                          <a:latin typeface="+mn-lt"/>
                          <a:ea typeface="+mn-ea"/>
                          <a:cs typeface="+mn-cs"/>
                        </a:rPr>
                        <a:t>   Capital Émis (ou Fonds de Dotation)</a:t>
                      </a: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252000">
                <a:tc>
                  <a:txBody>
                    <a:bodyPr/>
                    <a:lstStyle/>
                    <a:p>
                      <a:pPr>
                        <a:lnSpc>
                          <a:spcPts val="2400"/>
                        </a:lnSpc>
                        <a:spcAft>
                          <a:spcPts val="0"/>
                        </a:spcAft>
                      </a:pPr>
                      <a:endParaRPr lang="fr-FR" sz="1800" b="0" i="0" u="none" strike="noStrike" kern="1200" baseline="0" noProof="0" dirty="0">
                        <a:solidFill>
                          <a:srgbClr val="0070C0"/>
                        </a:solidFill>
                        <a:latin typeface="+mn-lt"/>
                        <a:ea typeface="+mn-ea"/>
                        <a:cs typeface="+mn-cs"/>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endParaRPr lang="fr-FR" sz="1800" b="0" i="0" u="none" strike="noStrike" kern="1200" baseline="0" noProof="0" dirty="0">
                        <a:solidFill>
                          <a:srgbClr val="0070C0"/>
                        </a:solidFill>
                        <a:latin typeface="+mn-lt"/>
                        <a:ea typeface="+mn-ea"/>
                        <a:cs typeface="+mn-cs"/>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a:lnSpc>
                          <a:spcPts val="2400"/>
                        </a:lnSpc>
                        <a:spcAft>
                          <a:spcPts val="0"/>
                        </a:spcAft>
                        <a:tabLst>
                          <a:tab pos="274320" algn="l"/>
                        </a:tabLst>
                      </a:pPr>
                      <a:endParaRPr lang="fr-FR" sz="1800" b="0" i="0" u="none" strike="noStrike" kern="1200" baseline="0" noProof="0" dirty="0">
                        <a:solidFill>
                          <a:srgbClr val="0070C0"/>
                        </a:solidFill>
                        <a:latin typeface="+mn-lt"/>
                        <a:ea typeface="+mn-ea"/>
                        <a:cs typeface="+mn-cs"/>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endParaRPr lang="fr-FR" sz="1800" b="0" i="0" u="none" strike="noStrike" kern="1200" baseline="0" noProof="0" dirty="0">
                        <a:solidFill>
                          <a:srgbClr val="0070C0"/>
                        </a:solidFill>
                        <a:latin typeface="+mn-lt"/>
                        <a:ea typeface="+mn-ea"/>
                        <a:cs typeface="+mn-cs"/>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859834291"/>
                  </a:ext>
                </a:extLst>
              </a:tr>
              <a:tr h="396000">
                <a:tc>
                  <a:txBody>
                    <a:bodyPr/>
                    <a:lstStyle/>
                    <a:p>
                      <a:pPr marL="0" algn="l" defTabSz="914400" rtl="0" eaLnBrk="1" latinLnBrk="0" hangingPunct="1">
                        <a:lnSpc>
                          <a:spcPts val="2400"/>
                        </a:lnSpc>
                        <a:spcAft>
                          <a:spcPts val="0"/>
                        </a:spcAft>
                      </a:pPr>
                      <a:r>
                        <a:rPr lang="fr-FR" sz="1800" b="0" i="0" u="none" strike="noStrike" kern="1200" baseline="0" noProof="0" dirty="0">
                          <a:solidFill>
                            <a:srgbClr val="0070C0"/>
                          </a:solidFill>
                          <a:latin typeface="+mn-lt"/>
                          <a:ea typeface="+mn-ea"/>
                          <a:cs typeface="+mn-cs"/>
                        </a:rPr>
                        <a:t>   Placements</a:t>
                      </a: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L="0" marR="102870" algn="r" defTabSz="914400" rtl="0" eaLnBrk="1" latinLnBrk="0" hangingPunct="1">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a:lnSpc>
                          <a:spcPts val="2400"/>
                        </a:lnSpc>
                        <a:spcAft>
                          <a:spcPts val="0"/>
                        </a:spcAft>
                        <a:tabLst>
                          <a:tab pos="274320" algn="l"/>
                        </a:tabLst>
                      </a:pPr>
                      <a:r>
                        <a:rPr lang="fr-FR" sz="1800" b="0" i="0" u="none" strike="noStrike" kern="1200" baseline="0" dirty="0">
                          <a:solidFill>
                            <a:srgbClr val="0070C0"/>
                          </a:solidFill>
                          <a:latin typeface="+mn-lt"/>
                          <a:ea typeface="+mn-ea"/>
                          <a:cs typeface="+mn-cs"/>
                        </a:rPr>
                        <a:t>   Réserves et Résultats reportés</a:t>
                      </a:r>
                      <a:endParaRPr lang="fr-FR" sz="1800" b="0" i="0" u="none" strike="noStrike" kern="1200" baseline="0" noProof="0" dirty="0">
                        <a:solidFill>
                          <a:srgbClr val="0070C0"/>
                        </a:solidFill>
                        <a:latin typeface="+mn-lt"/>
                        <a:ea typeface="+mn-ea"/>
                        <a:cs typeface="+mn-cs"/>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288000">
                <a:tc>
                  <a:txBody>
                    <a:bodyPr/>
                    <a:lstStyle/>
                    <a:p>
                      <a:pPr>
                        <a:lnSpc>
                          <a:spcPts val="2400"/>
                        </a:lnSpc>
                        <a:spcAft>
                          <a:spcPts val="0"/>
                        </a:spcAft>
                      </a:pPr>
                      <a:endParaRPr lang="fr-FR" sz="1800" b="0" i="0" u="none" strike="noStrike" kern="1200" baseline="0" noProof="0" dirty="0">
                        <a:solidFill>
                          <a:srgbClr val="0070C0"/>
                        </a:solidFill>
                        <a:latin typeface="+mn-lt"/>
                        <a:ea typeface="+mn-ea"/>
                        <a:cs typeface="+mn-cs"/>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endParaRPr lang="fr-FR" sz="1800" b="0" i="0" u="none" strike="noStrike" kern="1200" baseline="0" noProof="0" dirty="0">
                        <a:solidFill>
                          <a:srgbClr val="0070C0"/>
                        </a:solidFill>
                        <a:latin typeface="+mn-lt"/>
                        <a:ea typeface="+mn-ea"/>
                        <a:cs typeface="+mn-cs"/>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a:lnSpc>
                          <a:spcPts val="2400"/>
                        </a:lnSpc>
                        <a:spcAft>
                          <a:spcPts val="0"/>
                        </a:spcAft>
                        <a:tabLst>
                          <a:tab pos="274320" algn="l"/>
                        </a:tabLst>
                      </a:pPr>
                      <a:r>
                        <a:rPr lang="fr-FR" sz="1800" b="0" i="0" u="none" strike="noStrike" kern="1200" baseline="0" dirty="0">
                          <a:solidFill>
                            <a:srgbClr val="0070C0"/>
                          </a:solidFill>
                          <a:latin typeface="+mn-lt"/>
                          <a:ea typeface="+mn-ea"/>
                          <a:cs typeface="+mn-cs"/>
                        </a:rPr>
                        <a:t>   </a:t>
                      </a:r>
                      <a:endParaRPr lang="fr-FR" sz="1800" b="1" i="1" noProof="0" dirty="0">
                        <a:solidFill>
                          <a:srgbClr val="006666"/>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endParaRPr lang="fr-FR" sz="1800" b="1" i="1" noProof="0" dirty="0">
                        <a:solidFill>
                          <a:srgbClr val="0070C0"/>
                        </a:solidFill>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396000">
                <a:tc>
                  <a:txBody>
                    <a:bodyPr/>
                    <a:lstStyle/>
                    <a:p>
                      <a:pPr>
                        <a:lnSpc>
                          <a:spcPts val="2400"/>
                        </a:lnSpc>
                        <a:spcAft>
                          <a:spcPts val="0"/>
                        </a:spcAft>
                      </a:pPr>
                      <a:r>
                        <a:rPr lang="fr-FR" sz="1800" b="0" i="0" u="none" strike="noStrike" kern="1200" baseline="0" noProof="0" dirty="0">
                          <a:solidFill>
                            <a:srgbClr val="0070C0"/>
                          </a:solidFill>
                          <a:latin typeface="+mn-lt"/>
                          <a:ea typeface="+mn-ea"/>
                          <a:cs typeface="+mn-cs"/>
                        </a:rPr>
                        <a:t>   Avances sur Appels de Garantie</a:t>
                      </a: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marL="0" marR="0" lvl="0" indent="0" algn="l" defTabSz="914400" rtl="0" eaLnBrk="1" fontAlgn="auto" latinLnBrk="0" hangingPunct="1">
                        <a:lnSpc>
                          <a:spcPts val="2400"/>
                        </a:lnSpc>
                        <a:spcBef>
                          <a:spcPts val="0"/>
                        </a:spcBef>
                        <a:spcAft>
                          <a:spcPts val="0"/>
                        </a:spcAft>
                        <a:buClrTx/>
                        <a:buSzTx/>
                        <a:buFontTx/>
                        <a:buNone/>
                        <a:tabLst>
                          <a:tab pos="274320" algn="l"/>
                        </a:tabLst>
                        <a:defRPr/>
                      </a:pPr>
                      <a:r>
                        <a:rPr lang="fr-FR" sz="1800" b="0" i="0" u="none" strike="noStrike" kern="1200" baseline="0" dirty="0">
                          <a:solidFill>
                            <a:srgbClr val="0070C0"/>
                          </a:solidFill>
                          <a:latin typeface="+mn-lt"/>
                          <a:ea typeface="+mn-ea"/>
                          <a:cs typeface="+mn-cs"/>
                        </a:rPr>
                        <a:t>   Résultat de la Période</a:t>
                      </a:r>
                      <a:endParaRPr lang="fr-FR" sz="1800" b="1" kern="1200" noProof="0" dirty="0">
                        <a:solidFill>
                          <a:srgbClr val="00808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396000">
                <a:tc>
                  <a:txBody>
                    <a:bodyPr/>
                    <a:lstStyle/>
                    <a:p>
                      <a:pPr marL="0" marR="0" indent="0" algn="l" defTabSz="914400" rtl="0" eaLnBrk="1" fontAlgn="auto" latinLnBrk="0" hangingPunct="1">
                        <a:lnSpc>
                          <a:spcPts val="2400"/>
                        </a:lnSpc>
                        <a:spcBef>
                          <a:spcPts val="0"/>
                        </a:spcBef>
                        <a:spcAft>
                          <a:spcPts val="0"/>
                        </a:spcAft>
                        <a:buClrTx/>
                        <a:buSzTx/>
                        <a:buFontTx/>
                        <a:buNone/>
                        <a:tabLst/>
                        <a:defRPr/>
                      </a:pPr>
                      <a:r>
                        <a:rPr lang="fr-FR" sz="1800" b="1" noProof="0" dirty="0">
                          <a:solidFill>
                            <a:srgbClr val="0070C0"/>
                          </a:solidFill>
                          <a:latin typeface="+mn-lt"/>
                          <a:ea typeface="Times New Roman"/>
                          <a:cs typeface="Times New Roman"/>
                        </a:rPr>
                        <a:t>   </a:t>
                      </a:r>
                      <a:endParaRPr lang="fr-FR" sz="1800" b="1" noProof="0" dirty="0">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endParaRPr lang="fr-FR" sz="1800" b="1" i="1" noProof="0" dirty="0">
                        <a:solidFill>
                          <a:srgbClr val="0070C0"/>
                        </a:solidFill>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marL="0" marR="0" lvl="0" indent="0" algn="l" defTabSz="914400" rtl="0" eaLnBrk="1" fontAlgn="auto" latinLnBrk="0" hangingPunct="1">
                        <a:lnSpc>
                          <a:spcPts val="2400"/>
                        </a:lnSpc>
                        <a:spcBef>
                          <a:spcPts val="0"/>
                        </a:spcBef>
                        <a:spcAft>
                          <a:spcPts val="0"/>
                        </a:spcAft>
                        <a:buClrTx/>
                        <a:buSzTx/>
                        <a:buFontTx/>
                        <a:buNone/>
                        <a:tabLst>
                          <a:tab pos="274320" algn="l"/>
                        </a:tabLst>
                        <a:defRPr/>
                      </a:pPr>
                      <a:r>
                        <a:rPr lang="fr-FR" sz="2200" b="1" i="0" u="none" strike="noStrike" kern="1200" baseline="0" dirty="0">
                          <a:solidFill>
                            <a:srgbClr val="FF6600"/>
                          </a:solidFill>
                          <a:latin typeface="+mn-lt"/>
                          <a:ea typeface="+mn-ea"/>
                          <a:cs typeface="+mn-cs"/>
                        </a:rPr>
                        <a:t>Passifs</a:t>
                      </a:r>
                      <a:endParaRPr lang="fr-FR" sz="2200" b="1" kern="1200" noProof="0" dirty="0">
                        <a:solidFill>
                          <a:srgbClr val="FF660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40970" algn="r">
                        <a:lnSpc>
                          <a:spcPts val="2400"/>
                        </a:lnSpc>
                        <a:spcAft>
                          <a:spcPts val="0"/>
                        </a:spcAft>
                      </a:pPr>
                      <a:endParaRPr lang="fr-FR" sz="1800" b="1" i="1" noProof="0" dirty="0">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396000">
                <a:tc>
                  <a:txBody>
                    <a:bodyPr/>
                    <a:lstStyle/>
                    <a:p>
                      <a:pPr>
                        <a:lnSpc>
                          <a:spcPts val="2400"/>
                        </a:lnSpc>
                        <a:spcAft>
                          <a:spcPts val="0"/>
                        </a:spcAft>
                        <a:tabLst>
                          <a:tab pos="365760" algn="l"/>
                        </a:tabLst>
                      </a:pPr>
                      <a:r>
                        <a:rPr lang="fr-FR" sz="1800" b="0" i="0" u="none" strike="noStrike" kern="1200" baseline="0" noProof="0" dirty="0">
                          <a:solidFill>
                            <a:srgbClr val="0070C0"/>
                          </a:solidFill>
                          <a:latin typeface="+mn-lt"/>
                          <a:ea typeface="+mn-ea"/>
                          <a:cs typeface="+mn-cs"/>
                        </a:rPr>
                        <a:t>   Autres Créances</a:t>
                      </a: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r>
                        <a:rPr lang="fr-FR" sz="1800" b="0" i="1" u="none" strike="noStrike" kern="1200" baseline="0" dirty="0">
                          <a:solidFill>
                            <a:srgbClr val="002060"/>
                          </a:solidFill>
                          <a:latin typeface="+mn-lt"/>
                          <a:ea typeface="+mn-ea"/>
                          <a:cs typeface="+mn-cs"/>
                        </a:rPr>
                        <a:t>   Provisions pour Garanties de Crédit (PGC)</a:t>
                      </a:r>
                      <a:endParaRPr lang="fr-FR" sz="1800" i="1" dirty="0">
                        <a:solidFill>
                          <a:srgbClr val="002060"/>
                        </a:solidFill>
                        <a:latin typeface="+mn-lt"/>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1" u="none" strike="noStrike" kern="1200" baseline="0" noProof="0" dirty="0">
                          <a:solidFill>
                            <a:srgbClr val="00206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288000">
                <a:tc>
                  <a:txBody>
                    <a:bodyPr/>
                    <a:lstStyle/>
                    <a:p>
                      <a:pPr>
                        <a:lnSpc>
                          <a:spcPts val="2400"/>
                        </a:lnSpc>
                        <a:spcAft>
                          <a:spcPts val="0"/>
                        </a:spcAft>
                      </a:pPr>
                      <a:endParaRPr lang="fr-FR" sz="1800" b="1" i="0" noProof="0" dirty="0">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40970" algn="r">
                        <a:lnSpc>
                          <a:spcPts val="2400"/>
                        </a:lnSpc>
                        <a:spcAft>
                          <a:spcPts val="0"/>
                        </a:spcAft>
                      </a:pPr>
                      <a:endParaRPr lang="fr-FR" sz="1800" b="1" i="1" noProof="0" dirty="0">
                        <a:solidFill>
                          <a:srgbClr val="0070C0"/>
                        </a:solidFill>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ts val="2400"/>
                        </a:lnSpc>
                        <a:spcBef>
                          <a:spcPts val="0"/>
                        </a:spcBef>
                        <a:spcAft>
                          <a:spcPts val="0"/>
                        </a:spcAft>
                        <a:buClrTx/>
                        <a:buSzTx/>
                        <a:buFontTx/>
                        <a:buNone/>
                        <a:tabLst>
                          <a:tab pos="354965" algn="l"/>
                        </a:tabLst>
                        <a:defRPr/>
                      </a:pPr>
                      <a:r>
                        <a:rPr lang="fr-FR" sz="1800" b="1" i="0" kern="1200" noProof="0" dirty="0">
                          <a:solidFill>
                            <a:schemeClr val="tx1"/>
                          </a:solidFill>
                          <a:latin typeface="+mn-lt"/>
                          <a:ea typeface="Times New Roman"/>
                          <a:cs typeface="Times New Roman"/>
                        </a:rPr>
                        <a:t>   </a:t>
                      </a:r>
                      <a:endParaRPr lang="fr-FR" sz="1800" b="0" i="0" u="none" strike="noStrike" kern="1200" baseline="0" noProof="0" dirty="0">
                        <a:solidFill>
                          <a:srgbClr val="0070C0"/>
                        </a:solidFill>
                        <a:latin typeface="+mn-lt"/>
                        <a:ea typeface="+mn-ea"/>
                        <a:cs typeface="+mn-cs"/>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endParaRPr lang="fr-FR" sz="1800" b="0" i="0" u="none" strike="noStrike" kern="1200" baseline="0" noProof="0" dirty="0">
                        <a:solidFill>
                          <a:srgbClr val="0070C0"/>
                        </a:solidFill>
                        <a:latin typeface="+mn-lt"/>
                        <a:ea typeface="+mn-ea"/>
                        <a:cs typeface="+mn-cs"/>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396000">
                <a:tc>
                  <a:txBody>
                    <a:bodyPr/>
                    <a:lstStyle/>
                    <a:p>
                      <a:pPr>
                        <a:lnSpc>
                          <a:spcPts val="2400"/>
                        </a:lnSpc>
                        <a:spcAft>
                          <a:spcPts val="0"/>
                        </a:spcAft>
                      </a:pPr>
                      <a:r>
                        <a:rPr lang="fr-FR" sz="1800" b="1" i="1" u="none" strike="noStrike" kern="1200" baseline="0" noProof="0" dirty="0">
                          <a:solidFill>
                            <a:srgbClr val="006666"/>
                          </a:solidFill>
                          <a:latin typeface="+mn-lt"/>
                          <a:ea typeface="+mn-ea"/>
                          <a:cs typeface="Times New Roman"/>
                        </a:rPr>
                        <a:t>   </a:t>
                      </a:r>
                      <a:r>
                        <a:rPr lang="fr-FR" sz="1800" b="0" i="0" u="none" strike="noStrike" kern="1200" spc="-20" baseline="0" noProof="0" dirty="0">
                          <a:solidFill>
                            <a:srgbClr val="0070C0"/>
                          </a:solidFill>
                          <a:latin typeface="+mn-lt"/>
                          <a:ea typeface="+mn-ea"/>
                          <a:cs typeface="+mn-cs"/>
                        </a:rPr>
                        <a:t>Immobilisations Incorporelles et Corporelles</a:t>
                      </a: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a:lnSpc>
                          <a:spcPts val="2400"/>
                        </a:lnSpc>
                        <a:spcAft>
                          <a:spcPts val="0"/>
                        </a:spcAft>
                        <a:tabLst>
                          <a:tab pos="354965" algn="l"/>
                        </a:tabLst>
                      </a:pPr>
                      <a:r>
                        <a:rPr lang="fr-FR" sz="1800" b="0" i="0" u="none" strike="noStrike" kern="1200" baseline="0" noProof="0" dirty="0">
                          <a:solidFill>
                            <a:srgbClr val="0070C0"/>
                          </a:solidFill>
                          <a:latin typeface="+mn-lt"/>
                          <a:ea typeface="+mn-ea"/>
                          <a:cs typeface="+mn-cs"/>
                        </a:rPr>
                        <a:t>   Dettes d’Indemnisation</a:t>
                      </a:r>
                      <a:endParaRPr lang="fr-FR" sz="1800" b="1" i="0" kern="1200" noProof="0" dirty="0">
                        <a:solidFill>
                          <a:schemeClr val="tx1"/>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10"/>
                  </a:ext>
                </a:extLst>
              </a:tr>
              <a:tr h="288000">
                <a:tc>
                  <a:txBody>
                    <a:bodyPr/>
                    <a:lstStyle/>
                    <a:p>
                      <a:pPr>
                        <a:lnSpc>
                          <a:spcPts val="2400"/>
                        </a:lnSpc>
                        <a:spcAft>
                          <a:spcPts val="0"/>
                        </a:spcAft>
                        <a:tabLst>
                          <a:tab pos="274320" algn="l"/>
                        </a:tabLst>
                      </a:pPr>
                      <a:endParaRPr lang="fr-FR" sz="1800" b="1" i="1" noProof="0" dirty="0">
                        <a:solidFill>
                          <a:srgbClr val="006666"/>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40970" algn="r">
                        <a:lnSpc>
                          <a:spcPts val="2400"/>
                        </a:lnSpc>
                        <a:spcAft>
                          <a:spcPts val="0"/>
                        </a:spcAft>
                      </a:pPr>
                      <a:endParaRPr lang="fr-FR" sz="1800" b="1" i="1" noProof="0" dirty="0">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a:lnSpc>
                          <a:spcPts val="2400"/>
                        </a:lnSpc>
                        <a:spcAft>
                          <a:spcPts val="0"/>
                        </a:spcAft>
                      </a:pPr>
                      <a:endParaRPr lang="fr-FR" sz="1800" b="1" spc="-20" baseline="0" noProof="0" dirty="0">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endParaRPr lang="fr-FR" sz="1800" b="1" i="1" noProof="0" dirty="0">
                        <a:solidFill>
                          <a:srgbClr val="0070C0"/>
                        </a:solidFill>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11"/>
                  </a:ext>
                </a:extLst>
              </a:tr>
              <a:tr h="396000">
                <a:tc>
                  <a:txBody>
                    <a:bodyPr/>
                    <a:lstStyle/>
                    <a:p>
                      <a:endParaRPr lang="fr-FR" sz="1800">
                        <a:latin typeface="+mn-lt"/>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w="38100" cap="flat" cmpd="sng" algn="ctr">
                      <a:solidFill>
                        <a:srgbClr val="002060"/>
                      </a:solidFill>
                      <a:prstDash val="solid"/>
                      <a:round/>
                      <a:headEnd type="none" w="med" len="med"/>
                      <a:tailEnd type="none" w="med" len="med"/>
                    </a:lnB>
                  </a:tcPr>
                </a:tc>
                <a:tc>
                  <a:txBody>
                    <a:bodyPr/>
                    <a:lstStyle/>
                    <a:p>
                      <a:endParaRPr lang="fr-FR" sz="1800" dirty="0">
                        <a:latin typeface="+mn-lt"/>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w="38100" cap="flat" cmpd="sng" algn="ctr">
                      <a:solidFill>
                        <a:srgbClr val="002060"/>
                      </a:solidFill>
                      <a:prstDash val="solid"/>
                      <a:round/>
                      <a:headEnd type="none" w="med" len="med"/>
                      <a:tailEnd type="none" w="med" len="med"/>
                    </a:lnB>
                  </a:tcPr>
                </a:tc>
                <a:tc>
                  <a:txBody>
                    <a:bodyPr/>
                    <a:lstStyle/>
                    <a:p>
                      <a:pPr>
                        <a:lnSpc>
                          <a:spcPts val="2400"/>
                        </a:lnSpc>
                        <a:spcAft>
                          <a:spcPts val="0"/>
                        </a:spcAft>
                      </a:pPr>
                      <a:r>
                        <a:rPr lang="fr-FR" sz="1800" b="1" i="0" kern="1200" noProof="0" dirty="0">
                          <a:solidFill>
                            <a:schemeClr val="tx1"/>
                          </a:solidFill>
                          <a:latin typeface="+mn-lt"/>
                          <a:ea typeface="Times New Roman"/>
                          <a:cs typeface="Times New Roman"/>
                        </a:rPr>
                        <a:t>    </a:t>
                      </a:r>
                      <a:r>
                        <a:rPr lang="fr-FR" sz="1800" b="0" i="0" u="none" strike="noStrike" kern="1200" baseline="0" noProof="0" dirty="0">
                          <a:solidFill>
                            <a:srgbClr val="0070C0"/>
                          </a:solidFill>
                          <a:latin typeface="+mn-lt"/>
                          <a:ea typeface="+mn-ea"/>
                          <a:cs typeface="+mn-cs"/>
                        </a:rPr>
                        <a:t>Autres Dettes</a:t>
                      </a:r>
                    </a:p>
                  </a:txBody>
                  <a:tcPr marL="67421" marR="67421" marT="0" marB="0" anchor="ctr">
                    <a:lnL w="38100" cap="flat" cmpd="sng" algn="ctr">
                      <a:solidFill>
                        <a:srgbClr val="002060"/>
                      </a:solidFill>
                      <a:prstDash val="solid"/>
                      <a:round/>
                      <a:headEnd type="none" w="med" len="med"/>
                      <a:tailEnd type="none" w="med" len="med"/>
                    </a:lnL>
                    <a:lnR>
                      <a:noFill/>
                    </a:lnR>
                    <a:lnT>
                      <a:noFill/>
                    </a:lnT>
                    <a:lnB w="38100" cap="flat" cmpd="sng" algn="ctr">
                      <a:solidFill>
                        <a:srgbClr val="002060"/>
                      </a:solidFill>
                      <a:prstDash val="solid"/>
                      <a:round/>
                      <a:headEnd type="none" w="med" len="med"/>
                      <a:tailEnd type="none" w="med" len="med"/>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w="381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
        <p:nvSpPr>
          <p:cNvPr id="59" name="Rectangle à coins arrondis 10">
            <a:extLst>
              <a:ext uri="{FF2B5EF4-FFF2-40B4-BE49-F238E27FC236}">
                <a16:creationId xmlns:a16="http://schemas.microsoft.com/office/drawing/2014/main" xmlns="" id="{3AB99F8E-E3B8-4326-BA2C-77F6C5AA96F7}"/>
              </a:ext>
            </a:extLst>
          </p:cNvPr>
          <p:cNvSpPr/>
          <p:nvPr/>
        </p:nvSpPr>
        <p:spPr>
          <a:xfrm>
            <a:off x="6096000" y="4405422"/>
            <a:ext cx="5061709" cy="435935"/>
          </a:xfrm>
          <a:prstGeom prst="roundRect">
            <a:avLst/>
          </a:prstGeom>
          <a:noFill/>
          <a:ln>
            <a:solidFill>
              <a:srgbClr val="0000CC"/>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04927" tIns="52464" rIns="104927" bIns="52464" rtlCol="0" anchor="ctr"/>
          <a:lstStyle/>
          <a:p>
            <a:pPr algn="ctr"/>
            <a:endParaRPr lang="fr-FR"/>
          </a:p>
        </p:txBody>
      </p:sp>
    </p:spTree>
    <p:extLst>
      <p:ext uri="{BB962C8B-B14F-4D97-AF65-F5344CB8AC3E}">
        <p14:creationId xmlns:p14="http://schemas.microsoft.com/office/powerpoint/2010/main" val="926591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Connecteur droit 46">
            <a:extLst>
              <a:ext uri="{FF2B5EF4-FFF2-40B4-BE49-F238E27FC236}">
                <a16:creationId xmlns:a16="http://schemas.microsoft.com/office/drawing/2014/main" xmlns="" id="{2FC71C90-816D-42EA-B4A4-ADF23DEFD88D}"/>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48" name="Image 47">
            <a:extLst>
              <a:ext uri="{FF2B5EF4-FFF2-40B4-BE49-F238E27FC236}">
                <a16:creationId xmlns:a16="http://schemas.microsoft.com/office/drawing/2014/main" xmlns="" id="{C1D28BEB-E0F9-4EFA-B23F-89DDC8F8E658}"/>
              </a:ext>
            </a:extLst>
          </p:cNvPr>
          <p:cNvPicPr>
            <a:picLocks noChangeAspect="1"/>
          </p:cNvPicPr>
          <p:nvPr/>
        </p:nvPicPr>
        <p:blipFill>
          <a:blip r:embed="rId2"/>
          <a:stretch>
            <a:fillRect/>
          </a:stretch>
        </p:blipFill>
        <p:spPr>
          <a:xfrm>
            <a:off x="11090358" y="394735"/>
            <a:ext cx="695325" cy="866775"/>
          </a:xfrm>
          <a:prstGeom prst="rect">
            <a:avLst/>
          </a:prstGeom>
        </p:spPr>
      </p:pic>
      <p:sp>
        <p:nvSpPr>
          <p:cNvPr id="49" name="Title 9">
            <a:extLst>
              <a:ext uri="{FF2B5EF4-FFF2-40B4-BE49-F238E27FC236}">
                <a16:creationId xmlns:a16="http://schemas.microsoft.com/office/drawing/2014/main" xmlns="" id="{D7EC9B13-8B9D-4BAC-AFAA-24668840A503}"/>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Spécificités du reporting financier des SGC</a:t>
            </a:r>
          </a:p>
        </p:txBody>
      </p:sp>
      <p:sp>
        <p:nvSpPr>
          <p:cNvPr id="50" name="ZoneTexte 49">
            <a:extLst>
              <a:ext uri="{FF2B5EF4-FFF2-40B4-BE49-F238E27FC236}">
                <a16:creationId xmlns:a16="http://schemas.microsoft.com/office/drawing/2014/main" xmlns="" id="{F5EB34AD-89BD-449D-99F7-133681DD7F40}"/>
              </a:ext>
            </a:extLst>
          </p:cNvPr>
          <p:cNvSpPr txBox="1"/>
          <p:nvPr/>
        </p:nvSpPr>
        <p:spPr>
          <a:xfrm>
            <a:off x="406317" y="1003830"/>
            <a:ext cx="9966755" cy="369332"/>
          </a:xfrm>
          <a:prstGeom prst="rect">
            <a:avLst/>
          </a:prstGeom>
          <a:noFill/>
        </p:spPr>
        <p:txBody>
          <a:bodyPr wrap="square">
            <a:spAutoFit/>
          </a:bodyPr>
          <a:lstStyle/>
          <a:p>
            <a:pPr algn="just"/>
            <a:r>
              <a:rPr lang="fr-FR" sz="1800" b="1" i="1" u="none" strike="noStrike" baseline="0" dirty="0">
                <a:solidFill>
                  <a:srgbClr val="0070C0"/>
                </a:solidFill>
              </a:rPr>
              <a:t>Physionomie de l’État de Résultat Net d’une Société / Fonds de Garantie</a:t>
            </a:r>
            <a:endParaRPr lang="fr-FR" b="1" i="1" dirty="0">
              <a:solidFill>
                <a:srgbClr val="0070C0"/>
              </a:solidFill>
            </a:endParaRPr>
          </a:p>
        </p:txBody>
      </p:sp>
      <p:grpSp>
        <p:nvGrpSpPr>
          <p:cNvPr id="39" name="Groupe 8">
            <a:extLst>
              <a:ext uri="{FF2B5EF4-FFF2-40B4-BE49-F238E27FC236}">
                <a16:creationId xmlns:a16="http://schemas.microsoft.com/office/drawing/2014/main" xmlns="" id="{9E7510AD-BBF6-4EA9-83C1-7E2A8D686D20}"/>
              </a:ext>
            </a:extLst>
          </p:cNvPr>
          <p:cNvGrpSpPr>
            <a:grpSpLocks/>
          </p:cNvGrpSpPr>
          <p:nvPr/>
        </p:nvGrpSpPr>
        <p:grpSpPr bwMode="auto">
          <a:xfrm>
            <a:off x="11014075" y="6237288"/>
            <a:ext cx="957263" cy="287337"/>
            <a:chOff x="9460301" y="7063452"/>
            <a:chExt cx="926165" cy="277783"/>
          </a:xfrm>
        </p:grpSpPr>
        <p:sp>
          <p:nvSpPr>
            <p:cNvPr id="40" name="Espace réservé du numéro de diapositive 5">
              <a:extLst>
                <a:ext uri="{FF2B5EF4-FFF2-40B4-BE49-F238E27FC236}">
                  <a16:creationId xmlns:a16="http://schemas.microsoft.com/office/drawing/2014/main" xmlns="" id="{CF9868D6-3BC9-40EC-9CA3-85BB3F9803FD}"/>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19</a:t>
              </a:fld>
              <a:endParaRPr lang="en-GB" sz="1448" dirty="0">
                <a:solidFill>
                  <a:srgbClr val="002060"/>
                </a:solidFill>
                <a:latin typeface="+mn-lt"/>
                <a:cs typeface="Calibri" panose="020F0502020204030204" pitchFamily="34" charset="0"/>
              </a:endParaRPr>
            </a:p>
          </p:txBody>
        </p:sp>
        <p:cxnSp>
          <p:nvCxnSpPr>
            <p:cNvPr id="41" name="Connecteur droit 40">
              <a:extLst>
                <a:ext uri="{FF2B5EF4-FFF2-40B4-BE49-F238E27FC236}">
                  <a16:creationId xmlns:a16="http://schemas.microsoft.com/office/drawing/2014/main" xmlns="" id="{E41E3B55-4C68-4C34-B3CD-2BDE986E9FD4}"/>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graphicFrame>
        <p:nvGraphicFramePr>
          <p:cNvPr id="42" name="Tableau 41">
            <a:extLst>
              <a:ext uri="{FF2B5EF4-FFF2-40B4-BE49-F238E27FC236}">
                <a16:creationId xmlns:a16="http://schemas.microsoft.com/office/drawing/2014/main" xmlns="" id="{955F8C4A-04B7-4EB8-A5AE-DD31B2A86E8C}"/>
              </a:ext>
            </a:extLst>
          </p:cNvPr>
          <p:cNvGraphicFramePr>
            <a:graphicFrameLocks noGrp="1"/>
          </p:cNvGraphicFramePr>
          <p:nvPr>
            <p:extLst>
              <p:ext uri="{D42A27DB-BD31-4B8C-83A1-F6EECF244321}">
                <p14:modId xmlns:p14="http://schemas.microsoft.com/office/powerpoint/2010/main" val="1924003351"/>
              </p:ext>
            </p:extLst>
          </p:nvPr>
        </p:nvGraphicFramePr>
        <p:xfrm>
          <a:off x="810965" y="1561288"/>
          <a:ext cx="10443087" cy="4604921"/>
        </p:xfrm>
        <a:graphic>
          <a:graphicData uri="http://schemas.openxmlformats.org/drawingml/2006/table">
            <a:tbl>
              <a:tblPr/>
              <a:tblGrid>
                <a:gridCol w="4371499">
                  <a:extLst>
                    <a:ext uri="{9D8B030D-6E8A-4147-A177-3AD203B41FA5}">
                      <a16:colId xmlns:a16="http://schemas.microsoft.com/office/drawing/2014/main" xmlns="" val="20000"/>
                    </a:ext>
                  </a:extLst>
                </a:gridCol>
                <a:gridCol w="850594">
                  <a:extLst>
                    <a:ext uri="{9D8B030D-6E8A-4147-A177-3AD203B41FA5}">
                      <a16:colId xmlns:a16="http://schemas.microsoft.com/office/drawing/2014/main" xmlns="" val="20001"/>
                    </a:ext>
                  </a:extLst>
                </a:gridCol>
                <a:gridCol w="4370400">
                  <a:extLst>
                    <a:ext uri="{9D8B030D-6E8A-4147-A177-3AD203B41FA5}">
                      <a16:colId xmlns:a16="http://schemas.microsoft.com/office/drawing/2014/main" xmlns="" val="20002"/>
                    </a:ext>
                  </a:extLst>
                </a:gridCol>
                <a:gridCol w="850594">
                  <a:extLst>
                    <a:ext uri="{9D8B030D-6E8A-4147-A177-3AD203B41FA5}">
                      <a16:colId xmlns:a16="http://schemas.microsoft.com/office/drawing/2014/main" xmlns="" val="20003"/>
                    </a:ext>
                  </a:extLst>
                </a:gridCol>
              </a:tblGrid>
              <a:tr h="396000">
                <a:tc gridSpan="2">
                  <a:txBody>
                    <a:bodyPr/>
                    <a:lstStyle/>
                    <a:p>
                      <a:pPr marL="0" marR="0" indent="0" algn="ctr" defTabSz="914400" rtl="0" eaLnBrk="1" fontAlgn="auto" latinLnBrk="0" hangingPunct="1">
                        <a:lnSpc>
                          <a:spcPts val="2400"/>
                        </a:lnSpc>
                        <a:spcBef>
                          <a:spcPts val="0"/>
                        </a:spcBef>
                        <a:spcAft>
                          <a:spcPts val="0"/>
                        </a:spcAft>
                        <a:buClrTx/>
                        <a:buSzTx/>
                        <a:buFontTx/>
                        <a:buNone/>
                        <a:tabLst/>
                        <a:defRPr/>
                      </a:pPr>
                      <a:r>
                        <a:rPr lang="fr-FR" sz="1800" b="1" i="0" spc="300" baseline="0" noProof="0" dirty="0">
                          <a:solidFill>
                            <a:srgbClr val="002060"/>
                          </a:solidFill>
                          <a:latin typeface="+mj-lt"/>
                          <a:ea typeface="Times New Roman"/>
                          <a:cs typeface="Times New Roman"/>
                        </a:rPr>
                        <a:t>CHARGES</a:t>
                      </a:r>
                    </a:p>
                  </a:txBody>
                  <a:tcPr marL="67421" marR="67421"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noFill/>
                  </a:tcPr>
                </a:tc>
                <a:tc hMerge="1">
                  <a:txBody>
                    <a:bodyPr/>
                    <a:lstStyle/>
                    <a:p>
                      <a:pPr marR="102870" algn="r">
                        <a:lnSpc>
                          <a:spcPts val="2400"/>
                        </a:lnSpc>
                        <a:spcAft>
                          <a:spcPts val="0"/>
                        </a:spcAft>
                      </a:pPr>
                      <a:endParaRPr lang="fr-FR" sz="1000" b="1" i="1" noProof="0" dirty="0">
                        <a:latin typeface="Times"/>
                        <a:ea typeface="Times New Roman"/>
                        <a:cs typeface="Times New Roman"/>
                      </a:endParaRPr>
                    </a:p>
                  </a:txBody>
                  <a:tcPr marL="57076" marR="57076" marT="0" marB="0" anchor="ctr">
                    <a:lnL>
                      <a:noFill/>
                    </a:lnL>
                    <a:lnR w="28575" cap="flat" cmpd="sng" algn="ctr">
                      <a:solidFill>
                        <a:srgbClr val="C00000"/>
                      </a:solidFill>
                      <a:prstDash val="solid"/>
                      <a:round/>
                      <a:headEnd type="none" w="med" len="med"/>
                      <a:tailEnd type="none" w="med" len="med"/>
                    </a:lnR>
                    <a:lnT w="28575" cap="flat" cmpd="sng" algn="ctr">
                      <a:solidFill>
                        <a:srgbClr val="C00000"/>
                      </a:solidFill>
                      <a:prstDash val="solid"/>
                      <a:round/>
                      <a:headEnd type="none" w="med" len="med"/>
                      <a:tailEnd type="none" w="med" len="med"/>
                    </a:lnT>
                    <a:lnB w="28575" cap="flat" cmpd="sng" algn="ctr">
                      <a:solidFill>
                        <a:srgbClr val="C00037"/>
                      </a:solidFill>
                      <a:prstDash val="solid"/>
                      <a:round/>
                      <a:headEnd type="none" w="med" len="med"/>
                      <a:tailEnd type="none" w="med" len="med"/>
                    </a:lnB>
                  </a:tcPr>
                </a:tc>
                <a:tc gridSpan="2">
                  <a:txBody>
                    <a:bodyPr/>
                    <a:lstStyle/>
                    <a:p>
                      <a:pPr algn="ctr">
                        <a:lnSpc>
                          <a:spcPts val="2400"/>
                        </a:lnSpc>
                        <a:spcAft>
                          <a:spcPts val="0"/>
                        </a:spcAft>
                      </a:pPr>
                      <a:r>
                        <a:rPr lang="fr-FR" sz="1800" b="1" i="0" spc="300" baseline="0" noProof="0" dirty="0">
                          <a:solidFill>
                            <a:srgbClr val="002060"/>
                          </a:solidFill>
                          <a:latin typeface="+mj-lt"/>
                          <a:ea typeface="Times New Roman"/>
                          <a:cs typeface="Times New Roman"/>
                        </a:rPr>
                        <a:t>PRODUITS</a:t>
                      </a:r>
                    </a:p>
                  </a:txBody>
                  <a:tcPr marL="67421" marR="67421"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noFill/>
                  </a:tcPr>
                </a:tc>
                <a:tc hMerge="1">
                  <a:txBody>
                    <a:bodyPr/>
                    <a:lstStyle/>
                    <a:p>
                      <a:pPr marR="140970" algn="r">
                        <a:lnSpc>
                          <a:spcPts val="2400"/>
                        </a:lnSpc>
                        <a:spcAft>
                          <a:spcPts val="0"/>
                        </a:spcAft>
                      </a:pPr>
                      <a:endParaRPr lang="fr-FR" sz="1300" b="1" i="1" noProof="0" dirty="0">
                        <a:solidFill>
                          <a:srgbClr val="0070C0"/>
                        </a:solidFill>
                        <a:latin typeface="+mj-lt"/>
                        <a:ea typeface="Times New Roman"/>
                        <a:cs typeface="Times New Roman"/>
                      </a:endParaRPr>
                    </a:p>
                  </a:txBody>
                  <a:tcPr marL="57076" marR="57076" marT="0" marB="0" anchor="ctr">
                    <a:lnL>
                      <a:noFill/>
                    </a:lnL>
                    <a:lnR w="28575" cap="flat" cmpd="sng" algn="ctr">
                      <a:solidFill>
                        <a:srgbClr val="C00000"/>
                      </a:solidFill>
                      <a:prstDash val="solid"/>
                      <a:round/>
                      <a:headEnd type="none" w="med" len="med"/>
                      <a:tailEnd type="none" w="med" len="med"/>
                    </a:lnR>
                    <a:lnT w="28575" cap="flat" cmpd="sng" algn="ctr">
                      <a:solidFill>
                        <a:srgbClr val="C00000"/>
                      </a:solidFill>
                      <a:prstDash val="solid"/>
                      <a:round/>
                      <a:headEnd type="none" w="med" len="med"/>
                      <a:tailEnd type="none" w="med" len="med"/>
                    </a:lnT>
                    <a:lnB w="28575" cap="flat" cmpd="sng" algn="ctr">
                      <a:solidFill>
                        <a:srgbClr val="C00037"/>
                      </a:solidFill>
                      <a:prstDash val="solid"/>
                      <a:round/>
                      <a:headEnd type="none" w="med" len="med"/>
                      <a:tailEnd type="none" w="med" len="med"/>
                    </a:lnB>
                  </a:tcPr>
                </a:tc>
                <a:extLst>
                  <a:ext uri="{0D108BD9-81ED-4DB2-BD59-A6C34878D82A}">
                    <a16:rowId xmlns:a16="http://schemas.microsoft.com/office/drawing/2014/main" xmlns="" val="10000"/>
                  </a:ext>
                </a:extLst>
              </a:tr>
              <a:tr h="216000">
                <a:tc>
                  <a:txBody>
                    <a:bodyPr/>
                    <a:lstStyle/>
                    <a:p>
                      <a:pPr marL="0" marR="0" lvl="0" indent="0" algn="l" defTabSz="914400" rtl="0" eaLnBrk="1" fontAlgn="auto" latinLnBrk="0" hangingPunct="1">
                        <a:lnSpc>
                          <a:spcPts val="2400"/>
                        </a:lnSpc>
                        <a:spcBef>
                          <a:spcPts val="0"/>
                        </a:spcBef>
                        <a:spcAft>
                          <a:spcPts val="0"/>
                        </a:spcAft>
                        <a:buClrTx/>
                        <a:buSzTx/>
                        <a:buFontTx/>
                        <a:buNone/>
                        <a:tabLst>
                          <a:tab pos="274320" algn="l"/>
                        </a:tabLst>
                        <a:defRPr/>
                      </a:pPr>
                      <a:endParaRPr lang="fr-FR" sz="600" b="1" kern="1200" spc="-70" baseline="0" noProof="0" dirty="0">
                        <a:solidFill>
                          <a:srgbClr val="FF660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w="38100" cap="flat" cmpd="sng" algn="ctr">
                      <a:solidFill>
                        <a:srgbClr val="002060"/>
                      </a:solidFill>
                      <a:prstDash val="solid"/>
                      <a:round/>
                      <a:headEnd type="none" w="med" len="med"/>
                      <a:tailEnd type="none" w="med" len="med"/>
                    </a:lnT>
                    <a:lnB>
                      <a:noFill/>
                    </a:lnB>
                  </a:tcPr>
                </a:tc>
                <a:tc>
                  <a:txBody>
                    <a:bodyPr/>
                    <a:lstStyle/>
                    <a:p>
                      <a:pPr marR="140970" algn="r">
                        <a:lnSpc>
                          <a:spcPts val="2400"/>
                        </a:lnSpc>
                        <a:spcAft>
                          <a:spcPts val="0"/>
                        </a:spcAft>
                      </a:pPr>
                      <a:endParaRPr lang="fr-FR" sz="600" b="1" i="1" noProof="0" dirty="0">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a:noFill/>
                    </a:lnB>
                  </a:tcPr>
                </a:tc>
                <a:tc>
                  <a:txBody>
                    <a:bodyPr/>
                    <a:lstStyle/>
                    <a:p>
                      <a:pPr marL="0" marR="0" lvl="0" indent="0" algn="l" defTabSz="914400" rtl="0" eaLnBrk="1" fontAlgn="auto" latinLnBrk="0" hangingPunct="1">
                        <a:lnSpc>
                          <a:spcPts val="2400"/>
                        </a:lnSpc>
                        <a:spcBef>
                          <a:spcPts val="0"/>
                        </a:spcBef>
                        <a:spcAft>
                          <a:spcPts val="0"/>
                        </a:spcAft>
                        <a:buClrTx/>
                        <a:buSzTx/>
                        <a:buFontTx/>
                        <a:buNone/>
                        <a:tabLst>
                          <a:tab pos="274320" algn="l"/>
                        </a:tabLst>
                        <a:defRPr/>
                      </a:pPr>
                      <a:endParaRPr lang="fr-FR" sz="600" b="1" kern="1200" spc="-70" baseline="0" noProof="0" dirty="0">
                        <a:solidFill>
                          <a:srgbClr val="00B05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w="38100" cap="flat" cmpd="sng" algn="ctr">
                      <a:solidFill>
                        <a:srgbClr val="002060"/>
                      </a:solidFill>
                      <a:prstDash val="solid"/>
                      <a:round/>
                      <a:headEnd type="none" w="med" len="med"/>
                      <a:tailEnd type="none" w="med" len="med"/>
                    </a:lnT>
                    <a:lnB>
                      <a:noFill/>
                    </a:lnB>
                  </a:tcPr>
                </a:tc>
                <a:tc>
                  <a:txBody>
                    <a:bodyPr/>
                    <a:lstStyle/>
                    <a:p>
                      <a:endParaRPr lang="fr-FR" sz="600" dirty="0">
                        <a:latin typeface="+mn-lt"/>
                      </a:endParaRPr>
                    </a:p>
                  </a:txBody>
                  <a:tcPr marL="67421" marR="67421" marT="0" marB="0" anchor="ctr">
                    <a:lnL>
                      <a:noFill/>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396000">
                <a:tc>
                  <a:txBody>
                    <a:bodyPr/>
                    <a:lstStyle/>
                    <a:p>
                      <a:pPr marL="0" marR="0" lvl="0" indent="0" algn="l" defTabSz="914400" rtl="0" eaLnBrk="1" fontAlgn="auto" latinLnBrk="0" hangingPunct="1">
                        <a:lnSpc>
                          <a:spcPts val="2400"/>
                        </a:lnSpc>
                        <a:spcBef>
                          <a:spcPts val="0"/>
                        </a:spcBef>
                        <a:spcAft>
                          <a:spcPts val="0"/>
                        </a:spcAft>
                        <a:buClrTx/>
                        <a:buSzTx/>
                        <a:buFontTx/>
                        <a:buNone/>
                        <a:tabLst>
                          <a:tab pos="274320" algn="l"/>
                        </a:tabLst>
                        <a:defRPr/>
                      </a:pPr>
                      <a:r>
                        <a:rPr lang="fr-FR" sz="2200" b="1" i="0" u="none" strike="noStrike" kern="1200" spc="-70" baseline="0" dirty="0">
                          <a:solidFill>
                            <a:srgbClr val="FF6600"/>
                          </a:solidFill>
                          <a:latin typeface="+mn-lt"/>
                          <a:ea typeface="+mn-ea"/>
                          <a:cs typeface="+mn-cs"/>
                        </a:rPr>
                        <a:t> Charges liées au Métier de Garant</a:t>
                      </a:r>
                      <a:endParaRPr lang="fr-FR" sz="2200" b="1" kern="1200" spc="-70" baseline="0" noProof="0" dirty="0">
                        <a:solidFill>
                          <a:srgbClr val="FF660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40970" algn="r">
                        <a:lnSpc>
                          <a:spcPts val="2400"/>
                        </a:lnSpc>
                        <a:spcAft>
                          <a:spcPts val="0"/>
                        </a:spcAft>
                      </a:pPr>
                      <a:endParaRPr lang="fr-FR" sz="1800" b="1" i="1" noProof="0" dirty="0">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marL="0" marR="0" lvl="0" indent="0" algn="l" defTabSz="914400" rtl="0" eaLnBrk="1" fontAlgn="auto" latinLnBrk="0" hangingPunct="1">
                        <a:lnSpc>
                          <a:spcPts val="2400"/>
                        </a:lnSpc>
                        <a:spcBef>
                          <a:spcPts val="0"/>
                        </a:spcBef>
                        <a:spcAft>
                          <a:spcPts val="0"/>
                        </a:spcAft>
                        <a:buClrTx/>
                        <a:buSzTx/>
                        <a:buFontTx/>
                        <a:buNone/>
                        <a:tabLst>
                          <a:tab pos="274320" algn="l"/>
                        </a:tabLst>
                        <a:defRPr/>
                      </a:pPr>
                      <a:r>
                        <a:rPr lang="fr-FR" sz="2200" b="1" i="0" u="none" strike="noStrike" kern="1200" spc="-70" baseline="0" dirty="0">
                          <a:solidFill>
                            <a:srgbClr val="00B050"/>
                          </a:solidFill>
                          <a:latin typeface="+mn-lt"/>
                          <a:ea typeface="+mn-ea"/>
                          <a:cs typeface="+mn-cs"/>
                        </a:rPr>
                        <a:t> Produits liés au Métier de Garant</a:t>
                      </a:r>
                      <a:endParaRPr lang="fr-FR" sz="2200" b="1" kern="1200" spc="-70" baseline="0" noProof="0" dirty="0">
                        <a:solidFill>
                          <a:srgbClr val="00B05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endParaRPr lang="fr-FR" sz="1800" dirty="0">
                        <a:latin typeface="+mn-lt"/>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354263343"/>
                  </a:ext>
                </a:extLst>
              </a:tr>
              <a:tr h="396000">
                <a:tc>
                  <a:txBody>
                    <a:bodyPr/>
                    <a:lstStyle/>
                    <a:p>
                      <a:pPr>
                        <a:lnSpc>
                          <a:spcPts val="2400"/>
                        </a:lnSpc>
                        <a:spcAft>
                          <a:spcPts val="0"/>
                        </a:spcAft>
                      </a:pPr>
                      <a:r>
                        <a:rPr lang="fr-FR" sz="1800" b="1" i="1" u="none" strike="noStrike" kern="1200" baseline="0" noProof="0" dirty="0">
                          <a:solidFill>
                            <a:srgbClr val="006666"/>
                          </a:solidFill>
                          <a:latin typeface="+mn-lt"/>
                          <a:ea typeface="+mn-ea"/>
                          <a:cs typeface="Times New Roman"/>
                        </a:rPr>
                        <a:t>   </a:t>
                      </a:r>
                      <a:r>
                        <a:rPr lang="fr-FR" sz="1800" b="0" i="0" u="none" strike="noStrike" kern="1200" spc="-20" baseline="0" noProof="0" dirty="0">
                          <a:solidFill>
                            <a:srgbClr val="0070C0"/>
                          </a:solidFill>
                          <a:latin typeface="+mn-lt"/>
                          <a:ea typeface="+mn-ea"/>
                          <a:cs typeface="+mn-cs"/>
                        </a:rPr>
                        <a:t>Pertes Finales sur Indemnisations</a:t>
                      </a: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r>
                        <a:rPr lang="fr-FR" sz="1800" b="0" i="0" u="none" strike="noStrike" kern="1200" baseline="0" dirty="0">
                          <a:solidFill>
                            <a:srgbClr val="0070C0"/>
                          </a:solidFill>
                          <a:latin typeface="+mn-lt"/>
                          <a:ea typeface="+mn-ea"/>
                          <a:cs typeface="+mn-cs"/>
                        </a:rPr>
                        <a:t>   Primes ou Contributions de Garantie</a:t>
                      </a: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396000">
                <a:tc>
                  <a:txBody>
                    <a:bodyPr/>
                    <a:lstStyle/>
                    <a:p>
                      <a:pPr>
                        <a:lnSpc>
                          <a:spcPts val="2400"/>
                        </a:lnSpc>
                        <a:spcAft>
                          <a:spcPts val="0"/>
                        </a:spcAft>
                        <a:tabLst>
                          <a:tab pos="365760" algn="l"/>
                        </a:tabLst>
                      </a:pPr>
                      <a:r>
                        <a:rPr lang="fr-FR" sz="1800" b="0" i="1" u="none" strike="noStrike" kern="1200" baseline="0" noProof="0" dirty="0">
                          <a:solidFill>
                            <a:srgbClr val="002060"/>
                          </a:solidFill>
                          <a:latin typeface="+mn-lt"/>
                          <a:ea typeface="+mn-ea"/>
                          <a:cs typeface="+mn-cs"/>
                        </a:rPr>
                        <a:t>   Dotations nettes aux Provisions pour</a:t>
                      </a: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rowSpan="2">
                  <a:txBody>
                    <a:bodyPr/>
                    <a:lstStyle/>
                    <a:p>
                      <a:pPr marR="102870" algn="r">
                        <a:lnSpc>
                          <a:spcPts val="2400"/>
                        </a:lnSpc>
                        <a:spcAft>
                          <a:spcPts val="0"/>
                        </a:spcAft>
                      </a:pPr>
                      <a:r>
                        <a:rPr lang="fr-FR" sz="1800" b="0" i="1" u="none" strike="noStrike" kern="1200" baseline="0" noProof="0" dirty="0">
                          <a:solidFill>
                            <a:srgbClr val="00206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a:lnSpc>
                          <a:spcPts val="2400"/>
                        </a:lnSpc>
                        <a:spcAft>
                          <a:spcPts val="0"/>
                        </a:spcAft>
                        <a:tabLst>
                          <a:tab pos="274320" algn="l"/>
                        </a:tabLst>
                      </a:pPr>
                      <a:r>
                        <a:rPr lang="fr-FR" sz="1800" b="0" i="0" u="none" strike="noStrike" kern="1200" baseline="0" dirty="0">
                          <a:solidFill>
                            <a:srgbClr val="0070C0"/>
                          </a:solidFill>
                          <a:latin typeface="+mn-lt"/>
                          <a:ea typeface="+mn-ea"/>
                          <a:cs typeface="+mn-cs"/>
                        </a:rPr>
                        <a:t>   Commissions de Garantie</a:t>
                      </a:r>
                      <a:endParaRPr lang="fr-FR" sz="1800" b="0" i="0" u="none" strike="noStrike" kern="1200" baseline="0" noProof="0" dirty="0">
                        <a:solidFill>
                          <a:srgbClr val="0070C0"/>
                        </a:solidFill>
                        <a:latin typeface="+mn-lt"/>
                        <a:ea typeface="+mn-ea"/>
                        <a:cs typeface="+mn-cs"/>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859834291"/>
                  </a:ext>
                </a:extLst>
              </a:tr>
              <a:tr h="396000">
                <a:tc>
                  <a:txBody>
                    <a:bodyPr/>
                    <a:lstStyle/>
                    <a:p>
                      <a:pPr marL="0" marR="0" lvl="0" indent="0" algn="l" defTabSz="914400" rtl="0" eaLnBrk="1" fontAlgn="auto" latinLnBrk="0" hangingPunct="1">
                        <a:lnSpc>
                          <a:spcPts val="2400"/>
                        </a:lnSpc>
                        <a:spcBef>
                          <a:spcPts val="0"/>
                        </a:spcBef>
                        <a:spcAft>
                          <a:spcPts val="0"/>
                        </a:spcAft>
                        <a:buClrTx/>
                        <a:buSzTx/>
                        <a:buFontTx/>
                        <a:buNone/>
                        <a:tabLst>
                          <a:tab pos="365760" algn="l"/>
                        </a:tabLst>
                        <a:defRPr/>
                      </a:pPr>
                      <a:r>
                        <a:rPr lang="fr-FR" sz="1800" b="0" i="1" u="none" strike="noStrike" kern="1200" baseline="0" noProof="0" dirty="0">
                          <a:solidFill>
                            <a:srgbClr val="002060"/>
                          </a:solidFill>
                          <a:latin typeface="+mn-lt"/>
                          <a:ea typeface="+mn-ea"/>
                          <a:cs typeface="+mn-cs"/>
                        </a:rPr>
                        <a:t>   Garantie de Crédit (PGC)</a:t>
                      </a: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vMerge="1">
                  <a:txBody>
                    <a:bodyPr/>
                    <a:lstStyle/>
                    <a:p>
                      <a:pPr marL="0" marR="102870" algn="l" defTabSz="914400" rtl="0" eaLnBrk="1" latinLnBrk="0" hangingPunct="1">
                        <a:lnSpc>
                          <a:spcPts val="2400"/>
                        </a:lnSpc>
                        <a:spcAft>
                          <a:spcPts val="0"/>
                        </a:spcAft>
                        <a:tabLst>
                          <a:tab pos="365760" algn="l"/>
                        </a:tabLst>
                      </a:pPr>
                      <a:endParaRPr lang="fr-FR" sz="1800" b="0" i="0" u="none" strike="noStrike" kern="1200" baseline="0" noProof="0" dirty="0">
                        <a:solidFill>
                          <a:srgbClr val="0070C0"/>
                        </a:solidFill>
                        <a:latin typeface="+mn-lt"/>
                        <a:ea typeface="+mn-ea"/>
                        <a:cs typeface="+mn-cs"/>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marL="0" marR="0" lvl="0" indent="0" algn="l" defTabSz="914400" rtl="0" eaLnBrk="1" fontAlgn="auto" latinLnBrk="0" hangingPunct="1">
                        <a:lnSpc>
                          <a:spcPts val="2400"/>
                        </a:lnSpc>
                        <a:spcBef>
                          <a:spcPts val="0"/>
                        </a:spcBef>
                        <a:spcAft>
                          <a:spcPts val="0"/>
                        </a:spcAft>
                        <a:buClrTx/>
                        <a:buSzTx/>
                        <a:buFontTx/>
                        <a:buNone/>
                        <a:tabLst>
                          <a:tab pos="274320" algn="l"/>
                        </a:tabLst>
                        <a:defRPr/>
                      </a:pPr>
                      <a:r>
                        <a:rPr lang="fr-FR" sz="1800" b="0" i="0" u="none" strike="noStrike" kern="1200" baseline="0" dirty="0">
                          <a:solidFill>
                            <a:srgbClr val="0070C0"/>
                          </a:solidFill>
                          <a:latin typeface="+mn-lt"/>
                          <a:ea typeface="+mn-ea"/>
                          <a:cs typeface="+mn-cs"/>
                        </a:rPr>
                        <a:t>   Récupérations sur Sinistres</a:t>
                      </a:r>
                      <a:endParaRPr lang="fr-FR" sz="1800" b="1" kern="1200" noProof="0" dirty="0">
                        <a:solidFill>
                          <a:srgbClr val="00808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216000">
                <a:tc>
                  <a:txBody>
                    <a:bodyPr/>
                    <a:lstStyle/>
                    <a:p>
                      <a:pPr marL="0" marR="0" lvl="0" indent="0" algn="l" defTabSz="914400" rtl="0" eaLnBrk="1" fontAlgn="auto" latinLnBrk="0" hangingPunct="1">
                        <a:lnSpc>
                          <a:spcPts val="2400"/>
                        </a:lnSpc>
                        <a:spcBef>
                          <a:spcPts val="0"/>
                        </a:spcBef>
                        <a:spcAft>
                          <a:spcPts val="0"/>
                        </a:spcAft>
                        <a:buClrTx/>
                        <a:buSzTx/>
                        <a:buFontTx/>
                        <a:buNone/>
                        <a:tabLst/>
                        <a:defRPr/>
                      </a:pPr>
                      <a:endParaRPr lang="fr-FR" sz="800" b="1" kern="1200" noProof="0" dirty="0">
                        <a:solidFill>
                          <a:srgbClr val="FF660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endParaRPr lang="fr-FR" sz="800" b="0" i="0" kern="1200" noProof="0" dirty="0">
                        <a:solidFill>
                          <a:srgbClr val="00B050"/>
                        </a:solidFill>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marL="0" marR="0" lvl="0" indent="0" algn="l" defTabSz="914400" rtl="0" eaLnBrk="1" fontAlgn="auto" latinLnBrk="0" hangingPunct="1">
                        <a:lnSpc>
                          <a:spcPts val="2400"/>
                        </a:lnSpc>
                        <a:spcBef>
                          <a:spcPts val="0"/>
                        </a:spcBef>
                        <a:spcAft>
                          <a:spcPts val="0"/>
                        </a:spcAft>
                        <a:buClrTx/>
                        <a:buSzTx/>
                        <a:buFontTx/>
                        <a:buNone/>
                        <a:tabLst>
                          <a:tab pos="274320" algn="l"/>
                        </a:tabLst>
                        <a:defRPr/>
                      </a:pPr>
                      <a:endParaRPr lang="fr-FR" sz="800" b="1" kern="1200" spc="-70" baseline="0" noProof="0" dirty="0">
                        <a:solidFill>
                          <a:srgbClr val="00B05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endParaRPr lang="fr-FR" sz="800" b="0" i="0" u="none" strike="noStrike" kern="1200" baseline="0" noProof="0" dirty="0">
                        <a:solidFill>
                          <a:srgbClr val="0070C0"/>
                        </a:solidFill>
                        <a:latin typeface="+mn-lt"/>
                        <a:ea typeface="+mn-ea"/>
                        <a:cs typeface="+mn-cs"/>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396000">
                <a:tc>
                  <a:txBody>
                    <a:bodyPr/>
                    <a:lstStyle/>
                    <a:p>
                      <a:pPr marL="0" marR="0" lvl="0" indent="0" algn="l" defTabSz="914400" rtl="0" eaLnBrk="1" fontAlgn="auto" latinLnBrk="0" hangingPunct="1">
                        <a:lnSpc>
                          <a:spcPts val="2400"/>
                        </a:lnSpc>
                        <a:spcBef>
                          <a:spcPts val="0"/>
                        </a:spcBef>
                        <a:spcAft>
                          <a:spcPts val="0"/>
                        </a:spcAft>
                        <a:buClrTx/>
                        <a:buSzTx/>
                        <a:buFontTx/>
                        <a:buNone/>
                        <a:tabLst/>
                        <a:defRPr/>
                      </a:pPr>
                      <a:r>
                        <a:rPr lang="fr-FR" sz="2200" b="1" i="0" u="none" strike="noStrike" kern="1200" baseline="0" dirty="0">
                          <a:solidFill>
                            <a:srgbClr val="FF6600"/>
                          </a:solidFill>
                          <a:latin typeface="+mn-lt"/>
                          <a:ea typeface="+mn-ea"/>
                          <a:cs typeface="+mn-cs"/>
                        </a:rPr>
                        <a:t> Charges Générales d’Exploitation</a:t>
                      </a:r>
                      <a:endParaRPr lang="fr-FR" sz="2200" b="1" kern="1200" noProof="0" dirty="0">
                        <a:solidFill>
                          <a:srgbClr val="FF660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endParaRPr lang="fr-FR" sz="2200" b="0" i="0" kern="1200" noProof="0" dirty="0">
                        <a:solidFill>
                          <a:srgbClr val="00B050"/>
                        </a:solidFill>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marL="0" marR="0" lvl="0" indent="0" algn="l" defTabSz="914400" rtl="0" eaLnBrk="1" fontAlgn="auto" latinLnBrk="0" hangingPunct="1">
                        <a:lnSpc>
                          <a:spcPts val="2400"/>
                        </a:lnSpc>
                        <a:spcBef>
                          <a:spcPts val="0"/>
                        </a:spcBef>
                        <a:spcAft>
                          <a:spcPts val="0"/>
                        </a:spcAft>
                        <a:buClrTx/>
                        <a:buSzTx/>
                        <a:buFontTx/>
                        <a:buNone/>
                        <a:tabLst>
                          <a:tab pos="274320" algn="l"/>
                        </a:tabLst>
                        <a:defRPr/>
                      </a:pPr>
                      <a:r>
                        <a:rPr lang="fr-FR" sz="2200" b="1" i="0" u="none" strike="noStrike" kern="1200" spc="-70" baseline="0" dirty="0">
                          <a:solidFill>
                            <a:srgbClr val="00B050"/>
                          </a:solidFill>
                          <a:latin typeface="+mn-lt"/>
                          <a:ea typeface="+mn-ea"/>
                          <a:cs typeface="+mn-cs"/>
                        </a:rPr>
                        <a:t> Produits des Placements</a:t>
                      </a:r>
                      <a:endParaRPr lang="fr-FR" sz="2200" b="1" kern="1200" spc="-70" baseline="0" noProof="0" dirty="0">
                        <a:solidFill>
                          <a:srgbClr val="00B05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endParaRPr lang="fr-FR" sz="2200" b="0" i="0" u="none" strike="noStrike" kern="1200" baseline="0" noProof="0" dirty="0">
                        <a:solidFill>
                          <a:srgbClr val="0070C0"/>
                        </a:solidFill>
                        <a:latin typeface="+mn-lt"/>
                        <a:ea typeface="+mn-ea"/>
                        <a:cs typeface="+mn-cs"/>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396000">
                <a:tc>
                  <a:txBody>
                    <a:bodyPr/>
                    <a:lstStyle/>
                    <a:p>
                      <a:pPr>
                        <a:lnSpc>
                          <a:spcPts val="2400"/>
                        </a:lnSpc>
                        <a:spcAft>
                          <a:spcPts val="0"/>
                        </a:spcAft>
                      </a:pPr>
                      <a:r>
                        <a:rPr lang="fr-FR" sz="1800" b="1" noProof="0" dirty="0">
                          <a:solidFill>
                            <a:srgbClr val="0070C0"/>
                          </a:solidFill>
                          <a:latin typeface="+mn-lt"/>
                          <a:ea typeface="Times New Roman"/>
                          <a:cs typeface="Times New Roman"/>
                        </a:rPr>
                        <a:t>   </a:t>
                      </a:r>
                      <a:r>
                        <a:rPr lang="fr-FR" sz="1800" b="0" i="0" u="none" strike="noStrike" kern="1200" spc="-60" baseline="0" dirty="0">
                          <a:solidFill>
                            <a:srgbClr val="0070C0"/>
                          </a:solidFill>
                          <a:latin typeface="+mn-lt"/>
                          <a:ea typeface="+mn-ea"/>
                          <a:cs typeface="+mn-cs"/>
                        </a:rPr>
                        <a:t>Charges de Personnel / Commission de Gestion</a:t>
                      </a:r>
                      <a:endParaRPr lang="fr-FR" sz="1800" b="1" spc="-60" baseline="0" noProof="0" dirty="0">
                        <a:solidFill>
                          <a:srgbClr val="0070C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kern="1200" noProof="0" dirty="0">
                          <a:solidFill>
                            <a:srgbClr val="0070C0"/>
                          </a:solidFill>
                          <a:latin typeface="+mn-lt"/>
                          <a:ea typeface="Times New Roman"/>
                          <a:cs typeface="Times New Roman"/>
                        </a:rPr>
                        <a:t>XXX</a:t>
                      </a:r>
                      <a:endParaRPr lang="fr-FR" sz="1800" b="0" i="0" kern="1200" noProof="0" dirty="0">
                        <a:solidFill>
                          <a:schemeClr val="tx1"/>
                        </a:solidFill>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r>
                        <a:rPr lang="fr-FR" sz="1800" b="0" i="0" u="none" strike="noStrike" kern="1200" baseline="0" dirty="0">
                          <a:solidFill>
                            <a:srgbClr val="0070C0"/>
                          </a:solidFill>
                          <a:latin typeface="+mn-lt"/>
                          <a:ea typeface="+mn-ea"/>
                          <a:cs typeface="+mn-cs"/>
                        </a:rPr>
                        <a:t>   Intérêts et Dividendes</a:t>
                      </a: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396000">
                <a:tc>
                  <a:txBody>
                    <a:bodyPr/>
                    <a:lstStyle/>
                    <a:p>
                      <a:pPr marL="0" algn="l" defTabSz="914400" rtl="0" eaLnBrk="1" latinLnBrk="0" hangingPunct="1">
                        <a:lnSpc>
                          <a:spcPts val="2400"/>
                        </a:lnSpc>
                        <a:spcAft>
                          <a:spcPts val="0"/>
                        </a:spcAft>
                      </a:pPr>
                      <a:r>
                        <a:rPr lang="fr-FR" sz="1800" b="0" kern="1200" noProof="0" dirty="0">
                          <a:solidFill>
                            <a:srgbClr val="0070C0"/>
                          </a:solidFill>
                          <a:latin typeface="+mn-lt"/>
                          <a:ea typeface="+mn-ea"/>
                          <a:cs typeface="Times New Roman"/>
                        </a:rPr>
                        <a:t>   Autres charges d’exploitation</a:t>
                      </a: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L="0" marR="102870" algn="r" defTabSz="914400" rtl="0" eaLnBrk="1" latinLnBrk="0" hangingPunct="1">
                        <a:lnSpc>
                          <a:spcPts val="2400"/>
                        </a:lnSpc>
                        <a:spcAft>
                          <a:spcPts val="0"/>
                        </a:spcAft>
                      </a:pPr>
                      <a:r>
                        <a:rPr lang="fr-FR" sz="1800" b="0" kern="1200" noProof="0" dirty="0">
                          <a:solidFill>
                            <a:srgbClr val="0070C0"/>
                          </a:solidFill>
                          <a:latin typeface="+mn-lt"/>
                          <a:ea typeface="+mn-ea"/>
                          <a:cs typeface="Times New Roman"/>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a:lnSpc>
                          <a:spcPts val="2400"/>
                        </a:lnSpc>
                        <a:spcAft>
                          <a:spcPts val="0"/>
                        </a:spcAft>
                        <a:tabLst>
                          <a:tab pos="274320" algn="l"/>
                        </a:tabLst>
                      </a:pPr>
                      <a:r>
                        <a:rPr lang="fr-FR" sz="1800" b="0" i="0" u="none" strike="noStrike" kern="1200" baseline="0" dirty="0">
                          <a:solidFill>
                            <a:srgbClr val="0070C0"/>
                          </a:solidFill>
                          <a:latin typeface="+mn-lt"/>
                          <a:ea typeface="+mn-ea"/>
                          <a:cs typeface="+mn-cs"/>
                        </a:rPr>
                        <a:t>   Gains et Pertes sur Cession et Réévaluation</a:t>
                      </a:r>
                      <a:endParaRPr lang="fr-FR" sz="1800" b="0" i="0" u="none" strike="noStrike" kern="1200" baseline="0" noProof="0" dirty="0">
                        <a:solidFill>
                          <a:srgbClr val="0070C0"/>
                        </a:solidFill>
                        <a:latin typeface="+mn-lt"/>
                        <a:ea typeface="+mn-ea"/>
                        <a:cs typeface="+mn-cs"/>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r>
                        <a:rPr lang="fr-FR" sz="1800" b="0" i="0" u="none" strike="noStrike" kern="1200" baseline="0" noProof="0" dirty="0">
                          <a:solidFill>
                            <a:srgbClr val="0070C0"/>
                          </a:solidFill>
                          <a:latin typeface="+mn-lt"/>
                          <a:ea typeface="+mn-ea"/>
                          <a:cs typeface="+mn-cs"/>
                        </a:rPr>
                        <a:t>XXX</a:t>
                      </a: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288000">
                <a:tc>
                  <a:txBody>
                    <a:bodyPr/>
                    <a:lstStyle/>
                    <a:p>
                      <a:pPr marL="0" marR="0" lvl="0" indent="0" algn="l" defTabSz="914400" rtl="0" eaLnBrk="1" fontAlgn="auto" latinLnBrk="0" hangingPunct="1">
                        <a:lnSpc>
                          <a:spcPts val="2400"/>
                        </a:lnSpc>
                        <a:spcBef>
                          <a:spcPts val="0"/>
                        </a:spcBef>
                        <a:spcAft>
                          <a:spcPts val="0"/>
                        </a:spcAft>
                        <a:buClrTx/>
                        <a:buSzTx/>
                        <a:buFontTx/>
                        <a:buNone/>
                        <a:tabLst>
                          <a:tab pos="274320" algn="l"/>
                        </a:tabLst>
                        <a:defRPr/>
                      </a:pPr>
                      <a:endParaRPr lang="fr-FR" sz="600" b="1" kern="1200" noProof="0" dirty="0">
                        <a:solidFill>
                          <a:srgbClr val="FF660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40970" algn="r">
                        <a:lnSpc>
                          <a:spcPts val="2400"/>
                        </a:lnSpc>
                        <a:spcAft>
                          <a:spcPts val="0"/>
                        </a:spcAft>
                      </a:pPr>
                      <a:endParaRPr lang="fr-FR" sz="600" b="1" i="1" noProof="0" dirty="0">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tc>
                  <a:txBody>
                    <a:bodyPr/>
                    <a:lstStyle/>
                    <a:p>
                      <a:pPr>
                        <a:lnSpc>
                          <a:spcPts val="2400"/>
                        </a:lnSpc>
                        <a:spcAft>
                          <a:spcPts val="0"/>
                        </a:spcAft>
                        <a:tabLst>
                          <a:tab pos="354965" algn="l"/>
                        </a:tabLst>
                      </a:pPr>
                      <a:endParaRPr lang="fr-FR" sz="600" b="1" i="0" kern="1200" noProof="0" dirty="0">
                        <a:solidFill>
                          <a:schemeClr val="tx1"/>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a:noFill/>
                    </a:lnB>
                  </a:tcPr>
                </a:tc>
                <a:tc>
                  <a:txBody>
                    <a:bodyPr/>
                    <a:lstStyle/>
                    <a:p>
                      <a:pPr marR="102870" algn="r">
                        <a:lnSpc>
                          <a:spcPts val="2400"/>
                        </a:lnSpc>
                        <a:spcAft>
                          <a:spcPts val="0"/>
                        </a:spcAft>
                      </a:pPr>
                      <a:endParaRPr lang="fr-FR" sz="600" b="0" i="0" u="none" strike="noStrike" kern="1200" baseline="0" noProof="0" dirty="0">
                        <a:solidFill>
                          <a:srgbClr val="0070C0"/>
                        </a:solidFill>
                        <a:latin typeface="+mn-lt"/>
                        <a:ea typeface="+mn-ea"/>
                        <a:cs typeface="+mn-cs"/>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a:noFill/>
                    </a:lnB>
                  </a:tcPr>
                </a:tc>
                <a:extLst>
                  <a:ext uri="{0D108BD9-81ED-4DB2-BD59-A6C34878D82A}">
                    <a16:rowId xmlns:a16="http://schemas.microsoft.com/office/drawing/2014/main" xmlns="" val="10011"/>
                  </a:ext>
                </a:extLst>
              </a:tr>
              <a:tr h="396000">
                <a:tc>
                  <a:txBody>
                    <a:bodyPr/>
                    <a:lstStyle/>
                    <a:p>
                      <a:pPr marL="0" marR="0" lvl="0" indent="0" algn="l" defTabSz="914400" rtl="0" eaLnBrk="1" fontAlgn="auto" latinLnBrk="0" hangingPunct="1">
                        <a:lnSpc>
                          <a:spcPts val="2400"/>
                        </a:lnSpc>
                        <a:spcBef>
                          <a:spcPts val="0"/>
                        </a:spcBef>
                        <a:spcAft>
                          <a:spcPts val="0"/>
                        </a:spcAft>
                        <a:buClrTx/>
                        <a:buSzTx/>
                        <a:buFontTx/>
                        <a:buNone/>
                        <a:tabLst>
                          <a:tab pos="274320" algn="l"/>
                        </a:tabLst>
                        <a:defRPr/>
                      </a:pPr>
                      <a:r>
                        <a:rPr lang="fr-FR" sz="2200" b="1" i="0" u="none" strike="noStrike" kern="1200" baseline="0" dirty="0">
                          <a:solidFill>
                            <a:srgbClr val="FF6600"/>
                          </a:solidFill>
                          <a:latin typeface="+mn-lt"/>
                          <a:ea typeface="+mn-ea"/>
                          <a:cs typeface="+mn-cs"/>
                        </a:rPr>
                        <a:t> Autres Charges et Pertes</a:t>
                      </a:r>
                      <a:endParaRPr lang="fr-FR" sz="2200" b="1" kern="1200" noProof="0" dirty="0">
                        <a:solidFill>
                          <a:srgbClr val="FF660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w="38100" cap="flat" cmpd="sng" algn="ctr">
                      <a:noFill/>
                      <a:prstDash val="solid"/>
                      <a:round/>
                      <a:headEnd type="none" w="med" len="med"/>
                      <a:tailEnd type="none" w="med" len="med"/>
                    </a:lnB>
                  </a:tcPr>
                </a:tc>
                <a:tc>
                  <a:txBody>
                    <a:bodyPr/>
                    <a:lstStyle/>
                    <a:p>
                      <a:pPr marR="140970" algn="r">
                        <a:lnSpc>
                          <a:spcPts val="2400"/>
                        </a:lnSpc>
                        <a:spcAft>
                          <a:spcPts val="0"/>
                        </a:spcAft>
                      </a:pPr>
                      <a:endParaRPr lang="fr-FR" sz="1800" b="1" i="1" noProof="0" dirty="0">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w="381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ts val="2400"/>
                        </a:lnSpc>
                        <a:spcBef>
                          <a:spcPts val="0"/>
                        </a:spcBef>
                        <a:spcAft>
                          <a:spcPts val="0"/>
                        </a:spcAft>
                        <a:buClrTx/>
                        <a:buSzTx/>
                        <a:buFontTx/>
                        <a:buNone/>
                        <a:tabLst/>
                        <a:defRPr/>
                      </a:pPr>
                      <a:r>
                        <a:rPr lang="fr-FR" sz="2200" b="1" i="0" u="none" strike="noStrike" kern="1200" spc="-70" baseline="0" dirty="0">
                          <a:solidFill>
                            <a:srgbClr val="00B050"/>
                          </a:solidFill>
                          <a:latin typeface="+mn-lt"/>
                          <a:ea typeface="+mn-ea"/>
                          <a:cs typeface="+mn-cs"/>
                        </a:rPr>
                        <a:t> Autres Produits et Gains</a:t>
                      </a:r>
                      <a:endParaRPr lang="fr-FR" sz="2200" b="1" kern="1200" spc="-70" baseline="0" noProof="0" dirty="0">
                        <a:solidFill>
                          <a:srgbClr val="00B05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w="38100" cap="flat" cmpd="sng" algn="ctr">
                      <a:noFill/>
                      <a:prstDash val="solid"/>
                      <a:round/>
                      <a:headEnd type="none" w="med" len="med"/>
                      <a:tailEnd type="none" w="med" len="med"/>
                    </a:lnB>
                  </a:tcPr>
                </a:tc>
                <a:tc>
                  <a:txBody>
                    <a:bodyPr/>
                    <a:lstStyle/>
                    <a:p>
                      <a:pPr marR="102870" algn="r">
                        <a:lnSpc>
                          <a:spcPts val="2400"/>
                        </a:lnSpc>
                        <a:spcAft>
                          <a:spcPts val="0"/>
                        </a:spcAft>
                      </a:pPr>
                      <a:endParaRPr lang="fr-FR" sz="1800" b="0" i="0" u="none" strike="noStrike" kern="1200" baseline="0" noProof="0" dirty="0">
                        <a:solidFill>
                          <a:srgbClr val="0070C0"/>
                        </a:solidFill>
                        <a:latin typeface="+mn-lt"/>
                        <a:ea typeface="+mn-ea"/>
                        <a:cs typeface="+mn-cs"/>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w="38100" cap="flat" cmpd="sng" algn="ctr">
                      <a:noFill/>
                      <a:prstDash val="solid"/>
                      <a:round/>
                      <a:headEnd type="none" w="med" len="med"/>
                      <a:tailEnd type="none" w="med" len="med"/>
                    </a:lnB>
                  </a:tcPr>
                </a:tc>
                <a:extLst>
                  <a:ext uri="{0D108BD9-81ED-4DB2-BD59-A6C34878D82A}">
                    <a16:rowId xmlns:a16="http://schemas.microsoft.com/office/drawing/2014/main" xmlns="" val="4135879847"/>
                  </a:ext>
                </a:extLst>
              </a:tr>
              <a:tr h="216000">
                <a:tc>
                  <a:txBody>
                    <a:bodyPr/>
                    <a:lstStyle/>
                    <a:p>
                      <a:pPr marL="0" marR="0" lvl="0" indent="0" algn="l" defTabSz="914400" rtl="0" eaLnBrk="1" fontAlgn="auto" latinLnBrk="0" hangingPunct="1">
                        <a:lnSpc>
                          <a:spcPts val="2400"/>
                        </a:lnSpc>
                        <a:spcBef>
                          <a:spcPts val="0"/>
                        </a:spcBef>
                        <a:spcAft>
                          <a:spcPts val="0"/>
                        </a:spcAft>
                        <a:buClrTx/>
                        <a:buSzTx/>
                        <a:buFontTx/>
                        <a:buNone/>
                        <a:tabLst>
                          <a:tab pos="274320" algn="l"/>
                        </a:tabLst>
                        <a:defRPr/>
                      </a:pPr>
                      <a:endParaRPr lang="fr-FR" sz="600" b="1" kern="1200" noProof="0" dirty="0">
                        <a:solidFill>
                          <a:srgbClr val="FF660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w="38100" cap="flat" cmpd="sng" algn="ctr">
                      <a:solidFill>
                        <a:srgbClr val="002060"/>
                      </a:solidFill>
                      <a:prstDash val="solid"/>
                      <a:round/>
                      <a:headEnd type="none" w="med" len="med"/>
                      <a:tailEnd type="none" w="med" len="med"/>
                    </a:lnB>
                  </a:tcPr>
                </a:tc>
                <a:tc>
                  <a:txBody>
                    <a:bodyPr/>
                    <a:lstStyle/>
                    <a:p>
                      <a:pPr marR="140970" algn="r">
                        <a:lnSpc>
                          <a:spcPts val="2400"/>
                        </a:lnSpc>
                        <a:spcAft>
                          <a:spcPts val="0"/>
                        </a:spcAft>
                      </a:pPr>
                      <a:endParaRPr lang="fr-FR" sz="600" b="1" i="1" noProof="0" dirty="0">
                        <a:latin typeface="+mn-lt"/>
                        <a:ea typeface="Times New Roman"/>
                        <a:cs typeface="Times New Roman"/>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w="38100"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ts val="2400"/>
                        </a:lnSpc>
                        <a:spcBef>
                          <a:spcPts val="0"/>
                        </a:spcBef>
                        <a:spcAft>
                          <a:spcPts val="0"/>
                        </a:spcAft>
                        <a:buClrTx/>
                        <a:buSzTx/>
                        <a:buFontTx/>
                        <a:buNone/>
                        <a:tabLst/>
                        <a:defRPr/>
                      </a:pPr>
                      <a:endParaRPr lang="fr-FR" sz="600" b="1" kern="1200" spc="-70" baseline="0" noProof="0" dirty="0">
                        <a:solidFill>
                          <a:srgbClr val="00B050"/>
                        </a:solidFill>
                        <a:latin typeface="+mn-lt"/>
                        <a:ea typeface="Times New Roman"/>
                        <a:cs typeface="Times New Roman"/>
                      </a:endParaRPr>
                    </a:p>
                  </a:txBody>
                  <a:tcPr marL="67421" marR="67421" marT="0" marB="0" anchor="ctr">
                    <a:lnL w="38100" cap="flat" cmpd="sng" algn="ctr">
                      <a:solidFill>
                        <a:srgbClr val="002060"/>
                      </a:solidFill>
                      <a:prstDash val="solid"/>
                      <a:round/>
                      <a:headEnd type="none" w="med" len="med"/>
                      <a:tailEnd type="none" w="med" len="med"/>
                    </a:lnL>
                    <a:lnR>
                      <a:noFill/>
                    </a:lnR>
                    <a:lnT>
                      <a:noFill/>
                    </a:lnT>
                    <a:lnB w="38100" cap="flat" cmpd="sng" algn="ctr">
                      <a:solidFill>
                        <a:srgbClr val="002060"/>
                      </a:solidFill>
                      <a:prstDash val="solid"/>
                      <a:round/>
                      <a:headEnd type="none" w="med" len="med"/>
                      <a:tailEnd type="none" w="med" len="med"/>
                    </a:lnB>
                  </a:tcPr>
                </a:tc>
                <a:tc>
                  <a:txBody>
                    <a:bodyPr/>
                    <a:lstStyle/>
                    <a:p>
                      <a:pPr marR="102870" algn="r">
                        <a:lnSpc>
                          <a:spcPts val="2400"/>
                        </a:lnSpc>
                        <a:spcAft>
                          <a:spcPts val="0"/>
                        </a:spcAft>
                      </a:pPr>
                      <a:endParaRPr lang="fr-FR" sz="600" b="0" i="0" u="none" strike="noStrike" kern="1200" baseline="0" noProof="0" dirty="0">
                        <a:solidFill>
                          <a:srgbClr val="0070C0"/>
                        </a:solidFill>
                        <a:latin typeface="+mn-lt"/>
                        <a:ea typeface="+mn-ea"/>
                        <a:cs typeface="+mn-cs"/>
                      </a:endParaRPr>
                    </a:p>
                  </a:txBody>
                  <a:tcPr marL="67421" marR="67421" marT="0" marB="0" anchor="ctr">
                    <a:lnL>
                      <a:noFill/>
                    </a:lnL>
                    <a:lnR w="38100" cap="flat" cmpd="sng" algn="ctr">
                      <a:solidFill>
                        <a:srgbClr val="002060"/>
                      </a:solidFill>
                      <a:prstDash val="solid"/>
                      <a:round/>
                      <a:headEnd type="none" w="med" len="med"/>
                      <a:tailEnd type="none" w="med" len="med"/>
                    </a:lnR>
                    <a:lnT>
                      <a:noFill/>
                    </a:lnT>
                    <a:lnB w="381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
        <p:nvSpPr>
          <p:cNvPr id="14" name="Rectangle à coins arrondis 10">
            <a:extLst>
              <a:ext uri="{FF2B5EF4-FFF2-40B4-BE49-F238E27FC236}">
                <a16:creationId xmlns:a16="http://schemas.microsoft.com/office/drawing/2014/main" xmlns="" id="{D03ED274-C32F-4B45-BDE2-BCD7DEE6838F}"/>
              </a:ext>
            </a:extLst>
          </p:cNvPr>
          <p:cNvSpPr/>
          <p:nvPr/>
        </p:nvSpPr>
        <p:spPr>
          <a:xfrm>
            <a:off x="874261" y="2137145"/>
            <a:ext cx="10316493" cy="1701208"/>
          </a:xfrm>
          <a:prstGeom prst="roundRect">
            <a:avLst>
              <a:gd name="adj" fmla="val 9910"/>
            </a:avLst>
          </a:prstGeom>
          <a:noFill/>
          <a:ln>
            <a:solidFill>
              <a:srgbClr val="B20838"/>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04927" tIns="52464" rIns="104927" bIns="52464" rtlCol="0" anchor="ctr"/>
          <a:lstStyle/>
          <a:p>
            <a:pPr algn="ctr"/>
            <a:endParaRPr lang="fr-FR"/>
          </a:p>
        </p:txBody>
      </p:sp>
    </p:spTree>
    <p:extLst>
      <p:ext uri="{BB962C8B-B14F-4D97-AF65-F5344CB8AC3E}">
        <p14:creationId xmlns:p14="http://schemas.microsoft.com/office/powerpoint/2010/main" val="2598076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22BED9F0-DB79-4956-866C-899302B4BD39}"/>
              </a:ext>
            </a:extLst>
          </p:cNvPr>
          <p:cNvSpPr>
            <a:spLocks noGrp="1"/>
          </p:cNvSpPr>
          <p:nvPr>
            <p:ph type="subTitle" idx="1"/>
          </p:nvPr>
        </p:nvSpPr>
        <p:spPr>
          <a:xfrm>
            <a:off x="462732" y="4555130"/>
            <a:ext cx="3803584" cy="866774"/>
          </a:xfrm>
        </p:spPr>
        <p:txBody>
          <a:bodyPr>
            <a:normAutofit/>
          </a:bodyPr>
          <a:lstStyle/>
          <a:p>
            <a:pPr>
              <a:lnSpc>
                <a:spcPct val="100000"/>
              </a:lnSpc>
              <a:spcBef>
                <a:spcPts val="0"/>
              </a:spcBef>
            </a:pPr>
            <a:r>
              <a:rPr lang="fr-FR" b="1" noProof="0" dirty="0">
                <a:solidFill>
                  <a:srgbClr val="0E3A4D"/>
                </a:solidFill>
                <a:latin typeface="+mn-lt"/>
              </a:rPr>
              <a:t>Mohamed Neji HERGLI</a:t>
            </a:r>
          </a:p>
          <a:p>
            <a:pPr>
              <a:lnSpc>
                <a:spcPct val="100000"/>
              </a:lnSpc>
              <a:spcBef>
                <a:spcPts val="0"/>
              </a:spcBef>
            </a:pPr>
            <a:r>
              <a:rPr lang="fr-FR" i="1" noProof="0" dirty="0">
                <a:solidFill>
                  <a:srgbClr val="0E3A4D"/>
                </a:solidFill>
                <a:latin typeface="+mn-lt"/>
              </a:rPr>
              <a:t>Expert-comptable</a:t>
            </a:r>
          </a:p>
        </p:txBody>
      </p:sp>
      <p:pic>
        <p:nvPicPr>
          <p:cNvPr id="6" name="Image 5">
            <a:extLst>
              <a:ext uri="{FF2B5EF4-FFF2-40B4-BE49-F238E27FC236}">
                <a16:creationId xmlns:a16="http://schemas.microsoft.com/office/drawing/2014/main" xmlns="" id="{2995EA62-C717-4AD4-A97D-C8A4A4C4F9FB}"/>
              </a:ext>
            </a:extLst>
          </p:cNvPr>
          <p:cNvPicPr>
            <a:picLocks noChangeAspect="1"/>
          </p:cNvPicPr>
          <p:nvPr/>
        </p:nvPicPr>
        <p:blipFill>
          <a:blip r:embed="rId2"/>
          <a:stretch>
            <a:fillRect/>
          </a:stretch>
        </p:blipFill>
        <p:spPr>
          <a:xfrm>
            <a:off x="3040228" y="5775956"/>
            <a:ext cx="6111543" cy="868520"/>
          </a:xfrm>
          <a:prstGeom prst="rect">
            <a:avLst/>
          </a:prstGeom>
        </p:spPr>
      </p:pic>
      <p:cxnSp>
        <p:nvCxnSpPr>
          <p:cNvPr id="7" name="Connecteur droit 6">
            <a:extLst>
              <a:ext uri="{FF2B5EF4-FFF2-40B4-BE49-F238E27FC236}">
                <a16:creationId xmlns:a16="http://schemas.microsoft.com/office/drawing/2014/main" xmlns="" id="{CDC3C729-7BB2-4810-BA11-AD967CB7EABC}"/>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60FF2B0A-F21D-4382-90F9-5B845556A7D3}"/>
              </a:ext>
            </a:extLst>
          </p:cNvPr>
          <p:cNvPicPr>
            <a:picLocks noChangeAspect="1"/>
          </p:cNvPicPr>
          <p:nvPr/>
        </p:nvPicPr>
        <p:blipFill>
          <a:blip r:embed="rId3"/>
          <a:stretch>
            <a:fillRect/>
          </a:stretch>
        </p:blipFill>
        <p:spPr>
          <a:xfrm>
            <a:off x="11090358" y="394735"/>
            <a:ext cx="695325" cy="866775"/>
          </a:xfrm>
          <a:prstGeom prst="rect">
            <a:avLst/>
          </a:prstGeom>
        </p:spPr>
      </p:pic>
      <p:cxnSp>
        <p:nvCxnSpPr>
          <p:cNvPr id="12" name="Connecteur droit 11">
            <a:extLst>
              <a:ext uri="{FF2B5EF4-FFF2-40B4-BE49-F238E27FC236}">
                <a16:creationId xmlns:a16="http://schemas.microsoft.com/office/drawing/2014/main" xmlns="" id="{316F7AA3-7CB5-4216-BE99-D593EC053CDB}"/>
              </a:ext>
            </a:extLst>
          </p:cNvPr>
          <p:cNvCxnSpPr>
            <a:cxnSpLocks/>
          </p:cNvCxnSpPr>
          <p:nvPr/>
        </p:nvCxnSpPr>
        <p:spPr>
          <a:xfrm>
            <a:off x="-1" y="5539921"/>
            <a:ext cx="12192001"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16" name="Image 15">
            <a:extLst>
              <a:ext uri="{FF2B5EF4-FFF2-40B4-BE49-F238E27FC236}">
                <a16:creationId xmlns:a16="http://schemas.microsoft.com/office/drawing/2014/main" xmlns="" id="{A93C9083-C268-44C9-9A78-5A3EB7C1168E}"/>
              </a:ext>
            </a:extLst>
          </p:cNvPr>
          <p:cNvPicPr>
            <a:picLocks noChangeAspect="1"/>
          </p:cNvPicPr>
          <p:nvPr/>
        </p:nvPicPr>
        <p:blipFill>
          <a:blip r:embed="rId4"/>
          <a:stretch>
            <a:fillRect/>
          </a:stretch>
        </p:blipFill>
        <p:spPr>
          <a:xfrm>
            <a:off x="165094" y="1127181"/>
            <a:ext cx="2698421" cy="3427943"/>
          </a:xfrm>
          <a:prstGeom prst="rect">
            <a:avLst/>
          </a:prstGeom>
        </p:spPr>
      </p:pic>
      <p:sp>
        <p:nvSpPr>
          <p:cNvPr id="19" name="Title 1">
            <a:extLst>
              <a:ext uri="{FF2B5EF4-FFF2-40B4-BE49-F238E27FC236}">
                <a16:creationId xmlns:a16="http://schemas.microsoft.com/office/drawing/2014/main" xmlns="" id="{7A014CA0-9FF0-42BE-ABF5-181012E0A042}"/>
              </a:ext>
            </a:extLst>
          </p:cNvPr>
          <p:cNvSpPr txBox="1">
            <a:spLocks/>
          </p:cNvSpPr>
          <p:nvPr/>
        </p:nvSpPr>
        <p:spPr>
          <a:xfrm>
            <a:off x="2068148" y="2049513"/>
            <a:ext cx="9474780" cy="2387600"/>
          </a:xfrm>
          <a:prstGeom prst="rect">
            <a:avLst/>
          </a:prstGeom>
          <a:noFill/>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000" b="1" kern="1200">
                <a:solidFill>
                  <a:srgbClr val="0E3A4D"/>
                </a:solidFill>
                <a:latin typeface="Segoe UI" panose="020B0502040204020203" pitchFamily="34" charset="0"/>
                <a:ea typeface="+mj-ea"/>
                <a:cs typeface="Segoe UI" panose="020B0502040204020203" pitchFamily="34" charset="0"/>
              </a:defRPr>
            </a:lvl1pPr>
          </a:lstStyle>
          <a:p>
            <a:pPr algn="r"/>
            <a:r>
              <a:rPr lang="fr-FR" dirty="0">
                <a:latin typeface="+mn-lt"/>
              </a:rPr>
              <a:t>Les Systèmes de Garantie de Crédit (SGC): </a:t>
            </a:r>
            <a:r>
              <a:rPr lang="fr-FR" i="1" dirty="0">
                <a:solidFill>
                  <a:srgbClr val="0070C0"/>
                </a:solidFill>
                <a:latin typeface="+mn-lt"/>
              </a:rPr>
              <a:t>Réflexions sur l’amélioration du cadre normatif de reporting financier et les mesures d’optimisation fiscale </a:t>
            </a:r>
          </a:p>
        </p:txBody>
      </p:sp>
    </p:spTree>
    <p:extLst>
      <p:ext uri="{BB962C8B-B14F-4D97-AF65-F5344CB8AC3E}">
        <p14:creationId xmlns:p14="http://schemas.microsoft.com/office/powerpoint/2010/main" val="226119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Connecteur droit 46">
            <a:extLst>
              <a:ext uri="{FF2B5EF4-FFF2-40B4-BE49-F238E27FC236}">
                <a16:creationId xmlns:a16="http://schemas.microsoft.com/office/drawing/2014/main" xmlns="" id="{2FC71C90-816D-42EA-B4A4-ADF23DEFD88D}"/>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48" name="Image 47">
            <a:extLst>
              <a:ext uri="{FF2B5EF4-FFF2-40B4-BE49-F238E27FC236}">
                <a16:creationId xmlns:a16="http://schemas.microsoft.com/office/drawing/2014/main" xmlns="" id="{C1D28BEB-E0F9-4EFA-B23F-89DDC8F8E658}"/>
              </a:ext>
            </a:extLst>
          </p:cNvPr>
          <p:cNvPicPr>
            <a:picLocks noChangeAspect="1"/>
          </p:cNvPicPr>
          <p:nvPr/>
        </p:nvPicPr>
        <p:blipFill>
          <a:blip r:embed="rId2"/>
          <a:stretch>
            <a:fillRect/>
          </a:stretch>
        </p:blipFill>
        <p:spPr>
          <a:xfrm>
            <a:off x="11090358" y="394735"/>
            <a:ext cx="695325" cy="866775"/>
          </a:xfrm>
          <a:prstGeom prst="rect">
            <a:avLst/>
          </a:prstGeom>
        </p:spPr>
      </p:pic>
      <p:sp>
        <p:nvSpPr>
          <p:cNvPr id="49" name="Title 9">
            <a:extLst>
              <a:ext uri="{FF2B5EF4-FFF2-40B4-BE49-F238E27FC236}">
                <a16:creationId xmlns:a16="http://schemas.microsoft.com/office/drawing/2014/main" xmlns="" id="{D7EC9B13-8B9D-4BAC-AFAA-24668840A503}"/>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Spécificités du reporting financier des SGC</a:t>
            </a:r>
          </a:p>
        </p:txBody>
      </p:sp>
      <p:sp>
        <p:nvSpPr>
          <p:cNvPr id="50" name="ZoneTexte 49">
            <a:extLst>
              <a:ext uri="{FF2B5EF4-FFF2-40B4-BE49-F238E27FC236}">
                <a16:creationId xmlns:a16="http://schemas.microsoft.com/office/drawing/2014/main" xmlns="" id="{F5EB34AD-89BD-449D-99F7-133681DD7F40}"/>
              </a:ext>
            </a:extLst>
          </p:cNvPr>
          <p:cNvSpPr txBox="1"/>
          <p:nvPr/>
        </p:nvSpPr>
        <p:spPr>
          <a:xfrm>
            <a:off x="406317" y="1003830"/>
            <a:ext cx="9966755" cy="369332"/>
          </a:xfrm>
          <a:prstGeom prst="rect">
            <a:avLst/>
          </a:prstGeom>
          <a:noFill/>
        </p:spPr>
        <p:txBody>
          <a:bodyPr wrap="square">
            <a:spAutoFit/>
          </a:bodyPr>
          <a:lstStyle/>
          <a:p>
            <a:pPr algn="just"/>
            <a:r>
              <a:rPr lang="fr-FR" sz="1800" b="1" i="1" u="none" strike="noStrike" baseline="0" dirty="0">
                <a:solidFill>
                  <a:srgbClr val="0070C0"/>
                </a:solidFill>
              </a:rPr>
              <a:t>Traitement comptable des Garanties de Crédits</a:t>
            </a:r>
            <a:endParaRPr lang="fr-FR" b="1" i="1" dirty="0">
              <a:solidFill>
                <a:srgbClr val="0070C0"/>
              </a:solidFill>
            </a:endParaRPr>
          </a:p>
        </p:txBody>
      </p:sp>
      <p:grpSp>
        <p:nvGrpSpPr>
          <p:cNvPr id="39" name="Groupe 8">
            <a:extLst>
              <a:ext uri="{FF2B5EF4-FFF2-40B4-BE49-F238E27FC236}">
                <a16:creationId xmlns:a16="http://schemas.microsoft.com/office/drawing/2014/main" xmlns="" id="{9E7510AD-BBF6-4EA9-83C1-7E2A8D686D20}"/>
              </a:ext>
            </a:extLst>
          </p:cNvPr>
          <p:cNvGrpSpPr>
            <a:grpSpLocks/>
          </p:cNvGrpSpPr>
          <p:nvPr/>
        </p:nvGrpSpPr>
        <p:grpSpPr bwMode="auto">
          <a:xfrm>
            <a:off x="11014075" y="6237288"/>
            <a:ext cx="957263" cy="287337"/>
            <a:chOff x="9460301" y="7063452"/>
            <a:chExt cx="926165" cy="277783"/>
          </a:xfrm>
        </p:grpSpPr>
        <p:sp>
          <p:nvSpPr>
            <p:cNvPr id="40" name="Espace réservé du numéro de diapositive 5">
              <a:extLst>
                <a:ext uri="{FF2B5EF4-FFF2-40B4-BE49-F238E27FC236}">
                  <a16:creationId xmlns:a16="http://schemas.microsoft.com/office/drawing/2014/main" xmlns="" id="{CF9868D6-3BC9-40EC-9CA3-85BB3F9803FD}"/>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20</a:t>
              </a:fld>
              <a:endParaRPr lang="en-GB" sz="1448" dirty="0">
                <a:solidFill>
                  <a:srgbClr val="002060"/>
                </a:solidFill>
                <a:latin typeface="+mn-lt"/>
                <a:cs typeface="Calibri" panose="020F0502020204030204" pitchFamily="34" charset="0"/>
              </a:endParaRPr>
            </a:p>
          </p:txBody>
        </p:sp>
        <p:cxnSp>
          <p:nvCxnSpPr>
            <p:cNvPr id="41" name="Connecteur droit 40">
              <a:extLst>
                <a:ext uri="{FF2B5EF4-FFF2-40B4-BE49-F238E27FC236}">
                  <a16:creationId xmlns:a16="http://schemas.microsoft.com/office/drawing/2014/main" xmlns="" id="{E41E3B55-4C68-4C34-B3CD-2BDE986E9FD4}"/>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xmlns="" id="{18B6C202-0B36-4607-BD61-5C56831E53CE}"/>
              </a:ext>
            </a:extLst>
          </p:cNvPr>
          <p:cNvSpPr/>
          <p:nvPr/>
        </p:nvSpPr>
        <p:spPr>
          <a:xfrm>
            <a:off x="558358" y="1403984"/>
            <a:ext cx="5531614" cy="319220"/>
          </a:xfrm>
          <a:prstGeom prst="rect">
            <a:avLst/>
          </a:prstGeom>
          <a:solidFill>
            <a:srgbClr val="002060">
              <a:alpha val="50000"/>
            </a:srgb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dirty="0">
                <a:ln>
                  <a:noFill/>
                </a:ln>
                <a:solidFill>
                  <a:prstClr val="white"/>
                </a:solidFill>
                <a:effectLst/>
                <a:uLnTx/>
                <a:uFillTx/>
                <a:ea typeface="+mn-ea"/>
                <a:cs typeface="Segoe UI" panose="020B0502040204020203" pitchFamily="34" charset="0"/>
              </a:rPr>
              <a:t>International Financial Reporting Standards (IFRS)</a:t>
            </a:r>
          </a:p>
        </p:txBody>
      </p:sp>
      <p:sp>
        <p:nvSpPr>
          <p:cNvPr id="12" name="Rectangle 11">
            <a:extLst>
              <a:ext uri="{FF2B5EF4-FFF2-40B4-BE49-F238E27FC236}">
                <a16:creationId xmlns:a16="http://schemas.microsoft.com/office/drawing/2014/main" xmlns="" id="{D79AF707-D91B-444E-9D0A-4537F0A2720A}"/>
              </a:ext>
            </a:extLst>
          </p:cNvPr>
          <p:cNvSpPr/>
          <p:nvPr/>
        </p:nvSpPr>
        <p:spPr>
          <a:xfrm>
            <a:off x="564384" y="2284318"/>
            <a:ext cx="5531614" cy="969246"/>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fr-FR" sz="1400" dirty="0">
                <a:solidFill>
                  <a:srgbClr val="0070C0"/>
                </a:solidFill>
              </a:rPr>
              <a:t>Contrat qui impose à l’émetteur d’effectuer des paiements spécifiés pour rembourser son titulaire d’une perte qu’il subit en raison de la défaillance d’un débiteur spécifié qui n’effectue pas un paiement à l’échéance selon les conditions initiales ou modifiées d’un titre d’emprunt.</a:t>
            </a:r>
          </a:p>
        </p:txBody>
      </p:sp>
      <p:sp>
        <p:nvSpPr>
          <p:cNvPr id="13" name="Rectangle 12">
            <a:extLst>
              <a:ext uri="{FF2B5EF4-FFF2-40B4-BE49-F238E27FC236}">
                <a16:creationId xmlns:a16="http://schemas.microsoft.com/office/drawing/2014/main" xmlns="" id="{DD7B6160-6EFD-4AA6-9E82-0A19D5B937BA}"/>
              </a:ext>
            </a:extLst>
          </p:cNvPr>
          <p:cNvSpPr/>
          <p:nvPr/>
        </p:nvSpPr>
        <p:spPr>
          <a:xfrm>
            <a:off x="6346256" y="1403324"/>
            <a:ext cx="5543789" cy="319220"/>
          </a:xfrm>
          <a:prstGeom prst="rect">
            <a:avLst/>
          </a:prstGeom>
          <a:solidFill>
            <a:srgbClr val="002060">
              <a:alpha val="50000"/>
            </a:srgb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dirty="0">
                <a:ln>
                  <a:noFill/>
                </a:ln>
                <a:solidFill>
                  <a:prstClr val="white"/>
                </a:solidFill>
                <a:effectLst/>
                <a:uLnTx/>
                <a:uFillTx/>
                <a:ea typeface="+mn-ea"/>
                <a:cs typeface="Segoe UI" panose="020B0502040204020203" pitchFamily="34" charset="0"/>
              </a:rPr>
              <a:t>Autres référentiels comptables régionaux ou locaux</a:t>
            </a:r>
          </a:p>
        </p:txBody>
      </p:sp>
      <p:sp>
        <p:nvSpPr>
          <p:cNvPr id="15" name="Rectangle 14">
            <a:extLst>
              <a:ext uri="{FF2B5EF4-FFF2-40B4-BE49-F238E27FC236}">
                <a16:creationId xmlns:a16="http://schemas.microsoft.com/office/drawing/2014/main" xmlns="" id="{6A980BA0-4CE8-4B17-8760-293BBC91DC19}"/>
              </a:ext>
            </a:extLst>
          </p:cNvPr>
          <p:cNvSpPr/>
          <p:nvPr/>
        </p:nvSpPr>
        <p:spPr>
          <a:xfrm>
            <a:off x="6346257" y="2298170"/>
            <a:ext cx="2694867" cy="1805198"/>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fr-FR" sz="1400" spc="-20" dirty="0">
                <a:solidFill>
                  <a:srgbClr val="0070C0"/>
                </a:solidFill>
              </a:rPr>
              <a:t>Opération pour laquelle le garant s'engage en faveur d'un tiers-bénéficiaire à assurer d'ordre et pour le compte d’un donneur d'ordre la charge d'une obligation souscrite par ce dernier, s'il n'y satisfait pas lui-même.</a:t>
            </a:r>
          </a:p>
        </p:txBody>
      </p:sp>
      <p:sp>
        <p:nvSpPr>
          <p:cNvPr id="16" name="Rectangle 15">
            <a:extLst>
              <a:ext uri="{FF2B5EF4-FFF2-40B4-BE49-F238E27FC236}">
                <a16:creationId xmlns:a16="http://schemas.microsoft.com/office/drawing/2014/main" xmlns="" id="{DFF0692F-3CD2-46C2-A44E-65EBB1FBE3B7}"/>
              </a:ext>
            </a:extLst>
          </p:cNvPr>
          <p:cNvSpPr/>
          <p:nvPr/>
        </p:nvSpPr>
        <p:spPr>
          <a:xfrm>
            <a:off x="1641635" y="1818557"/>
            <a:ext cx="3188609" cy="370407"/>
          </a:xfrm>
          <a:prstGeom prst="rect">
            <a:avLst/>
          </a:prstGeom>
          <a:solidFill>
            <a:schemeClr val="bg1"/>
          </a:solidFill>
          <a:ln>
            <a:noFill/>
          </a:ln>
          <a:effectLst>
            <a:outerShdw blurRad="762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685800" rtl="0" eaLnBrk="1" fontAlgn="auto" latinLnBrk="0" hangingPunct="1">
              <a:lnSpc>
                <a:spcPct val="100000"/>
              </a:lnSpc>
              <a:spcBef>
                <a:spcPts val="600"/>
              </a:spcBef>
              <a:spcAft>
                <a:spcPts val="600"/>
              </a:spcAft>
              <a:buClrTx/>
              <a:buSzTx/>
              <a:tabLst/>
              <a:defRPr/>
            </a:pPr>
            <a:r>
              <a:rPr lang="fr-FR" b="1" dirty="0">
                <a:solidFill>
                  <a:srgbClr val="0070C0"/>
                </a:solidFill>
                <a:cs typeface="Segoe UI" panose="020B0502040204020203" pitchFamily="34" charset="0"/>
              </a:rPr>
              <a:t>Contrat de Garantie Financière</a:t>
            </a:r>
            <a:endParaRPr kumimoji="0" lang="fr-FR" b="0" u="none" strike="noStrike" kern="1200" cap="none" spc="0" normalizeH="0" baseline="0" dirty="0">
              <a:ln>
                <a:noFill/>
              </a:ln>
              <a:solidFill>
                <a:srgbClr val="0070C0"/>
              </a:solidFill>
              <a:effectLst/>
              <a:uLnTx/>
              <a:uFillTx/>
              <a:ea typeface="+mn-ea"/>
              <a:cs typeface="Segoe UI" panose="020B0502040204020203" pitchFamily="34" charset="0"/>
            </a:endParaRPr>
          </a:p>
        </p:txBody>
      </p:sp>
      <p:cxnSp>
        <p:nvCxnSpPr>
          <p:cNvPr id="17" name="Straight Connector 7">
            <a:extLst>
              <a:ext uri="{FF2B5EF4-FFF2-40B4-BE49-F238E27FC236}">
                <a16:creationId xmlns:a16="http://schemas.microsoft.com/office/drawing/2014/main" xmlns="" id="{DED1BF5E-3D01-45F9-8B44-91E91144E52C}"/>
              </a:ext>
            </a:extLst>
          </p:cNvPr>
          <p:cNvCxnSpPr>
            <a:cxnSpLocks/>
          </p:cNvCxnSpPr>
          <p:nvPr/>
        </p:nvCxnSpPr>
        <p:spPr>
          <a:xfrm>
            <a:off x="1618929" y="1834100"/>
            <a:ext cx="0" cy="35486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8">
            <a:extLst>
              <a:ext uri="{FF2B5EF4-FFF2-40B4-BE49-F238E27FC236}">
                <a16:creationId xmlns:a16="http://schemas.microsoft.com/office/drawing/2014/main" xmlns="" id="{342C50D6-57D7-4D28-A498-D63EAE20C6C0}"/>
              </a:ext>
            </a:extLst>
          </p:cNvPr>
          <p:cNvCxnSpPr>
            <a:cxnSpLocks/>
          </p:cNvCxnSpPr>
          <p:nvPr/>
        </p:nvCxnSpPr>
        <p:spPr>
          <a:xfrm rot="16200000">
            <a:off x="2018343" y="1391718"/>
            <a:ext cx="0" cy="8536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1">
            <a:extLst>
              <a:ext uri="{FF2B5EF4-FFF2-40B4-BE49-F238E27FC236}">
                <a16:creationId xmlns:a16="http://schemas.microsoft.com/office/drawing/2014/main" xmlns="" id="{30CF90F2-DB9A-4E8D-901D-73B50486E26C}"/>
              </a:ext>
            </a:extLst>
          </p:cNvPr>
          <p:cNvCxnSpPr>
            <a:cxnSpLocks/>
          </p:cNvCxnSpPr>
          <p:nvPr/>
        </p:nvCxnSpPr>
        <p:spPr>
          <a:xfrm flipV="1">
            <a:off x="4810848" y="1818557"/>
            <a:ext cx="1" cy="35486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2">
            <a:extLst>
              <a:ext uri="{FF2B5EF4-FFF2-40B4-BE49-F238E27FC236}">
                <a16:creationId xmlns:a16="http://schemas.microsoft.com/office/drawing/2014/main" xmlns="" id="{A32FA5CA-44FF-4DE2-91D3-0C19FD3F9130}"/>
              </a:ext>
            </a:extLst>
          </p:cNvPr>
          <p:cNvCxnSpPr>
            <a:cxnSpLocks/>
          </p:cNvCxnSpPr>
          <p:nvPr/>
        </p:nvCxnSpPr>
        <p:spPr>
          <a:xfrm rot="5400000">
            <a:off x="4403404" y="1746582"/>
            <a:ext cx="0" cy="8536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xmlns="" id="{EE3FE633-AC4C-470B-9406-9255AE088AE3}"/>
              </a:ext>
            </a:extLst>
          </p:cNvPr>
          <p:cNvSpPr/>
          <p:nvPr/>
        </p:nvSpPr>
        <p:spPr>
          <a:xfrm>
            <a:off x="546184" y="4214640"/>
            <a:ext cx="2654216" cy="477470"/>
          </a:xfrm>
          <a:prstGeom prst="rect">
            <a:avLst/>
          </a:prstGeom>
          <a:noFill/>
          <a:ln w="12700">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rgbClr val="002060"/>
                </a:solidFill>
              </a:rPr>
              <a:t>Garantie financière selon IFRS 9</a:t>
            </a:r>
          </a:p>
        </p:txBody>
      </p:sp>
      <p:sp>
        <p:nvSpPr>
          <p:cNvPr id="31" name="ZoneTexte 30">
            <a:extLst>
              <a:ext uri="{FF2B5EF4-FFF2-40B4-BE49-F238E27FC236}">
                <a16:creationId xmlns:a16="http://schemas.microsoft.com/office/drawing/2014/main" xmlns="" id="{66D26DE2-9581-467A-9196-6C66C7418C09}"/>
              </a:ext>
            </a:extLst>
          </p:cNvPr>
          <p:cNvSpPr txBox="1"/>
          <p:nvPr/>
        </p:nvSpPr>
        <p:spPr>
          <a:xfrm>
            <a:off x="3330191" y="3942741"/>
            <a:ext cx="2862019" cy="2577122"/>
          </a:xfrm>
          <a:prstGeom prst="rect">
            <a:avLst/>
          </a:prstGeom>
          <a:gradFill>
            <a:gsLst>
              <a:gs pos="0">
                <a:schemeClr val="accent2">
                  <a:lumMod val="40000"/>
                  <a:lumOff val="60000"/>
                </a:schemeClr>
              </a:gs>
              <a:gs pos="74000">
                <a:schemeClr val="accent2">
                  <a:lumMod val="60000"/>
                  <a:lumOff val="40000"/>
                </a:schemeClr>
              </a:gs>
              <a:gs pos="83000">
                <a:schemeClr val="accent2">
                  <a:lumMod val="60000"/>
                  <a:lumOff val="40000"/>
                </a:schemeClr>
              </a:gs>
              <a:gs pos="100000">
                <a:schemeClr val="accent2">
                  <a:lumMod val="20000"/>
                  <a:lumOff val="80000"/>
                </a:schemeClr>
              </a:gs>
            </a:gsLst>
            <a:lin ang="5400000" scaled="1"/>
          </a:gradFill>
        </p:spPr>
        <p:txBody>
          <a:bodyPr wrap="square">
            <a:noAutofit/>
          </a:bodyPr>
          <a:lstStyle/>
          <a:p>
            <a:pPr algn="ctr"/>
            <a:endParaRPr lang="fr-FR" sz="1400" dirty="0">
              <a:solidFill>
                <a:srgbClr val="002060"/>
              </a:solidFill>
            </a:endParaRPr>
          </a:p>
          <a:p>
            <a:pPr algn="ctr"/>
            <a:endParaRPr lang="fr-FR" sz="1400" dirty="0">
              <a:solidFill>
                <a:srgbClr val="002060"/>
              </a:solidFill>
            </a:endParaRPr>
          </a:p>
          <a:p>
            <a:pPr algn="ctr"/>
            <a:endParaRPr lang="fr-FR" sz="1400" dirty="0">
              <a:solidFill>
                <a:srgbClr val="002060"/>
              </a:solidFill>
            </a:endParaRPr>
          </a:p>
          <a:p>
            <a:pPr algn="ctr"/>
            <a:endParaRPr lang="fr-FR" sz="1400" dirty="0">
              <a:solidFill>
                <a:srgbClr val="002060"/>
              </a:solidFill>
            </a:endParaRPr>
          </a:p>
          <a:p>
            <a:pPr algn="ctr"/>
            <a:endParaRPr lang="fr-FR" sz="1400" dirty="0">
              <a:solidFill>
                <a:srgbClr val="002060"/>
              </a:solidFill>
            </a:endParaRPr>
          </a:p>
          <a:p>
            <a:pPr algn="ctr"/>
            <a:endParaRPr lang="fr-FR" sz="1400" dirty="0">
              <a:solidFill>
                <a:srgbClr val="002060"/>
              </a:solidFill>
            </a:endParaRPr>
          </a:p>
          <a:p>
            <a:pPr algn="ctr"/>
            <a:r>
              <a:rPr lang="fr-FR" i="1" dirty="0">
                <a:solidFill>
                  <a:srgbClr val="003DB8"/>
                </a:solidFill>
              </a:rPr>
              <a:t>Non applicable aux Garanties de Crédit</a:t>
            </a:r>
          </a:p>
        </p:txBody>
      </p:sp>
      <p:sp>
        <p:nvSpPr>
          <p:cNvPr id="32" name="Rectangle 31">
            <a:extLst>
              <a:ext uri="{FF2B5EF4-FFF2-40B4-BE49-F238E27FC236}">
                <a16:creationId xmlns:a16="http://schemas.microsoft.com/office/drawing/2014/main" xmlns="" id="{C84D35B5-4169-4A18-8E3F-D803C8FB8D90}"/>
              </a:ext>
            </a:extLst>
          </p:cNvPr>
          <p:cNvSpPr/>
          <p:nvPr/>
        </p:nvSpPr>
        <p:spPr>
          <a:xfrm>
            <a:off x="3441782" y="4221336"/>
            <a:ext cx="2654216" cy="477470"/>
          </a:xfrm>
          <a:prstGeom prst="rect">
            <a:avLst/>
          </a:prstGeom>
          <a:noFill/>
          <a:ln w="12700">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rgbClr val="002060"/>
                </a:solidFill>
              </a:rPr>
              <a:t>Produit dérivé selon IFRS 9</a:t>
            </a:r>
          </a:p>
        </p:txBody>
      </p:sp>
      <p:cxnSp>
        <p:nvCxnSpPr>
          <p:cNvPr id="10" name="Connecteur : en angle 9">
            <a:extLst>
              <a:ext uri="{FF2B5EF4-FFF2-40B4-BE49-F238E27FC236}">
                <a16:creationId xmlns:a16="http://schemas.microsoft.com/office/drawing/2014/main" xmlns="" id="{A7880790-267A-4B4F-B387-7BE8C8FEE206}"/>
              </a:ext>
            </a:extLst>
          </p:cNvPr>
          <p:cNvCxnSpPr>
            <a:cxnSpLocks/>
            <a:endCxn id="26" idx="0"/>
          </p:cNvCxnSpPr>
          <p:nvPr/>
        </p:nvCxnSpPr>
        <p:spPr>
          <a:xfrm rot="5400000">
            <a:off x="2409302" y="3376079"/>
            <a:ext cx="302551" cy="1374570"/>
          </a:xfrm>
          <a:prstGeom prst="bentConnector3">
            <a:avLst/>
          </a:prstGeom>
          <a:ln w="127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 en angle 34">
            <a:extLst>
              <a:ext uri="{FF2B5EF4-FFF2-40B4-BE49-F238E27FC236}">
                <a16:creationId xmlns:a16="http://schemas.microsoft.com/office/drawing/2014/main" xmlns="" id="{5F869D33-34C3-4324-B307-D9433D0F37C9}"/>
              </a:ext>
            </a:extLst>
          </p:cNvPr>
          <p:cNvCxnSpPr>
            <a:cxnSpLocks/>
            <a:endCxn id="32" idx="0"/>
          </p:cNvCxnSpPr>
          <p:nvPr/>
        </p:nvCxnSpPr>
        <p:spPr>
          <a:xfrm rot="16200000" flipH="1">
            <a:off x="3853753" y="3306198"/>
            <a:ext cx="309247" cy="1521028"/>
          </a:xfrm>
          <a:prstGeom prst="bentConnector3">
            <a:avLst>
              <a:gd name="adj1" fmla="val 50000"/>
            </a:avLst>
          </a:prstGeom>
          <a:ln w="127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8" name="ZoneTexte 37">
            <a:extLst>
              <a:ext uri="{FF2B5EF4-FFF2-40B4-BE49-F238E27FC236}">
                <a16:creationId xmlns:a16="http://schemas.microsoft.com/office/drawing/2014/main" xmlns="" id="{468630C2-D01F-4537-A763-2772FCCBBB11}"/>
              </a:ext>
            </a:extLst>
          </p:cNvPr>
          <p:cNvSpPr txBox="1"/>
          <p:nvPr/>
        </p:nvSpPr>
        <p:spPr>
          <a:xfrm>
            <a:off x="1183216" y="3388869"/>
            <a:ext cx="4129292" cy="523220"/>
          </a:xfrm>
          <a:prstGeom prst="rect">
            <a:avLst/>
          </a:prstGeom>
          <a:noFill/>
        </p:spPr>
        <p:txBody>
          <a:bodyPr wrap="square">
            <a:spAutoFit/>
          </a:bodyPr>
          <a:lstStyle/>
          <a:p>
            <a:pPr algn="ctr"/>
            <a:r>
              <a:rPr lang="fr-FR" sz="1400" dirty="0">
                <a:solidFill>
                  <a:srgbClr val="002060"/>
                </a:solidFill>
              </a:rPr>
              <a:t>La perte subie par le bénéficiaire à la suite de la défaillance d’un débiteur est-elle indemnisée?</a:t>
            </a:r>
          </a:p>
        </p:txBody>
      </p:sp>
      <p:sp>
        <p:nvSpPr>
          <p:cNvPr id="43" name="Hexagone 42">
            <a:extLst>
              <a:ext uri="{FF2B5EF4-FFF2-40B4-BE49-F238E27FC236}">
                <a16:creationId xmlns:a16="http://schemas.microsoft.com/office/drawing/2014/main" xmlns="" id="{9B4D2196-2A4A-4548-9A7C-43FB805FD5DE}"/>
              </a:ext>
            </a:extLst>
          </p:cNvPr>
          <p:cNvSpPr/>
          <p:nvPr/>
        </p:nvSpPr>
        <p:spPr>
          <a:xfrm>
            <a:off x="1116418" y="3358217"/>
            <a:ext cx="4196089" cy="545254"/>
          </a:xfrm>
          <a:prstGeom prst="hexagon">
            <a:avLst>
              <a:gd name="adj" fmla="val 81551"/>
              <a:gd name="vf" fmla="val 115470"/>
            </a:avLst>
          </a:prstGeom>
          <a:noFill/>
          <a:ln w="12700">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r-FR" sz="1400">
              <a:solidFill>
                <a:srgbClr val="002060"/>
              </a:solidFill>
            </a:endParaRPr>
          </a:p>
        </p:txBody>
      </p:sp>
      <p:sp>
        <p:nvSpPr>
          <p:cNvPr id="44" name="ZoneTexte 43">
            <a:extLst>
              <a:ext uri="{FF2B5EF4-FFF2-40B4-BE49-F238E27FC236}">
                <a16:creationId xmlns:a16="http://schemas.microsoft.com/office/drawing/2014/main" xmlns="" id="{FE4481A3-668A-418A-A72E-B733E71A3323}"/>
              </a:ext>
            </a:extLst>
          </p:cNvPr>
          <p:cNvSpPr txBox="1"/>
          <p:nvPr/>
        </p:nvSpPr>
        <p:spPr>
          <a:xfrm>
            <a:off x="1362398" y="3965819"/>
            <a:ext cx="558473" cy="307777"/>
          </a:xfrm>
          <a:prstGeom prst="rect">
            <a:avLst/>
          </a:prstGeom>
          <a:noFill/>
        </p:spPr>
        <p:txBody>
          <a:bodyPr wrap="square">
            <a:spAutoFit/>
          </a:bodyPr>
          <a:lstStyle/>
          <a:p>
            <a:pPr algn="ctr"/>
            <a:r>
              <a:rPr lang="fr-FR" sz="1400" b="1" dirty="0">
                <a:solidFill>
                  <a:srgbClr val="00B050"/>
                </a:solidFill>
              </a:rPr>
              <a:t>Oui</a:t>
            </a:r>
          </a:p>
        </p:txBody>
      </p:sp>
      <p:sp>
        <p:nvSpPr>
          <p:cNvPr id="45" name="ZoneTexte 44">
            <a:extLst>
              <a:ext uri="{FF2B5EF4-FFF2-40B4-BE49-F238E27FC236}">
                <a16:creationId xmlns:a16="http://schemas.microsoft.com/office/drawing/2014/main" xmlns="" id="{F1844BB6-576B-4861-AE6F-B197409C854C}"/>
              </a:ext>
            </a:extLst>
          </p:cNvPr>
          <p:cNvSpPr txBox="1"/>
          <p:nvPr/>
        </p:nvSpPr>
        <p:spPr>
          <a:xfrm>
            <a:off x="4754034" y="3971814"/>
            <a:ext cx="558473" cy="307777"/>
          </a:xfrm>
          <a:prstGeom prst="rect">
            <a:avLst/>
          </a:prstGeom>
          <a:noFill/>
        </p:spPr>
        <p:txBody>
          <a:bodyPr wrap="square">
            <a:spAutoFit/>
          </a:bodyPr>
          <a:lstStyle/>
          <a:p>
            <a:pPr algn="ctr"/>
            <a:r>
              <a:rPr lang="fr-FR" sz="1400" b="1" dirty="0">
                <a:solidFill>
                  <a:srgbClr val="FF0000"/>
                </a:solidFill>
              </a:rPr>
              <a:t>Non</a:t>
            </a:r>
          </a:p>
        </p:txBody>
      </p:sp>
      <p:sp>
        <p:nvSpPr>
          <p:cNvPr id="46" name="Rectangle 45">
            <a:extLst>
              <a:ext uri="{FF2B5EF4-FFF2-40B4-BE49-F238E27FC236}">
                <a16:creationId xmlns:a16="http://schemas.microsoft.com/office/drawing/2014/main" xmlns="" id="{55017D48-EBD6-47DC-A285-C44C3062823D}"/>
              </a:ext>
            </a:extLst>
          </p:cNvPr>
          <p:cNvSpPr/>
          <p:nvPr/>
        </p:nvSpPr>
        <p:spPr>
          <a:xfrm>
            <a:off x="546184" y="5003279"/>
            <a:ext cx="2654216" cy="477470"/>
          </a:xfrm>
          <a:prstGeom prst="rect">
            <a:avLst/>
          </a:prstGeom>
          <a:noFill/>
          <a:ln w="12700">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rgbClr val="002060"/>
                </a:solidFill>
              </a:rPr>
              <a:t>Mais si existence d’un transfert de risque significatif</a:t>
            </a:r>
          </a:p>
        </p:txBody>
      </p:sp>
      <p:cxnSp>
        <p:nvCxnSpPr>
          <p:cNvPr id="24" name="Connecteur droit avec flèche 23">
            <a:extLst>
              <a:ext uri="{FF2B5EF4-FFF2-40B4-BE49-F238E27FC236}">
                <a16:creationId xmlns:a16="http://schemas.microsoft.com/office/drawing/2014/main" xmlns="" id="{2076229E-4A60-4597-A93B-CC1537499509}"/>
              </a:ext>
            </a:extLst>
          </p:cNvPr>
          <p:cNvCxnSpPr>
            <a:stCxn id="26" idx="2"/>
            <a:endCxn id="46" idx="0"/>
          </p:cNvCxnSpPr>
          <p:nvPr/>
        </p:nvCxnSpPr>
        <p:spPr>
          <a:xfrm>
            <a:off x="1873292" y="4692110"/>
            <a:ext cx="0" cy="311169"/>
          </a:xfrm>
          <a:prstGeom prst="straightConnector1">
            <a:avLst/>
          </a:prstGeom>
          <a:ln w="127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necteur droit avec flèche 50">
            <a:extLst>
              <a:ext uri="{FF2B5EF4-FFF2-40B4-BE49-F238E27FC236}">
                <a16:creationId xmlns:a16="http://schemas.microsoft.com/office/drawing/2014/main" xmlns="" id="{8831E039-4716-4EBB-BC8A-B21D4D8FE136}"/>
              </a:ext>
            </a:extLst>
          </p:cNvPr>
          <p:cNvCxnSpPr>
            <a:cxnSpLocks/>
            <a:stCxn id="46" idx="2"/>
            <a:endCxn id="52" idx="0"/>
          </p:cNvCxnSpPr>
          <p:nvPr/>
        </p:nvCxnSpPr>
        <p:spPr>
          <a:xfrm>
            <a:off x="1873292" y="5480749"/>
            <a:ext cx="0" cy="518439"/>
          </a:xfrm>
          <a:prstGeom prst="straightConnector1">
            <a:avLst/>
          </a:prstGeom>
          <a:ln w="127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xmlns="" id="{AF812E41-F203-4680-AB7C-47F02EE34F05}"/>
              </a:ext>
            </a:extLst>
          </p:cNvPr>
          <p:cNvSpPr/>
          <p:nvPr/>
        </p:nvSpPr>
        <p:spPr>
          <a:xfrm>
            <a:off x="546184" y="5999188"/>
            <a:ext cx="2654216" cy="477470"/>
          </a:xfrm>
          <a:prstGeom prst="rect">
            <a:avLst/>
          </a:prstGeom>
          <a:noFill/>
          <a:ln w="12700">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rgbClr val="002060"/>
                </a:solidFill>
              </a:rPr>
              <a:t>Classement possible en Contrat d’assurance selon IFRS 17</a:t>
            </a:r>
          </a:p>
        </p:txBody>
      </p:sp>
      <p:sp>
        <p:nvSpPr>
          <p:cNvPr id="53" name="Rectangle 52">
            <a:extLst>
              <a:ext uri="{FF2B5EF4-FFF2-40B4-BE49-F238E27FC236}">
                <a16:creationId xmlns:a16="http://schemas.microsoft.com/office/drawing/2014/main" xmlns="" id="{E625CDD8-9244-46D4-8106-132BC855981D}"/>
              </a:ext>
            </a:extLst>
          </p:cNvPr>
          <p:cNvSpPr/>
          <p:nvPr/>
        </p:nvSpPr>
        <p:spPr>
          <a:xfrm>
            <a:off x="6385757" y="1821740"/>
            <a:ext cx="2624037" cy="370407"/>
          </a:xfrm>
          <a:prstGeom prst="rect">
            <a:avLst/>
          </a:prstGeom>
          <a:solidFill>
            <a:schemeClr val="bg1"/>
          </a:solidFill>
          <a:ln>
            <a:noFill/>
          </a:ln>
          <a:effectLst>
            <a:outerShdw blurRad="762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685800" rtl="0" eaLnBrk="1" fontAlgn="auto" latinLnBrk="0" hangingPunct="1">
              <a:lnSpc>
                <a:spcPct val="100000"/>
              </a:lnSpc>
              <a:spcBef>
                <a:spcPts val="600"/>
              </a:spcBef>
              <a:spcAft>
                <a:spcPts val="600"/>
              </a:spcAft>
              <a:buClrTx/>
              <a:buSzTx/>
              <a:tabLst/>
              <a:defRPr/>
            </a:pPr>
            <a:r>
              <a:rPr lang="fr-FR" b="1" dirty="0">
                <a:solidFill>
                  <a:srgbClr val="0070C0"/>
                </a:solidFill>
                <a:cs typeface="Segoe UI" panose="020B0502040204020203" pitchFamily="34" charset="0"/>
              </a:rPr>
              <a:t>Engagement hors bilan</a:t>
            </a:r>
            <a:endParaRPr kumimoji="0" lang="fr-FR" b="0" u="none" strike="noStrike" kern="1200" cap="none" spc="0" normalizeH="0" baseline="0" dirty="0">
              <a:ln>
                <a:noFill/>
              </a:ln>
              <a:solidFill>
                <a:srgbClr val="0070C0"/>
              </a:solidFill>
              <a:effectLst/>
              <a:uLnTx/>
              <a:uFillTx/>
              <a:ea typeface="+mn-ea"/>
              <a:cs typeface="Segoe UI" panose="020B0502040204020203" pitchFamily="34" charset="0"/>
            </a:endParaRPr>
          </a:p>
        </p:txBody>
      </p:sp>
      <p:cxnSp>
        <p:nvCxnSpPr>
          <p:cNvPr id="54" name="Straight Connector 7">
            <a:extLst>
              <a:ext uri="{FF2B5EF4-FFF2-40B4-BE49-F238E27FC236}">
                <a16:creationId xmlns:a16="http://schemas.microsoft.com/office/drawing/2014/main" xmlns="" id="{39196B17-7D7E-4777-ABF8-DC16D661148C}"/>
              </a:ext>
            </a:extLst>
          </p:cNvPr>
          <p:cNvCxnSpPr>
            <a:cxnSpLocks/>
          </p:cNvCxnSpPr>
          <p:nvPr/>
        </p:nvCxnSpPr>
        <p:spPr>
          <a:xfrm>
            <a:off x="6373684" y="1837283"/>
            <a:ext cx="0" cy="35486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5" name="Straight Connector 8">
            <a:extLst>
              <a:ext uri="{FF2B5EF4-FFF2-40B4-BE49-F238E27FC236}">
                <a16:creationId xmlns:a16="http://schemas.microsoft.com/office/drawing/2014/main" xmlns="" id="{D80E8B35-3BE0-4530-A7BD-4D4A2FE3246E}"/>
              </a:ext>
            </a:extLst>
          </p:cNvPr>
          <p:cNvCxnSpPr>
            <a:cxnSpLocks/>
          </p:cNvCxnSpPr>
          <p:nvPr/>
        </p:nvCxnSpPr>
        <p:spPr>
          <a:xfrm rot="16200000">
            <a:off x="6773098" y="1394901"/>
            <a:ext cx="0" cy="8536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6" name="Straight Connector 11">
            <a:extLst>
              <a:ext uri="{FF2B5EF4-FFF2-40B4-BE49-F238E27FC236}">
                <a16:creationId xmlns:a16="http://schemas.microsoft.com/office/drawing/2014/main" xmlns="" id="{2807E738-5A62-4EB2-9013-3ACA0C4E3E54}"/>
              </a:ext>
            </a:extLst>
          </p:cNvPr>
          <p:cNvCxnSpPr>
            <a:cxnSpLocks/>
          </p:cNvCxnSpPr>
          <p:nvPr/>
        </p:nvCxnSpPr>
        <p:spPr>
          <a:xfrm flipV="1">
            <a:off x="9029190" y="1821740"/>
            <a:ext cx="1" cy="35486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7" name="Straight Connector 12">
            <a:extLst>
              <a:ext uri="{FF2B5EF4-FFF2-40B4-BE49-F238E27FC236}">
                <a16:creationId xmlns:a16="http://schemas.microsoft.com/office/drawing/2014/main" xmlns="" id="{40ACCDDB-78E0-48B2-8D2D-A32EB15A8E00}"/>
              </a:ext>
            </a:extLst>
          </p:cNvPr>
          <p:cNvCxnSpPr>
            <a:cxnSpLocks/>
          </p:cNvCxnSpPr>
          <p:nvPr/>
        </p:nvCxnSpPr>
        <p:spPr>
          <a:xfrm rot="5400000">
            <a:off x="8598886" y="1749765"/>
            <a:ext cx="0" cy="8536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xmlns="" id="{0CDEE6D2-58ED-45B5-8A8B-420BF02C4FBE}"/>
              </a:ext>
            </a:extLst>
          </p:cNvPr>
          <p:cNvSpPr/>
          <p:nvPr/>
        </p:nvSpPr>
        <p:spPr>
          <a:xfrm>
            <a:off x="9221240" y="1825500"/>
            <a:ext cx="2657885" cy="370407"/>
          </a:xfrm>
          <a:prstGeom prst="rect">
            <a:avLst/>
          </a:prstGeom>
          <a:solidFill>
            <a:schemeClr val="bg1"/>
          </a:solidFill>
          <a:ln>
            <a:noFill/>
          </a:ln>
          <a:effectLst>
            <a:outerShdw blurRad="762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685800" rtl="0" eaLnBrk="1" fontAlgn="auto" latinLnBrk="0" hangingPunct="1">
              <a:lnSpc>
                <a:spcPct val="100000"/>
              </a:lnSpc>
              <a:spcBef>
                <a:spcPts val="600"/>
              </a:spcBef>
              <a:spcAft>
                <a:spcPts val="600"/>
              </a:spcAft>
              <a:buClrTx/>
              <a:buSzTx/>
              <a:tabLst/>
              <a:defRPr/>
            </a:pPr>
            <a:r>
              <a:rPr lang="fr-FR" b="1" dirty="0">
                <a:solidFill>
                  <a:srgbClr val="0070C0"/>
                </a:solidFill>
                <a:cs typeface="Segoe UI" panose="020B0502040204020203" pitchFamily="34" charset="0"/>
              </a:rPr>
              <a:t>Contrat d’assurance</a:t>
            </a:r>
            <a:endParaRPr kumimoji="0" lang="fr-FR" b="0" u="none" strike="noStrike" kern="1200" cap="none" spc="0" normalizeH="0" baseline="0" dirty="0">
              <a:ln>
                <a:noFill/>
              </a:ln>
              <a:solidFill>
                <a:srgbClr val="0070C0"/>
              </a:solidFill>
              <a:effectLst/>
              <a:uLnTx/>
              <a:uFillTx/>
              <a:ea typeface="+mn-ea"/>
              <a:cs typeface="Segoe UI" panose="020B0502040204020203" pitchFamily="34" charset="0"/>
            </a:endParaRPr>
          </a:p>
        </p:txBody>
      </p:sp>
      <p:cxnSp>
        <p:nvCxnSpPr>
          <p:cNvPr id="59" name="Straight Connector 7">
            <a:extLst>
              <a:ext uri="{FF2B5EF4-FFF2-40B4-BE49-F238E27FC236}">
                <a16:creationId xmlns:a16="http://schemas.microsoft.com/office/drawing/2014/main" xmlns="" id="{9C5632FC-D92A-4A0A-811C-11D2B251CDF7}"/>
              </a:ext>
            </a:extLst>
          </p:cNvPr>
          <p:cNvCxnSpPr>
            <a:cxnSpLocks/>
          </p:cNvCxnSpPr>
          <p:nvPr/>
        </p:nvCxnSpPr>
        <p:spPr>
          <a:xfrm>
            <a:off x="9223109" y="1841043"/>
            <a:ext cx="0" cy="35486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8">
            <a:extLst>
              <a:ext uri="{FF2B5EF4-FFF2-40B4-BE49-F238E27FC236}">
                <a16:creationId xmlns:a16="http://schemas.microsoft.com/office/drawing/2014/main" xmlns="" id="{33673645-A4ED-4C29-9007-BE27D0B8D660}"/>
              </a:ext>
            </a:extLst>
          </p:cNvPr>
          <p:cNvCxnSpPr>
            <a:cxnSpLocks/>
          </p:cNvCxnSpPr>
          <p:nvPr/>
        </p:nvCxnSpPr>
        <p:spPr>
          <a:xfrm rot="16200000">
            <a:off x="9622523" y="1398661"/>
            <a:ext cx="0" cy="8536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1" name="Straight Connector 11">
            <a:extLst>
              <a:ext uri="{FF2B5EF4-FFF2-40B4-BE49-F238E27FC236}">
                <a16:creationId xmlns:a16="http://schemas.microsoft.com/office/drawing/2014/main" xmlns="" id="{976A1868-0055-4DA2-9BB9-DA97B814B367}"/>
              </a:ext>
            </a:extLst>
          </p:cNvPr>
          <p:cNvCxnSpPr>
            <a:cxnSpLocks/>
          </p:cNvCxnSpPr>
          <p:nvPr/>
        </p:nvCxnSpPr>
        <p:spPr>
          <a:xfrm flipV="1">
            <a:off x="11890045" y="1825500"/>
            <a:ext cx="1" cy="35486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2" name="Straight Connector 12">
            <a:extLst>
              <a:ext uri="{FF2B5EF4-FFF2-40B4-BE49-F238E27FC236}">
                <a16:creationId xmlns:a16="http://schemas.microsoft.com/office/drawing/2014/main" xmlns="" id="{8A5F2067-3532-4439-8647-068AC4F18D9C}"/>
              </a:ext>
            </a:extLst>
          </p:cNvPr>
          <p:cNvCxnSpPr>
            <a:cxnSpLocks/>
          </p:cNvCxnSpPr>
          <p:nvPr/>
        </p:nvCxnSpPr>
        <p:spPr>
          <a:xfrm rot="5400000">
            <a:off x="11482601" y="1753525"/>
            <a:ext cx="0" cy="8536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xmlns="" id="{1F018CF1-04B7-43B2-BFB4-4EDAF6350E61}"/>
              </a:ext>
            </a:extLst>
          </p:cNvPr>
          <p:cNvSpPr/>
          <p:nvPr/>
        </p:nvSpPr>
        <p:spPr>
          <a:xfrm>
            <a:off x="9195178" y="2315212"/>
            <a:ext cx="2694867" cy="1788158"/>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fr-FR" sz="1400" spc="-20" dirty="0">
                <a:solidFill>
                  <a:srgbClr val="0070C0"/>
                </a:solidFill>
              </a:rPr>
              <a:t>Contrat selon lequel une partie (l’émetteur) prend en charge un risque d’assurance important pour une autre partie (le titulaire) en convenant d’indemniser le titulaire si un événement futur incertain spécifié (l’événement assuré) porte préjudice au titulaire.</a:t>
            </a:r>
          </a:p>
        </p:txBody>
      </p:sp>
      <p:sp>
        <p:nvSpPr>
          <p:cNvPr id="64" name="Rectangle 63">
            <a:extLst>
              <a:ext uri="{FF2B5EF4-FFF2-40B4-BE49-F238E27FC236}">
                <a16:creationId xmlns:a16="http://schemas.microsoft.com/office/drawing/2014/main" xmlns="" id="{E054B26A-0CA3-4796-A270-B4DF4EED3379}"/>
              </a:ext>
            </a:extLst>
          </p:cNvPr>
          <p:cNvSpPr/>
          <p:nvPr/>
        </p:nvSpPr>
        <p:spPr>
          <a:xfrm>
            <a:off x="6346256" y="4197967"/>
            <a:ext cx="2694867" cy="477470"/>
          </a:xfrm>
          <a:prstGeom prst="rect">
            <a:avLst/>
          </a:prstGeom>
          <a:noFill/>
          <a:ln w="12700">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rgbClr val="002060"/>
                </a:solidFill>
              </a:rPr>
              <a:t>Passif éventuel (en hors bilan)</a:t>
            </a:r>
          </a:p>
        </p:txBody>
      </p:sp>
      <p:cxnSp>
        <p:nvCxnSpPr>
          <p:cNvPr id="65" name="Connecteur droit avec flèche 64">
            <a:extLst>
              <a:ext uri="{FF2B5EF4-FFF2-40B4-BE49-F238E27FC236}">
                <a16:creationId xmlns:a16="http://schemas.microsoft.com/office/drawing/2014/main" xmlns="" id="{ACAF1263-BBC0-44A4-803C-9C98840DA4CC}"/>
              </a:ext>
            </a:extLst>
          </p:cNvPr>
          <p:cNvCxnSpPr>
            <a:cxnSpLocks/>
            <a:stCxn id="64" idx="2"/>
            <a:endCxn id="66" idx="0"/>
          </p:cNvCxnSpPr>
          <p:nvPr/>
        </p:nvCxnSpPr>
        <p:spPr>
          <a:xfrm>
            <a:off x="7693690" y="4675437"/>
            <a:ext cx="4" cy="540504"/>
          </a:xfrm>
          <a:prstGeom prst="straightConnector1">
            <a:avLst/>
          </a:prstGeom>
          <a:ln w="127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xmlns="" id="{4F9C4FC2-E020-4921-BE4A-62173C3A6720}"/>
              </a:ext>
            </a:extLst>
          </p:cNvPr>
          <p:cNvSpPr/>
          <p:nvPr/>
        </p:nvSpPr>
        <p:spPr>
          <a:xfrm>
            <a:off x="6366586" y="5215941"/>
            <a:ext cx="2654216" cy="670128"/>
          </a:xfrm>
          <a:prstGeom prst="rect">
            <a:avLst/>
          </a:prstGeom>
          <a:noFill/>
          <a:ln w="12700">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rgbClr val="002060"/>
                </a:solidFill>
              </a:rPr>
              <a:t>Passif </a:t>
            </a:r>
            <a:r>
              <a:rPr lang="fr-FR" sz="1400" dirty="0">
                <a:solidFill>
                  <a:srgbClr val="002060"/>
                </a:solidFill>
              </a:rPr>
              <a:t>sous forme de provisions pour risques (avérés) en cas d’appel de garantie</a:t>
            </a:r>
          </a:p>
        </p:txBody>
      </p:sp>
      <p:sp>
        <p:nvSpPr>
          <p:cNvPr id="67" name="ZoneTexte 66">
            <a:extLst>
              <a:ext uri="{FF2B5EF4-FFF2-40B4-BE49-F238E27FC236}">
                <a16:creationId xmlns:a16="http://schemas.microsoft.com/office/drawing/2014/main" xmlns="" id="{0E46DB14-AB2E-4A33-B8AF-2A80DB475E20}"/>
              </a:ext>
            </a:extLst>
          </p:cNvPr>
          <p:cNvSpPr txBox="1"/>
          <p:nvPr/>
        </p:nvSpPr>
        <p:spPr>
          <a:xfrm>
            <a:off x="7179838" y="4791800"/>
            <a:ext cx="558473" cy="307777"/>
          </a:xfrm>
          <a:prstGeom prst="rect">
            <a:avLst/>
          </a:prstGeom>
          <a:noFill/>
        </p:spPr>
        <p:txBody>
          <a:bodyPr wrap="square">
            <a:spAutoFit/>
          </a:bodyPr>
          <a:lstStyle/>
          <a:p>
            <a:pPr algn="ctr"/>
            <a:r>
              <a:rPr lang="fr-FR" sz="1400" b="1" dirty="0">
                <a:solidFill>
                  <a:srgbClr val="00B050"/>
                </a:solidFill>
              </a:rPr>
              <a:t>Puis</a:t>
            </a:r>
          </a:p>
        </p:txBody>
      </p:sp>
      <p:sp>
        <p:nvSpPr>
          <p:cNvPr id="68" name="Rectangle 67">
            <a:extLst>
              <a:ext uri="{FF2B5EF4-FFF2-40B4-BE49-F238E27FC236}">
                <a16:creationId xmlns:a16="http://schemas.microsoft.com/office/drawing/2014/main" xmlns="" id="{09AB2B44-C213-4F16-8316-CCDB5DE6AC22}"/>
              </a:ext>
            </a:extLst>
          </p:cNvPr>
          <p:cNvSpPr/>
          <p:nvPr/>
        </p:nvSpPr>
        <p:spPr>
          <a:xfrm>
            <a:off x="9195169" y="4197967"/>
            <a:ext cx="2694876" cy="477469"/>
          </a:xfrm>
          <a:prstGeom prst="rect">
            <a:avLst/>
          </a:prstGeom>
          <a:noFill/>
          <a:ln w="12700">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rgbClr val="002060"/>
                </a:solidFill>
              </a:rPr>
              <a:t>Passifs sur contrats d’assurance (Provisions techniques)</a:t>
            </a:r>
            <a:endParaRPr lang="fr-FR" sz="1400" dirty="0">
              <a:solidFill>
                <a:srgbClr val="002060"/>
              </a:solidFill>
            </a:endParaRPr>
          </a:p>
        </p:txBody>
      </p:sp>
      <p:sp>
        <p:nvSpPr>
          <p:cNvPr id="69" name="ZoneTexte 68">
            <a:extLst>
              <a:ext uri="{FF2B5EF4-FFF2-40B4-BE49-F238E27FC236}">
                <a16:creationId xmlns:a16="http://schemas.microsoft.com/office/drawing/2014/main" xmlns="" id="{43348550-123D-4C49-8297-37A821EE6BA7}"/>
              </a:ext>
            </a:extLst>
          </p:cNvPr>
          <p:cNvSpPr txBox="1"/>
          <p:nvPr/>
        </p:nvSpPr>
        <p:spPr>
          <a:xfrm>
            <a:off x="6346257" y="5908134"/>
            <a:ext cx="2654216" cy="738664"/>
          </a:xfrm>
          <a:prstGeom prst="rect">
            <a:avLst/>
          </a:prstGeom>
          <a:noFill/>
        </p:spPr>
        <p:txBody>
          <a:bodyPr wrap="square">
            <a:spAutoFit/>
          </a:bodyPr>
          <a:lstStyle/>
          <a:p>
            <a:pPr algn="ctr"/>
            <a:r>
              <a:rPr lang="fr-FR" sz="1400" b="1" i="1" dirty="0">
                <a:solidFill>
                  <a:srgbClr val="003DB8"/>
                </a:solidFill>
              </a:rPr>
              <a:t>À base individuelle seulement,</a:t>
            </a:r>
            <a:r>
              <a:rPr lang="fr-FR" sz="1400" b="1" dirty="0">
                <a:solidFill>
                  <a:srgbClr val="0070C0"/>
                </a:solidFill>
              </a:rPr>
              <a:t>  </a:t>
            </a:r>
            <a:r>
              <a:rPr lang="fr-FR" sz="1400" b="1" dirty="0">
                <a:solidFill>
                  <a:srgbClr val="FF9933"/>
                </a:solidFill>
              </a:rPr>
              <a:t>ou</a:t>
            </a:r>
            <a:r>
              <a:rPr lang="fr-FR" sz="1400" b="1" i="1" dirty="0">
                <a:solidFill>
                  <a:srgbClr val="003DB8"/>
                </a:solidFill>
              </a:rPr>
              <a:t> </a:t>
            </a:r>
            <a:endParaRPr lang="fr-FR" sz="1400" b="1" dirty="0">
              <a:solidFill>
                <a:srgbClr val="0070C0"/>
              </a:solidFill>
            </a:endParaRPr>
          </a:p>
          <a:p>
            <a:pPr algn="ctr"/>
            <a:r>
              <a:rPr lang="fr-FR" sz="1400" b="1" i="1" dirty="0">
                <a:solidFill>
                  <a:srgbClr val="FF9933"/>
                </a:solidFill>
              </a:rPr>
              <a:t>À base individuelle et collective</a:t>
            </a:r>
          </a:p>
        </p:txBody>
      </p:sp>
    </p:spTree>
    <p:extLst>
      <p:ext uri="{BB962C8B-B14F-4D97-AF65-F5344CB8AC3E}">
        <p14:creationId xmlns:p14="http://schemas.microsoft.com/office/powerpoint/2010/main" val="2585947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Connecteur droit 46">
            <a:extLst>
              <a:ext uri="{FF2B5EF4-FFF2-40B4-BE49-F238E27FC236}">
                <a16:creationId xmlns:a16="http://schemas.microsoft.com/office/drawing/2014/main" xmlns="" id="{2FC71C90-816D-42EA-B4A4-ADF23DEFD88D}"/>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48" name="Image 47">
            <a:extLst>
              <a:ext uri="{FF2B5EF4-FFF2-40B4-BE49-F238E27FC236}">
                <a16:creationId xmlns:a16="http://schemas.microsoft.com/office/drawing/2014/main" xmlns="" id="{C1D28BEB-E0F9-4EFA-B23F-89DDC8F8E658}"/>
              </a:ext>
            </a:extLst>
          </p:cNvPr>
          <p:cNvPicPr>
            <a:picLocks noChangeAspect="1"/>
          </p:cNvPicPr>
          <p:nvPr/>
        </p:nvPicPr>
        <p:blipFill>
          <a:blip r:embed="rId2"/>
          <a:stretch>
            <a:fillRect/>
          </a:stretch>
        </p:blipFill>
        <p:spPr>
          <a:xfrm>
            <a:off x="11090358" y="394735"/>
            <a:ext cx="695325" cy="866775"/>
          </a:xfrm>
          <a:prstGeom prst="rect">
            <a:avLst/>
          </a:prstGeom>
        </p:spPr>
      </p:pic>
      <p:sp>
        <p:nvSpPr>
          <p:cNvPr id="49" name="Title 9">
            <a:extLst>
              <a:ext uri="{FF2B5EF4-FFF2-40B4-BE49-F238E27FC236}">
                <a16:creationId xmlns:a16="http://schemas.microsoft.com/office/drawing/2014/main" xmlns="" id="{D7EC9B13-8B9D-4BAC-AFAA-24668840A503}"/>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Spécificités du reporting financier des SGC</a:t>
            </a:r>
          </a:p>
        </p:txBody>
      </p:sp>
      <p:grpSp>
        <p:nvGrpSpPr>
          <p:cNvPr id="39" name="Groupe 8">
            <a:extLst>
              <a:ext uri="{FF2B5EF4-FFF2-40B4-BE49-F238E27FC236}">
                <a16:creationId xmlns:a16="http://schemas.microsoft.com/office/drawing/2014/main" xmlns="" id="{9E7510AD-BBF6-4EA9-83C1-7E2A8D686D20}"/>
              </a:ext>
            </a:extLst>
          </p:cNvPr>
          <p:cNvGrpSpPr>
            <a:grpSpLocks/>
          </p:cNvGrpSpPr>
          <p:nvPr/>
        </p:nvGrpSpPr>
        <p:grpSpPr bwMode="auto">
          <a:xfrm>
            <a:off x="11014075" y="6237288"/>
            <a:ext cx="957263" cy="287337"/>
            <a:chOff x="9460301" y="7063452"/>
            <a:chExt cx="926165" cy="277783"/>
          </a:xfrm>
        </p:grpSpPr>
        <p:sp>
          <p:nvSpPr>
            <p:cNvPr id="40" name="Espace réservé du numéro de diapositive 5">
              <a:extLst>
                <a:ext uri="{FF2B5EF4-FFF2-40B4-BE49-F238E27FC236}">
                  <a16:creationId xmlns:a16="http://schemas.microsoft.com/office/drawing/2014/main" xmlns="" id="{CF9868D6-3BC9-40EC-9CA3-85BB3F9803FD}"/>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21</a:t>
              </a:fld>
              <a:endParaRPr lang="en-GB" sz="1448" dirty="0">
                <a:solidFill>
                  <a:srgbClr val="002060"/>
                </a:solidFill>
                <a:latin typeface="+mn-lt"/>
                <a:cs typeface="Calibri" panose="020F0502020204030204" pitchFamily="34" charset="0"/>
              </a:endParaRPr>
            </a:p>
          </p:txBody>
        </p:sp>
        <p:cxnSp>
          <p:nvCxnSpPr>
            <p:cNvPr id="41" name="Connecteur droit 40">
              <a:extLst>
                <a:ext uri="{FF2B5EF4-FFF2-40B4-BE49-F238E27FC236}">
                  <a16:creationId xmlns:a16="http://schemas.microsoft.com/office/drawing/2014/main" xmlns="" id="{E41E3B55-4C68-4C34-B3CD-2BDE986E9FD4}"/>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sp>
        <p:nvSpPr>
          <p:cNvPr id="73" name="ZoneTexte 72">
            <a:extLst>
              <a:ext uri="{FF2B5EF4-FFF2-40B4-BE49-F238E27FC236}">
                <a16:creationId xmlns:a16="http://schemas.microsoft.com/office/drawing/2014/main" xmlns="" id="{A5660234-3E25-47F5-B8C1-516EA39C49D3}"/>
              </a:ext>
            </a:extLst>
          </p:cNvPr>
          <p:cNvSpPr txBox="1"/>
          <p:nvPr/>
        </p:nvSpPr>
        <p:spPr>
          <a:xfrm>
            <a:off x="406317" y="1003830"/>
            <a:ext cx="9966755" cy="369332"/>
          </a:xfrm>
          <a:prstGeom prst="rect">
            <a:avLst/>
          </a:prstGeom>
          <a:noFill/>
        </p:spPr>
        <p:txBody>
          <a:bodyPr wrap="square">
            <a:spAutoFit/>
          </a:bodyPr>
          <a:lstStyle/>
          <a:p>
            <a:pPr algn="just"/>
            <a:r>
              <a:rPr lang="fr-FR" sz="1800" b="1" i="1" u="none" strike="noStrike" baseline="0" dirty="0">
                <a:solidFill>
                  <a:srgbClr val="0070C0"/>
                </a:solidFill>
              </a:rPr>
              <a:t>Traitement comptable des Garanties de Crédits</a:t>
            </a:r>
            <a:endParaRPr lang="fr-FR" b="1" i="1" dirty="0">
              <a:solidFill>
                <a:srgbClr val="0070C0"/>
              </a:solidFill>
            </a:endParaRPr>
          </a:p>
        </p:txBody>
      </p:sp>
      <p:sp>
        <p:nvSpPr>
          <p:cNvPr id="4" name="Rectangle : coins arrondis 3">
            <a:extLst>
              <a:ext uri="{FF2B5EF4-FFF2-40B4-BE49-F238E27FC236}">
                <a16:creationId xmlns:a16="http://schemas.microsoft.com/office/drawing/2014/main" xmlns="" id="{572245C0-A071-4444-A28E-94EC63B9D148}"/>
              </a:ext>
            </a:extLst>
          </p:cNvPr>
          <p:cNvSpPr/>
          <p:nvPr/>
        </p:nvSpPr>
        <p:spPr>
          <a:xfrm>
            <a:off x="2672282" y="1581056"/>
            <a:ext cx="6502820" cy="446345"/>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FF0000"/>
                </a:solidFill>
                <a:latin typeface="Chaparral Pro Light" panose="02060403030505090203" pitchFamily="18" charset="0"/>
              </a:rPr>
              <a:t>Comment comptabiliser une garantie financière selon IFRS 9?</a:t>
            </a:r>
          </a:p>
        </p:txBody>
      </p:sp>
      <p:sp>
        <p:nvSpPr>
          <p:cNvPr id="75" name="Rectangle : coins arrondis 74">
            <a:extLst>
              <a:ext uri="{FF2B5EF4-FFF2-40B4-BE49-F238E27FC236}">
                <a16:creationId xmlns:a16="http://schemas.microsoft.com/office/drawing/2014/main" xmlns="" id="{4F5E3A10-8070-47AE-8C63-BD1A4955901C}"/>
              </a:ext>
            </a:extLst>
          </p:cNvPr>
          <p:cNvSpPr/>
          <p:nvPr/>
        </p:nvSpPr>
        <p:spPr>
          <a:xfrm>
            <a:off x="3115339" y="2634572"/>
            <a:ext cx="1727376" cy="446345"/>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002060"/>
                </a:solidFill>
                <a:latin typeface="Chaparral Pro Light" panose="02060403030505090203" pitchFamily="18" charset="0"/>
              </a:rPr>
              <a:t>Initialement:</a:t>
            </a:r>
          </a:p>
        </p:txBody>
      </p:sp>
      <p:sp>
        <p:nvSpPr>
          <p:cNvPr id="76" name="Flèche : droite rayée 75">
            <a:extLst>
              <a:ext uri="{FF2B5EF4-FFF2-40B4-BE49-F238E27FC236}">
                <a16:creationId xmlns:a16="http://schemas.microsoft.com/office/drawing/2014/main" xmlns="" id="{A43FB5DF-A389-400C-93F6-7C88C0BCB40A}"/>
              </a:ext>
            </a:extLst>
          </p:cNvPr>
          <p:cNvSpPr/>
          <p:nvPr/>
        </p:nvSpPr>
        <p:spPr>
          <a:xfrm rot="5400000">
            <a:off x="5748107" y="2025096"/>
            <a:ext cx="351170" cy="576064"/>
          </a:xfrm>
          <a:prstGeom prst="strip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Flèche : droite rayée 76">
            <a:extLst>
              <a:ext uri="{FF2B5EF4-FFF2-40B4-BE49-F238E27FC236}">
                <a16:creationId xmlns:a16="http://schemas.microsoft.com/office/drawing/2014/main" xmlns="" id="{8B7156B1-3DDE-4603-900E-7064FB88A101}"/>
              </a:ext>
            </a:extLst>
          </p:cNvPr>
          <p:cNvSpPr/>
          <p:nvPr/>
        </p:nvSpPr>
        <p:spPr>
          <a:xfrm>
            <a:off x="5259336" y="2641003"/>
            <a:ext cx="1498643" cy="351170"/>
          </a:xfrm>
          <a:prstGeom prst="strip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7" name="Groupe 6">
            <a:extLst>
              <a:ext uri="{FF2B5EF4-FFF2-40B4-BE49-F238E27FC236}">
                <a16:creationId xmlns:a16="http://schemas.microsoft.com/office/drawing/2014/main" xmlns="" id="{1A7862AE-C20A-4259-952D-0E58F12AF3E2}"/>
              </a:ext>
            </a:extLst>
          </p:cNvPr>
          <p:cNvGrpSpPr/>
          <p:nvPr/>
        </p:nvGrpSpPr>
        <p:grpSpPr>
          <a:xfrm>
            <a:off x="7304234" y="2267194"/>
            <a:ext cx="1304925" cy="1181100"/>
            <a:chOff x="7070318" y="2203763"/>
            <a:chExt cx="1304925" cy="1181100"/>
          </a:xfrm>
        </p:grpSpPr>
        <p:pic>
          <p:nvPicPr>
            <p:cNvPr id="6" name="Image 5">
              <a:extLst>
                <a:ext uri="{FF2B5EF4-FFF2-40B4-BE49-F238E27FC236}">
                  <a16:creationId xmlns:a16="http://schemas.microsoft.com/office/drawing/2014/main" xmlns="" id="{02278A2D-ED11-44E3-B43F-7DB370248347}"/>
                </a:ext>
              </a:extLst>
            </p:cNvPr>
            <p:cNvPicPr>
              <a:picLocks noChangeAspect="1"/>
            </p:cNvPicPr>
            <p:nvPr/>
          </p:nvPicPr>
          <p:blipFill>
            <a:blip r:embed="rId3"/>
            <a:stretch>
              <a:fillRect/>
            </a:stretch>
          </p:blipFill>
          <p:spPr>
            <a:xfrm>
              <a:off x="7070318" y="2203763"/>
              <a:ext cx="1304925" cy="1181100"/>
            </a:xfrm>
            <a:prstGeom prst="rect">
              <a:avLst/>
            </a:prstGeom>
          </p:spPr>
        </p:pic>
        <p:sp>
          <p:nvSpPr>
            <p:cNvPr id="78" name="ZoneTexte 77">
              <a:extLst>
                <a:ext uri="{FF2B5EF4-FFF2-40B4-BE49-F238E27FC236}">
                  <a16:creationId xmlns:a16="http://schemas.microsoft.com/office/drawing/2014/main" xmlns="" id="{589F9EA2-6915-4356-8E09-6DE4615A67D7}"/>
                </a:ext>
              </a:extLst>
            </p:cNvPr>
            <p:cNvSpPr txBox="1"/>
            <p:nvPr/>
          </p:nvSpPr>
          <p:spPr>
            <a:xfrm>
              <a:off x="7238584" y="2928742"/>
              <a:ext cx="1073888" cy="307777"/>
            </a:xfrm>
            <a:prstGeom prst="rect">
              <a:avLst/>
            </a:prstGeom>
            <a:noFill/>
          </p:spPr>
          <p:txBody>
            <a:bodyPr wrap="square">
              <a:spAutoFit/>
            </a:bodyPr>
            <a:lstStyle/>
            <a:p>
              <a:pPr algn="ctr"/>
              <a:r>
                <a:rPr lang="fr-FR" sz="1400" b="1" dirty="0">
                  <a:solidFill>
                    <a:srgbClr val="FF0000"/>
                  </a:solidFill>
                  <a:latin typeface="Chaparral Pro Light" panose="02060403030505090203" pitchFamily="18" charset="0"/>
                </a:rPr>
                <a:t>Juste valeur</a:t>
              </a:r>
            </a:p>
          </p:txBody>
        </p:sp>
      </p:grpSp>
      <p:sp>
        <p:nvSpPr>
          <p:cNvPr id="79" name="Flèche : droite rayée 78">
            <a:extLst>
              <a:ext uri="{FF2B5EF4-FFF2-40B4-BE49-F238E27FC236}">
                <a16:creationId xmlns:a16="http://schemas.microsoft.com/office/drawing/2014/main" xmlns="" id="{8D0D90A1-80F0-466D-92C2-3930FD3FC1A2}"/>
              </a:ext>
            </a:extLst>
          </p:cNvPr>
          <p:cNvSpPr/>
          <p:nvPr/>
        </p:nvSpPr>
        <p:spPr>
          <a:xfrm>
            <a:off x="1418392" y="3602699"/>
            <a:ext cx="1115634" cy="351170"/>
          </a:xfrm>
          <a:prstGeom prst="strip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Rectangle : coins arrondis 79">
            <a:extLst>
              <a:ext uri="{FF2B5EF4-FFF2-40B4-BE49-F238E27FC236}">
                <a16:creationId xmlns:a16="http://schemas.microsoft.com/office/drawing/2014/main" xmlns="" id="{E700D4E5-07A1-4136-973E-9061C551BA0C}"/>
              </a:ext>
            </a:extLst>
          </p:cNvPr>
          <p:cNvSpPr/>
          <p:nvPr/>
        </p:nvSpPr>
        <p:spPr>
          <a:xfrm>
            <a:off x="2672282" y="3553911"/>
            <a:ext cx="3401185" cy="446345"/>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002060"/>
                </a:solidFill>
                <a:latin typeface="Chaparral Pro Light" panose="02060403030505090203" pitchFamily="18" charset="0"/>
              </a:rPr>
              <a:t>Perception d’une prime de garantie</a:t>
            </a:r>
          </a:p>
        </p:txBody>
      </p:sp>
      <p:pic>
        <p:nvPicPr>
          <p:cNvPr id="9" name="Image 8">
            <a:extLst>
              <a:ext uri="{FF2B5EF4-FFF2-40B4-BE49-F238E27FC236}">
                <a16:creationId xmlns:a16="http://schemas.microsoft.com/office/drawing/2014/main" xmlns="" id="{625547E5-839A-40E4-B430-892FBA3A3452}"/>
              </a:ext>
            </a:extLst>
          </p:cNvPr>
          <p:cNvPicPr>
            <a:picLocks noChangeAspect="1"/>
          </p:cNvPicPr>
          <p:nvPr/>
        </p:nvPicPr>
        <p:blipFill>
          <a:blip r:embed="rId4"/>
          <a:stretch>
            <a:fillRect/>
          </a:stretch>
        </p:blipFill>
        <p:spPr>
          <a:xfrm>
            <a:off x="6235297" y="3619920"/>
            <a:ext cx="333375" cy="314325"/>
          </a:xfrm>
          <a:prstGeom prst="rect">
            <a:avLst/>
          </a:prstGeom>
        </p:spPr>
      </p:pic>
      <p:sp>
        <p:nvSpPr>
          <p:cNvPr id="81" name="ZoneTexte 80">
            <a:extLst>
              <a:ext uri="{FF2B5EF4-FFF2-40B4-BE49-F238E27FC236}">
                <a16:creationId xmlns:a16="http://schemas.microsoft.com/office/drawing/2014/main" xmlns="" id="{333C8CEE-2546-4720-A0CD-DEF3D76F145C}"/>
              </a:ext>
            </a:extLst>
          </p:cNvPr>
          <p:cNvSpPr txBox="1"/>
          <p:nvPr/>
        </p:nvSpPr>
        <p:spPr>
          <a:xfrm>
            <a:off x="6568672" y="3646092"/>
            <a:ext cx="2862407" cy="307777"/>
          </a:xfrm>
          <a:prstGeom prst="rect">
            <a:avLst/>
          </a:prstGeom>
          <a:noFill/>
        </p:spPr>
        <p:txBody>
          <a:bodyPr wrap="square">
            <a:spAutoFit/>
          </a:bodyPr>
          <a:lstStyle/>
          <a:p>
            <a:r>
              <a:rPr lang="fr-FR" sz="1400" b="1" dirty="0">
                <a:solidFill>
                  <a:schemeClr val="tx1">
                    <a:lumMod val="95000"/>
                    <a:lumOff val="5000"/>
                  </a:schemeClr>
                </a:solidFill>
                <a:latin typeface="Chaparral Pro Light" panose="02060403030505090203" pitchFamily="18" charset="0"/>
              </a:rPr>
              <a:t>Juste valeur = Montant de la prime</a:t>
            </a:r>
          </a:p>
        </p:txBody>
      </p:sp>
      <p:sp>
        <p:nvSpPr>
          <p:cNvPr id="82" name="Flèche : droite rayée 81">
            <a:extLst>
              <a:ext uri="{FF2B5EF4-FFF2-40B4-BE49-F238E27FC236}">
                <a16:creationId xmlns:a16="http://schemas.microsoft.com/office/drawing/2014/main" xmlns="" id="{E03AFFA1-8CF5-4C01-9D8E-AD8EFE53D349}"/>
              </a:ext>
            </a:extLst>
          </p:cNvPr>
          <p:cNvSpPr/>
          <p:nvPr/>
        </p:nvSpPr>
        <p:spPr>
          <a:xfrm>
            <a:off x="1418392" y="4258522"/>
            <a:ext cx="1115634" cy="351170"/>
          </a:xfrm>
          <a:prstGeom prst="strip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Rectangle : coins arrondis 82">
            <a:extLst>
              <a:ext uri="{FF2B5EF4-FFF2-40B4-BE49-F238E27FC236}">
                <a16:creationId xmlns:a16="http://schemas.microsoft.com/office/drawing/2014/main" xmlns="" id="{721BFCBF-620C-4387-A3AA-C677CC54657B}"/>
              </a:ext>
            </a:extLst>
          </p:cNvPr>
          <p:cNvSpPr/>
          <p:nvPr/>
        </p:nvSpPr>
        <p:spPr>
          <a:xfrm>
            <a:off x="2672282" y="4209734"/>
            <a:ext cx="3401185" cy="446345"/>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002060"/>
                </a:solidFill>
                <a:latin typeface="Chaparral Pro Light" panose="02060403030505090203" pitchFamily="18" charset="0"/>
              </a:rPr>
              <a:t>Sans prime de garantie</a:t>
            </a:r>
          </a:p>
        </p:txBody>
      </p:sp>
      <p:pic>
        <p:nvPicPr>
          <p:cNvPr id="84" name="Image 83">
            <a:extLst>
              <a:ext uri="{FF2B5EF4-FFF2-40B4-BE49-F238E27FC236}">
                <a16:creationId xmlns:a16="http://schemas.microsoft.com/office/drawing/2014/main" xmlns="" id="{F4B2FB82-F411-4ECA-9FC2-542D2B53E7C7}"/>
              </a:ext>
            </a:extLst>
          </p:cNvPr>
          <p:cNvPicPr>
            <a:picLocks noChangeAspect="1"/>
          </p:cNvPicPr>
          <p:nvPr/>
        </p:nvPicPr>
        <p:blipFill>
          <a:blip r:embed="rId4"/>
          <a:stretch>
            <a:fillRect/>
          </a:stretch>
        </p:blipFill>
        <p:spPr>
          <a:xfrm>
            <a:off x="6235297" y="4275743"/>
            <a:ext cx="333375" cy="314325"/>
          </a:xfrm>
          <a:prstGeom prst="rect">
            <a:avLst/>
          </a:prstGeom>
        </p:spPr>
      </p:pic>
      <p:sp>
        <p:nvSpPr>
          <p:cNvPr id="85" name="ZoneTexte 84">
            <a:extLst>
              <a:ext uri="{FF2B5EF4-FFF2-40B4-BE49-F238E27FC236}">
                <a16:creationId xmlns:a16="http://schemas.microsoft.com/office/drawing/2014/main" xmlns="" id="{5B15409D-AA26-4821-8CAD-8C443E095BEC}"/>
              </a:ext>
            </a:extLst>
          </p:cNvPr>
          <p:cNvSpPr txBox="1"/>
          <p:nvPr/>
        </p:nvSpPr>
        <p:spPr>
          <a:xfrm>
            <a:off x="6568672" y="4209734"/>
            <a:ext cx="3308975" cy="523220"/>
          </a:xfrm>
          <a:prstGeom prst="rect">
            <a:avLst/>
          </a:prstGeom>
          <a:noFill/>
        </p:spPr>
        <p:txBody>
          <a:bodyPr wrap="square">
            <a:spAutoFit/>
          </a:bodyPr>
          <a:lstStyle/>
          <a:p>
            <a:r>
              <a:rPr lang="fr-FR" sz="1400" b="1" dirty="0">
                <a:solidFill>
                  <a:schemeClr val="tx1">
                    <a:lumMod val="95000"/>
                    <a:lumOff val="5000"/>
                  </a:schemeClr>
                </a:solidFill>
                <a:latin typeface="Chaparral Pro Light" panose="02060403030505090203" pitchFamily="18" charset="0"/>
              </a:rPr>
              <a:t>Juste valeur = Déterminée par des méthodes alternatives selon IFRS 13</a:t>
            </a:r>
          </a:p>
        </p:txBody>
      </p:sp>
      <p:pic>
        <p:nvPicPr>
          <p:cNvPr id="86" name="Image 85">
            <a:extLst>
              <a:ext uri="{FF2B5EF4-FFF2-40B4-BE49-F238E27FC236}">
                <a16:creationId xmlns:a16="http://schemas.microsoft.com/office/drawing/2014/main" xmlns="" id="{5845A202-AABA-4748-8946-4B0259B74939}"/>
              </a:ext>
            </a:extLst>
          </p:cNvPr>
          <p:cNvPicPr>
            <a:picLocks noChangeAspect="1"/>
          </p:cNvPicPr>
          <p:nvPr/>
        </p:nvPicPr>
        <p:blipFill>
          <a:blip r:embed="rId4"/>
          <a:stretch>
            <a:fillRect/>
          </a:stretch>
        </p:blipFill>
        <p:spPr>
          <a:xfrm>
            <a:off x="6568672" y="4798963"/>
            <a:ext cx="333375" cy="314325"/>
          </a:xfrm>
          <a:prstGeom prst="rect">
            <a:avLst/>
          </a:prstGeom>
        </p:spPr>
      </p:pic>
      <p:sp>
        <p:nvSpPr>
          <p:cNvPr id="87" name="ZoneTexte 86">
            <a:extLst>
              <a:ext uri="{FF2B5EF4-FFF2-40B4-BE49-F238E27FC236}">
                <a16:creationId xmlns:a16="http://schemas.microsoft.com/office/drawing/2014/main" xmlns="" id="{BFF9FCBA-12C4-47D3-A28A-6D60CA2A2302}"/>
              </a:ext>
            </a:extLst>
          </p:cNvPr>
          <p:cNvSpPr txBox="1"/>
          <p:nvPr/>
        </p:nvSpPr>
        <p:spPr>
          <a:xfrm>
            <a:off x="6757979" y="4798963"/>
            <a:ext cx="3225993" cy="307777"/>
          </a:xfrm>
          <a:prstGeom prst="rect">
            <a:avLst/>
          </a:prstGeom>
          <a:noFill/>
        </p:spPr>
        <p:txBody>
          <a:bodyPr wrap="square">
            <a:spAutoFit/>
          </a:bodyPr>
          <a:lstStyle/>
          <a:p>
            <a:r>
              <a:rPr lang="fr-FR" sz="1400" b="1" dirty="0">
                <a:solidFill>
                  <a:srgbClr val="0070C0"/>
                </a:solidFill>
                <a:latin typeface="Chaparral Pro Light" panose="02060403030505090203" pitchFamily="18" charset="0"/>
              </a:rPr>
              <a:t>Exemple:</a:t>
            </a:r>
            <a:r>
              <a:rPr lang="fr-FR" sz="1400" b="1" dirty="0">
                <a:solidFill>
                  <a:schemeClr val="tx1">
                    <a:lumMod val="95000"/>
                    <a:lumOff val="5000"/>
                  </a:schemeClr>
                </a:solidFill>
                <a:latin typeface="Chaparral Pro Light" panose="02060403030505090203" pitchFamily="18" charset="0"/>
              </a:rPr>
              <a:t> Avantage consenti au débiteur</a:t>
            </a:r>
          </a:p>
        </p:txBody>
      </p:sp>
      <p:cxnSp>
        <p:nvCxnSpPr>
          <p:cNvPr id="88" name="Connecteur droit avec flèche 87">
            <a:extLst>
              <a:ext uri="{FF2B5EF4-FFF2-40B4-BE49-F238E27FC236}">
                <a16:creationId xmlns:a16="http://schemas.microsoft.com/office/drawing/2014/main" xmlns="" id="{8447DFB6-15A2-4B8D-8179-6194ED27AAA2}"/>
              </a:ext>
            </a:extLst>
          </p:cNvPr>
          <p:cNvCxnSpPr>
            <a:cxnSpLocks/>
          </p:cNvCxnSpPr>
          <p:nvPr/>
        </p:nvCxnSpPr>
        <p:spPr>
          <a:xfrm flipH="1">
            <a:off x="7304234" y="5104872"/>
            <a:ext cx="570453" cy="465820"/>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89" name="Connecteur droit avec flèche 88">
            <a:extLst>
              <a:ext uri="{FF2B5EF4-FFF2-40B4-BE49-F238E27FC236}">
                <a16:creationId xmlns:a16="http://schemas.microsoft.com/office/drawing/2014/main" xmlns="" id="{C3DF2026-BACD-4CE6-98A6-2455EBC0921A}"/>
              </a:ext>
            </a:extLst>
          </p:cNvPr>
          <p:cNvCxnSpPr>
            <a:cxnSpLocks/>
          </p:cNvCxnSpPr>
          <p:nvPr/>
        </p:nvCxnSpPr>
        <p:spPr>
          <a:xfrm>
            <a:off x="8370975" y="5106740"/>
            <a:ext cx="598258" cy="462084"/>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90" name="ZoneTexte 89">
            <a:extLst>
              <a:ext uri="{FF2B5EF4-FFF2-40B4-BE49-F238E27FC236}">
                <a16:creationId xmlns:a16="http://schemas.microsoft.com/office/drawing/2014/main" xmlns="" id="{54DF38B0-D817-4C7A-B66A-DEEA824D7BF0}"/>
              </a:ext>
            </a:extLst>
          </p:cNvPr>
          <p:cNvSpPr txBox="1"/>
          <p:nvPr/>
        </p:nvSpPr>
        <p:spPr>
          <a:xfrm>
            <a:off x="4032079" y="5674856"/>
            <a:ext cx="3557381" cy="307777"/>
          </a:xfrm>
          <a:prstGeom prst="rect">
            <a:avLst/>
          </a:prstGeom>
          <a:noFill/>
        </p:spPr>
        <p:txBody>
          <a:bodyPr wrap="square">
            <a:spAutoFit/>
          </a:bodyPr>
          <a:lstStyle/>
          <a:p>
            <a:pPr algn="ctr"/>
            <a:r>
              <a:rPr lang="fr-FR" sz="1400" b="1" dirty="0">
                <a:solidFill>
                  <a:schemeClr val="tx1">
                    <a:lumMod val="95000"/>
                    <a:lumOff val="5000"/>
                  </a:schemeClr>
                </a:solidFill>
                <a:latin typeface="Chaparral Pro Light" panose="02060403030505090203" pitchFamily="18" charset="0"/>
              </a:rPr>
              <a:t>Taux d’intérêt appliqué à un crédit garanti: </a:t>
            </a:r>
            <a:r>
              <a:rPr lang="fr-FR" sz="1400" b="1" dirty="0">
                <a:solidFill>
                  <a:srgbClr val="00B050"/>
                </a:solidFill>
                <a:latin typeface="Chaparral Pro Light" panose="02060403030505090203" pitchFamily="18" charset="0"/>
              </a:rPr>
              <a:t>7%</a:t>
            </a:r>
          </a:p>
        </p:txBody>
      </p:sp>
      <p:sp>
        <p:nvSpPr>
          <p:cNvPr id="91" name="ZoneTexte 90">
            <a:extLst>
              <a:ext uri="{FF2B5EF4-FFF2-40B4-BE49-F238E27FC236}">
                <a16:creationId xmlns:a16="http://schemas.microsoft.com/office/drawing/2014/main" xmlns="" id="{B76DCD07-F924-4A96-BD63-FACCDFC120E4}"/>
              </a:ext>
            </a:extLst>
          </p:cNvPr>
          <p:cNvSpPr txBox="1"/>
          <p:nvPr/>
        </p:nvSpPr>
        <p:spPr>
          <a:xfrm>
            <a:off x="8009444" y="5674855"/>
            <a:ext cx="4040992" cy="307777"/>
          </a:xfrm>
          <a:prstGeom prst="rect">
            <a:avLst/>
          </a:prstGeom>
          <a:noFill/>
        </p:spPr>
        <p:txBody>
          <a:bodyPr wrap="square">
            <a:spAutoFit/>
          </a:bodyPr>
          <a:lstStyle/>
          <a:p>
            <a:pPr algn="ctr"/>
            <a:r>
              <a:rPr lang="fr-FR" sz="1400" b="1" dirty="0">
                <a:solidFill>
                  <a:schemeClr val="tx1">
                    <a:lumMod val="95000"/>
                    <a:lumOff val="5000"/>
                  </a:schemeClr>
                </a:solidFill>
                <a:latin typeface="Chaparral Pro Light" panose="02060403030505090203" pitchFamily="18" charset="0"/>
              </a:rPr>
              <a:t>Taux d’intérêt appliqué à un crédit non garanti: </a:t>
            </a:r>
            <a:r>
              <a:rPr lang="fr-FR" sz="1400" b="1" dirty="0">
                <a:solidFill>
                  <a:srgbClr val="FF6600"/>
                </a:solidFill>
                <a:latin typeface="Chaparral Pro Light" panose="02060403030505090203" pitchFamily="18" charset="0"/>
              </a:rPr>
              <a:t>10%</a:t>
            </a:r>
          </a:p>
        </p:txBody>
      </p:sp>
      <p:sp>
        <p:nvSpPr>
          <p:cNvPr id="92" name="Accolade ouvrante 91">
            <a:extLst>
              <a:ext uri="{FF2B5EF4-FFF2-40B4-BE49-F238E27FC236}">
                <a16:creationId xmlns:a16="http://schemas.microsoft.com/office/drawing/2014/main" xmlns="" id="{9C3E919D-642C-4817-9127-C1F1CF6CC218}"/>
              </a:ext>
            </a:extLst>
          </p:cNvPr>
          <p:cNvSpPr/>
          <p:nvPr/>
        </p:nvSpPr>
        <p:spPr>
          <a:xfrm rot="16200000">
            <a:off x="7984819" y="3849034"/>
            <a:ext cx="232813" cy="4543697"/>
          </a:xfrm>
          <a:prstGeom prst="leftBrace">
            <a:avLst/>
          </a:prstGeom>
          <a:ln w="25400">
            <a:solidFill>
              <a:srgbClr val="0070C0"/>
            </a:solidFill>
          </a:ln>
        </p:spPr>
        <p:style>
          <a:lnRef idx="1">
            <a:schemeClr val="accent1"/>
          </a:lnRef>
          <a:fillRef idx="0">
            <a:schemeClr val="accent1"/>
          </a:fillRef>
          <a:effectRef idx="0">
            <a:schemeClr val="accent1"/>
          </a:effectRef>
          <a:fontRef idx="minor">
            <a:schemeClr val="tx1"/>
          </a:fontRef>
        </p:style>
        <p:txBody>
          <a:bodyPr lIns="104927" tIns="52464" rIns="104927" bIns="52464" rtlCol="0" anchor="ctr"/>
          <a:lstStyle/>
          <a:p>
            <a:pPr algn="ctr"/>
            <a:endParaRPr lang="fr-FR"/>
          </a:p>
        </p:txBody>
      </p:sp>
      <p:sp>
        <p:nvSpPr>
          <p:cNvPr id="93" name="ZoneTexte 92">
            <a:extLst>
              <a:ext uri="{FF2B5EF4-FFF2-40B4-BE49-F238E27FC236}">
                <a16:creationId xmlns:a16="http://schemas.microsoft.com/office/drawing/2014/main" xmlns="" id="{62E77A86-1567-4043-91C5-8F314F0484E7}"/>
              </a:ext>
            </a:extLst>
          </p:cNvPr>
          <p:cNvSpPr txBox="1"/>
          <p:nvPr/>
        </p:nvSpPr>
        <p:spPr>
          <a:xfrm>
            <a:off x="5766698" y="6365974"/>
            <a:ext cx="4887611" cy="307777"/>
          </a:xfrm>
          <a:prstGeom prst="rect">
            <a:avLst/>
          </a:prstGeom>
          <a:noFill/>
        </p:spPr>
        <p:txBody>
          <a:bodyPr wrap="square">
            <a:spAutoFit/>
          </a:bodyPr>
          <a:lstStyle/>
          <a:p>
            <a:pPr algn="ctr"/>
            <a:r>
              <a:rPr lang="fr-FR" sz="1400" b="1" dirty="0">
                <a:solidFill>
                  <a:srgbClr val="FF0000"/>
                </a:solidFill>
                <a:latin typeface="Chaparral Pro Light" panose="02060403030505090203" pitchFamily="18" charset="0"/>
              </a:rPr>
              <a:t>Juste valeur = Valeur actualisée du différentiel d’intérêts</a:t>
            </a:r>
          </a:p>
        </p:txBody>
      </p:sp>
    </p:spTree>
    <p:extLst>
      <p:ext uri="{BB962C8B-B14F-4D97-AF65-F5344CB8AC3E}">
        <p14:creationId xmlns:p14="http://schemas.microsoft.com/office/powerpoint/2010/main" val="1312617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Connecteur droit 46">
            <a:extLst>
              <a:ext uri="{FF2B5EF4-FFF2-40B4-BE49-F238E27FC236}">
                <a16:creationId xmlns:a16="http://schemas.microsoft.com/office/drawing/2014/main" xmlns="" id="{2FC71C90-816D-42EA-B4A4-ADF23DEFD88D}"/>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48" name="Image 47">
            <a:extLst>
              <a:ext uri="{FF2B5EF4-FFF2-40B4-BE49-F238E27FC236}">
                <a16:creationId xmlns:a16="http://schemas.microsoft.com/office/drawing/2014/main" xmlns="" id="{C1D28BEB-E0F9-4EFA-B23F-89DDC8F8E658}"/>
              </a:ext>
            </a:extLst>
          </p:cNvPr>
          <p:cNvPicPr>
            <a:picLocks noChangeAspect="1"/>
          </p:cNvPicPr>
          <p:nvPr/>
        </p:nvPicPr>
        <p:blipFill>
          <a:blip r:embed="rId2"/>
          <a:stretch>
            <a:fillRect/>
          </a:stretch>
        </p:blipFill>
        <p:spPr>
          <a:xfrm>
            <a:off x="11090358" y="394735"/>
            <a:ext cx="695325" cy="866775"/>
          </a:xfrm>
          <a:prstGeom prst="rect">
            <a:avLst/>
          </a:prstGeom>
        </p:spPr>
      </p:pic>
      <p:sp>
        <p:nvSpPr>
          <p:cNvPr id="49" name="Title 9">
            <a:extLst>
              <a:ext uri="{FF2B5EF4-FFF2-40B4-BE49-F238E27FC236}">
                <a16:creationId xmlns:a16="http://schemas.microsoft.com/office/drawing/2014/main" xmlns="" id="{D7EC9B13-8B9D-4BAC-AFAA-24668840A503}"/>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Spécificités du reporting financier des SGC</a:t>
            </a:r>
          </a:p>
        </p:txBody>
      </p:sp>
      <p:grpSp>
        <p:nvGrpSpPr>
          <p:cNvPr id="39" name="Groupe 8">
            <a:extLst>
              <a:ext uri="{FF2B5EF4-FFF2-40B4-BE49-F238E27FC236}">
                <a16:creationId xmlns:a16="http://schemas.microsoft.com/office/drawing/2014/main" xmlns="" id="{9E7510AD-BBF6-4EA9-83C1-7E2A8D686D20}"/>
              </a:ext>
            </a:extLst>
          </p:cNvPr>
          <p:cNvGrpSpPr>
            <a:grpSpLocks/>
          </p:cNvGrpSpPr>
          <p:nvPr/>
        </p:nvGrpSpPr>
        <p:grpSpPr bwMode="auto">
          <a:xfrm>
            <a:off x="11014075" y="6237288"/>
            <a:ext cx="957263" cy="287337"/>
            <a:chOff x="9460301" y="7063452"/>
            <a:chExt cx="926165" cy="277783"/>
          </a:xfrm>
        </p:grpSpPr>
        <p:sp>
          <p:nvSpPr>
            <p:cNvPr id="40" name="Espace réservé du numéro de diapositive 5">
              <a:extLst>
                <a:ext uri="{FF2B5EF4-FFF2-40B4-BE49-F238E27FC236}">
                  <a16:creationId xmlns:a16="http://schemas.microsoft.com/office/drawing/2014/main" xmlns="" id="{CF9868D6-3BC9-40EC-9CA3-85BB3F9803FD}"/>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22</a:t>
              </a:fld>
              <a:endParaRPr lang="en-GB" sz="1448" dirty="0">
                <a:solidFill>
                  <a:srgbClr val="002060"/>
                </a:solidFill>
                <a:latin typeface="+mn-lt"/>
                <a:cs typeface="Calibri" panose="020F0502020204030204" pitchFamily="34" charset="0"/>
              </a:endParaRPr>
            </a:p>
          </p:txBody>
        </p:sp>
        <p:cxnSp>
          <p:nvCxnSpPr>
            <p:cNvPr id="41" name="Connecteur droit 40">
              <a:extLst>
                <a:ext uri="{FF2B5EF4-FFF2-40B4-BE49-F238E27FC236}">
                  <a16:creationId xmlns:a16="http://schemas.microsoft.com/office/drawing/2014/main" xmlns="" id="{E41E3B55-4C68-4C34-B3CD-2BDE986E9FD4}"/>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sp>
        <p:nvSpPr>
          <p:cNvPr id="73" name="ZoneTexte 72">
            <a:extLst>
              <a:ext uri="{FF2B5EF4-FFF2-40B4-BE49-F238E27FC236}">
                <a16:creationId xmlns:a16="http://schemas.microsoft.com/office/drawing/2014/main" xmlns="" id="{A5660234-3E25-47F5-B8C1-516EA39C49D3}"/>
              </a:ext>
            </a:extLst>
          </p:cNvPr>
          <p:cNvSpPr txBox="1"/>
          <p:nvPr/>
        </p:nvSpPr>
        <p:spPr>
          <a:xfrm>
            <a:off x="406317" y="1003830"/>
            <a:ext cx="9966755" cy="369332"/>
          </a:xfrm>
          <a:prstGeom prst="rect">
            <a:avLst/>
          </a:prstGeom>
          <a:noFill/>
        </p:spPr>
        <p:txBody>
          <a:bodyPr wrap="square">
            <a:spAutoFit/>
          </a:bodyPr>
          <a:lstStyle/>
          <a:p>
            <a:pPr algn="just"/>
            <a:r>
              <a:rPr lang="fr-FR" sz="1800" b="1" i="1" u="none" strike="noStrike" baseline="0" dirty="0">
                <a:solidFill>
                  <a:srgbClr val="0070C0"/>
                </a:solidFill>
              </a:rPr>
              <a:t>Traitement comptable des Garanties de Crédits</a:t>
            </a:r>
            <a:endParaRPr lang="fr-FR" b="1" i="1" dirty="0">
              <a:solidFill>
                <a:srgbClr val="0070C0"/>
              </a:solidFill>
            </a:endParaRPr>
          </a:p>
        </p:txBody>
      </p:sp>
      <p:sp>
        <p:nvSpPr>
          <p:cNvPr id="4" name="Rectangle : coins arrondis 3">
            <a:extLst>
              <a:ext uri="{FF2B5EF4-FFF2-40B4-BE49-F238E27FC236}">
                <a16:creationId xmlns:a16="http://schemas.microsoft.com/office/drawing/2014/main" xmlns="" id="{572245C0-A071-4444-A28E-94EC63B9D148}"/>
              </a:ext>
            </a:extLst>
          </p:cNvPr>
          <p:cNvSpPr/>
          <p:nvPr/>
        </p:nvSpPr>
        <p:spPr>
          <a:xfrm>
            <a:off x="2672282" y="1581056"/>
            <a:ext cx="6502820" cy="446345"/>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FF0000"/>
                </a:solidFill>
                <a:latin typeface="Chaparral Pro Light" panose="02060403030505090203" pitchFamily="18" charset="0"/>
              </a:rPr>
              <a:t>Comment comptabiliser une garantie financière selon IFRS 9?</a:t>
            </a:r>
          </a:p>
        </p:txBody>
      </p:sp>
      <p:sp>
        <p:nvSpPr>
          <p:cNvPr id="75" name="Rectangle : coins arrondis 74">
            <a:extLst>
              <a:ext uri="{FF2B5EF4-FFF2-40B4-BE49-F238E27FC236}">
                <a16:creationId xmlns:a16="http://schemas.microsoft.com/office/drawing/2014/main" xmlns="" id="{4F5E3A10-8070-47AE-8C63-BD1A4955901C}"/>
              </a:ext>
            </a:extLst>
          </p:cNvPr>
          <p:cNvSpPr/>
          <p:nvPr/>
        </p:nvSpPr>
        <p:spPr>
          <a:xfrm>
            <a:off x="3115339" y="2634572"/>
            <a:ext cx="1727376" cy="446345"/>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002060"/>
                </a:solidFill>
                <a:latin typeface="Chaparral Pro Light" panose="02060403030505090203" pitchFamily="18" charset="0"/>
              </a:rPr>
              <a:t>Initialement:</a:t>
            </a:r>
          </a:p>
        </p:txBody>
      </p:sp>
      <p:sp>
        <p:nvSpPr>
          <p:cNvPr id="76" name="Flèche : droite rayée 75">
            <a:extLst>
              <a:ext uri="{FF2B5EF4-FFF2-40B4-BE49-F238E27FC236}">
                <a16:creationId xmlns:a16="http://schemas.microsoft.com/office/drawing/2014/main" xmlns="" id="{A43FB5DF-A389-400C-93F6-7C88C0BCB40A}"/>
              </a:ext>
            </a:extLst>
          </p:cNvPr>
          <p:cNvSpPr/>
          <p:nvPr/>
        </p:nvSpPr>
        <p:spPr>
          <a:xfrm rot="5400000">
            <a:off x="5748107" y="2025096"/>
            <a:ext cx="351170" cy="576064"/>
          </a:xfrm>
          <a:prstGeom prst="strip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Flèche : droite rayée 76">
            <a:extLst>
              <a:ext uri="{FF2B5EF4-FFF2-40B4-BE49-F238E27FC236}">
                <a16:creationId xmlns:a16="http://schemas.microsoft.com/office/drawing/2014/main" xmlns="" id="{8B7156B1-3DDE-4603-900E-7064FB88A101}"/>
              </a:ext>
            </a:extLst>
          </p:cNvPr>
          <p:cNvSpPr/>
          <p:nvPr/>
        </p:nvSpPr>
        <p:spPr>
          <a:xfrm>
            <a:off x="5235040" y="2641003"/>
            <a:ext cx="1498643" cy="351170"/>
          </a:xfrm>
          <a:prstGeom prst="strip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7" name="Groupe 6">
            <a:extLst>
              <a:ext uri="{FF2B5EF4-FFF2-40B4-BE49-F238E27FC236}">
                <a16:creationId xmlns:a16="http://schemas.microsoft.com/office/drawing/2014/main" xmlns="" id="{1A7862AE-C20A-4259-952D-0E58F12AF3E2}"/>
              </a:ext>
            </a:extLst>
          </p:cNvPr>
          <p:cNvGrpSpPr/>
          <p:nvPr/>
        </p:nvGrpSpPr>
        <p:grpSpPr>
          <a:xfrm>
            <a:off x="7304234" y="2267194"/>
            <a:ext cx="1304925" cy="1181100"/>
            <a:chOff x="7070318" y="2203763"/>
            <a:chExt cx="1304925" cy="1181100"/>
          </a:xfrm>
        </p:grpSpPr>
        <p:pic>
          <p:nvPicPr>
            <p:cNvPr id="6" name="Image 5">
              <a:extLst>
                <a:ext uri="{FF2B5EF4-FFF2-40B4-BE49-F238E27FC236}">
                  <a16:creationId xmlns:a16="http://schemas.microsoft.com/office/drawing/2014/main" xmlns="" id="{02278A2D-ED11-44E3-B43F-7DB370248347}"/>
                </a:ext>
              </a:extLst>
            </p:cNvPr>
            <p:cNvPicPr>
              <a:picLocks noChangeAspect="1"/>
            </p:cNvPicPr>
            <p:nvPr/>
          </p:nvPicPr>
          <p:blipFill>
            <a:blip r:embed="rId3"/>
            <a:stretch>
              <a:fillRect/>
            </a:stretch>
          </p:blipFill>
          <p:spPr>
            <a:xfrm>
              <a:off x="7070318" y="2203763"/>
              <a:ext cx="1304925" cy="1181100"/>
            </a:xfrm>
            <a:prstGeom prst="rect">
              <a:avLst/>
            </a:prstGeom>
          </p:spPr>
        </p:pic>
        <p:sp>
          <p:nvSpPr>
            <p:cNvPr id="78" name="ZoneTexte 77">
              <a:extLst>
                <a:ext uri="{FF2B5EF4-FFF2-40B4-BE49-F238E27FC236}">
                  <a16:creationId xmlns:a16="http://schemas.microsoft.com/office/drawing/2014/main" xmlns="" id="{589F9EA2-6915-4356-8E09-6DE4615A67D7}"/>
                </a:ext>
              </a:extLst>
            </p:cNvPr>
            <p:cNvSpPr txBox="1"/>
            <p:nvPr/>
          </p:nvSpPr>
          <p:spPr>
            <a:xfrm>
              <a:off x="7238584" y="2928742"/>
              <a:ext cx="1073888" cy="307777"/>
            </a:xfrm>
            <a:prstGeom prst="rect">
              <a:avLst/>
            </a:prstGeom>
            <a:noFill/>
          </p:spPr>
          <p:txBody>
            <a:bodyPr wrap="square">
              <a:spAutoFit/>
            </a:bodyPr>
            <a:lstStyle/>
            <a:p>
              <a:pPr algn="ctr"/>
              <a:r>
                <a:rPr lang="fr-FR" sz="1400" b="1" dirty="0">
                  <a:solidFill>
                    <a:srgbClr val="FF0000"/>
                  </a:solidFill>
                  <a:latin typeface="Chaparral Pro Light" panose="02060403030505090203" pitchFamily="18" charset="0"/>
                </a:rPr>
                <a:t>Juste valeur</a:t>
              </a:r>
            </a:p>
          </p:txBody>
        </p:sp>
      </p:grpSp>
      <p:sp>
        <p:nvSpPr>
          <p:cNvPr id="80" name="Rectangle : coins arrondis 79">
            <a:extLst>
              <a:ext uri="{FF2B5EF4-FFF2-40B4-BE49-F238E27FC236}">
                <a16:creationId xmlns:a16="http://schemas.microsoft.com/office/drawing/2014/main" xmlns="" id="{E700D4E5-07A1-4136-973E-9061C551BA0C}"/>
              </a:ext>
            </a:extLst>
          </p:cNvPr>
          <p:cNvSpPr/>
          <p:nvPr/>
        </p:nvSpPr>
        <p:spPr>
          <a:xfrm>
            <a:off x="2561254" y="3514168"/>
            <a:ext cx="1623271" cy="312225"/>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FF0000"/>
                </a:solidFill>
                <a:latin typeface="Chaparral Pro Light" panose="02060403030505090203" pitchFamily="18" charset="0"/>
              </a:rPr>
              <a:t>Illustration</a:t>
            </a:r>
          </a:p>
        </p:txBody>
      </p:sp>
      <p:pic>
        <p:nvPicPr>
          <p:cNvPr id="9" name="Image 8">
            <a:extLst>
              <a:ext uri="{FF2B5EF4-FFF2-40B4-BE49-F238E27FC236}">
                <a16:creationId xmlns:a16="http://schemas.microsoft.com/office/drawing/2014/main" xmlns="" id="{625547E5-839A-40E4-B430-892FBA3A3452}"/>
              </a:ext>
            </a:extLst>
          </p:cNvPr>
          <p:cNvPicPr>
            <a:picLocks noChangeAspect="1"/>
          </p:cNvPicPr>
          <p:nvPr/>
        </p:nvPicPr>
        <p:blipFill>
          <a:blip r:embed="rId4"/>
          <a:stretch>
            <a:fillRect/>
          </a:stretch>
        </p:blipFill>
        <p:spPr>
          <a:xfrm>
            <a:off x="2760921" y="3895409"/>
            <a:ext cx="333375" cy="314325"/>
          </a:xfrm>
          <a:prstGeom prst="rect">
            <a:avLst/>
          </a:prstGeom>
        </p:spPr>
      </p:pic>
      <p:sp>
        <p:nvSpPr>
          <p:cNvPr id="81" name="ZoneTexte 80">
            <a:extLst>
              <a:ext uri="{FF2B5EF4-FFF2-40B4-BE49-F238E27FC236}">
                <a16:creationId xmlns:a16="http://schemas.microsoft.com/office/drawing/2014/main" xmlns="" id="{333C8CEE-2546-4720-A0CD-DEF3D76F145C}"/>
              </a:ext>
            </a:extLst>
          </p:cNvPr>
          <p:cNvSpPr txBox="1"/>
          <p:nvPr/>
        </p:nvSpPr>
        <p:spPr>
          <a:xfrm>
            <a:off x="3094295" y="3916221"/>
            <a:ext cx="7278777" cy="307777"/>
          </a:xfrm>
          <a:prstGeom prst="rect">
            <a:avLst/>
          </a:prstGeom>
          <a:noFill/>
        </p:spPr>
        <p:txBody>
          <a:bodyPr wrap="square">
            <a:spAutoFit/>
          </a:bodyPr>
          <a:lstStyle/>
          <a:p>
            <a:r>
              <a:rPr lang="fr-FR" sz="1400" b="1" dirty="0">
                <a:solidFill>
                  <a:schemeClr val="tx1">
                    <a:lumMod val="95000"/>
                    <a:lumOff val="5000"/>
                  </a:schemeClr>
                </a:solidFill>
                <a:latin typeface="Chaparral Pro Light" panose="02060403030505090203" pitchFamily="18" charset="0"/>
              </a:rPr>
              <a:t>Prime pour l'émission d'une garantie financière pour un prêt ayant une maturité de 5 ans: </a:t>
            </a:r>
            <a:r>
              <a:rPr lang="fr-FR" sz="1400" b="1" dirty="0">
                <a:solidFill>
                  <a:srgbClr val="0070C0"/>
                </a:solidFill>
                <a:latin typeface="Chaparral Pro Light" panose="02060403030505090203" pitchFamily="18" charset="0"/>
              </a:rPr>
              <a:t>1 000 UM</a:t>
            </a:r>
          </a:p>
        </p:txBody>
      </p:sp>
      <p:graphicFrame>
        <p:nvGraphicFramePr>
          <p:cNvPr id="32" name="Tableau 31">
            <a:extLst>
              <a:ext uri="{FF2B5EF4-FFF2-40B4-BE49-F238E27FC236}">
                <a16:creationId xmlns:a16="http://schemas.microsoft.com/office/drawing/2014/main" xmlns="" id="{937049D8-5BDE-4196-97C4-2A91B283B4C9}"/>
              </a:ext>
            </a:extLst>
          </p:cNvPr>
          <p:cNvGraphicFramePr>
            <a:graphicFrameLocks noGrp="1"/>
          </p:cNvGraphicFramePr>
          <p:nvPr>
            <p:extLst>
              <p:ext uri="{D42A27DB-BD31-4B8C-83A1-F6EECF244321}">
                <p14:modId xmlns:p14="http://schemas.microsoft.com/office/powerpoint/2010/main" val="4120406688"/>
              </p:ext>
            </p:extLst>
          </p:nvPr>
        </p:nvGraphicFramePr>
        <p:xfrm>
          <a:off x="4095076" y="4358294"/>
          <a:ext cx="2211388" cy="841184"/>
        </p:xfrm>
        <a:graphic>
          <a:graphicData uri="http://schemas.openxmlformats.org/drawingml/2006/table">
            <a:tbl>
              <a:tblPr/>
              <a:tblGrid>
                <a:gridCol w="1104900">
                  <a:extLst>
                    <a:ext uri="{9D8B030D-6E8A-4147-A177-3AD203B41FA5}">
                      <a16:colId xmlns:a16="http://schemas.microsoft.com/office/drawing/2014/main" xmlns="" val="20000"/>
                    </a:ext>
                  </a:extLst>
                </a:gridCol>
                <a:gridCol w="1106488">
                  <a:extLst>
                    <a:ext uri="{9D8B030D-6E8A-4147-A177-3AD203B41FA5}">
                      <a16:colId xmlns:a16="http://schemas.microsoft.com/office/drawing/2014/main" xmlns="" val="20001"/>
                    </a:ext>
                  </a:extLst>
                </a:gridCol>
              </a:tblGrid>
              <a:tr h="28035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600" b="1" i="0" u="none" strike="noStrike" kern="1200" cap="none" spc="-100" normalizeH="0" baseline="0" dirty="0">
                          <a:ln>
                            <a:noFill/>
                          </a:ln>
                          <a:solidFill>
                            <a:srgbClr val="0070C0"/>
                          </a:solidFill>
                          <a:effectLst/>
                          <a:latin typeface="+mn-lt"/>
                          <a:ea typeface="Arial Unicode MS" pitchFamily="34" charset="-128"/>
                          <a:cs typeface="Arial Unicode MS" pitchFamily="34" charset="-128"/>
                        </a:rPr>
                        <a:t>(B) Trésorerie</a:t>
                      </a:r>
                      <a:endParaRPr kumimoji="0" lang="fr-FR" sz="1100" b="1" i="0" u="none" strike="noStrike" kern="1200" cap="none" spc="-100" normalizeH="0" baseline="0" dirty="0">
                        <a:ln>
                          <a:noFill/>
                        </a:ln>
                        <a:solidFill>
                          <a:srgbClr val="FF0000"/>
                        </a:solidFill>
                        <a:effectLst/>
                        <a:latin typeface="+mn-lt"/>
                        <a:ea typeface="Arial Unicode MS" pitchFamily="34" charset="-128"/>
                        <a:cs typeface="Times New Roman" pitchFamily="18" charset="0"/>
                      </a:endParaRPr>
                    </a:p>
                  </a:txBody>
                  <a:tcPr marL="68580" marR="68580" marT="0" marB="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xmlns="" val="10000"/>
                  </a:ext>
                </a:extLst>
              </a:tr>
              <a:tr h="280416">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fr-FR" sz="1600" b="1" i="0" u="none" strike="noStrike" cap="none" normalizeH="0" baseline="0" dirty="0">
                          <a:ln>
                            <a:noFill/>
                          </a:ln>
                          <a:solidFill>
                            <a:srgbClr val="00B050"/>
                          </a:solidFill>
                          <a:effectLst/>
                          <a:latin typeface="Calibri" pitchFamily="34" charset="0"/>
                          <a:ea typeface="Calibri" pitchFamily="34" charset="0"/>
                          <a:cs typeface="Arial" pitchFamily="34" charset="0"/>
                        </a:rPr>
                        <a:t>1 000</a:t>
                      </a:r>
                    </a:p>
                  </a:txBody>
                  <a:tcPr marL="68580" marR="68580" marT="0" marB="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defRPr/>
                      </a:pPr>
                      <a:endParaRPr kumimoji="0" lang="fr-FR" sz="1600" b="1" i="0" u="none" strike="noStrike" cap="none" normalizeH="0" baseline="0" dirty="0">
                        <a:ln>
                          <a:noFill/>
                        </a:ln>
                        <a:solidFill>
                          <a:srgbClr val="00B050"/>
                        </a:solidFill>
                        <a:effectLst/>
                        <a:latin typeface="Calibri" pitchFamily="34" charset="0"/>
                        <a:ea typeface="Calibri" pitchFamily="34" charset="0"/>
                        <a:cs typeface="Arial" pitchFamily="34" charset="0"/>
                      </a:endParaRPr>
                    </a:p>
                  </a:txBody>
                  <a:tcPr marL="68580" marR="68580" marT="0" marB="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10001"/>
                  </a:ext>
                </a:extLst>
              </a:tr>
              <a:tr h="280416">
                <a:tc>
                  <a:txBody>
                    <a:bodyPr/>
                    <a:lstStyle/>
                    <a:p>
                      <a:pPr marL="0" marR="0" lvl="0" indent="0" algn="r" defTabSz="914400" rtl="0" eaLnBrk="1" fontAlgn="base" latinLnBrk="0" hangingPunct="1">
                        <a:lnSpc>
                          <a:spcPct val="115000"/>
                        </a:lnSpc>
                        <a:spcBef>
                          <a:spcPct val="0"/>
                        </a:spcBef>
                        <a:spcAft>
                          <a:spcPct val="0"/>
                        </a:spcAft>
                        <a:buClrTx/>
                        <a:buSzTx/>
                        <a:buFontTx/>
                        <a:buNone/>
                        <a:tabLst/>
                        <a:defRPr/>
                      </a:pPr>
                      <a:endParaRPr kumimoji="0" lang="fr-FR" sz="1600" b="1" i="0" u="none" strike="noStrike" cap="none" normalizeH="0" baseline="0" dirty="0">
                        <a:ln>
                          <a:noFill/>
                        </a:ln>
                        <a:solidFill>
                          <a:srgbClr val="00B050"/>
                        </a:solidFill>
                        <a:effectLst/>
                        <a:latin typeface="Calibri" pitchFamily="34"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endParaRPr kumimoji="0" lang="fr-FR" sz="1600" b="1" i="0" u="none" strike="noStrike" cap="none" normalizeH="0" baseline="0" dirty="0">
                        <a:ln>
                          <a:noFill/>
                        </a:ln>
                        <a:solidFill>
                          <a:srgbClr val="00B050"/>
                        </a:solidFill>
                        <a:effectLst/>
                        <a:latin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xmlns="" val="10002"/>
                  </a:ext>
                </a:extLst>
              </a:tr>
            </a:tbl>
          </a:graphicData>
        </a:graphic>
      </p:graphicFrame>
      <p:graphicFrame>
        <p:nvGraphicFramePr>
          <p:cNvPr id="34" name="Tableau 33">
            <a:extLst>
              <a:ext uri="{FF2B5EF4-FFF2-40B4-BE49-F238E27FC236}">
                <a16:creationId xmlns:a16="http://schemas.microsoft.com/office/drawing/2014/main" xmlns="" id="{CE4511C9-D8D3-4105-BEF8-B55740E59162}"/>
              </a:ext>
            </a:extLst>
          </p:cNvPr>
          <p:cNvGraphicFramePr>
            <a:graphicFrameLocks noGrp="1"/>
          </p:cNvGraphicFramePr>
          <p:nvPr>
            <p:extLst>
              <p:ext uri="{D42A27DB-BD31-4B8C-83A1-F6EECF244321}">
                <p14:modId xmlns:p14="http://schemas.microsoft.com/office/powerpoint/2010/main" val="2103118779"/>
              </p:ext>
            </p:extLst>
          </p:nvPr>
        </p:nvGraphicFramePr>
        <p:xfrm>
          <a:off x="6581312" y="4358294"/>
          <a:ext cx="2211388" cy="841184"/>
        </p:xfrm>
        <a:graphic>
          <a:graphicData uri="http://schemas.openxmlformats.org/drawingml/2006/table">
            <a:tbl>
              <a:tblPr/>
              <a:tblGrid>
                <a:gridCol w="1104900">
                  <a:extLst>
                    <a:ext uri="{9D8B030D-6E8A-4147-A177-3AD203B41FA5}">
                      <a16:colId xmlns:a16="http://schemas.microsoft.com/office/drawing/2014/main" xmlns="" val="20000"/>
                    </a:ext>
                  </a:extLst>
                </a:gridCol>
                <a:gridCol w="1106488">
                  <a:extLst>
                    <a:ext uri="{9D8B030D-6E8A-4147-A177-3AD203B41FA5}">
                      <a16:colId xmlns:a16="http://schemas.microsoft.com/office/drawing/2014/main" xmlns="" val="20001"/>
                    </a:ext>
                  </a:extLst>
                </a:gridCol>
              </a:tblGrid>
              <a:tr h="28035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600" b="1" i="0" u="none" strike="noStrike" kern="1200" cap="none" spc="-100" normalizeH="0" baseline="0" dirty="0">
                          <a:ln>
                            <a:noFill/>
                          </a:ln>
                          <a:solidFill>
                            <a:srgbClr val="003162"/>
                          </a:solidFill>
                          <a:effectLst/>
                          <a:latin typeface="+mn-lt"/>
                          <a:ea typeface="Arial Unicode MS" pitchFamily="34" charset="-128"/>
                          <a:cs typeface="Arial Unicode MS" pitchFamily="34" charset="-128"/>
                        </a:rPr>
                        <a:t>(B) Passif financier - Garantie</a:t>
                      </a:r>
                      <a:endParaRPr kumimoji="0" lang="fr-FR" sz="1100" b="1" i="0" u="none" strike="noStrike" kern="1200" cap="none" spc="-100" normalizeH="0" baseline="0" dirty="0">
                        <a:ln>
                          <a:noFill/>
                        </a:ln>
                        <a:solidFill>
                          <a:srgbClr val="003162"/>
                        </a:solidFill>
                        <a:effectLst/>
                        <a:latin typeface="+mn-lt"/>
                        <a:ea typeface="Arial Unicode MS" pitchFamily="34" charset="-128"/>
                        <a:cs typeface="Times New Roman" pitchFamily="18" charset="0"/>
                      </a:endParaRPr>
                    </a:p>
                  </a:txBody>
                  <a:tcPr marL="68580" marR="68580" marT="0" marB="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xmlns="" val="10000"/>
                  </a:ext>
                </a:extLst>
              </a:tr>
              <a:tr h="280416">
                <a:tc>
                  <a:txBody>
                    <a:bodyPr/>
                    <a:lstStyle/>
                    <a:p>
                      <a:pPr marL="0" marR="0" lvl="0" indent="0" algn="r" defTabSz="914400" rtl="0" eaLnBrk="1" fontAlgn="base" latinLnBrk="0" hangingPunct="1">
                        <a:lnSpc>
                          <a:spcPct val="115000"/>
                        </a:lnSpc>
                        <a:spcBef>
                          <a:spcPct val="0"/>
                        </a:spcBef>
                        <a:spcAft>
                          <a:spcPct val="0"/>
                        </a:spcAft>
                        <a:buClrTx/>
                        <a:buSzTx/>
                        <a:buFontTx/>
                        <a:buNone/>
                        <a:tabLst/>
                      </a:pPr>
                      <a:endParaRPr kumimoji="0" lang="fr-FR" sz="1600" b="1" i="0" u="none" strike="noStrike" cap="none" normalizeH="0" baseline="0" dirty="0">
                        <a:ln>
                          <a:noFill/>
                        </a:ln>
                        <a:solidFill>
                          <a:srgbClr val="0070C0"/>
                        </a:solidFill>
                        <a:effectLst/>
                        <a:latin typeface="Calibri" pitchFamily="34" charset="0"/>
                        <a:ea typeface="Calibri" pitchFamily="34" charset="0"/>
                        <a:cs typeface="Arial" pitchFamily="34"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defRPr/>
                      </a:pPr>
                      <a:r>
                        <a:rPr kumimoji="0" lang="fr-FR" sz="1600" b="1" i="0" u="none" strike="noStrike" cap="none" normalizeH="0" baseline="0" dirty="0">
                          <a:ln>
                            <a:noFill/>
                          </a:ln>
                          <a:solidFill>
                            <a:srgbClr val="0070C0"/>
                          </a:solidFill>
                          <a:effectLst/>
                          <a:latin typeface="Calibri" pitchFamily="34" charset="0"/>
                          <a:ea typeface="Calibri" pitchFamily="34" charset="0"/>
                          <a:cs typeface="Arial" pitchFamily="34" charset="0"/>
                        </a:rPr>
                        <a:t>1 000</a:t>
                      </a:r>
                    </a:p>
                  </a:txBody>
                  <a:tcPr marL="68580" marR="68580" marT="0" marB="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10001"/>
                  </a:ext>
                </a:extLst>
              </a:tr>
              <a:tr h="280416">
                <a:tc>
                  <a:txBody>
                    <a:bodyPr/>
                    <a:lstStyle/>
                    <a:p>
                      <a:pPr marL="0" marR="0" lvl="0" indent="0" algn="r" defTabSz="914400" rtl="0" eaLnBrk="1" fontAlgn="base" latinLnBrk="0" hangingPunct="1">
                        <a:lnSpc>
                          <a:spcPct val="115000"/>
                        </a:lnSpc>
                        <a:spcBef>
                          <a:spcPct val="0"/>
                        </a:spcBef>
                        <a:spcAft>
                          <a:spcPct val="0"/>
                        </a:spcAft>
                        <a:buClrTx/>
                        <a:buSzTx/>
                        <a:buFontTx/>
                        <a:buNone/>
                        <a:tabLst/>
                        <a:defRPr/>
                      </a:pPr>
                      <a:endParaRPr kumimoji="0" lang="fr-FR" sz="1600" b="1" i="0" u="none" strike="noStrike" cap="none" normalizeH="0" baseline="0" dirty="0">
                        <a:ln>
                          <a:noFill/>
                        </a:ln>
                        <a:solidFill>
                          <a:srgbClr val="00B050"/>
                        </a:solidFill>
                        <a:effectLst/>
                        <a:latin typeface="Calibri" pitchFamily="34"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endParaRPr kumimoji="0" lang="fr-FR" sz="1600" b="1" i="0" u="none" strike="noStrike" cap="none" normalizeH="0" baseline="0" dirty="0">
                        <a:ln>
                          <a:noFill/>
                        </a:ln>
                        <a:solidFill>
                          <a:srgbClr val="00B050"/>
                        </a:solidFill>
                        <a:effectLst/>
                        <a:latin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extLst>
                  <a:ext uri="{0D108BD9-81ED-4DB2-BD59-A6C34878D82A}">
                    <a16:rowId xmlns:a16="http://schemas.microsoft.com/office/drawing/2014/main" xmlns="" val="10002"/>
                  </a:ext>
                </a:extLst>
              </a:tr>
            </a:tbl>
          </a:graphicData>
        </a:graphic>
      </p:graphicFrame>
      <p:cxnSp>
        <p:nvCxnSpPr>
          <p:cNvPr id="35" name="Connecteur droit 34">
            <a:extLst>
              <a:ext uri="{FF2B5EF4-FFF2-40B4-BE49-F238E27FC236}">
                <a16:creationId xmlns:a16="http://schemas.microsoft.com/office/drawing/2014/main" xmlns="" id="{15FDCF7D-11E0-4B64-9045-F6A10453691A}"/>
              </a:ext>
            </a:extLst>
          </p:cNvPr>
          <p:cNvCxnSpPr>
            <a:cxnSpLocks/>
          </p:cNvCxnSpPr>
          <p:nvPr/>
        </p:nvCxnSpPr>
        <p:spPr>
          <a:xfrm>
            <a:off x="4710223" y="4800891"/>
            <a:ext cx="3423684" cy="1"/>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pic>
        <p:nvPicPr>
          <p:cNvPr id="42" name="Image 41">
            <a:extLst>
              <a:ext uri="{FF2B5EF4-FFF2-40B4-BE49-F238E27FC236}">
                <a16:creationId xmlns:a16="http://schemas.microsoft.com/office/drawing/2014/main" xmlns="" id="{BEF40714-A908-4B9E-B761-C875129EA9D9}"/>
              </a:ext>
            </a:extLst>
          </p:cNvPr>
          <p:cNvPicPr>
            <a:picLocks noChangeAspect="1"/>
          </p:cNvPicPr>
          <p:nvPr/>
        </p:nvPicPr>
        <p:blipFill>
          <a:blip r:embed="rId4"/>
          <a:stretch>
            <a:fillRect/>
          </a:stretch>
        </p:blipFill>
        <p:spPr>
          <a:xfrm>
            <a:off x="2760920" y="5222677"/>
            <a:ext cx="333375" cy="314325"/>
          </a:xfrm>
          <a:prstGeom prst="rect">
            <a:avLst/>
          </a:prstGeom>
        </p:spPr>
      </p:pic>
      <p:sp>
        <p:nvSpPr>
          <p:cNvPr id="43" name="ZoneTexte 42">
            <a:extLst>
              <a:ext uri="{FF2B5EF4-FFF2-40B4-BE49-F238E27FC236}">
                <a16:creationId xmlns:a16="http://schemas.microsoft.com/office/drawing/2014/main" xmlns="" id="{B0995BE5-3326-4336-947E-984A307ED6E3}"/>
              </a:ext>
            </a:extLst>
          </p:cNvPr>
          <p:cNvSpPr txBox="1"/>
          <p:nvPr/>
        </p:nvSpPr>
        <p:spPr>
          <a:xfrm>
            <a:off x="3094294" y="5243489"/>
            <a:ext cx="7278777" cy="307777"/>
          </a:xfrm>
          <a:prstGeom prst="rect">
            <a:avLst/>
          </a:prstGeom>
          <a:noFill/>
        </p:spPr>
        <p:txBody>
          <a:bodyPr wrap="square">
            <a:spAutoFit/>
          </a:bodyPr>
          <a:lstStyle/>
          <a:p>
            <a:r>
              <a:rPr lang="fr-FR" sz="1400" b="1" dirty="0">
                <a:solidFill>
                  <a:schemeClr val="tx1">
                    <a:lumMod val="95000"/>
                    <a:lumOff val="5000"/>
                  </a:schemeClr>
                </a:solidFill>
                <a:latin typeface="Chaparral Pro Light" panose="02060403030505090203" pitchFamily="18" charset="0"/>
              </a:rPr>
              <a:t>Prime pour l'émission d'une garantie financière pour un prêt ayant une maturité de 5 ans: </a:t>
            </a:r>
            <a:r>
              <a:rPr lang="fr-FR" sz="1400" b="1" dirty="0">
                <a:solidFill>
                  <a:srgbClr val="0070C0"/>
                </a:solidFill>
                <a:latin typeface="Chaparral Pro Light" panose="02060403030505090203" pitchFamily="18" charset="0"/>
              </a:rPr>
              <a:t>0 UM</a:t>
            </a:r>
          </a:p>
        </p:txBody>
      </p:sp>
      <p:sp>
        <p:nvSpPr>
          <p:cNvPr id="44" name="ZoneTexte 43">
            <a:extLst>
              <a:ext uri="{FF2B5EF4-FFF2-40B4-BE49-F238E27FC236}">
                <a16:creationId xmlns:a16="http://schemas.microsoft.com/office/drawing/2014/main" xmlns="" id="{79D2426C-4949-476C-9BCF-A051DF19A767}"/>
              </a:ext>
            </a:extLst>
          </p:cNvPr>
          <p:cNvSpPr txBox="1"/>
          <p:nvPr/>
        </p:nvSpPr>
        <p:spPr>
          <a:xfrm>
            <a:off x="3094294" y="5707476"/>
            <a:ext cx="7278777" cy="307777"/>
          </a:xfrm>
          <a:prstGeom prst="rect">
            <a:avLst/>
          </a:prstGeom>
          <a:noFill/>
        </p:spPr>
        <p:txBody>
          <a:bodyPr wrap="square">
            <a:spAutoFit/>
          </a:bodyPr>
          <a:lstStyle/>
          <a:p>
            <a:r>
              <a:rPr lang="fr-FR" sz="1400" b="1" dirty="0">
                <a:solidFill>
                  <a:schemeClr val="tx1">
                    <a:lumMod val="95000"/>
                    <a:lumOff val="5000"/>
                  </a:schemeClr>
                </a:solidFill>
                <a:latin typeface="Chaparral Pro Light" panose="02060403030505090203" pitchFamily="18" charset="0"/>
              </a:rPr>
              <a:t>==&gt; Il y a lieu de déterminer </a:t>
            </a:r>
            <a:endParaRPr lang="fr-FR" sz="1400" b="1" dirty="0">
              <a:solidFill>
                <a:srgbClr val="0070C0"/>
              </a:solidFill>
              <a:latin typeface="Chaparral Pro Light" panose="02060403030505090203" pitchFamily="18" charset="0"/>
            </a:endParaRPr>
          </a:p>
        </p:txBody>
      </p:sp>
      <p:pic>
        <p:nvPicPr>
          <p:cNvPr id="5" name="Image 4">
            <a:extLst>
              <a:ext uri="{FF2B5EF4-FFF2-40B4-BE49-F238E27FC236}">
                <a16:creationId xmlns:a16="http://schemas.microsoft.com/office/drawing/2014/main" xmlns="" id="{1DCFD5B8-205F-4A77-BFE9-5559CB4DEB29}"/>
              </a:ext>
            </a:extLst>
          </p:cNvPr>
          <p:cNvPicPr>
            <a:picLocks noChangeAspect="1"/>
          </p:cNvPicPr>
          <p:nvPr/>
        </p:nvPicPr>
        <p:blipFill>
          <a:blip r:embed="rId5"/>
          <a:stretch>
            <a:fillRect/>
          </a:stretch>
        </p:blipFill>
        <p:spPr>
          <a:xfrm>
            <a:off x="5174785" y="5532767"/>
            <a:ext cx="1911718" cy="987096"/>
          </a:xfrm>
          <a:prstGeom prst="rect">
            <a:avLst/>
          </a:prstGeom>
        </p:spPr>
      </p:pic>
      <p:sp>
        <p:nvSpPr>
          <p:cNvPr id="45" name="ZoneTexte 44">
            <a:extLst>
              <a:ext uri="{FF2B5EF4-FFF2-40B4-BE49-F238E27FC236}">
                <a16:creationId xmlns:a16="http://schemas.microsoft.com/office/drawing/2014/main" xmlns="" id="{D175D36C-CD77-42F2-B41D-018FBF03479D}"/>
              </a:ext>
            </a:extLst>
          </p:cNvPr>
          <p:cNvSpPr txBox="1"/>
          <p:nvPr/>
        </p:nvSpPr>
        <p:spPr>
          <a:xfrm>
            <a:off x="5769520" y="5818943"/>
            <a:ext cx="1073888" cy="307777"/>
          </a:xfrm>
          <a:prstGeom prst="rect">
            <a:avLst/>
          </a:prstGeom>
          <a:noFill/>
        </p:spPr>
        <p:txBody>
          <a:bodyPr wrap="square">
            <a:spAutoFit/>
          </a:bodyPr>
          <a:lstStyle/>
          <a:p>
            <a:pPr algn="ctr"/>
            <a:r>
              <a:rPr lang="fr-FR" sz="1400" b="1" dirty="0">
                <a:solidFill>
                  <a:srgbClr val="FF0000"/>
                </a:solidFill>
                <a:latin typeface="Chaparral Pro Light" panose="02060403030505090203" pitchFamily="18" charset="0"/>
              </a:rPr>
              <a:t>Juste valeur</a:t>
            </a:r>
          </a:p>
        </p:txBody>
      </p:sp>
    </p:spTree>
    <p:extLst>
      <p:ext uri="{BB962C8B-B14F-4D97-AF65-F5344CB8AC3E}">
        <p14:creationId xmlns:p14="http://schemas.microsoft.com/office/powerpoint/2010/main" val="1118644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Connecteur droit 46">
            <a:extLst>
              <a:ext uri="{FF2B5EF4-FFF2-40B4-BE49-F238E27FC236}">
                <a16:creationId xmlns:a16="http://schemas.microsoft.com/office/drawing/2014/main" xmlns="" id="{2FC71C90-816D-42EA-B4A4-ADF23DEFD88D}"/>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48" name="Image 47">
            <a:extLst>
              <a:ext uri="{FF2B5EF4-FFF2-40B4-BE49-F238E27FC236}">
                <a16:creationId xmlns:a16="http://schemas.microsoft.com/office/drawing/2014/main" xmlns="" id="{C1D28BEB-E0F9-4EFA-B23F-89DDC8F8E658}"/>
              </a:ext>
            </a:extLst>
          </p:cNvPr>
          <p:cNvPicPr>
            <a:picLocks noChangeAspect="1"/>
          </p:cNvPicPr>
          <p:nvPr/>
        </p:nvPicPr>
        <p:blipFill>
          <a:blip r:embed="rId2"/>
          <a:stretch>
            <a:fillRect/>
          </a:stretch>
        </p:blipFill>
        <p:spPr>
          <a:xfrm>
            <a:off x="11090358" y="394735"/>
            <a:ext cx="695325" cy="866775"/>
          </a:xfrm>
          <a:prstGeom prst="rect">
            <a:avLst/>
          </a:prstGeom>
        </p:spPr>
      </p:pic>
      <p:sp>
        <p:nvSpPr>
          <p:cNvPr id="49" name="Title 9">
            <a:extLst>
              <a:ext uri="{FF2B5EF4-FFF2-40B4-BE49-F238E27FC236}">
                <a16:creationId xmlns:a16="http://schemas.microsoft.com/office/drawing/2014/main" xmlns="" id="{D7EC9B13-8B9D-4BAC-AFAA-24668840A503}"/>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Spécificités du reporting financier des SGC</a:t>
            </a:r>
          </a:p>
        </p:txBody>
      </p:sp>
      <p:grpSp>
        <p:nvGrpSpPr>
          <p:cNvPr id="39" name="Groupe 8">
            <a:extLst>
              <a:ext uri="{FF2B5EF4-FFF2-40B4-BE49-F238E27FC236}">
                <a16:creationId xmlns:a16="http://schemas.microsoft.com/office/drawing/2014/main" xmlns="" id="{9E7510AD-BBF6-4EA9-83C1-7E2A8D686D20}"/>
              </a:ext>
            </a:extLst>
          </p:cNvPr>
          <p:cNvGrpSpPr>
            <a:grpSpLocks/>
          </p:cNvGrpSpPr>
          <p:nvPr/>
        </p:nvGrpSpPr>
        <p:grpSpPr bwMode="auto">
          <a:xfrm>
            <a:off x="11014075" y="6237288"/>
            <a:ext cx="957263" cy="287337"/>
            <a:chOff x="9460301" y="7063452"/>
            <a:chExt cx="926165" cy="277783"/>
          </a:xfrm>
        </p:grpSpPr>
        <p:sp>
          <p:nvSpPr>
            <p:cNvPr id="40" name="Espace réservé du numéro de diapositive 5">
              <a:extLst>
                <a:ext uri="{FF2B5EF4-FFF2-40B4-BE49-F238E27FC236}">
                  <a16:creationId xmlns:a16="http://schemas.microsoft.com/office/drawing/2014/main" xmlns="" id="{CF9868D6-3BC9-40EC-9CA3-85BB3F9803FD}"/>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23</a:t>
              </a:fld>
              <a:endParaRPr lang="en-GB" sz="1448" dirty="0">
                <a:solidFill>
                  <a:srgbClr val="002060"/>
                </a:solidFill>
                <a:latin typeface="+mn-lt"/>
                <a:cs typeface="Calibri" panose="020F0502020204030204" pitchFamily="34" charset="0"/>
              </a:endParaRPr>
            </a:p>
          </p:txBody>
        </p:sp>
        <p:cxnSp>
          <p:nvCxnSpPr>
            <p:cNvPr id="41" name="Connecteur droit 40">
              <a:extLst>
                <a:ext uri="{FF2B5EF4-FFF2-40B4-BE49-F238E27FC236}">
                  <a16:creationId xmlns:a16="http://schemas.microsoft.com/office/drawing/2014/main" xmlns="" id="{E41E3B55-4C68-4C34-B3CD-2BDE986E9FD4}"/>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sp>
        <p:nvSpPr>
          <p:cNvPr id="73" name="ZoneTexte 72">
            <a:extLst>
              <a:ext uri="{FF2B5EF4-FFF2-40B4-BE49-F238E27FC236}">
                <a16:creationId xmlns:a16="http://schemas.microsoft.com/office/drawing/2014/main" xmlns="" id="{A5660234-3E25-47F5-B8C1-516EA39C49D3}"/>
              </a:ext>
            </a:extLst>
          </p:cNvPr>
          <p:cNvSpPr txBox="1"/>
          <p:nvPr/>
        </p:nvSpPr>
        <p:spPr>
          <a:xfrm>
            <a:off x="406317" y="1003830"/>
            <a:ext cx="9966755" cy="369332"/>
          </a:xfrm>
          <a:prstGeom prst="rect">
            <a:avLst/>
          </a:prstGeom>
          <a:noFill/>
        </p:spPr>
        <p:txBody>
          <a:bodyPr wrap="square">
            <a:spAutoFit/>
          </a:bodyPr>
          <a:lstStyle/>
          <a:p>
            <a:pPr algn="just"/>
            <a:r>
              <a:rPr lang="fr-FR" sz="1800" b="1" i="1" u="none" strike="noStrike" baseline="0" dirty="0">
                <a:solidFill>
                  <a:srgbClr val="0070C0"/>
                </a:solidFill>
              </a:rPr>
              <a:t>Traitement comptable des Garanties de Crédits</a:t>
            </a:r>
            <a:endParaRPr lang="fr-FR" b="1" i="1" dirty="0">
              <a:solidFill>
                <a:srgbClr val="0070C0"/>
              </a:solidFill>
            </a:endParaRPr>
          </a:p>
        </p:txBody>
      </p:sp>
      <p:sp>
        <p:nvSpPr>
          <p:cNvPr id="4" name="Rectangle : coins arrondis 3">
            <a:extLst>
              <a:ext uri="{FF2B5EF4-FFF2-40B4-BE49-F238E27FC236}">
                <a16:creationId xmlns:a16="http://schemas.microsoft.com/office/drawing/2014/main" xmlns="" id="{572245C0-A071-4444-A28E-94EC63B9D148}"/>
              </a:ext>
            </a:extLst>
          </p:cNvPr>
          <p:cNvSpPr/>
          <p:nvPr/>
        </p:nvSpPr>
        <p:spPr>
          <a:xfrm>
            <a:off x="2672282" y="1432194"/>
            <a:ext cx="6502820" cy="446345"/>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FF0000"/>
                </a:solidFill>
                <a:latin typeface="Chaparral Pro Light" panose="02060403030505090203" pitchFamily="18" charset="0"/>
              </a:rPr>
              <a:t>Comment comptabiliser une garantie financière selon IFRS 9?</a:t>
            </a:r>
          </a:p>
        </p:txBody>
      </p:sp>
      <p:sp>
        <p:nvSpPr>
          <p:cNvPr id="75" name="Rectangle : coins arrondis 74">
            <a:extLst>
              <a:ext uri="{FF2B5EF4-FFF2-40B4-BE49-F238E27FC236}">
                <a16:creationId xmlns:a16="http://schemas.microsoft.com/office/drawing/2014/main" xmlns="" id="{4F5E3A10-8070-47AE-8C63-BD1A4955901C}"/>
              </a:ext>
            </a:extLst>
          </p:cNvPr>
          <p:cNvSpPr/>
          <p:nvPr/>
        </p:nvSpPr>
        <p:spPr>
          <a:xfrm>
            <a:off x="3902149" y="2468733"/>
            <a:ext cx="4210493" cy="446345"/>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002060"/>
                </a:solidFill>
                <a:latin typeface="Chaparral Pro Light" panose="02060403030505090203" pitchFamily="18" charset="0"/>
              </a:rPr>
              <a:t>Ultérieurement:</a:t>
            </a:r>
          </a:p>
        </p:txBody>
      </p:sp>
      <p:sp>
        <p:nvSpPr>
          <p:cNvPr id="76" name="Flèche : droite rayée 75">
            <a:extLst>
              <a:ext uri="{FF2B5EF4-FFF2-40B4-BE49-F238E27FC236}">
                <a16:creationId xmlns:a16="http://schemas.microsoft.com/office/drawing/2014/main" xmlns="" id="{A43FB5DF-A389-400C-93F6-7C88C0BCB40A}"/>
              </a:ext>
            </a:extLst>
          </p:cNvPr>
          <p:cNvSpPr/>
          <p:nvPr/>
        </p:nvSpPr>
        <p:spPr>
          <a:xfrm rot="5400000">
            <a:off x="5748107" y="1876234"/>
            <a:ext cx="351170" cy="576064"/>
          </a:xfrm>
          <a:prstGeom prst="strip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0" name="Connecteur droit avec flèche 29">
            <a:extLst>
              <a:ext uri="{FF2B5EF4-FFF2-40B4-BE49-F238E27FC236}">
                <a16:creationId xmlns:a16="http://schemas.microsoft.com/office/drawing/2014/main" xmlns="" id="{7D42D554-AF23-4C26-943D-F8B9584AFBC6}"/>
              </a:ext>
            </a:extLst>
          </p:cNvPr>
          <p:cNvCxnSpPr>
            <a:cxnSpLocks/>
          </p:cNvCxnSpPr>
          <p:nvPr/>
        </p:nvCxnSpPr>
        <p:spPr>
          <a:xfrm flipH="1">
            <a:off x="3721064" y="2935803"/>
            <a:ext cx="787141" cy="465820"/>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eur droit avec flèche 30">
            <a:extLst>
              <a:ext uri="{FF2B5EF4-FFF2-40B4-BE49-F238E27FC236}">
                <a16:creationId xmlns:a16="http://schemas.microsoft.com/office/drawing/2014/main" xmlns="" id="{C1A9DD90-E6F3-434C-A555-CE156AFCF538}"/>
              </a:ext>
            </a:extLst>
          </p:cNvPr>
          <p:cNvCxnSpPr>
            <a:cxnSpLocks/>
          </p:cNvCxnSpPr>
          <p:nvPr/>
        </p:nvCxnSpPr>
        <p:spPr>
          <a:xfrm>
            <a:off x="7049386" y="2935803"/>
            <a:ext cx="771532" cy="463952"/>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pic>
        <p:nvPicPr>
          <p:cNvPr id="36" name="Image 35">
            <a:extLst>
              <a:ext uri="{FF2B5EF4-FFF2-40B4-BE49-F238E27FC236}">
                <a16:creationId xmlns:a16="http://schemas.microsoft.com/office/drawing/2014/main" xmlns="" id="{7FBBD50B-DEFC-4845-A708-C5A5317E5A02}"/>
              </a:ext>
            </a:extLst>
          </p:cNvPr>
          <p:cNvPicPr>
            <a:picLocks noChangeAspect="1"/>
          </p:cNvPicPr>
          <p:nvPr/>
        </p:nvPicPr>
        <p:blipFill>
          <a:blip r:embed="rId3"/>
          <a:stretch>
            <a:fillRect/>
          </a:stretch>
        </p:blipFill>
        <p:spPr>
          <a:xfrm>
            <a:off x="5097613" y="4596748"/>
            <a:ext cx="333375" cy="314325"/>
          </a:xfrm>
          <a:prstGeom prst="rect">
            <a:avLst/>
          </a:prstGeom>
        </p:spPr>
      </p:pic>
      <p:sp>
        <p:nvSpPr>
          <p:cNvPr id="38" name="ZoneTexte 37">
            <a:extLst>
              <a:ext uri="{FF2B5EF4-FFF2-40B4-BE49-F238E27FC236}">
                <a16:creationId xmlns:a16="http://schemas.microsoft.com/office/drawing/2014/main" xmlns="" id="{517EF5B6-97EF-4357-B298-E6AECCD022A2}"/>
              </a:ext>
            </a:extLst>
          </p:cNvPr>
          <p:cNvSpPr txBox="1"/>
          <p:nvPr/>
        </p:nvSpPr>
        <p:spPr>
          <a:xfrm>
            <a:off x="5430988" y="4622920"/>
            <a:ext cx="2160659" cy="738664"/>
          </a:xfrm>
          <a:prstGeom prst="rect">
            <a:avLst/>
          </a:prstGeom>
          <a:noFill/>
        </p:spPr>
        <p:txBody>
          <a:bodyPr wrap="square">
            <a:spAutoFit/>
          </a:bodyPr>
          <a:lstStyle/>
          <a:p>
            <a:r>
              <a:rPr lang="fr-FR" sz="1400" b="1" dirty="0">
                <a:solidFill>
                  <a:schemeClr val="tx1">
                    <a:lumMod val="95000"/>
                    <a:lumOff val="5000"/>
                  </a:schemeClr>
                </a:solidFill>
                <a:latin typeface="Chaparral Pro Light" panose="02060403030505090203" pitchFamily="18" charset="0"/>
              </a:rPr>
              <a:t>Provision pour pertes de crédit attendues =</a:t>
            </a:r>
          </a:p>
          <a:p>
            <a:r>
              <a:rPr lang="fr-FR" sz="1400" b="1" dirty="0">
                <a:solidFill>
                  <a:schemeClr val="tx1">
                    <a:lumMod val="95000"/>
                    <a:lumOff val="5000"/>
                  </a:schemeClr>
                </a:solidFill>
                <a:latin typeface="Chaparral Pro Light" panose="02060403030505090203" pitchFamily="18" charset="0"/>
              </a:rPr>
              <a:t> ECL calculée selon IFRS 9</a:t>
            </a:r>
          </a:p>
        </p:txBody>
      </p:sp>
      <p:pic>
        <p:nvPicPr>
          <p:cNvPr id="46" name="Picture 4" descr="3d De Rouge Numéro 1 Vecteurs libres de droits et plus d'images  vectorielles de Chiffre 1 - Chiffre 1, Un seul objet, Forme  tridimensionnelle - iStock">
            <a:extLst>
              <a:ext uri="{FF2B5EF4-FFF2-40B4-BE49-F238E27FC236}">
                <a16:creationId xmlns:a16="http://schemas.microsoft.com/office/drawing/2014/main" xmlns="" id="{DE86A5D4-D1DC-42E0-AF2E-90BC98EDC39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4078" y="3430102"/>
            <a:ext cx="869590" cy="651242"/>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8" descr="720+ Number 2 Three Dimensional Shape Number Green Stock Photos, Pictures &amp;  Royalty-Free Images - iStock">
            <a:extLst>
              <a:ext uri="{FF2B5EF4-FFF2-40B4-BE49-F238E27FC236}">
                <a16:creationId xmlns:a16="http://schemas.microsoft.com/office/drawing/2014/main" xmlns="" id="{13932C60-58AE-40B9-8D79-CD63FD85ABF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03816" y="3422348"/>
            <a:ext cx="779985" cy="642029"/>
          </a:xfrm>
          <a:prstGeom prst="rect">
            <a:avLst/>
          </a:prstGeom>
          <a:noFill/>
          <a:extLst>
            <a:ext uri="{909E8E84-426E-40DD-AFC4-6F175D3DCCD1}">
              <a14:hiddenFill xmlns:a14="http://schemas.microsoft.com/office/drawing/2010/main">
                <a:solidFill>
                  <a:srgbClr val="FFFFFF"/>
                </a:solidFill>
              </a14:hiddenFill>
            </a:ext>
          </a:extLst>
        </p:spPr>
      </p:pic>
      <p:sp>
        <p:nvSpPr>
          <p:cNvPr id="51" name="Rectangle : coins arrondis 50">
            <a:extLst>
              <a:ext uri="{FF2B5EF4-FFF2-40B4-BE49-F238E27FC236}">
                <a16:creationId xmlns:a16="http://schemas.microsoft.com/office/drawing/2014/main" xmlns="" id="{28D51631-39F4-473D-9B91-09422FCFE09A}"/>
              </a:ext>
            </a:extLst>
          </p:cNvPr>
          <p:cNvSpPr/>
          <p:nvPr/>
        </p:nvSpPr>
        <p:spPr>
          <a:xfrm>
            <a:off x="2672282" y="3422349"/>
            <a:ext cx="2300177" cy="628649"/>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002060"/>
                </a:solidFill>
                <a:latin typeface="Chaparral Pro Light" panose="02060403030505090203" pitchFamily="18" charset="0"/>
              </a:rPr>
              <a:t>Amortir en ligne avec la norme IFRS 15</a:t>
            </a:r>
          </a:p>
        </p:txBody>
      </p:sp>
      <p:sp>
        <p:nvSpPr>
          <p:cNvPr id="52" name="Rectangle : coins arrondis 51">
            <a:extLst>
              <a:ext uri="{FF2B5EF4-FFF2-40B4-BE49-F238E27FC236}">
                <a16:creationId xmlns:a16="http://schemas.microsoft.com/office/drawing/2014/main" xmlns="" id="{8E5B53E8-73C1-4F26-A153-B614F75EA432}"/>
              </a:ext>
            </a:extLst>
          </p:cNvPr>
          <p:cNvSpPr/>
          <p:nvPr/>
        </p:nvSpPr>
        <p:spPr>
          <a:xfrm>
            <a:off x="6787380" y="3422348"/>
            <a:ext cx="2300177" cy="628649"/>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002060"/>
                </a:solidFill>
                <a:latin typeface="Chaparral Pro Light" panose="02060403030505090203" pitchFamily="18" charset="0"/>
              </a:rPr>
              <a:t>Evaluer le passif au plus élevé entre</a:t>
            </a:r>
          </a:p>
        </p:txBody>
      </p:sp>
      <p:sp>
        <p:nvSpPr>
          <p:cNvPr id="53" name="ZoneTexte 52">
            <a:extLst>
              <a:ext uri="{FF2B5EF4-FFF2-40B4-BE49-F238E27FC236}">
                <a16:creationId xmlns:a16="http://schemas.microsoft.com/office/drawing/2014/main" xmlns="" id="{9DFB1E26-1B20-4CB5-8D6A-2261250F7C3E}"/>
              </a:ext>
            </a:extLst>
          </p:cNvPr>
          <p:cNvSpPr txBox="1"/>
          <p:nvPr/>
        </p:nvSpPr>
        <p:spPr>
          <a:xfrm>
            <a:off x="8465830" y="4618014"/>
            <a:ext cx="2741491" cy="954107"/>
          </a:xfrm>
          <a:prstGeom prst="rect">
            <a:avLst/>
          </a:prstGeom>
          <a:noFill/>
        </p:spPr>
        <p:txBody>
          <a:bodyPr wrap="square">
            <a:spAutoFit/>
          </a:bodyPr>
          <a:lstStyle>
            <a:defPPr>
              <a:defRPr lang="en-US"/>
            </a:defPPr>
            <a:lvl1pPr>
              <a:defRPr sz="1400" b="1">
                <a:solidFill>
                  <a:schemeClr val="tx1">
                    <a:lumMod val="95000"/>
                    <a:lumOff val="5000"/>
                  </a:schemeClr>
                </a:solidFill>
                <a:latin typeface="Chaparral Pro Light" panose="02060403030505090203" pitchFamily="18" charset="0"/>
              </a:defRPr>
            </a:lvl1pPr>
          </a:lstStyle>
          <a:p>
            <a:pPr algn="just"/>
            <a:r>
              <a:rPr lang="fr-FR" dirty="0"/>
              <a:t>Montant initialement comptabilisé diminué, s’il y a lieu, du cumul des produits comptabilisés selon les principes d’IFRS 15 </a:t>
            </a:r>
          </a:p>
        </p:txBody>
      </p:sp>
      <p:pic>
        <p:nvPicPr>
          <p:cNvPr id="54" name="Image 53">
            <a:extLst>
              <a:ext uri="{FF2B5EF4-FFF2-40B4-BE49-F238E27FC236}">
                <a16:creationId xmlns:a16="http://schemas.microsoft.com/office/drawing/2014/main" xmlns="" id="{ACCCD266-0218-4D97-8D5D-57368EA7A622}"/>
              </a:ext>
            </a:extLst>
          </p:cNvPr>
          <p:cNvPicPr>
            <a:picLocks noChangeAspect="1"/>
          </p:cNvPicPr>
          <p:nvPr/>
        </p:nvPicPr>
        <p:blipFill>
          <a:blip r:embed="rId3"/>
          <a:stretch>
            <a:fillRect/>
          </a:stretch>
        </p:blipFill>
        <p:spPr>
          <a:xfrm>
            <a:off x="8132455" y="4655617"/>
            <a:ext cx="333375" cy="314325"/>
          </a:xfrm>
          <a:prstGeom prst="rect">
            <a:avLst/>
          </a:prstGeom>
        </p:spPr>
      </p:pic>
      <p:cxnSp>
        <p:nvCxnSpPr>
          <p:cNvPr id="55" name="Connecteur droit avec flèche 54">
            <a:extLst>
              <a:ext uri="{FF2B5EF4-FFF2-40B4-BE49-F238E27FC236}">
                <a16:creationId xmlns:a16="http://schemas.microsoft.com/office/drawing/2014/main" xmlns="" id="{6C71D951-2CC5-485A-B3CF-AD2DB6D89182}"/>
              </a:ext>
            </a:extLst>
          </p:cNvPr>
          <p:cNvCxnSpPr>
            <a:cxnSpLocks/>
          </p:cNvCxnSpPr>
          <p:nvPr/>
        </p:nvCxnSpPr>
        <p:spPr>
          <a:xfrm flipH="1">
            <a:off x="6393809" y="4130519"/>
            <a:ext cx="787141" cy="465820"/>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a:extLst>
              <a:ext uri="{FF2B5EF4-FFF2-40B4-BE49-F238E27FC236}">
                <a16:creationId xmlns:a16="http://schemas.microsoft.com/office/drawing/2014/main" xmlns="" id="{8816EC3F-FBDE-4FC9-AC3E-2045826419B1}"/>
              </a:ext>
            </a:extLst>
          </p:cNvPr>
          <p:cNvCxnSpPr>
            <a:cxnSpLocks/>
          </p:cNvCxnSpPr>
          <p:nvPr/>
        </p:nvCxnSpPr>
        <p:spPr>
          <a:xfrm>
            <a:off x="8403570" y="4141912"/>
            <a:ext cx="771532" cy="463952"/>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0" name="Flèche : double flèche horizontale 9">
            <a:extLst>
              <a:ext uri="{FF2B5EF4-FFF2-40B4-BE49-F238E27FC236}">
                <a16:creationId xmlns:a16="http://schemas.microsoft.com/office/drawing/2014/main" xmlns="" id="{F62AEADF-744C-4299-AB3E-8C8F75F4428D}"/>
              </a:ext>
            </a:extLst>
          </p:cNvPr>
          <p:cNvSpPr/>
          <p:nvPr/>
        </p:nvSpPr>
        <p:spPr>
          <a:xfrm>
            <a:off x="7539256" y="4890780"/>
            <a:ext cx="771532" cy="451353"/>
          </a:xfrm>
          <a:prstGeom prst="left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7" name="Image 56">
            <a:extLst>
              <a:ext uri="{FF2B5EF4-FFF2-40B4-BE49-F238E27FC236}">
                <a16:creationId xmlns:a16="http://schemas.microsoft.com/office/drawing/2014/main" xmlns="" id="{DD1F8261-1A32-4A04-85C1-51A8B1792C7E}"/>
              </a:ext>
            </a:extLst>
          </p:cNvPr>
          <p:cNvPicPr>
            <a:picLocks noChangeAspect="1"/>
          </p:cNvPicPr>
          <p:nvPr/>
        </p:nvPicPr>
        <p:blipFill>
          <a:blip r:embed="rId3"/>
          <a:stretch>
            <a:fillRect/>
          </a:stretch>
        </p:blipFill>
        <p:spPr>
          <a:xfrm>
            <a:off x="2541375" y="4163687"/>
            <a:ext cx="333375" cy="314325"/>
          </a:xfrm>
          <a:prstGeom prst="rect">
            <a:avLst/>
          </a:prstGeom>
        </p:spPr>
      </p:pic>
      <p:sp>
        <p:nvSpPr>
          <p:cNvPr id="58" name="ZoneTexte 57">
            <a:extLst>
              <a:ext uri="{FF2B5EF4-FFF2-40B4-BE49-F238E27FC236}">
                <a16:creationId xmlns:a16="http://schemas.microsoft.com/office/drawing/2014/main" xmlns="" id="{A27C3F0C-A462-4ACC-BB8D-3CDBE7FF8834}"/>
              </a:ext>
            </a:extLst>
          </p:cNvPr>
          <p:cNvSpPr txBox="1"/>
          <p:nvPr/>
        </p:nvSpPr>
        <p:spPr>
          <a:xfrm>
            <a:off x="2874750" y="4189859"/>
            <a:ext cx="1948007" cy="307777"/>
          </a:xfrm>
          <a:prstGeom prst="rect">
            <a:avLst/>
          </a:prstGeom>
          <a:noFill/>
        </p:spPr>
        <p:txBody>
          <a:bodyPr wrap="square">
            <a:spAutoFit/>
          </a:bodyPr>
          <a:lstStyle/>
          <a:p>
            <a:r>
              <a:rPr lang="fr-FR" sz="1400" b="1" dirty="0">
                <a:solidFill>
                  <a:schemeClr val="tx1">
                    <a:lumMod val="95000"/>
                    <a:lumOff val="5000"/>
                  </a:schemeClr>
                </a:solidFill>
                <a:latin typeface="Chaparral Pro Light" panose="02060403030505090203" pitchFamily="18" charset="0"/>
              </a:rPr>
              <a:t>Mode linéaire</a:t>
            </a:r>
          </a:p>
        </p:txBody>
      </p:sp>
      <p:pic>
        <p:nvPicPr>
          <p:cNvPr id="59" name="Image 58">
            <a:extLst>
              <a:ext uri="{FF2B5EF4-FFF2-40B4-BE49-F238E27FC236}">
                <a16:creationId xmlns:a16="http://schemas.microsoft.com/office/drawing/2014/main" xmlns="" id="{4C0A39BD-1AFC-4B25-85AA-8975276F0001}"/>
              </a:ext>
            </a:extLst>
          </p:cNvPr>
          <p:cNvPicPr>
            <a:picLocks noChangeAspect="1"/>
          </p:cNvPicPr>
          <p:nvPr/>
        </p:nvPicPr>
        <p:blipFill>
          <a:blip r:embed="rId3"/>
          <a:stretch>
            <a:fillRect/>
          </a:stretch>
        </p:blipFill>
        <p:spPr>
          <a:xfrm>
            <a:off x="2535653" y="4556831"/>
            <a:ext cx="333375" cy="314325"/>
          </a:xfrm>
          <a:prstGeom prst="rect">
            <a:avLst/>
          </a:prstGeom>
        </p:spPr>
      </p:pic>
      <p:sp>
        <p:nvSpPr>
          <p:cNvPr id="60" name="ZoneTexte 59">
            <a:extLst>
              <a:ext uri="{FF2B5EF4-FFF2-40B4-BE49-F238E27FC236}">
                <a16:creationId xmlns:a16="http://schemas.microsoft.com/office/drawing/2014/main" xmlns="" id="{4237B31C-76F0-4D6C-BF07-22826EAD2AB9}"/>
              </a:ext>
            </a:extLst>
          </p:cNvPr>
          <p:cNvSpPr txBox="1"/>
          <p:nvPr/>
        </p:nvSpPr>
        <p:spPr>
          <a:xfrm>
            <a:off x="2869028" y="4583003"/>
            <a:ext cx="1948007" cy="307777"/>
          </a:xfrm>
          <a:prstGeom prst="rect">
            <a:avLst/>
          </a:prstGeom>
          <a:noFill/>
        </p:spPr>
        <p:txBody>
          <a:bodyPr wrap="square">
            <a:spAutoFit/>
          </a:bodyPr>
          <a:lstStyle/>
          <a:p>
            <a:r>
              <a:rPr lang="fr-FR" sz="1400" b="1" dirty="0">
                <a:solidFill>
                  <a:schemeClr val="tx1">
                    <a:lumMod val="95000"/>
                    <a:lumOff val="5000"/>
                  </a:schemeClr>
                </a:solidFill>
                <a:latin typeface="Chaparral Pro Light" panose="02060403030505090203" pitchFamily="18" charset="0"/>
              </a:rPr>
              <a:t>Sur la maturité du prêt</a:t>
            </a:r>
          </a:p>
        </p:txBody>
      </p:sp>
      <p:sp>
        <p:nvSpPr>
          <p:cNvPr id="11" name="Ellipse 10">
            <a:extLst>
              <a:ext uri="{FF2B5EF4-FFF2-40B4-BE49-F238E27FC236}">
                <a16:creationId xmlns:a16="http://schemas.microsoft.com/office/drawing/2014/main" xmlns="" id="{60173A59-F3E3-41E0-AB03-7B85D61139D5}"/>
              </a:ext>
            </a:extLst>
          </p:cNvPr>
          <p:cNvSpPr/>
          <p:nvPr/>
        </p:nvSpPr>
        <p:spPr>
          <a:xfrm>
            <a:off x="5409722" y="5073432"/>
            <a:ext cx="491347" cy="268702"/>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Flèche : droite rayée 60">
            <a:extLst>
              <a:ext uri="{FF2B5EF4-FFF2-40B4-BE49-F238E27FC236}">
                <a16:creationId xmlns:a16="http://schemas.microsoft.com/office/drawing/2014/main" xmlns="" id="{C2E1AA7D-1764-47E9-B219-9C8B372028C6}"/>
              </a:ext>
            </a:extLst>
          </p:cNvPr>
          <p:cNvSpPr/>
          <p:nvPr/>
        </p:nvSpPr>
        <p:spPr>
          <a:xfrm rot="5400000">
            <a:off x="5494435" y="5374351"/>
            <a:ext cx="359162" cy="351170"/>
          </a:xfrm>
          <a:prstGeom prst="strip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2" name="Image 61">
            <a:extLst>
              <a:ext uri="{FF2B5EF4-FFF2-40B4-BE49-F238E27FC236}">
                <a16:creationId xmlns:a16="http://schemas.microsoft.com/office/drawing/2014/main" xmlns="" id="{B6E37F82-ED33-42F0-AA53-325D79BD0BFA}"/>
              </a:ext>
            </a:extLst>
          </p:cNvPr>
          <p:cNvPicPr>
            <a:picLocks noChangeAspect="1"/>
          </p:cNvPicPr>
          <p:nvPr/>
        </p:nvPicPr>
        <p:blipFill>
          <a:blip r:embed="rId3"/>
          <a:stretch>
            <a:fillRect/>
          </a:stretch>
        </p:blipFill>
        <p:spPr>
          <a:xfrm>
            <a:off x="5165056" y="5766474"/>
            <a:ext cx="333375" cy="314325"/>
          </a:xfrm>
          <a:prstGeom prst="rect">
            <a:avLst/>
          </a:prstGeom>
        </p:spPr>
      </p:pic>
      <p:sp>
        <p:nvSpPr>
          <p:cNvPr id="63" name="ZoneTexte 62">
            <a:extLst>
              <a:ext uri="{FF2B5EF4-FFF2-40B4-BE49-F238E27FC236}">
                <a16:creationId xmlns:a16="http://schemas.microsoft.com/office/drawing/2014/main" xmlns="" id="{2B78EB04-6212-4B42-A414-06A83D43867D}"/>
              </a:ext>
            </a:extLst>
          </p:cNvPr>
          <p:cNvSpPr txBox="1"/>
          <p:nvPr/>
        </p:nvSpPr>
        <p:spPr>
          <a:xfrm>
            <a:off x="5498431" y="5792646"/>
            <a:ext cx="1948007" cy="307777"/>
          </a:xfrm>
          <a:prstGeom prst="rect">
            <a:avLst/>
          </a:prstGeom>
          <a:noFill/>
        </p:spPr>
        <p:txBody>
          <a:bodyPr wrap="square">
            <a:spAutoFit/>
          </a:bodyPr>
          <a:lstStyle/>
          <a:p>
            <a:r>
              <a:rPr lang="fr-FR" sz="1400" b="1" dirty="0">
                <a:solidFill>
                  <a:schemeClr val="tx1">
                    <a:lumMod val="95000"/>
                    <a:lumOff val="5000"/>
                  </a:schemeClr>
                </a:solidFill>
                <a:latin typeface="Chaparral Pro Light" panose="02060403030505090203" pitchFamily="18" charset="0"/>
              </a:rPr>
              <a:t>Stage du prêt</a:t>
            </a:r>
          </a:p>
        </p:txBody>
      </p:sp>
      <p:pic>
        <p:nvPicPr>
          <p:cNvPr id="64" name="Image 63">
            <a:extLst>
              <a:ext uri="{FF2B5EF4-FFF2-40B4-BE49-F238E27FC236}">
                <a16:creationId xmlns:a16="http://schemas.microsoft.com/office/drawing/2014/main" xmlns="" id="{4BDB9BF9-AC84-4560-8866-B945F439CEC8}"/>
              </a:ext>
            </a:extLst>
          </p:cNvPr>
          <p:cNvPicPr>
            <a:picLocks noChangeAspect="1"/>
          </p:cNvPicPr>
          <p:nvPr/>
        </p:nvPicPr>
        <p:blipFill>
          <a:blip r:embed="rId3"/>
          <a:stretch>
            <a:fillRect/>
          </a:stretch>
        </p:blipFill>
        <p:spPr>
          <a:xfrm>
            <a:off x="5165056" y="6163256"/>
            <a:ext cx="333375" cy="314325"/>
          </a:xfrm>
          <a:prstGeom prst="rect">
            <a:avLst/>
          </a:prstGeom>
        </p:spPr>
      </p:pic>
      <p:sp>
        <p:nvSpPr>
          <p:cNvPr id="65" name="ZoneTexte 64">
            <a:extLst>
              <a:ext uri="{FF2B5EF4-FFF2-40B4-BE49-F238E27FC236}">
                <a16:creationId xmlns:a16="http://schemas.microsoft.com/office/drawing/2014/main" xmlns="" id="{61203C89-E05D-43B7-A3A2-4009E03FA9CD}"/>
              </a:ext>
            </a:extLst>
          </p:cNvPr>
          <p:cNvSpPr txBox="1"/>
          <p:nvPr/>
        </p:nvSpPr>
        <p:spPr>
          <a:xfrm>
            <a:off x="5498431" y="6189428"/>
            <a:ext cx="2160658" cy="307777"/>
          </a:xfrm>
          <a:prstGeom prst="rect">
            <a:avLst/>
          </a:prstGeom>
          <a:noFill/>
        </p:spPr>
        <p:txBody>
          <a:bodyPr wrap="square">
            <a:spAutoFit/>
          </a:bodyPr>
          <a:lstStyle/>
          <a:p>
            <a:r>
              <a:rPr lang="en-US" sz="1400" b="1" dirty="0">
                <a:solidFill>
                  <a:schemeClr val="tx1">
                    <a:lumMod val="95000"/>
                    <a:lumOff val="5000"/>
                  </a:schemeClr>
                </a:solidFill>
                <a:latin typeface="Chaparral Pro Light" panose="02060403030505090203" pitchFamily="18" charset="0"/>
              </a:rPr>
              <a:t>12-m ECL </a:t>
            </a:r>
            <a:r>
              <a:rPr lang="en-US" sz="1400" dirty="0">
                <a:solidFill>
                  <a:srgbClr val="0070C0"/>
                </a:solidFill>
                <a:latin typeface="Chaparral Pro Light" panose="02060403030505090203" pitchFamily="18" charset="0"/>
              </a:rPr>
              <a:t>Vs</a:t>
            </a:r>
            <a:r>
              <a:rPr lang="en-US" sz="1400" b="1" dirty="0">
                <a:solidFill>
                  <a:schemeClr val="tx1">
                    <a:lumMod val="95000"/>
                    <a:lumOff val="5000"/>
                  </a:schemeClr>
                </a:solidFill>
                <a:latin typeface="Chaparral Pro Light" panose="02060403030505090203" pitchFamily="18" charset="0"/>
              </a:rPr>
              <a:t> Lifetime ECL </a:t>
            </a:r>
          </a:p>
        </p:txBody>
      </p:sp>
    </p:spTree>
    <p:extLst>
      <p:ext uri="{BB962C8B-B14F-4D97-AF65-F5344CB8AC3E}">
        <p14:creationId xmlns:p14="http://schemas.microsoft.com/office/powerpoint/2010/main" val="4146000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Connecteur droit 46">
            <a:extLst>
              <a:ext uri="{FF2B5EF4-FFF2-40B4-BE49-F238E27FC236}">
                <a16:creationId xmlns:a16="http://schemas.microsoft.com/office/drawing/2014/main" xmlns="" id="{2FC71C90-816D-42EA-B4A4-ADF23DEFD88D}"/>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sp>
        <p:nvSpPr>
          <p:cNvPr id="49" name="Title 9">
            <a:extLst>
              <a:ext uri="{FF2B5EF4-FFF2-40B4-BE49-F238E27FC236}">
                <a16:creationId xmlns:a16="http://schemas.microsoft.com/office/drawing/2014/main" xmlns="" id="{D7EC9B13-8B9D-4BAC-AFAA-24668840A503}"/>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Spécificités du reporting financier des SGC</a:t>
            </a:r>
          </a:p>
        </p:txBody>
      </p:sp>
      <p:grpSp>
        <p:nvGrpSpPr>
          <p:cNvPr id="39" name="Groupe 8">
            <a:extLst>
              <a:ext uri="{FF2B5EF4-FFF2-40B4-BE49-F238E27FC236}">
                <a16:creationId xmlns:a16="http://schemas.microsoft.com/office/drawing/2014/main" xmlns="" id="{9E7510AD-BBF6-4EA9-83C1-7E2A8D686D20}"/>
              </a:ext>
            </a:extLst>
          </p:cNvPr>
          <p:cNvGrpSpPr>
            <a:grpSpLocks/>
          </p:cNvGrpSpPr>
          <p:nvPr/>
        </p:nvGrpSpPr>
        <p:grpSpPr bwMode="auto">
          <a:xfrm>
            <a:off x="11014075" y="6237288"/>
            <a:ext cx="957263" cy="287337"/>
            <a:chOff x="9460301" y="7063452"/>
            <a:chExt cx="926165" cy="277783"/>
          </a:xfrm>
        </p:grpSpPr>
        <p:sp>
          <p:nvSpPr>
            <p:cNvPr id="40" name="Espace réservé du numéro de diapositive 5">
              <a:extLst>
                <a:ext uri="{FF2B5EF4-FFF2-40B4-BE49-F238E27FC236}">
                  <a16:creationId xmlns:a16="http://schemas.microsoft.com/office/drawing/2014/main" xmlns="" id="{CF9868D6-3BC9-40EC-9CA3-85BB3F9803FD}"/>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24</a:t>
              </a:fld>
              <a:endParaRPr lang="en-GB" sz="1448" dirty="0">
                <a:solidFill>
                  <a:srgbClr val="002060"/>
                </a:solidFill>
                <a:latin typeface="+mn-lt"/>
                <a:cs typeface="Calibri" panose="020F0502020204030204" pitchFamily="34" charset="0"/>
              </a:endParaRPr>
            </a:p>
          </p:txBody>
        </p:sp>
        <p:cxnSp>
          <p:nvCxnSpPr>
            <p:cNvPr id="41" name="Connecteur droit 40">
              <a:extLst>
                <a:ext uri="{FF2B5EF4-FFF2-40B4-BE49-F238E27FC236}">
                  <a16:creationId xmlns:a16="http://schemas.microsoft.com/office/drawing/2014/main" xmlns="" id="{E41E3B55-4C68-4C34-B3CD-2BDE986E9FD4}"/>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pic>
        <p:nvPicPr>
          <p:cNvPr id="15" name="Image 14">
            <a:extLst>
              <a:ext uri="{FF2B5EF4-FFF2-40B4-BE49-F238E27FC236}">
                <a16:creationId xmlns:a16="http://schemas.microsoft.com/office/drawing/2014/main" xmlns="" id="{AB9EABB2-2DCE-4F2A-B70A-3D52DA8A2A78}"/>
              </a:ext>
            </a:extLst>
          </p:cNvPr>
          <p:cNvPicPr>
            <a:picLocks noChangeAspect="1"/>
          </p:cNvPicPr>
          <p:nvPr/>
        </p:nvPicPr>
        <p:blipFill>
          <a:blip r:embed="rId2"/>
          <a:stretch>
            <a:fillRect/>
          </a:stretch>
        </p:blipFill>
        <p:spPr>
          <a:xfrm>
            <a:off x="881457" y="1703307"/>
            <a:ext cx="10248900" cy="2438400"/>
          </a:xfrm>
          <a:prstGeom prst="rect">
            <a:avLst/>
          </a:prstGeom>
        </p:spPr>
      </p:pic>
      <p:cxnSp>
        <p:nvCxnSpPr>
          <p:cNvPr id="37" name="Connecteur droit avec flèche 36">
            <a:extLst>
              <a:ext uri="{FF2B5EF4-FFF2-40B4-BE49-F238E27FC236}">
                <a16:creationId xmlns:a16="http://schemas.microsoft.com/office/drawing/2014/main" xmlns="" id="{FD641536-EA34-4838-86A2-D2166AE05455}"/>
              </a:ext>
            </a:extLst>
          </p:cNvPr>
          <p:cNvCxnSpPr>
            <a:cxnSpLocks/>
          </p:cNvCxnSpPr>
          <p:nvPr/>
        </p:nvCxnSpPr>
        <p:spPr>
          <a:xfrm>
            <a:off x="563527" y="1672921"/>
            <a:ext cx="10611292" cy="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xmlns="" id="{DBC46867-4477-4D28-9F84-A9AB48E259B1}"/>
              </a:ext>
            </a:extLst>
          </p:cNvPr>
          <p:cNvCxnSpPr>
            <a:cxnSpLocks/>
          </p:cNvCxnSpPr>
          <p:nvPr/>
        </p:nvCxnSpPr>
        <p:spPr>
          <a:xfrm>
            <a:off x="817844" y="1411833"/>
            <a:ext cx="0" cy="2840127"/>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55" name="ZoneTexte 54">
            <a:extLst>
              <a:ext uri="{FF2B5EF4-FFF2-40B4-BE49-F238E27FC236}">
                <a16:creationId xmlns:a16="http://schemas.microsoft.com/office/drawing/2014/main" xmlns="" id="{4B9F9D86-76DE-483E-B962-D830C1AB2D2F}"/>
              </a:ext>
            </a:extLst>
          </p:cNvPr>
          <p:cNvSpPr txBox="1"/>
          <p:nvPr/>
        </p:nvSpPr>
        <p:spPr>
          <a:xfrm rot="5400000">
            <a:off x="-71255" y="2223932"/>
            <a:ext cx="1577340" cy="307777"/>
          </a:xfrm>
          <a:prstGeom prst="rect">
            <a:avLst/>
          </a:prstGeom>
          <a:noFill/>
        </p:spPr>
        <p:txBody>
          <a:bodyPr wrap="square">
            <a:spAutoFit/>
          </a:bodyPr>
          <a:lstStyle/>
          <a:p>
            <a:pPr algn="ctr"/>
            <a:r>
              <a:rPr lang="fr-FR" sz="1400" b="1" dirty="0">
                <a:solidFill>
                  <a:srgbClr val="002060"/>
                </a:solidFill>
              </a:rPr>
              <a:t>Qualité de crédit</a:t>
            </a:r>
          </a:p>
        </p:txBody>
      </p:sp>
      <p:sp>
        <p:nvSpPr>
          <p:cNvPr id="56" name="ZoneTexte 55">
            <a:extLst>
              <a:ext uri="{FF2B5EF4-FFF2-40B4-BE49-F238E27FC236}">
                <a16:creationId xmlns:a16="http://schemas.microsoft.com/office/drawing/2014/main" xmlns="" id="{ED04A738-918D-43F4-BAC0-ADAC3AD2AD3C}"/>
              </a:ext>
            </a:extLst>
          </p:cNvPr>
          <p:cNvSpPr txBox="1"/>
          <p:nvPr/>
        </p:nvSpPr>
        <p:spPr>
          <a:xfrm>
            <a:off x="2268191" y="2118736"/>
            <a:ext cx="844022" cy="307777"/>
          </a:xfrm>
          <a:prstGeom prst="rect">
            <a:avLst/>
          </a:prstGeom>
          <a:noFill/>
        </p:spPr>
        <p:txBody>
          <a:bodyPr wrap="square">
            <a:spAutoFit/>
          </a:bodyPr>
          <a:lstStyle/>
          <a:p>
            <a:pPr algn="ctr"/>
            <a:r>
              <a:rPr lang="fr-FR" sz="1400" b="1" dirty="0">
                <a:solidFill>
                  <a:srgbClr val="0070C0"/>
                </a:solidFill>
              </a:rPr>
              <a:t>Stage 1</a:t>
            </a:r>
          </a:p>
        </p:txBody>
      </p:sp>
      <p:sp>
        <p:nvSpPr>
          <p:cNvPr id="57" name="ZoneTexte 56">
            <a:extLst>
              <a:ext uri="{FF2B5EF4-FFF2-40B4-BE49-F238E27FC236}">
                <a16:creationId xmlns:a16="http://schemas.microsoft.com/office/drawing/2014/main" xmlns="" id="{9E6099D6-332F-4ED5-9949-2326E554F31B}"/>
              </a:ext>
            </a:extLst>
          </p:cNvPr>
          <p:cNvSpPr txBox="1"/>
          <p:nvPr/>
        </p:nvSpPr>
        <p:spPr>
          <a:xfrm>
            <a:off x="2268191" y="2355853"/>
            <a:ext cx="844022" cy="307777"/>
          </a:xfrm>
          <a:prstGeom prst="rect">
            <a:avLst/>
          </a:prstGeom>
          <a:noFill/>
        </p:spPr>
        <p:txBody>
          <a:bodyPr wrap="square">
            <a:spAutoFit/>
          </a:bodyPr>
          <a:lstStyle/>
          <a:p>
            <a:pPr algn="ctr"/>
            <a:r>
              <a:rPr lang="fr-FR" sz="1400" dirty="0">
                <a:solidFill>
                  <a:srgbClr val="0070C0"/>
                </a:solidFill>
              </a:rPr>
              <a:t>Sains</a:t>
            </a:r>
          </a:p>
        </p:txBody>
      </p:sp>
      <p:sp>
        <p:nvSpPr>
          <p:cNvPr id="58" name="ZoneTexte 57">
            <a:extLst>
              <a:ext uri="{FF2B5EF4-FFF2-40B4-BE49-F238E27FC236}">
                <a16:creationId xmlns:a16="http://schemas.microsoft.com/office/drawing/2014/main" xmlns="" id="{CD434198-3927-4E84-AFC2-E70951DBBD5C}"/>
              </a:ext>
            </a:extLst>
          </p:cNvPr>
          <p:cNvSpPr txBox="1"/>
          <p:nvPr/>
        </p:nvSpPr>
        <p:spPr>
          <a:xfrm>
            <a:off x="5730097" y="2118736"/>
            <a:ext cx="844022" cy="307777"/>
          </a:xfrm>
          <a:prstGeom prst="rect">
            <a:avLst/>
          </a:prstGeom>
          <a:noFill/>
        </p:spPr>
        <p:txBody>
          <a:bodyPr wrap="square">
            <a:spAutoFit/>
          </a:bodyPr>
          <a:lstStyle/>
          <a:p>
            <a:pPr algn="ctr"/>
            <a:r>
              <a:rPr lang="fr-FR" sz="1400" b="1" dirty="0">
                <a:solidFill>
                  <a:srgbClr val="0070C0"/>
                </a:solidFill>
              </a:rPr>
              <a:t>Stage 2</a:t>
            </a:r>
          </a:p>
        </p:txBody>
      </p:sp>
      <p:sp>
        <p:nvSpPr>
          <p:cNvPr id="59" name="ZoneTexte 58">
            <a:extLst>
              <a:ext uri="{FF2B5EF4-FFF2-40B4-BE49-F238E27FC236}">
                <a16:creationId xmlns:a16="http://schemas.microsoft.com/office/drawing/2014/main" xmlns="" id="{D564F9E6-A61E-4A00-91FB-2E2CEC42E162}"/>
              </a:ext>
            </a:extLst>
          </p:cNvPr>
          <p:cNvSpPr txBox="1"/>
          <p:nvPr/>
        </p:nvSpPr>
        <p:spPr>
          <a:xfrm>
            <a:off x="5675858" y="2355853"/>
            <a:ext cx="952500" cy="307777"/>
          </a:xfrm>
          <a:prstGeom prst="rect">
            <a:avLst/>
          </a:prstGeom>
          <a:noFill/>
        </p:spPr>
        <p:txBody>
          <a:bodyPr wrap="square">
            <a:spAutoFit/>
          </a:bodyPr>
          <a:lstStyle/>
          <a:p>
            <a:pPr algn="ctr"/>
            <a:r>
              <a:rPr lang="fr-FR" sz="1400" dirty="0">
                <a:solidFill>
                  <a:srgbClr val="0070C0"/>
                </a:solidFill>
              </a:rPr>
              <a:t>Sensibles</a:t>
            </a:r>
          </a:p>
        </p:txBody>
      </p:sp>
      <p:sp>
        <p:nvSpPr>
          <p:cNvPr id="60" name="ZoneTexte 59">
            <a:extLst>
              <a:ext uri="{FF2B5EF4-FFF2-40B4-BE49-F238E27FC236}">
                <a16:creationId xmlns:a16="http://schemas.microsoft.com/office/drawing/2014/main" xmlns="" id="{C4D07F1B-ACE5-4F6C-AB9B-2C0CC7068046}"/>
              </a:ext>
            </a:extLst>
          </p:cNvPr>
          <p:cNvSpPr txBox="1"/>
          <p:nvPr/>
        </p:nvSpPr>
        <p:spPr>
          <a:xfrm>
            <a:off x="9190619" y="2095691"/>
            <a:ext cx="844022" cy="307777"/>
          </a:xfrm>
          <a:prstGeom prst="rect">
            <a:avLst/>
          </a:prstGeom>
          <a:noFill/>
        </p:spPr>
        <p:txBody>
          <a:bodyPr wrap="square">
            <a:spAutoFit/>
          </a:bodyPr>
          <a:lstStyle/>
          <a:p>
            <a:pPr algn="ctr"/>
            <a:r>
              <a:rPr lang="fr-FR" sz="1400" b="1" dirty="0">
                <a:solidFill>
                  <a:srgbClr val="0070C0"/>
                </a:solidFill>
              </a:rPr>
              <a:t>Stage 3</a:t>
            </a:r>
          </a:p>
        </p:txBody>
      </p:sp>
      <p:sp>
        <p:nvSpPr>
          <p:cNvPr id="61" name="ZoneTexte 60">
            <a:extLst>
              <a:ext uri="{FF2B5EF4-FFF2-40B4-BE49-F238E27FC236}">
                <a16:creationId xmlns:a16="http://schemas.microsoft.com/office/drawing/2014/main" xmlns="" id="{A4133B03-B408-4876-B98E-3D1B5E6620D3}"/>
              </a:ext>
            </a:extLst>
          </p:cNvPr>
          <p:cNvSpPr txBox="1"/>
          <p:nvPr/>
        </p:nvSpPr>
        <p:spPr>
          <a:xfrm>
            <a:off x="9136380" y="2332808"/>
            <a:ext cx="952500" cy="307777"/>
          </a:xfrm>
          <a:prstGeom prst="rect">
            <a:avLst/>
          </a:prstGeom>
          <a:noFill/>
        </p:spPr>
        <p:txBody>
          <a:bodyPr wrap="square">
            <a:spAutoFit/>
          </a:bodyPr>
          <a:lstStyle/>
          <a:p>
            <a:pPr algn="ctr"/>
            <a:r>
              <a:rPr lang="fr-FR" sz="1400" dirty="0">
                <a:solidFill>
                  <a:srgbClr val="0070C0"/>
                </a:solidFill>
              </a:rPr>
              <a:t>Douteux</a:t>
            </a:r>
          </a:p>
        </p:txBody>
      </p:sp>
      <p:sp>
        <p:nvSpPr>
          <p:cNvPr id="62" name="ZoneTexte 61">
            <a:extLst>
              <a:ext uri="{FF2B5EF4-FFF2-40B4-BE49-F238E27FC236}">
                <a16:creationId xmlns:a16="http://schemas.microsoft.com/office/drawing/2014/main" xmlns="" id="{8AA1484C-8BD5-4BA7-877D-1AA4BABB9922}"/>
              </a:ext>
            </a:extLst>
          </p:cNvPr>
          <p:cNvSpPr txBox="1"/>
          <p:nvPr/>
        </p:nvSpPr>
        <p:spPr>
          <a:xfrm>
            <a:off x="857694" y="2626567"/>
            <a:ext cx="3522208" cy="307777"/>
          </a:xfrm>
          <a:prstGeom prst="rect">
            <a:avLst/>
          </a:prstGeom>
          <a:noFill/>
        </p:spPr>
        <p:txBody>
          <a:bodyPr wrap="square">
            <a:spAutoFit/>
          </a:bodyPr>
          <a:lstStyle/>
          <a:p>
            <a:r>
              <a:rPr lang="fr-FR" sz="1400" b="1" dirty="0">
                <a:solidFill>
                  <a:srgbClr val="002060"/>
                </a:solidFill>
              </a:rPr>
              <a:t>Comptabilisation des pertes attendues (ECL)</a:t>
            </a:r>
          </a:p>
        </p:txBody>
      </p:sp>
      <p:sp>
        <p:nvSpPr>
          <p:cNvPr id="63" name="Triangle isocèle 62">
            <a:extLst>
              <a:ext uri="{FF2B5EF4-FFF2-40B4-BE49-F238E27FC236}">
                <a16:creationId xmlns:a16="http://schemas.microsoft.com/office/drawing/2014/main" xmlns="" id="{8FB42680-3DEE-4C15-8A35-994346C4B84A}"/>
              </a:ext>
            </a:extLst>
          </p:cNvPr>
          <p:cNvSpPr/>
          <p:nvPr/>
        </p:nvSpPr>
        <p:spPr>
          <a:xfrm flipV="1">
            <a:off x="1908811" y="4098072"/>
            <a:ext cx="1314450" cy="307775"/>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Triangle isocèle 63">
            <a:extLst>
              <a:ext uri="{FF2B5EF4-FFF2-40B4-BE49-F238E27FC236}">
                <a16:creationId xmlns:a16="http://schemas.microsoft.com/office/drawing/2014/main" xmlns="" id="{3D1B09E9-2160-47CB-B864-BE7EFE94B471}"/>
              </a:ext>
            </a:extLst>
          </p:cNvPr>
          <p:cNvSpPr/>
          <p:nvPr/>
        </p:nvSpPr>
        <p:spPr>
          <a:xfrm flipV="1">
            <a:off x="5408383" y="4098072"/>
            <a:ext cx="1314450" cy="307775"/>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Triangle isocèle 64">
            <a:extLst>
              <a:ext uri="{FF2B5EF4-FFF2-40B4-BE49-F238E27FC236}">
                <a16:creationId xmlns:a16="http://schemas.microsoft.com/office/drawing/2014/main" xmlns="" id="{9899B413-6888-436A-A29F-C6FFBD78A255}"/>
              </a:ext>
            </a:extLst>
          </p:cNvPr>
          <p:cNvSpPr/>
          <p:nvPr/>
        </p:nvSpPr>
        <p:spPr>
          <a:xfrm flipV="1">
            <a:off x="8899381" y="4098071"/>
            <a:ext cx="1314450" cy="307775"/>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ZoneTexte 65">
            <a:extLst>
              <a:ext uri="{FF2B5EF4-FFF2-40B4-BE49-F238E27FC236}">
                <a16:creationId xmlns:a16="http://schemas.microsoft.com/office/drawing/2014/main" xmlns="" id="{4627FE33-60A3-4E0F-A58D-5F969184CD36}"/>
              </a:ext>
            </a:extLst>
          </p:cNvPr>
          <p:cNvSpPr txBox="1"/>
          <p:nvPr/>
        </p:nvSpPr>
        <p:spPr>
          <a:xfrm>
            <a:off x="1003293" y="2951084"/>
            <a:ext cx="3351537" cy="430813"/>
          </a:xfrm>
          <a:prstGeom prst="rect">
            <a:avLst/>
          </a:prstGeom>
          <a:solidFill>
            <a:srgbClr val="CCECFF"/>
          </a:solidFill>
        </p:spPr>
        <p:txBody>
          <a:bodyPr wrap="square" anchor="ctr">
            <a:noAutofit/>
          </a:bodyPr>
          <a:lstStyle/>
          <a:p>
            <a:pPr algn="ctr"/>
            <a:r>
              <a:rPr lang="fr-FR" sz="1400" b="1" dirty="0">
                <a:solidFill>
                  <a:srgbClr val="0070C0"/>
                </a:solidFill>
              </a:rPr>
              <a:t>Pertes attendues sur 12 mois</a:t>
            </a:r>
          </a:p>
        </p:txBody>
      </p:sp>
      <p:sp>
        <p:nvSpPr>
          <p:cNvPr id="67" name="ZoneTexte 66">
            <a:extLst>
              <a:ext uri="{FF2B5EF4-FFF2-40B4-BE49-F238E27FC236}">
                <a16:creationId xmlns:a16="http://schemas.microsoft.com/office/drawing/2014/main" xmlns="" id="{0B1387D6-E56E-49AE-98F7-82E28B6E09DD}"/>
              </a:ext>
            </a:extLst>
          </p:cNvPr>
          <p:cNvSpPr txBox="1"/>
          <p:nvPr/>
        </p:nvSpPr>
        <p:spPr>
          <a:xfrm>
            <a:off x="4354830" y="2940262"/>
            <a:ext cx="3351537" cy="430813"/>
          </a:xfrm>
          <a:prstGeom prst="rect">
            <a:avLst/>
          </a:prstGeom>
          <a:solidFill>
            <a:srgbClr val="4472C4"/>
          </a:solidFill>
        </p:spPr>
        <p:txBody>
          <a:bodyPr wrap="square" anchor="ctr">
            <a:noAutofit/>
          </a:bodyPr>
          <a:lstStyle/>
          <a:p>
            <a:pPr algn="ctr"/>
            <a:r>
              <a:rPr lang="fr-FR" sz="1400" b="1" dirty="0">
                <a:solidFill>
                  <a:schemeClr val="bg1"/>
                </a:solidFill>
              </a:rPr>
              <a:t>Pertes attendues sur  la durée de vie</a:t>
            </a:r>
          </a:p>
        </p:txBody>
      </p:sp>
      <p:sp>
        <p:nvSpPr>
          <p:cNvPr id="68" name="ZoneTexte 67">
            <a:extLst>
              <a:ext uri="{FF2B5EF4-FFF2-40B4-BE49-F238E27FC236}">
                <a16:creationId xmlns:a16="http://schemas.microsoft.com/office/drawing/2014/main" xmlns="" id="{68DA2646-B8D4-4CA0-A387-F1A1C25707EC}"/>
              </a:ext>
            </a:extLst>
          </p:cNvPr>
          <p:cNvSpPr txBox="1"/>
          <p:nvPr/>
        </p:nvSpPr>
        <p:spPr>
          <a:xfrm>
            <a:off x="7706367" y="2945367"/>
            <a:ext cx="3351537" cy="430813"/>
          </a:xfrm>
          <a:prstGeom prst="rect">
            <a:avLst/>
          </a:prstGeom>
          <a:solidFill>
            <a:srgbClr val="002060"/>
          </a:solidFill>
        </p:spPr>
        <p:txBody>
          <a:bodyPr wrap="square" anchor="ctr">
            <a:noAutofit/>
          </a:bodyPr>
          <a:lstStyle/>
          <a:p>
            <a:pPr algn="ctr"/>
            <a:r>
              <a:rPr lang="fr-FR" sz="1400" b="1" dirty="0">
                <a:solidFill>
                  <a:schemeClr val="bg1"/>
                </a:solidFill>
              </a:rPr>
              <a:t>Pertes attendues sur  la durée de vie</a:t>
            </a:r>
          </a:p>
        </p:txBody>
      </p:sp>
      <p:cxnSp>
        <p:nvCxnSpPr>
          <p:cNvPr id="69" name="Connecteur droit 68">
            <a:extLst>
              <a:ext uri="{FF2B5EF4-FFF2-40B4-BE49-F238E27FC236}">
                <a16:creationId xmlns:a16="http://schemas.microsoft.com/office/drawing/2014/main" xmlns="" id="{D8F689A0-9DB5-4981-A24E-DE091A677A0B}"/>
              </a:ext>
            </a:extLst>
          </p:cNvPr>
          <p:cNvCxnSpPr>
            <a:cxnSpLocks/>
          </p:cNvCxnSpPr>
          <p:nvPr/>
        </p:nvCxnSpPr>
        <p:spPr>
          <a:xfrm>
            <a:off x="7718903" y="2440026"/>
            <a:ext cx="5408" cy="1658045"/>
          </a:xfrm>
          <a:prstGeom prst="line">
            <a:avLst/>
          </a:prstGeom>
          <a:ln w="1905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70" name="Connecteur droit 69">
            <a:extLst>
              <a:ext uri="{FF2B5EF4-FFF2-40B4-BE49-F238E27FC236}">
                <a16:creationId xmlns:a16="http://schemas.microsoft.com/office/drawing/2014/main" xmlns="" id="{8E94B964-5D97-4F2C-880C-557478468C42}"/>
              </a:ext>
            </a:extLst>
          </p:cNvPr>
          <p:cNvCxnSpPr>
            <a:cxnSpLocks/>
          </p:cNvCxnSpPr>
          <p:nvPr/>
        </p:nvCxnSpPr>
        <p:spPr>
          <a:xfrm>
            <a:off x="4351058" y="2403468"/>
            <a:ext cx="27850" cy="1649006"/>
          </a:xfrm>
          <a:prstGeom prst="line">
            <a:avLst/>
          </a:prstGeom>
          <a:ln w="1905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71" name="ZoneTexte 70">
            <a:extLst>
              <a:ext uri="{FF2B5EF4-FFF2-40B4-BE49-F238E27FC236}">
                <a16:creationId xmlns:a16="http://schemas.microsoft.com/office/drawing/2014/main" xmlns="" id="{9FA756C8-9322-4BDF-B576-E8180AEEDF7E}"/>
              </a:ext>
            </a:extLst>
          </p:cNvPr>
          <p:cNvSpPr txBox="1"/>
          <p:nvPr/>
        </p:nvSpPr>
        <p:spPr>
          <a:xfrm>
            <a:off x="987979" y="4509608"/>
            <a:ext cx="6690538" cy="381749"/>
          </a:xfrm>
          <a:prstGeom prst="rect">
            <a:avLst/>
          </a:prstGeom>
          <a:solidFill>
            <a:srgbClr val="CCECFF"/>
          </a:solidFill>
          <a:ln w="19050">
            <a:solidFill>
              <a:srgbClr val="002060"/>
            </a:solidFill>
          </a:ln>
        </p:spPr>
        <p:txBody>
          <a:bodyPr wrap="square" anchor="ctr">
            <a:noAutofit/>
          </a:bodyPr>
          <a:lstStyle/>
          <a:p>
            <a:pPr algn="ctr"/>
            <a:r>
              <a:rPr lang="fr-FR" sz="1400" b="1" dirty="0">
                <a:solidFill>
                  <a:srgbClr val="002060"/>
                </a:solidFill>
              </a:rPr>
              <a:t>Nouveautés apportées par IFRS 9</a:t>
            </a:r>
          </a:p>
        </p:txBody>
      </p:sp>
      <p:sp>
        <p:nvSpPr>
          <p:cNvPr id="72" name="ZoneTexte 71">
            <a:extLst>
              <a:ext uri="{FF2B5EF4-FFF2-40B4-BE49-F238E27FC236}">
                <a16:creationId xmlns:a16="http://schemas.microsoft.com/office/drawing/2014/main" xmlns="" id="{D07343C3-A936-4D31-96D1-209B3ECB387C}"/>
              </a:ext>
            </a:extLst>
          </p:cNvPr>
          <p:cNvSpPr txBox="1"/>
          <p:nvPr/>
        </p:nvSpPr>
        <p:spPr>
          <a:xfrm>
            <a:off x="7875476" y="4509609"/>
            <a:ext cx="3214882" cy="381748"/>
          </a:xfrm>
          <a:prstGeom prst="rect">
            <a:avLst/>
          </a:prstGeom>
          <a:solidFill>
            <a:schemeClr val="accent3">
              <a:lumMod val="20000"/>
              <a:lumOff val="80000"/>
            </a:schemeClr>
          </a:solidFill>
          <a:ln w="19050">
            <a:solidFill>
              <a:srgbClr val="002060"/>
            </a:solidFill>
          </a:ln>
        </p:spPr>
        <p:txBody>
          <a:bodyPr wrap="square" anchor="ctr">
            <a:noAutofit/>
          </a:bodyPr>
          <a:lstStyle/>
          <a:p>
            <a:pPr algn="ctr"/>
            <a:r>
              <a:rPr lang="fr-FR" sz="1400" b="1" dirty="0">
                <a:solidFill>
                  <a:srgbClr val="002060"/>
                </a:solidFill>
              </a:rPr>
              <a:t>Existant avant IFRS 9</a:t>
            </a:r>
          </a:p>
        </p:txBody>
      </p:sp>
      <p:sp>
        <p:nvSpPr>
          <p:cNvPr id="73" name="Text Box 536">
            <a:extLst>
              <a:ext uri="{FF2B5EF4-FFF2-40B4-BE49-F238E27FC236}">
                <a16:creationId xmlns:a16="http://schemas.microsoft.com/office/drawing/2014/main" xmlns="" id="{D0FCB809-90A1-401D-BEDD-72517499E2A0}"/>
              </a:ext>
            </a:extLst>
          </p:cNvPr>
          <p:cNvSpPr txBox="1">
            <a:spLocks/>
          </p:cNvSpPr>
          <p:nvPr/>
        </p:nvSpPr>
        <p:spPr bwMode="auto">
          <a:xfrm>
            <a:off x="1072480" y="5154693"/>
            <a:ext cx="10159256"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1pPr>
            <a:lvl2pPr marL="742950" indent="-285750">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2pPr>
            <a:lvl3pPr marL="1143000" indent="-228600">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3pPr>
            <a:lvl4pPr marL="1600200" indent="-228600">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4pPr>
            <a:lvl5pPr marL="2057400" indent="-228600">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9pPr>
          </a:lstStyle>
          <a:p>
            <a:pPr marL="285750" indent="-285750">
              <a:buFont typeface="Wingdings" panose="05000000000000000000" pitchFamily="2" charset="2"/>
              <a:buChar char="§"/>
            </a:pPr>
            <a:r>
              <a:rPr lang="fr-FR" altLang="fr-FR" sz="1600" dirty="0">
                <a:solidFill>
                  <a:srgbClr val="000000"/>
                </a:solidFill>
                <a:latin typeface="Calibri" panose="020F0502020204030204" pitchFamily="34" charset="0"/>
              </a:rPr>
              <a:t>Pour le stage 1, l’ECL retenue est l’ECL 12 mois </a:t>
            </a:r>
            <a:r>
              <a:rPr lang="fr-FR" altLang="fr-FR" sz="1600" dirty="0">
                <a:solidFill>
                  <a:srgbClr val="002060"/>
                </a:solidFill>
                <a:latin typeface="Calibri" panose="020F0502020204030204" pitchFamily="34" charset="0"/>
              </a:rPr>
              <a:t>(ECL</a:t>
            </a:r>
            <a:r>
              <a:rPr lang="fr-FR" altLang="fr-FR" sz="1600" baseline="-25000" dirty="0">
                <a:solidFill>
                  <a:srgbClr val="002060"/>
                </a:solidFill>
                <a:latin typeface="Calibri" panose="020F0502020204030204" pitchFamily="34" charset="0"/>
              </a:rPr>
              <a:t>1Y</a:t>
            </a:r>
            <a:r>
              <a:rPr lang="fr-FR" altLang="fr-FR" sz="1600" dirty="0">
                <a:solidFill>
                  <a:srgbClr val="002060"/>
                </a:solidFill>
                <a:latin typeface="Calibri" panose="020F0502020204030204" pitchFamily="34" charset="0"/>
              </a:rPr>
              <a:t>)</a:t>
            </a:r>
            <a:r>
              <a:rPr lang="fr-FR" altLang="fr-FR" sz="1600" dirty="0">
                <a:solidFill>
                  <a:srgbClr val="000000"/>
                </a:solidFill>
                <a:latin typeface="Calibri" panose="020F0502020204030204" pitchFamily="34" charset="0"/>
              </a:rPr>
              <a:t>. Quant aux stages 2 et 3, l’ECL retenue sera l’ECL Lifetime </a:t>
            </a:r>
            <a:r>
              <a:rPr lang="fr-FR" altLang="fr-FR" sz="1600" dirty="0">
                <a:solidFill>
                  <a:srgbClr val="002060"/>
                </a:solidFill>
                <a:latin typeface="Calibri" panose="020F0502020204030204" pitchFamily="34" charset="0"/>
              </a:rPr>
              <a:t>(ECL</a:t>
            </a:r>
            <a:r>
              <a:rPr lang="fr-FR" altLang="fr-FR" sz="1600" baseline="-25000" dirty="0">
                <a:solidFill>
                  <a:srgbClr val="002060"/>
                </a:solidFill>
                <a:latin typeface="Calibri" panose="020F0502020204030204" pitchFamily="34" charset="0"/>
              </a:rPr>
              <a:t>LT</a:t>
            </a:r>
            <a:r>
              <a:rPr lang="fr-FR" altLang="fr-FR" sz="1600" dirty="0">
                <a:solidFill>
                  <a:srgbClr val="002060"/>
                </a:solidFill>
                <a:latin typeface="Calibri" panose="020F0502020204030204" pitchFamily="34" charset="0"/>
              </a:rPr>
              <a:t>)</a:t>
            </a:r>
            <a:r>
              <a:rPr lang="fr-FR" altLang="fr-FR" sz="1600" dirty="0">
                <a:solidFill>
                  <a:srgbClr val="000000"/>
                </a:solidFill>
                <a:latin typeface="Calibri" panose="020F0502020204030204" pitchFamily="34" charset="0"/>
              </a:rPr>
              <a:t>.</a:t>
            </a:r>
          </a:p>
          <a:p>
            <a:pPr marL="285750" indent="-285750">
              <a:buClr>
                <a:srgbClr val="002060"/>
              </a:buClr>
              <a:buFont typeface="Wingdings" panose="05000000000000000000" pitchFamily="2" charset="2"/>
              <a:buChar char="§"/>
            </a:pPr>
            <a:r>
              <a:rPr lang="fr-FR" altLang="fr-FR" sz="1600" b="1" dirty="0">
                <a:solidFill>
                  <a:srgbClr val="0070C0"/>
                </a:solidFill>
                <a:latin typeface="Calibri" panose="020F0502020204030204" pitchFamily="34" charset="0"/>
              </a:rPr>
              <a:t>PD</a:t>
            </a:r>
            <a:r>
              <a:rPr lang="fr-FR" altLang="fr-FR" sz="1600" b="1" baseline="-25000" dirty="0">
                <a:solidFill>
                  <a:srgbClr val="0070C0"/>
                </a:solidFill>
                <a:latin typeface="Calibri" panose="020F0502020204030204" pitchFamily="34" charset="0"/>
              </a:rPr>
              <a:t>1Y</a:t>
            </a:r>
            <a:r>
              <a:rPr lang="fr-FR" altLang="fr-FR" sz="1600" b="1" dirty="0">
                <a:solidFill>
                  <a:srgbClr val="0070C0"/>
                </a:solidFill>
                <a:latin typeface="Calibri" panose="020F0502020204030204" pitchFamily="34" charset="0"/>
              </a:rPr>
              <a:t>:</a:t>
            </a:r>
            <a:r>
              <a:rPr lang="fr-FR" altLang="fr-FR" sz="1600" dirty="0">
                <a:solidFill>
                  <a:srgbClr val="000000"/>
                </a:solidFill>
                <a:latin typeface="Calibri" panose="020F0502020204030204" pitchFamily="34" charset="0"/>
              </a:rPr>
              <a:t> Probabilité de défaut sur 12 mois.</a:t>
            </a:r>
          </a:p>
          <a:p>
            <a:pPr marL="285750" indent="-285750">
              <a:buClr>
                <a:srgbClr val="002060"/>
              </a:buClr>
              <a:buFont typeface="Wingdings" panose="05000000000000000000" pitchFamily="2" charset="2"/>
              <a:buChar char="§"/>
            </a:pPr>
            <a:r>
              <a:rPr lang="fr-FR" altLang="fr-FR" sz="1600" b="1" dirty="0">
                <a:solidFill>
                  <a:srgbClr val="0070C0"/>
                </a:solidFill>
                <a:latin typeface="Calibri" panose="020F0502020204030204" pitchFamily="34" charset="0"/>
              </a:rPr>
              <a:t>PD</a:t>
            </a:r>
            <a:r>
              <a:rPr lang="fr-FR" altLang="fr-FR" sz="1600" b="1" baseline="-25000" dirty="0">
                <a:solidFill>
                  <a:srgbClr val="0070C0"/>
                </a:solidFill>
                <a:latin typeface="Calibri" panose="020F0502020204030204" pitchFamily="34" charset="0"/>
              </a:rPr>
              <a:t>LT</a:t>
            </a:r>
            <a:r>
              <a:rPr lang="fr-FR" altLang="fr-FR" sz="1600" b="1" dirty="0">
                <a:solidFill>
                  <a:srgbClr val="0070C0"/>
                </a:solidFill>
                <a:latin typeface="Calibri" panose="020F0502020204030204" pitchFamily="34" charset="0"/>
              </a:rPr>
              <a:t>:</a:t>
            </a:r>
            <a:r>
              <a:rPr lang="fr-FR" altLang="fr-FR" sz="1600" dirty="0">
                <a:solidFill>
                  <a:srgbClr val="000000"/>
                </a:solidFill>
                <a:latin typeface="Calibri" panose="020F0502020204030204" pitchFamily="34" charset="0"/>
              </a:rPr>
              <a:t> Probabilité de défaut sur la durée de vie </a:t>
            </a:r>
            <a:r>
              <a:rPr lang="fr-FR" altLang="fr-FR" sz="1600" dirty="0">
                <a:solidFill>
                  <a:srgbClr val="0070C0"/>
                </a:solidFill>
                <a:latin typeface="Calibri" panose="020F0502020204030204" pitchFamily="34" charset="0"/>
              </a:rPr>
              <a:t>(Lifetime)</a:t>
            </a:r>
            <a:r>
              <a:rPr lang="fr-FR" altLang="fr-FR" sz="1600" dirty="0">
                <a:solidFill>
                  <a:srgbClr val="000000"/>
                </a:solidFill>
                <a:latin typeface="Calibri" panose="020F0502020204030204" pitchFamily="34" charset="0"/>
              </a:rPr>
              <a:t>.</a:t>
            </a:r>
          </a:p>
          <a:p>
            <a:pPr marL="285750" indent="-285750">
              <a:buClr>
                <a:srgbClr val="002060"/>
              </a:buClr>
              <a:buFont typeface="Wingdings" panose="05000000000000000000" pitchFamily="2" charset="2"/>
              <a:buChar char="§"/>
            </a:pPr>
            <a:r>
              <a:rPr lang="fr-FR" altLang="fr-FR" sz="1600" b="1" dirty="0">
                <a:solidFill>
                  <a:srgbClr val="0070C0"/>
                </a:solidFill>
                <a:latin typeface="Calibri" panose="020F0502020204030204" pitchFamily="34" charset="0"/>
              </a:rPr>
              <a:t>LGD: </a:t>
            </a:r>
            <a:r>
              <a:rPr lang="fr-FR" altLang="fr-FR" sz="1600" dirty="0">
                <a:solidFill>
                  <a:srgbClr val="000000"/>
                </a:solidFill>
                <a:latin typeface="Calibri" panose="020F0502020204030204" pitchFamily="34" charset="0"/>
              </a:rPr>
              <a:t>Taux de perte en cas de défaut </a:t>
            </a:r>
            <a:r>
              <a:rPr lang="fr-FR" altLang="fr-FR" sz="1600" dirty="0">
                <a:solidFill>
                  <a:srgbClr val="0070C0"/>
                </a:solidFill>
                <a:latin typeface="Calibri" panose="020F0502020204030204" pitchFamily="34" charset="0"/>
              </a:rPr>
              <a:t>(</a:t>
            </a:r>
            <a:r>
              <a:rPr lang="fr-FR" altLang="fr-FR" sz="1600" dirty="0" err="1">
                <a:solidFill>
                  <a:srgbClr val="0070C0"/>
                </a:solidFill>
                <a:latin typeface="Calibri" panose="020F0502020204030204" pitchFamily="34" charset="0"/>
              </a:rPr>
              <a:t>Loss</a:t>
            </a:r>
            <a:r>
              <a:rPr lang="fr-FR" altLang="fr-FR" sz="1600" dirty="0">
                <a:solidFill>
                  <a:srgbClr val="0070C0"/>
                </a:solidFill>
                <a:latin typeface="Calibri" panose="020F0502020204030204" pitchFamily="34" charset="0"/>
              </a:rPr>
              <a:t> </a:t>
            </a:r>
            <a:r>
              <a:rPr lang="fr-FR" altLang="fr-FR" sz="1600" dirty="0" err="1">
                <a:solidFill>
                  <a:srgbClr val="0070C0"/>
                </a:solidFill>
                <a:latin typeface="Calibri" panose="020F0502020204030204" pitchFamily="34" charset="0"/>
              </a:rPr>
              <a:t>Given</a:t>
            </a:r>
            <a:r>
              <a:rPr lang="fr-FR" altLang="fr-FR" sz="1600" dirty="0">
                <a:solidFill>
                  <a:srgbClr val="0070C0"/>
                </a:solidFill>
                <a:latin typeface="Calibri" panose="020F0502020204030204" pitchFamily="34" charset="0"/>
              </a:rPr>
              <a:t> Default)</a:t>
            </a:r>
            <a:r>
              <a:rPr lang="fr-FR" altLang="fr-FR" sz="1600" dirty="0">
                <a:solidFill>
                  <a:srgbClr val="000000"/>
                </a:solidFill>
                <a:latin typeface="Calibri" panose="020F0502020204030204" pitchFamily="34" charset="0"/>
              </a:rPr>
              <a:t>.</a:t>
            </a:r>
          </a:p>
          <a:p>
            <a:pPr marL="285750" indent="-285750">
              <a:buClr>
                <a:srgbClr val="002060"/>
              </a:buClr>
              <a:buFont typeface="Wingdings" panose="05000000000000000000" pitchFamily="2" charset="2"/>
              <a:buChar char="§"/>
            </a:pPr>
            <a:r>
              <a:rPr lang="fr-FR" altLang="fr-FR" sz="1600" b="1" dirty="0">
                <a:solidFill>
                  <a:srgbClr val="0070C0"/>
                </a:solidFill>
                <a:latin typeface="Calibri" panose="020F0502020204030204" pitchFamily="34" charset="0"/>
              </a:rPr>
              <a:t>EAD:</a:t>
            </a:r>
            <a:r>
              <a:rPr lang="fr-FR" altLang="fr-FR" sz="1600" dirty="0">
                <a:solidFill>
                  <a:srgbClr val="000000"/>
                </a:solidFill>
                <a:latin typeface="Calibri" panose="020F0502020204030204" pitchFamily="34" charset="0"/>
              </a:rPr>
              <a:t> Exposition en cas de défaut </a:t>
            </a:r>
            <a:r>
              <a:rPr lang="fr-FR" altLang="fr-FR" sz="1600" dirty="0">
                <a:solidFill>
                  <a:srgbClr val="0070C0"/>
                </a:solidFill>
                <a:latin typeface="Calibri" panose="020F0502020204030204" pitchFamily="34" charset="0"/>
              </a:rPr>
              <a:t>(</a:t>
            </a:r>
            <a:r>
              <a:rPr lang="fr-FR" altLang="fr-FR" sz="1600" dirty="0" err="1">
                <a:solidFill>
                  <a:srgbClr val="0070C0"/>
                </a:solidFill>
                <a:latin typeface="Calibri" panose="020F0502020204030204" pitchFamily="34" charset="0"/>
              </a:rPr>
              <a:t>Exposure</a:t>
            </a:r>
            <a:r>
              <a:rPr lang="fr-FR" altLang="fr-FR" sz="1600" dirty="0">
                <a:solidFill>
                  <a:srgbClr val="0070C0"/>
                </a:solidFill>
                <a:latin typeface="Calibri" panose="020F0502020204030204" pitchFamily="34" charset="0"/>
              </a:rPr>
              <a:t> at Default)</a:t>
            </a:r>
            <a:r>
              <a:rPr lang="fr-FR" altLang="fr-FR" sz="1600" dirty="0">
                <a:solidFill>
                  <a:srgbClr val="000000"/>
                </a:solidFill>
                <a:latin typeface="Calibri" panose="020F0502020204030204" pitchFamily="34" charset="0"/>
              </a:rPr>
              <a:t>.</a:t>
            </a:r>
          </a:p>
        </p:txBody>
      </p:sp>
      <p:sp>
        <p:nvSpPr>
          <p:cNvPr id="74" name="ZoneTexte 73">
            <a:extLst>
              <a:ext uri="{FF2B5EF4-FFF2-40B4-BE49-F238E27FC236}">
                <a16:creationId xmlns:a16="http://schemas.microsoft.com/office/drawing/2014/main" xmlns="" id="{E1777B03-4B7A-4ECF-9AFA-7F9425705D4A}"/>
              </a:ext>
            </a:extLst>
          </p:cNvPr>
          <p:cNvSpPr txBox="1"/>
          <p:nvPr/>
        </p:nvSpPr>
        <p:spPr>
          <a:xfrm>
            <a:off x="1529910" y="3454024"/>
            <a:ext cx="2161153" cy="307777"/>
          </a:xfrm>
          <a:prstGeom prst="rect">
            <a:avLst/>
          </a:prstGeom>
          <a:noFill/>
        </p:spPr>
        <p:txBody>
          <a:bodyPr wrap="square">
            <a:spAutoFit/>
          </a:bodyPr>
          <a:lstStyle/>
          <a:p>
            <a:pPr algn="ctr"/>
            <a:r>
              <a:rPr lang="fr-FR" altLang="fr-FR" sz="1400" dirty="0">
                <a:solidFill>
                  <a:srgbClr val="002060"/>
                </a:solidFill>
                <a:latin typeface="Calibri" panose="020F0502020204030204" pitchFamily="34" charset="0"/>
              </a:rPr>
              <a:t>ECL</a:t>
            </a:r>
            <a:r>
              <a:rPr lang="fr-FR" altLang="fr-FR" sz="1400" baseline="-25000" dirty="0">
                <a:solidFill>
                  <a:srgbClr val="002060"/>
                </a:solidFill>
                <a:latin typeface="Calibri" panose="020F0502020204030204" pitchFamily="34" charset="0"/>
              </a:rPr>
              <a:t>1Y</a:t>
            </a:r>
            <a:r>
              <a:rPr lang="fr-FR" altLang="fr-FR" sz="1400" dirty="0">
                <a:solidFill>
                  <a:srgbClr val="002060"/>
                </a:solidFill>
                <a:latin typeface="Calibri" panose="020F0502020204030204" pitchFamily="34" charset="0"/>
              </a:rPr>
              <a:t> =</a:t>
            </a:r>
            <a:r>
              <a:rPr lang="fr-FR" altLang="fr-FR" sz="1400" dirty="0">
                <a:solidFill>
                  <a:srgbClr val="000000"/>
                </a:solidFill>
                <a:latin typeface="Calibri" panose="020F0502020204030204" pitchFamily="34" charset="0"/>
              </a:rPr>
              <a:t> PD</a:t>
            </a:r>
            <a:r>
              <a:rPr lang="fr-FR" altLang="fr-FR" sz="1400" baseline="-25000" dirty="0">
                <a:solidFill>
                  <a:srgbClr val="000000"/>
                </a:solidFill>
                <a:latin typeface="Calibri" panose="020F0502020204030204" pitchFamily="34" charset="0"/>
              </a:rPr>
              <a:t>1Y</a:t>
            </a:r>
            <a:r>
              <a:rPr lang="fr-FR" altLang="fr-FR" sz="1400" dirty="0">
                <a:solidFill>
                  <a:srgbClr val="000000"/>
                </a:solidFill>
                <a:latin typeface="Calibri" panose="020F0502020204030204" pitchFamily="34" charset="0"/>
              </a:rPr>
              <a:t> x LGD x EAD </a:t>
            </a:r>
            <a:endParaRPr lang="fr-FR" sz="1400" dirty="0"/>
          </a:p>
        </p:txBody>
      </p:sp>
      <p:sp>
        <p:nvSpPr>
          <p:cNvPr id="75" name="ZoneTexte 74">
            <a:extLst>
              <a:ext uri="{FF2B5EF4-FFF2-40B4-BE49-F238E27FC236}">
                <a16:creationId xmlns:a16="http://schemas.microsoft.com/office/drawing/2014/main" xmlns="" id="{8A213393-4DAF-43BD-9F0F-B5AD6DE3D352}"/>
              </a:ext>
            </a:extLst>
          </p:cNvPr>
          <p:cNvSpPr txBox="1"/>
          <p:nvPr/>
        </p:nvSpPr>
        <p:spPr>
          <a:xfrm>
            <a:off x="5012477" y="3441967"/>
            <a:ext cx="2161153" cy="307777"/>
          </a:xfrm>
          <a:prstGeom prst="rect">
            <a:avLst/>
          </a:prstGeom>
          <a:noFill/>
        </p:spPr>
        <p:txBody>
          <a:bodyPr wrap="square">
            <a:spAutoFit/>
          </a:bodyPr>
          <a:lstStyle/>
          <a:p>
            <a:pPr algn="ctr"/>
            <a:r>
              <a:rPr lang="fr-FR" altLang="fr-FR" sz="1400" dirty="0">
                <a:solidFill>
                  <a:srgbClr val="002060"/>
                </a:solidFill>
                <a:latin typeface="Calibri" panose="020F0502020204030204" pitchFamily="34" charset="0"/>
              </a:rPr>
              <a:t>ECL</a:t>
            </a:r>
            <a:r>
              <a:rPr lang="fr-FR" altLang="fr-FR" sz="1400" baseline="-25000" dirty="0">
                <a:solidFill>
                  <a:srgbClr val="002060"/>
                </a:solidFill>
                <a:latin typeface="Calibri" panose="020F0502020204030204" pitchFamily="34" charset="0"/>
              </a:rPr>
              <a:t>LT</a:t>
            </a:r>
            <a:r>
              <a:rPr lang="fr-FR" altLang="fr-FR" sz="1400" dirty="0">
                <a:solidFill>
                  <a:srgbClr val="002060"/>
                </a:solidFill>
                <a:latin typeface="Calibri" panose="020F0502020204030204" pitchFamily="34" charset="0"/>
              </a:rPr>
              <a:t> =</a:t>
            </a:r>
            <a:r>
              <a:rPr lang="fr-FR" altLang="fr-FR" sz="1400" dirty="0">
                <a:solidFill>
                  <a:srgbClr val="000000"/>
                </a:solidFill>
                <a:latin typeface="Calibri" panose="020F0502020204030204" pitchFamily="34" charset="0"/>
              </a:rPr>
              <a:t> PD</a:t>
            </a:r>
            <a:r>
              <a:rPr lang="fr-FR" altLang="fr-FR" sz="1400" baseline="-25000" dirty="0">
                <a:solidFill>
                  <a:srgbClr val="000000"/>
                </a:solidFill>
                <a:latin typeface="Calibri" panose="020F0502020204030204" pitchFamily="34" charset="0"/>
              </a:rPr>
              <a:t>LT</a:t>
            </a:r>
            <a:r>
              <a:rPr lang="fr-FR" altLang="fr-FR" sz="1400" dirty="0">
                <a:solidFill>
                  <a:srgbClr val="000000"/>
                </a:solidFill>
                <a:latin typeface="Calibri" panose="020F0502020204030204" pitchFamily="34" charset="0"/>
              </a:rPr>
              <a:t> x LGD x EAD </a:t>
            </a:r>
            <a:endParaRPr lang="fr-FR" sz="1400" dirty="0"/>
          </a:p>
        </p:txBody>
      </p:sp>
      <p:sp>
        <p:nvSpPr>
          <p:cNvPr id="76" name="ZoneTexte 75">
            <a:extLst>
              <a:ext uri="{FF2B5EF4-FFF2-40B4-BE49-F238E27FC236}">
                <a16:creationId xmlns:a16="http://schemas.microsoft.com/office/drawing/2014/main" xmlns="" id="{87DE164D-DFBE-4A14-B443-CB0D49DEDD45}"/>
              </a:ext>
            </a:extLst>
          </p:cNvPr>
          <p:cNvSpPr txBox="1"/>
          <p:nvPr/>
        </p:nvSpPr>
        <p:spPr>
          <a:xfrm>
            <a:off x="8301558" y="3422392"/>
            <a:ext cx="2161153" cy="307777"/>
          </a:xfrm>
          <a:prstGeom prst="rect">
            <a:avLst/>
          </a:prstGeom>
          <a:noFill/>
        </p:spPr>
        <p:txBody>
          <a:bodyPr wrap="square">
            <a:spAutoFit/>
          </a:bodyPr>
          <a:lstStyle/>
          <a:p>
            <a:pPr algn="ctr"/>
            <a:r>
              <a:rPr lang="fr-FR" altLang="fr-FR" sz="1400" dirty="0">
                <a:solidFill>
                  <a:srgbClr val="002060"/>
                </a:solidFill>
                <a:latin typeface="Calibri" panose="020F0502020204030204" pitchFamily="34" charset="0"/>
              </a:rPr>
              <a:t>ECL</a:t>
            </a:r>
            <a:r>
              <a:rPr lang="fr-FR" altLang="fr-FR" sz="1400" baseline="-25000" dirty="0">
                <a:solidFill>
                  <a:srgbClr val="002060"/>
                </a:solidFill>
                <a:latin typeface="Calibri" panose="020F0502020204030204" pitchFamily="34" charset="0"/>
              </a:rPr>
              <a:t>LT</a:t>
            </a:r>
            <a:r>
              <a:rPr lang="fr-FR" altLang="fr-FR" sz="1400" dirty="0">
                <a:solidFill>
                  <a:srgbClr val="002060"/>
                </a:solidFill>
                <a:latin typeface="Calibri" panose="020F0502020204030204" pitchFamily="34" charset="0"/>
              </a:rPr>
              <a:t> =</a:t>
            </a:r>
            <a:r>
              <a:rPr lang="fr-FR" altLang="fr-FR" sz="1400" dirty="0">
                <a:solidFill>
                  <a:srgbClr val="000000"/>
                </a:solidFill>
                <a:latin typeface="Calibri" panose="020F0502020204030204" pitchFamily="34" charset="0"/>
              </a:rPr>
              <a:t> 100% x LGD x EAD </a:t>
            </a:r>
            <a:endParaRPr lang="fr-FR" sz="1400" dirty="0"/>
          </a:p>
        </p:txBody>
      </p:sp>
      <p:sp>
        <p:nvSpPr>
          <p:cNvPr id="77" name="ZoneTexte 76">
            <a:extLst>
              <a:ext uri="{FF2B5EF4-FFF2-40B4-BE49-F238E27FC236}">
                <a16:creationId xmlns:a16="http://schemas.microsoft.com/office/drawing/2014/main" xmlns="" id="{F1F10F96-FADC-499F-9F6E-148946094219}"/>
              </a:ext>
            </a:extLst>
          </p:cNvPr>
          <p:cNvSpPr txBox="1"/>
          <p:nvPr/>
        </p:nvSpPr>
        <p:spPr>
          <a:xfrm>
            <a:off x="406317" y="1003830"/>
            <a:ext cx="9966755" cy="369332"/>
          </a:xfrm>
          <a:prstGeom prst="rect">
            <a:avLst/>
          </a:prstGeom>
          <a:noFill/>
        </p:spPr>
        <p:txBody>
          <a:bodyPr wrap="square">
            <a:spAutoFit/>
          </a:bodyPr>
          <a:lstStyle/>
          <a:p>
            <a:pPr algn="just"/>
            <a:r>
              <a:rPr lang="fr-FR" sz="1800" b="1" i="1" u="none" strike="noStrike" baseline="0" dirty="0">
                <a:solidFill>
                  <a:srgbClr val="0070C0"/>
                </a:solidFill>
              </a:rPr>
              <a:t>Traitement comptable des Garanties de Crédits</a:t>
            </a:r>
            <a:endParaRPr lang="fr-FR" b="1" i="1" dirty="0">
              <a:solidFill>
                <a:srgbClr val="0070C0"/>
              </a:solidFill>
            </a:endParaRPr>
          </a:p>
        </p:txBody>
      </p:sp>
    </p:spTree>
    <p:extLst>
      <p:ext uri="{BB962C8B-B14F-4D97-AF65-F5344CB8AC3E}">
        <p14:creationId xmlns:p14="http://schemas.microsoft.com/office/powerpoint/2010/main" val="1794720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Connecteur droit 46">
            <a:extLst>
              <a:ext uri="{FF2B5EF4-FFF2-40B4-BE49-F238E27FC236}">
                <a16:creationId xmlns:a16="http://schemas.microsoft.com/office/drawing/2014/main" xmlns="" id="{2FC71C90-816D-42EA-B4A4-ADF23DEFD88D}"/>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48" name="Image 47">
            <a:extLst>
              <a:ext uri="{FF2B5EF4-FFF2-40B4-BE49-F238E27FC236}">
                <a16:creationId xmlns:a16="http://schemas.microsoft.com/office/drawing/2014/main" xmlns="" id="{C1D28BEB-E0F9-4EFA-B23F-89DDC8F8E658}"/>
              </a:ext>
            </a:extLst>
          </p:cNvPr>
          <p:cNvPicPr>
            <a:picLocks noChangeAspect="1"/>
          </p:cNvPicPr>
          <p:nvPr/>
        </p:nvPicPr>
        <p:blipFill>
          <a:blip r:embed="rId2"/>
          <a:stretch>
            <a:fillRect/>
          </a:stretch>
        </p:blipFill>
        <p:spPr>
          <a:xfrm>
            <a:off x="11090358" y="394735"/>
            <a:ext cx="695325" cy="866775"/>
          </a:xfrm>
          <a:prstGeom prst="rect">
            <a:avLst/>
          </a:prstGeom>
        </p:spPr>
      </p:pic>
      <p:sp>
        <p:nvSpPr>
          <p:cNvPr id="49" name="Title 9">
            <a:extLst>
              <a:ext uri="{FF2B5EF4-FFF2-40B4-BE49-F238E27FC236}">
                <a16:creationId xmlns:a16="http://schemas.microsoft.com/office/drawing/2014/main" xmlns="" id="{D7EC9B13-8B9D-4BAC-AFAA-24668840A503}"/>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Spécificités du reporting financier des SGC</a:t>
            </a:r>
          </a:p>
        </p:txBody>
      </p:sp>
      <p:grpSp>
        <p:nvGrpSpPr>
          <p:cNvPr id="39" name="Groupe 8">
            <a:extLst>
              <a:ext uri="{FF2B5EF4-FFF2-40B4-BE49-F238E27FC236}">
                <a16:creationId xmlns:a16="http://schemas.microsoft.com/office/drawing/2014/main" xmlns="" id="{9E7510AD-BBF6-4EA9-83C1-7E2A8D686D20}"/>
              </a:ext>
            </a:extLst>
          </p:cNvPr>
          <p:cNvGrpSpPr>
            <a:grpSpLocks/>
          </p:cNvGrpSpPr>
          <p:nvPr/>
        </p:nvGrpSpPr>
        <p:grpSpPr bwMode="auto">
          <a:xfrm>
            <a:off x="11014075" y="6237288"/>
            <a:ext cx="957263" cy="287337"/>
            <a:chOff x="9460301" y="7063452"/>
            <a:chExt cx="926165" cy="277783"/>
          </a:xfrm>
        </p:grpSpPr>
        <p:sp>
          <p:nvSpPr>
            <p:cNvPr id="40" name="Espace réservé du numéro de diapositive 5">
              <a:extLst>
                <a:ext uri="{FF2B5EF4-FFF2-40B4-BE49-F238E27FC236}">
                  <a16:creationId xmlns:a16="http://schemas.microsoft.com/office/drawing/2014/main" xmlns="" id="{CF9868D6-3BC9-40EC-9CA3-85BB3F9803FD}"/>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25</a:t>
              </a:fld>
              <a:endParaRPr lang="en-GB" sz="1448" dirty="0">
                <a:solidFill>
                  <a:srgbClr val="002060"/>
                </a:solidFill>
                <a:latin typeface="+mn-lt"/>
                <a:cs typeface="Calibri" panose="020F0502020204030204" pitchFamily="34" charset="0"/>
              </a:endParaRPr>
            </a:p>
          </p:txBody>
        </p:sp>
        <p:cxnSp>
          <p:nvCxnSpPr>
            <p:cNvPr id="41" name="Connecteur droit 40">
              <a:extLst>
                <a:ext uri="{FF2B5EF4-FFF2-40B4-BE49-F238E27FC236}">
                  <a16:creationId xmlns:a16="http://schemas.microsoft.com/office/drawing/2014/main" xmlns="" id="{E41E3B55-4C68-4C34-B3CD-2BDE986E9FD4}"/>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sp>
        <p:nvSpPr>
          <p:cNvPr id="54" name="Rectangle : coins arrondis 53">
            <a:extLst>
              <a:ext uri="{FF2B5EF4-FFF2-40B4-BE49-F238E27FC236}">
                <a16:creationId xmlns:a16="http://schemas.microsoft.com/office/drawing/2014/main" xmlns="" id="{33A4D4DF-079E-4572-B24F-4B89D338DE1E}"/>
              </a:ext>
            </a:extLst>
          </p:cNvPr>
          <p:cNvSpPr/>
          <p:nvPr/>
        </p:nvSpPr>
        <p:spPr>
          <a:xfrm>
            <a:off x="2672282" y="1432194"/>
            <a:ext cx="6502820" cy="446345"/>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FF0000"/>
                </a:solidFill>
                <a:latin typeface="Chaparral Pro Light" panose="02060403030505090203" pitchFamily="18" charset="0"/>
              </a:rPr>
              <a:t>Comment comptabiliser une garantie financière selon IFRS 9?</a:t>
            </a:r>
          </a:p>
        </p:txBody>
      </p:sp>
      <p:sp>
        <p:nvSpPr>
          <p:cNvPr id="55" name="Rectangle : coins arrondis 54">
            <a:extLst>
              <a:ext uri="{FF2B5EF4-FFF2-40B4-BE49-F238E27FC236}">
                <a16:creationId xmlns:a16="http://schemas.microsoft.com/office/drawing/2014/main" xmlns="" id="{CA984E7A-0A7B-47B2-B348-CD63426DB539}"/>
              </a:ext>
            </a:extLst>
          </p:cNvPr>
          <p:cNvSpPr/>
          <p:nvPr/>
        </p:nvSpPr>
        <p:spPr>
          <a:xfrm>
            <a:off x="3651290" y="2041620"/>
            <a:ext cx="1847141" cy="348633"/>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002060"/>
                </a:solidFill>
                <a:latin typeface="Chaparral Pro Light" panose="02060403030505090203" pitchFamily="18" charset="0"/>
              </a:rPr>
              <a:t>Ultérieurement:</a:t>
            </a:r>
          </a:p>
        </p:txBody>
      </p:sp>
      <p:sp>
        <p:nvSpPr>
          <p:cNvPr id="57" name="ZoneTexte 56">
            <a:extLst>
              <a:ext uri="{FF2B5EF4-FFF2-40B4-BE49-F238E27FC236}">
                <a16:creationId xmlns:a16="http://schemas.microsoft.com/office/drawing/2014/main" xmlns="" id="{FBB53743-798F-4FD6-84F0-8984AFF0CF9E}"/>
              </a:ext>
            </a:extLst>
          </p:cNvPr>
          <p:cNvSpPr txBox="1"/>
          <p:nvPr/>
        </p:nvSpPr>
        <p:spPr>
          <a:xfrm>
            <a:off x="406317" y="1003830"/>
            <a:ext cx="9966755" cy="369332"/>
          </a:xfrm>
          <a:prstGeom prst="rect">
            <a:avLst/>
          </a:prstGeom>
          <a:noFill/>
        </p:spPr>
        <p:txBody>
          <a:bodyPr wrap="square">
            <a:spAutoFit/>
          </a:bodyPr>
          <a:lstStyle/>
          <a:p>
            <a:pPr algn="just"/>
            <a:r>
              <a:rPr lang="fr-FR" sz="1800" b="1" i="1" u="none" strike="noStrike" baseline="0" dirty="0">
                <a:solidFill>
                  <a:srgbClr val="0070C0"/>
                </a:solidFill>
              </a:rPr>
              <a:t>Traitement comptable des Garanties de Crédits</a:t>
            </a:r>
            <a:endParaRPr lang="fr-FR" b="1" i="1" dirty="0">
              <a:solidFill>
                <a:srgbClr val="0070C0"/>
              </a:solidFill>
            </a:endParaRPr>
          </a:p>
        </p:txBody>
      </p:sp>
      <p:sp>
        <p:nvSpPr>
          <p:cNvPr id="58" name="Rectangle : coins arrondis 57">
            <a:extLst>
              <a:ext uri="{FF2B5EF4-FFF2-40B4-BE49-F238E27FC236}">
                <a16:creationId xmlns:a16="http://schemas.microsoft.com/office/drawing/2014/main" xmlns="" id="{4954693D-56D7-432C-BEB1-E9DB196DB1E8}"/>
              </a:ext>
            </a:extLst>
          </p:cNvPr>
          <p:cNvSpPr/>
          <p:nvPr/>
        </p:nvSpPr>
        <p:spPr>
          <a:xfrm>
            <a:off x="707715" y="2760800"/>
            <a:ext cx="1623271" cy="348633"/>
          </a:xfrm>
          <a:prstGeom prst="roundRect">
            <a:avLst/>
          </a:prstGeom>
          <a:solidFill>
            <a:schemeClr val="bg1"/>
          </a:solidFill>
          <a:ln w="19050">
            <a:solidFill>
              <a:srgbClr val="0070C0"/>
            </a:solidFill>
          </a:ln>
        </p:spPr>
        <p:style>
          <a:lnRef idx="0">
            <a:schemeClr val="dk1"/>
          </a:lnRef>
          <a:fillRef idx="3">
            <a:schemeClr val="dk1"/>
          </a:fillRef>
          <a:effectRef idx="3">
            <a:schemeClr val="dk1"/>
          </a:effectRef>
          <a:fontRef idx="minor">
            <a:schemeClr val="lt1"/>
          </a:fontRef>
        </p:style>
        <p:txBody>
          <a:bodyPr rtlCol="0" anchor="ctr"/>
          <a:lstStyle/>
          <a:p>
            <a:pPr algn="ctr"/>
            <a:r>
              <a:rPr lang="fr-FR" b="1" dirty="0">
                <a:solidFill>
                  <a:srgbClr val="FF0000"/>
                </a:solidFill>
                <a:latin typeface="Chaparral Pro Light" panose="02060403030505090203" pitchFamily="18" charset="0"/>
              </a:rPr>
              <a:t>Illustration</a:t>
            </a:r>
          </a:p>
        </p:txBody>
      </p:sp>
      <p:grpSp>
        <p:nvGrpSpPr>
          <p:cNvPr id="59" name="Groupe 58">
            <a:extLst>
              <a:ext uri="{FF2B5EF4-FFF2-40B4-BE49-F238E27FC236}">
                <a16:creationId xmlns:a16="http://schemas.microsoft.com/office/drawing/2014/main" xmlns="" id="{B56D8625-2EFE-4DDA-9D5B-7DE33134FE31}"/>
              </a:ext>
            </a:extLst>
          </p:cNvPr>
          <p:cNvGrpSpPr/>
          <p:nvPr/>
        </p:nvGrpSpPr>
        <p:grpSpPr>
          <a:xfrm>
            <a:off x="510601" y="3259566"/>
            <a:ext cx="5585399" cy="2127982"/>
            <a:chOff x="449361" y="2959873"/>
            <a:chExt cx="5585399" cy="2127982"/>
          </a:xfrm>
        </p:grpSpPr>
        <p:sp>
          <p:nvSpPr>
            <p:cNvPr id="60" name="Rectangle 59">
              <a:extLst>
                <a:ext uri="{FF2B5EF4-FFF2-40B4-BE49-F238E27FC236}">
                  <a16:creationId xmlns:a16="http://schemas.microsoft.com/office/drawing/2014/main" xmlns="" id="{9C12CCB1-5071-4061-8748-3E4F0806DC93}"/>
                </a:ext>
              </a:extLst>
            </p:cNvPr>
            <p:cNvSpPr/>
            <p:nvPr/>
          </p:nvSpPr>
          <p:spPr>
            <a:xfrm>
              <a:off x="449361" y="2959873"/>
              <a:ext cx="5583958" cy="2062103"/>
            </a:xfrm>
            <a:prstGeom prst="rect">
              <a:avLst/>
            </a:prstGeom>
          </p:spPr>
          <p:txBody>
            <a:bodyPr wrap="square">
              <a:spAutoFit/>
            </a:bodyPr>
            <a:lstStyle/>
            <a:p>
              <a:pPr marL="285750" indent="-285750" algn="just">
                <a:buClr>
                  <a:schemeClr val="accent1">
                    <a:lumMod val="75000"/>
                  </a:schemeClr>
                </a:buClr>
                <a:buFont typeface="Arial" panose="020B0604020202020204" pitchFamily="34" charset="0"/>
                <a:buChar char="•"/>
              </a:pPr>
              <a:r>
                <a:rPr lang="fr-FR" sz="1600" dirty="0">
                  <a:solidFill>
                    <a:srgbClr val="B20838"/>
                  </a:solidFill>
                  <a:latin typeface="+mn-lt"/>
                </a:rPr>
                <a:t>Montant du prêt éligible à la garantie de crédit: 100.000 UM</a:t>
              </a:r>
            </a:p>
            <a:p>
              <a:pPr marL="285750" indent="-285750" algn="just">
                <a:buClr>
                  <a:schemeClr val="accent1">
                    <a:lumMod val="75000"/>
                  </a:schemeClr>
                </a:buClr>
                <a:buFont typeface="Arial" panose="020B0604020202020204" pitchFamily="34" charset="0"/>
                <a:buChar char="•"/>
              </a:pPr>
              <a:r>
                <a:rPr lang="fr-FR" sz="1600" dirty="0">
                  <a:solidFill>
                    <a:srgbClr val="B20838"/>
                  </a:solidFill>
                  <a:latin typeface="+mn-lt"/>
                </a:rPr>
                <a:t>Date de déblocage du Prêt : 02/01/N</a:t>
              </a:r>
            </a:p>
            <a:p>
              <a:pPr marL="285750" indent="-285750" algn="just">
                <a:buClr>
                  <a:schemeClr val="accent1">
                    <a:lumMod val="75000"/>
                  </a:schemeClr>
                </a:buClr>
                <a:buFont typeface="Arial" panose="020B0604020202020204" pitchFamily="34" charset="0"/>
                <a:buChar char="•"/>
              </a:pPr>
              <a:r>
                <a:rPr lang="fr-FR" sz="1600" dirty="0">
                  <a:solidFill>
                    <a:srgbClr val="B20838"/>
                  </a:solidFill>
                  <a:latin typeface="+mn-lt"/>
                </a:rPr>
                <a:t>Prime de garantie : 1 000 UM</a:t>
              </a:r>
            </a:p>
            <a:p>
              <a:pPr marL="285750" indent="-285750" algn="just">
                <a:buClr>
                  <a:schemeClr val="accent1">
                    <a:lumMod val="75000"/>
                  </a:schemeClr>
                </a:buClr>
                <a:buFont typeface="Arial" panose="020B0604020202020204" pitchFamily="34" charset="0"/>
                <a:buChar char="•"/>
              </a:pPr>
              <a:r>
                <a:rPr lang="fr-FR" sz="1600" dirty="0">
                  <a:solidFill>
                    <a:srgbClr val="B20838"/>
                  </a:solidFill>
                  <a:latin typeface="+mn-lt"/>
                </a:rPr>
                <a:t>Maturité du prêt: 5 ans.</a:t>
              </a:r>
            </a:p>
            <a:p>
              <a:pPr marL="285750" indent="-285750" algn="just">
                <a:buClr>
                  <a:schemeClr val="accent1">
                    <a:lumMod val="75000"/>
                  </a:schemeClr>
                </a:buClr>
                <a:buFont typeface="Arial" panose="020B0604020202020204" pitchFamily="34" charset="0"/>
                <a:buChar char="•"/>
              </a:pPr>
              <a:r>
                <a:rPr lang="fr-FR" sz="1600" spc="-40" dirty="0">
                  <a:solidFill>
                    <a:srgbClr val="B20838"/>
                  </a:solidFill>
                  <a:latin typeface="+mn-lt"/>
                </a:rPr>
                <a:t>Mode de remboursement : Amortissement constant du principal</a:t>
              </a:r>
            </a:p>
            <a:p>
              <a:pPr marL="285750" indent="-285750" algn="just">
                <a:buClr>
                  <a:schemeClr val="accent1">
                    <a:lumMod val="75000"/>
                  </a:schemeClr>
                </a:buClr>
                <a:buFont typeface="Arial" panose="020B0604020202020204" pitchFamily="34" charset="0"/>
                <a:buChar char="•"/>
              </a:pPr>
              <a:r>
                <a:rPr lang="fr-FR" sz="1600" dirty="0">
                  <a:solidFill>
                    <a:srgbClr val="B20838"/>
                  </a:solidFill>
                  <a:latin typeface="+mn-lt"/>
                </a:rPr>
                <a:t>Quotité de risque de perte assumée par le SGC: 75%</a:t>
              </a:r>
            </a:p>
            <a:p>
              <a:pPr marL="285750" indent="-285750" algn="just">
                <a:buClr>
                  <a:schemeClr val="accent1">
                    <a:lumMod val="75000"/>
                  </a:schemeClr>
                </a:buClr>
                <a:buFont typeface="Arial" panose="020B0604020202020204" pitchFamily="34" charset="0"/>
                <a:buChar char="•"/>
              </a:pPr>
              <a:r>
                <a:rPr lang="fr-FR" altLang="fr-FR" sz="1600" dirty="0">
                  <a:solidFill>
                    <a:srgbClr val="B20838"/>
                  </a:solidFill>
                </a:rPr>
                <a:t>Probabilité de défaut sur 12 mois au 31/12/N (</a:t>
              </a:r>
              <a:r>
                <a:rPr lang="fr-FR" altLang="fr-FR" sz="1600" b="1" dirty="0">
                  <a:solidFill>
                    <a:srgbClr val="B20838"/>
                  </a:solidFill>
                  <a:latin typeface="Calibri" panose="020F0502020204030204" pitchFamily="34" charset="0"/>
                </a:rPr>
                <a:t>PD</a:t>
              </a:r>
              <a:r>
                <a:rPr lang="fr-FR" altLang="fr-FR" sz="1600" b="1" baseline="-25000" dirty="0">
                  <a:solidFill>
                    <a:srgbClr val="B20838"/>
                  </a:solidFill>
                  <a:latin typeface="Calibri" panose="020F0502020204030204" pitchFamily="34" charset="0"/>
                </a:rPr>
                <a:t>1Y</a:t>
              </a:r>
              <a:r>
                <a:rPr lang="fr-FR" altLang="fr-FR" sz="1600" b="1" dirty="0">
                  <a:solidFill>
                    <a:srgbClr val="B20838"/>
                  </a:solidFill>
                  <a:latin typeface="Calibri" panose="020F0502020204030204" pitchFamily="34" charset="0"/>
                </a:rPr>
                <a:t>)</a:t>
              </a:r>
              <a:r>
                <a:rPr lang="fr-FR" altLang="fr-FR" sz="1600" b="1" dirty="0">
                  <a:solidFill>
                    <a:srgbClr val="000000"/>
                  </a:solidFill>
                  <a:latin typeface="Calibri" panose="020F0502020204030204" pitchFamily="34" charset="0"/>
                </a:rPr>
                <a:t> </a:t>
              </a:r>
              <a:r>
                <a:rPr lang="fr-FR" sz="1600" dirty="0">
                  <a:solidFill>
                    <a:srgbClr val="B20838"/>
                  </a:solidFill>
                  <a:latin typeface="+mn-lt"/>
                </a:rPr>
                <a:t>: 3%</a:t>
              </a:r>
            </a:p>
            <a:p>
              <a:pPr marL="285750" indent="-285750" algn="just">
                <a:buClr>
                  <a:schemeClr val="accent1">
                    <a:lumMod val="75000"/>
                  </a:schemeClr>
                </a:buClr>
                <a:buFont typeface="Arial" panose="020B0604020202020204" pitchFamily="34" charset="0"/>
                <a:buChar char="•"/>
              </a:pPr>
              <a:r>
                <a:rPr lang="fr-FR" altLang="fr-FR" sz="1600" dirty="0">
                  <a:solidFill>
                    <a:srgbClr val="B20838"/>
                  </a:solidFill>
                </a:rPr>
                <a:t>Encours du prêt au 31/12/N: 80.000 UM</a:t>
              </a:r>
              <a:r>
                <a:rPr lang="fr-FR" altLang="fr-FR" sz="1600" dirty="0">
                  <a:solidFill>
                    <a:srgbClr val="000000"/>
                  </a:solidFill>
                  <a:latin typeface="Calibri" panose="020F0502020204030204" pitchFamily="34" charset="0"/>
                </a:rPr>
                <a:t> </a:t>
              </a:r>
              <a:endParaRPr lang="fr-FR" altLang="fr-FR" sz="1600" dirty="0">
                <a:solidFill>
                  <a:srgbClr val="B20838"/>
                </a:solidFill>
              </a:endParaRPr>
            </a:p>
          </p:txBody>
        </p:sp>
        <p:cxnSp>
          <p:nvCxnSpPr>
            <p:cNvPr id="61" name="Connecteur droit 60">
              <a:extLst>
                <a:ext uri="{FF2B5EF4-FFF2-40B4-BE49-F238E27FC236}">
                  <a16:creationId xmlns:a16="http://schemas.microsoft.com/office/drawing/2014/main" xmlns="" id="{3E1EF327-1AA3-4E05-9471-70D8FF609FCE}"/>
                </a:ext>
              </a:extLst>
            </p:cNvPr>
            <p:cNvCxnSpPr>
              <a:cxnSpLocks/>
            </p:cNvCxnSpPr>
            <p:nvPr/>
          </p:nvCxnSpPr>
          <p:spPr>
            <a:xfrm>
              <a:off x="6034760" y="2959873"/>
              <a:ext cx="0" cy="2127982"/>
            </a:xfrm>
            <a:prstGeom prst="line">
              <a:avLst/>
            </a:prstGeom>
            <a:ln w="38100">
              <a:solidFill>
                <a:srgbClr val="FF9933"/>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2" name="Connecteur droit 61">
              <a:extLst>
                <a:ext uri="{FF2B5EF4-FFF2-40B4-BE49-F238E27FC236}">
                  <a16:creationId xmlns:a16="http://schemas.microsoft.com/office/drawing/2014/main" xmlns="" id="{C129EAF8-952B-411D-98F0-0AE797AA39FB}"/>
                </a:ext>
              </a:extLst>
            </p:cNvPr>
            <p:cNvCxnSpPr>
              <a:cxnSpLocks/>
            </p:cNvCxnSpPr>
            <p:nvPr/>
          </p:nvCxnSpPr>
          <p:spPr>
            <a:xfrm flipH="1">
              <a:off x="646475" y="5087855"/>
              <a:ext cx="5386844" cy="0"/>
            </a:xfrm>
            <a:prstGeom prst="line">
              <a:avLst/>
            </a:prstGeom>
            <a:ln w="38100">
              <a:solidFill>
                <a:srgbClr val="FF9933"/>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63" name="Flèche : droite rayée 62">
            <a:extLst>
              <a:ext uri="{FF2B5EF4-FFF2-40B4-BE49-F238E27FC236}">
                <a16:creationId xmlns:a16="http://schemas.microsoft.com/office/drawing/2014/main" xmlns="" id="{B95F73C2-1D0E-4221-972C-1A30A8BE792D}"/>
              </a:ext>
            </a:extLst>
          </p:cNvPr>
          <p:cNvSpPr/>
          <p:nvPr/>
        </p:nvSpPr>
        <p:spPr>
          <a:xfrm>
            <a:off x="2824238" y="2055669"/>
            <a:ext cx="659734" cy="351170"/>
          </a:xfrm>
          <a:prstGeom prst="strip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64" name="Tableau 63">
            <a:extLst>
              <a:ext uri="{FF2B5EF4-FFF2-40B4-BE49-F238E27FC236}">
                <a16:creationId xmlns:a16="http://schemas.microsoft.com/office/drawing/2014/main" xmlns="" id="{3FD0D4A9-1A98-4E07-8427-84BD4911B5B0}"/>
              </a:ext>
            </a:extLst>
          </p:cNvPr>
          <p:cNvGraphicFramePr>
            <a:graphicFrameLocks noGrp="1"/>
          </p:cNvGraphicFramePr>
          <p:nvPr>
            <p:extLst>
              <p:ext uri="{D42A27DB-BD31-4B8C-83A1-F6EECF244321}">
                <p14:modId xmlns:p14="http://schemas.microsoft.com/office/powerpoint/2010/main" val="2718102710"/>
              </p:ext>
            </p:extLst>
          </p:nvPr>
        </p:nvGraphicFramePr>
        <p:xfrm>
          <a:off x="6443482" y="2276472"/>
          <a:ext cx="4735807" cy="505012"/>
        </p:xfrm>
        <a:graphic>
          <a:graphicData uri="http://schemas.openxmlformats.org/drawingml/2006/table">
            <a:tbl>
              <a:tblPr/>
              <a:tblGrid>
                <a:gridCol w="263045">
                  <a:extLst>
                    <a:ext uri="{9D8B030D-6E8A-4147-A177-3AD203B41FA5}">
                      <a16:colId xmlns:a16="http://schemas.microsoft.com/office/drawing/2014/main" xmlns="" val="20000"/>
                    </a:ext>
                  </a:extLst>
                </a:gridCol>
                <a:gridCol w="265773">
                  <a:extLst>
                    <a:ext uri="{9D8B030D-6E8A-4147-A177-3AD203B41FA5}">
                      <a16:colId xmlns:a16="http://schemas.microsoft.com/office/drawing/2014/main" xmlns="" val="20001"/>
                    </a:ext>
                  </a:extLst>
                </a:gridCol>
                <a:gridCol w="2645849">
                  <a:extLst>
                    <a:ext uri="{9D8B030D-6E8A-4147-A177-3AD203B41FA5}">
                      <a16:colId xmlns:a16="http://schemas.microsoft.com/office/drawing/2014/main" xmlns="" val="20002"/>
                    </a:ext>
                  </a:extLst>
                </a:gridCol>
                <a:gridCol w="780570">
                  <a:extLst>
                    <a:ext uri="{9D8B030D-6E8A-4147-A177-3AD203B41FA5}">
                      <a16:colId xmlns:a16="http://schemas.microsoft.com/office/drawing/2014/main" xmlns="" val="20003"/>
                    </a:ext>
                  </a:extLst>
                </a:gridCol>
                <a:gridCol w="780570">
                  <a:extLst>
                    <a:ext uri="{9D8B030D-6E8A-4147-A177-3AD203B41FA5}">
                      <a16:colId xmlns:a16="http://schemas.microsoft.com/office/drawing/2014/main" xmlns="" val="20004"/>
                    </a:ext>
                  </a:extLst>
                </a:gridCol>
              </a:tblGrid>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2060"/>
                          </a:solidFill>
                          <a:effectLst/>
                          <a:latin typeface="+mn-lt"/>
                          <a:ea typeface="Arial Unicode MS" pitchFamily="34" charset="-128"/>
                          <a:cs typeface="Arial Unicode MS" pitchFamily="34" charset="-128"/>
                        </a:rPr>
                        <a:t>(B)</a:t>
                      </a:r>
                      <a:endParaRPr kumimoji="0" lang="fr-FR" sz="1600" b="0" i="1" u="none" strike="noStrike" cap="none" normalizeH="0" baseline="0" dirty="0">
                        <a:ln>
                          <a:noFill/>
                        </a:ln>
                        <a:solidFill>
                          <a:srgbClr val="002060"/>
                        </a:solidFill>
                        <a:effectLst/>
                        <a:latin typeface="+mn-lt"/>
                        <a:cs typeface="Times New Roman" pitchFamily="18" charset="0"/>
                      </a:endParaRPr>
                    </a:p>
                  </a:txBody>
                  <a:tcPr marL="9285" marR="9285" marT="8666"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2060"/>
                          </a:solidFill>
                          <a:effectLst/>
                          <a:latin typeface="+mn-lt"/>
                          <a:ea typeface="Arial Unicode MS" pitchFamily="34" charset="-128"/>
                          <a:cs typeface="Arial Unicode MS" pitchFamily="34" charset="-128"/>
                        </a:rPr>
                        <a:t>Trésorerie</a:t>
                      </a:r>
                    </a:p>
                  </a:txBody>
                  <a:tcPr marL="9285" marR="9285" marT="8666"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fr-FR"/>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2060"/>
                          </a:solidFill>
                          <a:effectLst/>
                          <a:latin typeface="+mn-lt"/>
                          <a:ea typeface="Arial Unicode MS" pitchFamily="34" charset="-128"/>
                          <a:cs typeface="Times New Roman" pitchFamily="18" charset="0"/>
                        </a:rPr>
                        <a:t>1 000</a:t>
                      </a:r>
                      <a:endParaRPr kumimoji="0" lang="fr-FR" sz="1600" b="0" i="1" u="none" strike="noStrike" cap="none" normalizeH="0" baseline="0" dirty="0">
                        <a:ln>
                          <a:noFill/>
                        </a:ln>
                        <a:solidFill>
                          <a:srgbClr val="002060"/>
                        </a:solidFill>
                        <a:effectLst/>
                        <a:latin typeface="+mn-lt"/>
                        <a:cs typeface="Times New Roman" pitchFamily="18" charset="0"/>
                      </a:endParaRPr>
                    </a:p>
                  </a:txBody>
                  <a:tcPr marL="9285" marR="9285" marT="866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2060"/>
                          </a:solidFill>
                          <a:effectLst/>
                          <a:latin typeface="+mn-lt"/>
                          <a:cs typeface="Times New Roman" pitchFamily="18" charset="0"/>
                        </a:rPr>
                        <a:t> </a:t>
                      </a:r>
                    </a:p>
                  </a:txBody>
                  <a:tcPr marL="9285" marR="9285" marT="866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10000"/>
                  </a:ext>
                </a:extLst>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a:ln>
                          <a:noFill/>
                        </a:ln>
                        <a:solidFill>
                          <a:srgbClr val="0070C0"/>
                        </a:solidFill>
                        <a:effectLst/>
                        <a:latin typeface="+mn-lt"/>
                        <a:cs typeface="Times New Roman" pitchFamily="18" charset="0"/>
                      </a:endParaRPr>
                    </a:p>
                  </a:txBody>
                  <a:tcPr marL="9285" marR="9285" marT="8666" marB="0"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B050"/>
                          </a:solidFill>
                          <a:effectLst/>
                          <a:latin typeface="+mn-lt"/>
                          <a:cs typeface="Times New Roman" pitchFamily="18" charset="0"/>
                        </a:rPr>
                        <a:t>(B)</a:t>
                      </a:r>
                    </a:p>
                  </a:txBody>
                  <a:tcPr marL="9285" marR="9285" marT="8666"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600" b="0" i="1" u="none" strike="noStrike" kern="1200" cap="none" normalizeH="0" baseline="0" dirty="0">
                          <a:ln>
                            <a:noFill/>
                          </a:ln>
                          <a:solidFill>
                            <a:srgbClr val="00B050"/>
                          </a:solidFill>
                          <a:effectLst/>
                          <a:latin typeface="+mn-lt"/>
                          <a:ea typeface="Arial Unicode MS" pitchFamily="34" charset="-128"/>
                          <a:cs typeface="Arial Unicode MS" pitchFamily="34" charset="-128"/>
                        </a:rPr>
                        <a:t>Passif financier – Garantie</a:t>
                      </a:r>
                    </a:p>
                  </a:txBody>
                  <a:tcPr marL="9285" marR="9285" marT="8666" marB="0"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fr-FR" sz="1600" b="0" i="1" u="none" strike="noStrike" cap="none" normalizeH="0" baseline="0" dirty="0">
                        <a:ln>
                          <a:noFill/>
                        </a:ln>
                        <a:solidFill>
                          <a:srgbClr val="00B050"/>
                        </a:solidFill>
                        <a:effectLst/>
                        <a:latin typeface="+mn-lt"/>
                        <a:ea typeface="Arial Unicode MS" pitchFamily="34" charset="-128"/>
                        <a:cs typeface="Arial Unicode MS" pitchFamily="34" charset="-128"/>
                      </a:endParaRPr>
                    </a:p>
                  </a:txBody>
                  <a:tcPr marL="9285" marR="9285" marT="866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B050"/>
                          </a:solidFill>
                          <a:effectLst/>
                          <a:latin typeface="+mn-lt"/>
                          <a:cs typeface="Times New Roman" pitchFamily="18" charset="0"/>
                        </a:rPr>
                        <a:t> 1 000</a:t>
                      </a:r>
                    </a:p>
                  </a:txBody>
                  <a:tcPr marL="9285" marR="9285" marT="866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xmlns="" val="955960271"/>
                  </a:ext>
                </a:extLst>
              </a:tr>
            </a:tbl>
          </a:graphicData>
        </a:graphic>
      </p:graphicFrame>
      <p:sp>
        <p:nvSpPr>
          <p:cNvPr id="65" name="Rectangle 64">
            <a:extLst>
              <a:ext uri="{FF2B5EF4-FFF2-40B4-BE49-F238E27FC236}">
                <a16:creationId xmlns:a16="http://schemas.microsoft.com/office/drawing/2014/main" xmlns="" id="{B86C0853-C334-4045-A308-01F441647FCD}"/>
              </a:ext>
            </a:extLst>
          </p:cNvPr>
          <p:cNvSpPr/>
          <p:nvPr/>
        </p:nvSpPr>
        <p:spPr>
          <a:xfrm>
            <a:off x="8228567" y="1953318"/>
            <a:ext cx="1287760" cy="338554"/>
          </a:xfrm>
          <a:prstGeom prst="rect">
            <a:avLst/>
          </a:prstGeom>
          <a:ln w="6350">
            <a:noFill/>
          </a:ln>
        </p:spPr>
        <p:txBody>
          <a:bodyPr wrap="square">
            <a:spAutoFit/>
          </a:bodyPr>
          <a:lstStyle/>
          <a:p>
            <a:pPr algn="ctr"/>
            <a:r>
              <a:rPr lang="fr-FR" sz="1600" b="1" dirty="0">
                <a:solidFill>
                  <a:srgbClr val="0070C0"/>
                </a:solidFill>
                <a:latin typeface="Calibri" panose="020F0502020204030204" pitchFamily="34" charset="0"/>
                <a:cs typeface="Calibri" panose="020F0502020204030204" pitchFamily="34" charset="0"/>
              </a:rPr>
              <a:t>02/01/N</a:t>
            </a:r>
          </a:p>
        </p:txBody>
      </p:sp>
      <p:graphicFrame>
        <p:nvGraphicFramePr>
          <p:cNvPr id="66" name="Tableau 65">
            <a:extLst>
              <a:ext uri="{FF2B5EF4-FFF2-40B4-BE49-F238E27FC236}">
                <a16:creationId xmlns:a16="http://schemas.microsoft.com/office/drawing/2014/main" xmlns="" id="{33BA28A2-E170-446E-AF32-237DD3E9904E}"/>
              </a:ext>
            </a:extLst>
          </p:cNvPr>
          <p:cNvGraphicFramePr>
            <a:graphicFrameLocks noGrp="1"/>
          </p:cNvGraphicFramePr>
          <p:nvPr>
            <p:extLst>
              <p:ext uri="{D42A27DB-BD31-4B8C-83A1-F6EECF244321}">
                <p14:modId xmlns:p14="http://schemas.microsoft.com/office/powerpoint/2010/main" val="163469808"/>
              </p:ext>
            </p:extLst>
          </p:nvPr>
        </p:nvGraphicFramePr>
        <p:xfrm>
          <a:off x="6504543" y="5658000"/>
          <a:ext cx="4735807" cy="757518"/>
        </p:xfrm>
        <a:graphic>
          <a:graphicData uri="http://schemas.openxmlformats.org/drawingml/2006/table">
            <a:tbl>
              <a:tblPr/>
              <a:tblGrid>
                <a:gridCol w="263045">
                  <a:extLst>
                    <a:ext uri="{9D8B030D-6E8A-4147-A177-3AD203B41FA5}">
                      <a16:colId xmlns:a16="http://schemas.microsoft.com/office/drawing/2014/main" xmlns="" val="20000"/>
                    </a:ext>
                  </a:extLst>
                </a:gridCol>
                <a:gridCol w="288633">
                  <a:extLst>
                    <a:ext uri="{9D8B030D-6E8A-4147-A177-3AD203B41FA5}">
                      <a16:colId xmlns:a16="http://schemas.microsoft.com/office/drawing/2014/main" xmlns="" val="20001"/>
                    </a:ext>
                  </a:extLst>
                </a:gridCol>
                <a:gridCol w="2622989">
                  <a:extLst>
                    <a:ext uri="{9D8B030D-6E8A-4147-A177-3AD203B41FA5}">
                      <a16:colId xmlns:a16="http://schemas.microsoft.com/office/drawing/2014/main" xmlns="" val="20002"/>
                    </a:ext>
                  </a:extLst>
                </a:gridCol>
                <a:gridCol w="780570">
                  <a:extLst>
                    <a:ext uri="{9D8B030D-6E8A-4147-A177-3AD203B41FA5}">
                      <a16:colId xmlns:a16="http://schemas.microsoft.com/office/drawing/2014/main" xmlns="" val="20003"/>
                    </a:ext>
                  </a:extLst>
                </a:gridCol>
                <a:gridCol w="780570">
                  <a:extLst>
                    <a:ext uri="{9D8B030D-6E8A-4147-A177-3AD203B41FA5}">
                      <a16:colId xmlns:a16="http://schemas.microsoft.com/office/drawing/2014/main" xmlns="" val="20004"/>
                    </a:ext>
                  </a:extLst>
                </a:gridCol>
              </a:tblGrid>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FF0000"/>
                          </a:solidFill>
                          <a:effectLst/>
                          <a:latin typeface="+mn-lt"/>
                          <a:ea typeface="Arial Unicode MS" pitchFamily="34" charset="-128"/>
                          <a:cs typeface="Arial Unicode MS" pitchFamily="34" charset="-128"/>
                        </a:rPr>
                        <a:t>(R)</a:t>
                      </a:r>
                      <a:endParaRPr kumimoji="0" lang="fr-FR" sz="1600" b="0" i="1" u="none" strike="noStrike" cap="none" normalizeH="0" baseline="0" dirty="0">
                        <a:ln>
                          <a:noFill/>
                        </a:ln>
                        <a:solidFill>
                          <a:srgbClr val="FF0000"/>
                        </a:solidFill>
                        <a:effectLst/>
                        <a:latin typeface="+mn-lt"/>
                        <a:cs typeface="Times New Roman" pitchFamily="18" charset="0"/>
                      </a:endParaRPr>
                    </a:p>
                  </a:txBody>
                  <a:tcPr marL="9285" marR="9285" marT="8666"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FF0000"/>
                          </a:solidFill>
                          <a:effectLst/>
                          <a:latin typeface="+mn-lt"/>
                          <a:ea typeface="Arial Unicode MS" pitchFamily="34" charset="-128"/>
                          <a:cs typeface="Arial Unicode MS" pitchFamily="34" charset="-128"/>
                        </a:rPr>
                        <a:t>Dotations aux provisions pour ECL </a:t>
                      </a:r>
                    </a:p>
                  </a:txBody>
                  <a:tcPr marL="9285" marR="9285" marT="8666"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fr-FR"/>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FF0000"/>
                          </a:solidFill>
                          <a:effectLst/>
                          <a:latin typeface="+mn-lt"/>
                          <a:cs typeface="Times New Roman" pitchFamily="18" charset="0"/>
                        </a:rPr>
                        <a:t>1 000</a:t>
                      </a:r>
                    </a:p>
                  </a:txBody>
                  <a:tcPr marL="9285" marR="9285" marT="866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fr-FR" sz="1600" b="0" i="1" u="none" strike="noStrike" cap="none" normalizeH="0" baseline="0" dirty="0">
                        <a:ln>
                          <a:noFill/>
                        </a:ln>
                        <a:solidFill>
                          <a:srgbClr val="FF0000"/>
                        </a:solidFill>
                        <a:effectLst/>
                        <a:latin typeface="+mn-lt"/>
                        <a:cs typeface="Times New Roman" pitchFamily="18" charset="0"/>
                      </a:endParaRPr>
                    </a:p>
                  </a:txBody>
                  <a:tcPr marL="9285" marR="9285" marT="866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xmlns="" val="10000"/>
                  </a:ext>
                </a:extLst>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B050"/>
                          </a:solidFill>
                          <a:effectLst/>
                          <a:latin typeface="+mn-lt"/>
                          <a:ea typeface="Arial Unicode MS" pitchFamily="34" charset="-128"/>
                          <a:cs typeface="Arial Unicode MS" pitchFamily="34" charset="-128"/>
                        </a:rPr>
                        <a:t>(B)</a:t>
                      </a:r>
                      <a:endParaRPr kumimoji="0" lang="fr-FR" sz="1600" b="0" i="1" u="none" strike="noStrike" cap="none" normalizeH="0" baseline="0" dirty="0">
                        <a:ln>
                          <a:noFill/>
                        </a:ln>
                        <a:solidFill>
                          <a:srgbClr val="00B050"/>
                        </a:solidFill>
                        <a:effectLst/>
                        <a:latin typeface="+mn-lt"/>
                        <a:cs typeface="Times New Roman" pitchFamily="18" charset="0"/>
                      </a:endParaRPr>
                    </a:p>
                  </a:txBody>
                  <a:tcPr marL="9285" marR="9285" marT="8666" marB="0" anchor="ctr" horzOverflow="overflow">
                    <a:lnL w="12700" cap="flat" cmpd="sng" algn="ctr">
                      <a:solidFill>
                        <a:srgbClr val="000000"/>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accent6">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B050"/>
                          </a:solidFill>
                          <a:effectLst/>
                          <a:latin typeface="+mn-lt"/>
                          <a:ea typeface="Arial Unicode MS" pitchFamily="34" charset="-128"/>
                          <a:cs typeface="Arial Unicode MS" pitchFamily="34" charset="-128"/>
                        </a:rPr>
                        <a:t>Passif financier – Garantie</a:t>
                      </a:r>
                    </a:p>
                  </a:txBody>
                  <a:tcPr marL="9285" marR="9285" marT="8666" marB="0" anchor="ctr" horzOverflow="overflow">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accent6">
                        <a:lumMod val="20000"/>
                        <a:lumOff val="80000"/>
                      </a:schemeClr>
                    </a:solidFill>
                  </a:tcPr>
                </a:tc>
                <a:tc hMerge="1">
                  <a:txBody>
                    <a:bodyPr/>
                    <a:lstStyle/>
                    <a:p>
                      <a:endParaRPr lang="fr-FR"/>
                    </a:p>
                  </a:txBody>
                  <a:tcPr>
                    <a:lnL>
                      <a:noFill/>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B050"/>
                          </a:solidFill>
                          <a:effectLst/>
                          <a:latin typeface="+mn-lt"/>
                          <a:ea typeface="Arial Unicode MS" pitchFamily="34" charset="-128"/>
                          <a:cs typeface="Times New Roman" pitchFamily="18" charset="0"/>
                        </a:rPr>
                        <a:t>800</a:t>
                      </a:r>
                      <a:endParaRPr kumimoji="0" lang="fr-FR" sz="1600" b="0" i="1" u="none" strike="noStrike" cap="none" normalizeH="0" baseline="0" dirty="0">
                        <a:ln>
                          <a:noFill/>
                        </a:ln>
                        <a:solidFill>
                          <a:srgbClr val="00B050"/>
                        </a:solidFill>
                        <a:effectLst/>
                        <a:latin typeface="+mn-lt"/>
                        <a:cs typeface="Times New Roman" pitchFamily="18" charset="0"/>
                      </a:endParaRPr>
                    </a:p>
                  </a:txBody>
                  <a:tcPr marL="9285" marR="9285" marT="8666"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B050"/>
                          </a:solidFill>
                          <a:effectLst/>
                          <a:latin typeface="+mn-lt"/>
                          <a:cs typeface="Times New Roman" pitchFamily="18" charset="0"/>
                        </a:rPr>
                        <a:t> </a:t>
                      </a:r>
                    </a:p>
                  </a:txBody>
                  <a:tcPr marL="9285" marR="9285" marT="866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xmlns="" val="2117850382"/>
                  </a:ext>
                </a:extLst>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a:ln>
                          <a:noFill/>
                        </a:ln>
                        <a:solidFill>
                          <a:srgbClr val="0070C0"/>
                        </a:solidFill>
                        <a:effectLst/>
                        <a:latin typeface="+mn-lt"/>
                        <a:cs typeface="Times New Roman" pitchFamily="18" charset="0"/>
                      </a:endParaRPr>
                    </a:p>
                  </a:txBody>
                  <a:tcPr marL="9285" marR="9285" marT="8666" marB="0"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70C0"/>
                          </a:solidFill>
                          <a:effectLst/>
                          <a:latin typeface="+mn-lt"/>
                          <a:cs typeface="Times New Roman" pitchFamily="18" charset="0"/>
                        </a:rPr>
                        <a:t>(B)</a:t>
                      </a:r>
                    </a:p>
                  </a:txBody>
                  <a:tcPr marL="9285" marR="9285" marT="8666"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600" b="0" i="1" u="none" strike="noStrike" kern="1200" cap="none" spc="-60" normalizeH="0" baseline="0" dirty="0">
                          <a:ln>
                            <a:noFill/>
                          </a:ln>
                          <a:solidFill>
                            <a:srgbClr val="0070C0"/>
                          </a:solidFill>
                          <a:effectLst/>
                          <a:latin typeface="+mn-lt"/>
                          <a:ea typeface="Arial Unicode MS" pitchFamily="34" charset="-128"/>
                          <a:cs typeface="Arial Unicode MS" pitchFamily="34" charset="-128"/>
                        </a:rPr>
                        <a:t>Provisions pour Garantie de crédit</a:t>
                      </a:r>
                    </a:p>
                  </a:txBody>
                  <a:tcPr marL="9285" marR="9285" marT="8666" marB="0"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fr-FR" sz="1600" b="0" i="1" u="none" strike="noStrike" cap="none" normalizeH="0" baseline="0" dirty="0">
                        <a:ln>
                          <a:noFill/>
                        </a:ln>
                        <a:solidFill>
                          <a:srgbClr val="0070C0"/>
                        </a:solidFill>
                        <a:effectLst/>
                        <a:latin typeface="+mn-lt"/>
                        <a:ea typeface="Arial Unicode MS" pitchFamily="34" charset="-128"/>
                        <a:cs typeface="Arial Unicode MS" pitchFamily="34" charset="-128"/>
                      </a:endParaRPr>
                    </a:p>
                  </a:txBody>
                  <a:tcPr marL="9285" marR="9285" marT="866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70C0"/>
                          </a:solidFill>
                          <a:effectLst/>
                          <a:latin typeface="+mn-lt"/>
                          <a:cs typeface="Times New Roman" pitchFamily="18" charset="0"/>
                        </a:rPr>
                        <a:t>1 800</a:t>
                      </a:r>
                    </a:p>
                  </a:txBody>
                  <a:tcPr marL="9285" marR="9285" marT="866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955960271"/>
                  </a:ext>
                </a:extLst>
              </a:tr>
            </a:tbl>
          </a:graphicData>
        </a:graphic>
      </p:graphicFrame>
      <p:sp>
        <p:nvSpPr>
          <p:cNvPr id="67" name="Rectangle 66">
            <a:extLst>
              <a:ext uri="{FF2B5EF4-FFF2-40B4-BE49-F238E27FC236}">
                <a16:creationId xmlns:a16="http://schemas.microsoft.com/office/drawing/2014/main" xmlns="" id="{1BF825D1-B2CE-4E87-BDA8-C6BDAF32222C}"/>
              </a:ext>
            </a:extLst>
          </p:cNvPr>
          <p:cNvSpPr/>
          <p:nvPr/>
        </p:nvSpPr>
        <p:spPr>
          <a:xfrm>
            <a:off x="8228567" y="5342231"/>
            <a:ext cx="1287760" cy="338554"/>
          </a:xfrm>
          <a:prstGeom prst="rect">
            <a:avLst/>
          </a:prstGeom>
          <a:ln w="6350">
            <a:noFill/>
          </a:ln>
        </p:spPr>
        <p:txBody>
          <a:bodyPr wrap="square">
            <a:spAutoFit/>
          </a:bodyPr>
          <a:lstStyle/>
          <a:p>
            <a:pPr algn="ctr"/>
            <a:r>
              <a:rPr lang="fr-FR" sz="1600" b="1" dirty="0">
                <a:solidFill>
                  <a:srgbClr val="0070C0"/>
                </a:solidFill>
                <a:latin typeface="Calibri" panose="020F0502020204030204" pitchFamily="34" charset="0"/>
                <a:cs typeface="Calibri" panose="020F0502020204030204" pitchFamily="34" charset="0"/>
              </a:rPr>
              <a:t>31/12/N</a:t>
            </a:r>
          </a:p>
        </p:txBody>
      </p:sp>
      <p:graphicFrame>
        <p:nvGraphicFramePr>
          <p:cNvPr id="68" name="Tableau 67">
            <a:extLst>
              <a:ext uri="{FF2B5EF4-FFF2-40B4-BE49-F238E27FC236}">
                <a16:creationId xmlns:a16="http://schemas.microsoft.com/office/drawing/2014/main" xmlns="" id="{C08D0C4E-51A0-41F4-BA7B-DE2F14685B8A}"/>
              </a:ext>
            </a:extLst>
          </p:cNvPr>
          <p:cNvGraphicFramePr>
            <a:graphicFrameLocks noGrp="1"/>
          </p:cNvGraphicFramePr>
          <p:nvPr>
            <p:extLst>
              <p:ext uri="{D42A27DB-BD31-4B8C-83A1-F6EECF244321}">
                <p14:modId xmlns:p14="http://schemas.microsoft.com/office/powerpoint/2010/main" val="2056449315"/>
              </p:ext>
            </p:extLst>
          </p:nvPr>
        </p:nvGraphicFramePr>
        <p:xfrm>
          <a:off x="6443482" y="3040186"/>
          <a:ext cx="4735807" cy="505012"/>
        </p:xfrm>
        <a:graphic>
          <a:graphicData uri="http://schemas.openxmlformats.org/drawingml/2006/table">
            <a:tbl>
              <a:tblPr/>
              <a:tblGrid>
                <a:gridCol w="263045">
                  <a:extLst>
                    <a:ext uri="{9D8B030D-6E8A-4147-A177-3AD203B41FA5}">
                      <a16:colId xmlns:a16="http://schemas.microsoft.com/office/drawing/2014/main" xmlns="" val="20000"/>
                    </a:ext>
                  </a:extLst>
                </a:gridCol>
                <a:gridCol w="265773">
                  <a:extLst>
                    <a:ext uri="{9D8B030D-6E8A-4147-A177-3AD203B41FA5}">
                      <a16:colId xmlns:a16="http://schemas.microsoft.com/office/drawing/2014/main" xmlns="" val="20001"/>
                    </a:ext>
                  </a:extLst>
                </a:gridCol>
                <a:gridCol w="2645849">
                  <a:extLst>
                    <a:ext uri="{9D8B030D-6E8A-4147-A177-3AD203B41FA5}">
                      <a16:colId xmlns:a16="http://schemas.microsoft.com/office/drawing/2014/main" xmlns="" val="20002"/>
                    </a:ext>
                  </a:extLst>
                </a:gridCol>
                <a:gridCol w="780570">
                  <a:extLst>
                    <a:ext uri="{9D8B030D-6E8A-4147-A177-3AD203B41FA5}">
                      <a16:colId xmlns:a16="http://schemas.microsoft.com/office/drawing/2014/main" xmlns="" val="20003"/>
                    </a:ext>
                  </a:extLst>
                </a:gridCol>
                <a:gridCol w="780570">
                  <a:extLst>
                    <a:ext uri="{9D8B030D-6E8A-4147-A177-3AD203B41FA5}">
                      <a16:colId xmlns:a16="http://schemas.microsoft.com/office/drawing/2014/main" xmlns="" val="20004"/>
                    </a:ext>
                  </a:extLst>
                </a:gridCol>
              </a:tblGrid>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B050"/>
                          </a:solidFill>
                          <a:effectLst/>
                          <a:latin typeface="+mn-lt"/>
                          <a:ea typeface="Arial Unicode MS" pitchFamily="34" charset="-128"/>
                          <a:cs typeface="Arial Unicode MS" pitchFamily="34" charset="-128"/>
                        </a:rPr>
                        <a:t>(B)</a:t>
                      </a:r>
                      <a:endParaRPr kumimoji="0" lang="fr-FR" sz="1600" b="0" i="1" u="none" strike="noStrike" cap="none" normalizeH="0" baseline="0" dirty="0">
                        <a:ln>
                          <a:noFill/>
                        </a:ln>
                        <a:solidFill>
                          <a:srgbClr val="00B050"/>
                        </a:solidFill>
                        <a:effectLst/>
                        <a:latin typeface="+mn-lt"/>
                        <a:cs typeface="Times New Roman" pitchFamily="18" charset="0"/>
                      </a:endParaRPr>
                    </a:p>
                  </a:txBody>
                  <a:tcPr marL="9285" marR="9285" marT="8666"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accent6">
                        <a:lumMod val="20000"/>
                        <a:lumOff val="80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B050"/>
                          </a:solidFill>
                          <a:effectLst/>
                          <a:latin typeface="+mn-lt"/>
                          <a:ea typeface="Arial Unicode MS" pitchFamily="34" charset="-128"/>
                          <a:cs typeface="Arial Unicode MS" pitchFamily="34" charset="-128"/>
                        </a:rPr>
                        <a:t>Passif financier – Garantie</a:t>
                      </a:r>
                    </a:p>
                  </a:txBody>
                  <a:tcPr marL="9285" marR="9285" marT="8666"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accent6">
                        <a:lumMod val="20000"/>
                        <a:lumOff val="80000"/>
                      </a:schemeClr>
                    </a:solidFill>
                  </a:tcPr>
                </a:tc>
                <a:tc hMerge="1">
                  <a:txBody>
                    <a:bodyPr/>
                    <a:lstStyle/>
                    <a:p>
                      <a:endParaRPr lang="fr-FR"/>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B050"/>
                          </a:solidFill>
                          <a:effectLst/>
                          <a:latin typeface="+mn-lt"/>
                          <a:ea typeface="Arial Unicode MS" pitchFamily="34" charset="-128"/>
                          <a:cs typeface="Times New Roman" pitchFamily="18" charset="0"/>
                        </a:rPr>
                        <a:t>200</a:t>
                      </a:r>
                      <a:endParaRPr kumimoji="0" lang="fr-FR" sz="1600" b="0" i="1" u="none" strike="noStrike" cap="none" normalizeH="0" baseline="0" dirty="0">
                        <a:ln>
                          <a:noFill/>
                        </a:ln>
                        <a:solidFill>
                          <a:srgbClr val="00B050"/>
                        </a:solidFill>
                        <a:effectLst/>
                        <a:latin typeface="+mn-lt"/>
                        <a:cs typeface="Times New Roman" pitchFamily="18" charset="0"/>
                      </a:endParaRPr>
                    </a:p>
                  </a:txBody>
                  <a:tcPr marL="9285" marR="9285" marT="866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accent6">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00B050"/>
                          </a:solidFill>
                          <a:effectLst/>
                          <a:latin typeface="+mn-lt"/>
                          <a:cs typeface="Times New Roman" pitchFamily="18" charset="0"/>
                        </a:rPr>
                        <a:t> </a:t>
                      </a:r>
                    </a:p>
                  </a:txBody>
                  <a:tcPr marL="9285" marR="9285" marT="866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accent6">
                        <a:lumMod val="20000"/>
                        <a:lumOff val="80000"/>
                      </a:schemeClr>
                    </a:solidFill>
                  </a:tcPr>
                </a:tc>
                <a:extLst>
                  <a:ext uri="{0D108BD9-81ED-4DB2-BD59-A6C34878D82A}">
                    <a16:rowId xmlns:a16="http://schemas.microsoft.com/office/drawing/2014/main" xmlns="" val="10000"/>
                  </a:ext>
                </a:extLst>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a:ln>
                          <a:noFill/>
                        </a:ln>
                        <a:solidFill>
                          <a:srgbClr val="002060"/>
                        </a:solidFill>
                        <a:effectLst/>
                        <a:latin typeface="+mn-lt"/>
                        <a:cs typeface="Times New Roman" pitchFamily="18" charset="0"/>
                      </a:endParaRPr>
                    </a:p>
                  </a:txBody>
                  <a:tcPr marL="9285" marR="9285" marT="8666" marB="0"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FF0000"/>
                          </a:solidFill>
                          <a:effectLst/>
                          <a:latin typeface="+mn-lt"/>
                          <a:cs typeface="Times New Roman" pitchFamily="18" charset="0"/>
                        </a:rPr>
                        <a:t>(R)</a:t>
                      </a:r>
                    </a:p>
                  </a:txBody>
                  <a:tcPr marL="9285" marR="9285" marT="8666"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600" b="0" i="1" u="none" strike="noStrike" kern="1200" cap="none" normalizeH="0" baseline="0" dirty="0">
                          <a:ln>
                            <a:noFill/>
                          </a:ln>
                          <a:solidFill>
                            <a:srgbClr val="FF0000"/>
                          </a:solidFill>
                          <a:effectLst/>
                          <a:latin typeface="+mn-lt"/>
                          <a:ea typeface="Arial Unicode MS" pitchFamily="34" charset="-128"/>
                          <a:cs typeface="Arial Unicode MS" pitchFamily="34" charset="-128"/>
                        </a:rPr>
                        <a:t>Prime de garantie (1 000/5)</a:t>
                      </a:r>
                    </a:p>
                  </a:txBody>
                  <a:tcPr marL="9285" marR="9285" marT="8666" marB="0"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fr-FR" sz="1600" b="0" i="1" u="none" strike="noStrike" cap="none" normalizeH="0" baseline="0" dirty="0">
                        <a:ln>
                          <a:noFill/>
                        </a:ln>
                        <a:solidFill>
                          <a:srgbClr val="FF0000"/>
                        </a:solidFill>
                        <a:effectLst/>
                        <a:latin typeface="+mn-lt"/>
                        <a:ea typeface="Arial Unicode MS" pitchFamily="34" charset="-128"/>
                        <a:cs typeface="Arial Unicode MS" pitchFamily="34" charset="-128"/>
                      </a:endParaRPr>
                    </a:p>
                  </a:txBody>
                  <a:tcPr marL="9285" marR="9285" marT="866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600" b="0" i="1" u="none" strike="noStrike" cap="none" normalizeH="0" baseline="0" dirty="0">
                          <a:ln>
                            <a:noFill/>
                          </a:ln>
                          <a:solidFill>
                            <a:srgbClr val="FF0000"/>
                          </a:solidFill>
                          <a:effectLst/>
                          <a:latin typeface="+mn-lt"/>
                          <a:cs typeface="Times New Roman" pitchFamily="18" charset="0"/>
                        </a:rPr>
                        <a:t> 200</a:t>
                      </a:r>
                    </a:p>
                  </a:txBody>
                  <a:tcPr marL="9285" marR="9285" marT="866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955960271"/>
                  </a:ext>
                </a:extLst>
              </a:tr>
            </a:tbl>
          </a:graphicData>
        </a:graphic>
      </p:graphicFrame>
      <p:sp>
        <p:nvSpPr>
          <p:cNvPr id="69" name="Rectangle 68">
            <a:extLst>
              <a:ext uri="{FF2B5EF4-FFF2-40B4-BE49-F238E27FC236}">
                <a16:creationId xmlns:a16="http://schemas.microsoft.com/office/drawing/2014/main" xmlns="" id="{6E3CC2A5-89B9-4E6B-8B6A-22A04358D3A0}"/>
              </a:ext>
            </a:extLst>
          </p:cNvPr>
          <p:cNvSpPr/>
          <p:nvPr/>
        </p:nvSpPr>
        <p:spPr>
          <a:xfrm>
            <a:off x="8228567" y="2735654"/>
            <a:ext cx="1287760" cy="338554"/>
          </a:xfrm>
          <a:prstGeom prst="rect">
            <a:avLst/>
          </a:prstGeom>
          <a:ln w="6350">
            <a:noFill/>
          </a:ln>
        </p:spPr>
        <p:txBody>
          <a:bodyPr wrap="square">
            <a:spAutoFit/>
          </a:bodyPr>
          <a:lstStyle/>
          <a:p>
            <a:pPr algn="ctr"/>
            <a:r>
              <a:rPr lang="fr-FR" sz="1600" b="1" dirty="0">
                <a:solidFill>
                  <a:srgbClr val="0070C0"/>
                </a:solidFill>
                <a:latin typeface="Calibri" panose="020F0502020204030204" pitchFamily="34" charset="0"/>
                <a:cs typeface="Calibri" panose="020F0502020204030204" pitchFamily="34" charset="0"/>
              </a:rPr>
              <a:t>31/12/N</a:t>
            </a:r>
          </a:p>
        </p:txBody>
      </p:sp>
      <p:sp>
        <p:nvSpPr>
          <p:cNvPr id="74" name="Text Box 536">
            <a:extLst>
              <a:ext uri="{FF2B5EF4-FFF2-40B4-BE49-F238E27FC236}">
                <a16:creationId xmlns:a16="http://schemas.microsoft.com/office/drawing/2014/main" xmlns="" id="{40C7206D-0C3D-49C6-8FE1-974B2A37983A}"/>
              </a:ext>
            </a:extLst>
          </p:cNvPr>
          <p:cNvSpPr txBox="1">
            <a:spLocks/>
          </p:cNvSpPr>
          <p:nvPr/>
        </p:nvSpPr>
        <p:spPr bwMode="auto">
          <a:xfrm>
            <a:off x="6443482" y="3669347"/>
            <a:ext cx="4735807"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1pPr>
            <a:lvl2pPr marL="742950" indent="-285750">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2pPr>
            <a:lvl3pPr marL="1143000" indent="-228600">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3pPr>
            <a:lvl4pPr marL="1600200" indent="-228600">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4pPr>
            <a:lvl5pPr marL="2057400" indent="-228600">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tabLst>
                <a:tab pos="5764213" algn="l"/>
                <a:tab pos="6110288" algn="l"/>
                <a:tab pos="6535738" algn="l"/>
                <a:tab pos="6732588" algn="l"/>
              </a:tabLst>
              <a:defRPr sz="2400">
                <a:solidFill>
                  <a:schemeClr val="tx1"/>
                </a:solidFill>
                <a:latin typeface="Times New Roman" panose="02020603050405020304" pitchFamily="18" charset="0"/>
                <a:cs typeface="Times New Roman" panose="02020603050405020304" pitchFamily="18" charset="0"/>
              </a:defRPr>
            </a:lvl9pPr>
          </a:lstStyle>
          <a:p>
            <a:pPr marL="285750" indent="-285750" algn="just">
              <a:buFont typeface="Wingdings" panose="05000000000000000000" pitchFamily="2" charset="2"/>
              <a:buChar char="§"/>
            </a:pPr>
            <a:r>
              <a:rPr lang="fr-FR" altLang="fr-FR" sz="1600" dirty="0">
                <a:solidFill>
                  <a:srgbClr val="000000"/>
                </a:solidFill>
                <a:latin typeface="Calibri" panose="020F0502020204030204" pitchFamily="34" charset="0"/>
              </a:rPr>
              <a:t>Le solde du passif après prise en compte de la quote-part de la prime rapportée au résultat de l’exercice N = 800 UM (1.000 UM – 200 UM)</a:t>
            </a:r>
          </a:p>
          <a:p>
            <a:pPr marL="285750" indent="-285750" algn="just">
              <a:buFont typeface="Wingdings" panose="05000000000000000000" pitchFamily="2" charset="2"/>
              <a:buChar char="§"/>
            </a:pPr>
            <a:r>
              <a:rPr lang="fr-FR" altLang="fr-FR" sz="1600" dirty="0">
                <a:solidFill>
                  <a:srgbClr val="000000"/>
                </a:solidFill>
                <a:latin typeface="Calibri" panose="020F0502020204030204" pitchFamily="34" charset="0"/>
              </a:rPr>
              <a:t>Il n’y avait pas d’augmentation significative du risque de crédit depuis la comptabilisation initiale et le débiteur est classé en stage 1.</a:t>
            </a:r>
          </a:p>
          <a:p>
            <a:pPr marL="285750" indent="-285750" algn="just">
              <a:buFont typeface="Wingdings" panose="05000000000000000000" pitchFamily="2" charset="2"/>
              <a:buChar char="§"/>
            </a:pPr>
            <a:r>
              <a:rPr lang="fr-FR" altLang="fr-FR" sz="1600" b="1" dirty="0">
                <a:solidFill>
                  <a:srgbClr val="0070C0"/>
                </a:solidFill>
                <a:latin typeface="Calibri" panose="020F0502020204030204" pitchFamily="34" charset="0"/>
              </a:rPr>
              <a:t>ECL</a:t>
            </a:r>
            <a:r>
              <a:rPr lang="fr-FR" altLang="fr-FR" sz="1600" b="1" baseline="-25000" dirty="0">
                <a:solidFill>
                  <a:srgbClr val="0070C0"/>
                </a:solidFill>
                <a:latin typeface="Calibri" panose="020F0502020204030204" pitchFamily="34" charset="0"/>
              </a:rPr>
              <a:t>1Y</a:t>
            </a:r>
            <a:r>
              <a:rPr lang="fr-FR" altLang="fr-FR" sz="1600" b="1" dirty="0">
                <a:solidFill>
                  <a:srgbClr val="0070C0"/>
                </a:solidFill>
                <a:latin typeface="Calibri" panose="020F0502020204030204" pitchFamily="34" charset="0"/>
              </a:rPr>
              <a:t> =</a:t>
            </a:r>
            <a:r>
              <a:rPr lang="fr-FR" altLang="fr-FR" sz="1600" dirty="0">
                <a:solidFill>
                  <a:srgbClr val="000000"/>
                </a:solidFill>
                <a:latin typeface="Calibri" panose="020F0502020204030204" pitchFamily="34" charset="0"/>
              </a:rPr>
              <a:t> 3% x 75% x 80.000 = 1.800 UM &gt; 800 UM.</a:t>
            </a:r>
          </a:p>
        </p:txBody>
      </p:sp>
    </p:spTree>
    <p:extLst>
      <p:ext uri="{BB962C8B-B14F-4D97-AF65-F5344CB8AC3E}">
        <p14:creationId xmlns:p14="http://schemas.microsoft.com/office/powerpoint/2010/main" val="1243899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26</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3"/>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Cadre normatif cible: IFRS</a:t>
            </a:r>
          </a:p>
        </p:txBody>
      </p:sp>
      <p:sp>
        <p:nvSpPr>
          <p:cNvPr id="34" name="Rectangle 2">
            <a:extLst>
              <a:ext uri="{FF2B5EF4-FFF2-40B4-BE49-F238E27FC236}">
                <a16:creationId xmlns:a16="http://schemas.microsoft.com/office/drawing/2014/main" xmlns="" id="{ABEA1D29-066B-4AB6-B348-4B56D25E965E}"/>
              </a:ext>
            </a:extLst>
          </p:cNvPr>
          <p:cNvSpPr txBox="1">
            <a:spLocks noChangeArrowheads="1"/>
          </p:cNvSpPr>
          <p:nvPr/>
        </p:nvSpPr>
        <p:spPr>
          <a:xfrm>
            <a:off x="298935" y="1533991"/>
            <a:ext cx="5728485" cy="2449406"/>
          </a:xfrm>
          <a:prstGeom prst="rect">
            <a:avLst/>
          </a:prstGeom>
          <a:ln w="19050">
            <a:noFill/>
          </a:ln>
        </p:spPr>
        <p:txBody>
          <a:bodyPr vert="horz" lIns="104903" tIns="52453" rIns="104903" bIns="52453" rtlCol="0">
            <a:noAutofit/>
          </a:bodyPr>
          <a:lstStyle>
            <a:lvl1pPr marL="0" indent="0" algn="ctr" defTabSz="1049059" rtl="0" eaLnBrk="1" latinLnBrk="0" hangingPunct="1">
              <a:spcBef>
                <a:spcPct val="20000"/>
              </a:spcBef>
              <a:buClr>
                <a:schemeClr val="bg1"/>
              </a:buClr>
              <a:buFont typeface="Arial" pitchFamily="34" charset="0"/>
              <a:buNone/>
              <a:defRPr sz="3000" kern="1200" baseline="0">
                <a:solidFill>
                  <a:srgbClr val="333333"/>
                </a:solidFill>
                <a:latin typeface="+mn-lt"/>
                <a:ea typeface="+mn-ea"/>
                <a:cs typeface="+mn-cs"/>
              </a:defRPr>
            </a:lvl1pPr>
            <a:lvl2pPr marL="524529" indent="0" algn="ctr" defTabSz="1049059" rtl="0" eaLnBrk="1" latinLnBrk="0" hangingPunct="1">
              <a:spcBef>
                <a:spcPct val="20000"/>
              </a:spcBef>
              <a:buClr>
                <a:srgbClr val="C00037"/>
              </a:buClr>
              <a:buFont typeface="Arial" pitchFamily="34" charset="0"/>
              <a:buNone/>
              <a:defRPr sz="2500" kern="1200">
                <a:solidFill>
                  <a:schemeClr val="tx1">
                    <a:tint val="75000"/>
                  </a:schemeClr>
                </a:solidFill>
                <a:latin typeface="+mn-lt"/>
                <a:ea typeface="+mn-ea"/>
                <a:cs typeface="+mn-cs"/>
              </a:defRPr>
            </a:lvl2pPr>
            <a:lvl3pPr marL="1049059" indent="0" algn="ctr" defTabSz="1049059"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3pPr>
            <a:lvl4pPr marL="1573587" indent="0" algn="ctr" defTabSz="1049059" rtl="0" eaLnBrk="1" latinLnBrk="0" hangingPunct="1">
              <a:spcBef>
                <a:spcPct val="20000"/>
              </a:spcBef>
              <a:buFont typeface="Arial" pitchFamily="34" charset="0"/>
              <a:buNone/>
              <a:defRPr sz="2100" kern="1200">
                <a:solidFill>
                  <a:schemeClr val="tx1">
                    <a:tint val="75000"/>
                  </a:schemeClr>
                </a:solidFill>
                <a:latin typeface="+mn-lt"/>
                <a:ea typeface="+mn-ea"/>
                <a:cs typeface="+mn-cs"/>
              </a:defRPr>
            </a:lvl4pPr>
            <a:lvl5pPr marL="2098118"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5pPr>
            <a:lvl6pPr marL="2622647"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6pPr>
            <a:lvl7pPr marL="3147176"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7pPr>
            <a:lvl8pPr marL="3671704"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8pPr>
            <a:lvl9pPr marL="4196233"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9pPr>
          </a:lstStyle>
          <a:p>
            <a:pPr marL="285750" lvl="1" indent="-285750" algn="just">
              <a:lnSpc>
                <a:spcPct val="90000"/>
              </a:lnSpc>
              <a:buClr>
                <a:srgbClr val="002060"/>
              </a:buClr>
              <a:buSzPct val="100000"/>
              <a:buFont typeface="Wingdings" panose="05000000000000000000" pitchFamily="2" charset="2"/>
              <a:buChar char=""/>
              <a:defRPr/>
            </a:pPr>
            <a:r>
              <a:rPr lang="fr-FR" altLang="zh-CN" sz="1600" spc="-30" dirty="0">
                <a:solidFill>
                  <a:srgbClr val="002060"/>
                </a:solidFill>
              </a:rPr>
              <a:t>Une évaluation des risques de contrepartie avant leur octroi, leur partage avec l’institution financière et leur gestion;</a:t>
            </a:r>
          </a:p>
          <a:p>
            <a:pPr marL="285750" lvl="1" indent="-285750" algn="just">
              <a:lnSpc>
                <a:spcPct val="90000"/>
              </a:lnSpc>
              <a:buClr>
                <a:srgbClr val="002060"/>
              </a:buClr>
              <a:buSzPct val="100000"/>
              <a:buFont typeface="Wingdings" panose="05000000000000000000" pitchFamily="2" charset="2"/>
              <a:buChar char=""/>
              <a:defRPr/>
            </a:pPr>
            <a:r>
              <a:rPr lang="fr-FR" altLang="zh-CN" sz="1600" b="1" i="1" spc="-30" dirty="0">
                <a:solidFill>
                  <a:srgbClr val="0070C0"/>
                </a:solidFill>
              </a:rPr>
              <a:t>Des provisions adéquates reflétant les risques réels et latents</a:t>
            </a:r>
            <a:r>
              <a:rPr lang="fr-FR" altLang="zh-CN" sz="1600" spc="-30" dirty="0">
                <a:solidFill>
                  <a:srgbClr val="002060"/>
                </a:solidFill>
              </a:rPr>
              <a:t> ;</a:t>
            </a:r>
            <a:endParaRPr lang="fr-FR" altLang="zh-CN" sz="1600" b="1" i="1" spc="-30" dirty="0">
              <a:solidFill>
                <a:srgbClr val="0070C0"/>
              </a:solidFill>
            </a:endParaRPr>
          </a:p>
          <a:p>
            <a:pPr marL="285750" lvl="1" indent="-285750" algn="just">
              <a:lnSpc>
                <a:spcPct val="90000"/>
              </a:lnSpc>
              <a:buClr>
                <a:srgbClr val="002060"/>
              </a:buClr>
              <a:buSzPct val="100000"/>
              <a:buFont typeface="Wingdings" panose="05000000000000000000" pitchFamily="2" charset="2"/>
              <a:buChar char=""/>
              <a:defRPr/>
            </a:pPr>
            <a:r>
              <a:rPr lang="fr-FR" altLang="zh-CN" sz="1600" spc="-30" dirty="0">
                <a:solidFill>
                  <a:srgbClr val="002060"/>
                </a:solidFill>
              </a:rPr>
              <a:t>Des fonds propres suffisants;</a:t>
            </a:r>
          </a:p>
          <a:p>
            <a:pPr marL="285750" lvl="1" indent="-285750" algn="just">
              <a:lnSpc>
                <a:spcPct val="90000"/>
              </a:lnSpc>
              <a:buClr>
                <a:srgbClr val="002060"/>
              </a:buClr>
              <a:buSzPct val="100000"/>
              <a:buFont typeface="Wingdings" panose="05000000000000000000" pitchFamily="2" charset="2"/>
              <a:buChar char=""/>
              <a:defRPr/>
            </a:pPr>
            <a:r>
              <a:rPr lang="fr-FR" altLang="zh-CN" sz="1600" spc="-30" dirty="0">
                <a:solidFill>
                  <a:srgbClr val="002060"/>
                </a:solidFill>
              </a:rPr>
              <a:t>La limitation du volume maximal de garanties à octroyer;</a:t>
            </a:r>
          </a:p>
          <a:p>
            <a:pPr marL="285750" lvl="1" indent="-285750" algn="just">
              <a:lnSpc>
                <a:spcPct val="90000"/>
              </a:lnSpc>
              <a:buClr>
                <a:srgbClr val="002060"/>
              </a:buClr>
              <a:buSzPct val="100000"/>
              <a:buFont typeface="Wingdings" panose="05000000000000000000" pitchFamily="2" charset="2"/>
              <a:buChar char=""/>
              <a:defRPr/>
            </a:pPr>
            <a:r>
              <a:rPr lang="fr-FR" altLang="zh-CN" sz="1600" spc="-30" dirty="0">
                <a:solidFill>
                  <a:srgbClr val="002060"/>
                </a:solidFill>
              </a:rPr>
              <a:t>Une diversification des risques de contrepartie;</a:t>
            </a:r>
          </a:p>
          <a:p>
            <a:pPr marL="285750" lvl="1" indent="-285750" algn="just">
              <a:lnSpc>
                <a:spcPct val="90000"/>
              </a:lnSpc>
              <a:buClr>
                <a:srgbClr val="002060"/>
              </a:buClr>
              <a:buSzPct val="100000"/>
              <a:buFont typeface="Wingdings" panose="05000000000000000000" pitchFamily="2" charset="2"/>
              <a:buChar char=""/>
              <a:defRPr/>
            </a:pPr>
            <a:r>
              <a:rPr lang="fr-FR" altLang="zh-CN" sz="1600" spc="-30" dirty="0">
                <a:solidFill>
                  <a:srgbClr val="002060"/>
                </a:solidFill>
              </a:rPr>
              <a:t>Une bonne gestion de la trésorerie/liquidité;</a:t>
            </a:r>
          </a:p>
          <a:p>
            <a:pPr marL="285750" lvl="1" indent="-285750" algn="just">
              <a:lnSpc>
                <a:spcPct val="90000"/>
              </a:lnSpc>
              <a:buClr>
                <a:srgbClr val="002060"/>
              </a:buClr>
              <a:buSzPct val="100000"/>
              <a:buFont typeface="Wingdings" panose="05000000000000000000" pitchFamily="2" charset="2"/>
              <a:buChar char=""/>
              <a:defRPr/>
            </a:pPr>
            <a:r>
              <a:rPr lang="fr-FR" altLang="zh-CN" sz="1600" spc="-30" dirty="0">
                <a:solidFill>
                  <a:srgbClr val="002060"/>
                </a:solidFill>
              </a:rPr>
              <a:t>La maîtrise des "risques opérationnels" ; </a:t>
            </a:r>
          </a:p>
          <a:p>
            <a:pPr marL="285750" lvl="1" indent="-285750" algn="just">
              <a:lnSpc>
                <a:spcPct val="90000"/>
              </a:lnSpc>
              <a:buClr>
                <a:srgbClr val="002060"/>
              </a:buClr>
              <a:buSzPct val="100000"/>
              <a:buFont typeface="Wingdings" panose="05000000000000000000" pitchFamily="2" charset="2"/>
              <a:buChar char=""/>
              <a:defRPr/>
            </a:pPr>
            <a:r>
              <a:rPr lang="fr-FR" altLang="zh-CN" sz="1600" spc="-30" dirty="0">
                <a:solidFill>
                  <a:srgbClr val="002060"/>
                </a:solidFill>
              </a:rPr>
              <a:t>Un système pour la maîtrise du risque total (Gouvernance).</a:t>
            </a:r>
            <a:endParaRPr lang="fr-FR" altLang="zh-CN" sz="1600" dirty="0">
              <a:solidFill>
                <a:srgbClr val="002060"/>
              </a:solidFill>
            </a:endParaRPr>
          </a:p>
        </p:txBody>
      </p:sp>
      <p:sp>
        <p:nvSpPr>
          <p:cNvPr id="36" name="ZoneTexte 35">
            <a:extLst>
              <a:ext uri="{FF2B5EF4-FFF2-40B4-BE49-F238E27FC236}">
                <a16:creationId xmlns:a16="http://schemas.microsoft.com/office/drawing/2014/main" xmlns="" id="{AC94F106-9B23-4C4D-B06A-0F3D61F14C8E}"/>
              </a:ext>
            </a:extLst>
          </p:cNvPr>
          <p:cNvSpPr txBox="1"/>
          <p:nvPr/>
        </p:nvSpPr>
        <p:spPr>
          <a:xfrm>
            <a:off x="237976" y="1046066"/>
            <a:ext cx="7131494" cy="369332"/>
          </a:xfrm>
          <a:prstGeom prst="rect">
            <a:avLst/>
          </a:prstGeom>
          <a:noFill/>
        </p:spPr>
        <p:txBody>
          <a:bodyPr wrap="square">
            <a:spAutoFit/>
          </a:bodyPr>
          <a:lstStyle/>
          <a:p>
            <a:r>
              <a:rPr lang="fr-FR" b="1" i="0" u="none" strike="noStrike" baseline="0" dirty="0">
                <a:solidFill>
                  <a:srgbClr val="0070C0"/>
                </a:solidFill>
              </a:rPr>
              <a:t>La maîtrise des risques spécifiques en courus par les SGC exige surtout :</a:t>
            </a:r>
            <a:endParaRPr lang="fr-FR" dirty="0">
              <a:solidFill>
                <a:srgbClr val="0070C0"/>
              </a:solidFill>
            </a:endParaRPr>
          </a:p>
        </p:txBody>
      </p:sp>
      <p:cxnSp>
        <p:nvCxnSpPr>
          <p:cNvPr id="37" name="Connecteur droit 36">
            <a:extLst>
              <a:ext uri="{FF2B5EF4-FFF2-40B4-BE49-F238E27FC236}">
                <a16:creationId xmlns:a16="http://schemas.microsoft.com/office/drawing/2014/main" xmlns="" id="{5AE4F7AF-5681-4494-99A5-19B836D0CA9C}"/>
              </a:ext>
            </a:extLst>
          </p:cNvPr>
          <p:cNvCxnSpPr>
            <a:cxnSpLocks/>
          </p:cNvCxnSpPr>
          <p:nvPr/>
        </p:nvCxnSpPr>
        <p:spPr>
          <a:xfrm>
            <a:off x="6094559" y="1565890"/>
            <a:ext cx="1441" cy="2449406"/>
          </a:xfrm>
          <a:prstGeom prst="line">
            <a:avLst/>
          </a:prstGeom>
          <a:ln w="38100">
            <a:solidFill>
              <a:srgbClr val="FF9933"/>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xmlns="" id="{61EBFDBF-819B-4369-97A8-8C7B4DFD5090}"/>
              </a:ext>
            </a:extLst>
          </p:cNvPr>
          <p:cNvCxnSpPr>
            <a:cxnSpLocks/>
          </p:cNvCxnSpPr>
          <p:nvPr/>
        </p:nvCxnSpPr>
        <p:spPr>
          <a:xfrm flipH="1">
            <a:off x="491490" y="4004663"/>
            <a:ext cx="5603069" cy="0"/>
          </a:xfrm>
          <a:prstGeom prst="line">
            <a:avLst/>
          </a:prstGeom>
          <a:ln w="38100">
            <a:solidFill>
              <a:srgbClr val="FF9933"/>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1" name="Rectangle 19">
            <a:extLst>
              <a:ext uri="{FF2B5EF4-FFF2-40B4-BE49-F238E27FC236}">
                <a16:creationId xmlns:a16="http://schemas.microsoft.com/office/drawing/2014/main" xmlns="" id="{101EBBC4-1169-499A-B1B3-D412564BBFAC}"/>
              </a:ext>
            </a:extLst>
          </p:cNvPr>
          <p:cNvSpPr/>
          <p:nvPr/>
        </p:nvSpPr>
        <p:spPr>
          <a:xfrm rot="21388734">
            <a:off x="6711416" y="1412001"/>
            <a:ext cx="3592082"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92D050">
                  <a:lumMod val="42000"/>
                  <a:lumOff val="58000"/>
                </a:srgbClr>
              </a:gs>
              <a:gs pos="100000">
                <a:srgbClr val="89C25A">
                  <a:lumMod val="81000"/>
                  <a:lumOff val="19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0702" tIns="50702" rIns="50702" bIns="50702"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ea typeface="+mn-ea"/>
              <a:cs typeface="Segoe UI" panose="020B0502040204020203" pitchFamily="34" charset="0"/>
            </a:endParaRPr>
          </a:p>
        </p:txBody>
      </p:sp>
      <p:sp>
        <p:nvSpPr>
          <p:cNvPr id="42" name="Rectangle 41">
            <a:extLst>
              <a:ext uri="{FF2B5EF4-FFF2-40B4-BE49-F238E27FC236}">
                <a16:creationId xmlns:a16="http://schemas.microsoft.com/office/drawing/2014/main" xmlns="" id="{48F1EA2B-0101-4709-8587-6B274269A1A9}"/>
              </a:ext>
            </a:extLst>
          </p:cNvPr>
          <p:cNvSpPr/>
          <p:nvPr/>
        </p:nvSpPr>
        <p:spPr>
          <a:xfrm rot="21362501">
            <a:off x="6691898" y="1344928"/>
            <a:ext cx="3694705" cy="1395056"/>
          </a:xfrm>
          <a:prstGeom prst="rect">
            <a:avLst/>
          </a:prstGeom>
        </p:spPr>
        <p:txBody>
          <a:bodyPr wrap="square" lIns="101403" tIns="50702" rIns="101403" bIns="50702">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prstClr val="black"/>
                </a:solidFill>
                <a:effectLst/>
                <a:uLnTx/>
                <a:uFillTx/>
                <a:ea typeface="+mn-ea"/>
                <a:cs typeface="Segoe UI" panose="020B0502040204020203" pitchFamily="34" charset="0"/>
              </a:rPr>
              <a:t>"Plus importantes que les fonds propres sont des provisions appropriées pour pertes sur crédits… Si ces provisions sont correctes et suffisamment élevées, le capital et les réserves représentent exactement le coussin supportant les prêts à caractère douteux et les autres risques"</a:t>
            </a:r>
            <a:endParaRPr kumimoji="0" lang="en-US" sz="1400" b="0" i="0" u="none" strike="noStrike" kern="1200" cap="none" spc="0" normalizeH="0" baseline="0" noProof="0" dirty="0">
              <a:ln>
                <a:noFill/>
              </a:ln>
              <a:solidFill>
                <a:prstClr val="black">
                  <a:lumMod val="95000"/>
                  <a:lumOff val="5000"/>
                </a:prstClr>
              </a:solidFill>
              <a:effectLst/>
              <a:uLnTx/>
              <a:uFillTx/>
              <a:ea typeface="+mn-ea"/>
              <a:cs typeface="Segoe UI" panose="020B0502040204020203" pitchFamily="34" charset="0"/>
            </a:endParaRPr>
          </a:p>
        </p:txBody>
      </p:sp>
      <p:sp>
        <p:nvSpPr>
          <p:cNvPr id="46" name="ZoneTexte 45">
            <a:extLst>
              <a:ext uri="{FF2B5EF4-FFF2-40B4-BE49-F238E27FC236}">
                <a16:creationId xmlns:a16="http://schemas.microsoft.com/office/drawing/2014/main" xmlns="" id="{CF7801BC-8607-4040-8611-7DE44B41A681}"/>
              </a:ext>
            </a:extLst>
          </p:cNvPr>
          <p:cNvSpPr txBox="1"/>
          <p:nvPr/>
        </p:nvSpPr>
        <p:spPr>
          <a:xfrm>
            <a:off x="6696305" y="2961237"/>
            <a:ext cx="4623967" cy="523220"/>
          </a:xfrm>
          <a:prstGeom prst="rect">
            <a:avLst/>
          </a:prstGeom>
          <a:noFill/>
        </p:spPr>
        <p:txBody>
          <a:bodyPr wrap="square">
            <a:spAutoFit/>
          </a:bodyPr>
          <a:lstStyle/>
          <a:p>
            <a:pPr algn="just"/>
            <a:r>
              <a:rPr lang="en-US" sz="1400" b="1" i="1" u="none" strike="noStrike" baseline="0" dirty="0">
                <a:solidFill>
                  <a:srgbClr val="FF6600"/>
                </a:solidFill>
              </a:rPr>
              <a:t>GIEHLER, Thorsten </a:t>
            </a:r>
            <a:r>
              <a:rPr lang="en-US" sz="1400" b="0" i="1" u="none" strike="noStrike" baseline="0" dirty="0">
                <a:solidFill>
                  <a:srgbClr val="000000"/>
                </a:solidFill>
              </a:rPr>
              <a:t>(1999), Sources of Funds for Agricultural Lending, FAO, GTZ Agricultural Finance </a:t>
            </a:r>
            <a:r>
              <a:rPr lang="fr-FR" sz="1400" b="0" i="1" u="none" strike="noStrike" baseline="0" dirty="0" err="1">
                <a:solidFill>
                  <a:srgbClr val="000000"/>
                </a:solidFill>
              </a:rPr>
              <a:t>Revisited</a:t>
            </a:r>
            <a:r>
              <a:rPr lang="fr-FR" sz="1400" b="0" i="1" u="none" strike="noStrike" baseline="0" dirty="0">
                <a:solidFill>
                  <a:srgbClr val="000000"/>
                </a:solidFill>
              </a:rPr>
              <a:t> No. 4. Rome</a:t>
            </a:r>
            <a:endParaRPr lang="fr-FR" sz="1400" i="1" dirty="0"/>
          </a:p>
        </p:txBody>
      </p:sp>
      <p:cxnSp>
        <p:nvCxnSpPr>
          <p:cNvPr id="47" name="Connecteur droit avec flèche 46">
            <a:extLst>
              <a:ext uri="{FF2B5EF4-FFF2-40B4-BE49-F238E27FC236}">
                <a16:creationId xmlns:a16="http://schemas.microsoft.com/office/drawing/2014/main" xmlns="" id="{61EF9CC5-617F-44C2-A47D-346F8E728E28}"/>
              </a:ext>
            </a:extLst>
          </p:cNvPr>
          <p:cNvCxnSpPr>
            <a:cxnSpLocks/>
            <a:stCxn id="19" idx="6"/>
            <a:endCxn id="42" idx="1"/>
          </p:cNvCxnSpPr>
          <p:nvPr/>
        </p:nvCxnSpPr>
        <p:spPr>
          <a:xfrm>
            <a:off x="5732230" y="2169980"/>
            <a:ext cx="964075" cy="0"/>
          </a:xfrm>
          <a:prstGeom prst="straightConnector1">
            <a:avLst/>
          </a:prstGeom>
          <a:ln w="28575">
            <a:solidFill>
              <a:srgbClr val="2F5597"/>
            </a:solidFill>
            <a:tailEnd type="triangle"/>
          </a:ln>
        </p:spPr>
        <p:style>
          <a:lnRef idx="1">
            <a:schemeClr val="accent1"/>
          </a:lnRef>
          <a:fillRef idx="0">
            <a:schemeClr val="accent1"/>
          </a:fillRef>
          <a:effectRef idx="0">
            <a:schemeClr val="accent1"/>
          </a:effectRef>
          <a:fontRef idx="minor">
            <a:schemeClr val="tx1"/>
          </a:fontRef>
        </p:style>
      </p:cxnSp>
      <p:sp>
        <p:nvSpPr>
          <p:cNvPr id="19" name="Ellipse 18">
            <a:extLst>
              <a:ext uri="{FF2B5EF4-FFF2-40B4-BE49-F238E27FC236}">
                <a16:creationId xmlns:a16="http://schemas.microsoft.com/office/drawing/2014/main" xmlns="" id="{9FBA59C8-23C2-4D1B-95EA-D2E9D4FB0CD4}"/>
              </a:ext>
            </a:extLst>
          </p:cNvPr>
          <p:cNvSpPr/>
          <p:nvPr/>
        </p:nvSpPr>
        <p:spPr>
          <a:xfrm>
            <a:off x="5217880" y="1918520"/>
            <a:ext cx="514350" cy="50292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Flèche : droite rayée 58">
            <a:extLst>
              <a:ext uri="{FF2B5EF4-FFF2-40B4-BE49-F238E27FC236}">
                <a16:creationId xmlns:a16="http://schemas.microsoft.com/office/drawing/2014/main" xmlns="" id="{2A8C7CFF-804A-473F-A671-3B7B6BA2B7D2}"/>
              </a:ext>
            </a:extLst>
          </p:cNvPr>
          <p:cNvSpPr/>
          <p:nvPr/>
        </p:nvSpPr>
        <p:spPr>
          <a:xfrm>
            <a:off x="2433344" y="5235870"/>
            <a:ext cx="351170" cy="576064"/>
          </a:xfrm>
          <a:prstGeom prst="strip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ZoneTexte 66">
            <a:extLst>
              <a:ext uri="{FF2B5EF4-FFF2-40B4-BE49-F238E27FC236}">
                <a16:creationId xmlns:a16="http://schemas.microsoft.com/office/drawing/2014/main" xmlns="" id="{2CA0B8D8-417C-46C0-AD17-C2E4C43881A2}"/>
              </a:ext>
            </a:extLst>
          </p:cNvPr>
          <p:cNvSpPr txBox="1"/>
          <p:nvPr/>
        </p:nvSpPr>
        <p:spPr>
          <a:xfrm>
            <a:off x="2784514" y="4137473"/>
            <a:ext cx="8453195" cy="2585313"/>
          </a:xfrm>
          <a:prstGeom prst="rect">
            <a:avLst/>
          </a:prstGeom>
          <a:noFill/>
          <a:ln>
            <a:solidFill>
              <a:srgbClr val="002060"/>
            </a:solidFill>
          </a:ln>
        </p:spPr>
        <p:txBody>
          <a:bodyPr wrap="square" anchor="ctr">
            <a:noAutofit/>
          </a:bodyPr>
          <a:lstStyle/>
          <a:p>
            <a:pPr marL="285750" lvl="1" indent="-285750" algn="just">
              <a:lnSpc>
                <a:spcPct val="90000"/>
              </a:lnSpc>
              <a:buClr>
                <a:srgbClr val="002060"/>
              </a:buClr>
              <a:buSzPct val="100000"/>
              <a:buFont typeface="Wingdings" panose="05000000000000000000" pitchFamily="2" charset="2"/>
              <a:buChar char=""/>
              <a:defRPr/>
            </a:pPr>
            <a:r>
              <a:rPr lang="fr-FR" altLang="zh-CN" spc="-30" dirty="0">
                <a:solidFill>
                  <a:srgbClr val="002060"/>
                </a:solidFill>
              </a:rPr>
              <a:t>Un référentiel de très haute qualité qui favorise la convergence des pratiques comptables au niveau mondial;</a:t>
            </a:r>
          </a:p>
          <a:p>
            <a:pPr marL="285750" lvl="1" indent="-285750" algn="just">
              <a:lnSpc>
                <a:spcPct val="90000"/>
              </a:lnSpc>
              <a:buClr>
                <a:srgbClr val="002060"/>
              </a:buClr>
              <a:buSzPct val="100000"/>
              <a:buFont typeface="Wingdings" panose="05000000000000000000" pitchFamily="2" charset="2"/>
              <a:buChar char=""/>
              <a:defRPr/>
            </a:pPr>
            <a:r>
              <a:rPr lang="fr-FR" altLang="zh-CN" spc="-30" dirty="0">
                <a:solidFill>
                  <a:srgbClr val="002060"/>
                </a:solidFill>
              </a:rPr>
              <a:t>Un référentiel résolument économique tourné vers la substance des opérations;</a:t>
            </a:r>
          </a:p>
          <a:p>
            <a:pPr marL="285750" lvl="1" indent="-285750" algn="just">
              <a:lnSpc>
                <a:spcPct val="90000"/>
              </a:lnSpc>
              <a:buClr>
                <a:srgbClr val="002060"/>
              </a:buClr>
              <a:buSzPct val="100000"/>
              <a:buFont typeface="Wingdings" panose="05000000000000000000" pitchFamily="2" charset="2"/>
              <a:buChar char=""/>
              <a:defRPr/>
            </a:pPr>
            <a:r>
              <a:rPr lang="fr-FR" altLang="zh-CN" spc="-30" dirty="0">
                <a:solidFill>
                  <a:srgbClr val="002060"/>
                </a:solidFill>
              </a:rPr>
              <a:t>Un référentiel qui consacre une mesure proactive des pertes de crédit attendues;</a:t>
            </a:r>
          </a:p>
          <a:p>
            <a:pPr marL="285750" lvl="1" indent="-285750" algn="just">
              <a:lnSpc>
                <a:spcPct val="90000"/>
              </a:lnSpc>
              <a:buClr>
                <a:srgbClr val="002060"/>
              </a:buClr>
              <a:buSzPct val="100000"/>
              <a:buFont typeface="Wingdings" panose="05000000000000000000" pitchFamily="2" charset="2"/>
              <a:buChar char=""/>
              <a:defRPr/>
            </a:pPr>
            <a:r>
              <a:rPr lang="fr-FR" altLang="zh-CN" spc="-30" dirty="0">
                <a:solidFill>
                  <a:srgbClr val="002060"/>
                </a:solidFill>
              </a:rPr>
              <a:t>Un référentiel qui présente de fortes interactions avec le dispositif Bâle III sur les provisions pour risque crédit, qui permettent des mises en commun de définitions (concept de perte attendue, probabilité de défaut…), de modèles et de diverses données;</a:t>
            </a:r>
          </a:p>
          <a:p>
            <a:pPr marL="285750" lvl="1" indent="-285750" algn="just">
              <a:lnSpc>
                <a:spcPct val="90000"/>
              </a:lnSpc>
              <a:buClr>
                <a:srgbClr val="002060"/>
              </a:buClr>
              <a:buSzPct val="100000"/>
              <a:buFont typeface="Wingdings" panose="05000000000000000000" pitchFamily="2" charset="2"/>
              <a:buChar char=""/>
              <a:defRPr/>
            </a:pPr>
            <a:r>
              <a:rPr lang="fr-FR" altLang="zh-CN" spc="-30" dirty="0">
                <a:solidFill>
                  <a:srgbClr val="002060"/>
                </a:solidFill>
              </a:rPr>
              <a:t>Un référentiel qui permet à travers l’information financière produite d’apprécier le stewardship.</a:t>
            </a:r>
          </a:p>
        </p:txBody>
      </p:sp>
      <p:grpSp>
        <p:nvGrpSpPr>
          <p:cNvPr id="23" name="Groupe 22">
            <a:extLst>
              <a:ext uri="{FF2B5EF4-FFF2-40B4-BE49-F238E27FC236}">
                <a16:creationId xmlns:a16="http://schemas.microsoft.com/office/drawing/2014/main" xmlns="" id="{E7AA768E-9A68-4EB5-BD38-55BB22950816}"/>
              </a:ext>
            </a:extLst>
          </p:cNvPr>
          <p:cNvGrpSpPr/>
          <p:nvPr/>
        </p:nvGrpSpPr>
        <p:grpSpPr>
          <a:xfrm>
            <a:off x="397238" y="4122717"/>
            <a:ext cx="1989728" cy="2600074"/>
            <a:chOff x="397238" y="4122717"/>
            <a:chExt cx="1989728" cy="2600074"/>
          </a:xfrm>
        </p:grpSpPr>
        <p:grpSp>
          <p:nvGrpSpPr>
            <p:cNvPr id="12" name="Groupe 11">
              <a:extLst>
                <a:ext uri="{FF2B5EF4-FFF2-40B4-BE49-F238E27FC236}">
                  <a16:creationId xmlns:a16="http://schemas.microsoft.com/office/drawing/2014/main" xmlns="" id="{CD38DD12-3D11-4996-AB46-20936604D68C}"/>
                </a:ext>
              </a:extLst>
            </p:cNvPr>
            <p:cNvGrpSpPr/>
            <p:nvPr/>
          </p:nvGrpSpPr>
          <p:grpSpPr>
            <a:xfrm>
              <a:off x="491490" y="4122717"/>
              <a:ext cx="1895476" cy="2535920"/>
              <a:chOff x="753352" y="4785803"/>
              <a:chExt cx="2409825" cy="1920363"/>
            </a:xfrm>
          </p:grpSpPr>
          <p:pic>
            <p:nvPicPr>
              <p:cNvPr id="25" name="Image 24">
                <a:extLst>
                  <a:ext uri="{FF2B5EF4-FFF2-40B4-BE49-F238E27FC236}">
                    <a16:creationId xmlns:a16="http://schemas.microsoft.com/office/drawing/2014/main" xmlns="" id="{14B17079-4CA7-464F-9B8C-51611228C0DF}"/>
                  </a:ext>
                </a:extLst>
              </p:cNvPr>
              <p:cNvPicPr>
                <a:picLocks noChangeAspect="1"/>
              </p:cNvPicPr>
              <p:nvPr/>
            </p:nvPicPr>
            <p:blipFill>
              <a:blip r:embed="rId4"/>
              <a:stretch>
                <a:fillRect/>
              </a:stretch>
            </p:blipFill>
            <p:spPr>
              <a:xfrm>
                <a:off x="753352" y="4785803"/>
                <a:ext cx="2409825" cy="819150"/>
              </a:xfrm>
              <a:prstGeom prst="rect">
                <a:avLst/>
              </a:prstGeom>
            </p:spPr>
          </p:pic>
          <p:pic>
            <p:nvPicPr>
              <p:cNvPr id="29" name="Image 28">
                <a:extLst>
                  <a:ext uri="{FF2B5EF4-FFF2-40B4-BE49-F238E27FC236}">
                    <a16:creationId xmlns:a16="http://schemas.microsoft.com/office/drawing/2014/main" xmlns="" id="{946EE403-7FAC-4FFB-950A-C340CB26B41F}"/>
                  </a:ext>
                </a:extLst>
              </p:cNvPr>
              <p:cNvPicPr>
                <a:picLocks noChangeAspect="1"/>
              </p:cNvPicPr>
              <p:nvPr/>
            </p:nvPicPr>
            <p:blipFill>
              <a:blip r:embed="rId5"/>
              <a:stretch>
                <a:fillRect/>
              </a:stretch>
            </p:blipFill>
            <p:spPr>
              <a:xfrm>
                <a:off x="849575" y="5685180"/>
                <a:ext cx="2156515" cy="1020986"/>
              </a:xfrm>
              <a:prstGeom prst="rect">
                <a:avLst/>
              </a:prstGeom>
            </p:spPr>
          </p:pic>
        </p:grpSp>
        <p:sp>
          <p:nvSpPr>
            <p:cNvPr id="15" name="Rectangle 14">
              <a:extLst>
                <a:ext uri="{FF2B5EF4-FFF2-40B4-BE49-F238E27FC236}">
                  <a16:creationId xmlns:a16="http://schemas.microsoft.com/office/drawing/2014/main" xmlns="" id="{1E26AA64-8F01-4921-864C-5A17EB3B8C39}"/>
                </a:ext>
              </a:extLst>
            </p:cNvPr>
            <p:cNvSpPr/>
            <p:nvPr/>
          </p:nvSpPr>
          <p:spPr>
            <a:xfrm>
              <a:off x="397238" y="4137474"/>
              <a:ext cx="1989728" cy="258531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4036127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9">
            <a:extLst>
              <a:ext uri="{FF2B5EF4-FFF2-40B4-BE49-F238E27FC236}">
                <a16:creationId xmlns:a16="http://schemas.microsoft.com/office/drawing/2014/main" xmlns="" id="{346D69F0-9506-5B87-58F4-FE34E549B797}"/>
              </a:ext>
            </a:extLst>
          </p:cNvPr>
          <p:cNvSpPr txBox="1">
            <a:spLocks/>
          </p:cNvSpPr>
          <p:nvPr/>
        </p:nvSpPr>
        <p:spPr>
          <a:xfrm>
            <a:off x="929639" y="2372828"/>
            <a:ext cx="8122921" cy="1338828"/>
          </a:xfrm>
          <a:prstGeom prst="rect">
            <a:avLst/>
          </a:prstGeom>
        </p:spPr>
        <p:txBody>
          <a:bodyPr vert="horz" wrap="square"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36000" marR="0" lvl="0" indent="-1203325" algn="just"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03.</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Fiscalité des SCG: État des lieux et</a:t>
            </a:r>
          </a:p>
          <a:p>
            <a:pPr marL="36000" marR="0" lvl="0" indent="-1203325" algn="just" defTabSz="914400" rtl="0" eaLnBrk="1" fontAlgn="auto" latinLnBrk="0" hangingPunct="1">
              <a:lnSpc>
                <a:spcPct val="90000"/>
              </a:lnSpc>
              <a:spcBef>
                <a:spcPct val="0"/>
              </a:spcBef>
              <a:spcAft>
                <a:spcPts val="0"/>
              </a:spcAft>
              <a:buClrTx/>
              <a:buSzTx/>
              <a:buFontTx/>
              <a:buNone/>
              <a:tabLst/>
              <a:defRPr/>
            </a:pPr>
            <a:r>
              <a:rPr lang="fr-FR" sz="3000" dirty="0">
                <a:latin typeface="+mn-lt"/>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mesures d’appui envisageables</a:t>
            </a:r>
          </a:p>
          <a:p>
            <a:pPr marL="36000" marR="0" lvl="0" indent="-1203325" algn="just" defTabSz="914400" rtl="0" eaLnBrk="1" fontAlgn="auto" latinLnBrk="0" hangingPunct="1">
              <a:lnSpc>
                <a:spcPct val="90000"/>
              </a:lnSpc>
              <a:spcBef>
                <a:spcPct val="0"/>
              </a:spcBef>
              <a:spcAft>
                <a:spcPts val="0"/>
              </a:spcAft>
              <a:buClrTx/>
              <a:buSzTx/>
              <a:buFontTx/>
              <a:buNone/>
              <a:tabLst/>
              <a:defRPr/>
            </a:pPr>
            <a:endPar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endParaRPr>
          </a:p>
        </p:txBody>
      </p:sp>
      <p:cxnSp>
        <p:nvCxnSpPr>
          <p:cNvPr id="14" name="Straight Connector 13">
            <a:extLst>
              <a:ext uri="{FF2B5EF4-FFF2-40B4-BE49-F238E27FC236}">
                <a16:creationId xmlns:a16="http://schemas.microsoft.com/office/drawing/2014/main" xmlns="" id="{29276CBF-6A2A-CA87-D740-B9DE2D3FB649}"/>
              </a:ext>
            </a:extLst>
          </p:cNvPr>
          <p:cNvCxnSpPr>
            <a:cxnSpLocks/>
          </p:cNvCxnSpPr>
          <p:nvPr/>
        </p:nvCxnSpPr>
        <p:spPr>
          <a:xfrm>
            <a:off x="929640" y="3317249"/>
            <a:ext cx="10515600" cy="0"/>
          </a:xfrm>
          <a:prstGeom prst="line">
            <a:avLst/>
          </a:prstGeom>
          <a:noFill/>
          <a:ln w="28575" cap="flat" cmpd="sng" algn="ctr">
            <a:solidFill>
              <a:srgbClr val="0E3A4D"/>
            </a:solidFill>
            <a:prstDash val="solid"/>
          </a:ln>
          <a:effectLst/>
        </p:spPr>
      </p:cxnSp>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Calibri" panose="020F0502020204030204" pitchFamily="34" charset="0"/>
                  <a:cs typeface="Calibri" panose="020F0502020204030204" pitchFamily="34" charset="0"/>
                </a:rPr>
                <a:pPr algn="ctr" defTabSz="1042717" eaLnBrk="1" fontAlgn="auto" hangingPunct="1">
                  <a:spcBef>
                    <a:spcPts val="0"/>
                  </a:spcBef>
                  <a:spcAft>
                    <a:spcPts val="0"/>
                  </a:spcAft>
                  <a:defRPr/>
                </a:pPr>
                <a:t>27</a:t>
              </a:fld>
              <a:endParaRPr lang="en-GB" sz="1448" dirty="0">
                <a:solidFill>
                  <a:srgbClr val="002060"/>
                </a:solidFill>
                <a:latin typeface="Calibri" panose="020F0502020204030204" pitchFamily="34" charset="0"/>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5980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28</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3"/>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SGC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arabes</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État des lieux</a:t>
            </a:r>
            <a:endPar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endParaRPr>
          </a:p>
        </p:txBody>
      </p:sp>
      <p:grpSp>
        <p:nvGrpSpPr>
          <p:cNvPr id="13" name="Groupe 12">
            <a:extLst>
              <a:ext uri="{FF2B5EF4-FFF2-40B4-BE49-F238E27FC236}">
                <a16:creationId xmlns:a16="http://schemas.microsoft.com/office/drawing/2014/main" xmlns="" id="{E01E0F5C-A56C-4C9C-9567-16A44DCF183C}"/>
              </a:ext>
            </a:extLst>
          </p:cNvPr>
          <p:cNvGrpSpPr/>
          <p:nvPr/>
        </p:nvGrpSpPr>
        <p:grpSpPr>
          <a:xfrm>
            <a:off x="205811" y="1018071"/>
            <a:ext cx="9932599" cy="520357"/>
            <a:chOff x="205811" y="1120941"/>
            <a:chExt cx="9932599" cy="520357"/>
          </a:xfrm>
        </p:grpSpPr>
        <p:pic>
          <p:nvPicPr>
            <p:cNvPr id="3" name="Image 2">
              <a:extLst>
                <a:ext uri="{FF2B5EF4-FFF2-40B4-BE49-F238E27FC236}">
                  <a16:creationId xmlns:a16="http://schemas.microsoft.com/office/drawing/2014/main" xmlns="" id="{329F340F-7360-49FC-904D-3203F43B00AC}"/>
                </a:ext>
              </a:extLst>
            </p:cNvPr>
            <p:cNvPicPr>
              <a:picLocks noChangeAspect="1"/>
            </p:cNvPicPr>
            <p:nvPr/>
          </p:nvPicPr>
          <p:blipFill>
            <a:blip r:embed="rId4"/>
            <a:stretch>
              <a:fillRect/>
            </a:stretch>
          </p:blipFill>
          <p:spPr>
            <a:xfrm>
              <a:off x="205811" y="1120941"/>
              <a:ext cx="401012" cy="507831"/>
            </a:xfrm>
            <a:prstGeom prst="rect">
              <a:avLst/>
            </a:prstGeom>
          </p:spPr>
        </p:pic>
        <p:sp>
          <p:nvSpPr>
            <p:cNvPr id="44" name="ZoneTexte 43">
              <a:extLst>
                <a:ext uri="{FF2B5EF4-FFF2-40B4-BE49-F238E27FC236}">
                  <a16:creationId xmlns:a16="http://schemas.microsoft.com/office/drawing/2014/main" xmlns="" id="{7F6801B5-130B-4AC9-A17B-59BFE1BB4310}"/>
                </a:ext>
              </a:extLst>
            </p:cNvPr>
            <p:cNvSpPr txBox="1"/>
            <p:nvPr/>
          </p:nvSpPr>
          <p:spPr>
            <a:xfrm>
              <a:off x="507342" y="1271966"/>
              <a:ext cx="9631068" cy="369332"/>
            </a:xfrm>
            <a:prstGeom prst="rect">
              <a:avLst/>
            </a:prstGeom>
            <a:noFill/>
          </p:spPr>
          <p:txBody>
            <a:bodyPr wrap="square">
              <a:spAutoFit/>
            </a:bodyPr>
            <a:lstStyle/>
            <a:p>
              <a:pPr algn="just"/>
              <a:r>
                <a:rPr lang="fr-FR" b="1" i="1" dirty="0">
                  <a:solidFill>
                    <a:srgbClr val="0070C0"/>
                  </a:solidFill>
                </a:rPr>
                <a:t>Imposition des résultats réalisés par les SGC (Entités juridique de Garantie / Fonds de Garantie)</a:t>
              </a:r>
              <a:r>
                <a:rPr lang="fr-FR" sz="1800" b="1" i="1" u="none" strike="noStrike" baseline="0" dirty="0">
                  <a:solidFill>
                    <a:srgbClr val="0070C0"/>
                  </a:solidFill>
                </a:rPr>
                <a:t>?</a:t>
              </a:r>
              <a:endParaRPr lang="fr-FR" b="1" i="1" dirty="0">
                <a:solidFill>
                  <a:srgbClr val="0070C0"/>
                </a:solidFill>
              </a:endParaRPr>
            </a:p>
          </p:txBody>
        </p:sp>
      </p:grpSp>
      <p:cxnSp>
        <p:nvCxnSpPr>
          <p:cNvPr id="78" name="Connecteur droit avec flèche 77">
            <a:extLst>
              <a:ext uri="{FF2B5EF4-FFF2-40B4-BE49-F238E27FC236}">
                <a16:creationId xmlns:a16="http://schemas.microsoft.com/office/drawing/2014/main" xmlns="" id="{F2E39224-560F-4E44-9B30-C87B2AB0D669}"/>
              </a:ext>
            </a:extLst>
          </p:cNvPr>
          <p:cNvCxnSpPr>
            <a:cxnSpLocks/>
          </p:cNvCxnSpPr>
          <p:nvPr/>
        </p:nvCxnSpPr>
        <p:spPr>
          <a:xfrm flipV="1">
            <a:off x="3321986" y="5926074"/>
            <a:ext cx="4974289" cy="2150"/>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79" name="Connecteur droit avec flèche 78">
            <a:extLst>
              <a:ext uri="{FF2B5EF4-FFF2-40B4-BE49-F238E27FC236}">
                <a16:creationId xmlns:a16="http://schemas.microsoft.com/office/drawing/2014/main" xmlns="" id="{CAAA7B73-D2AE-4289-8B6B-5EA790D66949}"/>
              </a:ext>
            </a:extLst>
          </p:cNvPr>
          <p:cNvCxnSpPr>
            <a:cxnSpLocks/>
          </p:cNvCxnSpPr>
          <p:nvPr/>
        </p:nvCxnSpPr>
        <p:spPr>
          <a:xfrm>
            <a:off x="3405188" y="1820799"/>
            <a:ext cx="0" cy="4200525"/>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82" name="Connecteur droit avec flèche 81">
            <a:extLst>
              <a:ext uri="{FF2B5EF4-FFF2-40B4-BE49-F238E27FC236}">
                <a16:creationId xmlns:a16="http://schemas.microsoft.com/office/drawing/2014/main" xmlns="" id="{8FE4A375-7562-4710-AE87-AF2943C01412}"/>
              </a:ext>
            </a:extLst>
          </p:cNvPr>
          <p:cNvCxnSpPr>
            <a:cxnSpLocks/>
          </p:cNvCxnSpPr>
          <p:nvPr/>
        </p:nvCxnSpPr>
        <p:spPr>
          <a:xfrm>
            <a:off x="7981950" y="1868424"/>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88" name="Connecteur droit avec flèche 87">
            <a:extLst>
              <a:ext uri="{FF2B5EF4-FFF2-40B4-BE49-F238E27FC236}">
                <a16:creationId xmlns:a16="http://schemas.microsoft.com/office/drawing/2014/main" xmlns="" id="{F4714F2E-4F9E-4264-9FAF-84E183DA2899}"/>
              </a:ext>
            </a:extLst>
          </p:cNvPr>
          <p:cNvCxnSpPr>
            <a:cxnSpLocks/>
          </p:cNvCxnSpPr>
          <p:nvPr/>
        </p:nvCxnSpPr>
        <p:spPr>
          <a:xfrm flipV="1">
            <a:off x="3321984" y="2036349"/>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xmlns="" id="{B7105BF1-D5C4-4E41-AFEE-3A0123D2086E}"/>
              </a:ext>
            </a:extLst>
          </p:cNvPr>
          <p:cNvSpPr txBox="1"/>
          <p:nvPr/>
        </p:nvSpPr>
        <p:spPr>
          <a:xfrm>
            <a:off x="3420705" y="5917343"/>
            <a:ext cx="2296935" cy="307777"/>
          </a:xfrm>
          <a:prstGeom prst="rect">
            <a:avLst/>
          </a:prstGeom>
          <a:noFill/>
        </p:spPr>
        <p:txBody>
          <a:bodyPr wrap="square">
            <a:spAutoFit/>
          </a:bodyPr>
          <a:lstStyle/>
          <a:p>
            <a:pPr algn="ctr"/>
            <a:r>
              <a:rPr lang="fr-FR" sz="1400" b="1" i="1" dirty="0">
                <a:solidFill>
                  <a:srgbClr val="2F5597"/>
                </a:solidFill>
              </a:rPr>
              <a:t>Oui</a:t>
            </a:r>
          </a:p>
        </p:txBody>
      </p:sp>
      <p:sp>
        <p:nvSpPr>
          <p:cNvPr id="92" name="ZoneTexte 91">
            <a:extLst>
              <a:ext uri="{FF2B5EF4-FFF2-40B4-BE49-F238E27FC236}">
                <a16:creationId xmlns:a16="http://schemas.microsoft.com/office/drawing/2014/main" xmlns="" id="{2E572D34-07CE-4BDC-B39A-FCB63D2EEBCF}"/>
              </a:ext>
            </a:extLst>
          </p:cNvPr>
          <p:cNvSpPr txBox="1"/>
          <p:nvPr/>
        </p:nvSpPr>
        <p:spPr>
          <a:xfrm>
            <a:off x="5704857" y="5917343"/>
            <a:ext cx="2230923" cy="307777"/>
          </a:xfrm>
          <a:prstGeom prst="rect">
            <a:avLst/>
          </a:prstGeom>
          <a:noFill/>
        </p:spPr>
        <p:txBody>
          <a:bodyPr wrap="square">
            <a:spAutoFit/>
          </a:bodyPr>
          <a:lstStyle/>
          <a:p>
            <a:pPr algn="ctr"/>
            <a:r>
              <a:rPr lang="fr-FR" sz="1400" b="1" i="1" dirty="0">
                <a:solidFill>
                  <a:srgbClr val="2F5597"/>
                </a:solidFill>
              </a:rPr>
              <a:t>Non</a:t>
            </a:r>
          </a:p>
        </p:txBody>
      </p:sp>
      <p:sp>
        <p:nvSpPr>
          <p:cNvPr id="99" name="Rectangle 98">
            <a:extLst>
              <a:ext uri="{FF2B5EF4-FFF2-40B4-BE49-F238E27FC236}">
                <a16:creationId xmlns:a16="http://schemas.microsoft.com/office/drawing/2014/main" xmlns="" id="{67C04043-14D1-4F88-A9DF-81DA3C84036C}"/>
              </a:ext>
            </a:extLst>
          </p:cNvPr>
          <p:cNvSpPr/>
          <p:nvPr/>
        </p:nvSpPr>
        <p:spPr>
          <a:xfrm>
            <a:off x="2833295" y="2818064"/>
            <a:ext cx="549847" cy="307777"/>
          </a:xfrm>
          <a:prstGeom prst="rect">
            <a:avLst/>
          </a:prstGeom>
          <a:noFill/>
        </p:spPr>
        <p:txBody>
          <a:bodyPr wrap="square">
            <a:spAutoFit/>
          </a:bodyPr>
          <a:lstStyle/>
          <a:p>
            <a:pPr algn="ctr"/>
            <a:r>
              <a:rPr lang="fr-FR" sz="1400" b="1" i="1" dirty="0">
                <a:solidFill>
                  <a:srgbClr val="2F5597"/>
                </a:solidFill>
              </a:rPr>
              <a:t>Non</a:t>
            </a:r>
            <a:endParaRPr lang="fr-CA" sz="1400" b="1" i="1" dirty="0">
              <a:solidFill>
                <a:srgbClr val="2F5597"/>
              </a:solidFill>
            </a:endParaRPr>
          </a:p>
        </p:txBody>
      </p:sp>
      <p:sp>
        <p:nvSpPr>
          <p:cNvPr id="103" name="ZoneTexte 102">
            <a:extLst>
              <a:ext uri="{FF2B5EF4-FFF2-40B4-BE49-F238E27FC236}">
                <a16:creationId xmlns:a16="http://schemas.microsoft.com/office/drawing/2014/main" xmlns="" id="{74BF4A9E-C8BC-493D-97F8-8071E3C40FDD}"/>
              </a:ext>
            </a:extLst>
          </p:cNvPr>
          <p:cNvSpPr txBox="1"/>
          <p:nvPr/>
        </p:nvSpPr>
        <p:spPr>
          <a:xfrm>
            <a:off x="3772399" y="2846290"/>
            <a:ext cx="1476825" cy="307777"/>
          </a:xfrm>
          <a:prstGeom prst="rect">
            <a:avLst/>
          </a:prstGeom>
          <a:noFill/>
        </p:spPr>
        <p:txBody>
          <a:bodyPr wrap="square">
            <a:spAutoFit/>
          </a:bodyPr>
          <a:lstStyle/>
          <a:p>
            <a:pPr algn="ctr"/>
            <a:r>
              <a:rPr lang="fr-FR" sz="1400" dirty="0">
                <a:solidFill>
                  <a:srgbClr val="000000"/>
                </a:solidFill>
              </a:rPr>
              <a:t>Egypte (ELGF)</a:t>
            </a:r>
          </a:p>
        </p:txBody>
      </p:sp>
      <p:sp>
        <p:nvSpPr>
          <p:cNvPr id="105" name="ZoneTexte 104">
            <a:extLst>
              <a:ext uri="{FF2B5EF4-FFF2-40B4-BE49-F238E27FC236}">
                <a16:creationId xmlns:a16="http://schemas.microsoft.com/office/drawing/2014/main" xmlns="" id="{EA5190FD-3A3C-4C28-AC31-3A78FD7BB51B}"/>
              </a:ext>
            </a:extLst>
          </p:cNvPr>
          <p:cNvSpPr txBox="1"/>
          <p:nvPr/>
        </p:nvSpPr>
        <p:spPr>
          <a:xfrm>
            <a:off x="3765858" y="4318789"/>
            <a:ext cx="1476825" cy="307777"/>
          </a:xfrm>
          <a:prstGeom prst="rect">
            <a:avLst/>
          </a:prstGeom>
          <a:noFill/>
        </p:spPr>
        <p:txBody>
          <a:bodyPr wrap="square">
            <a:spAutoFit/>
          </a:bodyPr>
          <a:lstStyle/>
          <a:p>
            <a:pPr algn="ctr"/>
            <a:r>
              <a:rPr lang="fr-FR" sz="1400" dirty="0">
                <a:solidFill>
                  <a:srgbClr val="000000"/>
                </a:solidFill>
              </a:rPr>
              <a:t>Jordanie</a:t>
            </a:r>
          </a:p>
        </p:txBody>
      </p:sp>
      <p:sp>
        <p:nvSpPr>
          <p:cNvPr id="111" name="ZoneTexte 110">
            <a:extLst>
              <a:ext uri="{FF2B5EF4-FFF2-40B4-BE49-F238E27FC236}">
                <a16:creationId xmlns:a16="http://schemas.microsoft.com/office/drawing/2014/main" xmlns="" id="{EF4DC920-1512-4333-BDF4-5FDBF98701F5}"/>
              </a:ext>
            </a:extLst>
          </p:cNvPr>
          <p:cNvSpPr txBox="1"/>
          <p:nvPr/>
        </p:nvSpPr>
        <p:spPr>
          <a:xfrm>
            <a:off x="6098923" y="2199157"/>
            <a:ext cx="1476825" cy="307777"/>
          </a:xfrm>
          <a:prstGeom prst="rect">
            <a:avLst/>
          </a:prstGeom>
          <a:noFill/>
        </p:spPr>
        <p:txBody>
          <a:bodyPr wrap="square">
            <a:spAutoFit/>
          </a:bodyPr>
          <a:lstStyle/>
          <a:p>
            <a:pPr algn="ctr"/>
            <a:r>
              <a:rPr lang="fr-FR" sz="1400" dirty="0">
                <a:solidFill>
                  <a:srgbClr val="000000"/>
                </a:solidFill>
              </a:rPr>
              <a:t>Tunisie</a:t>
            </a:r>
          </a:p>
        </p:txBody>
      </p:sp>
      <p:sp>
        <p:nvSpPr>
          <p:cNvPr id="112" name="ZoneTexte 111">
            <a:extLst>
              <a:ext uri="{FF2B5EF4-FFF2-40B4-BE49-F238E27FC236}">
                <a16:creationId xmlns:a16="http://schemas.microsoft.com/office/drawing/2014/main" xmlns="" id="{0AD7CFC7-5EFA-499C-9CA4-6CC7FCBA31B9}"/>
              </a:ext>
            </a:extLst>
          </p:cNvPr>
          <p:cNvSpPr txBox="1"/>
          <p:nvPr/>
        </p:nvSpPr>
        <p:spPr>
          <a:xfrm>
            <a:off x="3765857" y="4620970"/>
            <a:ext cx="1476825" cy="307777"/>
          </a:xfrm>
          <a:prstGeom prst="rect">
            <a:avLst/>
          </a:prstGeom>
          <a:noFill/>
        </p:spPr>
        <p:txBody>
          <a:bodyPr wrap="square">
            <a:spAutoFit/>
          </a:bodyPr>
          <a:lstStyle/>
          <a:p>
            <a:pPr algn="ctr"/>
            <a:r>
              <a:rPr lang="fr-FR" sz="1400" dirty="0">
                <a:solidFill>
                  <a:srgbClr val="000000"/>
                </a:solidFill>
              </a:rPr>
              <a:t>Liban</a:t>
            </a:r>
          </a:p>
        </p:txBody>
      </p:sp>
      <p:sp>
        <p:nvSpPr>
          <p:cNvPr id="113" name="ZoneTexte 112">
            <a:extLst>
              <a:ext uri="{FF2B5EF4-FFF2-40B4-BE49-F238E27FC236}">
                <a16:creationId xmlns:a16="http://schemas.microsoft.com/office/drawing/2014/main" xmlns="" id="{65085CB5-F0B5-41FF-AA3D-2B4BC9073887}"/>
              </a:ext>
            </a:extLst>
          </p:cNvPr>
          <p:cNvSpPr txBox="1"/>
          <p:nvPr/>
        </p:nvSpPr>
        <p:spPr>
          <a:xfrm>
            <a:off x="6098922" y="3214428"/>
            <a:ext cx="1476825" cy="307777"/>
          </a:xfrm>
          <a:prstGeom prst="rect">
            <a:avLst/>
          </a:prstGeom>
          <a:noFill/>
        </p:spPr>
        <p:txBody>
          <a:bodyPr wrap="square">
            <a:spAutoFit/>
          </a:bodyPr>
          <a:lstStyle/>
          <a:p>
            <a:pPr algn="ctr"/>
            <a:r>
              <a:rPr lang="fr-FR" sz="1400" dirty="0">
                <a:solidFill>
                  <a:srgbClr val="000000"/>
                </a:solidFill>
              </a:rPr>
              <a:t>Arabie Saoudite</a:t>
            </a:r>
          </a:p>
        </p:txBody>
      </p:sp>
      <p:sp>
        <p:nvSpPr>
          <p:cNvPr id="114" name="ZoneTexte 113">
            <a:extLst>
              <a:ext uri="{FF2B5EF4-FFF2-40B4-BE49-F238E27FC236}">
                <a16:creationId xmlns:a16="http://schemas.microsoft.com/office/drawing/2014/main" xmlns="" id="{27C27D03-4531-46AC-B974-C8BE63FA2BA5}"/>
              </a:ext>
            </a:extLst>
          </p:cNvPr>
          <p:cNvSpPr txBox="1"/>
          <p:nvPr/>
        </p:nvSpPr>
        <p:spPr>
          <a:xfrm>
            <a:off x="3765856" y="4941704"/>
            <a:ext cx="1476825" cy="307777"/>
          </a:xfrm>
          <a:prstGeom prst="rect">
            <a:avLst/>
          </a:prstGeom>
          <a:noFill/>
        </p:spPr>
        <p:txBody>
          <a:bodyPr wrap="square">
            <a:spAutoFit/>
          </a:bodyPr>
          <a:lstStyle/>
          <a:p>
            <a:pPr algn="ctr"/>
            <a:r>
              <a:rPr lang="fr-FR" sz="1400" dirty="0">
                <a:solidFill>
                  <a:srgbClr val="000000"/>
                </a:solidFill>
              </a:rPr>
              <a:t>Egypte (CGC)</a:t>
            </a:r>
          </a:p>
        </p:txBody>
      </p:sp>
      <p:sp>
        <p:nvSpPr>
          <p:cNvPr id="115" name="ZoneTexte 114">
            <a:extLst>
              <a:ext uri="{FF2B5EF4-FFF2-40B4-BE49-F238E27FC236}">
                <a16:creationId xmlns:a16="http://schemas.microsoft.com/office/drawing/2014/main" xmlns="" id="{D791B4BA-9C49-4958-B96A-9D6A078F7C84}"/>
              </a:ext>
            </a:extLst>
          </p:cNvPr>
          <p:cNvSpPr txBox="1"/>
          <p:nvPr/>
        </p:nvSpPr>
        <p:spPr>
          <a:xfrm>
            <a:off x="6098923" y="2513996"/>
            <a:ext cx="1476825" cy="307777"/>
          </a:xfrm>
          <a:prstGeom prst="rect">
            <a:avLst/>
          </a:prstGeom>
          <a:noFill/>
        </p:spPr>
        <p:txBody>
          <a:bodyPr wrap="square">
            <a:spAutoFit/>
          </a:bodyPr>
          <a:lstStyle/>
          <a:p>
            <a:pPr algn="ctr"/>
            <a:r>
              <a:rPr lang="fr-FR" sz="1400" dirty="0">
                <a:solidFill>
                  <a:srgbClr val="000000"/>
                </a:solidFill>
              </a:rPr>
              <a:t>Algérie (CGCI)</a:t>
            </a:r>
          </a:p>
        </p:txBody>
      </p:sp>
      <p:sp>
        <p:nvSpPr>
          <p:cNvPr id="116" name="ZoneTexte 115">
            <a:extLst>
              <a:ext uri="{FF2B5EF4-FFF2-40B4-BE49-F238E27FC236}">
                <a16:creationId xmlns:a16="http://schemas.microsoft.com/office/drawing/2014/main" xmlns="" id="{8ECC36FB-9DD7-4966-8E25-63CA80C3D63D}"/>
              </a:ext>
            </a:extLst>
          </p:cNvPr>
          <p:cNvSpPr txBox="1"/>
          <p:nvPr/>
        </p:nvSpPr>
        <p:spPr>
          <a:xfrm>
            <a:off x="6098922" y="2849971"/>
            <a:ext cx="1476825" cy="307777"/>
          </a:xfrm>
          <a:prstGeom prst="rect">
            <a:avLst/>
          </a:prstGeom>
          <a:noFill/>
        </p:spPr>
        <p:txBody>
          <a:bodyPr wrap="square">
            <a:spAutoFit/>
          </a:bodyPr>
          <a:lstStyle/>
          <a:p>
            <a:pPr algn="ctr"/>
            <a:r>
              <a:rPr lang="fr-FR" sz="1400" dirty="0">
                <a:solidFill>
                  <a:srgbClr val="000000"/>
                </a:solidFill>
              </a:rPr>
              <a:t>Maroc</a:t>
            </a:r>
          </a:p>
        </p:txBody>
      </p:sp>
      <p:sp>
        <p:nvSpPr>
          <p:cNvPr id="117" name="ZoneTexte 116">
            <a:extLst>
              <a:ext uri="{FF2B5EF4-FFF2-40B4-BE49-F238E27FC236}">
                <a16:creationId xmlns:a16="http://schemas.microsoft.com/office/drawing/2014/main" xmlns="" id="{421AA9A0-4104-4777-9232-F04FE53B7D21}"/>
              </a:ext>
            </a:extLst>
          </p:cNvPr>
          <p:cNvSpPr txBox="1"/>
          <p:nvPr/>
        </p:nvSpPr>
        <p:spPr>
          <a:xfrm>
            <a:off x="3802022" y="5257652"/>
            <a:ext cx="1453156" cy="307777"/>
          </a:xfrm>
          <a:prstGeom prst="rect">
            <a:avLst/>
          </a:prstGeom>
          <a:noFill/>
        </p:spPr>
        <p:txBody>
          <a:bodyPr wrap="square">
            <a:spAutoFit/>
          </a:bodyPr>
          <a:lstStyle/>
          <a:p>
            <a:pPr algn="ctr"/>
            <a:r>
              <a:rPr lang="fr-FR" sz="1400" dirty="0">
                <a:solidFill>
                  <a:srgbClr val="000000"/>
                </a:solidFill>
              </a:rPr>
              <a:t>Algérie (FGAR)</a:t>
            </a:r>
          </a:p>
        </p:txBody>
      </p:sp>
      <p:sp>
        <p:nvSpPr>
          <p:cNvPr id="118" name="ZoneTexte 117">
            <a:extLst>
              <a:ext uri="{FF2B5EF4-FFF2-40B4-BE49-F238E27FC236}">
                <a16:creationId xmlns:a16="http://schemas.microsoft.com/office/drawing/2014/main" xmlns="" id="{B74BD15E-621C-43E5-AD83-676115411835}"/>
              </a:ext>
            </a:extLst>
          </p:cNvPr>
          <p:cNvSpPr txBox="1"/>
          <p:nvPr/>
        </p:nvSpPr>
        <p:spPr>
          <a:xfrm>
            <a:off x="6098922" y="3552314"/>
            <a:ext cx="1476825" cy="307777"/>
          </a:xfrm>
          <a:prstGeom prst="rect">
            <a:avLst/>
          </a:prstGeom>
          <a:noFill/>
        </p:spPr>
        <p:txBody>
          <a:bodyPr wrap="square">
            <a:spAutoFit/>
          </a:bodyPr>
          <a:lstStyle/>
          <a:p>
            <a:pPr algn="ctr"/>
            <a:r>
              <a:rPr lang="fr-FR" sz="1400" dirty="0">
                <a:solidFill>
                  <a:srgbClr val="000000"/>
                </a:solidFill>
              </a:rPr>
              <a:t>Yémen</a:t>
            </a:r>
          </a:p>
        </p:txBody>
      </p:sp>
      <p:cxnSp>
        <p:nvCxnSpPr>
          <p:cNvPr id="121" name="Connecteur droit avec flèche 120">
            <a:extLst>
              <a:ext uri="{FF2B5EF4-FFF2-40B4-BE49-F238E27FC236}">
                <a16:creationId xmlns:a16="http://schemas.microsoft.com/office/drawing/2014/main" xmlns="" id="{BF87708A-062F-4B78-A0E7-24EA562335F5}"/>
              </a:ext>
            </a:extLst>
          </p:cNvPr>
          <p:cNvCxnSpPr>
            <a:cxnSpLocks/>
          </p:cNvCxnSpPr>
          <p:nvPr/>
        </p:nvCxnSpPr>
        <p:spPr>
          <a:xfrm>
            <a:off x="7964187" y="591311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sp>
        <p:nvSpPr>
          <p:cNvPr id="122" name="Rectangle 121">
            <a:extLst>
              <a:ext uri="{FF2B5EF4-FFF2-40B4-BE49-F238E27FC236}">
                <a16:creationId xmlns:a16="http://schemas.microsoft.com/office/drawing/2014/main" xmlns="" id="{AD525B50-74FB-46CC-95A2-B71BEEFF1E57}"/>
              </a:ext>
            </a:extLst>
          </p:cNvPr>
          <p:cNvSpPr/>
          <p:nvPr/>
        </p:nvSpPr>
        <p:spPr>
          <a:xfrm>
            <a:off x="4246373" y="1666711"/>
            <a:ext cx="646893" cy="369332"/>
          </a:xfrm>
          <a:prstGeom prst="rect">
            <a:avLst/>
          </a:prstGeom>
          <a:noFill/>
        </p:spPr>
        <p:txBody>
          <a:bodyPr wrap="square">
            <a:spAutoFit/>
          </a:bodyPr>
          <a:lstStyle/>
          <a:p>
            <a:pPr algn="ctr"/>
            <a:r>
              <a:rPr lang="fr-FR" b="1" i="1" dirty="0">
                <a:solidFill>
                  <a:srgbClr val="00B0F0"/>
                </a:solidFill>
              </a:rPr>
              <a:t>50%</a:t>
            </a:r>
            <a:endParaRPr lang="fr-CA" b="1" i="1" dirty="0">
              <a:solidFill>
                <a:srgbClr val="00B0F0"/>
              </a:solidFill>
            </a:endParaRPr>
          </a:p>
        </p:txBody>
      </p:sp>
      <p:sp>
        <p:nvSpPr>
          <p:cNvPr id="124" name="Rectangle 123">
            <a:extLst>
              <a:ext uri="{FF2B5EF4-FFF2-40B4-BE49-F238E27FC236}">
                <a16:creationId xmlns:a16="http://schemas.microsoft.com/office/drawing/2014/main" xmlns="" id="{BBA4107B-7B87-4044-83AC-56D0D694E351}"/>
              </a:ext>
            </a:extLst>
          </p:cNvPr>
          <p:cNvSpPr/>
          <p:nvPr/>
        </p:nvSpPr>
        <p:spPr>
          <a:xfrm>
            <a:off x="6523011" y="1673635"/>
            <a:ext cx="646893" cy="369332"/>
          </a:xfrm>
          <a:prstGeom prst="rect">
            <a:avLst/>
          </a:prstGeom>
          <a:noFill/>
        </p:spPr>
        <p:txBody>
          <a:bodyPr wrap="square">
            <a:spAutoFit/>
          </a:bodyPr>
          <a:lstStyle/>
          <a:p>
            <a:pPr algn="ctr"/>
            <a:r>
              <a:rPr lang="fr-FR" b="1" i="1" dirty="0">
                <a:solidFill>
                  <a:srgbClr val="00B0F0"/>
                </a:solidFill>
              </a:rPr>
              <a:t>50%</a:t>
            </a:r>
            <a:endParaRPr lang="fr-CA" b="1" i="1" dirty="0">
              <a:solidFill>
                <a:srgbClr val="00B0F0"/>
              </a:solidFill>
            </a:endParaRPr>
          </a:p>
        </p:txBody>
      </p:sp>
      <p:sp>
        <p:nvSpPr>
          <p:cNvPr id="125" name="Rectangle 124">
            <a:extLst>
              <a:ext uri="{FF2B5EF4-FFF2-40B4-BE49-F238E27FC236}">
                <a16:creationId xmlns:a16="http://schemas.microsoft.com/office/drawing/2014/main" xmlns="" id="{5AA8E77B-70D1-4CF3-96A3-D7B3F3AE53D0}"/>
              </a:ext>
            </a:extLst>
          </p:cNvPr>
          <p:cNvSpPr/>
          <p:nvPr/>
        </p:nvSpPr>
        <p:spPr>
          <a:xfrm>
            <a:off x="7981950" y="2777075"/>
            <a:ext cx="646893" cy="369332"/>
          </a:xfrm>
          <a:prstGeom prst="rect">
            <a:avLst/>
          </a:prstGeom>
          <a:noFill/>
        </p:spPr>
        <p:txBody>
          <a:bodyPr wrap="square">
            <a:spAutoFit/>
          </a:bodyPr>
          <a:lstStyle/>
          <a:p>
            <a:pPr algn="ctr"/>
            <a:r>
              <a:rPr lang="fr-FR" b="1" i="1" dirty="0">
                <a:solidFill>
                  <a:srgbClr val="FF9933"/>
                </a:solidFill>
              </a:rPr>
              <a:t>60%</a:t>
            </a:r>
            <a:endParaRPr lang="fr-CA" b="1" i="1" dirty="0">
              <a:solidFill>
                <a:srgbClr val="FF9933"/>
              </a:solidFill>
            </a:endParaRPr>
          </a:p>
        </p:txBody>
      </p:sp>
      <p:sp>
        <p:nvSpPr>
          <p:cNvPr id="127" name="Rectangle 126">
            <a:extLst>
              <a:ext uri="{FF2B5EF4-FFF2-40B4-BE49-F238E27FC236}">
                <a16:creationId xmlns:a16="http://schemas.microsoft.com/office/drawing/2014/main" xmlns="" id="{5618D5C1-4FBA-411E-8522-BADCC5780B3B}"/>
              </a:ext>
            </a:extLst>
          </p:cNvPr>
          <p:cNvSpPr/>
          <p:nvPr/>
        </p:nvSpPr>
        <p:spPr>
          <a:xfrm>
            <a:off x="8011978" y="4757038"/>
            <a:ext cx="646893" cy="369332"/>
          </a:xfrm>
          <a:prstGeom prst="rect">
            <a:avLst/>
          </a:prstGeom>
          <a:noFill/>
        </p:spPr>
        <p:txBody>
          <a:bodyPr wrap="square">
            <a:spAutoFit/>
          </a:bodyPr>
          <a:lstStyle/>
          <a:p>
            <a:pPr algn="ctr"/>
            <a:r>
              <a:rPr lang="fr-FR" b="1" i="1" dirty="0">
                <a:solidFill>
                  <a:srgbClr val="FF9933"/>
                </a:solidFill>
              </a:rPr>
              <a:t>40%</a:t>
            </a:r>
            <a:endParaRPr lang="fr-CA" b="1" i="1" dirty="0">
              <a:solidFill>
                <a:srgbClr val="FF9933"/>
              </a:solidFill>
            </a:endParaRPr>
          </a:p>
        </p:txBody>
      </p:sp>
      <p:sp>
        <p:nvSpPr>
          <p:cNvPr id="128" name="ZoneTexte 127">
            <a:extLst>
              <a:ext uri="{FF2B5EF4-FFF2-40B4-BE49-F238E27FC236}">
                <a16:creationId xmlns:a16="http://schemas.microsoft.com/office/drawing/2014/main" xmlns="" id="{C289F8E2-53E2-497A-877F-28A8A85A7114}"/>
              </a:ext>
            </a:extLst>
          </p:cNvPr>
          <p:cNvSpPr txBox="1"/>
          <p:nvPr/>
        </p:nvSpPr>
        <p:spPr>
          <a:xfrm rot="16200000">
            <a:off x="2014853" y="3904193"/>
            <a:ext cx="1343353" cy="307777"/>
          </a:xfrm>
          <a:prstGeom prst="rect">
            <a:avLst/>
          </a:prstGeom>
          <a:noFill/>
        </p:spPr>
        <p:txBody>
          <a:bodyPr wrap="square">
            <a:spAutoFit/>
          </a:bodyPr>
          <a:lstStyle>
            <a:defPPr>
              <a:defRPr lang="en-US"/>
            </a:defPPr>
            <a:lvl1pPr algn="ctr">
              <a:defRPr sz="1400" b="1" i="1">
                <a:solidFill>
                  <a:srgbClr val="000000"/>
                </a:solidFill>
              </a:defRPr>
            </a:lvl1pPr>
          </a:lstStyle>
          <a:p>
            <a:r>
              <a:rPr lang="fr-FR" dirty="0">
                <a:solidFill>
                  <a:srgbClr val="007434"/>
                </a:solidFill>
              </a:rPr>
              <a:t>À but lucratif?</a:t>
            </a:r>
          </a:p>
        </p:txBody>
      </p:sp>
      <p:sp>
        <p:nvSpPr>
          <p:cNvPr id="129" name="ZoneTexte 128">
            <a:extLst>
              <a:ext uri="{FF2B5EF4-FFF2-40B4-BE49-F238E27FC236}">
                <a16:creationId xmlns:a16="http://schemas.microsoft.com/office/drawing/2014/main" xmlns="" id="{47C4497B-AB31-4F88-9A65-B1369B9D1706}"/>
              </a:ext>
            </a:extLst>
          </p:cNvPr>
          <p:cNvSpPr txBox="1"/>
          <p:nvPr/>
        </p:nvSpPr>
        <p:spPr>
          <a:xfrm>
            <a:off x="3961033" y="6132373"/>
            <a:ext cx="3541621" cy="307777"/>
          </a:xfrm>
          <a:prstGeom prst="rect">
            <a:avLst/>
          </a:prstGeom>
          <a:noFill/>
        </p:spPr>
        <p:txBody>
          <a:bodyPr wrap="square">
            <a:spAutoFit/>
          </a:bodyPr>
          <a:lstStyle/>
          <a:p>
            <a:pPr algn="ctr"/>
            <a:r>
              <a:rPr lang="fr-FR" sz="1400" b="1" i="1" dirty="0">
                <a:solidFill>
                  <a:srgbClr val="007434"/>
                </a:solidFill>
              </a:rPr>
              <a:t>Soumis à l’impôt au taux de droit commun ?</a:t>
            </a:r>
          </a:p>
        </p:txBody>
      </p:sp>
      <p:sp>
        <p:nvSpPr>
          <p:cNvPr id="46" name="Rectangle 45">
            <a:extLst>
              <a:ext uri="{FF2B5EF4-FFF2-40B4-BE49-F238E27FC236}">
                <a16:creationId xmlns:a16="http://schemas.microsoft.com/office/drawing/2014/main" xmlns="" id="{8CB57A71-2F9B-4E3F-AB75-64E52A61BB99}"/>
              </a:ext>
            </a:extLst>
          </p:cNvPr>
          <p:cNvSpPr/>
          <p:nvPr/>
        </p:nvSpPr>
        <p:spPr>
          <a:xfrm>
            <a:off x="2883590" y="4794179"/>
            <a:ext cx="549847" cy="307777"/>
          </a:xfrm>
          <a:prstGeom prst="rect">
            <a:avLst/>
          </a:prstGeom>
          <a:noFill/>
        </p:spPr>
        <p:txBody>
          <a:bodyPr wrap="square">
            <a:spAutoFit/>
          </a:bodyPr>
          <a:lstStyle/>
          <a:p>
            <a:pPr algn="ctr"/>
            <a:r>
              <a:rPr lang="fr-FR" sz="1400" b="1" i="1" dirty="0">
                <a:solidFill>
                  <a:srgbClr val="2F5597"/>
                </a:solidFill>
              </a:rPr>
              <a:t>Oui</a:t>
            </a:r>
            <a:endParaRPr lang="fr-CA" sz="1400" b="1" i="1" dirty="0">
              <a:solidFill>
                <a:srgbClr val="2F5597"/>
              </a:solidFill>
            </a:endParaRPr>
          </a:p>
        </p:txBody>
      </p:sp>
      <p:cxnSp>
        <p:nvCxnSpPr>
          <p:cNvPr id="47" name="Connecteur droit avec flèche 46">
            <a:extLst>
              <a:ext uri="{FF2B5EF4-FFF2-40B4-BE49-F238E27FC236}">
                <a16:creationId xmlns:a16="http://schemas.microsoft.com/office/drawing/2014/main" xmlns="" id="{4BA5B7D2-9D32-4B35-8ACC-0E16937BA45F}"/>
              </a:ext>
            </a:extLst>
          </p:cNvPr>
          <p:cNvCxnSpPr>
            <a:cxnSpLocks/>
          </p:cNvCxnSpPr>
          <p:nvPr/>
        </p:nvCxnSpPr>
        <p:spPr>
          <a:xfrm flipV="1">
            <a:off x="3321985" y="4007904"/>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a:extLst>
              <a:ext uri="{FF2B5EF4-FFF2-40B4-BE49-F238E27FC236}">
                <a16:creationId xmlns:a16="http://schemas.microsoft.com/office/drawing/2014/main" xmlns="" id="{6AE72B11-5DB4-437F-811D-874576C4828F}"/>
              </a:ext>
            </a:extLst>
          </p:cNvPr>
          <p:cNvCxnSpPr>
            <a:cxnSpLocks/>
          </p:cNvCxnSpPr>
          <p:nvPr/>
        </p:nvCxnSpPr>
        <p:spPr>
          <a:xfrm>
            <a:off x="5706202" y="1859960"/>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9" name="Connecteur droit avec flèche 48">
            <a:extLst>
              <a:ext uri="{FF2B5EF4-FFF2-40B4-BE49-F238E27FC236}">
                <a16:creationId xmlns:a16="http://schemas.microsoft.com/office/drawing/2014/main" xmlns="" id="{F443A445-7A6D-4465-B067-86A1BCCA2E35}"/>
              </a:ext>
            </a:extLst>
          </p:cNvPr>
          <p:cNvCxnSpPr>
            <a:cxnSpLocks/>
          </p:cNvCxnSpPr>
          <p:nvPr/>
        </p:nvCxnSpPr>
        <p:spPr>
          <a:xfrm>
            <a:off x="5704857" y="591692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sp>
        <p:nvSpPr>
          <p:cNvPr id="50" name="ZoneTexte 49">
            <a:extLst>
              <a:ext uri="{FF2B5EF4-FFF2-40B4-BE49-F238E27FC236}">
                <a16:creationId xmlns:a16="http://schemas.microsoft.com/office/drawing/2014/main" xmlns="" id="{D0964B7D-8B54-455B-90C0-45CDC8E4990F}"/>
              </a:ext>
            </a:extLst>
          </p:cNvPr>
          <p:cNvSpPr txBox="1"/>
          <p:nvPr/>
        </p:nvSpPr>
        <p:spPr>
          <a:xfrm>
            <a:off x="7022921" y="2129889"/>
            <a:ext cx="293966" cy="307777"/>
          </a:xfrm>
          <a:prstGeom prst="rect">
            <a:avLst/>
          </a:prstGeom>
          <a:noFill/>
        </p:spPr>
        <p:txBody>
          <a:bodyPr wrap="square">
            <a:spAutoFit/>
          </a:bodyPr>
          <a:lstStyle/>
          <a:p>
            <a:pPr algn="ctr"/>
            <a:r>
              <a:rPr lang="fr-FR" sz="1400" dirty="0">
                <a:solidFill>
                  <a:srgbClr val="FF0000"/>
                </a:solidFill>
              </a:rPr>
              <a:t>*</a:t>
            </a:r>
          </a:p>
        </p:txBody>
      </p:sp>
      <p:sp>
        <p:nvSpPr>
          <p:cNvPr id="51" name="ZoneTexte 50">
            <a:extLst>
              <a:ext uri="{FF2B5EF4-FFF2-40B4-BE49-F238E27FC236}">
                <a16:creationId xmlns:a16="http://schemas.microsoft.com/office/drawing/2014/main" xmlns="" id="{BF4F2AD3-323B-4A65-92E6-00A594377E41}"/>
              </a:ext>
            </a:extLst>
          </p:cNvPr>
          <p:cNvSpPr txBox="1"/>
          <p:nvPr/>
        </p:nvSpPr>
        <p:spPr>
          <a:xfrm>
            <a:off x="7265779" y="2407811"/>
            <a:ext cx="293966" cy="307777"/>
          </a:xfrm>
          <a:prstGeom prst="rect">
            <a:avLst/>
          </a:prstGeom>
          <a:noFill/>
        </p:spPr>
        <p:txBody>
          <a:bodyPr wrap="square">
            <a:spAutoFit/>
          </a:bodyPr>
          <a:lstStyle/>
          <a:p>
            <a:pPr algn="ctr"/>
            <a:r>
              <a:rPr lang="fr-FR" sz="1400" dirty="0">
                <a:solidFill>
                  <a:srgbClr val="FF0000"/>
                </a:solidFill>
              </a:rPr>
              <a:t>*</a:t>
            </a:r>
          </a:p>
        </p:txBody>
      </p:sp>
      <p:sp>
        <p:nvSpPr>
          <p:cNvPr id="52" name="ZoneTexte 51">
            <a:extLst>
              <a:ext uri="{FF2B5EF4-FFF2-40B4-BE49-F238E27FC236}">
                <a16:creationId xmlns:a16="http://schemas.microsoft.com/office/drawing/2014/main" xmlns="" id="{24167F59-A005-41B1-AB7A-10F675DA572A}"/>
              </a:ext>
            </a:extLst>
          </p:cNvPr>
          <p:cNvSpPr txBox="1"/>
          <p:nvPr/>
        </p:nvSpPr>
        <p:spPr>
          <a:xfrm>
            <a:off x="7016479" y="2789626"/>
            <a:ext cx="293966" cy="307777"/>
          </a:xfrm>
          <a:prstGeom prst="rect">
            <a:avLst/>
          </a:prstGeom>
          <a:noFill/>
        </p:spPr>
        <p:txBody>
          <a:bodyPr wrap="square">
            <a:spAutoFit/>
          </a:bodyPr>
          <a:lstStyle/>
          <a:p>
            <a:pPr algn="ctr"/>
            <a:r>
              <a:rPr lang="fr-FR" sz="1400" dirty="0">
                <a:solidFill>
                  <a:srgbClr val="FF0000"/>
                </a:solidFill>
              </a:rPr>
              <a:t>*</a:t>
            </a:r>
          </a:p>
        </p:txBody>
      </p:sp>
      <p:sp>
        <p:nvSpPr>
          <p:cNvPr id="53" name="ZoneTexte 52">
            <a:extLst>
              <a:ext uri="{FF2B5EF4-FFF2-40B4-BE49-F238E27FC236}">
                <a16:creationId xmlns:a16="http://schemas.microsoft.com/office/drawing/2014/main" xmlns="" id="{A576A9FB-FDC8-46CF-95E4-2A9A69924E1C}"/>
              </a:ext>
            </a:extLst>
          </p:cNvPr>
          <p:cNvSpPr txBox="1"/>
          <p:nvPr/>
        </p:nvSpPr>
        <p:spPr>
          <a:xfrm>
            <a:off x="8861042" y="1959818"/>
            <a:ext cx="293966" cy="307777"/>
          </a:xfrm>
          <a:prstGeom prst="rect">
            <a:avLst/>
          </a:prstGeom>
          <a:noFill/>
        </p:spPr>
        <p:txBody>
          <a:bodyPr wrap="square">
            <a:spAutoFit/>
          </a:bodyPr>
          <a:lstStyle/>
          <a:p>
            <a:pPr algn="ctr"/>
            <a:r>
              <a:rPr lang="fr-FR" sz="1400" dirty="0">
                <a:solidFill>
                  <a:srgbClr val="FF0000"/>
                </a:solidFill>
              </a:rPr>
              <a:t>*</a:t>
            </a:r>
          </a:p>
        </p:txBody>
      </p:sp>
      <p:sp>
        <p:nvSpPr>
          <p:cNvPr id="54" name="ZoneTexte 53">
            <a:extLst>
              <a:ext uri="{FF2B5EF4-FFF2-40B4-BE49-F238E27FC236}">
                <a16:creationId xmlns:a16="http://schemas.microsoft.com/office/drawing/2014/main" xmlns="" id="{60891E95-5E1C-40F3-B416-92E5525F6B2A}"/>
              </a:ext>
            </a:extLst>
          </p:cNvPr>
          <p:cNvSpPr txBox="1"/>
          <p:nvPr/>
        </p:nvSpPr>
        <p:spPr>
          <a:xfrm>
            <a:off x="8989038" y="2036043"/>
            <a:ext cx="2738738" cy="738664"/>
          </a:xfrm>
          <a:prstGeom prst="rect">
            <a:avLst/>
          </a:prstGeom>
          <a:noFill/>
        </p:spPr>
        <p:txBody>
          <a:bodyPr wrap="square">
            <a:spAutoFit/>
          </a:bodyPr>
          <a:lstStyle/>
          <a:p>
            <a:pPr algn="just"/>
            <a:r>
              <a:rPr lang="fr-FR" sz="1400" i="1" dirty="0">
                <a:solidFill>
                  <a:srgbClr val="002060"/>
                </a:solidFill>
              </a:rPr>
              <a:t>L’institution chargée de la gestion des fonds de garantie </a:t>
            </a:r>
            <a:r>
              <a:rPr lang="fr-FR" sz="1400" b="1" i="1" dirty="0">
                <a:solidFill>
                  <a:srgbClr val="FF0000"/>
                </a:solidFill>
              </a:rPr>
              <a:t>est soumise à l’impôt sur le résultat</a:t>
            </a:r>
            <a:r>
              <a:rPr lang="fr-FR" sz="1400" i="1" dirty="0">
                <a:solidFill>
                  <a:srgbClr val="002060"/>
                </a:solidFill>
              </a:rPr>
              <a:t>.</a:t>
            </a:r>
          </a:p>
        </p:txBody>
      </p:sp>
      <p:sp>
        <p:nvSpPr>
          <p:cNvPr id="55" name="ZoneTexte 54">
            <a:extLst>
              <a:ext uri="{FF2B5EF4-FFF2-40B4-BE49-F238E27FC236}">
                <a16:creationId xmlns:a16="http://schemas.microsoft.com/office/drawing/2014/main" xmlns="" id="{6D55CC89-C32F-4836-8BC6-A406592C10C4}"/>
              </a:ext>
            </a:extLst>
          </p:cNvPr>
          <p:cNvSpPr txBox="1"/>
          <p:nvPr/>
        </p:nvSpPr>
        <p:spPr>
          <a:xfrm>
            <a:off x="4729300" y="4305399"/>
            <a:ext cx="396615" cy="307777"/>
          </a:xfrm>
          <a:prstGeom prst="rect">
            <a:avLst/>
          </a:prstGeom>
          <a:noFill/>
        </p:spPr>
        <p:txBody>
          <a:bodyPr wrap="square">
            <a:spAutoFit/>
          </a:bodyPr>
          <a:lstStyle/>
          <a:p>
            <a:pPr algn="ctr"/>
            <a:r>
              <a:rPr lang="fr-FR" sz="1400" dirty="0">
                <a:solidFill>
                  <a:srgbClr val="007434"/>
                </a:solidFill>
              </a:rPr>
              <a:t>**</a:t>
            </a:r>
          </a:p>
        </p:txBody>
      </p:sp>
      <p:sp>
        <p:nvSpPr>
          <p:cNvPr id="56" name="ZoneTexte 55">
            <a:extLst>
              <a:ext uri="{FF2B5EF4-FFF2-40B4-BE49-F238E27FC236}">
                <a16:creationId xmlns:a16="http://schemas.microsoft.com/office/drawing/2014/main" xmlns="" id="{466AAEDD-5B1E-43E9-B368-78AFBCE14435}"/>
              </a:ext>
            </a:extLst>
          </p:cNvPr>
          <p:cNvSpPr txBox="1"/>
          <p:nvPr/>
        </p:nvSpPr>
        <p:spPr>
          <a:xfrm>
            <a:off x="4722625" y="4616856"/>
            <a:ext cx="396615" cy="307777"/>
          </a:xfrm>
          <a:prstGeom prst="rect">
            <a:avLst/>
          </a:prstGeom>
          <a:noFill/>
        </p:spPr>
        <p:txBody>
          <a:bodyPr wrap="square">
            <a:spAutoFit/>
          </a:bodyPr>
          <a:lstStyle/>
          <a:p>
            <a:pPr algn="ctr"/>
            <a:r>
              <a:rPr lang="fr-FR" sz="1400" dirty="0">
                <a:solidFill>
                  <a:srgbClr val="007434"/>
                </a:solidFill>
              </a:rPr>
              <a:t>**</a:t>
            </a:r>
          </a:p>
        </p:txBody>
      </p:sp>
      <p:sp>
        <p:nvSpPr>
          <p:cNvPr id="57" name="ZoneTexte 56">
            <a:extLst>
              <a:ext uri="{FF2B5EF4-FFF2-40B4-BE49-F238E27FC236}">
                <a16:creationId xmlns:a16="http://schemas.microsoft.com/office/drawing/2014/main" xmlns="" id="{C6D474B4-268A-4906-AF09-5B88938D7186}"/>
              </a:ext>
            </a:extLst>
          </p:cNvPr>
          <p:cNvSpPr txBox="1"/>
          <p:nvPr/>
        </p:nvSpPr>
        <p:spPr>
          <a:xfrm>
            <a:off x="4903119" y="4857751"/>
            <a:ext cx="396615" cy="307777"/>
          </a:xfrm>
          <a:prstGeom prst="rect">
            <a:avLst/>
          </a:prstGeom>
          <a:noFill/>
        </p:spPr>
        <p:txBody>
          <a:bodyPr wrap="square">
            <a:spAutoFit/>
          </a:bodyPr>
          <a:lstStyle/>
          <a:p>
            <a:pPr algn="ctr"/>
            <a:r>
              <a:rPr lang="fr-FR" sz="1400" dirty="0">
                <a:solidFill>
                  <a:srgbClr val="007434"/>
                </a:solidFill>
              </a:rPr>
              <a:t>**</a:t>
            </a:r>
          </a:p>
        </p:txBody>
      </p:sp>
      <p:sp>
        <p:nvSpPr>
          <p:cNvPr id="58" name="ZoneTexte 57">
            <a:extLst>
              <a:ext uri="{FF2B5EF4-FFF2-40B4-BE49-F238E27FC236}">
                <a16:creationId xmlns:a16="http://schemas.microsoft.com/office/drawing/2014/main" xmlns="" id="{89876F22-3601-48B6-B3CC-5A7A211BB398}"/>
              </a:ext>
            </a:extLst>
          </p:cNvPr>
          <p:cNvSpPr txBox="1"/>
          <p:nvPr/>
        </p:nvSpPr>
        <p:spPr>
          <a:xfrm>
            <a:off x="4908045" y="5146942"/>
            <a:ext cx="396615" cy="307777"/>
          </a:xfrm>
          <a:prstGeom prst="rect">
            <a:avLst/>
          </a:prstGeom>
          <a:noFill/>
        </p:spPr>
        <p:txBody>
          <a:bodyPr wrap="square">
            <a:spAutoFit/>
          </a:bodyPr>
          <a:lstStyle/>
          <a:p>
            <a:pPr algn="ctr"/>
            <a:r>
              <a:rPr lang="fr-FR" sz="1400" dirty="0">
                <a:solidFill>
                  <a:srgbClr val="007434"/>
                </a:solidFill>
              </a:rPr>
              <a:t>**</a:t>
            </a:r>
          </a:p>
        </p:txBody>
      </p:sp>
      <p:sp>
        <p:nvSpPr>
          <p:cNvPr id="59" name="ZoneTexte 58">
            <a:extLst>
              <a:ext uri="{FF2B5EF4-FFF2-40B4-BE49-F238E27FC236}">
                <a16:creationId xmlns:a16="http://schemas.microsoft.com/office/drawing/2014/main" xmlns="" id="{B9C12206-DB16-4634-8893-8DE5F7E1A0A2}"/>
              </a:ext>
            </a:extLst>
          </p:cNvPr>
          <p:cNvSpPr txBox="1"/>
          <p:nvPr/>
        </p:nvSpPr>
        <p:spPr>
          <a:xfrm>
            <a:off x="8684136" y="4229174"/>
            <a:ext cx="470872" cy="307777"/>
          </a:xfrm>
          <a:prstGeom prst="rect">
            <a:avLst/>
          </a:prstGeom>
          <a:noFill/>
        </p:spPr>
        <p:txBody>
          <a:bodyPr wrap="square">
            <a:spAutoFit/>
          </a:bodyPr>
          <a:lstStyle/>
          <a:p>
            <a:pPr algn="ctr"/>
            <a:r>
              <a:rPr lang="fr-FR" sz="1400" dirty="0">
                <a:solidFill>
                  <a:srgbClr val="007434"/>
                </a:solidFill>
              </a:rPr>
              <a:t>**</a:t>
            </a:r>
          </a:p>
        </p:txBody>
      </p:sp>
      <p:sp>
        <p:nvSpPr>
          <p:cNvPr id="60" name="ZoneTexte 59">
            <a:extLst>
              <a:ext uri="{FF2B5EF4-FFF2-40B4-BE49-F238E27FC236}">
                <a16:creationId xmlns:a16="http://schemas.microsoft.com/office/drawing/2014/main" xmlns="" id="{BFA20277-D3E4-4F35-8778-F41A3FFE1F03}"/>
              </a:ext>
            </a:extLst>
          </p:cNvPr>
          <p:cNvSpPr txBox="1"/>
          <p:nvPr/>
        </p:nvSpPr>
        <p:spPr>
          <a:xfrm>
            <a:off x="8989038" y="4305399"/>
            <a:ext cx="2738738" cy="307777"/>
          </a:xfrm>
          <a:prstGeom prst="rect">
            <a:avLst/>
          </a:prstGeom>
          <a:noFill/>
        </p:spPr>
        <p:txBody>
          <a:bodyPr wrap="square">
            <a:spAutoFit/>
          </a:bodyPr>
          <a:lstStyle/>
          <a:p>
            <a:pPr algn="just"/>
            <a:r>
              <a:rPr lang="fr-FR" sz="1400" i="1" dirty="0">
                <a:solidFill>
                  <a:srgbClr val="002060"/>
                </a:solidFill>
              </a:rPr>
              <a:t>Aucune distribution de dividendes</a:t>
            </a:r>
          </a:p>
        </p:txBody>
      </p:sp>
    </p:spTree>
    <p:extLst>
      <p:ext uri="{BB962C8B-B14F-4D97-AF65-F5344CB8AC3E}">
        <p14:creationId xmlns:p14="http://schemas.microsoft.com/office/powerpoint/2010/main" val="2790135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29</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3"/>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SGC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arabes</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État des lieux</a:t>
            </a:r>
            <a:endPar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endParaRPr>
          </a:p>
        </p:txBody>
      </p:sp>
      <p:grpSp>
        <p:nvGrpSpPr>
          <p:cNvPr id="13" name="Groupe 12">
            <a:extLst>
              <a:ext uri="{FF2B5EF4-FFF2-40B4-BE49-F238E27FC236}">
                <a16:creationId xmlns:a16="http://schemas.microsoft.com/office/drawing/2014/main" xmlns="" id="{E01E0F5C-A56C-4C9C-9567-16A44DCF183C}"/>
              </a:ext>
            </a:extLst>
          </p:cNvPr>
          <p:cNvGrpSpPr/>
          <p:nvPr/>
        </p:nvGrpSpPr>
        <p:grpSpPr>
          <a:xfrm>
            <a:off x="205811" y="1018071"/>
            <a:ext cx="9932599" cy="520357"/>
            <a:chOff x="205811" y="1120941"/>
            <a:chExt cx="9932599" cy="520357"/>
          </a:xfrm>
        </p:grpSpPr>
        <p:pic>
          <p:nvPicPr>
            <p:cNvPr id="3" name="Image 2">
              <a:extLst>
                <a:ext uri="{FF2B5EF4-FFF2-40B4-BE49-F238E27FC236}">
                  <a16:creationId xmlns:a16="http://schemas.microsoft.com/office/drawing/2014/main" xmlns="" id="{329F340F-7360-49FC-904D-3203F43B00AC}"/>
                </a:ext>
              </a:extLst>
            </p:cNvPr>
            <p:cNvPicPr>
              <a:picLocks noChangeAspect="1"/>
            </p:cNvPicPr>
            <p:nvPr/>
          </p:nvPicPr>
          <p:blipFill>
            <a:blip r:embed="rId4"/>
            <a:stretch>
              <a:fillRect/>
            </a:stretch>
          </p:blipFill>
          <p:spPr>
            <a:xfrm>
              <a:off x="205811" y="1120941"/>
              <a:ext cx="401012" cy="507831"/>
            </a:xfrm>
            <a:prstGeom prst="rect">
              <a:avLst/>
            </a:prstGeom>
          </p:spPr>
        </p:pic>
        <p:sp>
          <p:nvSpPr>
            <p:cNvPr id="44" name="ZoneTexte 43">
              <a:extLst>
                <a:ext uri="{FF2B5EF4-FFF2-40B4-BE49-F238E27FC236}">
                  <a16:creationId xmlns:a16="http://schemas.microsoft.com/office/drawing/2014/main" xmlns="" id="{7F6801B5-130B-4AC9-A17B-59BFE1BB4310}"/>
                </a:ext>
              </a:extLst>
            </p:cNvPr>
            <p:cNvSpPr txBox="1"/>
            <p:nvPr/>
          </p:nvSpPr>
          <p:spPr>
            <a:xfrm>
              <a:off x="507342" y="1271966"/>
              <a:ext cx="9631068" cy="369332"/>
            </a:xfrm>
            <a:prstGeom prst="rect">
              <a:avLst/>
            </a:prstGeom>
            <a:noFill/>
          </p:spPr>
          <p:txBody>
            <a:bodyPr wrap="square">
              <a:spAutoFit/>
            </a:bodyPr>
            <a:lstStyle/>
            <a:p>
              <a:pPr algn="just"/>
              <a:r>
                <a:rPr lang="fr-FR" b="1" i="1" dirty="0">
                  <a:solidFill>
                    <a:srgbClr val="0070C0"/>
                  </a:solidFill>
                </a:rPr>
                <a:t>Déductibilité des Provisions pour Garanties de Crédit de l’assiette de l’impôt sur le résultat?</a:t>
              </a:r>
            </a:p>
          </p:txBody>
        </p:sp>
      </p:grpSp>
      <p:cxnSp>
        <p:nvCxnSpPr>
          <p:cNvPr id="78" name="Connecteur droit avec flèche 77">
            <a:extLst>
              <a:ext uri="{FF2B5EF4-FFF2-40B4-BE49-F238E27FC236}">
                <a16:creationId xmlns:a16="http://schemas.microsoft.com/office/drawing/2014/main" xmlns="" id="{F2E39224-560F-4E44-9B30-C87B2AB0D669}"/>
              </a:ext>
            </a:extLst>
          </p:cNvPr>
          <p:cNvCxnSpPr>
            <a:cxnSpLocks/>
          </p:cNvCxnSpPr>
          <p:nvPr/>
        </p:nvCxnSpPr>
        <p:spPr>
          <a:xfrm flipV="1">
            <a:off x="3321986" y="5823204"/>
            <a:ext cx="4974289" cy="2150"/>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79" name="Connecteur droit avec flèche 78">
            <a:extLst>
              <a:ext uri="{FF2B5EF4-FFF2-40B4-BE49-F238E27FC236}">
                <a16:creationId xmlns:a16="http://schemas.microsoft.com/office/drawing/2014/main" xmlns="" id="{CAAA7B73-D2AE-4289-8B6B-5EA790D66949}"/>
              </a:ext>
            </a:extLst>
          </p:cNvPr>
          <p:cNvCxnSpPr>
            <a:cxnSpLocks/>
          </p:cNvCxnSpPr>
          <p:nvPr/>
        </p:nvCxnSpPr>
        <p:spPr>
          <a:xfrm>
            <a:off x="3405188" y="1717929"/>
            <a:ext cx="0" cy="4200525"/>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88" name="Connecteur droit avec flèche 87">
            <a:extLst>
              <a:ext uri="{FF2B5EF4-FFF2-40B4-BE49-F238E27FC236}">
                <a16:creationId xmlns:a16="http://schemas.microsoft.com/office/drawing/2014/main" xmlns="" id="{F4714F2E-4F9E-4264-9FAF-84E183DA2899}"/>
              </a:ext>
            </a:extLst>
          </p:cNvPr>
          <p:cNvCxnSpPr>
            <a:cxnSpLocks/>
          </p:cNvCxnSpPr>
          <p:nvPr/>
        </p:nvCxnSpPr>
        <p:spPr>
          <a:xfrm flipV="1">
            <a:off x="3321984" y="1933479"/>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99" name="Rectangle 98">
            <a:extLst>
              <a:ext uri="{FF2B5EF4-FFF2-40B4-BE49-F238E27FC236}">
                <a16:creationId xmlns:a16="http://schemas.microsoft.com/office/drawing/2014/main" xmlns="" id="{67C04043-14D1-4F88-A9DF-81DA3C84036C}"/>
              </a:ext>
            </a:extLst>
          </p:cNvPr>
          <p:cNvSpPr/>
          <p:nvPr/>
        </p:nvSpPr>
        <p:spPr>
          <a:xfrm>
            <a:off x="2833295" y="2715194"/>
            <a:ext cx="549847" cy="307777"/>
          </a:xfrm>
          <a:prstGeom prst="rect">
            <a:avLst/>
          </a:prstGeom>
          <a:noFill/>
        </p:spPr>
        <p:txBody>
          <a:bodyPr wrap="square">
            <a:spAutoFit/>
          </a:bodyPr>
          <a:lstStyle/>
          <a:p>
            <a:pPr algn="ctr"/>
            <a:r>
              <a:rPr lang="fr-FR" sz="1400" b="1" i="1" dirty="0">
                <a:solidFill>
                  <a:srgbClr val="2F5597"/>
                </a:solidFill>
              </a:rPr>
              <a:t>Non</a:t>
            </a:r>
            <a:endParaRPr lang="fr-CA" sz="1400" b="1" i="1" dirty="0">
              <a:solidFill>
                <a:srgbClr val="2F5597"/>
              </a:solidFill>
            </a:endParaRPr>
          </a:p>
        </p:txBody>
      </p:sp>
      <p:sp>
        <p:nvSpPr>
          <p:cNvPr id="128" name="ZoneTexte 127">
            <a:extLst>
              <a:ext uri="{FF2B5EF4-FFF2-40B4-BE49-F238E27FC236}">
                <a16:creationId xmlns:a16="http://schemas.microsoft.com/office/drawing/2014/main" xmlns="" id="{C289F8E2-53E2-497A-877F-28A8A85A7114}"/>
              </a:ext>
            </a:extLst>
          </p:cNvPr>
          <p:cNvSpPr txBox="1"/>
          <p:nvPr/>
        </p:nvSpPr>
        <p:spPr>
          <a:xfrm rot="16200000">
            <a:off x="2014853" y="3801323"/>
            <a:ext cx="1343353" cy="307777"/>
          </a:xfrm>
          <a:prstGeom prst="rect">
            <a:avLst/>
          </a:prstGeom>
          <a:noFill/>
        </p:spPr>
        <p:txBody>
          <a:bodyPr wrap="square">
            <a:spAutoFit/>
          </a:bodyPr>
          <a:lstStyle>
            <a:defPPr>
              <a:defRPr lang="en-US"/>
            </a:defPPr>
            <a:lvl1pPr algn="ctr">
              <a:defRPr sz="1400" b="1" i="1">
                <a:solidFill>
                  <a:srgbClr val="000000"/>
                </a:solidFill>
              </a:defRPr>
            </a:lvl1pPr>
          </a:lstStyle>
          <a:p>
            <a:r>
              <a:rPr lang="fr-FR" dirty="0">
                <a:solidFill>
                  <a:srgbClr val="007434"/>
                </a:solidFill>
              </a:rPr>
              <a:t>À but lucratif?</a:t>
            </a:r>
          </a:p>
        </p:txBody>
      </p:sp>
      <p:sp>
        <p:nvSpPr>
          <p:cNvPr id="46" name="Rectangle 45">
            <a:extLst>
              <a:ext uri="{FF2B5EF4-FFF2-40B4-BE49-F238E27FC236}">
                <a16:creationId xmlns:a16="http://schemas.microsoft.com/office/drawing/2014/main" xmlns="" id="{8CB57A71-2F9B-4E3F-AB75-64E52A61BB99}"/>
              </a:ext>
            </a:extLst>
          </p:cNvPr>
          <p:cNvSpPr/>
          <p:nvPr/>
        </p:nvSpPr>
        <p:spPr>
          <a:xfrm>
            <a:off x="2883590" y="4691309"/>
            <a:ext cx="549847" cy="307777"/>
          </a:xfrm>
          <a:prstGeom prst="rect">
            <a:avLst/>
          </a:prstGeom>
          <a:noFill/>
        </p:spPr>
        <p:txBody>
          <a:bodyPr wrap="square">
            <a:spAutoFit/>
          </a:bodyPr>
          <a:lstStyle/>
          <a:p>
            <a:pPr algn="ctr"/>
            <a:r>
              <a:rPr lang="fr-FR" sz="1400" b="1" i="1" dirty="0">
                <a:solidFill>
                  <a:srgbClr val="2F5597"/>
                </a:solidFill>
              </a:rPr>
              <a:t>Oui</a:t>
            </a:r>
            <a:endParaRPr lang="fr-CA" sz="1400" b="1" i="1" dirty="0">
              <a:solidFill>
                <a:srgbClr val="2F5597"/>
              </a:solidFill>
            </a:endParaRPr>
          </a:p>
        </p:txBody>
      </p:sp>
      <p:cxnSp>
        <p:nvCxnSpPr>
          <p:cNvPr id="47" name="Connecteur droit avec flèche 46">
            <a:extLst>
              <a:ext uri="{FF2B5EF4-FFF2-40B4-BE49-F238E27FC236}">
                <a16:creationId xmlns:a16="http://schemas.microsoft.com/office/drawing/2014/main" xmlns="" id="{4BA5B7D2-9D32-4B35-8ACC-0E16937BA45F}"/>
              </a:ext>
            </a:extLst>
          </p:cNvPr>
          <p:cNvCxnSpPr>
            <a:cxnSpLocks/>
          </p:cNvCxnSpPr>
          <p:nvPr/>
        </p:nvCxnSpPr>
        <p:spPr>
          <a:xfrm flipV="1">
            <a:off x="3321985" y="3905034"/>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00" name="Connecteur droit avec flèche 99">
            <a:extLst>
              <a:ext uri="{FF2B5EF4-FFF2-40B4-BE49-F238E27FC236}">
                <a16:creationId xmlns:a16="http://schemas.microsoft.com/office/drawing/2014/main" xmlns="" id="{48E69BD4-D2D4-4537-A038-0F92D07ED166}"/>
              </a:ext>
            </a:extLst>
          </p:cNvPr>
          <p:cNvCxnSpPr>
            <a:cxnSpLocks/>
          </p:cNvCxnSpPr>
          <p:nvPr/>
        </p:nvCxnSpPr>
        <p:spPr>
          <a:xfrm>
            <a:off x="4912995" y="1765554"/>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01" name="Connecteur droit avec flèche 100">
            <a:extLst>
              <a:ext uri="{FF2B5EF4-FFF2-40B4-BE49-F238E27FC236}">
                <a16:creationId xmlns:a16="http://schemas.microsoft.com/office/drawing/2014/main" xmlns="" id="{CF405091-E26D-45A9-8123-7E5837C6AFC7}"/>
              </a:ext>
            </a:extLst>
          </p:cNvPr>
          <p:cNvCxnSpPr>
            <a:cxnSpLocks/>
          </p:cNvCxnSpPr>
          <p:nvPr/>
        </p:nvCxnSpPr>
        <p:spPr>
          <a:xfrm>
            <a:off x="6436995" y="1784604"/>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02" name="Connecteur droit avec flèche 101">
            <a:extLst>
              <a:ext uri="{FF2B5EF4-FFF2-40B4-BE49-F238E27FC236}">
                <a16:creationId xmlns:a16="http://schemas.microsoft.com/office/drawing/2014/main" xmlns="" id="{529024E5-5124-4E32-855C-F58563E06154}"/>
              </a:ext>
            </a:extLst>
          </p:cNvPr>
          <p:cNvCxnSpPr>
            <a:cxnSpLocks/>
          </p:cNvCxnSpPr>
          <p:nvPr/>
        </p:nvCxnSpPr>
        <p:spPr>
          <a:xfrm>
            <a:off x="7970520" y="1765554"/>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sp>
        <p:nvSpPr>
          <p:cNvPr id="104" name="ZoneTexte 103">
            <a:extLst>
              <a:ext uri="{FF2B5EF4-FFF2-40B4-BE49-F238E27FC236}">
                <a16:creationId xmlns:a16="http://schemas.microsoft.com/office/drawing/2014/main" xmlns="" id="{A1A35A00-8161-4561-A5A0-C2C5959F9A2D}"/>
              </a:ext>
            </a:extLst>
          </p:cNvPr>
          <p:cNvSpPr txBox="1"/>
          <p:nvPr/>
        </p:nvSpPr>
        <p:spPr>
          <a:xfrm>
            <a:off x="3409275" y="5814473"/>
            <a:ext cx="1476825" cy="523220"/>
          </a:xfrm>
          <a:prstGeom prst="rect">
            <a:avLst/>
          </a:prstGeom>
          <a:noFill/>
        </p:spPr>
        <p:txBody>
          <a:bodyPr wrap="square">
            <a:spAutoFit/>
          </a:bodyPr>
          <a:lstStyle/>
          <a:p>
            <a:pPr algn="ctr"/>
            <a:r>
              <a:rPr lang="fr-FR" sz="1400" b="1" i="1" dirty="0">
                <a:solidFill>
                  <a:srgbClr val="2F5597"/>
                </a:solidFill>
              </a:rPr>
              <a:t>Totalement déductibles</a:t>
            </a:r>
          </a:p>
        </p:txBody>
      </p:sp>
      <p:cxnSp>
        <p:nvCxnSpPr>
          <p:cNvPr id="131" name="Connecteur droit avec flèche 130">
            <a:extLst>
              <a:ext uri="{FF2B5EF4-FFF2-40B4-BE49-F238E27FC236}">
                <a16:creationId xmlns:a16="http://schemas.microsoft.com/office/drawing/2014/main" xmlns="" id="{CB21718F-97F7-48ED-909C-A2CB02D9DFFA}"/>
              </a:ext>
            </a:extLst>
          </p:cNvPr>
          <p:cNvCxnSpPr>
            <a:cxnSpLocks/>
          </p:cNvCxnSpPr>
          <p:nvPr/>
        </p:nvCxnSpPr>
        <p:spPr>
          <a:xfrm>
            <a:off x="4919997" y="580643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132" name="Connecteur droit avec flèche 131">
            <a:extLst>
              <a:ext uri="{FF2B5EF4-FFF2-40B4-BE49-F238E27FC236}">
                <a16:creationId xmlns:a16="http://schemas.microsoft.com/office/drawing/2014/main" xmlns="" id="{BEEBBBBB-A564-46CA-8C2C-6143D43B0F4A}"/>
              </a:ext>
            </a:extLst>
          </p:cNvPr>
          <p:cNvCxnSpPr>
            <a:cxnSpLocks/>
          </p:cNvCxnSpPr>
          <p:nvPr/>
        </p:nvCxnSpPr>
        <p:spPr>
          <a:xfrm>
            <a:off x="6432567" y="581024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133" name="Connecteur droit avec flèche 132">
            <a:extLst>
              <a:ext uri="{FF2B5EF4-FFF2-40B4-BE49-F238E27FC236}">
                <a16:creationId xmlns:a16="http://schemas.microsoft.com/office/drawing/2014/main" xmlns="" id="{9C76CB56-8C51-45B8-A1D6-0643EA0B6B85}"/>
              </a:ext>
            </a:extLst>
          </p:cNvPr>
          <p:cNvCxnSpPr>
            <a:cxnSpLocks/>
          </p:cNvCxnSpPr>
          <p:nvPr/>
        </p:nvCxnSpPr>
        <p:spPr>
          <a:xfrm>
            <a:off x="7952757" y="581024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sp>
        <p:nvSpPr>
          <p:cNvPr id="134" name="Rectangle 133">
            <a:extLst>
              <a:ext uri="{FF2B5EF4-FFF2-40B4-BE49-F238E27FC236}">
                <a16:creationId xmlns:a16="http://schemas.microsoft.com/office/drawing/2014/main" xmlns="" id="{1A07ACE6-B639-43BB-B2A7-701AD58F9E4F}"/>
              </a:ext>
            </a:extLst>
          </p:cNvPr>
          <p:cNvSpPr/>
          <p:nvPr/>
        </p:nvSpPr>
        <p:spPr>
          <a:xfrm>
            <a:off x="3858548" y="1575946"/>
            <a:ext cx="646893" cy="369332"/>
          </a:xfrm>
          <a:prstGeom prst="rect">
            <a:avLst/>
          </a:prstGeom>
          <a:noFill/>
        </p:spPr>
        <p:txBody>
          <a:bodyPr wrap="square">
            <a:spAutoFit/>
          </a:bodyPr>
          <a:lstStyle/>
          <a:p>
            <a:pPr algn="ctr"/>
            <a:r>
              <a:rPr lang="fr-FR" b="1" i="1" dirty="0">
                <a:solidFill>
                  <a:srgbClr val="00B0F0"/>
                </a:solidFill>
              </a:rPr>
              <a:t>80%</a:t>
            </a:r>
            <a:endParaRPr lang="fr-CA" b="1" i="1" dirty="0">
              <a:solidFill>
                <a:srgbClr val="00B0F0"/>
              </a:solidFill>
            </a:endParaRPr>
          </a:p>
        </p:txBody>
      </p:sp>
      <p:sp>
        <p:nvSpPr>
          <p:cNvPr id="135" name="Rectangle 134">
            <a:extLst>
              <a:ext uri="{FF2B5EF4-FFF2-40B4-BE49-F238E27FC236}">
                <a16:creationId xmlns:a16="http://schemas.microsoft.com/office/drawing/2014/main" xmlns="" id="{1B48EF35-8F7E-4841-A982-851FFA097B6D}"/>
              </a:ext>
            </a:extLst>
          </p:cNvPr>
          <p:cNvSpPr/>
          <p:nvPr/>
        </p:nvSpPr>
        <p:spPr>
          <a:xfrm>
            <a:off x="5374623" y="1578650"/>
            <a:ext cx="646893" cy="369332"/>
          </a:xfrm>
          <a:prstGeom prst="rect">
            <a:avLst/>
          </a:prstGeom>
          <a:noFill/>
        </p:spPr>
        <p:txBody>
          <a:bodyPr wrap="square">
            <a:spAutoFit/>
          </a:bodyPr>
          <a:lstStyle/>
          <a:p>
            <a:pPr algn="ctr"/>
            <a:r>
              <a:rPr lang="fr-FR" b="1" i="1" dirty="0">
                <a:solidFill>
                  <a:srgbClr val="00B0F0"/>
                </a:solidFill>
              </a:rPr>
              <a:t>0%</a:t>
            </a:r>
            <a:endParaRPr lang="fr-CA" b="1" i="1" dirty="0">
              <a:solidFill>
                <a:srgbClr val="00B0F0"/>
              </a:solidFill>
            </a:endParaRPr>
          </a:p>
        </p:txBody>
      </p:sp>
      <p:sp>
        <p:nvSpPr>
          <p:cNvPr id="136" name="Rectangle 135">
            <a:extLst>
              <a:ext uri="{FF2B5EF4-FFF2-40B4-BE49-F238E27FC236}">
                <a16:creationId xmlns:a16="http://schemas.microsoft.com/office/drawing/2014/main" xmlns="" id="{5EF147B7-E316-4BA3-A64E-A905CE0FC0B0}"/>
              </a:ext>
            </a:extLst>
          </p:cNvPr>
          <p:cNvSpPr/>
          <p:nvPr/>
        </p:nvSpPr>
        <p:spPr>
          <a:xfrm>
            <a:off x="6853689" y="1570745"/>
            <a:ext cx="646893" cy="369332"/>
          </a:xfrm>
          <a:prstGeom prst="rect">
            <a:avLst/>
          </a:prstGeom>
          <a:noFill/>
        </p:spPr>
        <p:txBody>
          <a:bodyPr wrap="square">
            <a:spAutoFit/>
          </a:bodyPr>
          <a:lstStyle/>
          <a:p>
            <a:pPr algn="ctr"/>
            <a:r>
              <a:rPr lang="fr-FR" b="1" i="1" dirty="0">
                <a:solidFill>
                  <a:srgbClr val="00B0F0"/>
                </a:solidFill>
              </a:rPr>
              <a:t>20%</a:t>
            </a:r>
            <a:endParaRPr lang="fr-CA" b="1" i="1" dirty="0">
              <a:solidFill>
                <a:srgbClr val="00B0F0"/>
              </a:solidFill>
            </a:endParaRPr>
          </a:p>
        </p:txBody>
      </p:sp>
      <p:sp>
        <p:nvSpPr>
          <p:cNvPr id="137" name="Rectangle 136">
            <a:extLst>
              <a:ext uri="{FF2B5EF4-FFF2-40B4-BE49-F238E27FC236}">
                <a16:creationId xmlns:a16="http://schemas.microsoft.com/office/drawing/2014/main" xmlns="" id="{C52DBE74-6AD3-4EC9-9F1A-30DB5B4FA092}"/>
              </a:ext>
            </a:extLst>
          </p:cNvPr>
          <p:cNvSpPr/>
          <p:nvPr/>
        </p:nvSpPr>
        <p:spPr>
          <a:xfrm>
            <a:off x="7952757" y="2659129"/>
            <a:ext cx="646893" cy="369332"/>
          </a:xfrm>
          <a:prstGeom prst="rect">
            <a:avLst/>
          </a:prstGeom>
          <a:noFill/>
        </p:spPr>
        <p:txBody>
          <a:bodyPr wrap="square">
            <a:spAutoFit/>
          </a:bodyPr>
          <a:lstStyle/>
          <a:p>
            <a:pPr algn="ctr"/>
            <a:r>
              <a:rPr lang="fr-FR" b="1" i="1" dirty="0">
                <a:solidFill>
                  <a:srgbClr val="FF9933"/>
                </a:solidFill>
              </a:rPr>
              <a:t>20%</a:t>
            </a:r>
            <a:endParaRPr lang="fr-CA" b="1" i="1" dirty="0">
              <a:solidFill>
                <a:srgbClr val="FF9933"/>
              </a:solidFill>
            </a:endParaRPr>
          </a:p>
        </p:txBody>
      </p:sp>
      <p:sp>
        <p:nvSpPr>
          <p:cNvPr id="139" name="Rectangle 138">
            <a:extLst>
              <a:ext uri="{FF2B5EF4-FFF2-40B4-BE49-F238E27FC236}">
                <a16:creationId xmlns:a16="http://schemas.microsoft.com/office/drawing/2014/main" xmlns="" id="{208AC28B-DE8E-41D4-A89B-C3EC39FD4734}"/>
              </a:ext>
            </a:extLst>
          </p:cNvPr>
          <p:cNvSpPr/>
          <p:nvPr/>
        </p:nvSpPr>
        <p:spPr>
          <a:xfrm>
            <a:off x="7963845" y="4968423"/>
            <a:ext cx="646893" cy="369332"/>
          </a:xfrm>
          <a:prstGeom prst="rect">
            <a:avLst/>
          </a:prstGeom>
          <a:noFill/>
        </p:spPr>
        <p:txBody>
          <a:bodyPr wrap="square">
            <a:spAutoFit/>
          </a:bodyPr>
          <a:lstStyle/>
          <a:p>
            <a:pPr algn="ctr"/>
            <a:r>
              <a:rPr lang="fr-FR" b="1" i="1" dirty="0">
                <a:solidFill>
                  <a:srgbClr val="FF9933"/>
                </a:solidFill>
              </a:rPr>
              <a:t>80%</a:t>
            </a:r>
            <a:endParaRPr lang="fr-CA" b="1" i="1" dirty="0">
              <a:solidFill>
                <a:srgbClr val="FF9933"/>
              </a:solidFill>
            </a:endParaRPr>
          </a:p>
        </p:txBody>
      </p:sp>
      <p:sp>
        <p:nvSpPr>
          <p:cNvPr id="140" name="ZoneTexte 139">
            <a:extLst>
              <a:ext uri="{FF2B5EF4-FFF2-40B4-BE49-F238E27FC236}">
                <a16:creationId xmlns:a16="http://schemas.microsoft.com/office/drawing/2014/main" xmlns="" id="{7FC1BF4A-BC0A-4203-9935-C52DC78E7CB1}"/>
              </a:ext>
            </a:extLst>
          </p:cNvPr>
          <p:cNvSpPr txBox="1"/>
          <p:nvPr/>
        </p:nvSpPr>
        <p:spPr>
          <a:xfrm>
            <a:off x="4920274" y="5841460"/>
            <a:ext cx="1507866" cy="523220"/>
          </a:xfrm>
          <a:prstGeom prst="rect">
            <a:avLst/>
          </a:prstGeom>
          <a:noFill/>
        </p:spPr>
        <p:txBody>
          <a:bodyPr wrap="square">
            <a:spAutoFit/>
          </a:bodyPr>
          <a:lstStyle/>
          <a:p>
            <a:pPr algn="ctr"/>
            <a:r>
              <a:rPr lang="fr-FR" sz="1400" b="1" i="1" dirty="0">
                <a:solidFill>
                  <a:srgbClr val="2F5597"/>
                </a:solidFill>
              </a:rPr>
              <a:t>Partiellement déductibles</a:t>
            </a:r>
          </a:p>
        </p:txBody>
      </p:sp>
      <p:sp>
        <p:nvSpPr>
          <p:cNvPr id="141" name="ZoneTexte 140">
            <a:extLst>
              <a:ext uri="{FF2B5EF4-FFF2-40B4-BE49-F238E27FC236}">
                <a16:creationId xmlns:a16="http://schemas.microsoft.com/office/drawing/2014/main" xmlns="" id="{3A55AA94-21DA-42C7-9CEA-00021A8137E3}"/>
              </a:ext>
            </a:extLst>
          </p:cNvPr>
          <p:cNvSpPr txBox="1"/>
          <p:nvPr/>
        </p:nvSpPr>
        <p:spPr>
          <a:xfrm>
            <a:off x="6433159" y="5833970"/>
            <a:ext cx="1507866" cy="523220"/>
          </a:xfrm>
          <a:prstGeom prst="rect">
            <a:avLst/>
          </a:prstGeom>
          <a:noFill/>
        </p:spPr>
        <p:txBody>
          <a:bodyPr wrap="square">
            <a:spAutoFit/>
          </a:bodyPr>
          <a:lstStyle/>
          <a:p>
            <a:pPr algn="ctr"/>
            <a:r>
              <a:rPr lang="fr-FR" sz="1400" b="1" i="1" dirty="0">
                <a:solidFill>
                  <a:srgbClr val="2F5597"/>
                </a:solidFill>
              </a:rPr>
              <a:t>Non</a:t>
            </a:r>
          </a:p>
          <a:p>
            <a:pPr algn="ctr"/>
            <a:r>
              <a:rPr lang="fr-FR" sz="1400" b="1" i="1" dirty="0">
                <a:solidFill>
                  <a:srgbClr val="2F5597"/>
                </a:solidFill>
              </a:rPr>
              <a:t>déductibles</a:t>
            </a:r>
          </a:p>
        </p:txBody>
      </p:sp>
      <p:sp>
        <p:nvSpPr>
          <p:cNvPr id="142" name="ZoneTexte 141">
            <a:extLst>
              <a:ext uri="{FF2B5EF4-FFF2-40B4-BE49-F238E27FC236}">
                <a16:creationId xmlns:a16="http://schemas.microsoft.com/office/drawing/2014/main" xmlns="" id="{FCA586B3-2E7A-4FA6-9F33-EE9EA2F3D15E}"/>
              </a:ext>
            </a:extLst>
          </p:cNvPr>
          <p:cNvSpPr txBox="1"/>
          <p:nvPr/>
        </p:nvSpPr>
        <p:spPr>
          <a:xfrm>
            <a:off x="3429499" y="2743420"/>
            <a:ext cx="1476825" cy="307777"/>
          </a:xfrm>
          <a:prstGeom prst="rect">
            <a:avLst/>
          </a:prstGeom>
          <a:noFill/>
        </p:spPr>
        <p:txBody>
          <a:bodyPr wrap="square">
            <a:spAutoFit/>
          </a:bodyPr>
          <a:lstStyle/>
          <a:p>
            <a:pPr algn="ctr"/>
            <a:r>
              <a:rPr lang="fr-FR" sz="1400" dirty="0">
                <a:solidFill>
                  <a:srgbClr val="000000"/>
                </a:solidFill>
              </a:rPr>
              <a:t>Egypte (ELGF)</a:t>
            </a:r>
          </a:p>
        </p:txBody>
      </p:sp>
      <p:sp>
        <p:nvSpPr>
          <p:cNvPr id="143" name="ZoneTexte 142">
            <a:extLst>
              <a:ext uri="{FF2B5EF4-FFF2-40B4-BE49-F238E27FC236}">
                <a16:creationId xmlns:a16="http://schemas.microsoft.com/office/drawing/2014/main" xmlns="" id="{BCB39169-2D90-4BF8-8A2D-97DEC021C3F0}"/>
              </a:ext>
            </a:extLst>
          </p:cNvPr>
          <p:cNvSpPr txBox="1"/>
          <p:nvPr/>
        </p:nvSpPr>
        <p:spPr>
          <a:xfrm>
            <a:off x="3434388" y="4398799"/>
            <a:ext cx="1476825" cy="307777"/>
          </a:xfrm>
          <a:prstGeom prst="rect">
            <a:avLst/>
          </a:prstGeom>
          <a:noFill/>
        </p:spPr>
        <p:txBody>
          <a:bodyPr wrap="square">
            <a:spAutoFit/>
          </a:bodyPr>
          <a:lstStyle/>
          <a:p>
            <a:pPr algn="ctr"/>
            <a:r>
              <a:rPr lang="fr-FR" sz="1400" dirty="0">
                <a:solidFill>
                  <a:srgbClr val="000000"/>
                </a:solidFill>
              </a:rPr>
              <a:t>Jordanie</a:t>
            </a:r>
          </a:p>
        </p:txBody>
      </p:sp>
      <p:sp>
        <p:nvSpPr>
          <p:cNvPr id="144" name="ZoneTexte 143">
            <a:extLst>
              <a:ext uri="{FF2B5EF4-FFF2-40B4-BE49-F238E27FC236}">
                <a16:creationId xmlns:a16="http://schemas.microsoft.com/office/drawing/2014/main" xmlns="" id="{930E5C72-F029-420E-A57E-FF69A3367879}"/>
              </a:ext>
            </a:extLst>
          </p:cNvPr>
          <p:cNvSpPr txBox="1"/>
          <p:nvPr/>
        </p:nvSpPr>
        <p:spPr>
          <a:xfrm>
            <a:off x="3434387" y="4700980"/>
            <a:ext cx="1476825" cy="307777"/>
          </a:xfrm>
          <a:prstGeom prst="rect">
            <a:avLst/>
          </a:prstGeom>
          <a:noFill/>
        </p:spPr>
        <p:txBody>
          <a:bodyPr wrap="square">
            <a:spAutoFit/>
          </a:bodyPr>
          <a:lstStyle/>
          <a:p>
            <a:pPr algn="ctr"/>
            <a:r>
              <a:rPr lang="fr-FR" sz="1400" dirty="0">
                <a:solidFill>
                  <a:srgbClr val="000000"/>
                </a:solidFill>
              </a:rPr>
              <a:t>Liban</a:t>
            </a:r>
          </a:p>
        </p:txBody>
      </p:sp>
      <p:sp>
        <p:nvSpPr>
          <p:cNvPr id="145" name="ZoneTexte 144">
            <a:extLst>
              <a:ext uri="{FF2B5EF4-FFF2-40B4-BE49-F238E27FC236}">
                <a16:creationId xmlns:a16="http://schemas.microsoft.com/office/drawing/2014/main" xmlns="" id="{CB18A1B1-FA66-485A-AB2E-38E09D36E058}"/>
              </a:ext>
            </a:extLst>
          </p:cNvPr>
          <p:cNvSpPr txBox="1"/>
          <p:nvPr/>
        </p:nvSpPr>
        <p:spPr>
          <a:xfrm>
            <a:off x="3434386" y="5021714"/>
            <a:ext cx="1476825" cy="307777"/>
          </a:xfrm>
          <a:prstGeom prst="rect">
            <a:avLst/>
          </a:prstGeom>
          <a:noFill/>
        </p:spPr>
        <p:txBody>
          <a:bodyPr wrap="square">
            <a:spAutoFit/>
          </a:bodyPr>
          <a:lstStyle/>
          <a:p>
            <a:pPr algn="ctr"/>
            <a:r>
              <a:rPr lang="fr-FR" sz="1400" dirty="0">
                <a:solidFill>
                  <a:srgbClr val="000000"/>
                </a:solidFill>
              </a:rPr>
              <a:t>Egypte (CGC)</a:t>
            </a:r>
          </a:p>
        </p:txBody>
      </p:sp>
      <p:sp>
        <p:nvSpPr>
          <p:cNvPr id="146" name="ZoneTexte 145">
            <a:extLst>
              <a:ext uri="{FF2B5EF4-FFF2-40B4-BE49-F238E27FC236}">
                <a16:creationId xmlns:a16="http://schemas.microsoft.com/office/drawing/2014/main" xmlns="" id="{77F84135-BB72-4773-82DA-2B0C29F9EF1B}"/>
              </a:ext>
            </a:extLst>
          </p:cNvPr>
          <p:cNvSpPr txBox="1"/>
          <p:nvPr/>
        </p:nvSpPr>
        <p:spPr>
          <a:xfrm>
            <a:off x="6487869" y="4673285"/>
            <a:ext cx="1453156" cy="307777"/>
          </a:xfrm>
          <a:prstGeom prst="rect">
            <a:avLst/>
          </a:prstGeom>
          <a:noFill/>
        </p:spPr>
        <p:txBody>
          <a:bodyPr wrap="square">
            <a:spAutoFit/>
          </a:bodyPr>
          <a:lstStyle/>
          <a:p>
            <a:pPr algn="ctr"/>
            <a:r>
              <a:rPr lang="fr-FR" sz="1400" dirty="0">
                <a:solidFill>
                  <a:srgbClr val="000000"/>
                </a:solidFill>
              </a:rPr>
              <a:t>Algérie (FGAR)</a:t>
            </a:r>
          </a:p>
        </p:txBody>
      </p:sp>
      <p:sp>
        <p:nvSpPr>
          <p:cNvPr id="151" name="ZoneTexte 150">
            <a:extLst>
              <a:ext uri="{FF2B5EF4-FFF2-40B4-BE49-F238E27FC236}">
                <a16:creationId xmlns:a16="http://schemas.microsoft.com/office/drawing/2014/main" xmlns="" id="{7EB9446B-32AB-49C2-81C1-F397D362BFB5}"/>
              </a:ext>
            </a:extLst>
          </p:cNvPr>
          <p:cNvSpPr txBox="1"/>
          <p:nvPr/>
        </p:nvSpPr>
        <p:spPr>
          <a:xfrm>
            <a:off x="4504271" y="6339537"/>
            <a:ext cx="2458055" cy="307777"/>
          </a:xfrm>
          <a:prstGeom prst="rect">
            <a:avLst/>
          </a:prstGeom>
          <a:noFill/>
        </p:spPr>
        <p:txBody>
          <a:bodyPr wrap="square">
            <a:spAutoFit/>
          </a:bodyPr>
          <a:lstStyle/>
          <a:p>
            <a:pPr algn="ctr"/>
            <a:r>
              <a:rPr lang="fr-FR" sz="1400" b="1" i="1" dirty="0">
                <a:solidFill>
                  <a:srgbClr val="007434"/>
                </a:solidFill>
              </a:rPr>
              <a:t>Déductibilité?</a:t>
            </a:r>
          </a:p>
        </p:txBody>
      </p:sp>
    </p:spTree>
    <p:extLst>
      <p:ext uri="{BB962C8B-B14F-4D97-AF65-F5344CB8AC3E}">
        <p14:creationId xmlns:p14="http://schemas.microsoft.com/office/powerpoint/2010/main" val="405587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xmlns="" id="{FB420FA5-C008-4695-ACFD-EC21AFBFEE9F}"/>
              </a:ext>
            </a:extLst>
          </p:cNvPr>
          <p:cNvSpPr/>
          <p:nvPr/>
        </p:nvSpPr>
        <p:spPr>
          <a:xfrm>
            <a:off x="5748241" y="533092"/>
            <a:ext cx="45719" cy="5819581"/>
          </a:xfrm>
          <a:custGeom>
            <a:avLst/>
            <a:gdLst>
              <a:gd name="connsiteX0" fmla="*/ 28575 w 57150"/>
              <a:gd name="connsiteY0" fmla="*/ 28575 h 6915150"/>
              <a:gd name="connsiteX1" fmla="*/ 28575 w 57150"/>
              <a:gd name="connsiteY1" fmla="*/ 6886575 h 6915150"/>
            </a:gdLst>
            <a:ahLst/>
            <a:cxnLst>
              <a:cxn ang="0">
                <a:pos x="connsiteX0" y="connsiteY0"/>
              </a:cxn>
              <a:cxn ang="0">
                <a:pos x="connsiteX1" y="connsiteY1"/>
              </a:cxn>
            </a:cxnLst>
            <a:rect l="l" t="t" r="r" b="b"/>
            <a:pathLst>
              <a:path w="57150" h="6915150">
                <a:moveTo>
                  <a:pt x="28575" y="28575"/>
                </a:moveTo>
                <a:lnTo>
                  <a:pt x="28575" y="6886575"/>
                </a:lnTo>
              </a:path>
            </a:pathLst>
          </a:custGeom>
          <a:ln w="38100" cap="flat">
            <a:solidFill>
              <a:srgbClr val="0A1931"/>
            </a:solidFill>
            <a:prstDash val="solid"/>
            <a:miter/>
          </a:ln>
        </p:spPr>
        <p:txBody>
          <a:bodyPr rtlCol="0" anchor="ct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0" u="none" strike="noStrike" kern="1200" cap="none" spc="0" normalizeH="0" baseline="0" noProof="0" dirty="0">
              <a:ln>
                <a:noFill/>
              </a:ln>
              <a:solidFill>
                <a:prstClr val="black"/>
              </a:solidFill>
              <a:effectLst/>
              <a:uLnTx/>
              <a:uFillTx/>
              <a:ea typeface="+mn-ea"/>
              <a:cs typeface="Segoe UI" panose="020B0502040204020203" pitchFamily="34" charset="0"/>
            </a:endParaRPr>
          </a:p>
        </p:txBody>
      </p:sp>
      <p:sp>
        <p:nvSpPr>
          <p:cNvPr id="7" name="Freeform: Shape 6">
            <a:extLst>
              <a:ext uri="{FF2B5EF4-FFF2-40B4-BE49-F238E27FC236}">
                <a16:creationId xmlns:a16="http://schemas.microsoft.com/office/drawing/2014/main" xmlns="" id="{1B971D09-7218-4030-B36C-7A9C67C9C7EA}"/>
              </a:ext>
            </a:extLst>
          </p:cNvPr>
          <p:cNvSpPr/>
          <p:nvPr/>
        </p:nvSpPr>
        <p:spPr>
          <a:xfrm>
            <a:off x="425" y="-9525"/>
            <a:ext cx="4124325" cy="6867525"/>
          </a:xfrm>
          <a:custGeom>
            <a:avLst/>
            <a:gdLst>
              <a:gd name="connsiteX0" fmla="*/ 7144 w 4124325"/>
              <a:gd name="connsiteY0" fmla="*/ 7144 h 6867525"/>
              <a:gd name="connsiteX1" fmla="*/ 4122515 w 4124325"/>
              <a:gd name="connsiteY1" fmla="*/ 7144 h 6867525"/>
              <a:gd name="connsiteX2" fmla="*/ 4122515 w 4124325"/>
              <a:gd name="connsiteY2" fmla="*/ 6865144 h 6867525"/>
              <a:gd name="connsiteX3" fmla="*/ 7144 w 4124325"/>
              <a:gd name="connsiteY3" fmla="*/ 6865144 h 6867525"/>
            </a:gdLst>
            <a:ahLst/>
            <a:cxnLst>
              <a:cxn ang="0">
                <a:pos x="connsiteX0" y="connsiteY0"/>
              </a:cxn>
              <a:cxn ang="0">
                <a:pos x="connsiteX1" y="connsiteY1"/>
              </a:cxn>
              <a:cxn ang="0">
                <a:pos x="connsiteX2" y="connsiteY2"/>
              </a:cxn>
              <a:cxn ang="0">
                <a:pos x="connsiteX3" y="connsiteY3"/>
              </a:cxn>
            </a:cxnLst>
            <a:rect l="l" t="t" r="r" b="b"/>
            <a:pathLst>
              <a:path w="4124325" h="6867525">
                <a:moveTo>
                  <a:pt x="7144" y="7144"/>
                </a:moveTo>
                <a:lnTo>
                  <a:pt x="4122515" y="7144"/>
                </a:lnTo>
                <a:lnTo>
                  <a:pt x="4122515" y="6865144"/>
                </a:lnTo>
                <a:lnTo>
                  <a:pt x="7144" y="6865144"/>
                </a:lnTo>
                <a:close/>
              </a:path>
            </a:pathLst>
          </a:custGeom>
          <a:solidFill>
            <a:srgbClr val="0A1931"/>
          </a:solidFill>
          <a:ln w="9525" cap="flat">
            <a:noFill/>
            <a:prstDash val="solid"/>
            <a:miter/>
          </a:ln>
        </p:spPr>
        <p:txBody>
          <a:bodyPr rtlCol="0" anchor="ct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10" name="Freeform: Shape 9">
            <a:extLst>
              <a:ext uri="{FF2B5EF4-FFF2-40B4-BE49-F238E27FC236}">
                <a16:creationId xmlns:a16="http://schemas.microsoft.com/office/drawing/2014/main" xmlns="" id="{915F5D2E-32D7-4A6C-9B15-095DA837528F}"/>
              </a:ext>
            </a:extLst>
          </p:cNvPr>
          <p:cNvSpPr/>
          <p:nvPr/>
        </p:nvSpPr>
        <p:spPr>
          <a:xfrm>
            <a:off x="5657992" y="3359575"/>
            <a:ext cx="247651" cy="247651"/>
          </a:xfrm>
          <a:custGeom>
            <a:avLst/>
            <a:gdLst>
              <a:gd name="connsiteX0" fmla="*/ 245650 w 247650"/>
              <a:gd name="connsiteY0" fmla="*/ 126397 h 247650"/>
              <a:gd name="connsiteX1" fmla="*/ 126397 w 247650"/>
              <a:gd name="connsiteY1" fmla="*/ 245650 h 247650"/>
              <a:gd name="connsiteX2" fmla="*/ 7143 w 247650"/>
              <a:gd name="connsiteY2" fmla="*/ 126397 h 247650"/>
              <a:gd name="connsiteX3" fmla="*/ 126397 w 247650"/>
              <a:gd name="connsiteY3" fmla="*/ 7144 h 247650"/>
              <a:gd name="connsiteX4" fmla="*/ 245650 w 247650"/>
              <a:gd name="connsiteY4" fmla="*/ 126397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247650">
                <a:moveTo>
                  <a:pt x="245650" y="126397"/>
                </a:moveTo>
                <a:cubicBezTo>
                  <a:pt x="245650" y="192258"/>
                  <a:pt x="192258" y="245650"/>
                  <a:pt x="126397" y="245650"/>
                </a:cubicBezTo>
                <a:cubicBezTo>
                  <a:pt x="60535" y="245650"/>
                  <a:pt x="7143" y="192258"/>
                  <a:pt x="7143" y="126397"/>
                </a:cubicBezTo>
                <a:cubicBezTo>
                  <a:pt x="7143" y="60535"/>
                  <a:pt x="60535" y="7144"/>
                  <a:pt x="126397" y="7144"/>
                </a:cubicBezTo>
                <a:cubicBezTo>
                  <a:pt x="192258" y="7144"/>
                  <a:pt x="245650" y="60535"/>
                  <a:pt x="245650" y="126397"/>
                </a:cubicBezTo>
                <a:close/>
              </a:path>
            </a:pathLst>
          </a:custGeom>
          <a:solidFill>
            <a:srgbClr val="0070C0"/>
          </a:solidFill>
          <a:ln w="9525" cap="flat">
            <a:noFill/>
            <a:prstDash val="solid"/>
            <a:miter/>
          </a:ln>
        </p:spPr>
        <p:txBody>
          <a:bodyPr rtlCol="0" anchor="ct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0" u="none" strike="noStrike" kern="1200" cap="none" spc="0" normalizeH="0" baseline="0" noProof="0" dirty="0">
              <a:ln>
                <a:noFill/>
              </a:ln>
              <a:solidFill>
                <a:prstClr val="black"/>
              </a:solidFill>
              <a:effectLst/>
              <a:uLnTx/>
              <a:uFillTx/>
              <a:ea typeface="+mn-ea"/>
              <a:cs typeface="Segoe UI" panose="020B0502040204020203" pitchFamily="34" charset="0"/>
            </a:endParaRPr>
          </a:p>
        </p:txBody>
      </p:sp>
      <p:sp>
        <p:nvSpPr>
          <p:cNvPr id="11" name="Freeform: Shape 10">
            <a:extLst>
              <a:ext uri="{FF2B5EF4-FFF2-40B4-BE49-F238E27FC236}">
                <a16:creationId xmlns:a16="http://schemas.microsoft.com/office/drawing/2014/main" xmlns="" id="{8FF5A4C0-6D09-4011-972E-91B41EAEE1AE}"/>
              </a:ext>
            </a:extLst>
          </p:cNvPr>
          <p:cNvSpPr/>
          <p:nvPr/>
        </p:nvSpPr>
        <p:spPr>
          <a:xfrm>
            <a:off x="5653934" y="1545706"/>
            <a:ext cx="247651" cy="247651"/>
          </a:xfrm>
          <a:custGeom>
            <a:avLst/>
            <a:gdLst>
              <a:gd name="connsiteX0" fmla="*/ 245650 w 247650"/>
              <a:gd name="connsiteY0" fmla="*/ 126397 h 247650"/>
              <a:gd name="connsiteX1" fmla="*/ 126397 w 247650"/>
              <a:gd name="connsiteY1" fmla="*/ 245650 h 247650"/>
              <a:gd name="connsiteX2" fmla="*/ 7143 w 247650"/>
              <a:gd name="connsiteY2" fmla="*/ 126397 h 247650"/>
              <a:gd name="connsiteX3" fmla="*/ 126397 w 247650"/>
              <a:gd name="connsiteY3" fmla="*/ 7144 h 247650"/>
              <a:gd name="connsiteX4" fmla="*/ 245650 w 247650"/>
              <a:gd name="connsiteY4" fmla="*/ 126397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247650">
                <a:moveTo>
                  <a:pt x="245650" y="126397"/>
                </a:moveTo>
                <a:cubicBezTo>
                  <a:pt x="245650" y="192258"/>
                  <a:pt x="192258" y="245650"/>
                  <a:pt x="126397" y="245650"/>
                </a:cubicBezTo>
                <a:cubicBezTo>
                  <a:pt x="60535" y="245650"/>
                  <a:pt x="7143" y="192258"/>
                  <a:pt x="7143" y="126397"/>
                </a:cubicBezTo>
                <a:cubicBezTo>
                  <a:pt x="7143" y="60535"/>
                  <a:pt x="60535" y="7144"/>
                  <a:pt x="126397" y="7144"/>
                </a:cubicBezTo>
                <a:cubicBezTo>
                  <a:pt x="192258" y="7144"/>
                  <a:pt x="245650" y="60535"/>
                  <a:pt x="245650" y="126397"/>
                </a:cubicBezTo>
                <a:close/>
              </a:path>
            </a:pathLst>
          </a:custGeom>
          <a:solidFill>
            <a:srgbClr val="0070C0"/>
          </a:solidFill>
          <a:ln w="9525" cap="flat">
            <a:noFill/>
            <a:prstDash val="solid"/>
            <a:miter/>
          </a:ln>
        </p:spPr>
        <p:txBody>
          <a:bodyPr rtlCol="0" anchor="ct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0" u="none" strike="noStrike" kern="1200" cap="none" spc="0" normalizeH="0" baseline="0" noProof="0" dirty="0">
              <a:ln>
                <a:noFill/>
              </a:ln>
              <a:solidFill>
                <a:prstClr val="black"/>
              </a:solidFill>
              <a:effectLst/>
              <a:uLnTx/>
              <a:uFillTx/>
              <a:ea typeface="+mn-ea"/>
              <a:cs typeface="Segoe UI" panose="020B0502040204020203" pitchFamily="34" charset="0"/>
            </a:endParaRPr>
          </a:p>
        </p:txBody>
      </p:sp>
      <p:sp>
        <p:nvSpPr>
          <p:cNvPr id="21" name="TextBox 20">
            <a:extLst>
              <a:ext uri="{FF2B5EF4-FFF2-40B4-BE49-F238E27FC236}">
                <a16:creationId xmlns:a16="http://schemas.microsoft.com/office/drawing/2014/main" xmlns="" id="{E8FD566F-BCA8-4461-842C-34C41943214A}"/>
              </a:ext>
            </a:extLst>
          </p:cNvPr>
          <p:cNvSpPr txBox="1"/>
          <p:nvPr/>
        </p:nvSpPr>
        <p:spPr>
          <a:xfrm>
            <a:off x="4842741" y="1426278"/>
            <a:ext cx="641823" cy="461665"/>
          </a:xfrm>
          <a:prstGeom prst="rect">
            <a:avLst/>
          </a:prstGeom>
          <a:noFill/>
        </p:spPr>
        <p:txBody>
          <a:bodyPr wrap="square" rtlCol="0">
            <a:spAutoFit/>
          </a:bodyPr>
          <a:lstStyle>
            <a:defPPr>
              <a:defRPr lang="en-US"/>
            </a:defPPr>
            <a:lvl1pPr marR="0" lvl="0" indent="0" algn="ctr" defTabSz="914377" fontAlgn="auto">
              <a:lnSpc>
                <a:spcPct val="100000"/>
              </a:lnSpc>
              <a:spcBef>
                <a:spcPts val="0"/>
              </a:spcBef>
              <a:spcAft>
                <a:spcPts val="0"/>
              </a:spcAft>
              <a:buClrTx/>
              <a:buSzTx/>
              <a:buFontTx/>
              <a:buNone/>
              <a:tabLst/>
              <a:defRPr kumimoji="0" sz="2300" b="1" i="0" u="none" strike="noStrike" cap="none" spc="0" normalizeH="0" baseline="0">
                <a:ln>
                  <a:noFill/>
                </a:ln>
                <a:solidFill>
                  <a:srgbClr val="0A1931"/>
                </a:solidFill>
                <a:effectLst/>
                <a:uLnTx/>
                <a:uFillTx/>
                <a:latin typeface="Segoe UI" panose="020B0502040204020203" pitchFamily="34" charset="0"/>
                <a:cs typeface="Segoe UI" panose="020B0502040204020203" pitchFamily="34" charset="0"/>
              </a:defRPr>
            </a:lvl1pPr>
          </a:lstStyle>
          <a:p>
            <a:r>
              <a:rPr lang="en-US" dirty="0">
                <a:solidFill>
                  <a:srgbClr val="0070C0"/>
                </a:solidFill>
                <a:latin typeface="+mn-lt"/>
              </a:rPr>
              <a:t>01</a:t>
            </a:r>
          </a:p>
        </p:txBody>
      </p:sp>
      <p:sp>
        <p:nvSpPr>
          <p:cNvPr id="23" name="TextBox 22">
            <a:extLst>
              <a:ext uri="{FF2B5EF4-FFF2-40B4-BE49-F238E27FC236}">
                <a16:creationId xmlns:a16="http://schemas.microsoft.com/office/drawing/2014/main" xmlns="" id="{4F961D8E-A133-4206-9086-807B48C7560D}"/>
              </a:ext>
            </a:extLst>
          </p:cNvPr>
          <p:cNvSpPr txBox="1"/>
          <p:nvPr/>
        </p:nvSpPr>
        <p:spPr>
          <a:xfrm>
            <a:off x="4842741" y="3252569"/>
            <a:ext cx="641823" cy="461665"/>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300" b="1" i="0" u="none" strike="noStrike" kern="1200" cap="none" spc="0" normalizeH="0" baseline="0" noProof="0" dirty="0">
                <a:ln>
                  <a:noFill/>
                </a:ln>
                <a:solidFill>
                  <a:srgbClr val="0070C0"/>
                </a:solidFill>
                <a:effectLst/>
                <a:uLnTx/>
                <a:uFillTx/>
                <a:ea typeface="+mn-ea"/>
                <a:cs typeface="Segoe UI" panose="020B0502040204020203" pitchFamily="34" charset="0"/>
              </a:rPr>
              <a:t>02</a:t>
            </a:r>
          </a:p>
        </p:txBody>
      </p:sp>
      <p:sp>
        <p:nvSpPr>
          <p:cNvPr id="2" name="ZoneTexte 1">
            <a:extLst>
              <a:ext uri="{FF2B5EF4-FFF2-40B4-BE49-F238E27FC236}">
                <a16:creationId xmlns:a16="http://schemas.microsoft.com/office/drawing/2014/main" xmlns="" id="{E189E1EF-1C15-F5AF-754E-4DF586B9D2D0}"/>
              </a:ext>
            </a:extLst>
          </p:cNvPr>
          <p:cNvSpPr txBox="1"/>
          <p:nvPr/>
        </p:nvSpPr>
        <p:spPr>
          <a:xfrm>
            <a:off x="846782" y="3089158"/>
            <a:ext cx="2431609" cy="646331"/>
          </a:xfrm>
          <a:prstGeom prst="rect">
            <a:avLst/>
          </a:prstGeom>
          <a:noFill/>
          <a:effectLst>
            <a:outerShdw blurRad="50800" dist="38100" dir="2700000" algn="tl" rotWithShape="0">
              <a:prstClr val="black">
                <a:alpha val="40000"/>
              </a:prstClr>
            </a:outerShdw>
          </a:effectLst>
        </p:spPr>
        <p:txBody>
          <a:bodyPr wrap="square" rtlCol="0">
            <a:sp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fr-FR" sz="3600" b="1" i="0" u="none" strike="noStrike" kern="0" cap="none" spc="0" normalizeH="0" baseline="0" dirty="0">
                <a:ln>
                  <a:noFill/>
                </a:ln>
                <a:solidFill>
                  <a:prstClr val="white"/>
                </a:solidFill>
                <a:effectLst/>
                <a:uLnTx/>
                <a:uFillTx/>
                <a:latin typeface="Segoe UI" panose="020B0502040204020203" pitchFamily="34" charset="0"/>
                <a:ea typeface="微软雅黑 Light" panose="02010600030101010101" charset="-122"/>
                <a:cs typeface="Segoe UI" panose="020B0502040204020203" pitchFamily="34" charset="0"/>
                <a:sym typeface="Arial"/>
              </a:rPr>
              <a:t>Sommaire</a:t>
            </a:r>
          </a:p>
        </p:txBody>
      </p:sp>
      <p:sp>
        <p:nvSpPr>
          <p:cNvPr id="3" name="文本框 11">
            <a:extLst>
              <a:ext uri="{FF2B5EF4-FFF2-40B4-BE49-F238E27FC236}">
                <a16:creationId xmlns:a16="http://schemas.microsoft.com/office/drawing/2014/main" xmlns="" id="{D61633B8-6363-5EF0-BB60-ED76BC052E0E}"/>
              </a:ext>
            </a:extLst>
          </p:cNvPr>
          <p:cNvSpPr txBox="1"/>
          <p:nvPr/>
        </p:nvSpPr>
        <p:spPr>
          <a:xfrm>
            <a:off x="5995892" y="1400246"/>
            <a:ext cx="5710978" cy="515269"/>
          </a:xfrm>
          <a:prstGeom prst="rect">
            <a:avLst/>
          </a:prstGeom>
          <a:noFill/>
          <a:ln>
            <a:noFill/>
          </a:ln>
        </p:spPr>
        <p:txBody>
          <a:bodyPr wrap="square" lIns="91440" tIns="45720" rIns="91440" bIns="45720" rtlCol="0">
            <a:spAutoFit/>
          </a:bodyPr>
          <a:lstStyle>
            <a:defPPr>
              <a:defRPr lang="en-US"/>
            </a:defPPr>
            <a:lvl1pPr defTabSz="914377">
              <a:lnSpc>
                <a:spcPct val="130000"/>
              </a:lnSpc>
              <a:defRPr sz="2133" b="1">
                <a:solidFill>
                  <a:srgbClr val="002060"/>
                </a:solidFill>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130000"/>
              </a:lnSpc>
              <a:spcBef>
                <a:spcPts val="0"/>
              </a:spcBef>
              <a:spcAft>
                <a:spcPts val="0"/>
              </a:spcAft>
              <a:buClrTx/>
              <a:buSzTx/>
              <a:buFontTx/>
              <a:buNone/>
              <a:tabLst/>
              <a:defRPr/>
            </a:pPr>
            <a:r>
              <a:rPr kumimoji="0" lang="fr-FR" sz="2300" b="1" i="0" u="none" strike="noStrike" kern="1200" cap="none" spc="0" normalizeH="0" baseline="0" dirty="0">
                <a:ln>
                  <a:noFill/>
                </a:ln>
                <a:solidFill>
                  <a:srgbClr val="002060"/>
                </a:solidFill>
                <a:effectLst/>
                <a:uLnTx/>
                <a:uFillTx/>
                <a:latin typeface="+mn-lt"/>
                <a:ea typeface="+mn-ea"/>
                <a:cs typeface="Segoe UI" panose="020B0502040204020203" pitchFamily="34" charset="0"/>
              </a:rPr>
              <a:t>Caractéristiques des SGC</a:t>
            </a:r>
          </a:p>
        </p:txBody>
      </p:sp>
      <p:sp>
        <p:nvSpPr>
          <p:cNvPr id="4" name="文本框 11">
            <a:extLst>
              <a:ext uri="{FF2B5EF4-FFF2-40B4-BE49-F238E27FC236}">
                <a16:creationId xmlns:a16="http://schemas.microsoft.com/office/drawing/2014/main" xmlns="" id="{262F64CC-69EB-0CEF-7BCA-E97E1A8BBAEA}"/>
              </a:ext>
            </a:extLst>
          </p:cNvPr>
          <p:cNvSpPr txBox="1"/>
          <p:nvPr/>
        </p:nvSpPr>
        <p:spPr>
          <a:xfrm>
            <a:off x="5995893" y="4744950"/>
            <a:ext cx="5710978" cy="975395"/>
          </a:xfrm>
          <a:prstGeom prst="rect">
            <a:avLst/>
          </a:prstGeom>
          <a:noFill/>
          <a:ln>
            <a:noFill/>
          </a:ln>
        </p:spPr>
        <p:txBody>
          <a:bodyPr wrap="square" lIns="91440" tIns="45720" rIns="91440" bIns="45720" rtlCol="0">
            <a:spAutoFit/>
          </a:bodyPr>
          <a:lstStyle>
            <a:defPPr>
              <a:defRPr lang="en-US"/>
            </a:defPPr>
            <a:lvl1pPr defTabSz="914377">
              <a:lnSpc>
                <a:spcPct val="130000"/>
              </a:lnSpc>
              <a:defRPr sz="2133" b="1">
                <a:solidFill>
                  <a:srgbClr val="002060"/>
                </a:solidFill>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130000"/>
              </a:lnSpc>
              <a:spcBef>
                <a:spcPts val="0"/>
              </a:spcBef>
              <a:spcAft>
                <a:spcPts val="0"/>
              </a:spcAft>
              <a:buClrTx/>
              <a:buSzTx/>
              <a:buFontTx/>
              <a:buNone/>
              <a:tabLst/>
              <a:defRPr/>
            </a:pPr>
            <a:r>
              <a:rPr kumimoji="0" lang="fr-FR" sz="2300" b="1" i="0" u="none" strike="noStrike" kern="1200" cap="none" spc="0" normalizeH="0" baseline="0" dirty="0">
                <a:ln>
                  <a:noFill/>
                </a:ln>
                <a:solidFill>
                  <a:srgbClr val="002060"/>
                </a:solidFill>
                <a:effectLst/>
                <a:uLnTx/>
                <a:uFillTx/>
                <a:latin typeface="+mn-lt"/>
                <a:ea typeface="+mn-ea"/>
                <a:cs typeface="Segoe UI" panose="020B0502040204020203" pitchFamily="34" charset="0"/>
              </a:rPr>
              <a:t>Fiscalité des SCG: État des lieux et mesures d’appui envisageables</a:t>
            </a:r>
          </a:p>
        </p:txBody>
      </p:sp>
      <p:sp>
        <p:nvSpPr>
          <p:cNvPr id="5" name="Rectangle 4"/>
          <p:cNvSpPr/>
          <p:nvPr/>
        </p:nvSpPr>
        <p:spPr>
          <a:xfrm>
            <a:off x="5995892" y="3198965"/>
            <a:ext cx="5710978" cy="975395"/>
          </a:xfrm>
          <a:prstGeom prst="rect">
            <a:avLst/>
          </a:prstGeom>
          <a:noFill/>
          <a:ln>
            <a:noFill/>
          </a:ln>
        </p:spPr>
        <p:txBody>
          <a:bodyPr wrap="square" lIns="91440" tIns="45720" rIns="91440" bIns="45720" rtlCol="0">
            <a:spAutoFit/>
          </a:bodyPr>
          <a:lstStyle/>
          <a:p>
            <a:pPr marL="0" marR="0" lvl="0" indent="0" algn="l" defTabSz="914377" rtl="0" eaLnBrk="1" fontAlgn="auto" latinLnBrk="0" hangingPunct="1">
              <a:lnSpc>
                <a:spcPct val="130000"/>
              </a:lnSpc>
              <a:spcBef>
                <a:spcPts val="0"/>
              </a:spcBef>
              <a:spcAft>
                <a:spcPts val="0"/>
              </a:spcAft>
              <a:buClrTx/>
              <a:buSzTx/>
              <a:buFontTx/>
              <a:buNone/>
              <a:tabLst/>
              <a:defRPr/>
            </a:pPr>
            <a:r>
              <a:rPr kumimoji="0" lang="fr-FR" sz="2300" b="1" i="0" u="none" strike="noStrike" kern="1200" cap="none" spc="0" normalizeH="0" baseline="0" noProof="0" dirty="0">
                <a:ln>
                  <a:noFill/>
                </a:ln>
                <a:solidFill>
                  <a:srgbClr val="002060"/>
                </a:solidFill>
                <a:effectLst/>
                <a:uLnTx/>
                <a:uFillTx/>
                <a:ea typeface="+mn-ea"/>
                <a:cs typeface="Segoe UI" panose="020B0502040204020203" pitchFamily="34" charset="0"/>
              </a:rPr>
              <a:t>Reporting financier des SGC: Diversité des pratiques et référentiel cible </a:t>
            </a:r>
          </a:p>
        </p:txBody>
      </p:sp>
      <p:sp>
        <p:nvSpPr>
          <p:cNvPr id="13" name="Freeform: Shape 9">
            <a:extLst>
              <a:ext uri="{FF2B5EF4-FFF2-40B4-BE49-F238E27FC236}">
                <a16:creationId xmlns:a16="http://schemas.microsoft.com/office/drawing/2014/main" xmlns="" id="{915F5D2E-32D7-4A6C-9B15-095DA837528F}"/>
              </a:ext>
            </a:extLst>
          </p:cNvPr>
          <p:cNvSpPr/>
          <p:nvPr/>
        </p:nvSpPr>
        <p:spPr>
          <a:xfrm>
            <a:off x="5670134" y="4906953"/>
            <a:ext cx="247651" cy="247651"/>
          </a:xfrm>
          <a:custGeom>
            <a:avLst/>
            <a:gdLst>
              <a:gd name="connsiteX0" fmla="*/ 245650 w 247650"/>
              <a:gd name="connsiteY0" fmla="*/ 126397 h 247650"/>
              <a:gd name="connsiteX1" fmla="*/ 126397 w 247650"/>
              <a:gd name="connsiteY1" fmla="*/ 245650 h 247650"/>
              <a:gd name="connsiteX2" fmla="*/ 7143 w 247650"/>
              <a:gd name="connsiteY2" fmla="*/ 126397 h 247650"/>
              <a:gd name="connsiteX3" fmla="*/ 126397 w 247650"/>
              <a:gd name="connsiteY3" fmla="*/ 7144 h 247650"/>
              <a:gd name="connsiteX4" fmla="*/ 245650 w 247650"/>
              <a:gd name="connsiteY4" fmla="*/ 126397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247650">
                <a:moveTo>
                  <a:pt x="245650" y="126397"/>
                </a:moveTo>
                <a:cubicBezTo>
                  <a:pt x="245650" y="192258"/>
                  <a:pt x="192258" y="245650"/>
                  <a:pt x="126397" y="245650"/>
                </a:cubicBezTo>
                <a:cubicBezTo>
                  <a:pt x="60535" y="245650"/>
                  <a:pt x="7143" y="192258"/>
                  <a:pt x="7143" y="126397"/>
                </a:cubicBezTo>
                <a:cubicBezTo>
                  <a:pt x="7143" y="60535"/>
                  <a:pt x="60535" y="7144"/>
                  <a:pt x="126397" y="7144"/>
                </a:cubicBezTo>
                <a:cubicBezTo>
                  <a:pt x="192258" y="7144"/>
                  <a:pt x="245650" y="60535"/>
                  <a:pt x="245650" y="126397"/>
                </a:cubicBezTo>
                <a:close/>
              </a:path>
            </a:pathLst>
          </a:custGeom>
          <a:solidFill>
            <a:srgbClr val="0070C0"/>
          </a:solidFill>
          <a:ln w="9525" cap="flat">
            <a:noFill/>
            <a:prstDash val="solid"/>
            <a:miter/>
          </a:ln>
        </p:spPr>
        <p:txBody>
          <a:bodyPr rtlCol="0" anchor="ct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0" u="none" strike="noStrike" kern="1200" cap="none" spc="0" normalizeH="0" baseline="0" noProof="0" dirty="0">
              <a:ln>
                <a:noFill/>
              </a:ln>
              <a:solidFill>
                <a:prstClr val="black"/>
              </a:solidFill>
              <a:effectLst/>
              <a:uLnTx/>
              <a:uFillTx/>
              <a:ea typeface="+mn-ea"/>
              <a:cs typeface="Segoe UI" panose="020B0502040204020203" pitchFamily="34" charset="0"/>
            </a:endParaRPr>
          </a:p>
        </p:txBody>
      </p:sp>
      <p:sp>
        <p:nvSpPr>
          <p:cNvPr id="14" name="TextBox 22">
            <a:extLst>
              <a:ext uri="{FF2B5EF4-FFF2-40B4-BE49-F238E27FC236}">
                <a16:creationId xmlns:a16="http://schemas.microsoft.com/office/drawing/2014/main" xmlns="" id="{4F961D8E-A133-4206-9086-807B48C7560D}"/>
              </a:ext>
            </a:extLst>
          </p:cNvPr>
          <p:cNvSpPr txBox="1"/>
          <p:nvPr/>
        </p:nvSpPr>
        <p:spPr>
          <a:xfrm>
            <a:off x="4842741" y="4787462"/>
            <a:ext cx="641823" cy="461665"/>
          </a:xfrm>
          <a:prstGeom prst="rect">
            <a:avLst/>
          </a:prstGeom>
          <a:noFill/>
        </p:spPr>
        <p:txBody>
          <a:bodyPr wrap="square" rtlCol="0">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300" b="1" i="0" u="none" strike="noStrike" kern="1200" cap="none" spc="0" normalizeH="0" baseline="0" noProof="0" dirty="0">
                <a:ln>
                  <a:noFill/>
                </a:ln>
                <a:solidFill>
                  <a:srgbClr val="0070C0"/>
                </a:solidFill>
                <a:effectLst/>
                <a:uLnTx/>
                <a:uFillTx/>
                <a:ea typeface="+mn-ea"/>
                <a:cs typeface="Segoe UI" panose="020B0502040204020203" pitchFamily="34" charset="0"/>
              </a:rPr>
              <a:t>03</a:t>
            </a:r>
          </a:p>
        </p:txBody>
      </p:sp>
      <p:grpSp>
        <p:nvGrpSpPr>
          <p:cNvPr id="15" name="Groupe 8">
            <a:extLst>
              <a:ext uri="{FF2B5EF4-FFF2-40B4-BE49-F238E27FC236}">
                <a16:creationId xmlns:a16="http://schemas.microsoft.com/office/drawing/2014/main" xmlns="" id="{A05DB9B2-3EF6-4B10-A30B-D3DFE683495B}"/>
              </a:ext>
            </a:extLst>
          </p:cNvPr>
          <p:cNvGrpSpPr>
            <a:grpSpLocks/>
          </p:cNvGrpSpPr>
          <p:nvPr/>
        </p:nvGrpSpPr>
        <p:grpSpPr bwMode="auto">
          <a:xfrm>
            <a:off x="11014075" y="6237288"/>
            <a:ext cx="957263" cy="287337"/>
            <a:chOff x="9460301" y="7063452"/>
            <a:chExt cx="926165" cy="277783"/>
          </a:xfrm>
        </p:grpSpPr>
        <p:sp>
          <p:nvSpPr>
            <p:cNvPr id="16" name="Espace réservé du numéro de diapositive 5">
              <a:extLst>
                <a:ext uri="{FF2B5EF4-FFF2-40B4-BE49-F238E27FC236}">
                  <a16:creationId xmlns:a16="http://schemas.microsoft.com/office/drawing/2014/main" xmlns="" id="{2071CE31-2639-46BD-9A85-2E6D289A85CD}"/>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Calibri" panose="020F0502020204030204" pitchFamily="34" charset="0"/>
                  <a:cs typeface="Calibri" panose="020F0502020204030204" pitchFamily="34" charset="0"/>
                </a:rPr>
                <a:pPr algn="ctr" defTabSz="1042717" eaLnBrk="1" fontAlgn="auto" hangingPunct="1">
                  <a:spcBef>
                    <a:spcPts val="0"/>
                  </a:spcBef>
                  <a:spcAft>
                    <a:spcPts val="0"/>
                  </a:spcAft>
                  <a:defRPr/>
                </a:pPr>
                <a:t>3</a:t>
              </a:fld>
              <a:endParaRPr lang="en-GB" sz="1448" dirty="0">
                <a:solidFill>
                  <a:srgbClr val="002060"/>
                </a:solidFill>
                <a:latin typeface="Calibri" panose="020F0502020204030204" pitchFamily="34" charset="0"/>
                <a:cs typeface="Calibri" panose="020F0502020204030204" pitchFamily="34" charset="0"/>
              </a:endParaRPr>
            </a:p>
          </p:txBody>
        </p:sp>
        <p:cxnSp>
          <p:nvCxnSpPr>
            <p:cNvPr id="17" name="Connecteur droit 16">
              <a:extLst>
                <a:ext uri="{FF2B5EF4-FFF2-40B4-BE49-F238E27FC236}">
                  <a16:creationId xmlns:a16="http://schemas.microsoft.com/office/drawing/2014/main" xmlns="" id="{6C7F646C-DFF4-4B3E-AF68-56D60C237D66}"/>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59001642"/>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30</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3"/>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SGC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arabes</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État des lieux</a:t>
            </a:r>
            <a:endPar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endParaRPr>
          </a:p>
        </p:txBody>
      </p:sp>
      <p:grpSp>
        <p:nvGrpSpPr>
          <p:cNvPr id="13" name="Groupe 12">
            <a:extLst>
              <a:ext uri="{FF2B5EF4-FFF2-40B4-BE49-F238E27FC236}">
                <a16:creationId xmlns:a16="http://schemas.microsoft.com/office/drawing/2014/main" xmlns="" id="{E01E0F5C-A56C-4C9C-9567-16A44DCF183C}"/>
              </a:ext>
            </a:extLst>
          </p:cNvPr>
          <p:cNvGrpSpPr/>
          <p:nvPr/>
        </p:nvGrpSpPr>
        <p:grpSpPr>
          <a:xfrm>
            <a:off x="205811" y="1018071"/>
            <a:ext cx="9932599" cy="520357"/>
            <a:chOff x="205811" y="1120941"/>
            <a:chExt cx="9932599" cy="520357"/>
          </a:xfrm>
        </p:grpSpPr>
        <p:pic>
          <p:nvPicPr>
            <p:cNvPr id="3" name="Image 2">
              <a:extLst>
                <a:ext uri="{FF2B5EF4-FFF2-40B4-BE49-F238E27FC236}">
                  <a16:creationId xmlns:a16="http://schemas.microsoft.com/office/drawing/2014/main" xmlns="" id="{329F340F-7360-49FC-904D-3203F43B00AC}"/>
                </a:ext>
              </a:extLst>
            </p:cNvPr>
            <p:cNvPicPr>
              <a:picLocks noChangeAspect="1"/>
            </p:cNvPicPr>
            <p:nvPr/>
          </p:nvPicPr>
          <p:blipFill>
            <a:blip r:embed="rId4"/>
            <a:stretch>
              <a:fillRect/>
            </a:stretch>
          </p:blipFill>
          <p:spPr>
            <a:xfrm>
              <a:off x="205811" y="1120941"/>
              <a:ext cx="401012" cy="507831"/>
            </a:xfrm>
            <a:prstGeom prst="rect">
              <a:avLst/>
            </a:prstGeom>
          </p:spPr>
        </p:pic>
        <p:sp>
          <p:nvSpPr>
            <p:cNvPr id="44" name="ZoneTexte 43">
              <a:extLst>
                <a:ext uri="{FF2B5EF4-FFF2-40B4-BE49-F238E27FC236}">
                  <a16:creationId xmlns:a16="http://schemas.microsoft.com/office/drawing/2014/main" xmlns="" id="{7F6801B5-130B-4AC9-A17B-59BFE1BB4310}"/>
                </a:ext>
              </a:extLst>
            </p:cNvPr>
            <p:cNvSpPr txBox="1"/>
            <p:nvPr/>
          </p:nvSpPr>
          <p:spPr>
            <a:xfrm>
              <a:off x="507342" y="1271966"/>
              <a:ext cx="9631068" cy="369332"/>
            </a:xfrm>
            <a:prstGeom prst="rect">
              <a:avLst/>
            </a:prstGeom>
            <a:noFill/>
          </p:spPr>
          <p:txBody>
            <a:bodyPr wrap="square">
              <a:spAutoFit/>
            </a:bodyPr>
            <a:lstStyle/>
            <a:p>
              <a:pPr algn="just"/>
              <a:r>
                <a:rPr lang="fr-FR" b="1" i="1" dirty="0">
                  <a:solidFill>
                    <a:srgbClr val="0070C0"/>
                  </a:solidFill>
                </a:rPr>
                <a:t>Existence d’un régime de constitution de réserves en franchise d’impôt (Dégrèvement fiscal)</a:t>
              </a:r>
              <a:r>
                <a:rPr lang="fr-FR" sz="1800" b="1" i="1" u="none" strike="noStrike" baseline="0" dirty="0">
                  <a:solidFill>
                    <a:srgbClr val="0070C0"/>
                  </a:solidFill>
                </a:rPr>
                <a:t>?</a:t>
              </a:r>
              <a:endParaRPr lang="fr-FR" b="1" i="1" dirty="0">
                <a:solidFill>
                  <a:srgbClr val="0070C0"/>
                </a:solidFill>
              </a:endParaRPr>
            </a:p>
          </p:txBody>
        </p:sp>
      </p:grpSp>
      <p:cxnSp>
        <p:nvCxnSpPr>
          <p:cNvPr id="78" name="Connecteur droit avec flèche 77">
            <a:extLst>
              <a:ext uri="{FF2B5EF4-FFF2-40B4-BE49-F238E27FC236}">
                <a16:creationId xmlns:a16="http://schemas.microsoft.com/office/drawing/2014/main" xmlns="" id="{F2E39224-560F-4E44-9B30-C87B2AB0D669}"/>
              </a:ext>
            </a:extLst>
          </p:cNvPr>
          <p:cNvCxnSpPr>
            <a:cxnSpLocks/>
          </p:cNvCxnSpPr>
          <p:nvPr/>
        </p:nvCxnSpPr>
        <p:spPr>
          <a:xfrm flipV="1">
            <a:off x="3321986" y="5926074"/>
            <a:ext cx="4974289" cy="2150"/>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79" name="Connecteur droit avec flèche 78">
            <a:extLst>
              <a:ext uri="{FF2B5EF4-FFF2-40B4-BE49-F238E27FC236}">
                <a16:creationId xmlns:a16="http://schemas.microsoft.com/office/drawing/2014/main" xmlns="" id="{CAAA7B73-D2AE-4289-8B6B-5EA790D66949}"/>
              </a:ext>
            </a:extLst>
          </p:cNvPr>
          <p:cNvCxnSpPr>
            <a:cxnSpLocks/>
          </p:cNvCxnSpPr>
          <p:nvPr/>
        </p:nvCxnSpPr>
        <p:spPr>
          <a:xfrm>
            <a:off x="3405188" y="1820799"/>
            <a:ext cx="0" cy="4200525"/>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82" name="Connecteur droit avec flèche 81">
            <a:extLst>
              <a:ext uri="{FF2B5EF4-FFF2-40B4-BE49-F238E27FC236}">
                <a16:creationId xmlns:a16="http://schemas.microsoft.com/office/drawing/2014/main" xmlns="" id="{8FE4A375-7562-4710-AE87-AF2943C01412}"/>
              </a:ext>
            </a:extLst>
          </p:cNvPr>
          <p:cNvCxnSpPr>
            <a:cxnSpLocks/>
          </p:cNvCxnSpPr>
          <p:nvPr/>
        </p:nvCxnSpPr>
        <p:spPr>
          <a:xfrm>
            <a:off x="7981950" y="1868424"/>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88" name="Connecteur droit avec flèche 87">
            <a:extLst>
              <a:ext uri="{FF2B5EF4-FFF2-40B4-BE49-F238E27FC236}">
                <a16:creationId xmlns:a16="http://schemas.microsoft.com/office/drawing/2014/main" xmlns="" id="{F4714F2E-4F9E-4264-9FAF-84E183DA2899}"/>
              </a:ext>
            </a:extLst>
          </p:cNvPr>
          <p:cNvCxnSpPr>
            <a:cxnSpLocks/>
          </p:cNvCxnSpPr>
          <p:nvPr/>
        </p:nvCxnSpPr>
        <p:spPr>
          <a:xfrm flipV="1">
            <a:off x="3321984" y="2036349"/>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xmlns="" id="{B7105BF1-D5C4-4E41-AFEE-3A0123D2086E}"/>
              </a:ext>
            </a:extLst>
          </p:cNvPr>
          <p:cNvSpPr txBox="1"/>
          <p:nvPr/>
        </p:nvSpPr>
        <p:spPr>
          <a:xfrm>
            <a:off x="3420705" y="5917343"/>
            <a:ext cx="2296935" cy="307777"/>
          </a:xfrm>
          <a:prstGeom prst="rect">
            <a:avLst/>
          </a:prstGeom>
          <a:noFill/>
        </p:spPr>
        <p:txBody>
          <a:bodyPr wrap="square">
            <a:spAutoFit/>
          </a:bodyPr>
          <a:lstStyle/>
          <a:p>
            <a:pPr algn="ctr"/>
            <a:r>
              <a:rPr lang="fr-FR" sz="1400" b="1" i="1" dirty="0">
                <a:solidFill>
                  <a:srgbClr val="2F5597"/>
                </a:solidFill>
              </a:rPr>
              <a:t>Oui</a:t>
            </a:r>
          </a:p>
        </p:txBody>
      </p:sp>
      <p:sp>
        <p:nvSpPr>
          <p:cNvPr id="92" name="ZoneTexte 91">
            <a:extLst>
              <a:ext uri="{FF2B5EF4-FFF2-40B4-BE49-F238E27FC236}">
                <a16:creationId xmlns:a16="http://schemas.microsoft.com/office/drawing/2014/main" xmlns="" id="{2E572D34-07CE-4BDC-B39A-FCB63D2EEBCF}"/>
              </a:ext>
            </a:extLst>
          </p:cNvPr>
          <p:cNvSpPr txBox="1"/>
          <p:nvPr/>
        </p:nvSpPr>
        <p:spPr>
          <a:xfrm>
            <a:off x="5704857" y="5917343"/>
            <a:ext cx="2230923" cy="307777"/>
          </a:xfrm>
          <a:prstGeom prst="rect">
            <a:avLst/>
          </a:prstGeom>
          <a:noFill/>
        </p:spPr>
        <p:txBody>
          <a:bodyPr wrap="square">
            <a:spAutoFit/>
          </a:bodyPr>
          <a:lstStyle/>
          <a:p>
            <a:pPr algn="ctr"/>
            <a:r>
              <a:rPr lang="fr-FR" sz="1400" b="1" i="1" dirty="0">
                <a:solidFill>
                  <a:srgbClr val="2F5597"/>
                </a:solidFill>
              </a:rPr>
              <a:t>Non</a:t>
            </a:r>
          </a:p>
        </p:txBody>
      </p:sp>
      <p:sp>
        <p:nvSpPr>
          <p:cNvPr id="99" name="Rectangle 98">
            <a:extLst>
              <a:ext uri="{FF2B5EF4-FFF2-40B4-BE49-F238E27FC236}">
                <a16:creationId xmlns:a16="http://schemas.microsoft.com/office/drawing/2014/main" xmlns="" id="{67C04043-14D1-4F88-A9DF-81DA3C84036C}"/>
              </a:ext>
            </a:extLst>
          </p:cNvPr>
          <p:cNvSpPr/>
          <p:nvPr/>
        </p:nvSpPr>
        <p:spPr>
          <a:xfrm>
            <a:off x="2833295" y="2818064"/>
            <a:ext cx="549847" cy="307777"/>
          </a:xfrm>
          <a:prstGeom prst="rect">
            <a:avLst/>
          </a:prstGeom>
          <a:noFill/>
        </p:spPr>
        <p:txBody>
          <a:bodyPr wrap="square">
            <a:spAutoFit/>
          </a:bodyPr>
          <a:lstStyle/>
          <a:p>
            <a:pPr algn="ctr"/>
            <a:r>
              <a:rPr lang="fr-FR" sz="1400" b="1" i="1" dirty="0">
                <a:solidFill>
                  <a:srgbClr val="2F5597"/>
                </a:solidFill>
              </a:rPr>
              <a:t>Non</a:t>
            </a:r>
            <a:endParaRPr lang="fr-CA" sz="1400" b="1" i="1" dirty="0">
              <a:solidFill>
                <a:srgbClr val="2F5597"/>
              </a:solidFill>
            </a:endParaRPr>
          </a:p>
        </p:txBody>
      </p:sp>
      <p:sp>
        <p:nvSpPr>
          <p:cNvPr id="103" name="ZoneTexte 102">
            <a:extLst>
              <a:ext uri="{FF2B5EF4-FFF2-40B4-BE49-F238E27FC236}">
                <a16:creationId xmlns:a16="http://schemas.microsoft.com/office/drawing/2014/main" xmlns="" id="{74BF4A9E-C8BC-493D-97F8-8071E3C40FDD}"/>
              </a:ext>
            </a:extLst>
          </p:cNvPr>
          <p:cNvSpPr txBox="1"/>
          <p:nvPr/>
        </p:nvSpPr>
        <p:spPr>
          <a:xfrm>
            <a:off x="6195563" y="2766673"/>
            <a:ext cx="1476825" cy="307777"/>
          </a:xfrm>
          <a:prstGeom prst="rect">
            <a:avLst/>
          </a:prstGeom>
          <a:noFill/>
        </p:spPr>
        <p:txBody>
          <a:bodyPr wrap="square">
            <a:spAutoFit/>
          </a:bodyPr>
          <a:lstStyle/>
          <a:p>
            <a:pPr algn="ctr"/>
            <a:r>
              <a:rPr lang="fr-FR" sz="1400" dirty="0">
                <a:solidFill>
                  <a:srgbClr val="000000"/>
                </a:solidFill>
              </a:rPr>
              <a:t>Egypte (ELGF)</a:t>
            </a:r>
          </a:p>
        </p:txBody>
      </p:sp>
      <p:sp>
        <p:nvSpPr>
          <p:cNvPr id="105" name="ZoneTexte 104">
            <a:extLst>
              <a:ext uri="{FF2B5EF4-FFF2-40B4-BE49-F238E27FC236}">
                <a16:creationId xmlns:a16="http://schemas.microsoft.com/office/drawing/2014/main" xmlns="" id="{EA5190FD-3A3C-4C28-AC31-3A78FD7BB51B}"/>
              </a:ext>
            </a:extLst>
          </p:cNvPr>
          <p:cNvSpPr txBox="1"/>
          <p:nvPr/>
        </p:nvSpPr>
        <p:spPr>
          <a:xfrm>
            <a:off x="6077336" y="4497013"/>
            <a:ext cx="1476825" cy="307777"/>
          </a:xfrm>
          <a:prstGeom prst="rect">
            <a:avLst/>
          </a:prstGeom>
          <a:noFill/>
        </p:spPr>
        <p:txBody>
          <a:bodyPr wrap="square">
            <a:spAutoFit/>
          </a:bodyPr>
          <a:lstStyle/>
          <a:p>
            <a:pPr algn="ctr"/>
            <a:r>
              <a:rPr lang="fr-FR" sz="1400" dirty="0">
                <a:solidFill>
                  <a:srgbClr val="000000"/>
                </a:solidFill>
              </a:rPr>
              <a:t>Jordanie</a:t>
            </a:r>
          </a:p>
        </p:txBody>
      </p:sp>
      <p:sp>
        <p:nvSpPr>
          <p:cNvPr id="112" name="ZoneTexte 111">
            <a:extLst>
              <a:ext uri="{FF2B5EF4-FFF2-40B4-BE49-F238E27FC236}">
                <a16:creationId xmlns:a16="http://schemas.microsoft.com/office/drawing/2014/main" xmlns="" id="{0AD7CFC7-5EFA-499C-9CA4-6CC7FCBA31B9}"/>
              </a:ext>
            </a:extLst>
          </p:cNvPr>
          <p:cNvSpPr txBox="1"/>
          <p:nvPr/>
        </p:nvSpPr>
        <p:spPr>
          <a:xfrm>
            <a:off x="6077335" y="4799194"/>
            <a:ext cx="1476825" cy="307777"/>
          </a:xfrm>
          <a:prstGeom prst="rect">
            <a:avLst/>
          </a:prstGeom>
          <a:noFill/>
        </p:spPr>
        <p:txBody>
          <a:bodyPr wrap="square">
            <a:spAutoFit/>
          </a:bodyPr>
          <a:lstStyle/>
          <a:p>
            <a:pPr algn="ctr"/>
            <a:r>
              <a:rPr lang="fr-FR" sz="1400" dirty="0">
                <a:solidFill>
                  <a:srgbClr val="000000"/>
                </a:solidFill>
              </a:rPr>
              <a:t>Liban</a:t>
            </a:r>
          </a:p>
        </p:txBody>
      </p:sp>
      <p:sp>
        <p:nvSpPr>
          <p:cNvPr id="114" name="ZoneTexte 113">
            <a:extLst>
              <a:ext uri="{FF2B5EF4-FFF2-40B4-BE49-F238E27FC236}">
                <a16:creationId xmlns:a16="http://schemas.microsoft.com/office/drawing/2014/main" xmlns="" id="{27C27D03-4531-46AC-B974-C8BE63FA2BA5}"/>
              </a:ext>
            </a:extLst>
          </p:cNvPr>
          <p:cNvSpPr txBox="1"/>
          <p:nvPr/>
        </p:nvSpPr>
        <p:spPr>
          <a:xfrm>
            <a:off x="6077334" y="5119928"/>
            <a:ext cx="1476825" cy="307777"/>
          </a:xfrm>
          <a:prstGeom prst="rect">
            <a:avLst/>
          </a:prstGeom>
          <a:noFill/>
        </p:spPr>
        <p:txBody>
          <a:bodyPr wrap="square">
            <a:spAutoFit/>
          </a:bodyPr>
          <a:lstStyle/>
          <a:p>
            <a:pPr algn="ctr"/>
            <a:r>
              <a:rPr lang="fr-FR" sz="1400" dirty="0">
                <a:solidFill>
                  <a:srgbClr val="000000"/>
                </a:solidFill>
              </a:rPr>
              <a:t>Egypte (CGC)</a:t>
            </a:r>
          </a:p>
        </p:txBody>
      </p:sp>
      <p:sp>
        <p:nvSpPr>
          <p:cNvPr id="117" name="ZoneTexte 116">
            <a:extLst>
              <a:ext uri="{FF2B5EF4-FFF2-40B4-BE49-F238E27FC236}">
                <a16:creationId xmlns:a16="http://schemas.microsoft.com/office/drawing/2014/main" xmlns="" id="{421AA9A0-4104-4777-9232-F04FE53B7D21}"/>
              </a:ext>
            </a:extLst>
          </p:cNvPr>
          <p:cNvSpPr txBox="1"/>
          <p:nvPr/>
        </p:nvSpPr>
        <p:spPr>
          <a:xfrm>
            <a:off x="3836876" y="4814175"/>
            <a:ext cx="1453156" cy="307777"/>
          </a:xfrm>
          <a:prstGeom prst="rect">
            <a:avLst/>
          </a:prstGeom>
          <a:noFill/>
        </p:spPr>
        <p:txBody>
          <a:bodyPr wrap="square">
            <a:spAutoFit/>
          </a:bodyPr>
          <a:lstStyle/>
          <a:p>
            <a:pPr algn="ctr"/>
            <a:r>
              <a:rPr lang="fr-FR" sz="1400" dirty="0">
                <a:solidFill>
                  <a:srgbClr val="000000"/>
                </a:solidFill>
              </a:rPr>
              <a:t>Algérie (FGAR)</a:t>
            </a:r>
          </a:p>
        </p:txBody>
      </p:sp>
      <p:cxnSp>
        <p:nvCxnSpPr>
          <p:cNvPr id="121" name="Connecteur droit avec flèche 120">
            <a:extLst>
              <a:ext uri="{FF2B5EF4-FFF2-40B4-BE49-F238E27FC236}">
                <a16:creationId xmlns:a16="http://schemas.microsoft.com/office/drawing/2014/main" xmlns="" id="{BF87708A-062F-4B78-A0E7-24EA562335F5}"/>
              </a:ext>
            </a:extLst>
          </p:cNvPr>
          <p:cNvCxnSpPr>
            <a:cxnSpLocks/>
          </p:cNvCxnSpPr>
          <p:nvPr/>
        </p:nvCxnSpPr>
        <p:spPr>
          <a:xfrm>
            <a:off x="7964187" y="591311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sp>
        <p:nvSpPr>
          <p:cNvPr id="122" name="Rectangle 121">
            <a:extLst>
              <a:ext uri="{FF2B5EF4-FFF2-40B4-BE49-F238E27FC236}">
                <a16:creationId xmlns:a16="http://schemas.microsoft.com/office/drawing/2014/main" xmlns="" id="{AD525B50-74FB-46CC-95A2-B71BEEFF1E57}"/>
              </a:ext>
            </a:extLst>
          </p:cNvPr>
          <p:cNvSpPr/>
          <p:nvPr/>
        </p:nvSpPr>
        <p:spPr>
          <a:xfrm>
            <a:off x="4246373" y="1666711"/>
            <a:ext cx="646893" cy="369332"/>
          </a:xfrm>
          <a:prstGeom prst="rect">
            <a:avLst/>
          </a:prstGeom>
          <a:noFill/>
        </p:spPr>
        <p:txBody>
          <a:bodyPr wrap="square">
            <a:spAutoFit/>
          </a:bodyPr>
          <a:lstStyle/>
          <a:p>
            <a:pPr algn="ctr"/>
            <a:r>
              <a:rPr lang="fr-FR" b="1" i="1" dirty="0">
                <a:solidFill>
                  <a:srgbClr val="00B0F0"/>
                </a:solidFill>
              </a:rPr>
              <a:t>20%</a:t>
            </a:r>
            <a:endParaRPr lang="fr-CA" b="1" i="1" dirty="0">
              <a:solidFill>
                <a:srgbClr val="00B0F0"/>
              </a:solidFill>
            </a:endParaRPr>
          </a:p>
        </p:txBody>
      </p:sp>
      <p:sp>
        <p:nvSpPr>
          <p:cNvPr id="124" name="Rectangle 123">
            <a:extLst>
              <a:ext uri="{FF2B5EF4-FFF2-40B4-BE49-F238E27FC236}">
                <a16:creationId xmlns:a16="http://schemas.microsoft.com/office/drawing/2014/main" xmlns="" id="{BBA4107B-7B87-4044-83AC-56D0D694E351}"/>
              </a:ext>
            </a:extLst>
          </p:cNvPr>
          <p:cNvSpPr/>
          <p:nvPr/>
        </p:nvSpPr>
        <p:spPr>
          <a:xfrm>
            <a:off x="6523011" y="1673635"/>
            <a:ext cx="646893" cy="369332"/>
          </a:xfrm>
          <a:prstGeom prst="rect">
            <a:avLst/>
          </a:prstGeom>
          <a:noFill/>
        </p:spPr>
        <p:txBody>
          <a:bodyPr wrap="square">
            <a:spAutoFit/>
          </a:bodyPr>
          <a:lstStyle/>
          <a:p>
            <a:pPr algn="ctr"/>
            <a:r>
              <a:rPr lang="fr-FR" b="1" i="1" dirty="0">
                <a:solidFill>
                  <a:srgbClr val="00B0F0"/>
                </a:solidFill>
              </a:rPr>
              <a:t>80%</a:t>
            </a:r>
            <a:endParaRPr lang="fr-CA" b="1" i="1" dirty="0">
              <a:solidFill>
                <a:srgbClr val="00B0F0"/>
              </a:solidFill>
            </a:endParaRPr>
          </a:p>
        </p:txBody>
      </p:sp>
      <p:sp>
        <p:nvSpPr>
          <p:cNvPr id="125" name="Rectangle 124">
            <a:extLst>
              <a:ext uri="{FF2B5EF4-FFF2-40B4-BE49-F238E27FC236}">
                <a16:creationId xmlns:a16="http://schemas.microsoft.com/office/drawing/2014/main" xmlns="" id="{5AA8E77B-70D1-4CF3-96A3-D7B3F3AE53D0}"/>
              </a:ext>
            </a:extLst>
          </p:cNvPr>
          <p:cNvSpPr/>
          <p:nvPr/>
        </p:nvSpPr>
        <p:spPr>
          <a:xfrm>
            <a:off x="7981950" y="2777075"/>
            <a:ext cx="646893" cy="369332"/>
          </a:xfrm>
          <a:prstGeom prst="rect">
            <a:avLst/>
          </a:prstGeom>
          <a:noFill/>
        </p:spPr>
        <p:txBody>
          <a:bodyPr wrap="square">
            <a:spAutoFit/>
          </a:bodyPr>
          <a:lstStyle/>
          <a:p>
            <a:pPr algn="ctr"/>
            <a:r>
              <a:rPr lang="fr-FR" b="1" i="1" dirty="0">
                <a:solidFill>
                  <a:srgbClr val="FF9933"/>
                </a:solidFill>
              </a:rPr>
              <a:t>20%</a:t>
            </a:r>
            <a:endParaRPr lang="fr-CA" b="1" i="1" dirty="0">
              <a:solidFill>
                <a:srgbClr val="FF9933"/>
              </a:solidFill>
            </a:endParaRPr>
          </a:p>
        </p:txBody>
      </p:sp>
      <p:sp>
        <p:nvSpPr>
          <p:cNvPr id="127" name="Rectangle 126">
            <a:extLst>
              <a:ext uri="{FF2B5EF4-FFF2-40B4-BE49-F238E27FC236}">
                <a16:creationId xmlns:a16="http://schemas.microsoft.com/office/drawing/2014/main" xmlns="" id="{5618D5C1-4FBA-411E-8522-BADCC5780B3B}"/>
              </a:ext>
            </a:extLst>
          </p:cNvPr>
          <p:cNvSpPr/>
          <p:nvPr/>
        </p:nvSpPr>
        <p:spPr>
          <a:xfrm>
            <a:off x="8011978" y="4757038"/>
            <a:ext cx="646893" cy="369332"/>
          </a:xfrm>
          <a:prstGeom prst="rect">
            <a:avLst/>
          </a:prstGeom>
          <a:noFill/>
        </p:spPr>
        <p:txBody>
          <a:bodyPr wrap="square">
            <a:spAutoFit/>
          </a:bodyPr>
          <a:lstStyle/>
          <a:p>
            <a:pPr algn="ctr"/>
            <a:r>
              <a:rPr lang="fr-FR" b="1" i="1" dirty="0">
                <a:solidFill>
                  <a:srgbClr val="FF9933"/>
                </a:solidFill>
              </a:rPr>
              <a:t>80%</a:t>
            </a:r>
            <a:endParaRPr lang="fr-CA" b="1" i="1" dirty="0">
              <a:solidFill>
                <a:srgbClr val="FF9933"/>
              </a:solidFill>
            </a:endParaRPr>
          </a:p>
        </p:txBody>
      </p:sp>
      <p:sp>
        <p:nvSpPr>
          <p:cNvPr id="128" name="ZoneTexte 127">
            <a:extLst>
              <a:ext uri="{FF2B5EF4-FFF2-40B4-BE49-F238E27FC236}">
                <a16:creationId xmlns:a16="http://schemas.microsoft.com/office/drawing/2014/main" xmlns="" id="{C289F8E2-53E2-497A-877F-28A8A85A7114}"/>
              </a:ext>
            </a:extLst>
          </p:cNvPr>
          <p:cNvSpPr txBox="1"/>
          <p:nvPr/>
        </p:nvSpPr>
        <p:spPr>
          <a:xfrm rot="16200000">
            <a:off x="2014853" y="3904193"/>
            <a:ext cx="1343353" cy="307777"/>
          </a:xfrm>
          <a:prstGeom prst="rect">
            <a:avLst/>
          </a:prstGeom>
          <a:noFill/>
        </p:spPr>
        <p:txBody>
          <a:bodyPr wrap="square">
            <a:spAutoFit/>
          </a:bodyPr>
          <a:lstStyle>
            <a:defPPr>
              <a:defRPr lang="en-US"/>
            </a:defPPr>
            <a:lvl1pPr algn="ctr">
              <a:defRPr sz="1400" b="1" i="1">
                <a:solidFill>
                  <a:srgbClr val="000000"/>
                </a:solidFill>
              </a:defRPr>
            </a:lvl1pPr>
          </a:lstStyle>
          <a:p>
            <a:r>
              <a:rPr lang="fr-FR" dirty="0">
                <a:solidFill>
                  <a:srgbClr val="007434"/>
                </a:solidFill>
              </a:rPr>
              <a:t>À but lucratif?</a:t>
            </a:r>
          </a:p>
        </p:txBody>
      </p:sp>
      <p:sp>
        <p:nvSpPr>
          <p:cNvPr id="129" name="ZoneTexte 128">
            <a:extLst>
              <a:ext uri="{FF2B5EF4-FFF2-40B4-BE49-F238E27FC236}">
                <a16:creationId xmlns:a16="http://schemas.microsoft.com/office/drawing/2014/main" xmlns="" id="{47C4497B-AB31-4F88-9A65-B1369B9D1706}"/>
              </a:ext>
            </a:extLst>
          </p:cNvPr>
          <p:cNvSpPr txBox="1"/>
          <p:nvPr/>
        </p:nvSpPr>
        <p:spPr>
          <a:xfrm>
            <a:off x="3961033" y="6132373"/>
            <a:ext cx="3541621" cy="307777"/>
          </a:xfrm>
          <a:prstGeom prst="rect">
            <a:avLst/>
          </a:prstGeom>
          <a:noFill/>
        </p:spPr>
        <p:txBody>
          <a:bodyPr wrap="square">
            <a:spAutoFit/>
          </a:bodyPr>
          <a:lstStyle/>
          <a:p>
            <a:pPr algn="ctr"/>
            <a:r>
              <a:rPr lang="fr-FR" sz="1400" b="1" i="1" dirty="0">
                <a:solidFill>
                  <a:srgbClr val="007434"/>
                </a:solidFill>
              </a:rPr>
              <a:t>Dégrèvement fiscal?</a:t>
            </a:r>
          </a:p>
        </p:txBody>
      </p:sp>
      <p:sp>
        <p:nvSpPr>
          <p:cNvPr id="46" name="Rectangle 45">
            <a:extLst>
              <a:ext uri="{FF2B5EF4-FFF2-40B4-BE49-F238E27FC236}">
                <a16:creationId xmlns:a16="http://schemas.microsoft.com/office/drawing/2014/main" xmlns="" id="{8CB57A71-2F9B-4E3F-AB75-64E52A61BB99}"/>
              </a:ext>
            </a:extLst>
          </p:cNvPr>
          <p:cNvSpPr/>
          <p:nvPr/>
        </p:nvSpPr>
        <p:spPr>
          <a:xfrm>
            <a:off x="2883590" y="4794179"/>
            <a:ext cx="549847" cy="307777"/>
          </a:xfrm>
          <a:prstGeom prst="rect">
            <a:avLst/>
          </a:prstGeom>
          <a:noFill/>
        </p:spPr>
        <p:txBody>
          <a:bodyPr wrap="square">
            <a:spAutoFit/>
          </a:bodyPr>
          <a:lstStyle/>
          <a:p>
            <a:pPr algn="ctr"/>
            <a:r>
              <a:rPr lang="fr-FR" sz="1400" b="1" i="1" dirty="0">
                <a:solidFill>
                  <a:srgbClr val="2F5597"/>
                </a:solidFill>
              </a:rPr>
              <a:t>Oui</a:t>
            </a:r>
            <a:endParaRPr lang="fr-CA" sz="1400" b="1" i="1" dirty="0">
              <a:solidFill>
                <a:srgbClr val="2F5597"/>
              </a:solidFill>
            </a:endParaRPr>
          </a:p>
        </p:txBody>
      </p:sp>
      <p:cxnSp>
        <p:nvCxnSpPr>
          <p:cNvPr id="47" name="Connecteur droit avec flèche 46">
            <a:extLst>
              <a:ext uri="{FF2B5EF4-FFF2-40B4-BE49-F238E27FC236}">
                <a16:creationId xmlns:a16="http://schemas.microsoft.com/office/drawing/2014/main" xmlns="" id="{4BA5B7D2-9D32-4B35-8ACC-0E16937BA45F}"/>
              </a:ext>
            </a:extLst>
          </p:cNvPr>
          <p:cNvCxnSpPr>
            <a:cxnSpLocks/>
          </p:cNvCxnSpPr>
          <p:nvPr/>
        </p:nvCxnSpPr>
        <p:spPr>
          <a:xfrm flipV="1">
            <a:off x="3321985" y="4007904"/>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a:extLst>
              <a:ext uri="{FF2B5EF4-FFF2-40B4-BE49-F238E27FC236}">
                <a16:creationId xmlns:a16="http://schemas.microsoft.com/office/drawing/2014/main" xmlns="" id="{6AE72B11-5DB4-437F-811D-874576C4828F}"/>
              </a:ext>
            </a:extLst>
          </p:cNvPr>
          <p:cNvCxnSpPr>
            <a:cxnSpLocks/>
          </p:cNvCxnSpPr>
          <p:nvPr/>
        </p:nvCxnSpPr>
        <p:spPr>
          <a:xfrm>
            <a:off x="5706202" y="1859960"/>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9" name="Connecteur droit avec flèche 48">
            <a:extLst>
              <a:ext uri="{FF2B5EF4-FFF2-40B4-BE49-F238E27FC236}">
                <a16:creationId xmlns:a16="http://schemas.microsoft.com/office/drawing/2014/main" xmlns="" id="{F443A445-7A6D-4465-B067-86A1BCCA2E35}"/>
              </a:ext>
            </a:extLst>
          </p:cNvPr>
          <p:cNvCxnSpPr>
            <a:cxnSpLocks/>
          </p:cNvCxnSpPr>
          <p:nvPr/>
        </p:nvCxnSpPr>
        <p:spPr>
          <a:xfrm>
            <a:off x="5704857" y="591692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491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31</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3"/>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SGC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arabes</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État des lieux</a:t>
            </a:r>
            <a:endPar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endParaRPr>
          </a:p>
        </p:txBody>
      </p:sp>
      <p:grpSp>
        <p:nvGrpSpPr>
          <p:cNvPr id="13" name="Groupe 12">
            <a:extLst>
              <a:ext uri="{FF2B5EF4-FFF2-40B4-BE49-F238E27FC236}">
                <a16:creationId xmlns:a16="http://schemas.microsoft.com/office/drawing/2014/main" xmlns="" id="{E01E0F5C-A56C-4C9C-9567-16A44DCF183C}"/>
              </a:ext>
            </a:extLst>
          </p:cNvPr>
          <p:cNvGrpSpPr/>
          <p:nvPr/>
        </p:nvGrpSpPr>
        <p:grpSpPr>
          <a:xfrm>
            <a:off x="205811" y="1018071"/>
            <a:ext cx="9932599" cy="520357"/>
            <a:chOff x="205811" y="1120941"/>
            <a:chExt cx="9932599" cy="520357"/>
          </a:xfrm>
        </p:grpSpPr>
        <p:pic>
          <p:nvPicPr>
            <p:cNvPr id="3" name="Image 2">
              <a:extLst>
                <a:ext uri="{FF2B5EF4-FFF2-40B4-BE49-F238E27FC236}">
                  <a16:creationId xmlns:a16="http://schemas.microsoft.com/office/drawing/2014/main" xmlns="" id="{329F340F-7360-49FC-904D-3203F43B00AC}"/>
                </a:ext>
              </a:extLst>
            </p:cNvPr>
            <p:cNvPicPr>
              <a:picLocks noChangeAspect="1"/>
            </p:cNvPicPr>
            <p:nvPr/>
          </p:nvPicPr>
          <p:blipFill>
            <a:blip r:embed="rId4"/>
            <a:stretch>
              <a:fillRect/>
            </a:stretch>
          </p:blipFill>
          <p:spPr>
            <a:xfrm>
              <a:off x="205811" y="1120941"/>
              <a:ext cx="401012" cy="507831"/>
            </a:xfrm>
            <a:prstGeom prst="rect">
              <a:avLst/>
            </a:prstGeom>
          </p:spPr>
        </p:pic>
        <p:sp>
          <p:nvSpPr>
            <p:cNvPr id="44" name="ZoneTexte 43">
              <a:extLst>
                <a:ext uri="{FF2B5EF4-FFF2-40B4-BE49-F238E27FC236}">
                  <a16:creationId xmlns:a16="http://schemas.microsoft.com/office/drawing/2014/main" xmlns="" id="{7F6801B5-130B-4AC9-A17B-59BFE1BB4310}"/>
                </a:ext>
              </a:extLst>
            </p:cNvPr>
            <p:cNvSpPr txBox="1"/>
            <p:nvPr/>
          </p:nvSpPr>
          <p:spPr>
            <a:xfrm>
              <a:off x="507342" y="1271966"/>
              <a:ext cx="9631068" cy="369332"/>
            </a:xfrm>
            <a:prstGeom prst="rect">
              <a:avLst/>
            </a:prstGeom>
            <a:noFill/>
          </p:spPr>
          <p:txBody>
            <a:bodyPr wrap="square">
              <a:spAutoFit/>
            </a:bodyPr>
            <a:lstStyle/>
            <a:p>
              <a:pPr algn="just"/>
              <a:r>
                <a:rPr lang="fr-FR" b="1" i="1" dirty="0">
                  <a:solidFill>
                    <a:srgbClr val="0070C0"/>
                  </a:solidFill>
                </a:rPr>
                <a:t>Taxation des primes (ou contributions) de garantie à la TVA</a:t>
              </a:r>
              <a:r>
                <a:rPr lang="fr-FR" sz="1800" b="1" i="1" u="none" strike="noStrike" baseline="0" dirty="0">
                  <a:solidFill>
                    <a:srgbClr val="0070C0"/>
                  </a:solidFill>
                </a:rPr>
                <a:t>?</a:t>
              </a:r>
              <a:endParaRPr lang="fr-FR" b="1" i="1" dirty="0">
                <a:solidFill>
                  <a:srgbClr val="0070C0"/>
                </a:solidFill>
              </a:endParaRPr>
            </a:p>
          </p:txBody>
        </p:sp>
      </p:grpSp>
      <p:cxnSp>
        <p:nvCxnSpPr>
          <p:cNvPr id="78" name="Connecteur droit avec flèche 77">
            <a:extLst>
              <a:ext uri="{FF2B5EF4-FFF2-40B4-BE49-F238E27FC236}">
                <a16:creationId xmlns:a16="http://schemas.microsoft.com/office/drawing/2014/main" xmlns="" id="{F2E39224-560F-4E44-9B30-C87B2AB0D669}"/>
              </a:ext>
            </a:extLst>
          </p:cNvPr>
          <p:cNvCxnSpPr>
            <a:cxnSpLocks/>
          </p:cNvCxnSpPr>
          <p:nvPr/>
        </p:nvCxnSpPr>
        <p:spPr>
          <a:xfrm flipV="1">
            <a:off x="3321986" y="5926074"/>
            <a:ext cx="4974289" cy="2150"/>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79" name="Connecteur droit avec flèche 78">
            <a:extLst>
              <a:ext uri="{FF2B5EF4-FFF2-40B4-BE49-F238E27FC236}">
                <a16:creationId xmlns:a16="http://schemas.microsoft.com/office/drawing/2014/main" xmlns="" id="{CAAA7B73-D2AE-4289-8B6B-5EA790D66949}"/>
              </a:ext>
            </a:extLst>
          </p:cNvPr>
          <p:cNvCxnSpPr>
            <a:cxnSpLocks/>
          </p:cNvCxnSpPr>
          <p:nvPr/>
        </p:nvCxnSpPr>
        <p:spPr>
          <a:xfrm>
            <a:off x="3405188" y="1820799"/>
            <a:ext cx="0" cy="4200525"/>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cxnSp>
        <p:nvCxnSpPr>
          <p:cNvPr id="82" name="Connecteur droit avec flèche 81">
            <a:extLst>
              <a:ext uri="{FF2B5EF4-FFF2-40B4-BE49-F238E27FC236}">
                <a16:creationId xmlns:a16="http://schemas.microsoft.com/office/drawing/2014/main" xmlns="" id="{8FE4A375-7562-4710-AE87-AF2943C01412}"/>
              </a:ext>
            </a:extLst>
          </p:cNvPr>
          <p:cNvCxnSpPr>
            <a:cxnSpLocks/>
          </p:cNvCxnSpPr>
          <p:nvPr/>
        </p:nvCxnSpPr>
        <p:spPr>
          <a:xfrm>
            <a:off x="7981950" y="1868424"/>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88" name="Connecteur droit avec flèche 87">
            <a:extLst>
              <a:ext uri="{FF2B5EF4-FFF2-40B4-BE49-F238E27FC236}">
                <a16:creationId xmlns:a16="http://schemas.microsoft.com/office/drawing/2014/main" xmlns="" id="{F4714F2E-4F9E-4264-9FAF-84E183DA2899}"/>
              </a:ext>
            </a:extLst>
          </p:cNvPr>
          <p:cNvCxnSpPr>
            <a:cxnSpLocks/>
          </p:cNvCxnSpPr>
          <p:nvPr/>
        </p:nvCxnSpPr>
        <p:spPr>
          <a:xfrm flipV="1">
            <a:off x="3321984" y="2036349"/>
            <a:ext cx="4974289" cy="2150"/>
          </a:xfrm>
          <a:prstGeom prst="straightConnector1">
            <a:avLst/>
          </a:prstGeom>
          <a:ln w="1905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xmlns="" id="{B7105BF1-D5C4-4E41-AFEE-3A0123D2086E}"/>
              </a:ext>
            </a:extLst>
          </p:cNvPr>
          <p:cNvSpPr txBox="1"/>
          <p:nvPr/>
        </p:nvSpPr>
        <p:spPr>
          <a:xfrm>
            <a:off x="3420705" y="5917343"/>
            <a:ext cx="2296935" cy="307777"/>
          </a:xfrm>
          <a:prstGeom prst="rect">
            <a:avLst/>
          </a:prstGeom>
          <a:noFill/>
        </p:spPr>
        <p:txBody>
          <a:bodyPr wrap="square">
            <a:spAutoFit/>
          </a:bodyPr>
          <a:lstStyle/>
          <a:p>
            <a:pPr algn="ctr"/>
            <a:r>
              <a:rPr lang="fr-FR" sz="1400" b="1" i="1" dirty="0">
                <a:solidFill>
                  <a:srgbClr val="2F5597"/>
                </a:solidFill>
              </a:rPr>
              <a:t>Oui</a:t>
            </a:r>
          </a:p>
        </p:txBody>
      </p:sp>
      <p:sp>
        <p:nvSpPr>
          <p:cNvPr id="92" name="ZoneTexte 91">
            <a:extLst>
              <a:ext uri="{FF2B5EF4-FFF2-40B4-BE49-F238E27FC236}">
                <a16:creationId xmlns:a16="http://schemas.microsoft.com/office/drawing/2014/main" xmlns="" id="{2E572D34-07CE-4BDC-B39A-FCB63D2EEBCF}"/>
              </a:ext>
            </a:extLst>
          </p:cNvPr>
          <p:cNvSpPr txBox="1"/>
          <p:nvPr/>
        </p:nvSpPr>
        <p:spPr>
          <a:xfrm>
            <a:off x="5704857" y="5917343"/>
            <a:ext cx="2230923" cy="307777"/>
          </a:xfrm>
          <a:prstGeom prst="rect">
            <a:avLst/>
          </a:prstGeom>
          <a:noFill/>
        </p:spPr>
        <p:txBody>
          <a:bodyPr wrap="square">
            <a:spAutoFit/>
          </a:bodyPr>
          <a:lstStyle/>
          <a:p>
            <a:pPr algn="ctr"/>
            <a:r>
              <a:rPr lang="fr-FR" sz="1400" b="1" i="1" dirty="0">
                <a:solidFill>
                  <a:srgbClr val="2F5597"/>
                </a:solidFill>
              </a:rPr>
              <a:t>Non</a:t>
            </a:r>
          </a:p>
        </p:txBody>
      </p:sp>
      <p:cxnSp>
        <p:nvCxnSpPr>
          <p:cNvPr id="121" name="Connecteur droit avec flèche 120">
            <a:extLst>
              <a:ext uri="{FF2B5EF4-FFF2-40B4-BE49-F238E27FC236}">
                <a16:creationId xmlns:a16="http://schemas.microsoft.com/office/drawing/2014/main" xmlns="" id="{BF87708A-062F-4B78-A0E7-24EA562335F5}"/>
              </a:ext>
            </a:extLst>
          </p:cNvPr>
          <p:cNvCxnSpPr>
            <a:cxnSpLocks/>
          </p:cNvCxnSpPr>
          <p:nvPr/>
        </p:nvCxnSpPr>
        <p:spPr>
          <a:xfrm>
            <a:off x="7964187" y="591311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sp>
        <p:nvSpPr>
          <p:cNvPr id="122" name="Rectangle 121">
            <a:extLst>
              <a:ext uri="{FF2B5EF4-FFF2-40B4-BE49-F238E27FC236}">
                <a16:creationId xmlns:a16="http://schemas.microsoft.com/office/drawing/2014/main" xmlns="" id="{AD525B50-74FB-46CC-95A2-B71BEEFF1E57}"/>
              </a:ext>
            </a:extLst>
          </p:cNvPr>
          <p:cNvSpPr/>
          <p:nvPr/>
        </p:nvSpPr>
        <p:spPr>
          <a:xfrm>
            <a:off x="4246373" y="1666711"/>
            <a:ext cx="646893" cy="369332"/>
          </a:xfrm>
          <a:prstGeom prst="rect">
            <a:avLst/>
          </a:prstGeom>
          <a:noFill/>
        </p:spPr>
        <p:txBody>
          <a:bodyPr wrap="square">
            <a:spAutoFit/>
          </a:bodyPr>
          <a:lstStyle/>
          <a:p>
            <a:pPr algn="ctr"/>
            <a:r>
              <a:rPr lang="fr-FR" b="1" i="1" dirty="0">
                <a:solidFill>
                  <a:srgbClr val="00B0F0"/>
                </a:solidFill>
              </a:rPr>
              <a:t>70%</a:t>
            </a:r>
            <a:endParaRPr lang="fr-CA" b="1" i="1" dirty="0">
              <a:solidFill>
                <a:srgbClr val="00B0F0"/>
              </a:solidFill>
            </a:endParaRPr>
          </a:p>
        </p:txBody>
      </p:sp>
      <p:sp>
        <p:nvSpPr>
          <p:cNvPr id="124" name="Rectangle 123">
            <a:extLst>
              <a:ext uri="{FF2B5EF4-FFF2-40B4-BE49-F238E27FC236}">
                <a16:creationId xmlns:a16="http://schemas.microsoft.com/office/drawing/2014/main" xmlns="" id="{BBA4107B-7B87-4044-83AC-56D0D694E351}"/>
              </a:ext>
            </a:extLst>
          </p:cNvPr>
          <p:cNvSpPr/>
          <p:nvPr/>
        </p:nvSpPr>
        <p:spPr>
          <a:xfrm>
            <a:off x="6523011" y="1673635"/>
            <a:ext cx="646893" cy="369332"/>
          </a:xfrm>
          <a:prstGeom prst="rect">
            <a:avLst/>
          </a:prstGeom>
          <a:noFill/>
        </p:spPr>
        <p:txBody>
          <a:bodyPr wrap="square">
            <a:spAutoFit/>
          </a:bodyPr>
          <a:lstStyle/>
          <a:p>
            <a:pPr algn="ctr"/>
            <a:r>
              <a:rPr lang="fr-FR" b="1" i="1" dirty="0">
                <a:solidFill>
                  <a:srgbClr val="00B0F0"/>
                </a:solidFill>
              </a:rPr>
              <a:t>30%</a:t>
            </a:r>
            <a:endParaRPr lang="fr-CA" b="1" i="1" dirty="0">
              <a:solidFill>
                <a:srgbClr val="00B0F0"/>
              </a:solidFill>
            </a:endParaRPr>
          </a:p>
        </p:txBody>
      </p:sp>
      <p:sp>
        <p:nvSpPr>
          <p:cNvPr id="129" name="ZoneTexte 128">
            <a:extLst>
              <a:ext uri="{FF2B5EF4-FFF2-40B4-BE49-F238E27FC236}">
                <a16:creationId xmlns:a16="http://schemas.microsoft.com/office/drawing/2014/main" xmlns="" id="{47C4497B-AB31-4F88-9A65-B1369B9D1706}"/>
              </a:ext>
            </a:extLst>
          </p:cNvPr>
          <p:cNvSpPr txBox="1"/>
          <p:nvPr/>
        </p:nvSpPr>
        <p:spPr>
          <a:xfrm>
            <a:off x="3961033" y="6132373"/>
            <a:ext cx="3541621" cy="307777"/>
          </a:xfrm>
          <a:prstGeom prst="rect">
            <a:avLst/>
          </a:prstGeom>
          <a:noFill/>
        </p:spPr>
        <p:txBody>
          <a:bodyPr wrap="square">
            <a:spAutoFit/>
          </a:bodyPr>
          <a:lstStyle/>
          <a:p>
            <a:pPr algn="ctr"/>
            <a:r>
              <a:rPr lang="fr-FR" sz="1400" b="1" i="1" dirty="0">
                <a:solidFill>
                  <a:srgbClr val="007434"/>
                </a:solidFill>
              </a:rPr>
              <a:t>TVA sur primes de garantie?</a:t>
            </a:r>
          </a:p>
        </p:txBody>
      </p:sp>
      <p:cxnSp>
        <p:nvCxnSpPr>
          <p:cNvPr id="48" name="Connecteur droit avec flèche 47">
            <a:extLst>
              <a:ext uri="{FF2B5EF4-FFF2-40B4-BE49-F238E27FC236}">
                <a16:creationId xmlns:a16="http://schemas.microsoft.com/office/drawing/2014/main" xmlns="" id="{6AE72B11-5DB4-437F-811D-874576C4828F}"/>
              </a:ext>
            </a:extLst>
          </p:cNvPr>
          <p:cNvCxnSpPr>
            <a:cxnSpLocks/>
          </p:cNvCxnSpPr>
          <p:nvPr/>
        </p:nvCxnSpPr>
        <p:spPr>
          <a:xfrm>
            <a:off x="5706202" y="1859960"/>
            <a:ext cx="4763" cy="4067175"/>
          </a:xfrm>
          <a:prstGeom prst="straightConnector1">
            <a:avLst/>
          </a:prstGeom>
          <a:ln w="9525">
            <a:solidFill>
              <a:schemeClr val="accent2">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9" name="Connecteur droit avec flèche 48">
            <a:extLst>
              <a:ext uri="{FF2B5EF4-FFF2-40B4-BE49-F238E27FC236}">
                <a16:creationId xmlns:a16="http://schemas.microsoft.com/office/drawing/2014/main" xmlns="" id="{F443A445-7A6D-4465-B067-86A1BCCA2E35}"/>
              </a:ext>
            </a:extLst>
          </p:cNvPr>
          <p:cNvCxnSpPr>
            <a:cxnSpLocks/>
          </p:cNvCxnSpPr>
          <p:nvPr/>
        </p:nvCxnSpPr>
        <p:spPr>
          <a:xfrm>
            <a:off x="5704857" y="5916927"/>
            <a:ext cx="0" cy="87627"/>
          </a:xfrm>
          <a:prstGeom prst="straightConnector1">
            <a:avLst/>
          </a:prstGeom>
          <a:ln w="28575">
            <a:solidFill>
              <a:srgbClr val="000000"/>
            </a:solidFill>
            <a:tailEnd type="none"/>
          </a:ln>
        </p:spPr>
        <p:style>
          <a:lnRef idx="1">
            <a:schemeClr val="accent1"/>
          </a:lnRef>
          <a:fillRef idx="0">
            <a:schemeClr val="accent1"/>
          </a:fillRef>
          <a:effectRef idx="0">
            <a:schemeClr val="accent1"/>
          </a:effectRef>
          <a:fontRef idx="minor">
            <a:schemeClr val="tx1"/>
          </a:fontRef>
        </p:style>
      </p:cxnSp>
      <p:sp>
        <p:nvSpPr>
          <p:cNvPr id="34" name="ZoneTexte 33">
            <a:extLst>
              <a:ext uri="{FF2B5EF4-FFF2-40B4-BE49-F238E27FC236}">
                <a16:creationId xmlns:a16="http://schemas.microsoft.com/office/drawing/2014/main" xmlns="" id="{BBC0BA40-B0FD-4EC1-84D1-FB54438486B3}"/>
              </a:ext>
            </a:extLst>
          </p:cNvPr>
          <p:cNvSpPr txBox="1"/>
          <p:nvPr/>
        </p:nvSpPr>
        <p:spPr>
          <a:xfrm>
            <a:off x="3849852" y="4207228"/>
            <a:ext cx="1476825" cy="307777"/>
          </a:xfrm>
          <a:prstGeom prst="rect">
            <a:avLst/>
          </a:prstGeom>
          <a:noFill/>
        </p:spPr>
        <p:txBody>
          <a:bodyPr wrap="square">
            <a:spAutoFit/>
          </a:bodyPr>
          <a:lstStyle/>
          <a:p>
            <a:pPr algn="ctr"/>
            <a:r>
              <a:rPr lang="fr-FR" sz="1400" dirty="0">
                <a:solidFill>
                  <a:srgbClr val="000000"/>
                </a:solidFill>
              </a:rPr>
              <a:t>Egypte (ELGF)</a:t>
            </a:r>
          </a:p>
        </p:txBody>
      </p:sp>
      <p:sp>
        <p:nvSpPr>
          <p:cNvPr id="35" name="ZoneTexte 34">
            <a:extLst>
              <a:ext uri="{FF2B5EF4-FFF2-40B4-BE49-F238E27FC236}">
                <a16:creationId xmlns:a16="http://schemas.microsoft.com/office/drawing/2014/main" xmlns="" id="{7B5A0D1A-9027-463D-BDCF-D3C98B04AD18}"/>
              </a:ext>
            </a:extLst>
          </p:cNvPr>
          <p:cNvSpPr txBox="1"/>
          <p:nvPr/>
        </p:nvSpPr>
        <p:spPr>
          <a:xfrm>
            <a:off x="6081905" y="3450024"/>
            <a:ext cx="1476825" cy="307777"/>
          </a:xfrm>
          <a:prstGeom prst="rect">
            <a:avLst/>
          </a:prstGeom>
          <a:noFill/>
        </p:spPr>
        <p:txBody>
          <a:bodyPr wrap="square">
            <a:spAutoFit/>
          </a:bodyPr>
          <a:lstStyle/>
          <a:p>
            <a:pPr algn="ctr"/>
            <a:r>
              <a:rPr lang="fr-FR" sz="1400" dirty="0">
                <a:solidFill>
                  <a:srgbClr val="000000"/>
                </a:solidFill>
              </a:rPr>
              <a:t>Jordanie</a:t>
            </a:r>
          </a:p>
        </p:txBody>
      </p:sp>
      <p:sp>
        <p:nvSpPr>
          <p:cNvPr id="36" name="ZoneTexte 35">
            <a:extLst>
              <a:ext uri="{FF2B5EF4-FFF2-40B4-BE49-F238E27FC236}">
                <a16:creationId xmlns:a16="http://schemas.microsoft.com/office/drawing/2014/main" xmlns="" id="{0EC1265F-189D-4B17-946A-5A70E57C47AD}"/>
              </a:ext>
            </a:extLst>
          </p:cNvPr>
          <p:cNvSpPr txBox="1"/>
          <p:nvPr/>
        </p:nvSpPr>
        <p:spPr>
          <a:xfrm>
            <a:off x="3858276" y="2469298"/>
            <a:ext cx="1476825" cy="307777"/>
          </a:xfrm>
          <a:prstGeom prst="rect">
            <a:avLst/>
          </a:prstGeom>
          <a:noFill/>
        </p:spPr>
        <p:txBody>
          <a:bodyPr wrap="square">
            <a:spAutoFit/>
          </a:bodyPr>
          <a:lstStyle/>
          <a:p>
            <a:pPr algn="ctr"/>
            <a:r>
              <a:rPr lang="fr-FR" sz="1400" dirty="0">
                <a:solidFill>
                  <a:srgbClr val="000000"/>
                </a:solidFill>
              </a:rPr>
              <a:t>Tunisie</a:t>
            </a:r>
          </a:p>
        </p:txBody>
      </p:sp>
      <p:sp>
        <p:nvSpPr>
          <p:cNvPr id="37" name="ZoneTexte 36">
            <a:extLst>
              <a:ext uri="{FF2B5EF4-FFF2-40B4-BE49-F238E27FC236}">
                <a16:creationId xmlns:a16="http://schemas.microsoft.com/office/drawing/2014/main" xmlns="" id="{E45FD0B4-9DEF-4AFA-86E9-101B656A320F}"/>
              </a:ext>
            </a:extLst>
          </p:cNvPr>
          <p:cNvSpPr txBox="1"/>
          <p:nvPr/>
        </p:nvSpPr>
        <p:spPr>
          <a:xfrm>
            <a:off x="3857694" y="5021156"/>
            <a:ext cx="1476825" cy="307777"/>
          </a:xfrm>
          <a:prstGeom prst="rect">
            <a:avLst/>
          </a:prstGeom>
          <a:noFill/>
        </p:spPr>
        <p:txBody>
          <a:bodyPr wrap="square">
            <a:spAutoFit/>
          </a:bodyPr>
          <a:lstStyle/>
          <a:p>
            <a:pPr algn="ctr"/>
            <a:r>
              <a:rPr lang="fr-FR" sz="1400" dirty="0">
                <a:solidFill>
                  <a:srgbClr val="000000"/>
                </a:solidFill>
              </a:rPr>
              <a:t>Liban</a:t>
            </a:r>
          </a:p>
        </p:txBody>
      </p:sp>
      <p:sp>
        <p:nvSpPr>
          <p:cNvPr id="38" name="ZoneTexte 37">
            <a:extLst>
              <a:ext uri="{FF2B5EF4-FFF2-40B4-BE49-F238E27FC236}">
                <a16:creationId xmlns:a16="http://schemas.microsoft.com/office/drawing/2014/main" xmlns="" id="{0CCD6399-019E-45FD-A21B-D689BF4DAF9E}"/>
              </a:ext>
            </a:extLst>
          </p:cNvPr>
          <p:cNvSpPr txBox="1"/>
          <p:nvPr/>
        </p:nvSpPr>
        <p:spPr>
          <a:xfrm>
            <a:off x="6081905" y="3832866"/>
            <a:ext cx="1476825" cy="307777"/>
          </a:xfrm>
          <a:prstGeom prst="rect">
            <a:avLst/>
          </a:prstGeom>
          <a:noFill/>
        </p:spPr>
        <p:txBody>
          <a:bodyPr wrap="square">
            <a:spAutoFit/>
          </a:bodyPr>
          <a:lstStyle/>
          <a:p>
            <a:pPr algn="ctr"/>
            <a:r>
              <a:rPr lang="fr-FR" sz="1400" dirty="0">
                <a:solidFill>
                  <a:srgbClr val="000000"/>
                </a:solidFill>
              </a:rPr>
              <a:t>Arabie Saoudite</a:t>
            </a:r>
          </a:p>
        </p:txBody>
      </p:sp>
      <p:sp>
        <p:nvSpPr>
          <p:cNvPr id="39" name="ZoneTexte 38">
            <a:extLst>
              <a:ext uri="{FF2B5EF4-FFF2-40B4-BE49-F238E27FC236}">
                <a16:creationId xmlns:a16="http://schemas.microsoft.com/office/drawing/2014/main" xmlns="" id="{5D4E6C9A-1D7F-4B3B-A1A0-AF00ED5B71EF}"/>
              </a:ext>
            </a:extLst>
          </p:cNvPr>
          <p:cNvSpPr txBox="1"/>
          <p:nvPr/>
        </p:nvSpPr>
        <p:spPr>
          <a:xfrm>
            <a:off x="3857695" y="4616010"/>
            <a:ext cx="1476825" cy="307777"/>
          </a:xfrm>
          <a:prstGeom prst="rect">
            <a:avLst/>
          </a:prstGeom>
          <a:noFill/>
        </p:spPr>
        <p:txBody>
          <a:bodyPr wrap="square">
            <a:spAutoFit/>
          </a:bodyPr>
          <a:lstStyle/>
          <a:p>
            <a:pPr algn="ctr"/>
            <a:r>
              <a:rPr lang="fr-FR" sz="1400" dirty="0">
                <a:solidFill>
                  <a:srgbClr val="000000"/>
                </a:solidFill>
              </a:rPr>
              <a:t>Egypte (CGC)</a:t>
            </a:r>
          </a:p>
        </p:txBody>
      </p:sp>
      <p:sp>
        <p:nvSpPr>
          <p:cNvPr id="40" name="ZoneTexte 39">
            <a:extLst>
              <a:ext uri="{FF2B5EF4-FFF2-40B4-BE49-F238E27FC236}">
                <a16:creationId xmlns:a16="http://schemas.microsoft.com/office/drawing/2014/main" xmlns="" id="{C96F5244-3BDD-44C5-852D-164736834577}"/>
              </a:ext>
            </a:extLst>
          </p:cNvPr>
          <p:cNvSpPr txBox="1"/>
          <p:nvPr/>
        </p:nvSpPr>
        <p:spPr>
          <a:xfrm>
            <a:off x="3859502" y="2917166"/>
            <a:ext cx="1476825" cy="307777"/>
          </a:xfrm>
          <a:prstGeom prst="rect">
            <a:avLst/>
          </a:prstGeom>
          <a:noFill/>
        </p:spPr>
        <p:txBody>
          <a:bodyPr wrap="square">
            <a:spAutoFit/>
          </a:bodyPr>
          <a:lstStyle/>
          <a:p>
            <a:pPr algn="ctr"/>
            <a:r>
              <a:rPr lang="fr-FR" sz="1400" dirty="0">
                <a:solidFill>
                  <a:srgbClr val="000000"/>
                </a:solidFill>
              </a:rPr>
              <a:t>Algérie (CGCI)</a:t>
            </a:r>
          </a:p>
        </p:txBody>
      </p:sp>
      <p:sp>
        <p:nvSpPr>
          <p:cNvPr id="41" name="ZoneTexte 40">
            <a:extLst>
              <a:ext uri="{FF2B5EF4-FFF2-40B4-BE49-F238E27FC236}">
                <a16:creationId xmlns:a16="http://schemas.microsoft.com/office/drawing/2014/main" xmlns="" id="{2CB5F1CC-03E0-43C2-B7BC-B41E4C198F2D}"/>
              </a:ext>
            </a:extLst>
          </p:cNvPr>
          <p:cNvSpPr txBox="1"/>
          <p:nvPr/>
        </p:nvSpPr>
        <p:spPr>
          <a:xfrm>
            <a:off x="3861687" y="3802082"/>
            <a:ext cx="1476825" cy="307777"/>
          </a:xfrm>
          <a:prstGeom prst="rect">
            <a:avLst/>
          </a:prstGeom>
          <a:noFill/>
        </p:spPr>
        <p:txBody>
          <a:bodyPr wrap="square">
            <a:spAutoFit/>
          </a:bodyPr>
          <a:lstStyle/>
          <a:p>
            <a:pPr algn="ctr"/>
            <a:r>
              <a:rPr lang="fr-FR" sz="1400" dirty="0">
                <a:solidFill>
                  <a:srgbClr val="000000"/>
                </a:solidFill>
              </a:rPr>
              <a:t>Maroc</a:t>
            </a:r>
          </a:p>
        </p:txBody>
      </p:sp>
      <p:sp>
        <p:nvSpPr>
          <p:cNvPr id="42" name="ZoneTexte 41">
            <a:extLst>
              <a:ext uri="{FF2B5EF4-FFF2-40B4-BE49-F238E27FC236}">
                <a16:creationId xmlns:a16="http://schemas.microsoft.com/office/drawing/2014/main" xmlns="" id="{B6A9D82D-1E78-4BBC-9C41-7637EBB6473F}"/>
              </a:ext>
            </a:extLst>
          </p:cNvPr>
          <p:cNvSpPr txBox="1"/>
          <p:nvPr/>
        </p:nvSpPr>
        <p:spPr>
          <a:xfrm>
            <a:off x="3861687" y="3359749"/>
            <a:ext cx="1453156" cy="307777"/>
          </a:xfrm>
          <a:prstGeom prst="rect">
            <a:avLst/>
          </a:prstGeom>
          <a:noFill/>
        </p:spPr>
        <p:txBody>
          <a:bodyPr wrap="square">
            <a:spAutoFit/>
          </a:bodyPr>
          <a:lstStyle/>
          <a:p>
            <a:pPr algn="ctr"/>
            <a:r>
              <a:rPr lang="fr-FR" sz="1400" dirty="0">
                <a:solidFill>
                  <a:srgbClr val="000000"/>
                </a:solidFill>
              </a:rPr>
              <a:t>Algérie (FGAR)</a:t>
            </a:r>
          </a:p>
        </p:txBody>
      </p:sp>
      <p:sp>
        <p:nvSpPr>
          <p:cNvPr id="43" name="ZoneTexte 42">
            <a:extLst>
              <a:ext uri="{FF2B5EF4-FFF2-40B4-BE49-F238E27FC236}">
                <a16:creationId xmlns:a16="http://schemas.microsoft.com/office/drawing/2014/main" xmlns="" id="{F2E4BC7E-9EED-4999-BEE1-0B7F975BA7DD}"/>
              </a:ext>
            </a:extLst>
          </p:cNvPr>
          <p:cNvSpPr txBox="1"/>
          <p:nvPr/>
        </p:nvSpPr>
        <p:spPr>
          <a:xfrm>
            <a:off x="6078765" y="4215708"/>
            <a:ext cx="1476825" cy="307777"/>
          </a:xfrm>
          <a:prstGeom prst="rect">
            <a:avLst/>
          </a:prstGeom>
          <a:noFill/>
        </p:spPr>
        <p:txBody>
          <a:bodyPr wrap="square">
            <a:spAutoFit/>
          </a:bodyPr>
          <a:lstStyle/>
          <a:p>
            <a:pPr algn="ctr"/>
            <a:r>
              <a:rPr lang="fr-FR" sz="1400" dirty="0">
                <a:solidFill>
                  <a:srgbClr val="000000"/>
                </a:solidFill>
              </a:rPr>
              <a:t>Yémen</a:t>
            </a:r>
          </a:p>
        </p:txBody>
      </p:sp>
    </p:spTree>
    <p:extLst>
      <p:ext uri="{BB962C8B-B14F-4D97-AF65-F5344CB8AC3E}">
        <p14:creationId xmlns:p14="http://schemas.microsoft.com/office/powerpoint/2010/main" val="37148621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32</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3"/>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Mesures d’appui aux SGC: Solutions envisageables</a:t>
            </a:r>
          </a:p>
        </p:txBody>
      </p:sp>
      <p:sp>
        <p:nvSpPr>
          <p:cNvPr id="3" name="Ellipse 2">
            <a:extLst>
              <a:ext uri="{FF2B5EF4-FFF2-40B4-BE49-F238E27FC236}">
                <a16:creationId xmlns:a16="http://schemas.microsoft.com/office/drawing/2014/main" xmlns="" id="{89611CFE-2AA3-44A3-B711-9D00BCBB3573}"/>
              </a:ext>
            </a:extLst>
          </p:cNvPr>
          <p:cNvSpPr/>
          <p:nvPr/>
        </p:nvSpPr>
        <p:spPr>
          <a:xfrm>
            <a:off x="3634757" y="1389887"/>
            <a:ext cx="4789170" cy="4788599"/>
          </a:xfrm>
          <a:prstGeom prst="ellipse">
            <a:avLst/>
          </a:prstGeom>
          <a:solidFill>
            <a:srgbClr val="CCECFF"/>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Oval 49">
            <a:extLst>
              <a:ext uri="{FF2B5EF4-FFF2-40B4-BE49-F238E27FC236}">
                <a16:creationId xmlns:a16="http://schemas.microsoft.com/office/drawing/2014/main" xmlns="" id="{D35354AE-AD3F-4723-B91F-D4682E905A54}"/>
              </a:ext>
            </a:extLst>
          </p:cNvPr>
          <p:cNvSpPr/>
          <p:nvPr/>
        </p:nvSpPr>
        <p:spPr>
          <a:xfrm>
            <a:off x="1153165" y="1721893"/>
            <a:ext cx="341752" cy="341752"/>
          </a:xfrm>
          <a:prstGeom prst="ellipse">
            <a:avLst/>
          </a:prstGeom>
          <a:solidFill>
            <a:schemeClr val="accent2">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small" spc="0" normalizeH="0" baseline="0" noProof="0" dirty="0">
                <a:ln>
                  <a:noFill/>
                </a:ln>
                <a:solidFill>
                  <a:prstClr val="white"/>
                </a:solidFill>
                <a:effectLst>
                  <a:outerShdw blurRad="25400" dist="38100" dir="2700000" algn="tl">
                    <a:srgbClr val="000000">
                      <a:alpha val="70000"/>
                    </a:srgbClr>
                  </a:outerShdw>
                </a:effectLst>
                <a:uLnTx/>
                <a:uFillTx/>
                <a:ea typeface="+mn-ea"/>
                <a:cs typeface="Segoe UI" panose="020B0502040204020203" pitchFamily="34" charset="0"/>
              </a:rPr>
              <a:t>1</a:t>
            </a:r>
          </a:p>
        </p:txBody>
      </p:sp>
      <p:sp>
        <p:nvSpPr>
          <p:cNvPr id="53" name="Rectangle 2">
            <a:extLst>
              <a:ext uri="{FF2B5EF4-FFF2-40B4-BE49-F238E27FC236}">
                <a16:creationId xmlns:a16="http://schemas.microsoft.com/office/drawing/2014/main" xmlns="" id="{6DE9C75C-E636-48AF-AF52-748DF7640A7D}"/>
              </a:ext>
            </a:extLst>
          </p:cNvPr>
          <p:cNvSpPr txBox="1">
            <a:spLocks noChangeArrowheads="1"/>
          </p:cNvSpPr>
          <p:nvPr/>
        </p:nvSpPr>
        <p:spPr>
          <a:xfrm>
            <a:off x="1174877" y="2114354"/>
            <a:ext cx="4488523" cy="3910846"/>
          </a:xfrm>
          <a:prstGeom prst="rect">
            <a:avLst/>
          </a:prstGeom>
          <a:solidFill>
            <a:schemeClr val="bg1"/>
          </a:solidFill>
          <a:ln w="19050">
            <a:solidFill>
              <a:srgbClr val="002060"/>
            </a:solidFill>
          </a:ln>
        </p:spPr>
        <p:txBody>
          <a:bodyPr vert="horz" lIns="104903" tIns="52453" rIns="104903" bIns="52453" rtlCol="0">
            <a:noAutofit/>
          </a:bodyPr>
          <a:lstStyle>
            <a:lvl1pPr marL="0" indent="0" algn="ctr" defTabSz="1049059" rtl="0" eaLnBrk="1" latinLnBrk="0" hangingPunct="1">
              <a:spcBef>
                <a:spcPct val="20000"/>
              </a:spcBef>
              <a:buClr>
                <a:schemeClr val="bg1"/>
              </a:buClr>
              <a:buFont typeface="Arial" pitchFamily="34" charset="0"/>
              <a:buNone/>
              <a:defRPr sz="3000" kern="1200" baseline="0">
                <a:solidFill>
                  <a:srgbClr val="333333"/>
                </a:solidFill>
                <a:latin typeface="+mn-lt"/>
                <a:ea typeface="+mn-ea"/>
                <a:cs typeface="+mn-cs"/>
              </a:defRPr>
            </a:lvl1pPr>
            <a:lvl2pPr marL="524529" indent="0" algn="ctr" defTabSz="1049059" rtl="0" eaLnBrk="1" latinLnBrk="0" hangingPunct="1">
              <a:spcBef>
                <a:spcPct val="20000"/>
              </a:spcBef>
              <a:buClr>
                <a:srgbClr val="C00037"/>
              </a:buClr>
              <a:buFont typeface="Arial" pitchFamily="34" charset="0"/>
              <a:buNone/>
              <a:defRPr sz="2500" kern="1200">
                <a:solidFill>
                  <a:schemeClr val="tx1">
                    <a:tint val="75000"/>
                  </a:schemeClr>
                </a:solidFill>
                <a:latin typeface="+mn-lt"/>
                <a:ea typeface="+mn-ea"/>
                <a:cs typeface="+mn-cs"/>
              </a:defRPr>
            </a:lvl2pPr>
            <a:lvl3pPr marL="1049059" indent="0" algn="ctr" defTabSz="1049059"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3pPr>
            <a:lvl4pPr marL="1573587" indent="0" algn="ctr" defTabSz="1049059" rtl="0" eaLnBrk="1" latinLnBrk="0" hangingPunct="1">
              <a:spcBef>
                <a:spcPct val="20000"/>
              </a:spcBef>
              <a:buFont typeface="Arial" pitchFamily="34" charset="0"/>
              <a:buNone/>
              <a:defRPr sz="2100" kern="1200">
                <a:solidFill>
                  <a:schemeClr val="tx1">
                    <a:tint val="75000"/>
                  </a:schemeClr>
                </a:solidFill>
                <a:latin typeface="+mn-lt"/>
                <a:ea typeface="+mn-ea"/>
                <a:cs typeface="+mn-cs"/>
              </a:defRPr>
            </a:lvl4pPr>
            <a:lvl5pPr marL="2098118"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5pPr>
            <a:lvl6pPr marL="2622647"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6pPr>
            <a:lvl7pPr marL="3147176"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7pPr>
            <a:lvl8pPr marL="3671704"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8pPr>
            <a:lvl9pPr marL="4196233"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9pPr>
          </a:lstStyle>
          <a:p>
            <a:pPr marL="285750" lvl="1" indent="-285750" algn="just">
              <a:lnSpc>
                <a:spcPct val="90000"/>
              </a:lnSpc>
              <a:buClr>
                <a:srgbClr val="002060"/>
              </a:buClr>
              <a:buSzPct val="100000"/>
              <a:buFont typeface="Wingdings" panose="05000000000000000000" pitchFamily="2" charset="2"/>
              <a:buChar char=""/>
              <a:defRPr/>
            </a:pPr>
            <a:r>
              <a:rPr lang="fr-FR" altLang="zh-CN" sz="1600" spc="-30" dirty="0">
                <a:solidFill>
                  <a:srgbClr val="002060"/>
                </a:solidFill>
              </a:rPr>
              <a:t>Exonération des sociétés de garantie à but lucratif de l’impôt sur le résultat avec interdiction de distribuer des dividendes.</a:t>
            </a:r>
          </a:p>
          <a:p>
            <a:pPr marL="285750" lvl="1" indent="-285750" algn="just">
              <a:lnSpc>
                <a:spcPct val="90000"/>
              </a:lnSpc>
              <a:buClr>
                <a:srgbClr val="002060"/>
              </a:buClr>
              <a:buSzPct val="100000"/>
              <a:buFont typeface="Wingdings" panose="05000000000000000000" pitchFamily="2" charset="2"/>
              <a:buChar char=""/>
              <a:defRPr/>
            </a:pPr>
            <a:endParaRPr lang="fr-FR" altLang="zh-CN" sz="1000" spc="-30" dirty="0">
              <a:solidFill>
                <a:srgbClr val="002060"/>
              </a:solidFill>
            </a:endParaRPr>
          </a:p>
          <a:p>
            <a:pPr marL="285750" lvl="1" indent="-285750" algn="just">
              <a:lnSpc>
                <a:spcPct val="90000"/>
              </a:lnSpc>
              <a:buClr>
                <a:srgbClr val="002060"/>
              </a:buClr>
              <a:buSzPct val="100000"/>
              <a:buFont typeface="Wingdings" panose="05000000000000000000" pitchFamily="2" charset="2"/>
              <a:buChar char=""/>
              <a:defRPr/>
            </a:pPr>
            <a:r>
              <a:rPr lang="fr-FR" altLang="zh-CN" sz="1600" spc="-30" dirty="0">
                <a:solidFill>
                  <a:srgbClr val="002060"/>
                </a:solidFill>
              </a:rPr>
              <a:t>Imposition des sociétés de garantie à but lucratif à un taux réduit avec déduction totale des provisions pour garantie de crédit.</a:t>
            </a:r>
          </a:p>
          <a:p>
            <a:pPr marL="285750" lvl="1" indent="-285750" algn="just">
              <a:lnSpc>
                <a:spcPct val="90000"/>
              </a:lnSpc>
              <a:buClr>
                <a:srgbClr val="002060"/>
              </a:buClr>
              <a:buSzPct val="100000"/>
              <a:buFont typeface="Wingdings" panose="05000000000000000000" pitchFamily="2" charset="2"/>
              <a:buChar char=""/>
              <a:defRPr/>
            </a:pPr>
            <a:endParaRPr lang="fr-FR" altLang="zh-CN" sz="1000" spc="-30" dirty="0">
              <a:solidFill>
                <a:srgbClr val="002060"/>
              </a:solidFill>
            </a:endParaRPr>
          </a:p>
          <a:p>
            <a:pPr marL="285750" lvl="1" indent="-285750" algn="just">
              <a:lnSpc>
                <a:spcPct val="90000"/>
              </a:lnSpc>
              <a:buClr>
                <a:srgbClr val="002060"/>
              </a:buClr>
              <a:buSzPct val="100000"/>
              <a:buFont typeface="Wingdings" panose="05000000000000000000" pitchFamily="2" charset="2"/>
              <a:buChar char=""/>
              <a:defRPr/>
            </a:pPr>
            <a:r>
              <a:rPr lang="fr-FR" altLang="zh-CN" sz="1600" spc="-30" dirty="0">
                <a:solidFill>
                  <a:srgbClr val="002060"/>
                </a:solidFill>
              </a:rPr>
              <a:t>Dégrèvement fiscal des bénéfices affectés en réserves destinées au renforcement des capitaux propres des sociétés de garantie à but lucratif.</a:t>
            </a:r>
          </a:p>
          <a:p>
            <a:pPr marL="285750" lvl="1" indent="-285750" algn="just">
              <a:lnSpc>
                <a:spcPct val="90000"/>
              </a:lnSpc>
              <a:buClr>
                <a:srgbClr val="002060"/>
              </a:buClr>
              <a:buSzPct val="100000"/>
              <a:buFont typeface="Wingdings" panose="05000000000000000000" pitchFamily="2" charset="2"/>
              <a:buChar char=""/>
              <a:defRPr/>
            </a:pPr>
            <a:endParaRPr lang="fr-FR" altLang="zh-CN" sz="1000" spc="-30" dirty="0">
              <a:solidFill>
                <a:srgbClr val="002060"/>
              </a:solidFill>
            </a:endParaRPr>
          </a:p>
          <a:p>
            <a:pPr marL="285750" lvl="1" indent="-285750" algn="just">
              <a:lnSpc>
                <a:spcPct val="90000"/>
              </a:lnSpc>
              <a:buClr>
                <a:srgbClr val="002060"/>
              </a:buClr>
              <a:buSzPct val="100000"/>
              <a:buFont typeface="Wingdings" panose="05000000000000000000" pitchFamily="2" charset="2"/>
              <a:buChar char=""/>
              <a:defRPr/>
            </a:pPr>
            <a:r>
              <a:rPr lang="fr-FR" altLang="zh-CN" sz="1600" spc="-30" dirty="0">
                <a:solidFill>
                  <a:srgbClr val="002060"/>
                </a:solidFill>
              </a:rPr>
              <a:t>Dégrèvement fiscal des bénéfices des institutions spécialisées dédiées à la gestion de fonds de garantie affectées à des "Fonds de contre-garantie" pour les mécanismes et les régimes de garantie qu’elles gèrent.</a:t>
            </a:r>
          </a:p>
        </p:txBody>
      </p:sp>
      <p:sp>
        <p:nvSpPr>
          <p:cNvPr id="54" name="Oval 49">
            <a:extLst>
              <a:ext uri="{FF2B5EF4-FFF2-40B4-BE49-F238E27FC236}">
                <a16:creationId xmlns:a16="http://schemas.microsoft.com/office/drawing/2014/main" xmlns="" id="{CC702245-18B4-45C4-AAE0-E9CF0AFAB897}"/>
              </a:ext>
            </a:extLst>
          </p:cNvPr>
          <p:cNvSpPr/>
          <p:nvPr/>
        </p:nvSpPr>
        <p:spPr>
          <a:xfrm>
            <a:off x="10563767" y="1714686"/>
            <a:ext cx="341752" cy="341752"/>
          </a:xfrm>
          <a:prstGeom prst="ellipse">
            <a:avLst/>
          </a:prstGeom>
          <a:solidFill>
            <a:schemeClr val="accent2">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small" spc="0" normalizeH="0" baseline="0" noProof="0" dirty="0">
                <a:ln>
                  <a:noFill/>
                </a:ln>
                <a:solidFill>
                  <a:prstClr val="white"/>
                </a:solidFill>
                <a:effectLst>
                  <a:outerShdw blurRad="25400" dist="38100" dir="2700000" algn="tl">
                    <a:srgbClr val="000000">
                      <a:alpha val="70000"/>
                    </a:srgbClr>
                  </a:outerShdw>
                </a:effectLst>
                <a:uLnTx/>
                <a:uFillTx/>
                <a:ea typeface="+mn-ea"/>
                <a:cs typeface="Segoe UI" panose="020B0502040204020203" pitchFamily="34" charset="0"/>
              </a:rPr>
              <a:t>2</a:t>
            </a:r>
          </a:p>
        </p:txBody>
      </p:sp>
      <p:sp>
        <p:nvSpPr>
          <p:cNvPr id="55" name="Rectangle 54">
            <a:extLst>
              <a:ext uri="{FF2B5EF4-FFF2-40B4-BE49-F238E27FC236}">
                <a16:creationId xmlns:a16="http://schemas.microsoft.com/office/drawing/2014/main" xmlns="" id="{3B193E16-DBE7-480B-9578-3532166B39E3}"/>
              </a:ext>
            </a:extLst>
          </p:cNvPr>
          <p:cNvSpPr/>
          <p:nvPr/>
        </p:nvSpPr>
        <p:spPr>
          <a:xfrm>
            <a:off x="6418040" y="1721893"/>
            <a:ext cx="4038911" cy="391384"/>
          </a:xfrm>
          <a:prstGeom prst="rect">
            <a:avLst/>
          </a:prstGeom>
          <a:solidFill>
            <a:srgbClr val="4472C4"/>
          </a:solidFill>
          <a:ln w="19050">
            <a:noFill/>
          </a:ln>
        </p:spPr>
        <p:txBody>
          <a:bodyPr vert="horz" lIns="104903" tIns="52453" rIns="104903" bIns="52453" rtlCol="0" anchor="ctr">
            <a:noAutofit/>
          </a:bodyPr>
          <a:lstStyle/>
          <a:p>
            <a:pPr algn="ctr" defTabSz="1049059">
              <a:spcBef>
                <a:spcPct val="20000"/>
              </a:spcBef>
              <a:buClr>
                <a:schemeClr val="bg1"/>
              </a:buClr>
            </a:pPr>
            <a:r>
              <a:rPr lang="fr-FR" b="1" dirty="0">
                <a:solidFill>
                  <a:schemeClr val="bg1"/>
                </a:solidFill>
              </a:rPr>
              <a:t>Impôts indirects</a:t>
            </a:r>
          </a:p>
        </p:txBody>
      </p:sp>
      <p:sp>
        <p:nvSpPr>
          <p:cNvPr id="56" name="Rectangle 2">
            <a:extLst>
              <a:ext uri="{FF2B5EF4-FFF2-40B4-BE49-F238E27FC236}">
                <a16:creationId xmlns:a16="http://schemas.microsoft.com/office/drawing/2014/main" xmlns="" id="{6B6D6E8E-5CB4-418A-889B-AF6FD583A89C}"/>
              </a:ext>
            </a:extLst>
          </p:cNvPr>
          <p:cNvSpPr txBox="1">
            <a:spLocks noChangeArrowheads="1"/>
          </p:cNvSpPr>
          <p:nvPr/>
        </p:nvSpPr>
        <p:spPr>
          <a:xfrm>
            <a:off x="6416996" y="2114354"/>
            <a:ext cx="4488523" cy="3910846"/>
          </a:xfrm>
          <a:prstGeom prst="rect">
            <a:avLst/>
          </a:prstGeom>
          <a:solidFill>
            <a:schemeClr val="bg1"/>
          </a:solidFill>
          <a:ln w="19050">
            <a:solidFill>
              <a:srgbClr val="002060"/>
            </a:solidFill>
          </a:ln>
        </p:spPr>
        <p:txBody>
          <a:bodyPr vert="horz" lIns="104903" tIns="52453" rIns="104903" bIns="52453" rtlCol="0">
            <a:noAutofit/>
          </a:bodyPr>
          <a:lstStyle>
            <a:lvl1pPr marL="0" indent="0" algn="ctr" defTabSz="1049059" rtl="0" eaLnBrk="1" latinLnBrk="0" hangingPunct="1">
              <a:spcBef>
                <a:spcPct val="20000"/>
              </a:spcBef>
              <a:buClr>
                <a:schemeClr val="bg1"/>
              </a:buClr>
              <a:buFont typeface="Arial" pitchFamily="34" charset="0"/>
              <a:buNone/>
              <a:defRPr sz="3000" kern="1200" baseline="0">
                <a:solidFill>
                  <a:srgbClr val="333333"/>
                </a:solidFill>
                <a:latin typeface="+mn-lt"/>
                <a:ea typeface="+mn-ea"/>
                <a:cs typeface="+mn-cs"/>
              </a:defRPr>
            </a:lvl1pPr>
            <a:lvl2pPr marL="524529" indent="0" algn="ctr" defTabSz="1049059" rtl="0" eaLnBrk="1" latinLnBrk="0" hangingPunct="1">
              <a:spcBef>
                <a:spcPct val="20000"/>
              </a:spcBef>
              <a:buClr>
                <a:srgbClr val="C00037"/>
              </a:buClr>
              <a:buFont typeface="Arial" pitchFamily="34" charset="0"/>
              <a:buNone/>
              <a:defRPr sz="2500" kern="1200">
                <a:solidFill>
                  <a:schemeClr val="tx1">
                    <a:tint val="75000"/>
                  </a:schemeClr>
                </a:solidFill>
                <a:latin typeface="+mn-lt"/>
                <a:ea typeface="+mn-ea"/>
                <a:cs typeface="+mn-cs"/>
              </a:defRPr>
            </a:lvl2pPr>
            <a:lvl3pPr marL="1049059" indent="0" algn="ctr" defTabSz="1049059"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3pPr>
            <a:lvl4pPr marL="1573587" indent="0" algn="ctr" defTabSz="1049059" rtl="0" eaLnBrk="1" latinLnBrk="0" hangingPunct="1">
              <a:spcBef>
                <a:spcPct val="20000"/>
              </a:spcBef>
              <a:buFont typeface="Arial" pitchFamily="34" charset="0"/>
              <a:buNone/>
              <a:defRPr sz="2100" kern="1200">
                <a:solidFill>
                  <a:schemeClr val="tx1">
                    <a:tint val="75000"/>
                  </a:schemeClr>
                </a:solidFill>
                <a:latin typeface="+mn-lt"/>
                <a:ea typeface="+mn-ea"/>
                <a:cs typeface="+mn-cs"/>
              </a:defRPr>
            </a:lvl4pPr>
            <a:lvl5pPr marL="2098118"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5pPr>
            <a:lvl6pPr marL="2622647"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6pPr>
            <a:lvl7pPr marL="3147176"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7pPr>
            <a:lvl8pPr marL="3671704"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8pPr>
            <a:lvl9pPr marL="4196233" indent="0" algn="ctr" defTabSz="1049059" rtl="0" eaLnBrk="1" latinLnBrk="0" hangingPunct="1">
              <a:spcBef>
                <a:spcPct val="20000"/>
              </a:spcBef>
              <a:buFont typeface="Arial" pitchFamily="34" charset="0"/>
              <a:buNone/>
              <a:defRPr sz="2300" kern="1200">
                <a:solidFill>
                  <a:schemeClr val="tx1">
                    <a:tint val="75000"/>
                  </a:schemeClr>
                </a:solidFill>
                <a:latin typeface="+mn-lt"/>
                <a:ea typeface="+mn-ea"/>
                <a:cs typeface="+mn-cs"/>
              </a:defRPr>
            </a:lvl9pPr>
          </a:lstStyle>
          <a:p>
            <a:pPr marL="285750" lvl="1" indent="-285750" algn="just">
              <a:lnSpc>
                <a:spcPct val="90000"/>
              </a:lnSpc>
              <a:buClr>
                <a:srgbClr val="002060"/>
              </a:buClr>
              <a:buSzPct val="100000"/>
              <a:buFont typeface="Wingdings" panose="05000000000000000000" pitchFamily="2" charset="2"/>
              <a:buChar char=""/>
              <a:defRPr/>
            </a:pPr>
            <a:r>
              <a:rPr lang="fr-FR" altLang="zh-CN" sz="1600" spc="-30" dirty="0">
                <a:solidFill>
                  <a:srgbClr val="002060"/>
                </a:solidFill>
              </a:rPr>
              <a:t>Exonération des primes (ou contributions) de garantie de la TVA pour réduire le coût du crédit pour les emprunteurs.</a:t>
            </a:r>
          </a:p>
          <a:p>
            <a:pPr marL="285750" lvl="1" indent="-285750" algn="just">
              <a:lnSpc>
                <a:spcPct val="90000"/>
              </a:lnSpc>
              <a:buClr>
                <a:srgbClr val="002060"/>
              </a:buClr>
              <a:buSzPct val="100000"/>
              <a:buFont typeface="Wingdings" panose="05000000000000000000" pitchFamily="2" charset="2"/>
              <a:buChar char=""/>
              <a:defRPr/>
            </a:pPr>
            <a:endParaRPr lang="fr-FR" altLang="zh-CN" sz="1600" spc="-30" dirty="0">
              <a:solidFill>
                <a:srgbClr val="002060"/>
              </a:solidFill>
            </a:endParaRPr>
          </a:p>
          <a:p>
            <a:pPr marL="285750" lvl="1" indent="-285750" algn="just">
              <a:lnSpc>
                <a:spcPct val="90000"/>
              </a:lnSpc>
              <a:buClr>
                <a:srgbClr val="002060"/>
              </a:buClr>
              <a:buSzPct val="100000"/>
              <a:buFont typeface="Wingdings" panose="05000000000000000000" pitchFamily="2" charset="2"/>
              <a:buChar char=""/>
              <a:defRPr/>
            </a:pPr>
            <a:r>
              <a:rPr lang="fr-FR" altLang="zh-CN" sz="1600" spc="-30" dirty="0">
                <a:solidFill>
                  <a:srgbClr val="002060"/>
                </a:solidFill>
              </a:rPr>
              <a:t>Taxation des primes (ou contributions) de garantie de la TVA à un taux réduit par rapport à celui de droit commun.</a:t>
            </a:r>
            <a:endParaRPr lang="fr-FR" altLang="zh-CN" sz="1600" dirty="0">
              <a:solidFill>
                <a:srgbClr val="002060"/>
              </a:solidFill>
            </a:endParaRPr>
          </a:p>
        </p:txBody>
      </p:sp>
      <p:sp>
        <p:nvSpPr>
          <p:cNvPr id="57" name="Rectangle 56">
            <a:extLst>
              <a:ext uri="{FF2B5EF4-FFF2-40B4-BE49-F238E27FC236}">
                <a16:creationId xmlns:a16="http://schemas.microsoft.com/office/drawing/2014/main" xmlns="" id="{1F71AD32-C908-40A0-95B9-CEF96C25B118}"/>
              </a:ext>
            </a:extLst>
          </p:cNvPr>
          <p:cNvSpPr/>
          <p:nvPr/>
        </p:nvSpPr>
        <p:spPr>
          <a:xfrm>
            <a:off x="1620012" y="1721892"/>
            <a:ext cx="4043388" cy="391385"/>
          </a:xfrm>
          <a:prstGeom prst="rect">
            <a:avLst/>
          </a:prstGeom>
          <a:solidFill>
            <a:srgbClr val="4472C4"/>
          </a:solidFill>
          <a:ln w="19050">
            <a:noFill/>
          </a:ln>
        </p:spPr>
        <p:txBody>
          <a:bodyPr vert="horz" lIns="104903" tIns="52453" rIns="104903" bIns="52453" rtlCol="0" anchor="ctr">
            <a:noAutofit/>
          </a:bodyPr>
          <a:lstStyle/>
          <a:p>
            <a:pPr algn="ctr" defTabSz="1049059">
              <a:spcBef>
                <a:spcPct val="20000"/>
              </a:spcBef>
              <a:buClr>
                <a:schemeClr val="bg1"/>
              </a:buClr>
            </a:pPr>
            <a:r>
              <a:rPr lang="fr-FR" b="1" dirty="0">
                <a:solidFill>
                  <a:schemeClr val="bg1"/>
                </a:solidFill>
              </a:rPr>
              <a:t>Impôts Directs</a:t>
            </a:r>
          </a:p>
        </p:txBody>
      </p:sp>
    </p:spTree>
    <p:extLst>
      <p:ext uri="{BB962C8B-B14F-4D97-AF65-F5344CB8AC3E}">
        <p14:creationId xmlns:p14="http://schemas.microsoft.com/office/powerpoint/2010/main" val="34585619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66210" y="2894691"/>
            <a:ext cx="4273664" cy="1075996"/>
          </a:xfrm>
          <a:prstGeom prst="rect">
            <a:avLst/>
          </a:prstGeom>
        </p:spPr>
        <p:txBody>
          <a:bodyPr wrap="square" lIns="90229" tIns="45115" rIns="90229" bIns="45115">
            <a:spAutoFit/>
          </a:bodyPr>
          <a:lstStyle/>
          <a:p>
            <a:pPr marL="0" marR="0" lvl="0" indent="0" algn="ctr" defTabSz="914400" rtl="0" eaLnBrk="1" fontAlgn="b" latinLnBrk="0" hangingPunct="1">
              <a:lnSpc>
                <a:spcPct val="80000"/>
              </a:lnSpc>
              <a:spcBef>
                <a:spcPts val="0"/>
              </a:spcBef>
              <a:spcAft>
                <a:spcPts val="0"/>
              </a:spcAft>
              <a:buClrTx/>
              <a:buSzTx/>
              <a:buFontTx/>
              <a:buNone/>
              <a:tabLst/>
              <a:defRPr/>
            </a:pPr>
            <a:r>
              <a:rPr lang="fr-FR" sz="4000" b="1" dirty="0">
                <a:solidFill>
                  <a:srgbClr val="0E3A4D"/>
                </a:solidFill>
                <a:latin typeface="Segoe UI" panose="020B0502040204020203" pitchFamily="34" charset="0"/>
                <a:ea typeface="+mj-ea"/>
                <a:cs typeface="Segoe UI" panose="020B0502040204020203" pitchFamily="34" charset="0"/>
              </a:rPr>
              <a:t>Merci pour votre attention !</a:t>
            </a:r>
          </a:p>
        </p:txBody>
      </p:sp>
      <p:sp>
        <p:nvSpPr>
          <p:cNvPr id="5" name="AutoShape 6" descr="Résultat de recherche d'images pour &quot;QUESTIONS&quot;"/>
          <p:cNvSpPr>
            <a:spLocks noChangeAspect="1" noChangeArrowheads="1"/>
          </p:cNvSpPr>
          <p:nvPr/>
        </p:nvSpPr>
        <p:spPr bwMode="auto">
          <a:xfrm>
            <a:off x="828328" y="-134744"/>
            <a:ext cx="300831" cy="30083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0229" tIns="45115" rIns="90229" bIns="45115"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777"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96616" name="Picture 8" descr="Résultat de recherche d'images pour &quot;QUESTIONS&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844" y="4587668"/>
            <a:ext cx="2011459" cy="2007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3015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9">
            <a:extLst>
              <a:ext uri="{FF2B5EF4-FFF2-40B4-BE49-F238E27FC236}">
                <a16:creationId xmlns:a16="http://schemas.microsoft.com/office/drawing/2014/main" xmlns="" id="{346D69F0-9506-5B87-58F4-FE34E549B797}"/>
              </a:ext>
            </a:extLst>
          </p:cNvPr>
          <p:cNvSpPr txBox="1">
            <a:spLocks/>
          </p:cNvSpPr>
          <p:nvPr/>
        </p:nvSpPr>
        <p:spPr>
          <a:xfrm>
            <a:off x="929640" y="2788326"/>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01.</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Caractéristiques des SGC</a:t>
            </a:r>
          </a:p>
        </p:txBody>
      </p:sp>
      <p:cxnSp>
        <p:nvCxnSpPr>
          <p:cNvPr id="14" name="Straight Connector 13">
            <a:extLst>
              <a:ext uri="{FF2B5EF4-FFF2-40B4-BE49-F238E27FC236}">
                <a16:creationId xmlns:a16="http://schemas.microsoft.com/office/drawing/2014/main" xmlns="" id="{29276CBF-6A2A-CA87-D740-B9DE2D3FB649}"/>
              </a:ext>
            </a:extLst>
          </p:cNvPr>
          <p:cNvCxnSpPr>
            <a:cxnSpLocks/>
          </p:cNvCxnSpPr>
          <p:nvPr/>
        </p:nvCxnSpPr>
        <p:spPr>
          <a:xfrm>
            <a:off x="929640" y="3317249"/>
            <a:ext cx="10515600" cy="0"/>
          </a:xfrm>
          <a:prstGeom prst="line">
            <a:avLst/>
          </a:prstGeom>
          <a:noFill/>
          <a:ln w="28575" cap="flat" cmpd="sng" algn="ctr">
            <a:solidFill>
              <a:srgbClr val="0E3A4D"/>
            </a:solidFill>
            <a:prstDash val="solid"/>
          </a:ln>
          <a:effectLst/>
        </p:spPr>
      </p:cxnSp>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Calibri" panose="020F0502020204030204" pitchFamily="34" charset="0"/>
                  <a:cs typeface="Calibri" panose="020F0502020204030204" pitchFamily="34" charset="0"/>
                </a:rPr>
                <a:pPr algn="ctr" defTabSz="1042717" eaLnBrk="1" fontAlgn="auto" hangingPunct="1">
                  <a:spcBef>
                    <a:spcPts val="0"/>
                  </a:spcBef>
                  <a:spcAft>
                    <a:spcPts val="0"/>
                  </a:spcAft>
                  <a:defRPr/>
                </a:pPr>
                <a:t>4</a:t>
              </a:fld>
              <a:endParaRPr lang="en-GB" sz="1448" dirty="0">
                <a:solidFill>
                  <a:srgbClr val="002060"/>
                </a:solidFill>
                <a:latin typeface="Calibri" panose="020F0502020204030204" pitchFamily="34" charset="0"/>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35759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Calibri" panose="020F0502020204030204" pitchFamily="34" charset="0"/>
                  <a:cs typeface="Calibri" panose="020F0502020204030204" pitchFamily="34" charset="0"/>
                </a:rPr>
                <a:pPr algn="ctr" defTabSz="1042717" eaLnBrk="1" fontAlgn="auto" hangingPunct="1">
                  <a:spcBef>
                    <a:spcPts val="0"/>
                  </a:spcBef>
                  <a:spcAft>
                    <a:spcPts val="0"/>
                  </a:spcAft>
                  <a:defRPr/>
                </a:pPr>
                <a:t>5</a:t>
              </a:fld>
              <a:endParaRPr lang="en-GB" sz="1448" dirty="0">
                <a:solidFill>
                  <a:srgbClr val="002060"/>
                </a:solidFill>
                <a:latin typeface="Calibri" panose="020F0502020204030204" pitchFamily="34" charset="0"/>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2"/>
          <a:stretch>
            <a:fillRect/>
          </a:stretch>
        </p:blipFill>
        <p:spPr>
          <a:xfrm>
            <a:off x="11090358" y="394735"/>
            <a:ext cx="695325" cy="866775"/>
          </a:xfrm>
          <a:prstGeom prst="rect">
            <a:avLst/>
          </a:prstGeom>
        </p:spPr>
      </p:pic>
      <p:sp>
        <p:nvSpPr>
          <p:cNvPr id="43" name="Ellipse 42">
            <a:extLst>
              <a:ext uri="{FF2B5EF4-FFF2-40B4-BE49-F238E27FC236}">
                <a16:creationId xmlns:a16="http://schemas.microsoft.com/office/drawing/2014/main" xmlns="" id="{69BA5D36-6EB4-42D4-AA0E-7C4D3C89B93B}"/>
              </a:ext>
            </a:extLst>
          </p:cNvPr>
          <p:cNvSpPr/>
          <p:nvPr/>
        </p:nvSpPr>
        <p:spPr>
          <a:xfrm>
            <a:off x="6051396" y="1591437"/>
            <a:ext cx="5089488" cy="4671251"/>
          </a:xfrm>
          <a:prstGeom prst="ellipse">
            <a:avLst/>
          </a:prstGeom>
          <a:noFill/>
          <a:ln w="19050">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44" name="Groupe 43">
            <a:extLst>
              <a:ext uri="{FF2B5EF4-FFF2-40B4-BE49-F238E27FC236}">
                <a16:creationId xmlns:a16="http://schemas.microsoft.com/office/drawing/2014/main" xmlns="" id="{E40C69C8-B2AE-4088-B206-A934F9D0DE8E}"/>
              </a:ext>
            </a:extLst>
          </p:cNvPr>
          <p:cNvGrpSpPr/>
          <p:nvPr/>
        </p:nvGrpSpPr>
        <p:grpSpPr>
          <a:xfrm>
            <a:off x="7553073" y="1060829"/>
            <a:ext cx="2141621" cy="2129589"/>
            <a:chOff x="5025189" y="1300584"/>
            <a:chExt cx="2141621" cy="2129589"/>
          </a:xfrm>
        </p:grpSpPr>
        <p:sp>
          <p:nvSpPr>
            <p:cNvPr id="45" name="Ellipse 44">
              <a:extLst>
                <a:ext uri="{FF2B5EF4-FFF2-40B4-BE49-F238E27FC236}">
                  <a16:creationId xmlns:a16="http://schemas.microsoft.com/office/drawing/2014/main" xmlns="" id="{A80CC403-A921-4BCD-A4DC-E0C6CA16A1BC}"/>
                </a:ext>
              </a:extLst>
            </p:cNvPr>
            <p:cNvSpPr/>
            <p:nvPr/>
          </p:nvSpPr>
          <p:spPr>
            <a:xfrm>
              <a:off x="5025189" y="1300584"/>
              <a:ext cx="2141621" cy="2129589"/>
            </a:xfrm>
            <a:prstGeom prst="ellipse">
              <a:avLst/>
            </a:prstGeom>
            <a:solidFill>
              <a:schemeClr val="bg1"/>
            </a:solidFill>
            <a:ln w="19050">
              <a:solidFill>
                <a:srgbClr val="0E3A4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46" name="Picture 2" descr="Garant | Rainforest Alliance | Pour les entreprises">
              <a:extLst>
                <a:ext uri="{FF2B5EF4-FFF2-40B4-BE49-F238E27FC236}">
                  <a16:creationId xmlns:a16="http://schemas.microsoft.com/office/drawing/2014/main" xmlns="" id="{A658BB24-477A-4A40-BF36-D95B41BFAA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4056" y="1596597"/>
              <a:ext cx="1243885" cy="1238356"/>
            </a:xfrm>
            <a:prstGeom prst="rect">
              <a:avLst/>
            </a:prstGeom>
            <a:noFill/>
            <a:extLst>
              <a:ext uri="{909E8E84-426E-40DD-AFC4-6F175D3DCCD1}">
                <a14:hiddenFill xmlns:a14="http://schemas.microsoft.com/office/drawing/2010/main">
                  <a:solidFill>
                    <a:srgbClr val="FFFFFF"/>
                  </a:solidFill>
                </a14:hiddenFill>
              </a:ext>
            </a:extLst>
          </p:spPr>
        </p:pic>
        <p:sp>
          <p:nvSpPr>
            <p:cNvPr id="47" name="Rectangle 46">
              <a:extLst>
                <a:ext uri="{FF2B5EF4-FFF2-40B4-BE49-F238E27FC236}">
                  <a16:creationId xmlns:a16="http://schemas.microsoft.com/office/drawing/2014/main" xmlns="" id="{41B3FC00-0D6B-4E16-931E-AE787C6AF98D}"/>
                </a:ext>
              </a:extLst>
            </p:cNvPr>
            <p:cNvSpPr/>
            <p:nvPr/>
          </p:nvSpPr>
          <p:spPr>
            <a:xfrm>
              <a:off x="5641741" y="2686551"/>
              <a:ext cx="957264" cy="47705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500" b="1" i="0" u="none" strike="noStrike" kern="0" cap="none" spc="0" normalizeH="0" baseline="0" dirty="0">
                  <a:ln>
                    <a:noFill/>
                  </a:ln>
                  <a:solidFill>
                    <a:srgbClr val="0E3A4D"/>
                  </a:solidFill>
                  <a:effectLst/>
                  <a:uLnTx/>
                  <a:uFillTx/>
                  <a:ea typeface="+mn-ea"/>
                  <a:cs typeface="Segoe UI" panose="020B0502040204020203" pitchFamily="34" charset="0"/>
                </a:rPr>
                <a:t>SGC</a:t>
              </a:r>
            </a:p>
          </p:txBody>
        </p:sp>
      </p:grpSp>
      <p:grpSp>
        <p:nvGrpSpPr>
          <p:cNvPr id="48" name="Groupe 47">
            <a:extLst>
              <a:ext uri="{FF2B5EF4-FFF2-40B4-BE49-F238E27FC236}">
                <a16:creationId xmlns:a16="http://schemas.microsoft.com/office/drawing/2014/main" xmlns="" id="{369A91F9-0554-40B3-B58D-8D859F100AAE}"/>
              </a:ext>
            </a:extLst>
          </p:cNvPr>
          <p:cNvGrpSpPr/>
          <p:nvPr/>
        </p:nvGrpSpPr>
        <p:grpSpPr>
          <a:xfrm>
            <a:off x="5066349" y="3829348"/>
            <a:ext cx="2141621" cy="2129589"/>
            <a:chOff x="2556472" y="3935611"/>
            <a:chExt cx="2141621" cy="2129589"/>
          </a:xfrm>
        </p:grpSpPr>
        <p:sp>
          <p:nvSpPr>
            <p:cNvPr id="49" name="Ellipse 48">
              <a:extLst>
                <a:ext uri="{FF2B5EF4-FFF2-40B4-BE49-F238E27FC236}">
                  <a16:creationId xmlns:a16="http://schemas.microsoft.com/office/drawing/2014/main" xmlns="" id="{111F3345-F82A-4FC8-B7F4-636345916978}"/>
                </a:ext>
              </a:extLst>
            </p:cNvPr>
            <p:cNvSpPr/>
            <p:nvPr/>
          </p:nvSpPr>
          <p:spPr>
            <a:xfrm>
              <a:off x="2556472" y="3935611"/>
              <a:ext cx="2141621" cy="2129589"/>
            </a:xfrm>
            <a:prstGeom prst="ellipse">
              <a:avLst/>
            </a:prstGeom>
            <a:solidFill>
              <a:schemeClr val="bg1"/>
            </a:solidFill>
            <a:ln w="19050">
              <a:solidFill>
                <a:srgbClr val="0E3A4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0" name="Image 49">
              <a:extLst>
                <a:ext uri="{FF2B5EF4-FFF2-40B4-BE49-F238E27FC236}">
                  <a16:creationId xmlns:a16="http://schemas.microsoft.com/office/drawing/2014/main" xmlns="" id="{518FD284-7126-4407-A1E1-8E94B5BA4B61}"/>
                </a:ext>
              </a:extLst>
            </p:cNvPr>
            <p:cNvPicPr>
              <a:picLocks noChangeAspect="1"/>
            </p:cNvPicPr>
            <p:nvPr/>
          </p:nvPicPr>
          <p:blipFill>
            <a:blip r:embed="rId4"/>
            <a:stretch>
              <a:fillRect/>
            </a:stretch>
          </p:blipFill>
          <p:spPr>
            <a:xfrm>
              <a:off x="3087435" y="4168400"/>
              <a:ext cx="1005038" cy="832005"/>
            </a:xfrm>
            <a:prstGeom prst="rect">
              <a:avLst/>
            </a:prstGeom>
            <a:ln>
              <a:noFill/>
            </a:ln>
          </p:spPr>
        </p:pic>
        <p:pic>
          <p:nvPicPr>
            <p:cNvPr id="51" name="Image 50">
              <a:extLst>
                <a:ext uri="{FF2B5EF4-FFF2-40B4-BE49-F238E27FC236}">
                  <a16:creationId xmlns:a16="http://schemas.microsoft.com/office/drawing/2014/main" xmlns="" id="{43F22C99-448F-4287-85CB-A1B5A855C8A6}"/>
                </a:ext>
              </a:extLst>
            </p:cNvPr>
            <p:cNvPicPr>
              <a:picLocks noChangeAspect="1"/>
            </p:cNvPicPr>
            <p:nvPr/>
          </p:nvPicPr>
          <p:blipFill>
            <a:blip r:embed="rId5"/>
            <a:stretch>
              <a:fillRect/>
            </a:stretch>
          </p:blipFill>
          <p:spPr>
            <a:xfrm>
              <a:off x="3124763" y="5037468"/>
              <a:ext cx="1005037" cy="765668"/>
            </a:xfrm>
            <a:prstGeom prst="rect">
              <a:avLst/>
            </a:prstGeom>
            <a:ln>
              <a:noFill/>
            </a:ln>
          </p:spPr>
        </p:pic>
      </p:grpSp>
      <p:grpSp>
        <p:nvGrpSpPr>
          <p:cNvPr id="52" name="Groupe 51">
            <a:extLst>
              <a:ext uri="{FF2B5EF4-FFF2-40B4-BE49-F238E27FC236}">
                <a16:creationId xmlns:a16="http://schemas.microsoft.com/office/drawing/2014/main" xmlns="" id="{CF6C5CA8-F8AD-4ADC-8B37-9FD427967C2D}"/>
              </a:ext>
            </a:extLst>
          </p:cNvPr>
          <p:cNvGrpSpPr/>
          <p:nvPr/>
        </p:nvGrpSpPr>
        <p:grpSpPr>
          <a:xfrm>
            <a:off x="9743013" y="3738857"/>
            <a:ext cx="2141621" cy="2129589"/>
            <a:chOff x="7493908" y="3935612"/>
            <a:chExt cx="2141621" cy="2129589"/>
          </a:xfrm>
        </p:grpSpPr>
        <p:sp>
          <p:nvSpPr>
            <p:cNvPr id="53" name="Ellipse 52">
              <a:extLst>
                <a:ext uri="{FF2B5EF4-FFF2-40B4-BE49-F238E27FC236}">
                  <a16:creationId xmlns:a16="http://schemas.microsoft.com/office/drawing/2014/main" xmlns="" id="{87D10B32-EF21-4BBC-938A-8FC2FF129B5F}"/>
                </a:ext>
              </a:extLst>
            </p:cNvPr>
            <p:cNvSpPr/>
            <p:nvPr/>
          </p:nvSpPr>
          <p:spPr>
            <a:xfrm>
              <a:off x="7493908" y="3935612"/>
              <a:ext cx="2141621" cy="2129589"/>
            </a:xfrm>
            <a:prstGeom prst="ellipse">
              <a:avLst/>
            </a:prstGeom>
            <a:solidFill>
              <a:schemeClr val="bg1"/>
            </a:solidFill>
            <a:ln w="19050">
              <a:solidFill>
                <a:srgbClr val="0E3A4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4" name="Picture 2" descr="69% des Tunisiens pensent à changer de banque, selon une étude">
              <a:extLst>
                <a:ext uri="{FF2B5EF4-FFF2-40B4-BE49-F238E27FC236}">
                  <a16:creationId xmlns:a16="http://schemas.microsoft.com/office/drawing/2014/main" xmlns="" id="{E1DDEFDF-774A-4E30-BEB0-D92F2DA2B8E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34035" y="4095324"/>
              <a:ext cx="1060216" cy="79413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55" name="Image 54">
              <a:extLst>
                <a:ext uri="{FF2B5EF4-FFF2-40B4-BE49-F238E27FC236}">
                  <a16:creationId xmlns:a16="http://schemas.microsoft.com/office/drawing/2014/main" xmlns="" id="{5843F4E6-B414-4BFE-8C98-5A272A93D640}"/>
                </a:ext>
              </a:extLst>
            </p:cNvPr>
            <p:cNvPicPr>
              <a:picLocks noChangeAspect="1"/>
            </p:cNvPicPr>
            <p:nvPr/>
          </p:nvPicPr>
          <p:blipFill>
            <a:blip r:embed="rId7"/>
            <a:stretch>
              <a:fillRect/>
            </a:stretch>
          </p:blipFill>
          <p:spPr>
            <a:xfrm>
              <a:off x="7791323" y="4894734"/>
              <a:ext cx="894363" cy="669909"/>
            </a:xfrm>
            <a:prstGeom prst="rect">
              <a:avLst/>
            </a:prstGeom>
            <a:ln>
              <a:noFill/>
            </a:ln>
          </p:spPr>
        </p:pic>
        <p:pic>
          <p:nvPicPr>
            <p:cNvPr id="56" name="Image 55">
              <a:extLst>
                <a:ext uri="{FF2B5EF4-FFF2-40B4-BE49-F238E27FC236}">
                  <a16:creationId xmlns:a16="http://schemas.microsoft.com/office/drawing/2014/main" xmlns="" id="{800A382C-ECA7-40F5-BB07-D278B1C26B7F}"/>
                </a:ext>
              </a:extLst>
            </p:cNvPr>
            <p:cNvPicPr>
              <a:picLocks noChangeAspect="1"/>
            </p:cNvPicPr>
            <p:nvPr/>
          </p:nvPicPr>
          <p:blipFill>
            <a:blip r:embed="rId8"/>
            <a:stretch>
              <a:fillRect/>
            </a:stretch>
          </p:blipFill>
          <p:spPr>
            <a:xfrm>
              <a:off x="8647782" y="4816712"/>
              <a:ext cx="818769" cy="825951"/>
            </a:xfrm>
            <a:prstGeom prst="rect">
              <a:avLst/>
            </a:prstGeom>
            <a:ln>
              <a:noFill/>
            </a:ln>
          </p:spPr>
        </p:pic>
        <p:sp>
          <p:nvSpPr>
            <p:cNvPr id="57" name="Rectangle 56">
              <a:extLst>
                <a:ext uri="{FF2B5EF4-FFF2-40B4-BE49-F238E27FC236}">
                  <a16:creationId xmlns:a16="http://schemas.microsoft.com/office/drawing/2014/main" xmlns="" id="{2F581C43-66E4-4F52-8514-DDA84B153970}"/>
                </a:ext>
              </a:extLst>
            </p:cNvPr>
            <p:cNvSpPr/>
            <p:nvPr/>
          </p:nvSpPr>
          <p:spPr>
            <a:xfrm>
              <a:off x="7794434" y="5411499"/>
              <a:ext cx="891252" cy="2473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dirty="0">
                  <a:ln>
                    <a:noFill/>
                  </a:ln>
                  <a:solidFill>
                    <a:srgbClr val="0E3A4D"/>
                  </a:solidFill>
                  <a:effectLst/>
                  <a:uLnTx/>
                  <a:uFillTx/>
                  <a:ea typeface="+mn-ea"/>
                  <a:cs typeface="Segoe UI" panose="020B0502040204020203" pitchFamily="34" charset="0"/>
                </a:rPr>
                <a:t>Microfinance</a:t>
              </a:r>
            </a:p>
          </p:txBody>
        </p:sp>
      </p:grpSp>
      <p:sp>
        <p:nvSpPr>
          <p:cNvPr id="15" name="Triangle isocèle 14">
            <a:extLst>
              <a:ext uri="{FF2B5EF4-FFF2-40B4-BE49-F238E27FC236}">
                <a16:creationId xmlns:a16="http://schemas.microsoft.com/office/drawing/2014/main" xmlns="" id="{105C4097-1E87-4BD8-BA60-F13CDCB402F1}"/>
              </a:ext>
            </a:extLst>
          </p:cNvPr>
          <p:cNvSpPr/>
          <p:nvPr/>
        </p:nvSpPr>
        <p:spPr>
          <a:xfrm rot="5400000">
            <a:off x="8525593" y="6179333"/>
            <a:ext cx="245327" cy="14839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Triangle isocèle 58">
            <a:extLst>
              <a:ext uri="{FF2B5EF4-FFF2-40B4-BE49-F238E27FC236}">
                <a16:creationId xmlns:a16="http://schemas.microsoft.com/office/drawing/2014/main" xmlns="" id="{04B75BCB-7A1D-4C11-BFB9-179B47421E14}"/>
              </a:ext>
            </a:extLst>
          </p:cNvPr>
          <p:cNvSpPr/>
          <p:nvPr/>
        </p:nvSpPr>
        <p:spPr>
          <a:xfrm rot="19669319">
            <a:off x="10631275" y="2643664"/>
            <a:ext cx="245327" cy="14839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Triangle isocèle 59">
            <a:extLst>
              <a:ext uri="{FF2B5EF4-FFF2-40B4-BE49-F238E27FC236}">
                <a16:creationId xmlns:a16="http://schemas.microsoft.com/office/drawing/2014/main" xmlns="" id="{7FA13F5F-8E45-48CA-8034-071EEB0C0D34}"/>
              </a:ext>
            </a:extLst>
          </p:cNvPr>
          <p:cNvSpPr/>
          <p:nvPr/>
        </p:nvSpPr>
        <p:spPr>
          <a:xfrm rot="12933350">
            <a:off x="6405488" y="2495262"/>
            <a:ext cx="245327" cy="14839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Rectangle 60">
            <a:extLst>
              <a:ext uri="{FF2B5EF4-FFF2-40B4-BE49-F238E27FC236}">
                <a16:creationId xmlns:a16="http://schemas.microsoft.com/office/drawing/2014/main" xmlns="" id="{3928D628-3810-4A28-B612-9D963383CD59}"/>
              </a:ext>
            </a:extLst>
          </p:cNvPr>
          <p:cNvSpPr/>
          <p:nvPr/>
        </p:nvSpPr>
        <p:spPr>
          <a:xfrm>
            <a:off x="7728475" y="3215411"/>
            <a:ext cx="1735330"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dirty="0">
                <a:ln>
                  <a:noFill/>
                </a:ln>
                <a:solidFill>
                  <a:srgbClr val="00B050"/>
                </a:solidFill>
                <a:effectLst/>
                <a:uLnTx/>
                <a:uFillTx/>
                <a:ea typeface="+mn-ea"/>
                <a:cs typeface="Segoe UI" panose="020B0502040204020203" pitchFamily="34" charset="0"/>
              </a:rPr>
              <a:t>Interface</a:t>
            </a:r>
          </a:p>
        </p:txBody>
      </p:sp>
      <p:sp>
        <p:nvSpPr>
          <p:cNvPr id="62" name="Rectangle 61">
            <a:extLst>
              <a:ext uri="{FF2B5EF4-FFF2-40B4-BE49-F238E27FC236}">
                <a16:creationId xmlns:a16="http://schemas.microsoft.com/office/drawing/2014/main" xmlns="" id="{29A1C6C6-0AD6-439E-A59E-FBED644439B0}"/>
              </a:ext>
            </a:extLst>
          </p:cNvPr>
          <p:cNvSpPr/>
          <p:nvPr/>
        </p:nvSpPr>
        <p:spPr>
          <a:xfrm>
            <a:off x="5228335" y="5958937"/>
            <a:ext cx="173533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dirty="0">
                <a:ln>
                  <a:noFill/>
                </a:ln>
                <a:solidFill>
                  <a:srgbClr val="FF6600"/>
                </a:solidFill>
                <a:effectLst/>
                <a:uLnTx/>
                <a:uFillTx/>
                <a:ea typeface="+mn-ea"/>
                <a:cs typeface="Segoe UI" panose="020B0502040204020203" pitchFamily="34" charset="0"/>
              </a:rPr>
              <a:t>Demandeurs de crédit</a:t>
            </a:r>
          </a:p>
        </p:txBody>
      </p:sp>
      <p:sp>
        <p:nvSpPr>
          <p:cNvPr id="63" name="Rectangle 62">
            <a:extLst>
              <a:ext uri="{FF2B5EF4-FFF2-40B4-BE49-F238E27FC236}">
                <a16:creationId xmlns:a16="http://schemas.microsoft.com/office/drawing/2014/main" xmlns="" id="{E7774D6F-F07C-4617-B5AF-0F1E9728F3DF}"/>
              </a:ext>
            </a:extLst>
          </p:cNvPr>
          <p:cNvSpPr/>
          <p:nvPr/>
        </p:nvSpPr>
        <p:spPr>
          <a:xfrm>
            <a:off x="9886273" y="5830972"/>
            <a:ext cx="173533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dirty="0">
                <a:ln>
                  <a:noFill/>
                </a:ln>
                <a:solidFill>
                  <a:srgbClr val="0070C0"/>
                </a:solidFill>
                <a:effectLst/>
                <a:uLnTx/>
                <a:uFillTx/>
                <a:ea typeface="+mn-ea"/>
                <a:cs typeface="Segoe UI" panose="020B0502040204020203" pitchFamily="34" charset="0"/>
              </a:rPr>
              <a:t>Fournisseurs de crédit</a:t>
            </a:r>
          </a:p>
        </p:txBody>
      </p:sp>
      <p:grpSp>
        <p:nvGrpSpPr>
          <p:cNvPr id="64" name="Groupe 63">
            <a:extLst>
              <a:ext uri="{FF2B5EF4-FFF2-40B4-BE49-F238E27FC236}">
                <a16:creationId xmlns:a16="http://schemas.microsoft.com/office/drawing/2014/main" xmlns="" id="{AE17D5B9-65D0-4DD3-BAD4-26CD4F566FEF}"/>
              </a:ext>
            </a:extLst>
          </p:cNvPr>
          <p:cNvGrpSpPr/>
          <p:nvPr/>
        </p:nvGrpSpPr>
        <p:grpSpPr>
          <a:xfrm>
            <a:off x="138709" y="1152205"/>
            <a:ext cx="2373788" cy="2192574"/>
            <a:chOff x="138708" y="1152204"/>
            <a:chExt cx="2676643" cy="2388369"/>
          </a:xfrm>
        </p:grpSpPr>
        <p:sp>
          <p:nvSpPr>
            <p:cNvPr id="65" name="Freeform 6">
              <a:extLst>
                <a:ext uri="{FF2B5EF4-FFF2-40B4-BE49-F238E27FC236}">
                  <a16:creationId xmlns:a16="http://schemas.microsoft.com/office/drawing/2014/main" xmlns="" id="{C7406C64-E138-4D91-B9BD-F833DC371D86}"/>
                </a:ext>
              </a:extLst>
            </p:cNvPr>
            <p:cNvSpPr>
              <a:spLocks noEditPoints="1"/>
            </p:cNvSpPr>
            <p:nvPr/>
          </p:nvSpPr>
          <p:spPr bwMode="auto">
            <a:xfrm>
              <a:off x="138708" y="1152204"/>
              <a:ext cx="2676643" cy="2388369"/>
            </a:xfrm>
            <a:custGeom>
              <a:avLst/>
              <a:gdLst>
                <a:gd name="T0" fmla="*/ 1973 w 5758"/>
                <a:gd name="T1" fmla="*/ 410 h 5701"/>
                <a:gd name="T2" fmla="*/ 1430 w 5758"/>
                <a:gd name="T3" fmla="*/ 613 h 5701"/>
                <a:gd name="T4" fmla="*/ 974 w 5758"/>
                <a:gd name="T5" fmla="*/ 948 h 5701"/>
                <a:gd name="T6" fmla="*/ 630 w 5758"/>
                <a:gd name="T7" fmla="*/ 1393 h 5701"/>
                <a:gd name="T8" fmla="*/ 422 w 5758"/>
                <a:gd name="T9" fmla="*/ 1923 h 5701"/>
                <a:gd name="T10" fmla="*/ 379 w 5758"/>
                <a:gd name="T11" fmla="*/ 2510 h 5701"/>
                <a:gd name="T12" fmla="*/ 506 w 5758"/>
                <a:gd name="T13" fmla="*/ 3072 h 5701"/>
                <a:gd name="T14" fmla="*/ 786 w 5758"/>
                <a:gd name="T15" fmla="*/ 3562 h 5701"/>
                <a:gd name="T16" fmla="*/ 1189 w 5758"/>
                <a:gd name="T17" fmla="*/ 3956 h 5701"/>
                <a:gd name="T18" fmla="*/ 1692 w 5758"/>
                <a:gd name="T19" fmla="*/ 4228 h 5701"/>
                <a:gd name="T20" fmla="*/ 2270 w 5758"/>
                <a:gd name="T21" fmla="*/ 4354 h 5701"/>
                <a:gd name="T22" fmla="*/ 2874 w 5758"/>
                <a:gd name="T23" fmla="*/ 4310 h 5701"/>
                <a:gd name="T24" fmla="*/ 3417 w 5758"/>
                <a:gd name="T25" fmla="*/ 4109 h 5701"/>
                <a:gd name="T26" fmla="*/ 3873 w 5758"/>
                <a:gd name="T27" fmla="*/ 3774 h 5701"/>
                <a:gd name="T28" fmla="*/ 4217 w 5758"/>
                <a:gd name="T29" fmla="*/ 3329 h 5701"/>
                <a:gd name="T30" fmla="*/ 4423 w 5758"/>
                <a:gd name="T31" fmla="*/ 2799 h 5701"/>
                <a:gd name="T32" fmla="*/ 4468 w 5758"/>
                <a:gd name="T33" fmla="*/ 2211 h 5701"/>
                <a:gd name="T34" fmla="*/ 4339 w 5758"/>
                <a:gd name="T35" fmla="*/ 1648 h 5701"/>
                <a:gd name="T36" fmla="*/ 4061 w 5758"/>
                <a:gd name="T37" fmla="*/ 1158 h 5701"/>
                <a:gd name="T38" fmla="*/ 3656 w 5758"/>
                <a:gd name="T39" fmla="*/ 764 h 5701"/>
                <a:gd name="T40" fmla="*/ 3153 w 5758"/>
                <a:gd name="T41" fmla="*/ 492 h 5701"/>
                <a:gd name="T42" fmla="*/ 2577 w 5758"/>
                <a:gd name="T43" fmla="*/ 368 h 5701"/>
                <a:gd name="T44" fmla="*/ 2590 w 5758"/>
                <a:gd name="T45" fmla="*/ 6 h 5701"/>
                <a:gd name="T46" fmla="*/ 3220 w 5758"/>
                <a:gd name="T47" fmla="*/ 130 h 5701"/>
                <a:gd name="T48" fmla="*/ 3777 w 5758"/>
                <a:gd name="T49" fmla="*/ 403 h 5701"/>
                <a:gd name="T50" fmla="*/ 4241 w 5758"/>
                <a:gd name="T51" fmla="*/ 800 h 5701"/>
                <a:gd name="T52" fmla="*/ 4589 w 5758"/>
                <a:gd name="T53" fmla="*/ 1302 h 5701"/>
                <a:gd name="T54" fmla="*/ 4795 w 5758"/>
                <a:gd name="T55" fmla="*/ 1885 h 5701"/>
                <a:gd name="T56" fmla="*/ 4839 w 5758"/>
                <a:gd name="T57" fmla="*/ 2525 h 5701"/>
                <a:gd name="T58" fmla="*/ 4705 w 5758"/>
                <a:gd name="T59" fmla="*/ 3150 h 5701"/>
                <a:gd name="T60" fmla="*/ 4414 w 5758"/>
                <a:gd name="T61" fmla="*/ 3701 h 5701"/>
                <a:gd name="T62" fmla="*/ 5730 w 5758"/>
                <a:gd name="T63" fmla="*/ 5425 h 5701"/>
                <a:gd name="T64" fmla="*/ 5749 w 5758"/>
                <a:gd name="T65" fmla="*/ 5579 h 5701"/>
                <a:gd name="T66" fmla="*/ 5633 w 5758"/>
                <a:gd name="T67" fmla="*/ 5692 h 5701"/>
                <a:gd name="T68" fmla="*/ 5474 w 5758"/>
                <a:gd name="T69" fmla="*/ 5675 h 5701"/>
                <a:gd name="T70" fmla="*/ 3709 w 5758"/>
                <a:gd name="T71" fmla="*/ 4361 h 5701"/>
                <a:gd name="T72" fmla="*/ 3175 w 5758"/>
                <a:gd name="T73" fmla="*/ 4605 h 5701"/>
                <a:gd name="T74" fmla="*/ 2579 w 5758"/>
                <a:gd name="T75" fmla="*/ 4716 h 5701"/>
                <a:gd name="T76" fmla="*/ 1935 w 5758"/>
                <a:gd name="T77" fmla="*/ 4674 h 5701"/>
                <a:gd name="T78" fmla="*/ 1338 w 5758"/>
                <a:gd name="T79" fmla="*/ 4472 h 5701"/>
                <a:gd name="T80" fmla="*/ 823 w 5758"/>
                <a:gd name="T81" fmla="*/ 4133 h 5701"/>
                <a:gd name="T82" fmla="*/ 414 w 5758"/>
                <a:gd name="T83" fmla="*/ 3681 h 5701"/>
                <a:gd name="T84" fmla="*/ 135 w 5758"/>
                <a:gd name="T85" fmla="*/ 3136 h 5701"/>
                <a:gd name="T86" fmla="*/ 6 w 5758"/>
                <a:gd name="T87" fmla="*/ 2523 h 5701"/>
                <a:gd name="T88" fmla="*/ 50 w 5758"/>
                <a:gd name="T89" fmla="*/ 1885 h 5701"/>
                <a:gd name="T90" fmla="*/ 256 w 5758"/>
                <a:gd name="T91" fmla="*/ 1302 h 5701"/>
                <a:gd name="T92" fmla="*/ 604 w 5758"/>
                <a:gd name="T93" fmla="*/ 800 h 5701"/>
                <a:gd name="T94" fmla="*/ 1068 w 5758"/>
                <a:gd name="T95" fmla="*/ 403 h 5701"/>
                <a:gd name="T96" fmla="*/ 1627 w 5758"/>
                <a:gd name="T97" fmla="*/ 130 h 5701"/>
                <a:gd name="T98" fmla="*/ 2257 w 5758"/>
                <a:gd name="T99" fmla="*/ 6 h 5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58" h="5701">
                  <a:moveTo>
                    <a:pt x="2423" y="363"/>
                  </a:moveTo>
                  <a:lnTo>
                    <a:pt x="2270" y="368"/>
                  </a:lnTo>
                  <a:lnTo>
                    <a:pt x="2121" y="385"/>
                  </a:lnTo>
                  <a:lnTo>
                    <a:pt x="1973" y="410"/>
                  </a:lnTo>
                  <a:lnTo>
                    <a:pt x="1832" y="447"/>
                  </a:lnTo>
                  <a:lnTo>
                    <a:pt x="1692" y="492"/>
                  </a:lnTo>
                  <a:lnTo>
                    <a:pt x="1559" y="549"/>
                  </a:lnTo>
                  <a:lnTo>
                    <a:pt x="1430" y="613"/>
                  </a:lnTo>
                  <a:lnTo>
                    <a:pt x="1307" y="684"/>
                  </a:lnTo>
                  <a:lnTo>
                    <a:pt x="1189" y="764"/>
                  </a:lnTo>
                  <a:lnTo>
                    <a:pt x="1077" y="853"/>
                  </a:lnTo>
                  <a:lnTo>
                    <a:pt x="974" y="948"/>
                  </a:lnTo>
                  <a:lnTo>
                    <a:pt x="876" y="1050"/>
                  </a:lnTo>
                  <a:lnTo>
                    <a:pt x="786" y="1158"/>
                  </a:lnTo>
                  <a:lnTo>
                    <a:pt x="703" y="1273"/>
                  </a:lnTo>
                  <a:lnTo>
                    <a:pt x="630" y="1393"/>
                  </a:lnTo>
                  <a:lnTo>
                    <a:pt x="563" y="1519"/>
                  </a:lnTo>
                  <a:lnTo>
                    <a:pt x="506" y="1648"/>
                  </a:lnTo>
                  <a:lnTo>
                    <a:pt x="460" y="1783"/>
                  </a:lnTo>
                  <a:lnTo>
                    <a:pt x="422" y="1923"/>
                  </a:lnTo>
                  <a:lnTo>
                    <a:pt x="396" y="2066"/>
                  </a:lnTo>
                  <a:lnTo>
                    <a:pt x="379" y="2211"/>
                  </a:lnTo>
                  <a:lnTo>
                    <a:pt x="374" y="2361"/>
                  </a:lnTo>
                  <a:lnTo>
                    <a:pt x="379" y="2510"/>
                  </a:lnTo>
                  <a:lnTo>
                    <a:pt x="396" y="2656"/>
                  </a:lnTo>
                  <a:lnTo>
                    <a:pt x="422" y="2799"/>
                  </a:lnTo>
                  <a:lnTo>
                    <a:pt x="460" y="2937"/>
                  </a:lnTo>
                  <a:lnTo>
                    <a:pt x="506" y="3072"/>
                  </a:lnTo>
                  <a:lnTo>
                    <a:pt x="563" y="3203"/>
                  </a:lnTo>
                  <a:lnTo>
                    <a:pt x="630" y="3329"/>
                  </a:lnTo>
                  <a:lnTo>
                    <a:pt x="703" y="3448"/>
                  </a:lnTo>
                  <a:lnTo>
                    <a:pt x="786" y="3562"/>
                  </a:lnTo>
                  <a:lnTo>
                    <a:pt x="876" y="3672"/>
                  </a:lnTo>
                  <a:lnTo>
                    <a:pt x="974" y="3774"/>
                  </a:lnTo>
                  <a:lnTo>
                    <a:pt x="1077" y="3869"/>
                  </a:lnTo>
                  <a:lnTo>
                    <a:pt x="1189" y="3956"/>
                  </a:lnTo>
                  <a:lnTo>
                    <a:pt x="1307" y="4036"/>
                  </a:lnTo>
                  <a:lnTo>
                    <a:pt x="1430" y="4109"/>
                  </a:lnTo>
                  <a:lnTo>
                    <a:pt x="1559" y="4173"/>
                  </a:lnTo>
                  <a:lnTo>
                    <a:pt x="1692" y="4228"/>
                  </a:lnTo>
                  <a:lnTo>
                    <a:pt x="1832" y="4273"/>
                  </a:lnTo>
                  <a:lnTo>
                    <a:pt x="1973" y="4310"/>
                  </a:lnTo>
                  <a:lnTo>
                    <a:pt x="2121" y="4337"/>
                  </a:lnTo>
                  <a:lnTo>
                    <a:pt x="2270" y="4354"/>
                  </a:lnTo>
                  <a:lnTo>
                    <a:pt x="2423" y="4359"/>
                  </a:lnTo>
                  <a:lnTo>
                    <a:pt x="2577" y="4354"/>
                  </a:lnTo>
                  <a:lnTo>
                    <a:pt x="2726" y="4337"/>
                  </a:lnTo>
                  <a:lnTo>
                    <a:pt x="2874" y="4310"/>
                  </a:lnTo>
                  <a:lnTo>
                    <a:pt x="3015" y="4273"/>
                  </a:lnTo>
                  <a:lnTo>
                    <a:pt x="3153" y="4228"/>
                  </a:lnTo>
                  <a:lnTo>
                    <a:pt x="3288" y="4173"/>
                  </a:lnTo>
                  <a:lnTo>
                    <a:pt x="3417" y="4109"/>
                  </a:lnTo>
                  <a:lnTo>
                    <a:pt x="3540" y="4036"/>
                  </a:lnTo>
                  <a:lnTo>
                    <a:pt x="3656" y="3956"/>
                  </a:lnTo>
                  <a:lnTo>
                    <a:pt x="3768" y="3869"/>
                  </a:lnTo>
                  <a:lnTo>
                    <a:pt x="3873" y="3774"/>
                  </a:lnTo>
                  <a:lnTo>
                    <a:pt x="3971" y="3672"/>
                  </a:lnTo>
                  <a:lnTo>
                    <a:pt x="4061" y="3562"/>
                  </a:lnTo>
                  <a:lnTo>
                    <a:pt x="4142" y="3448"/>
                  </a:lnTo>
                  <a:lnTo>
                    <a:pt x="4217" y="3329"/>
                  </a:lnTo>
                  <a:lnTo>
                    <a:pt x="4282" y="3203"/>
                  </a:lnTo>
                  <a:lnTo>
                    <a:pt x="4339" y="3072"/>
                  </a:lnTo>
                  <a:lnTo>
                    <a:pt x="4387" y="2937"/>
                  </a:lnTo>
                  <a:lnTo>
                    <a:pt x="4423" y="2799"/>
                  </a:lnTo>
                  <a:lnTo>
                    <a:pt x="4451" y="2656"/>
                  </a:lnTo>
                  <a:lnTo>
                    <a:pt x="4468" y="2510"/>
                  </a:lnTo>
                  <a:lnTo>
                    <a:pt x="4473" y="2361"/>
                  </a:lnTo>
                  <a:lnTo>
                    <a:pt x="4468" y="2211"/>
                  </a:lnTo>
                  <a:lnTo>
                    <a:pt x="4451" y="2066"/>
                  </a:lnTo>
                  <a:lnTo>
                    <a:pt x="4423" y="1923"/>
                  </a:lnTo>
                  <a:lnTo>
                    <a:pt x="4387" y="1783"/>
                  </a:lnTo>
                  <a:lnTo>
                    <a:pt x="4339" y="1648"/>
                  </a:lnTo>
                  <a:lnTo>
                    <a:pt x="4282" y="1519"/>
                  </a:lnTo>
                  <a:lnTo>
                    <a:pt x="4217" y="1393"/>
                  </a:lnTo>
                  <a:lnTo>
                    <a:pt x="4142" y="1273"/>
                  </a:lnTo>
                  <a:lnTo>
                    <a:pt x="4061" y="1158"/>
                  </a:lnTo>
                  <a:lnTo>
                    <a:pt x="3971" y="1050"/>
                  </a:lnTo>
                  <a:lnTo>
                    <a:pt x="3873" y="948"/>
                  </a:lnTo>
                  <a:lnTo>
                    <a:pt x="3768" y="853"/>
                  </a:lnTo>
                  <a:lnTo>
                    <a:pt x="3656" y="764"/>
                  </a:lnTo>
                  <a:lnTo>
                    <a:pt x="3540" y="684"/>
                  </a:lnTo>
                  <a:lnTo>
                    <a:pt x="3417" y="613"/>
                  </a:lnTo>
                  <a:lnTo>
                    <a:pt x="3288" y="549"/>
                  </a:lnTo>
                  <a:lnTo>
                    <a:pt x="3153" y="492"/>
                  </a:lnTo>
                  <a:lnTo>
                    <a:pt x="3015" y="447"/>
                  </a:lnTo>
                  <a:lnTo>
                    <a:pt x="2874" y="410"/>
                  </a:lnTo>
                  <a:lnTo>
                    <a:pt x="2726" y="385"/>
                  </a:lnTo>
                  <a:lnTo>
                    <a:pt x="2577" y="368"/>
                  </a:lnTo>
                  <a:lnTo>
                    <a:pt x="2423" y="363"/>
                  </a:lnTo>
                  <a:close/>
                  <a:moveTo>
                    <a:pt x="2423" y="0"/>
                  </a:moveTo>
                  <a:lnTo>
                    <a:pt x="2423" y="0"/>
                  </a:lnTo>
                  <a:lnTo>
                    <a:pt x="2590" y="6"/>
                  </a:lnTo>
                  <a:lnTo>
                    <a:pt x="2752" y="20"/>
                  </a:lnTo>
                  <a:lnTo>
                    <a:pt x="2912" y="48"/>
                  </a:lnTo>
                  <a:lnTo>
                    <a:pt x="3067" y="84"/>
                  </a:lnTo>
                  <a:lnTo>
                    <a:pt x="3220" y="130"/>
                  </a:lnTo>
                  <a:lnTo>
                    <a:pt x="3367" y="184"/>
                  </a:lnTo>
                  <a:lnTo>
                    <a:pt x="3509" y="250"/>
                  </a:lnTo>
                  <a:lnTo>
                    <a:pt x="3645" y="321"/>
                  </a:lnTo>
                  <a:lnTo>
                    <a:pt x="3777" y="403"/>
                  </a:lnTo>
                  <a:lnTo>
                    <a:pt x="3903" y="491"/>
                  </a:lnTo>
                  <a:lnTo>
                    <a:pt x="4022" y="587"/>
                  </a:lnTo>
                  <a:lnTo>
                    <a:pt x="4136" y="691"/>
                  </a:lnTo>
                  <a:lnTo>
                    <a:pt x="4241" y="800"/>
                  </a:lnTo>
                  <a:lnTo>
                    <a:pt x="4341" y="917"/>
                  </a:lnTo>
                  <a:lnTo>
                    <a:pt x="4431" y="1041"/>
                  </a:lnTo>
                  <a:lnTo>
                    <a:pt x="4515" y="1169"/>
                  </a:lnTo>
                  <a:lnTo>
                    <a:pt x="4589" y="1302"/>
                  </a:lnTo>
                  <a:lnTo>
                    <a:pt x="4655" y="1442"/>
                  </a:lnTo>
                  <a:lnTo>
                    <a:pt x="4712" y="1584"/>
                  </a:lnTo>
                  <a:lnTo>
                    <a:pt x="4758" y="1732"/>
                  </a:lnTo>
                  <a:lnTo>
                    <a:pt x="4795" y="1885"/>
                  </a:lnTo>
                  <a:lnTo>
                    <a:pt x="4823" y="2040"/>
                  </a:lnTo>
                  <a:lnTo>
                    <a:pt x="4839" y="2199"/>
                  </a:lnTo>
                  <a:lnTo>
                    <a:pt x="4845" y="2361"/>
                  </a:lnTo>
                  <a:lnTo>
                    <a:pt x="4839" y="2525"/>
                  </a:lnTo>
                  <a:lnTo>
                    <a:pt x="4823" y="2687"/>
                  </a:lnTo>
                  <a:lnTo>
                    <a:pt x="4793" y="2846"/>
                  </a:lnTo>
                  <a:lnTo>
                    <a:pt x="4755" y="2999"/>
                  </a:lnTo>
                  <a:lnTo>
                    <a:pt x="4705" y="3150"/>
                  </a:lnTo>
                  <a:lnTo>
                    <a:pt x="4646" y="3296"/>
                  </a:lnTo>
                  <a:lnTo>
                    <a:pt x="4578" y="3437"/>
                  </a:lnTo>
                  <a:lnTo>
                    <a:pt x="4501" y="3571"/>
                  </a:lnTo>
                  <a:lnTo>
                    <a:pt x="4414" y="3701"/>
                  </a:lnTo>
                  <a:lnTo>
                    <a:pt x="4319" y="3825"/>
                  </a:lnTo>
                  <a:lnTo>
                    <a:pt x="4217" y="3943"/>
                  </a:lnTo>
                  <a:lnTo>
                    <a:pt x="5705" y="5393"/>
                  </a:lnTo>
                  <a:lnTo>
                    <a:pt x="5730" y="5425"/>
                  </a:lnTo>
                  <a:lnTo>
                    <a:pt x="5749" y="5462"/>
                  </a:lnTo>
                  <a:lnTo>
                    <a:pt x="5758" y="5500"/>
                  </a:lnTo>
                  <a:lnTo>
                    <a:pt x="5758" y="5540"/>
                  </a:lnTo>
                  <a:lnTo>
                    <a:pt x="5749" y="5579"/>
                  </a:lnTo>
                  <a:lnTo>
                    <a:pt x="5730" y="5615"/>
                  </a:lnTo>
                  <a:lnTo>
                    <a:pt x="5705" y="5650"/>
                  </a:lnTo>
                  <a:lnTo>
                    <a:pt x="5670" y="5675"/>
                  </a:lnTo>
                  <a:lnTo>
                    <a:pt x="5633" y="5692"/>
                  </a:lnTo>
                  <a:lnTo>
                    <a:pt x="5592" y="5701"/>
                  </a:lnTo>
                  <a:lnTo>
                    <a:pt x="5552" y="5701"/>
                  </a:lnTo>
                  <a:lnTo>
                    <a:pt x="5511" y="5692"/>
                  </a:lnTo>
                  <a:lnTo>
                    <a:pt x="5474" y="5675"/>
                  </a:lnTo>
                  <a:lnTo>
                    <a:pt x="5440" y="5650"/>
                  </a:lnTo>
                  <a:lnTo>
                    <a:pt x="3949" y="4195"/>
                  </a:lnTo>
                  <a:lnTo>
                    <a:pt x="3833" y="4281"/>
                  </a:lnTo>
                  <a:lnTo>
                    <a:pt x="3709" y="4361"/>
                  </a:lnTo>
                  <a:lnTo>
                    <a:pt x="3582" y="4434"/>
                  </a:lnTo>
                  <a:lnTo>
                    <a:pt x="3452" y="4499"/>
                  </a:lnTo>
                  <a:lnTo>
                    <a:pt x="3315" y="4556"/>
                  </a:lnTo>
                  <a:lnTo>
                    <a:pt x="3175" y="4605"/>
                  </a:lnTo>
                  <a:lnTo>
                    <a:pt x="3032" y="4647"/>
                  </a:lnTo>
                  <a:lnTo>
                    <a:pt x="2885" y="4680"/>
                  </a:lnTo>
                  <a:lnTo>
                    <a:pt x="2734" y="4704"/>
                  </a:lnTo>
                  <a:lnTo>
                    <a:pt x="2579" y="4716"/>
                  </a:lnTo>
                  <a:lnTo>
                    <a:pt x="2423" y="4722"/>
                  </a:lnTo>
                  <a:lnTo>
                    <a:pt x="2257" y="4716"/>
                  </a:lnTo>
                  <a:lnTo>
                    <a:pt x="2095" y="4700"/>
                  </a:lnTo>
                  <a:lnTo>
                    <a:pt x="1935" y="4674"/>
                  </a:lnTo>
                  <a:lnTo>
                    <a:pt x="1778" y="4638"/>
                  </a:lnTo>
                  <a:lnTo>
                    <a:pt x="1627" y="4592"/>
                  </a:lnTo>
                  <a:lnTo>
                    <a:pt x="1480" y="4536"/>
                  </a:lnTo>
                  <a:lnTo>
                    <a:pt x="1338" y="4472"/>
                  </a:lnTo>
                  <a:lnTo>
                    <a:pt x="1200" y="4399"/>
                  </a:lnTo>
                  <a:lnTo>
                    <a:pt x="1068" y="4319"/>
                  </a:lnTo>
                  <a:lnTo>
                    <a:pt x="943" y="4230"/>
                  </a:lnTo>
                  <a:lnTo>
                    <a:pt x="823" y="4133"/>
                  </a:lnTo>
                  <a:lnTo>
                    <a:pt x="711" y="4031"/>
                  </a:lnTo>
                  <a:lnTo>
                    <a:pt x="604" y="3920"/>
                  </a:lnTo>
                  <a:lnTo>
                    <a:pt x="505" y="3803"/>
                  </a:lnTo>
                  <a:lnTo>
                    <a:pt x="414" y="3681"/>
                  </a:lnTo>
                  <a:lnTo>
                    <a:pt x="331" y="3553"/>
                  </a:lnTo>
                  <a:lnTo>
                    <a:pt x="256" y="3418"/>
                  </a:lnTo>
                  <a:lnTo>
                    <a:pt x="192" y="3280"/>
                  </a:lnTo>
                  <a:lnTo>
                    <a:pt x="135" y="3136"/>
                  </a:lnTo>
                  <a:lnTo>
                    <a:pt x="87" y="2988"/>
                  </a:lnTo>
                  <a:lnTo>
                    <a:pt x="50" y="2837"/>
                  </a:lnTo>
                  <a:lnTo>
                    <a:pt x="22" y="2682"/>
                  </a:lnTo>
                  <a:lnTo>
                    <a:pt x="6" y="2523"/>
                  </a:lnTo>
                  <a:lnTo>
                    <a:pt x="0" y="2361"/>
                  </a:lnTo>
                  <a:lnTo>
                    <a:pt x="6" y="2199"/>
                  </a:lnTo>
                  <a:lnTo>
                    <a:pt x="22" y="2040"/>
                  </a:lnTo>
                  <a:lnTo>
                    <a:pt x="50" y="1885"/>
                  </a:lnTo>
                  <a:lnTo>
                    <a:pt x="87" y="1732"/>
                  </a:lnTo>
                  <a:lnTo>
                    <a:pt x="135" y="1584"/>
                  </a:lnTo>
                  <a:lnTo>
                    <a:pt x="192" y="1442"/>
                  </a:lnTo>
                  <a:lnTo>
                    <a:pt x="256" y="1302"/>
                  </a:lnTo>
                  <a:lnTo>
                    <a:pt x="331" y="1169"/>
                  </a:lnTo>
                  <a:lnTo>
                    <a:pt x="414" y="1041"/>
                  </a:lnTo>
                  <a:lnTo>
                    <a:pt x="505" y="917"/>
                  </a:lnTo>
                  <a:lnTo>
                    <a:pt x="604" y="800"/>
                  </a:lnTo>
                  <a:lnTo>
                    <a:pt x="711" y="691"/>
                  </a:lnTo>
                  <a:lnTo>
                    <a:pt x="823" y="587"/>
                  </a:lnTo>
                  <a:lnTo>
                    <a:pt x="943" y="491"/>
                  </a:lnTo>
                  <a:lnTo>
                    <a:pt x="1068" y="403"/>
                  </a:lnTo>
                  <a:lnTo>
                    <a:pt x="1200" y="321"/>
                  </a:lnTo>
                  <a:lnTo>
                    <a:pt x="1338" y="250"/>
                  </a:lnTo>
                  <a:lnTo>
                    <a:pt x="1480" y="184"/>
                  </a:lnTo>
                  <a:lnTo>
                    <a:pt x="1627" y="130"/>
                  </a:lnTo>
                  <a:lnTo>
                    <a:pt x="1778" y="84"/>
                  </a:lnTo>
                  <a:lnTo>
                    <a:pt x="1935" y="48"/>
                  </a:lnTo>
                  <a:lnTo>
                    <a:pt x="2095" y="20"/>
                  </a:lnTo>
                  <a:lnTo>
                    <a:pt x="2257" y="6"/>
                  </a:lnTo>
                  <a:lnTo>
                    <a:pt x="2423" y="0"/>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w="0">
              <a:noFill/>
              <a:prstDash val="solid"/>
              <a:round/>
              <a:headEnd/>
              <a:tailEnd/>
            </a:ln>
            <a:scene3d>
              <a:camera prst="orthographicFront"/>
              <a:lightRig rig="threePt" dir="t"/>
            </a:scene3d>
            <a:sp3d>
              <a:bevelT w="152400" h="114300" prst="angle"/>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ea typeface="+mn-ea"/>
                <a:cs typeface="Segoe UI" panose="020B0502040204020203" pitchFamily="34" charset="0"/>
              </a:endParaRPr>
            </a:p>
          </p:txBody>
        </p:sp>
        <p:sp>
          <p:nvSpPr>
            <p:cNvPr id="66" name="Oval 7">
              <a:extLst>
                <a:ext uri="{FF2B5EF4-FFF2-40B4-BE49-F238E27FC236}">
                  <a16:creationId xmlns:a16="http://schemas.microsoft.com/office/drawing/2014/main" xmlns="" id="{0FEC94BC-A052-4525-AEDF-77F4C7C68E61}"/>
                </a:ext>
              </a:extLst>
            </p:cNvPr>
            <p:cNvSpPr/>
            <p:nvPr/>
          </p:nvSpPr>
          <p:spPr>
            <a:xfrm>
              <a:off x="303819" y="1254692"/>
              <a:ext cx="1956728" cy="1768293"/>
            </a:xfrm>
            <a:prstGeom prst="ellipse">
              <a:avLst/>
            </a:prstGeom>
            <a:solidFill>
              <a:schemeClr val="accent2">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ea typeface="+mn-ea"/>
                <a:cs typeface="Segoe UI" panose="020B0502040204020203" pitchFamily="34" charset="0"/>
              </a:endParaRPr>
            </a:p>
          </p:txBody>
        </p:sp>
      </p:grpSp>
      <p:sp>
        <p:nvSpPr>
          <p:cNvPr id="67" name="Rectangle 66">
            <a:extLst>
              <a:ext uri="{FF2B5EF4-FFF2-40B4-BE49-F238E27FC236}">
                <a16:creationId xmlns:a16="http://schemas.microsoft.com/office/drawing/2014/main" xmlns="" id="{0BBB25A3-D96C-4B54-9E47-941E6CE07666}"/>
              </a:ext>
            </a:extLst>
          </p:cNvPr>
          <p:cNvSpPr/>
          <p:nvPr/>
        </p:nvSpPr>
        <p:spPr>
          <a:xfrm>
            <a:off x="285138" y="1848442"/>
            <a:ext cx="1735330"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dirty="0">
                <a:ln>
                  <a:noFill/>
                </a:ln>
                <a:solidFill>
                  <a:srgbClr val="0E3A4D"/>
                </a:solidFill>
                <a:effectLst/>
                <a:uLnTx/>
                <a:uFillTx/>
                <a:ea typeface="+mn-ea"/>
                <a:cs typeface="Segoe UI" panose="020B0502040204020203" pitchFamily="34" charset="0"/>
              </a:rPr>
              <a:t>Objectifs</a:t>
            </a:r>
          </a:p>
        </p:txBody>
      </p:sp>
      <p:sp>
        <p:nvSpPr>
          <p:cNvPr id="68" name="ZoneTexte 67">
            <a:extLst>
              <a:ext uri="{FF2B5EF4-FFF2-40B4-BE49-F238E27FC236}">
                <a16:creationId xmlns:a16="http://schemas.microsoft.com/office/drawing/2014/main" xmlns="" id="{674A0420-90D7-4585-A444-40EFE0F5C046}"/>
              </a:ext>
            </a:extLst>
          </p:cNvPr>
          <p:cNvSpPr txBox="1"/>
          <p:nvPr/>
        </p:nvSpPr>
        <p:spPr>
          <a:xfrm>
            <a:off x="3533789" y="1240316"/>
            <a:ext cx="1673400"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ea typeface="+mn-ea"/>
                <a:cs typeface="Segoe UI" panose="020B0502040204020203" pitchFamily="34" charset="0"/>
              </a:rPr>
              <a:t>Couverture</a:t>
            </a:r>
          </a:p>
        </p:txBody>
      </p:sp>
      <p:sp>
        <p:nvSpPr>
          <p:cNvPr id="69" name="ZoneTexte 68">
            <a:extLst>
              <a:ext uri="{FF2B5EF4-FFF2-40B4-BE49-F238E27FC236}">
                <a16:creationId xmlns:a16="http://schemas.microsoft.com/office/drawing/2014/main" xmlns="" id="{237854D1-F7BD-43E3-A7B0-2921E0225ED0}"/>
              </a:ext>
            </a:extLst>
          </p:cNvPr>
          <p:cNvSpPr txBox="1"/>
          <p:nvPr/>
        </p:nvSpPr>
        <p:spPr>
          <a:xfrm>
            <a:off x="3493896" y="1964832"/>
            <a:ext cx="3091109"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dirty="0">
                <a:ln>
                  <a:noFill/>
                </a:ln>
                <a:solidFill>
                  <a:prstClr val="black"/>
                </a:solidFill>
                <a:effectLst/>
                <a:uLnTx/>
                <a:uFillTx/>
                <a:ea typeface="+mn-ea"/>
                <a:cs typeface="Segoe UI" panose="020B0502040204020203" pitchFamily="34" charset="0"/>
              </a:rPr>
              <a:t>Additionnalité financière et économique</a:t>
            </a:r>
          </a:p>
        </p:txBody>
      </p:sp>
      <p:sp>
        <p:nvSpPr>
          <p:cNvPr id="70" name="ZoneTexte 69">
            <a:extLst>
              <a:ext uri="{FF2B5EF4-FFF2-40B4-BE49-F238E27FC236}">
                <a16:creationId xmlns:a16="http://schemas.microsoft.com/office/drawing/2014/main" xmlns="" id="{C7937A26-2705-4054-AD7D-8449F13033FB}"/>
              </a:ext>
            </a:extLst>
          </p:cNvPr>
          <p:cNvSpPr txBox="1"/>
          <p:nvPr/>
        </p:nvSpPr>
        <p:spPr>
          <a:xfrm>
            <a:off x="3484401" y="3094578"/>
            <a:ext cx="2317314"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dirty="0">
                <a:ln>
                  <a:noFill/>
                </a:ln>
                <a:solidFill>
                  <a:prstClr val="black"/>
                </a:solidFill>
                <a:effectLst/>
                <a:uLnTx/>
                <a:uFillTx/>
                <a:ea typeface="+mn-ea"/>
                <a:cs typeface="Segoe UI" panose="020B0502040204020203" pitchFamily="34" charset="0"/>
              </a:rPr>
              <a:t>Viabilité Financière</a:t>
            </a:r>
          </a:p>
        </p:txBody>
      </p:sp>
      <p:sp>
        <p:nvSpPr>
          <p:cNvPr id="71" name="자유형 29">
            <a:extLst>
              <a:ext uri="{FF2B5EF4-FFF2-40B4-BE49-F238E27FC236}">
                <a16:creationId xmlns:a16="http://schemas.microsoft.com/office/drawing/2014/main" xmlns="" id="{0DE3E631-7F61-4215-8371-F0663192520C}"/>
              </a:ext>
            </a:extLst>
          </p:cNvPr>
          <p:cNvSpPr/>
          <p:nvPr/>
        </p:nvSpPr>
        <p:spPr>
          <a:xfrm rot="11565124">
            <a:off x="2644058" y="1083995"/>
            <a:ext cx="680610" cy="834939"/>
          </a:xfrm>
          <a:custGeom>
            <a:avLst/>
            <a:gdLst>
              <a:gd name="connsiteX0" fmla="*/ 153240 w 660151"/>
              <a:gd name="connsiteY0" fmla="*/ 838786 h 838786"/>
              <a:gd name="connsiteX1" fmla="*/ 0 w 660151"/>
              <a:gd name="connsiteY1" fmla="*/ 332350 h 838786"/>
              <a:gd name="connsiteX2" fmla="*/ 177943 w 660151"/>
              <a:gd name="connsiteY2" fmla="*/ 0 h 838786"/>
              <a:gd name="connsiteX3" fmla="*/ 510293 w 660151"/>
              <a:gd name="connsiteY3" fmla="*/ 177943 h 838786"/>
              <a:gd name="connsiteX4" fmla="*/ 660151 w 660151"/>
              <a:gd name="connsiteY4" fmla="*/ 673201 h 83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151" h="838786">
                <a:moveTo>
                  <a:pt x="153240" y="838786"/>
                </a:moveTo>
                <a:lnTo>
                  <a:pt x="0" y="332350"/>
                </a:lnTo>
                <a:lnTo>
                  <a:pt x="177943" y="0"/>
                </a:lnTo>
                <a:lnTo>
                  <a:pt x="510293" y="177943"/>
                </a:lnTo>
                <a:lnTo>
                  <a:pt x="660151" y="673201"/>
                </a:lnTo>
                <a:close/>
              </a:path>
            </a:pathLst>
          </a:custGeom>
          <a:gradFill>
            <a:gsLst>
              <a:gs pos="0">
                <a:srgbClr val="003366"/>
              </a:gs>
              <a:gs pos="100000">
                <a:srgbClr val="336699"/>
              </a:gs>
            </a:gsLst>
            <a:path path="circle">
              <a:fillToRect l="100000" t="100000"/>
            </a:path>
          </a:gradFill>
          <a:ln w="57150">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2000" b="0" i="0" u="none" strike="noStrike" kern="1200" cap="none" spc="0" normalizeH="0" baseline="0" noProof="0" dirty="0">
              <a:ln>
                <a:noFill/>
              </a:ln>
              <a:solidFill>
                <a:prstClr val="white"/>
              </a:solidFill>
              <a:effectLst/>
              <a:uLnTx/>
              <a:uFillTx/>
              <a:ea typeface="맑은 고딕" panose="020B0503020000020004" pitchFamily="34" charset="-127"/>
              <a:cs typeface="Segoe UI" panose="020B0502040204020203" pitchFamily="34" charset="0"/>
            </a:endParaRPr>
          </a:p>
        </p:txBody>
      </p:sp>
      <p:sp>
        <p:nvSpPr>
          <p:cNvPr id="72" name="직사각형 22">
            <a:extLst>
              <a:ext uri="{FF2B5EF4-FFF2-40B4-BE49-F238E27FC236}">
                <a16:creationId xmlns:a16="http://schemas.microsoft.com/office/drawing/2014/main" xmlns="" id="{3D606407-3272-4FA0-9528-9C24A251C253}"/>
              </a:ext>
            </a:extLst>
          </p:cNvPr>
          <p:cNvSpPr>
            <a:spLocks noChangeArrowheads="1"/>
          </p:cNvSpPr>
          <p:nvPr/>
        </p:nvSpPr>
        <p:spPr bwMode="auto">
          <a:xfrm>
            <a:off x="2596869" y="1366571"/>
            <a:ext cx="858362" cy="344710"/>
          </a:xfrm>
          <a:prstGeom prst="rect">
            <a:avLst/>
          </a:prstGeom>
          <a:noFill/>
        </p:spPr>
        <p:txBody>
          <a:bodyPr wrap="square" rtlCol="0" anchor="ctr">
            <a:spAutoFit/>
          </a:bodyPr>
          <a:lstStyle/>
          <a:p>
            <a:pPr marL="0" marR="0" lvl="0" indent="0" algn="ctr" defTabSz="685800" rtl="0" eaLnBrk="1" fontAlgn="auto" latinLnBrk="0" hangingPunct="1">
              <a:lnSpc>
                <a:spcPct val="80000"/>
              </a:lnSpc>
              <a:spcBef>
                <a:spcPts val="0"/>
              </a:spcBef>
              <a:spcAft>
                <a:spcPts val="150"/>
              </a:spcAft>
              <a:buClrTx/>
              <a:buSzTx/>
              <a:buFontTx/>
              <a:buNone/>
              <a:tabLst/>
              <a:defRPr/>
            </a:pPr>
            <a:r>
              <a:rPr kumimoji="0" lang="en-US" altLang="ko" sz="2000" b="1" i="0" u="none" strike="noStrike" kern="1200" cap="none" spc="0" normalizeH="0" baseline="0" noProof="0" dirty="0">
                <a:ln>
                  <a:noFill/>
                </a:ln>
                <a:solidFill>
                  <a:prstClr val="white"/>
                </a:solidFill>
                <a:effectLst/>
                <a:uLnTx/>
                <a:uFillTx/>
                <a:ea typeface="맑은 고딕" panose="020B0503020000020004" pitchFamily="34" charset="-127"/>
                <a:cs typeface="Segoe UI" panose="020B0502040204020203" pitchFamily="34" charset="0"/>
              </a:rPr>
              <a:t>01</a:t>
            </a:r>
            <a:endParaRPr kumimoji="0" lang="en-US" altLang="ko-KR" sz="2000" b="1" i="0" u="none" strike="noStrike" kern="1200" cap="none" spc="0" normalizeH="0" baseline="0" noProof="0" dirty="0">
              <a:ln>
                <a:noFill/>
              </a:ln>
              <a:solidFill>
                <a:prstClr val="white"/>
              </a:solidFill>
              <a:effectLst/>
              <a:uLnTx/>
              <a:uFillTx/>
              <a:ea typeface="맑은 고딕" panose="020B0503020000020004" pitchFamily="34" charset="-127"/>
              <a:cs typeface="Segoe UI" panose="020B0502040204020203" pitchFamily="34" charset="0"/>
            </a:endParaRPr>
          </a:p>
        </p:txBody>
      </p:sp>
      <p:sp>
        <p:nvSpPr>
          <p:cNvPr id="73" name="자유형 29">
            <a:extLst>
              <a:ext uri="{FF2B5EF4-FFF2-40B4-BE49-F238E27FC236}">
                <a16:creationId xmlns:a16="http://schemas.microsoft.com/office/drawing/2014/main" xmlns="" id="{F17A7B30-5AB4-4285-B686-33A3135FF650}"/>
              </a:ext>
            </a:extLst>
          </p:cNvPr>
          <p:cNvSpPr/>
          <p:nvPr/>
        </p:nvSpPr>
        <p:spPr>
          <a:xfrm rot="11565124">
            <a:off x="2722616" y="1954677"/>
            <a:ext cx="680610" cy="834939"/>
          </a:xfrm>
          <a:custGeom>
            <a:avLst/>
            <a:gdLst>
              <a:gd name="connsiteX0" fmla="*/ 153240 w 660151"/>
              <a:gd name="connsiteY0" fmla="*/ 838786 h 838786"/>
              <a:gd name="connsiteX1" fmla="*/ 0 w 660151"/>
              <a:gd name="connsiteY1" fmla="*/ 332350 h 838786"/>
              <a:gd name="connsiteX2" fmla="*/ 177943 w 660151"/>
              <a:gd name="connsiteY2" fmla="*/ 0 h 838786"/>
              <a:gd name="connsiteX3" fmla="*/ 510293 w 660151"/>
              <a:gd name="connsiteY3" fmla="*/ 177943 h 838786"/>
              <a:gd name="connsiteX4" fmla="*/ 660151 w 660151"/>
              <a:gd name="connsiteY4" fmla="*/ 673201 h 83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151" h="838786">
                <a:moveTo>
                  <a:pt x="153240" y="838786"/>
                </a:moveTo>
                <a:lnTo>
                  <a:pt x="0" y="332350"/>
                </a:lnTo>
                <a:lnTo>
                  <a:pt x="177943" y="0"/>
                </a:lnTo>
                <a:lnTo>
                  <a:pt x="510293" y="177943"/>
                </a:lnTo>
                <a:lnTo>
                  <a:pt x="660151" y="673201"/>
                </a:lnTo>
                <a:close/>
              </a:path>
            </a:pathLst>
          </a:custGeom>
          <a:solidFill>
            <a:srgbClr val="4472C4"/>
          </a:solidFill>
          <a:ln w="57150">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2000" b="0" i="0" u="none" strike="noStrike" kern="1200" cap="none" spc="0" normalizeH="0" baseline="0" noProof="0" dirty="0">
              <a:ln>
                <a:noFill/>
              </a:ln>
              <a:solidFill>
                <a:prstClr val="white"/>
              </a:solidFill>
              <a:effectLst/>
              <a:uLnTx/>
              <a:uFillTx/>
              <a:ea typeface="맑은 고딕" panose="020B0503020000020004" pitchFamily="34" charset="-127"/>
              <a:cs typeface="Segoe UI" panose="020B0502040204020203" pitchFamily="34" charset="0"/>
            </a:endParaRPr>
          </a:p>
        </p:txBody>
      </p:sp>
      <p:sp>
        <p:nvSpPr>
          <p:cNvPr id="74" name="직사각형 22">
            <a:extLst>
              <a:ext uri="{FF2B5EF4-FFF2-40B4-BE49-F238E27FC236}">
                <a16:creationId xmlns:a16="http://schemas.microsoft.com/office/drawing/2014/main" xmlns="" id="{8AD41AEE-A2DF-4636-B034-C7E09AE01215}"/>
              </a:ext>
            </a:extLst>
          </p:cNvPr>
          <p:cNvSpPr>
            <a:spLocks noChangeArrowheads="1"/>
          </p:cNvSpPr>
          <p:nvPr/>
        </p:nvSpPr>
        <p:spPr bwMode="auto">
          <a:xfrm>
            <a:off x="2675427" y="2237253"/>
            <a:ext cx="858362" cy="344710"/>
          </a:xfrm>
          <a:prstGeom prst="rect">
            <a:avLst/>
          </a:prstGeom>
          <a:noFill/>
        </p:spPr>
        <p:txBody>
          <a:bodyPr wrap="square" rtlCol="0" anchor="ctr">
            <a:spAutoFit/>
          </a:bodyPr>
          <a:lstStyle/>
          <a:p>
            <a:pPr marL="0" marR="0" lvl="0" indent="0" algn="ctr" defTabSz="685800" rtl="0" eaLnBrk="1" fontAlgn="auto" latinLnBrk="0" hangingPunct="1">
              <a:lnSpc>
                <a:spcPct val="80000"/>
              </a:lnSpc>
              <a:spcBef>
                <a:spcPts val="0"/>
              </a:spcBef>
              <a:spcAft>
                <a:spcPts val="150"/>
              </a:spcAft>
              <a:buClrTx/>
              <a:buSzTx/>
              <a:buFontTx/>
              <a:buNone/>
              <a:tabLst/>
              <a:defRPr/>
            </a:pPr>
            <a:r>
              <a:rPr kumimoji="0" lang="en-US" altLang="ko" sz="2000" b="1" i="0" u="none" strike="noStrike" kern="1200" cap="none" spc="0" normalizeH="0" baseline="0" noProof="0" dirty="0">
                <a:ln>
                  <a:noFill/>
                </a:ln>
                <a:solidFill>
                  <a:prstClr val="white"/>
                </a:solidFill>
                <a:effectLst/>
                <a:uLnTx/>
                <a:uFillTx/>
                <a:ea typeface="맑은 고딕" panose="020B0503020000020004" pitchFamily="34" charset="-127"/>
                <a:cs typeface="Segoe UI" panose="020B0502040204020203" pitchFamily="34" charset="0"/>
              </a:rPr>
              <a:t>02</a:t>
            </a:r>
            <a:endParaRPr kumimoji="0" lang="en-US" altLang="ko-KR" sz="2000" b="1" i="0" u="none" strike="noStrike" kern="1200" cap="none" spc="0" normalizeH="0" baseline="0" noProof="0" dirty="0">
              <a:ln>
                <a:noFill/>
              </a:ln>
              <a:solidFill>
                <a:prstClr val="white"/>
              </a:solidFill>
              <a:effectLst/>
              <a:uLnTx/>
              <a:uFillTx/>
              <a:ea typeface="맑은 고딕" panose="020B0503020000020004" pitchFamily="34" charset="-127"/>
              <a:cs typeface="Segoe UI" panose="020B0502040204020203" pitchFamily="34" charset="0"/>
            </a:endParaRPr>
          </a:p>
        </p:txBody>
      </p:sp>
      <p:sp>
        <p:nvSpPr>
          <p:cNvPr id="75" name="자유형 29">
            <a:extLst>
              <a:ext uri="{FF2B5EF4-FFF2-40B4-BE49-F238E27FC236}">
                <a16:creationId xmlns:a16="http://schemas.microsoft.com/office/drawing/2014/main" xmlns="" id="{1FFCE19B-39E5-4091-842F-4A273CEE44A3}"/>
              </a:ext>
            </a:extLst>
          </p:cNvPr>
          <p:cNvSpPr/>
          <p:nvPr/>
        </p:nvSpPr>
        <p:spPr>
          <a:xfrm rot="11565124">
            <a:off x="2690866" y="2926614"/>
            <a:ext cx="680610" cy="834939"/>
          </a:xfrm>
          <a:custGeom>
            <a:avLst/>
            <a:gdLst>
              <a:gd name="connsiteX0" fmla="*/ 153240 w 660151"/>
              <a:gd name="connsiteY0" fmla="*/ 838786 h 838786"/>
              <a:gd name="connsiteX1" fmla="*/ 0 w 660151"/>
              <a:gd name="connsiteY1" fmla="*/ 332350 h 838786"/>
              <a:gd name="connsiteX2" fmla="*/ 177943 w 660151"/>
              <a:gd name="connsiteY2" fmla="*/ 0 h 838786"/>
              <a:gd name="connsiteX3" fmla="*/ 510293 w 660151"/>
              <a:gd name="connsiteY3" fmla="*/ 177943 h 838786"/>
              <a:gd name="connsiteX4" fmla="*/ 660151 w 660151"/>
              <a:gd name="connsiteY4" fmla="*/ 673201 h 83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151" h="838786">
                <a:moveTo>
                  <a:pt x="153240" y="838786"/>
                </a:moveTo>
                <a:lnTo>
                  <a:pt x="0" y="332350"/>
                </a:lnTo>
                <a:lnTo>
                  <a:pt x="177943" y="0"/>
                </a:lnTo>
                <a:lnTo>
                  <a:pt x="510293" y="177943"/>
                </a:lnTo>
                <a:lnTo>
                  <a:pt x="660151" y="673201"/>
                </a:lnTo>
                <a:close/>
              </a:path>
            </a:pathLst>
          </a:custGeom>
          <a:gradFill>
            <a:gsLst>
              <a:gs pos="0">
                <a:srgbClr val="003366"/>
              </a:gs>
              <a:gs pos="100000">
                <a:srgbClr val="336699"/>
              </a:gs>
            </a:gsLst>
            <a:path path="circle">
              <a:fillToRect l="100000" t="100000"/>
            </a:path>
          </a:gradFill>
          <a:ln w="57150">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2000" b="0" i="0" u="none" strike="noStrike" kern="1200" cap="none" spc="0" normalizeH="0" baseline="0" noProof="0" dirty="0">
              <a:ln>
                <a:noFill/>
              </a:ln>
              <a:solidFill>
                <a:prstClr val="white"/>
              </a:solidFill>
              <a:effectLst/>
              <a:uLnTx/>
              <a:uFillTx/>
              <a:ea typeface="맑은 고딕" panose="020B0503020000020004" pitchFamily="34" charset="-127"/>
              <a:cs typeface="Segoe UI" panose="020B0502040204020203" pitchFamily="34" charset="0"/>
            </a:endParaRPr>
          </a:p>
        </p:txBody>
      </p:sp>
      <p:sp>
        <p:nvSpPr>
          <p:cNvPr id="76" name="직사각형 22">
            <a:extLst>
              <a:ext uri="{FF2B5EF4-FFF2-40B4-BE49-F238E27FC236}">
                <a16:creationId xmlns:a16="http://schemas.microsoft.com/office/drawing/2014/main" xmlns="" id="{262255AF-8563-416F-9864-0C86991AFA36}"/>
              </a:ext>
            </a:extLst>
          </p:cNvPr>
          <p:cNvSpPr>
            <a:spLocks noChangeArrowheads="1"/>
          </p:cNvSpPr>
          <p:nvPr/>
        </p:nvSpPr>
        <p:spPr bwMode="auto">
          <a:xfrm>
            <a:off x="2633740" y="3166875"/>
            <a:ext cx="858362" cy="344710"/>
          </a:xfrm>
          <a:prstGeom prst="rect">
            <a:avLst/>
          </a:prstGeom>
          <a:noFill/>
        </p:spPr>
        <p:txBody>
          <a:bodyPr wrap="square" rtlCol="0" anchor="ctr">
            <a:spAutoFit/>
          </a:bodyPr>
          <a:lstStyle/>
          <a:p>
            <a:pPr marL="0" marR="0" lvl="0" indent="0" algn="ctr" defTabSz="685800" rtl="0" eaLnBrk="1" fontAlgn="auto" latinLnBrk="0" hangingPunct="1">
              <a:lnSpc>
                <a:spcPct val="80000"/>
              </a:lnSpc>
              <a:spcBef>
                <a:spcPts val="0"/>
              </a:spcBef>
              <a:spcAft>
                <a:spcPts val="150"/>
              </a:spcAft>
              <a:buClrTx/>
              <a:buSzTx/>
              <a:buFontTx/>
              <a:buNone/>
              <a:tabLst/>
              <a:defRPr/>
            </a:pPr>
            <a:r>
              <a:rPr kumimoji="0" lang="en-US" altLang="ko" sz="2000" b="1" i="0" u="none" strike="noStrike" kern="1200" cap="none" spc="0" normalizeH="0" baseline="0" noProof="0" dirty="0">
                <a:ln>
                  <a:noFill/>
                </a:ln>
                <a:solidFill>
                  <a:prstClr val="white"/>
                </a:solidFill>
                <a:effectLst/>
                <a:uLnTx/>
                <a:uFillTx/>
                <a:ea typeface="맑은 고딕" panose="020B0503020000020004" pitchFamily="34" charset="-127"/>
                <a:cs typeface="Segoe UI" panose="020B0502040204020203" pitchFamily="34" charset="0"/>
              </a:rPr>
              <a:t>03</a:t>
            </a:r>
            <a:endParaRPr kumimoji="0" lang="en-US" altLang="ko-KR" sz="2000" b="1" i="0" u="none" strike="noStrike" kern="1200" cap="none" spc="0" normalizeH="0" baseline="0" noProof="0" dirty="0">
              <a:ln>
                <a:noFill/>
              </a:ln>
              <a:solidFill>
                <a:prstClr val="white"/>
              </a:solidFill>
              <a:effectLst/>
              <a:uLnTx/>
              <a:uFillTx/>
              <a:ea typeface="맑은 고딕" panose="020B0503020000020004" pitchFamily="34" charset="-127"/>
              <a:cs typeface="Segoe UI" panose="020B0502040204020203" pitchFamily="34" charset="0"/>
            </a:endParaRPr>
          </a:p>
        </p:txBody>
      </p:sp>
      <p:sp>
        <p:nvSpPr>
          <p:cNvPr id="77" name="Title 9">
            <a:extLst>
              <a:ext uri="{FF2B5EF4-FFF2-40B4-BE49-F238E27FC236}">
                <a16:creationId xmlns:a16="http://schemas.microsoft.com/office/drawing/2014/main" xmlns="" id="{E0B2A166-1B93-45EC-AA86-1CD2AB3E7C08}"/>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Rôle des SGC et les objectifs qui leur sont assignés</a:t>
            </a:r>
          </a:p>
        </p:txBody>
      </p:sp>
    </p:spTree>
    <p:extLst>
      <p:ext uri="{BB962C8B-B14F-4D97-AF65-F5344CB8AC3E}">
        <p14:creationId xmlns:p14="http://schemas.microsoft.com/office/powerpoint/2010/main" val="3044213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6</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2"/>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Types de SGC</a:t>
            </a:r>
          </a:p>
        </p:txBody>
      </p:sp>
      <p:sp>
        <p:nvSpPr>
          <p:cNvPr id="31" name="Parallelogram 2">
            <a:extLst>
              <a:ext uri="{FF2B5EF4-FFF2-40B4-BE49-F238E27FC236}">
                <a16:creationId xmlns:a16="http://schemas.microsoft.com/office/drawing/2014/main" xmlns="" id="{745C3CFA-8C79-49FA-8A72-265E600308D1}"/>
              </a:ext>
            </a:extLst>
          </p:cNvPr>
          <p:cNvSpPr/>
          <p:nvPr/>
        </p:nvSpPr>
        <p:spPr>
          <a:xfrm>
            <a:off x="293612" y="2025344"/>
            <a:ext cx="2688299" cy="952172"/>
          </a:xfrm>
          <a:prstGeom prst="parallelogram">
            <a:avLst>
              <a:gd name="adj" fmla="val 47102"/>
            </a:avLst>
          </a:prstGeom>
          <a:ln/>
        </p:spPr>
        <p:style>
          <a:lnRef idx="1">
            <a:schemeClr val="accent2"/>
          </a:lnRef>
          <a:fillRef idx="3">
            <a:schemeClr val="accent2"/>
          </a:fillRef>
          <a:effectRef idx="2">
            <a:schemeClr val="accent2"/>
          </a:effectRef>
          <a:fontRef idx="minor">
            <a:schemeClr val="lt1"/>
          </a:fontRef>
        </p:style>
        <p:txBody>
          <a:bodyPr lIns="101386" tIns="50693" rIns="101386" bIns="5069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b="1" i="0" u="none" strike="noStrike" kern="1200" cap="none" spc="0" normalizeH="0" baseline="0" dirty="0">
                <a:ln>
                  <a:noFill/>
                </a:ln>
                <a:solidFill>
                  <a:prstClr val="white"/>
                </a:solidFill>
                <a:effectLst/>
                <a:uLnTx/>
                <a:uFillTx/>
                <a:ea typeface="+mn-ea"/>
                <a:cs typeface="Segoe UI" panose="020B0502040204020203" pitchFamily="34" charset="0"/>
              </a:rPr>
              <a:t>Etendue de l’activité d’octroi de la Garantie</a:t>
            </a:r>
          </a:p>
        </p:txBody>
      </p:sp>
      <p:sp>
        <p:nvSpPr>
          <p:cNvPr id="32" name="Parallelogram 32">
            <a:extLst>
              <a:ext uri="{FF2B5EF4-FFF2-40B4-BE49-F238E27FC236}">
                <a16:creationId xmlns:a16="http://schemas.microsoft.com/office/drawing/2014/main" xmlns="" id="{974C6F17-8D13-4BFB-9C99-2C9CBE7DDD6A}"/>
              </a:ext>
            </a:extLst>
          </p:cNvPr>
          <p:cNvSpPr/>
          <p:nvPr/>
        </p:nvSpPr>
        <p:spPr>
          <a:xfrm>
            <a:off x="293611" y="4623192"/>
            <a:ext cx="2688299" cy="952172"/>
          </a:xfrm>
          <a:prstGeom prst="parallelogram">
            <a:avLst>
              <a:gd name="adj" fmla="val 47102"/>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lIns="101386" tIns="50693" rIns="101386" bIns="5069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dirty="0">
                <a:ln>
                  <a:noFill/>
                </a:ln>
                <a:solidFill>
                  <a:prstClr val="white"/>
                </a:solidFill>
                <a:effectLst/>
                <a:uLnTx/>
                <a:uFillTx/>
                <a:ea typeface="+mn-ea"/>
                <a:cs typeface="Segoe UI" panose="020B0502040204020203" pitchFamily="34" charset="0"/>
              </a:rPr>
              <a:t>Canal de distribution de la garantie</a:t>
            </a:r>
          </a:p>
        </p:txBody>
      </p:sp>
      <p:graphicFrame>
        <p:nvGraphicFramePr>
          <p:cNvPr id="46" name="Diagram 8">
            <a:extLst>
              <a:ext uri="{FF2B5EF4-FFF2-40B4-BE49-F238E27FC236}">
                <a16:creationId xmlns:a16="http://schemas.microsoft.com/office/drawing/2014/main" xmlns="" id="{6FD1C756-C55D-4E4A-A97B-2A2CA482EB53}"/>
              </a:ext>
            </a:extLst>
          </p:cNvPr>
          <p:cNvGraphicFramePr/>
          <p:nvPr>
            <p:extLst>
              <p:ext uri="{D42A27DB-BD31-4B8C-83A1-F6EECF244321}">
                <p14:modId xmlns:p14="http://schemas.microsoft.com/office/powerpoint/2010/main" val="2282262214"/>
              </p:ext>
            </p:extLst>
          </p:nvPr>
        </p:nvGraphicFramePr>
        <p:xfrm>
          <a:off x="2950164" y="998617"/>
          <a:ext cx="7586701" cy="2972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0" name="TextBox 20">
            <a:extLst>
              <a:ext uri="{FF2B5EF4-FFF2-40B4-BE49-F238E27FC236}">
                <a16:creationId xmlns:a16="http://schemas.microsoft.com/office/drawing/2014/main" xmlns="" id="{28503C00-6348-45B0-9247-BCF583D78436}"/>
              </a:ext>
            </a:extLst>
          </p:cNvPr>
          <p:cNvSpPr txBox="1"/>
          <p:nvPr/>
        </p:nvSpPr>
        <p:spPr>
          <a:xfrm>
            <a:off x="3127423" y="1386948"/>
            <a:ext cx="476390" cy="400110"/>
          </a:xfrm>
          <a:prstGeom prst="rect">
            <a:avLst/>
          </a:prstGeom>
          <a:noFill/>
        </p:spPr>
        <p:txBody>
          <a:bodyPr wrap="square" rtlCol="0">
            <a:spAutoFit/>
          </a:bodyPr>
          <a:lstStyle>
            <a:defPPr>
              <a:defRPr lang="en-US"/>
            </a:defPPr>
            <a:lvl1pPr marR="0" lvl="0" indent="0" algn="ctr" defTabSz="914377" fontAlgn="auto">
              <a:lnSpc>
                <a:spcPct val="100000"/>
              </a:lnSpc>
              <a:spcBef>
                <a:spcPts val="0"/>
              </a:spcBef>
              <a:spcAft>
                <a:spcPts val="0"/>
              </a:spcAft>
              <a:buClrTx/>
              <a:buSzTx/>
              <a:buFontTx/>
              <a:buNone/>
              <a:tabLst/>
              <a:defRPr kumimoji="0" sz="2300" b="1" i="0" u="none" strike="noStrike" cap="none" spc="0" normalizeH="0" baseline="0">
                <a:ln>
                  <a:noFill/>
                </a:ln>
                <a:solidFill>
                  <a:srgbClr val="0A1931"/>
                </a:solidFill>
                <a:effectLst/>
                <a:uLnTx/>
                <a:uFillTx/>
                <a:latin typeface="Segoe UI" panose="020B0502040204020203" pitchFamily="34" charset="0"/>
                <a:cs typeface="Segoe UI" panose="020B0502040204020203" pitchFamily="34" charset="0"/>
              </a:defRPr>
            </a:lvl1pPr>
          </a:lstStyle>
          <a:p>
            <a:r>
              <a:rPr lang="en-US" sz="2000" dirty="0">
                <a:solidFill>
                  <a:srgbClr val="0070C0"/>
                </a:solidFill>
                <a:latin typeface="+mn-lt"/>
              </a:rPr>
              <a:t>01</a:t>
            </a:r>
          </a:p>
        </p:txBody>
      </p:sp>
      <p:sp>
        <p:nvSpPr>
          <p:cNvPr id="51" name="TextBox 20">
            <a:extLst>
              <a:ext uri="{FF2B5EF4-FFF2-40B4-BE49-F238E27FC236}">
                <a16:creationId xmlns:a16="http://schemas.microsoft.com/office/drawing/2014/main" xmlns="" id="{326372F4-EBF2-44F2-9BB9-C2B1FFEF84F1}"/>
              </a:ext>
            </a:extLst>
          </p:cNvPr>
          <p:cNvSpPr txBox="1"/>
          <p:nvPr/>
        </p:nvSpPr>
        <p:spPr>
          <a:xfrm>
            <a:off x="3352635" y="2301375"/>
            <a:ext cx="476390" cy="400110"/>
          </a:xfrm>
          <a:prstGeom prst="rect">
            <a:avLst/>
          </a:prstGeom>
          <a:noFill/>
        </p:spPr>
        <p:txBody>
          <a:bodyPr wrap="square" rtlCol="0">
            <a:spAutoFit/>
          </a:bodyPr>
          <a:lstStyle>
            <a:defPPr>
              <a:defRPr lang="en-US"/>
            </a:defPPr>
            <a:lvl1pPr marR="0" lvl="0" indent="0" algn="ctr" defTabSz="914377" fontAlgn="auto">
              <a:lnSpc>
                <a:spcPct val="100000"/>
              </a:lnSpc>
              <a:spcBef>
                <a:spcPts val="0"/>
              </a:spcBef>
              <a:spcAft>
                <a:spcPts val="0"/>
              </a:spcAft>
              <a:buClrTx/>
              <a:buSzTx/>
              <a:buFontTx/>
              <a:buNone/>
              <a:tabLst/>
              <a:defRPr kumimoji="0" sz="2300" b="1" i="0" u="none" strike="noStrike" cap="none" spc="0" normalizeH="0" baseline="0">
                <a:ln>
                  <a:noFill/>
                </a:ln>
                <a:solidFill>
                  <a:srgbClr val="0A1931"/>
                </a:solidFill>
                <a:effectLst/>
                <a:uLnTx/>
                <a:uFillTx/>
                <a:latin typeface="Segoe UI" panose="020B0502040204020203" pitchFamily="34" charset="0"/>
                <a:cs typeface="Segoe UI" panose="020B0502040204020203" pitchFamily="34" charset="0"/>
              </a:defRPr>
            </a:lvl1pPr>
          </a:lstStyle>
          <a:p>
            <a:r>
              <a:rPr lang="en-US" sz="2000" dirty="0">
                <a:solidFill>
                  <a:srgbClr val="002060"/>
                </a:solidFill>
                <a:latin typeface="+mn-lt"/>
              </a:rPr>
              <a:t>02</a:t>
            </a:r>
          </a:p>
        </p:txBody>
      </p:sp>
      <p:sp>
        <p:nvSpPr>
          <p:cNvPr id="52" name="TextBox 20">
            <a:extLst>
              <a:ext uri="{FF2B5EF4-FFF2-40B4-BE49-F238E27FC236}">
                <a16:creationId xmlns:a16="http://schemas.microsoft.com/office/drawing/2014/main" xmlns="" id="{A55839FC-DECD-4018-A26C-233C772C90F7}"/>
              </a:ext>
            </a:extLst>
          </p:cNvPr>
          <p:cNvSpPr txBox="1"/>
          <p:nvPr/>
        </p:nvSpPr>
        <p:spPr>
          <a:xfrm>
            <a:off x="3138574" y="1386948"/>
            <a:ext cx="476390" cy="400110"/>
          </a:xfrm>
          <a:prstGeom prst="rect">
            <a:avLst/>
          </a:prstGeom>
          <a:noFill/>
        </p:spPr>
        <p:txBody>
          <a:bodyPr wrap="square" rtlCol="0">
            <a:spAutoFit/>
          </a:bodyPr>
          <a:lstStyle>
            <a:defPPr>
              <a:defRPr lang="en-US"/>
            </a:defPPr>
            <a:lvl1pPr marR="0" lvl="0" indent="0" algn="ctr" defTabSz="914377" fontAlgn="auto">
              <a:lnSpc>
                <a:spcPct val="100000"/>
              </a:lnSpc>
              <a:spcBef>
                <a:spcPts val="0"/>
              </a:spcBef>
              <a:spcAft>
                <a:spcPts val="0"/>
              </a:spcAft>
              <a:buClrTx/>
              <a:buSzTx/>
              <a:buFontTx/>
              <a:buNone/>
              <a:tabLst/>
              <a:defRPr kumimoji="0" sz="2300" b="1" i="0" u="none" strike="noStrike" cap="none" spc="0" normalizeH="0" baseline="0">
                <a:ln>
                  <a:noFill/>
                </a:ln>
                <a:solidFill>
                  <a:srgbClr val="0A1931"/>
                </a:solidFill>
                <a:effectLst/>
                <a:uLnTx/>
                <a:uFillTx/>
                <a:latin typeface="Segoe UI" panose="020B0502040204020203" pitchFamily="34" charset="0"/>
                <a:cs typeface="Segoe UI" panose="020B0502040204020203" pitchFamily="34" charset="0"/>
              </a:defRPr>
            </a:lvl1pPr>
          </a:lstStyle>
          <a:p>
            <a:r>
              <a:rPr lang="en-US" sz="2000" dirty="0">
                <a:solidFill>
                  <a:srgbClr val="002060"/>
                </a:solidFill>
                <a:latin typeface="+mn-lt"/>
              </a:rPr>
              <a:t>01</a:t>
            </a:r>
          </a:p>
        </p:txBody>
      </p:sp>
      <p:sp>
        <p:nvSpPr>
          <p:cNvPr id="53" name="TextBox 20">
            <a:extLst>
              <a:ext uri="{FF2B5EF4-FFF2-40B4-BE49-F238E27FC236}">
                <a16:creationId xmlns:a16="http://schemas.microsoft.com/office/drawing/2014/main" xmlns="" id="{FAEDBCDD-E4D5-43FD-BDA2-C3C3ED941B67}"/>
              </a:ext>
            </a:extLst>
          </p:cNvPr>
          <p:cNvSpPr txBox="1"/>
          <p:nvPr/>
        </p:nvSpPr>
        <p:spPr>
          <a:xfrm>
            <a:off x="3138574" y="3198092"/>
            <a:ext cx="476390" cy="400110"/>
          </a:xfrm>
          <a:prstGeom prst="rect">
            <a:avLst/>
          </a:prstGeom>
          <a:noFill/>
        </p:spPr>
        <p:txBody>
          <a:bodyPr wrap="square" rtlCol="0">
            <a:spAutoFit/>
          </a:bodyPr>
          <a:lstStyle>
            <a:defPPr>
              <a:defRPr lang="en-US"/>
            </a:defPPr>
            <a:lvl1pPr marR="0" lvl="0" indent="0" algn="ctr" defTabSz="914377" fontAlgn="auto">
              <a:lnSpc>
                <a:spcPct val="100000"/>
              </a:lnSpc>
              <a:spcBef>
                <a:spcPts val="0"/>
              </a:spcBef>
              <a:spcAft>
                <a:spcPts val="0"/>
              </a:spcAft>
              <a:buClrTx/>
              <a:buSzTx/>
              <a:buFontTx/>
              <a:buNone/>
              <a:tabLst/>
              <a:defRPr kumimoji="0" sz="2300" b="1" i="0" u="none" strike="noStrike" cap="none" spc="0" normalizeH="0" baseline="0">
                <a:ln>
                  <a:noFill/>
                </a:ln>
                <a:solidFill>
                  <a:srgbClr val="0A1931"/>
                </a:solidFill>
                <a:effectLst/>
                <a:uLnTx/>
                <a:uFillTx/>
                <a:latin typeface="Segoe UI" panose="020B0502040204020203" pitchFamily="34" charset="0"/>
                <a:cs typeface="Segoe UI" panose="020B0502040204020203" pitchFamily="34" charset="0"/>
              </a:defRPr>
            </a:lvl1pPr>
          </a:lstStyle>
          <a:p>
            <a:r>
              <a:rPr lang="en-US" sz="2000" dirty="0">
                <a:solidFill>
                  <a:srgbClr val="002060"/>
                </a:solidFill>
                <a:latin typeface="+mn-lt"/>
              </a:rPr>
              <a:t>03</a:t>
            </a:r>
          </a:p>
        </p:txBody>
      </p:sp>
      <p:sp>
        <p:nvSpPr>
          <p:cNvPr id="54" name="Rectangle 53">
            <a:extLst>
              <a:ext uri="{FF2B5EF4-FFF2-40B4-BE49-F238E27FC236}">
                <a16:creationId xmlns:a16="http://schemas.microsoft.com/office/drawing/2014/main" xmlns="" id="{A2CE8583-D668-4B03-8C2D-FEA80546121A}"/>
              </a:ext>
            </a:extLst>
          </p:cNvPr>
          <p:cNvSpPr/>
          <p:nvPr/>
        </p:nvSpPr>
        <p:spPr>
          <a:xfrm>
            <a:off x="3190287" y="4436847"/>
            <a:ext cx="205854" cy="1696323"/>
          </a:xfrm>
          <a:prstGeom prst="rect">
            <a:avLst/>
          </a:prstGeom>
          <a:solidFill>
            <a:schemeClr val="accent2">
              <a:lumMod val="40000"/>
              <a:lumOff val="6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small" spc="0" normalizeH="0" baseline="0" noProof="0">
              <a:ln>
                <a:noFill/>
              </a:ln>
              <a:solidFill>
                <a:prstClr val="white"/>
              </a:solidFill>
              <a:effectLst>
                <a:outerShdw blurRad="25400" dist="38100" dir="2700000" algn="tl">
                  <a:srgbClr val="000000">
                    <a:alpha val="70000"/>
                  </a:srgbClr>
                </a:outerShdw>
              </a:effectLst>
              <a:uLnTx/>
              <a:uFillTx/>
              <a:ea typeface="+mn-ea"/>
              <a:cs typeface="Segoe UI" panose="020B0502040204020203" pitchFamily="34" charset="0"/>
            </a:endParaRPr>
          </a:p>
        </p:txBody>
      </p:sp>
      <p:sp>
        <p:nvSpPr>
          <p:cNvPr id="55" name="Rectangle 54">
            <a:extLst>
              <a:ext uri="{FF2B5EF4-FFF2-40B4-BE49-F238E27FC236}">
                <a16:creationId xmlns:a16="http://schemas.microsoft.com/office/drawing/2014/main" xmlns="" id="{CF9CA7FB-91CD-407D-B38E-0FEC1D8D88F1}"/>
              </a:ext>
            </a:extLst>
          </p:cNvPr>
          <p:cNvSpPr/>
          <p:nvPr/>
        </p:nvSpPr>
        <p:spPr>
          <a:xfrm>
            <a:off x="3532039" y="4726047"/>
            <a:ext cx="3561295" cy="1407124"/>
          </a:xfrm>
          <a:prstGeom prst="rect">
            <a:avLst/>
          </a:prstGeom>
          <a:solidFill>
            <a:srgbClr val="CCECFF">
              <a:alpha val="49804"/>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2060"/>
                </a:solidFill>
                <a:effectLst/>
                <a:uLnTx/>
                <a:uFillTx/>
                <a:ea typeface="+mn-ea"/>
                <a:cs typeface="Segoe UI" panose="020B0502040204020203" pitchFamily="34" charset="0"/>
              </a:rPr>
              <a:t>Ils s’adressent au marché du crédit des PME. Ils signent une convention cadre avec les institutions financières dont ils protègent l’encours. Ils participent au paiement de la perte en cas de défaut de l’emprunteur selon les termes du contrat qui lie les parties.</a:t>
            </a:r>
          </a:p>
        </p:txBody>
      </p:sp>
      <p:sp>
        <p:nvSpPr>
          <p:cNvPr id="56" name="Oval 49">
            <a:extLst>
              <a:ext uri="{FF2B5EF4-FFF2-40B4-BE49-F238E27FC236}">
                <a16:creationId xmlns:a16="http://schemas.microsoft.com/office/drawing/2014/main" xmlns="" id="{BB038BF1-F323-4522-ADC2-E77A1C3DF0D2}"/>
              </a:ext>
            </a:extLst>
          </p:cNvPr>
          <p:cNvSpPr/>
          <p:nvPr/>
        </p:nvSpPr>
        <p:spPr>
          <a:xfrm>
            <a:off x="3127423" y="4384295"/>
            <a:ext cx="341752" cy="341752"/>
          </a:xfrm>
          <a:prstGeom prst="ellipse">
            <a:avLst/>
          </a:prstGeom>
          <a:solidFill>
            <a:schemeClr val="accent2">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small" spc="0" normalizeH="0" baseline="0" noProof="0" dirty="0">
                <a:ln>
                  <a:noFill/>
                </a:ln>
                <a:solidFill>
                  <a:prstClr val="white"/>
                </a:solidFill>
                <a:effectLst>
                  <a:outerShdw blurRad="25400" dist="38100" dir="2700000" algn="tl">
                    <a:srgbClr val="000000">
                      <a:alpha val="70000"/>
                    </a:srgbClr>
                  </a:outerShdw>
                </a:effectLst>
                <a:uLnTx/>
                <a:uFillTx/>
                <a:ea typeface="+mn-ea"/>
                <a:cs typeface="Segoe UI" panose="020B0502040204020203" pitchFamily="34" charset="0"/>
              </a:rPr>
              <a:t>1</a:t>
            </a:r>
          </a:p>
        </p:txBody>
      </p:sp>
      <p:sp>
        <p:nvSpPr>
          <p:cNvPr id="57" name="Rectangle 56">
            <a:extLst>
              <a:ext uri="{FF2B5EF4-FFF2-40B4-BE49-F238E27FC236}">
                <a16:creationId xmlns:a16="http://schemas.microsoft.com/office/drawing/2014/main" xmlns="" id="{A31C7D49-D50E-40C3-A973-ECB465159F2B}"/>
              </a:ext>
            </a:extLst>
          </p:cNvPr>
          <p:cNvSpPr/>
          <p:nvPr/>
        </p:nvSpPr>
        <p:spPr>
          <a:xfrm>
            <a:off x="7320309" y="4417625"/>
            <a:ext cx="195614" cy="1715545"/>
          </a:xfrm>
          <a:prstGeom prst="rect">
            <a:avLst/>
          </a:prstGeom>
          <a:solidFill>
            <a:srgbClr val="F4CF3B"/>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small" spc="0" normalizeH="0" baseline="0" noProof="0">
              <a:ln>
                <a:noFill/>
              </a:ln>
              <a:solidFill>
                <a:prstClr val="white"/>
              </a:solidFill>
              <a:effectLst>
                <a:outerShdw blurRad="25400" dist="38100" dir="2700000" algn="tl">
                  <a:srgbClr val="000000">
                    <a:alpha val="70000"/>
                  </a:srgbClr>
                </a:outerShdw>
              </a:effectLst>
              <a:uLnTx/>
              <a:uFillTx/>
              <a:ea typeface="+mn-ea"/>
              <a:cs typeface="Segoe UI" panose="020B0502040204020203" pitchFamily="34" charset="0"/>
            </a:endParaRPr>
          </a:p>
        </p:txBody>
      </p:sp>
      <p:sp>
        <p:nvSpPr>
          <p:cNvPr id="58" name="Rectangle 57">
            <a:extLst>
              <a:ext uri="{FF2B5EF4-FFF2-40B4-BE49-F238E27FC236}">
                <a16:creationId xmlns:a16="http://schemas.microsoft.com/office/drawing/2014/main" xmlns="" id="{C6F0354A-93A0-4724-9686-B8DA3ED5095C}"/>
              </a:ext>
            </a:extLst>
          </p:cNvPr>
          <p:cNvSpPr/>
          <p:nvPr/>
        </p:nvSpPr>
        <p:spPr>
          <a:xfrm>
            <a:off x="7699019" y="4726046"/>
            <a:ext cx="3524337" cy="1407119"/>
          </a:xfrm>
          <a:prstGeom prst="rect">
            <a:avLst/>
          </a:prstGeom>
          <a:solidFill>
            <a:srgbClr val="F4CF3B">
              <a:alpha val="50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tabLst/>
              <a:defRPr/>
            </a:pPr>
            <a:r>
              <a:rPr kumimoji="0" lang="fr-FR" sz="1400" b="0" i="0" u="none" strike="noStrike" kern="1200" cap="none" spc="0" normalizeH="0" baseline="0" dirty="0">
                <a:ln>
                  <a:noFill/>
                </a:ln>
                <a:solidFill>
                  <a:srgbClr val="002060"/>
                </a:solidFill>
                <a:effectLst/>
                <a:uLnTx/>
                <a:uFillTx/>
                <a:ea typeface="+mn-ea"/>
                <a:cs typeface="Segoe UI" panose="020B0502040204020203" pitchFamily="34" charset="0"/>
              </a:rPr>
              <a:t>Ils protègent le garant principal en participant à ses pertes. Ils reconnaissant la valeur sociale de l’activité du garant, ils forment un réseau protecteur. </a:t>
            </a:r>
          </a:p>
        </p:txBody>
      </p:sp>
      <p:sp>
        <p:nvSpPr>
          <p:cNvPr id="59" name="Oval 52">
            <a:extLst>
              <a:ext uri="{FF2B5EF4-FFF2-40B4-BE49-F238E27FC236}">
                <a16:creationId xmlns:a16="http://schemas.microsoft.com/office/drawing/2014/main" xmlns="" id="{E817C9BC-E71F-4E33-B334-052734E55DCE}"/>
              </a:ext>
            </a:extLst>
          </p:cNvPr>
          <p:cNvSpPr/>
          <p:nvPr/>
        </p:nvSpPr>
        <p:spPr>
          <a:xfrm>
            <a:off x="7257445" y="4365072"/>
            <a:ext cx="341752" cy="341752"/>
          </a:xfrm>
          <a:prstGeom prst="ellipse">
            <a:avLst/>
          </a:prstGeom>
          <a:solidFill>
            <a:srgbClr val="B2920A"/>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small" spc="0" normalizeH="0" baseline="0" noProof="0" dirty="0">
                <a:ln>
                  <a:noFill/>
                </a:ln>
                <a:solidFill>
                  <a:prstClr val="white"/>
                </a:solidFill>
                <a:effectLst>
                  <a:outerShdw blurRad="25400" dist="38100" dir="2700000" algn="tl">
                    <a:srgbClr val="000000">
                      <a:alpha val="70000"/>
                    </a:srgbClr>
                  </a:outerShdw>
                </a:effectLst>
                <a:uLnTx/>
                <a:uFillTx/>
                <a:ea typeface="+mn-ea"/>
                <a:cs typeface="Segoe UI" panose="020B0502040204020203" pitchFamily="34" charset="0"/>
              </a:rPr>
              <a:t>2</a:t>
            </a:r>
          </a:p>
        </p:txBody>
      </p:sp>
      <p:sp>
        <p:nvSpPr>
          <p:cNvPr id="60" name="Rectangle 59">
            <a:extLst>
              <a:ext uri="{FF2B5EF4-FFF2-40B4-BE49-F238E27FC236}">
                <a16:creationId xmlns:a16="http://schemas.microsoft.com/office/drawing/2014/main" xmlns="" id="{09890FC1-AA98-470D-9E8E-43D13C79EEC5}"/>
              </a:ext>
            </a:extLst>
          </p:cNvPr>
          <p:cNvSpPr/>
          <p:nvPr/>
        </p:nvSpPr>
        <p:spPr>
          <a:xfrm>
            <a:off x="3558827" y="4384295"/>
            <a:ext cx="3534507" cy="238897"/>
          </a:xfrm>
          <a:prstGeom prst="rect">
            <a:avLst/>
          </a:prstGeom>
          <a:solidFill>
            <a:srgbClr val="4472C4">
              <a:alpha val="50000"/>
            </a:srgb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dirty="0">
                <a:ln>
                  <a:noFill/>
                </a:ln>
                <a:solidFill>
                  <a:prstClr val="white"/>
                </a:solidFill>
                <a:effectLst/>
                <a:uLnTx/>
                <a:uFillTx/>
                <a:ea typeface="+mn-ea"/>
                <a:cs typeface="Segoe UI" panose="020B0502040204020203" pitchFamily="34" charset="0"/>
              </a:rPr>
              <a:t>Garants directs</a:t>
            </a:r>
          </a:p>
        </p:txBody>
      </p:sp>
      <p:sp>
        <p:nvSpPr>
          <p:cNvPr id="62" name="Rectangle 61">
            <a:extLst>
              <a:ext uri="{FF2B5EF4-FFF2-40B4-BE49-F238E27FC236}">
                <a16:creationId xmlns:a16="http://schemas.microsoft.com/office/drawing/2014/main" xmlns="" id="{948E1C2C-7F91-4FEC-AEEE-93BCF01FADF1}"/>
              </a:ext>
            </a:extLst>
          </p:cNvPr>
          <p:cNvSpPr/>
          <p:nvPr/>
        </p:nvSpPr>
        <p:spPr>
          <a:xfrm>
            <a:off x="7699019" y="4384294"/>
            <a:ext cx="3524337" cy="265761"/>
          </a:xfrm>
          <a:prstGeom prst="rect">
            <a:avLst/>
          </a:prstGeom>
          <a:solidFill>
            <a:srgbClr val="FF6600">
              <a:alpha val="49804"/>
            </a:srgb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dirty="0">
                <a:ln>
                  <a:noFill/>
                </a:ln>
                <a:solidFill>
                  <a:prstClr val="white"/>
                </a:solidFill>
                <a:effectLst/>
                <a:uLnTx/>
                <a:uFillTx/>
                <a:ea typeface="+mn-ea"/>
                <a:cs typeface="Segoe UI" panose="020B0502040204020203" pitchFamily="34" charset="0"/>
              </a:rPr>
              <a:t>Garants indirects ou contre-garants</a:t>
            </a:r>
          </a:p>
        </p:txBody>
      </p:sp>
      <p:cxnSp>
        <p:nvCxnSpPr>
          <p:cNvPr id="63" name="Connecteur droit 62">
            <a:extLst>
              <a:ext uri="{FF2B5EF4-FFF2-40B4-BE49-F238E27FC236}">
                <a16:creationId xmlns:a16="http://schemas.microsoft.com/office/drawing/2014/main" xmlns="" id="{2C31CCDE-A277-4808-B2CE-8CA8B9D51A15}"/>
              </a:ext>
            </a:extLst>
          </p:cNvPr>
          <p:cNvCxnSpPr>
            <a:cxnSpLocks/>
          </p:cNvCxnSpPr>
          <p:nvPr/>
        </p:nvCxnSpPr>
        <p:spPr>
          <a:xfrm flipH="1">
            <a:off x="293612" y="4109227"/>
            <a:ext cx="11102934" cy="0"/>
          </a:xfrm>
          <a:prstGeom prst="line">
            <a:avLst/>
          </a:prstGeom>
          <a:ln w="38100">
            <a:solidFill>
              <a:srgbClr val="0070C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893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7</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2"/>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III.</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Nature des institutions de garantie</a:t>
            </a:r>
          </a:p>
        </p:txBody>
      </p:sp>
      <p:sp>
        <p:nvSpPr>
          <p:cNvPr id="23" name="Rectangle 22">
            <a:extLst>
              <a:ext uri="{FF2B5EF4-FFF2-40B4-BE49-F238E27FC236}">
                <a16:creationId xmlns:a16="http://schemas.microsoft.com/office/drawing/2014/main" xmlns="" id="{2846EE56-2D2C-43F7-AB4F-5CB031E660A5}"/>
              </a:ext>
            </a:extLst>
          </p:cNvPr>
          <p:cNvSpPr>
            <a:spLocks/>
          </p:cNvSpPr>
          <p:nvPr/>
        </p:nvSpPr>
        <p:spPr>
          <a:xfrm>
            <a:off x="970162" y="1906865"/>
            <a:ext cx="4442773" cy="2318155"/>
          </a:xfrm>
          <a:prstGeom prst="rect">
            <a:avLst/>
          </a:prstGeom>
          <a:noFill/>
          <a:ln w="28575" cap="flat">
            <a:solidFill>
              <a:schemeClr val="accent3"/>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000000"/>
              </a:solidFill>
              <a:effectLst/>
              <a:uLnTx/>
              <a:uFillTx/>
              <a:ea typeface="Open Sans"/>
              <a:cs typeface="Segoe UI" panose="020B0502040204020203" pitchFamily="34" charset="0"/>
              <a:sym typeface="Open Sans"/>
            </a:endParaRPr>
          </a:p>
        </p:txBody>
      </p:sp>
      <p:sp>
        <p:nvSpPr>
          <p:cNvPr id="24" name="Rectangle 23">
            <a:extLst>
              <a:ext uri="{FF2B5EF4-FFF2-40B4-BE49-F238E27FC236}">
                <a16:creationId xmlns:a16="http://schemas.microsoft.com/office/drawing/2014/main" xmlns="" id="{5DC0CE93-1BDA-486C-9376-4D2E369025D8}"/>
              </a:ext>
            </a:extLst>
          </p:cNvPr>
          <p:cNvSpPr>
            <a:spLocks noChangeAspect="1"/>
          </p:cNvSpPr>
          <p:nvPr/>
        </p:nvSpPr>
        <p:spPr>
          <a:xfrm>
            <a:off x="685487" y="1124490"/>
            <a:ext cx="4727448" cy="613740"/>
          </a:xfrm>
          <a:prstGeom prst="rect">
            <a:avLst/>
          </a:prstGeom>
          <a:solidFill>
            <a:schemeClr val="accent3"/>
          </a:solidFill>
          <a:ln w="28575">
            <a:solidFill>
              <a:schemeClr val="accent3"/>
            </a:solidFill>
          </a:ln>
          <a:effectLst/>
        </p:spPr>
        <p:style>
          <a:lnRef idx="0">
            <a:schemeClr val="accent3"/>
          </a:lnRef>
          <a:fillRef idx="3">
            <a:schemeClr val="accent3"/>
          </a:fillRef>
          <a:effectRef idx="3">
            <a:schemeClr val="accent3"/>
          </a:effectRef>
          <a:fontRef idx="minor">
            <a:schemeClr val="lt1"/>
          </a:fontRef>
        </p:style>
        <p:txBody>
          <a:bodyPr lIns="182880" tIns="91440" rIns="91440" bIns="9144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200" b="1" i="0" u="none" strike="noStrike" kern="1200" cap="none" normalizeH="0" dirty="0">
                <a:ln>
                  <a:noFill/>
                </a:ln>
                <a:solidFill>
                  <a:prstClr val="white"/>
                </a:solidFill>
                <a:effectLst/>
                <a:uLnTx/>
                <a:uFillTx/>
                <a:ea typeface="Open Sans Extrabold" charset="0"/>
                <a:cs typeface="Segoe UI" panose="020B0502040204020203" pitchFamily="34" charset="0"/>
              </a:rPr>
              <a:t>Sociétés de Garantie</a:t>
            </a:r>
            <a:endParaRPr kumimoji="0" lang="fr-FR" sz="2200" b="0" i="1" u="none" strike="noStrike" kern="1200" cap="none" normalizeH="0" dirty="0">
              <a:ln>
                <a:noFill/>
              </a:ln>
              <a:solidFill>
                <a:prstClr val="white"/>
              </a:solidFill>
              <a:effectLst/>
              <a:uLnTx/>
              <a:uFillTx/>
              <a:ea typeface="Open Sans Extrabold" charset="0"/>
              <a:cs typeface="Segoe UI" panose="020B0502040204020203" pitchFamily="34" charset="0"/>
            </a:endParaRPr>
          </a:p>
        </p:txBody>
      </p:sp>
      <p:sp>
        <p:nvSpPr>
          <p:cNvPr id="25" name="Rectangle 24">
            <a:extLst>
              <a:ext uri="{FF2B5EF4-FFF2-40B4-BE49-F238E27FC236}">
                <a16:creationId xmlns:a16="http://schemas.microsoft.com/office/drawing/2014/main" xmlns="" id="{A557DC2D-2B49-42F2-A779-0CE0239536B3}"/>
              </a:ext>
            </a:extLst>
          </p:cNvPr>
          <p:cNvSpPr>
            <a:spLocks/>
          </p:cNvSpPr>
          <p:nvPr/>
        </p:nvSpPr>
        <p:spPr>
          <a:xfrm>
            <a:off x="6605413" y="1906865"/>
            <a:ext cx="4443088" cy="2318155"/>
          </a:xfrm>
          <a:prstGeom prst="rect">
            <a:avLst/>
          </a:prstGeom>
          <a:noFill/>
          <a:ln w="28575" cap="flat">
            <a:solidFill>
              <a:srgbClr val="0E3A4D"/>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000000"/>
              </a:solidFill>
              <a:effectLst/>
              <a:uLnTx/>
              <a:uFillTx/>
              <a:ea typeface="Open Sans"/>
              <a:cs typeface="Segoe UI" panose="020B0502040204020203" pitchFamily="34" charset="0"/>
              <a:sym typeface="Open Sans"/>
            </a:endParaRPr>
          </a:p>
        </p:txBody>
      </p:sp>
      <p:sp>
        <p:nvSpPr>
          <p:cNvPr id="26" name="Rectangle 25">
            <a:extLst>
              <a:ext uri="{FF2B5EF4-FFF2-40B4-BE49-F238E27FC236}">
                <a16:creationId xmlns:a16="http://schemas.microsoft.com/office/drawing/2014/main" xmlns="" id="{522B375A-3221-4FE7-A444-CF8F0B77B2D3}"/>
              </a:ext>
            </a:extLst>
          </p:cNvPr>
          <p:cNvSpPr>
            <a:spLocks noChangeAspect="1"/>
          </p:cNvSpPr>
          <p:nvPr/>
        </p:nvSpPr>
        <p:spPr>
          <a:xfrm>
            <a:off x="6339606" y="1147802"/>
            <a:ext cx="4725003" cy="583193"/>
          </a:xfrm>
          <a:prstGeom prst="rect">
            <a:avLst/>
          </a:prstGeom>
          <a:solidFill>
            <a:srgbClr val="0E3A4D"/>
          </a:solidFill>
          <a:ln w="28575">
            <a:solidFill>
              <a:srgbClr val="0E3A4D"/>
            </a:solidFill>
          </a:ln>
          <a:effectLst/>
        </p:spPr>
        <p:style>
          <a:lnRef idx="0">
            <a:schemeClr val="accent2"/>
          </a:lnRef>
          <a:fillRef idx="3">
            <a:schemeClr val="accent2"/>
          </a:fillRef>
          <a:effectRef idx="3">
            <a:schemeClr val="accent2"/>
          </a:effectRef>
          <a:fontRef idx="minor">
            <a:schemeClr val="lt1"/>
          </a:fontRef>
        </p:style>
        <p:txBody>
          <a:bodyPr lIns="182880" tIns="91440" rIns="91440" bIns="9144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200" b="1" i="0" u="none" strike="noStrike" kern="1200" cap="none" normalizeH="0" dirty="0">
                <a:ln>
                  <a:noFill/>
                </a:ln>
                <a:solidFill>
                  <a:prstClr val="white"/>
                </a:solidFill>
                <a:effectLst/>
                <a:uLnTx/>
                <a:uFillTx/>
                <a:ea typeface="Open Sans Extrabold" charset="0"/>
                <a:cs typeface="Segoe UI" panose="020B0502040204020203" pitchFamily="34" charset="0"/>
              </a:rPr>
              <a:t>Programmes de Garantie</a:t>
            </a:r>
          </a:p>
        </p:txBody>
      </p:sp>
      <p:sp>
        <p:nvSpPr>
          <p:cNvPr id="27" name="Oval 17">
            <a:extLst>
              <a:ext uri="{FF2B5EF4-FFF2-40B4-BE49-F238E27FC236}">
                <a16:creationId xmlns:a16="http://schemas.microsoft.com/office/drawing/2014/main" xmlns="" id="{04DC9F6A-C7D2-4A2C-BE52-134907AC9A97}"/>
              </a:ext>
            </a:extLst>
          </p:cNvPr>
          <p:cNvSpPr/>
          <p:nvPr/>
        </p:nvSpPr>
        <p:spPr>
          <a:xfrm>
            <a:off x="5797395" y="1147802"/>
            <a:ext cx="1084421" cy="583193"/>
          </a:xfrm>
          <a:prstGeom prst="ellipse">
            <a:avLst/>
          </a:prstGeom>
          <a:solidFill>
            <a:schemeClr val="bg1"/>
          </a:solidFill>
          <a:ln w="38100">
            <a:solidFill>
              <a:srgbClr val="0E3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500" b="1" i="0" u="none" strike="noStrike" kern="1200" cap="none" spc="0" normalizeH="0" baseline="0" dirty="0">
                <a:ln>
                  <a:noFill/>
                </a:ln>
                <a:solidFill>
                  <a:srgbClr val="002060"/>
                </a:solidFill>
                <a:effectLst/>
                <a:uLnTx/>
                <a:uFillTx/>
                <a:ea typeface="+mn-ea"/>
                <a:cs typeface="+mn-cs"/>
              </a:rPr>
              <a:t>B</a:t>
            </a:r>
          </a:p>
        </p:txBody>
      </p:sp>
      <p:sp>
        <p:nvSpPr>
          <p:cNvPr id="29" name="Oval 19">
            <a:extLst>
              <a:ext uri="{FF2B5EF4-FFF2-40B4-BE49-F238E27FC236}">
                <a16:creationId xmlns:a16="http://schemas.microsoft.com/office/drawing/2014/main" xmlns="" id="{040E74B6-7C14-4275-8336-A7399C5769C8}"/>
              </a:ext>
            </a:extLst>
          </p:cNvPr>
          <p:cNvSpPr/>
          <p:nvPr/>
        </p:nvSpPr>
        <p:spPr>
          <a:xfrm>
            <a:off x="167270" y="1124491"/>
            <a:ext cx="1036431" cy="613740"/>
          </a:xfrm>
          <a:prstGeom prst="ellipse">
            <a:avLst/>
          </a:prstGeom>
          <a:solidFill>
            <a:schemeClr val="bg1"/>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500" b="1" i="0" u="none" strike="noStrike" kern="1200" cap="none" spc="0" normalizeH="0" baseline="0" dirty="0">
                <a:ln>
                  <a:noFill/>
                </a:ln>
                <a:solidFill>
                  <a:schemeClr val="bg1">
                    <a:lumMod val="50000"/>
                  </a:schemeClr>
                </a:solidFill>
                <a:effectLst/>
                <a:uLnTx/>
                <a:uFillTx/>
                <a:ea typeface="+mn-ea"/>
                <a:cs typeface="+mn-cs"/>
              </a:rPr>
              <a:t>A</a:t>
            </a:r>
          </a:p>
        </p:txBody>
      </p:sp>
      <p:sp>
        <p:nvSpPr>
          <p:cNvPr id="35" name="Rectangle 34">
            <a:extLst>
              <a:ext uri="{FF2B5EF4-FFF2-40B4-BE49-F238E27FC236}">
                <a16:creationId xmlns:a16="http://schemas.microsoft.com/office/drawing/2014/main" xmlns="" id="{FEB3EAAE-5C40-4017-A7C1-FD138A8A1CD9}"/>
              </a:ext>
            </a:extLst>
          </p:cNvPr>
          <p:cNvSpPr/>
          <p:nvPr/>
        </p:nvSpPr>
        <p:spPr>
          <a:xfrm>
            <a:off x="970161" y="1924225"/>
            <a:ext cx="4293605" cy="54290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4046" tIns="52020" rIns="104046" bIns="52020" anchor="ctr"/>
          <a:lstStyle/>
          <a:p>
            <a:pPr defTabSz="1007943" fontAlgn="auto">
              <a:spcBef>
                <a:spcPts val="0"/>
              </a:spcBef>
              <a:spcAft>
                <a:spcPts val="0"/>
              </a:spcAft>
              <a:defRPr/>
            </a:pPr>
            <a:r>
              <a:rPr lang="fr-FR" sz="1498" b="1" i="1" dirty="0">
                <a:solidFill>
                  <a:schemeClr val="bg1"/>
                </a:solidFill>
                <a:latin typeface="Calibri" panose="020F0502020204030204" pitchFamily="34" charset="0"/>
                <a:cs typeface="Calibri" panose="020F0502020204030204" pitchFamily="34" charset="0"/>
              </a:rPr>
              <a:t>Sociétés Mutuelles</a:t>
            </a:r>
            <a:endParaRPr lang="fr-CA" sz="1498" b="1" i="1" dirty="0">
              <a:solidFill>
                <a:schemeClr val="bg1"/>
              </a:solidFill>
              <a:latin typeface="Calibri" panose="020F0502020204030204" pitchFamily="34" charset="0"/>
              <a:cs typeface="Calibri" panose="020F0502020204030204" pitchFamily="34" charset="0"/>
            </a:endParaRPr>
          </a:p>
        </p:txBody>
      </p:sp>
      <p:sp>
        <p:nvSpPr>
          <p:cNvPr id="36" name="Rectangle : carré corné 35">
            <a:extLst>
              <a:ext uri="{FF2B5EF4-FFF2-40B4-BE49-F238E27FC236}">
                <a16:creationId xmlns:a16="http://schemas.microsoft.com/office/drawing/2014/main" xmlns="" id="{1590AB16-C68C-4B76-B71E-6177D6DD4501}"/>
              </a:ext>
            </a:extLst>
          </p:cNvPr>
          <p:cNvSpPr/>
          <p:nvPr/>
        </p:nvSpPr>
        <p:spPr>
          <a:xfrm flipH="1">
            <a:off x="4873083" y="1924225"/>
            <a:ext cx="523426" cy="548238"/>
          </a:xfrm>
          <a:prstGeom prst="foldedCorner">
            <a:avLst>
              <a:gd name="adj" fmla="val 48961"/>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046" tIns="52020" rIns="104046" bIns="52020" numCol="1" spcCol="0" rtlCol="0" fromWordArt="0" anchor="ctr" anchorCtr="0" forceAA="0" compatLnSpc="1">
            <a:prstTxWarp prst="textNoShape">
              <a:avLst/>
            </a:prstTxWarp>
            <a:noAutofit/>
          </a:bodyPr>
          <a:lstStyle/>
          <a:p>
            <a:pPr algn="ctr" defTabSz="1007943" fontAlgn="auto">
              <a:spcBef>
                <a:spcPts val="0"/>
              </a:spcBef>
              <a:spcAft>
                <a:spcPts val="0"/>
              </a:spcAft>
            </a:pPr>
            <a:endParaRPr lang="fr-FR" sz="1498" b="1" dirty="0">
              <a:solidFill>
                <a:srgbClr val="002060"/>
              </a:solidFill>
              <a:latin typeface="Calibri" panose="020F0502020204030204" pitchFamily="34" charset="0"/>
              <a:cs typeface="Calibri" panose="020F0502020204030204" pitchFamily="34" charset="0"/>
            </a:endParaRPr>
          </a:p>
          <a:p>
            <a:pPr algn="ctr" defTabSz="1007943" fontAlgn="auto">
              <a:spcBef>
                <a:spcPts val="0"/>
              </a:spcBef>
              <a:spcAft>
                <a:spcPts val="0"/>
              </a:spcAft>
            </a:pPr>
            <a:r>
              <a:rPr lang="fr-FR" sz="1498" b="1" dirty="0">
                <a:solidFill>
                  <a:srgbClr val="0E3A4D"/>
                </a:solidFill>
                <a:latin typeface="Calibri" panose="020F0502020204030204" pitchFamily="34" charset="0"/>
                <a:cs typeface="Calibri" panose="020F0502020204030204" pitchFamily="34" charset="0"/>
              </a:rPr>
              <a:t>1</a:t>
            </a:r>
          </a:p>
        </p:txBody>
      </p:sp>
      <p:sp>
        <p:nvSpPr>
          <p:cNvPr id="37" name="ZoneTexte 36">
            <a:extLst>
              <a:ext uri="{FF2B5EF4-FFF2-40B4-BE49-F238E27FC236}">
                <a16:creationId xmlns:a16="http://schemas.microsoft.com/office/drawing/2014/main" xmlns="" id="{32B4AFB9-7B7D-4CE3-8ABF-C5439065C3BE}"/>
              </a:ext>
            </a:extLst>
          </p:cNvPr>
          <p:cNvSpPr txBox="1"/>
          <p:nvPr/>
        </p:nvSpPr>
        <p:spPr>
          <a:xfrm>
            <a:off x="970163" y="2409138"/>
            <a:ext cx="4442772" cy="1815882"/>
          </a:xfrm>
          <a:prstGeom prst="rect">
            <a:avLst/>
          </a:prstGeom>
          <a:noFill/>
        </p:spPr>
        <p:txBody>
          <a:bodyPr wrap="square">
            <a:spAutoFit/>
          </a:bodyPr>
          <a:lstStyle/>
          <a:p>
            <a:pPr algn="just"/>
            <a:r>
              <a:rPr lang="fr-FR" sz="1600" b="0" i="0" u="none" strike="noStrike" baseline="0" dirty="0">
                <a:solidFill>
                  <a:srgbClr val="000000"/>
                </a:solidFill>
              </a:rPr>
              <a:t>Initiatives communes à un ensemble d’entreprises indépendantes ou de leurs organisations représentatives qui s’engagent à octroyer une garantie collective aux crédits concédés à leurs membres. Ces derniers prennent part à la formation du capital et à la gestion de la société, souvent à caractère coopératif.</a:t>
            </a:r>
            <a:endParaRPr lang="fr-FR" sz="1600" dirty="0">
              <a:solidFill>
                <a:srgbClr val="000000"/>
              </a:solidFill>
            </a:endParaRPr>
          </a:p>
        </p:txBody>
      </p:sp>
      <p:sp>
        <p:nvSpPr>
          <p:cNvPr id="38" name="Rectangle 37">
            <a:extLst>
              <a:ext uri="{FF2B5EF4-FFF2-40B4-BE49-F238E27FC236}">
                <a16:creationId xmlns:a16="http://schemas.microsoft.com/office/drawing/2014/main" xmlns="" id="{E812B76A-76C9-44E3-A71F-3E8F832D28C6}"/>
              </a:ext>
            </a:extLst>
          </p:cNvPr>
          <p:cNvSpPr>
            <a:spLocks/>
          </p:cNvSpPr>
          <p:nvPr/>
        </p:nvSpPr>
        <p:spPr>
          <a:xfrm>
            <a:off x="970162" y="4323295"/>
            <a:ext cx="4442773" cy="2318155"/>
          </a:xfrm>
          <a:prstGeom prst="rect">
            <a:avLst/>
          </a:prstGeom>
          <a:noFill/>
          <a:ln w="28575" cap="flat">
            <a:solidFill>
              <a:schemeClr val="accent3"/>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000000"/>
              </a:solidFill>
              <a:effectLst/>
              <a:uLnTx/>
              <a:uFillTx/>
              <a:ea typeface="Open Sans"/>
              <a:cs typeface="Segoe UI" panose="020B0502040204020203" pitchFamily="34" charset="0"/>
              <a:sym typeface="Open Sans"/>
            </a:endParaRPr>
          </a:p>
        </p:txBody>
      </p:sp>
      <p:sp>
        <p:nvSpPr>
          <p:cNvPr id="39" name="Rectangle 38">
            <a:extLst>
              <a:ext uri="{FF2B5EF4-FFF2-40B4-BE49-F238E27FC236}">
                <a16:creationId xmlns:a16="http://schemas.microsoft.com/office/drawing/2014/main" xmlns="" id="{99F4EC41-0769-4C5B-9868-4D5E06FF86DB}"/>
              </a:ext>
            </a:extLst>
          </p:cNvPr>
          <p:cNvSpPr/>
          <p:nvPr/>
        </p:nvSpPr>
        <p:spPr>
          <a:xfrm>
            <a:off x="970161" y="4340655"/>
            <a:ext cx="4293605" cy="54290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4046" tIns="52020" rIns="104046" bIns="52020" anchor="ctr"/>
          <a:lstStyle/>
          <a:p>
            <a:pPr defTabSz="1007943" fontAlgn="auto">
              <a:spcBef>
                <a:spcPts val="0"/>
              </a:spcBef>
              <a:spcAft>
                <a:spcPts val="0"/>
              </a:spcAft>
              <a:defRPr/>
            </a:pPr>
            <a:r>
              <a:rPr lang="fr-FR" sz="1498" b="1" i="1" dirty="0">
                <a:solidFill>
                  <a:schemeClr val="bg1"/>
                </a:solidFill>
                <a:latin typeface="Calibri" panose="020F0502020204030204" pitchFamily="34" charset="0"/>
                <a:cs typeface="Calibri" panose="020F0502020204030204" pitchFamily="34" charset="0"/>
              </a:rPr>
              <a:t>Sociétés Commerciales - Corporate</a:t>
            </a:r>
            <a:endParaRPr lang="fr-CA" sz="1498" b="1" i="1" dirty="0">
              <a:solidFill>
                <a:schemeClr val="bg1"/>
              </a:solidFill>
              <a:latin typeface="Calibri" panose="020F0502020204030204" pitchFamily="34" charset="0"/>
              <a:cs typeface="Calibri" panose="020F0502020204030204" pitchFamily="34" charset="0"/>
            </a:endParaRPr>
          </a:p>
        </p:txBody>
      </p:sp>
      <p:sp>
        <p:nvSpPr>
          <p:cNvPr id="40" name="Rectangle : carré corné 39">
            <a:extLst>
              <a:ext uri="{FF2B5EF4-FFF2-40B4-BE49-F238E27FC236}">
                <a16:creationId xmlns:a16="http://schemas.microsoft.com/office/drawing/2014/main" xmlns="" id="{5BA876F3-ED01-4B9B-B79C-F4A376490603}"/>
              </a:ext>
            </a:extLst>
          </p:cNvPr>
          <p:cNvSpPr/>
          <p:nvPr/>
        </p:nvSpPr>
        <p:spPr>
          <a:xfrm flipH="1">
            <a:off x="4873083" y="4340655"/>
            <a:ext cx="523426" cy="548238"/>
          </a:xfrm>
          <a:prstGeom prst="foldedCorner">
            <a:avLst>
              <a:gd name="adj" fmla="val 48961"/>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046" tIns="52020" rIns="104046" bIns="52020" numCol="1" spcCol="0" rtlCol="0" fromWordArt="0" anchor="ctr" anchorCtr="0" forceAA="0" compatLnSpc="1">
            <a:prstTxWarp prst="textNoShape">
              <a:avLst/>
            </a:prstTxWarp>
            <a:noAutofit/>
          </a:bodyPr>
          <a:lstStyle/>
          <a:p>
            <a:pPr algn="ctr" defTabSz="1007943"/>
            <a:endParaRPr lang="fr-FR" sz="1498" b="1" dirty="0">
              <a:solidFill>
                <a:srgbClr val="002060"/>
              </a:solidFill>
              <a:latin typeface="Calibri" panose="020F0502020204030204" pitchFamily="34" charset="0"/>
              <a:cs typeface="Calibri" panose="020F0502020204030204" pitchFamily="34" charset="0"/>
            </a:endParaRPr>
          </a:p>
          <a:p>
            <a:pPr algn="ctr" defTabSz="1007943"/>
            <a:r>
              <a:rPr lang="fr-FR" sz="1498" b="1" dirty="0">
                <a:solidFill>
                  <a:srgbClr val="0E3A4D"/>
                </a:solidFill>
                <a:latin typeface="Calibri" panose="020F0502020204030204" pitchFamily="34" charset="0"/>
                <a:cs typeface="Calibri" panose="020F0502020204030204" pitchFamily="34" charset="0"/>
              </a:rPr>
              <a:t>2</a:t>
            </a:r>
          </a:p>
        </p:txBody>
      </p:sp>
      <p:sp>
        <p:nvSpPr>
          <p:cNvPr id="41" name="ZoneTexte 40">
            <a:extLst>
              <a:ext uri="{FF2B5EF4-FFF2-40B4-BE49-F238E27FC236}">
                <a16:creationId xmlns:a16="http://schemas.microsoft.com/office/drawing/2014/main" xmlns="" id="{452DDA54-0B7E-4F3D-9A3A-254D2BE2956D}"/>
              </a:ext>
            </a:extLst>
          </p:cNvPr>
          <p:cNvSpPr txBox="1"/>
          <p:nvPr/>
        </p:nvSpPr>
        <p:spPr>
          <a:xfrm>
            <a:off x="970163" y="4825568"/>
            <a:ext cx="4442772" cy="1323439"/>
          </a:xfrm>
          <a:prstGeom prst="rect">
            <a:avLst/>
          </a:prstGeom>
          <a:noFill/>
        </p:spPr>
        <p:txBody>
          <a:bodyPr wrap="square">
            <a:spAutoFit/>
          </a:bodyPr>
          <a:lstStyle/>
          <a:p>
            <a:pPr algn="just"/>
            <a:r>
              <a:rPr lang="fr-FR" sz="1600" dirty="0"/>
              <a:t>I</a:t>
            </a:r>
            <a:r>
              <a:rPr lang="fr-FR" sz="1600" b="0" i="0" u="none" strike="noStrike" baseline="0" dirty="0"/>
              <a:t>nstitutions régies par le droit des sociétés, par exemple des sociétés anonymes ou des sociétés dont les ressources sont mixtes avec une prédominance soit du secteur public, soit du secteur financier.</a:t>
            </a:r>
            <a:endParaRPr lang="fr-FR" sz="1600" dirty="0"/>
          </a:p>
        </p:txBody>
      </p:sp>
      <p:sp>
        <p:nvSpPr>
          <p:cNvPr id="43" name="Rectangle 42">
            <a:extLst>
              <a:ext uri="{FF2B5EF4-FFF2-40B4-BE49-F238E27FC236}">
                <a16:creationId xmlns:a16="http://schemas.microsoft.com/office/drawing/2014/main" xmlns="" id="{EFDFE747-ABEC-44A8-A683-36FE5878F78D}"/>
              </a:ext>
            </a:extLst>
          </p:cNvPr>
          <p:cNvSpPr/>
          <p:nvPr/>
        </p:nvSpPr>
        <p:spPr>
          <a:xfrm>
            <a:off x="6621837" y="1924225"/>
            <a:ext cx="4293605" cy="54290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04046" tIns="52020" rIns="104046" bIns="52020" anchor="ctr"/>
          <a:lstStyle/>
          <a:p>
            <a:pPr defTabSz="1007943"/>
            <a:r>
              <a:rPr lang="fr-FR" sz="1498" b="1" i="1" dirty="0">
                <a:solidFill>
                  <a:schemeClr val="bg1"/>
                </a:solidFill>
                <a:latin typeface="Calibri" panose="020F0502020204030204" pitchFamily="34" charset="0"/>
                <a:cs typeface="Calibri" panose="020F0502020204030204" pitchFamily="34" charset="0"/>
              </a:rPr>
              <a:t>Programmes gérés par des institutions    spécialisées</a:t>
            </a:r>
            <a:endParaRPr lang="fr-CA" sz="1498" b="1" i="1" dirty="0">
              <a:solidFill>
                <a:schemeClr val="bg1"/>
              </a:solidFill>
              <a:latin typeface="Calibri" panose="020F0502020204030204" pitchFamily="34" charset="0"/>
              <a:cs typeface="Calibri" panose="020F0502020204030204" pitchFamily="34" charset="0"/>
            </a:endParaRPr>
          </a:p>
        </p:txBody>
      </p:sp>
      <p:sp>
        <p:nvSpPr>
          <p:cNvPr id="44" name="Rectangle : carré corné 43">
            <a:extLst>
              <a:ext uri="{FF2B5EF4-FFF2-40B4-BE49-F238E27FC236}">
                <a16:creationId xmlns:a16="http://schemas.microsoft.com/office/drawing/2014/main" xmlns="" id="{DA355E9B-9EEC-4220-92F3-A5D0635520DB}"/>
              </a:ext>
            </a:extLst>
          </p:cNvPr>
          <p:cNvSpPr/>
          <p:nvPr/>
        </p:nvSpPr>
        <p:spPr>
          <a:xfrm flipH="1">
            <a:off x="10524759" y="1924225"/>
            <a:ext cx="523426" cy="548238"/>
          </a:xfrm>
          <a:prstGeom prst="foldedCorner">
            <a:avLst>
              <a:gd name="adj" fmla="val 48961"/>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046" tIns="52020" rIns="104046" bIns="52020" numCol="1" spcCol="0" rtlCol="0" fromWordArt="0" anchor="ctr" anchorCtr="0" forceAA="0" compatLnSpc="1">
            <a:prstTxWarp prst="textNoShape">
              <a:avLst/>
            </a:prstTxWarp>
            <a:noAutofit/>
          </a:bodyPr>
          <a:lstStyle/>
          <a:p>
            <a:pPr algn="ctr" defTabSz="1007943"/>
            <a:endParaRPr lang="fr-FR" sz="1498" b="1" dirty="0">
              <a:solidFill>
                <a:srgbClr val="002060"/>
              </a:solidFill>
              <a:latin typeface="Calibri" panose="020F0502020204030204" pitchFamily="34" charset="0"/>
              <a:cs typeface="Calibri" panose="020F0502020204030204" pitchFamily="34" charset="0"/>
            </a:endParaRPr>
          </a:p>
          <a:p>
            <a:pPr algn="ctr" defTabSz="1007943"/>
            <a:r>
              <a:rPr lang="fr-FR" sz="1498" b="1" dirty="0">
                <a:solidFill>
                  <a:srgbClr val="002060"/>
                </a:solidFill>
                <a:latin typeface="Calibri" panose="020F0502020204030204" pitchFamily="34" charset="0"/>
                <a:cs typeface="Calibri" panose="020F0502020204030204" pitchFamily="34" charset="0"/>
              </a:rPr>
              <a:t>1</a:t>
            </a:r>
          </a:p>
        </p:txBody>
      </p:sp>
      <p:sp>
        <p:nvSpPr>
          <p:cNvPr id="47" name="ZoneTexte 46">
            <a:extLst>
              <a:ext uri="{FF2B5EF4-FFF2-40B4-BE49-F238E27FC236}">
                <a16:creationId xmlns:a16="http://schemas.microsoft.com/office/drawing/2014/main" xmlns="" id="{F093CA0A-D374-420C-97FD-3EA2DFEB37F0}"/>
              </a:ext>
            </a:extLst>
          </p:cNvPr>
          <p:cNvSpPr txBox="1"/>
          <p:nvPr/>
        </p:nvSpPr>
        <p:spPr>
          <a:xfrm>
            <a:off x="6621839" y="2409138"/>
            <a:ext cx="4442772" cy="1815882"/>
          </a:xfrm>
          <a:prstGeom prst="rect">
            <a:avLst/>
          </a:prstGeom>
          <a:noFill/>
        </p:spPr>
        <p:txBody>
          <a:bodyPr wrap="square">
            <a:spAutoFit/>
          </a:bodyPr>
          <a:lstStyle/>
          <a:p>
            <a:pPr algn="just"/>
            <a:r>
              <a:rPr lang="fr-FR" sz="1600" dirty="0">
                <a:solidFill>
                  <a:srgbClr val="000000"/>
                </a:solidFill>
              </a:rPr>
              <a:t>L</a:t>
            </a:r>
            <a:r>
              <a:rPr lang="fr-FR" sz="1600" b="0" i="0" u="none" strike="noStrike" baseline="0" dirty="0">
                <a:solidFill>
                  <a:srgbClr val="000000"/>
                </a:solidFill>
              </a:rPr>
              <a:t>eur exécution est décentralisée vers un organisme tiers spécialisé dans la promotion économique ou l’appui aux PME (institution financière publique, …). La responsabilité financière de l’activité </a:t>
            </a:r>
            <a:r>
              <a:rPr lang="fr-FR" sz="1600" b="0" i="1" u="none" strike="noStrike" baseline="0" dirty="0">
                <a:solidFill>
                  <a:srgbClr val="000000"/>
                </a:solidFill>
              </a:rPr>
              <a:t>"Garantie"</a:t>
            </a:r>
            <a:r>
              <a:rPr lang="fr-FR" sz="1600" b="0" i="0" u="none" strike="noStrike" baseline="0" dirty="0">
                <a:solidFill>
                  <a:srgbClr val="000000"/>
                </a:solidFill>
              </a:rPr>
              <a:t> détachée des fonds propres de cette institution et repose en dernier ressort sur le budget public qui a créé le programme.</a:t>
            </a:r>
            <a:endParaRPr lang="fr-FR" sz="1600" dirty="0">
              <a:solidFill>
                <a:srgbClr val="000000"/>
              </a:solidFill>
            </a:endParaRPr>
          </a:p>
        </p:txBody>
      </p:sp>
      <p:sp>
        <p:nvSpPr>
          <p:cNvPr id="48" name="Rectangle 47">
            <a:extLst>
              <a:ext uri="{FF2B5EF4-FFF2-40B4-BE49-F238E27FC236}">
                <a16:creationId xmlns:a16="http://schemas.microsoft.com/office/drawing/2014/main" xmlns="" id="{406F4D02-A69F-4D54-B974-3B21AAE7F3BB}"/>
              </a:ext>
            </a:extLst>
          </p:cNvPr>
          <p:cNvSpPr>
            <a:spLocks/>
          </p:cNvSpPr>
          <p:nvPr/>
        </p:nvSpPr>
        <p:spPr>
          <a:xfrm>
            <a:off x="6605411" y="4323295"/>
            <a:ext cx="4443088" cy="2318155"/>
          </a:xfrm>
          <a:prstGeom prst="rect">
            <a:avLst/>
          </a:prstGeom>
          <a:noFill/>
          <a:ln w="28575" cap="flat">
            <a:solidFill>
              <a:srgbClr val="0E3A4D"/>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000000"/>
              </a:solidFill>
              <a:effectLst/>
              <a:uLnTx/>
              <a:uFillTx/>
              <a:ea typeface="Open Sans"/>
              <a:cs typeface="Segoe UI" panose="020B0502040204020203" pitchFamily="34" charset="0"/>
              <a:sym typeface="Open Sans"/>
            </a:endParaRPr>
          </a:p>
        </p:txBody>
      </p:sp>
      <p:sp>
        <p:nvSpPr>
          <p:cNvPr id="49" name="Rectangle 48">
            <a:extLst>
              <a:ext uri="{FF2B5EF4-FFF2-40B4-BE49-F238E27FC236}">
                <a16:creationId xmlns:a16="http://schemas.microsoft.com/office/drawing/2014/main" xmlns="" id="{986394DB-B308-47E0-871D-BCD71041588E}"/>
              </a:ext>
            </a:extLst>
          </p:cNvPr>
          <p:cNvSpPr/>
          <p:nvPr/>
        </p:nvSpPr>
        <p:spPr>
          <a:xfrm>
            <a:off x="6621835" y="4340655"/>
            <a:ext cx="4293605" cy="54290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04046" tIns="52020" rIns="104046" bIns="52020" anchor="ctr"/>
          <a:lstStyle/>
          <a:p>
            <a:pPr defTabSz="1007943"/>
            <a:r>
              <a:rPr lang="fr-FR" sz="1498" b="1" i="1" dirty="0">
                <a:solidFill>
                  <a:schemeClr val="bg1"/>
                </a:solidFill>
                <a:latin typeface="Calibri" panose="020F0502020204030204" pitchFamily="34" charset="0"/>
                <a:cs typeface="Calibri" panose="020F0502020204030204" pitchFamily="34" charset="0"/>
              </a:rPr>
              <a:t>Programmes gérés au sein d’une administration    de droit public</a:t>
            </a:r>
            <a:endParaRPr lang="fr-CA" sz="1498" b="1" i="1" dirty="0">
              <a:solidFill>
                <a:schemeClr val="bg1"/>
              </a:solidFill>
              <a:latin typeface="Calibri" panose="020F0502020204030204" pitchFamily="34" charset="0"/>
              <a:cs typeface="Calibri" panose="020F0502020204030204" pitchFamily="34" charset="0"/>
            </a:endParaRPr>
          </a:p>
        </p:txBody>
      </p:sp>
      <p:sp>
        <p:nvSpPr>
          <p:cNvPr id="61" name="Rectangle : carré corné 60">
            <a:extLst>
              <a:ext uri="{FF2B5EF4-FFF2-40B4-BE49-F238E27FC236}">
                <a16:creationId xmlns:a16="http://schemas.microsoft.com/office/drawing/2014/main" xmlns="" id="{004F1DED-3D3E-4067-82AC-F85F4B14A26F}"/>
              </a:ext>
            </a:extLst>
          </p:cNvPr>
          <p:cNvSpPr/>
          <p:nvPr/>
        </p:nvSpPr>
        <p:spPr>
          <a:xfrm flipH="1">
            <a:off x="10524757" y="4340655"/>
            <a:ext cx="523426" cy="548238"/>
          </a:xfrm>
          <a:prstGeom prst="foldedCorner">
            <a:avLst>
              <a:gd name="adj" fmla="val 48961"/>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4046" tIns="52020" rIns="104046" bIns="52020" numCol="1" spcCol="0" rtlCol="0" fromWordArt="0" anchor="ctr" anchorCtr="0" forceAA="0" compatLnSpc="1">
            <a:prstTxWarp prst="textNoShape">
              <a:avLst/>
            </a:prstTxWarp>
            <a:noAutofit/>
          </a:bodyPr>
          <a:lstStyle/>
          <a:p>
            <a:pPr algn="ctr" defTabSz="1007943"/>
            <a:endParaRPr lang="fr-FR" sz="1498" b="1" dirty="0">
              <a:solidFill>
                <a:srgbClr val="002060"/>
              </a:solidFill>
              <a:latin typeface="Calibri" panose="020F0502020204030204" pitchFamily="34" charset="0"/>
              <a:cs typeface="Calibri" panose="020F0502020204030204" pitchFamily="34" charset="0"/>
            </a:endParaRPr>
          </a:p>
          <a:p>
            <a:pPr algn="ctr" defTabSz="1007943"/>
            <a:r>
              <a:rPr lang="fr-FR" sz="1498" b="1" dirty="0">
                <a:solidFill>
                  <a:srgbClr val="002060"/>
                </a:solidFill>
                <a:latin typeface="Calibri" panose="020F0502020204030204" pitchFamily="34" charset="0"/>
                <a:cs typeface="Calibri" panose="020F0502020204030204" pitchFamily="34" charset="0"/>
              </a:rPr>
              <a:t>2</a:t>
            </a:r>
          </a:p>
        </p:txBody>
      </p:sp>
      <p:sp>
        <p:nvSpPr>
          <p:cNvPr id="63" name="ZoneTexte 62">
            <a:extLst>
              <a:ext uri="{FF2B5EF4-FFF2-40B4-BE49-F238E27FC236}">
                <a16:creationId xmlns:a16="http://schemas.microsoft.com/office/drawing/2014/main" xmlns="" id="{F95F2D87-BCB4-4C2B-B654-B4B0D6F810DE}"/>
              </a:ext>
            </a:extLst>
          </p:cNvPr>
          <p:cNvSpPr txBox="1"/>
          <p:nvPr/>
        </p:nvSpPr>
        <p:spPr>
          <a:xfrm>
            <a:off x="6621837" y="4825568"/>
            <a:ext cx="4442772" cy="1323439"/>
          </a:xfrm>
          <a:prstGeom prst="rect">
            <a:avLst/>
          </a:prstGeom>
          <a:noFill/>
        </p:spPr>
        <p:txBody>
          <a:bodyPr wrap="square">
            <a:spAutoFit/>
          </a:bodyPr>
          <a:lstStyle/>
          <a:p>
            <a:pPr algn="just"/>
            <a:r>
              <a:rPr lang="fr-FR" sz="1600" b="0" i="0" u="none" strike="noStrike" baseline="0" dirty="0">
                <a:solidFill>
                  <a:srgbClr val="000000"/>
                </a:solidFill>
              </a:rPr>
              <a:t>L’administration de droit public gère le compte et le règlement selon les objectifs du moment de la puissance publique. Bien qu’il n’y ait pas constitution de société, il peut y avoir un Comité en charge de la décision et du pilotage.</a:t>
            </a:r>
            <a:endParaRPr lang="fr-FR" sz="1600" dirty="0">
              <a:solidFill>
                <a:srgbClr val="000000"/>
              </a:solidFill>
            </a:endParaRPr>
          </a:p>
        </p:txBody>
      </p:sp>
    </p:spTree>
    <p:extLst>
      <p:ext uri="{BB962C8B-B14F-4D97-AF65-F5344CB8AC3E}">
        <p14:creationId xmlns:p14="http://schemas.microsoft.com/office/powerpoint/2010/main" val="3803796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8</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2"/>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IV.</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dirty="0">
                <a:ln>
                  <a:noFill/>
                </a:ln>
                <a:solidFill>
                  <a:srgbClr val="0E3A4D"/>
                </a:solidFill>
                <a:effectLst/>
                <a:uLnTx/>
                <a:uFillTx/>
                <a:latin typeface="+mn-lt"/>
                <a:ea typeface="+mj-ea"/>
                <a:cs typeface="Segoe UI" panose="020B0502040204020203" pitchFamily="34" charset="0"/>
              </a:rPr>
              <a:t>Cartographie</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des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risques encourus par les SGC</a:t>
            </a:r>
          </a:p>
        </p:txBody>
      </p:sp>
      <p:sp>
        <p:nvSpPr>
          <p:cNvPr id="71" name="object 12">
            <a:extLst>
              <a:ext uri="{FF2B5EF4-FFF2-40B4-BE49-F238E27FC236}">
                <a16:creationId xmlns:a16="http://schemas.microsoft.com/office/drawing/2014/main" xmlns="" id="{60FD128F-2C1C-4B7C-AF46-FC946173DAC4}"/>
              </a:ext>
            </a:extLst>
          </p:cNvPr>
          <p:cNvSpPr/>
          <p:nvPr/>
        </p:nvSpPr>
        <p:spPr>
          <a:xfrm>
            <a:off x="4922983" y="4468086"/>
            <a:ext cx="1724224" cy="1457910"/>
          </a:xfrm>
          <a:custGeom>
            <a:avLst/>
            <a:gdLst/>
            <a:ahLst/>
            <a:cxnLst/>
            <a:rect l="l" t="t" r="r" b="b"/>
            <a:pathLst>
              <a:path w="1244600" h="1031875">
                <a:moveTo>
                  <a:pt x="934212" y="0"/>
                </a:moveTo>
                <a:lnTo>
                  <a:pt x="310134" y="0"/>
                </a:lnTo>
                <a:lnTo>
                  <a:pt x="0" y="517398"/>
                </a:lnTo>
                <a:lnTo>
                  <a:pt x="310134" y="1031747"/>
                </a:lnTo>
                <a:lnTo>
                  <a:pt x="934212" y="1031747"/>
                </a:lnTo>
                <a:lnTo>
                  <a:pt x="1244346" y="517398"/>
                </a:lnTo>
                <a:lnTo>
                  <a:pt x="934212" y="0"/>
                </a:lnTo>
                <a:close/>
              </a:path>
            </a:pathLst>
          </a:custGeom>
          <a:solidFill>
            <a:srgbClr val="002060"/>
          </a:solidFill>
        </p:spPr>
        <p:txBody>
          <a:bodyPr wrap="square" lIns="0" tIns="0" rIns="0" bIns="0" rtlCol="0"/>
          <a:lstStyle/>
          <a:p>
            <a:endParaRPr/>
          </a:p>
        </p:txBody>
      </p:sp>
      <p:sp>
        <p:nvSpPr>
          <p:cNvPr id="23" name="object 12">
            <a:extLst>
              <a:ext uri="{FF2B5EF4-FFF2-40B4-BE49-F238E27FC236}">
                <a16:creationId xmlns:a16="http://schemas.microsoft.com/office/drawing/2014/main" xmlns="" id="{8C8E976D-1792-46E1-92BD-8381D2D0869B}"/>
              </a:ext>
            </a:extLst>
          </p:cNvPr>
          <p:cNvSpPr/>
          <p:nvPr/>
        </p:nvSpPr>
        <p:spPr>
          <a:xfrm>
            <a:off x="6262589" y="3718806"/>
            <a:ext cx="1724224" cy="1457910"/>
          </a:xfrm>
          <a:custGeom>
            <a:avLst/>
            <a:gdLst/>
            <a:ahLst/>
            <a:cxnLst/>
            <a:rect l="l" t="t" r="r" b="b"/>
            <a:pathLst>
              <a:path w="1244600" h="1031875">
                <a:moveTo>
                  <a:pt x="934212" y="0"/>
                </a:moveTo>
                <a:lnTo>
                  <a:pt x="310134" y="0"/>
                </a:lnTo>
                <a:lnTo>
                  <a:pt x="0" y="517398"/>
                </a:lnTo>
                <a:lnTo>
                  <a:pt x="310134" y="1031747"/>
                </a:lnTo>
                <a:lnTo>
                  <a:pt x="934212" y="1031747"/>
                </a:lnTo>
                <a:lnTo>
                  <a:pt x="1244346" y="517398"/>
                </a:lnTo>
                <a:lnTo>
                  <a:pt x="934212" y="0"/>
                </a:lnTo>
                <a:close/>
              </a:path>
            </a:pathLst>
          </a:custGeom>
          <a:solidFill>
            <a:srgbClr val="0070C0"/>
          </a:solidFill>
        </p:spPr>
        <p:txBody>
          <a:bodyPr wrap="square" lIns="0" tIns="0" rIns="0" bIns="0" rtlCol="0"/>
          <a:lstStyle/>
          <a:p>
            <a:endParaRPr/>
          </a:p>
        </p:txBody>
      </p:sp>
      <p:sp>
        <p:nvSpPr>
          <p:cNvPr id="24" name="object 12">
            <a:extLst>
              <a:ext uri="{FF2B5EF4-FFF2-40B4-BE49-F238E27FC236}">
                <a16:creationId xmlns:a16="http://schemas.microsoft.com/office/drawing/2014/main" xmlns="" id="{A8CB93CB-6C9B-4DCF-9E83-9B6F72AED465}"/>
              </a:ext>
            </a:extLst>
          </p:cNvPr>
          <p:cNvSpPr/>
          <p:nvPr/>
        </p:nvSpPr>
        <p:spPr>
          <a:xfrm>
            <a:off x="6239216" y="2188800"/>
            <a:ext cx="1724224" cy="1457910"/>
          </a:xfrm>
          <a:custGeom>
            <a:avLst/>
            <a:gdLst/>
            <a:ahLst/>
            <a:cxnLst/>
            <a:rect l="l" t="t" r="r" b="b"/>
            <a:pathLst>
              <a:path w="1244600" h="1031875">
                <a:moveTo>
                  <a:pt x="934212" y="0"/>
                </a:moveTo>
                <a:lnTo>
                  <a:pt x="310134" y="0"/>
                </a:lnTo>
                <a:lnTo>
                  <a:pt x="0" y="517398"/>
                </a:lnTo>
                <a:lnTo>
                  <a:pt x="310134" y="1031747"/>
                </a:lnTo>
                <a:lnTo>
                  <a:pt x="934212" y="1031747"/>
                </a:lnTo>
                <a:lnTo>
                  <a:pt x="1244346" y="517398"/>
                </a:lnTo>
                <a:lnTo>
                  <a:pt x="934212" y="0"/>
                </a:lnTo>
                <a:close/>
              </a:path>
            </a:pathLst>
          </a:custGeom>
          <a:solidFill>
            <a:schemeClr val="accent2">
              <a:lumMod val="40000"/>
              <a:lumOff val="60000"/>
            </a:schemeClr>
          </a:solidFill>
        </p:spPr>
        <p:txBody>
          <a:bodyPr wrap="square" lIns="0" tIns="0" rIns="0" bIns="0" rtlCol="0"/>
          <a:lstStyle/>
          <a:p>
            <a:endParaRPr/>
          </a:p>
        </p:txBody>
      </p:sp>
      <p:sp>
        <p:nvSpPr>
          <p:cNvPr id="25" name="object 12">
            <a:extLst>
              <a:ext uri="{FF2B5EF4-FFF2-40B4-BE49-F238E27FC236}">
                <a16:creationId xmlns:a16="http://schemas.microsoft.com/office/drawing/2014/main" xmlns="" id="{0E7EA9DC-D7C8-47BF-9CEF-091ADD1020C9}"/>
              </a:ext>
            </a:extLst>
          </p:cNvPr>
          <p:cNvSpPr/>
          <p:nvPr/>
        </p:nvSpPr>
        <p:spPr>
          <a:xfrm>
            <a:off x="4922983" y="1424352"/>
            <a:ext cx="1724224" cy="1457910"/>
          </a:xfrm>
          <a:custGeom>
            <a:avLst/>
            <a:gdLst/>
            <a:ahLst/>
            <a:cxnLst/>
            <a:rect l="l" t="t" r="r" b="b"/>
            <a:pathLst>
              <a:path w="1244600" h="1031875">
                <a:moveTo>
                  <a:pt x="934212" y="0"/>
                </a:moveTo>
                <a:lnTo>
                  <a:pt x="310134" y="0"/>
                </a:lnTo>
                <a:lnTo>
                  <a:pt x="0" y="517398"/>
                </a:lnTo>
                <a:lnTo>
                  <a:pt x="310134" y="1031747"/>
                </a:lnTo>
                <a:lnTo>
                  <a:pt x="934212" y="1031747"/>
                </a:lnTo>
                <a:lnTo>
                  <a:pt x="1244346" y="517398"/>
                </a:lnTo>
                <a:lnTo>
                  <a:pt x="934212" y="0"/>
                </a:lnTo>
                <a:close/>
              </a:path>
            </a:pathLst>
          </a:custGeom>
          <a:solidFill>
            <a:schemeClr val="accent2">
              <a:lumMod val="75000"/>
            </a:schemeClr>
          </a:solidFill>
        </p:spPr>
        <p:txBody>
          <a:bodyPr wrap="square" lIns="0" tIns="0" rIns="0" bIns="0" rtlCol="0"/>
          <a:lstStyle/>
          <a:p>
            <a:endParaRPr/>
          </a:p>
        </p:txBody>
      </p:sp>
      <p:sp>
        <p:nvSpPr>
          <p:cNvPr id="26" name="object 12">
            <a:extLst>
              <a:ext uri="{FF2B5EF4-FFF2-40B4-BE49-F238E27FC236}">
                <a16:creationId xmlns:a16="http://schemas.microsoft.com/office/drawing/2014/main" xmlns="" id="{AD509BD9-633E-41DD-846F-0775E795F129}"/>
              </a:ext>
            </a:extLst>
          </p:cNvPr>
          <p:cNvSpPr/>
          <p:nvPr/>
        </p:nvSpPr>
        <p:spPr>
          <a:xfrm>
            <a:off x="3565953" y="2159909"/>
            <a:ext cx="1724224" cy="1457910"/>
          </a:xfrm>
          <a:custGeom>
            <a:avLst/>
            <a:gdLst/>
            <a:ahLst/>
            <a:cxnLst/>
            <a:rect l="l" t="t" r="r" b="b"/>
            <a:pathLst>
              <a:path w="1244600" h="1031875">
                <a:moveTo>
                  <a:pt x="934212" y="0"/>
                </a:moveTo>
                <a:lnTo>
                  <a:pt x="310134" y="0"/>
                </a:lnTo>
                <a:lnTo>
                  <a:pt x="0" y="517398"/>
                </a:lnTo>
                <a:lnTo>
                  <a:pt x="310134" y="1031747"/>
                </a:lnTo>
                <a:lnTo>
                  <a:pt x="934212" y="1031747"/>
                </a:lnTo>
                <a:lnTo>
                  <a:pt x="1244346" y="517398"/>
                </a:lnTo>
                <a:lnTo>
                  <a:pt x="934212" y="0"/>
                </a:lnTo>
                <a:close/>
              </a:path>
            </a:pathLst>
          </a:custGeom>
          <a:solidFill>
            <a:schemeClr val="accent6">
              <a:lumMod val="60000"/>
              <a:lumOff val="40000"/>
            </a:schemeClr>
          </a:solidFill>
        </p:spPr>
        <p:txBody>
          <a:bodyPr wrap="square" lIns="0" tIns="0" rIns="0" bIns="0" rtlCol="0"/>
          <a:lstStyle/>
          <a:p>
            <a:endParaRPr/>
          </a:p>
        </p:txBody>
      </p:sp>
      <p:sp>
        <p:nvSpPr>
          <p:cNvPr id="27" name="object 12">
            <a:extLst>
              <a:ext uri="{FF2B5EF4-FFF2-40B4-BE49-F238E27FC236}">
                <a16:creationId xmlns:a16="http://schemas.microsoft.com/office/drawing/2014/main" xmlns="" id="{0657811A-14CA-4BB5-8D63-D56A1E9FAB4A}"/>
              </a:ext>
            </a:extLst>
          </p:cNvPr>
          <p:cNvSpPr/>
          <p:nvPr/>
        </p:nvSpPr>
        <p:spPr>
          <a:xfrm>
            <a:off x="3589988" y="3718806"/>
            <a:ext cx="1724224" cy="1457910"/>
          </a:xfrm>
          <a:custGeom>
            <a:avLst/>
            <a:gdLst/>
            <a:ahLst/>
            <a:cxnLst/>
            <a:rect l="l" t="t" r="r" b="b"/>
            <a:pathLst>
              <a:path w="1244600" h="1031875">
                <a:moveTo>
                  <a:pt x="934212" y="0"/>
                </a:moveTo>
                <a:lnTo>
                  <a:pt x="310134" y="0"/>
                </a:lnTo>
                <a:lnTo>
                  <a:pt x="0" y="517398"/>
                </a:lnTo>
                <a:lnTo>
                  <a:pt x="310134" y="1031747"/>
                </a:lnTo>
                <a:lnTo>
                  <a:pt x="934212" y="1031747"/>
                </a:lnTo>
                <a:lnTo>
                  <a:pt x="1244346" y="517398"/>
                </a:lnTo>
                <a:lnTo>
                  <a:pt x="934212" y="0"/>
                </a:lnTo>
                <a:close/>
              </a:path>
            </a:pathLst>
          </a:custGeom>
          <a:solidFill>
            <a:schemeClr val="bg1">
              <a:lumMod val="65000"/>
            </a:schemeClr>
          </a:solidFill>
        </p:spPr>
        <p:txBody>
          <a:bodyPr wrap="square" lIns="0" tIns="0" rIns="0" bIns="0" rtlCol="0"/>
          <a:lstStyle/>
          <a:p>
            <a:endParaRPr/>
          </a:p>
        </p:txBody>
      </p:sp>
      <p:sp>
        <p:nvSpPr>
          <p:cNvPr id="28" name="object 14">
            <a:extLst>
              <a:ext uri="{FF2B5EF4-FFF2-40B4-BE49-F238E27FC236}">
                <a16:creationId xmlns:a16="http://schemas.microsoft.com/office/drawing/2014/main" xmlns="" id="{AA5F3669-52B4-4DE2-B5E3-E629E9AF18BA}"/>
              </a:ext>
            </a:extLst>
          </p:cNvPr>
          <p:cNvSpPr txBox="1"/>
          <p:nvPr/>
        </p:nvSpPr>
        <p:spPr>
          <a:xfrm>
            <a:off x="5212563" y="3313559"/>
            <a:ext cx="1104265" cy="689932"/>
          </a:xfrm>
          <a:prstGeom prst="rect">
            <a:avLst/>
          </a:prstGeom>
        </p:spPr>
        <p:txBody>
          <a:bodyPr vert="horz" wrap="square" lIns="0" tIns="12700" rIns="0" bIns="0" rtlCol="0">
            <a:spAutoFit/>
          </a:bodyPr>
          <a:lstStyle/>
          <a:p>
            <a:pPr algn="ctr">
              <a:lnSpc>
                <a:spcPct val="100000"/>
              </a:lnSpc>
              <a:spcBef>
                <a:spcPts val="100"/>
              </a:spcBef>
            </a:pPr>
            <a:r>
              <a:rPr lang="fr-FR" sz="2200" b="1" spc="-5" dirty="0">
                <a:solidFill>
                  <a:srgbClr val="B20838"/>
                </a:solidFill>
                <a:cs typeface="Georgia"/>
              </a:rPr>
              <a:t>Risques encourus</a:t>
            </a:r>
            <a:endParaRPr sz="2200" dirty="0">
              <a:solidFill>
                <a:srgbClr val="B20838"/>
              </a:solidFill>
              <a:cs typeface="Georgia"/>
            </a:endParaRPr>
          </a:p>
        </p:txBody>
      </p:sp>
      <p:sp>
        <p:nvSpPr>
          <p:cNvPr id="29" name="Rectangle 28">
            <a:extLst>
              <a:ext uri="{FF2B5EF4-FFF2-40B4-BE49-F238E27FC236}">
                <a16:creationId xmlns:a16="http://schemas.microsoft.com/office/drawing/2014/main" xmlns="" id="{55DDCD7A-36A3-442B-8DB0-AC6866517538}"/>
              </a:ext>
            </a:extLst>
          </p:cNvPr>
          <p:cNvSpPr/>
          <p:nvPr/>
        </p:nvSpPr>
        <p:spPr>
          <a:xfrm>
            <a:off x="5014535" y="1771336"/>
            <a:ext cx="1500323"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b="1" i="0" u="none" strike="noStrike" kern="0" cap="none" spc="0" normalizeH="0" baseline="0" dirty="0">
                <a:ln>
                  <a:noFill/>
                </a:ln>
                <a:solidFill>
                  <a:schemeClr val="bg1"/>
                </a:solidFill>
                <a:effectLst/>
                <a:uLnTx/>
                <a:uFillTx/>
                <a:ea typeface="+mn-ea"/>
                <a:cs typeface="Segoe UI" panose="020B0502040204020203" pitchFamily="34" charset="0"/>
              </a:rPr>
              <a:t>Risque de contrepartie</a:t>
            </a:r>
          </a:p>
        </p:txBody>
      </p:sp>
      <p:sp>
        <p:nvSpPr>
          <p:cNvPr id="30" name="Rectangle 29">
            <a:extLst>
              <a:ext uri="{FF2B5EF4-FFF2-40B4-BE49-F238E27FC236}">
                <a16:creationId xmlns:a16="http://schemas.microsoft.com/office/drawing/2014/main" xmlns="" id="{17E88DBB-5F69-4BE0-B395-E10FFE3CF1F0}"/>
              </a:ext>
            </a:extLst>
          </p:cNvPr>
          <p:cNvSpPr/>
          <p:nvPr/>
        </p:nvSpPr>
        <p:spPr>
          <a:xfrm>
            <a:off x="3499318" y="2600960"/>
            <a:ext cx="1908759" cy="646331"/>
          </a:xfrm>
          <a:prstGeom prst="rect">
            <a:avLst/>
          </a:prstGeom>
        </p:spPr>
        <p:txBody>
          <a:bodyPr wrap="square">
            <a:spAutoFit/>
          </a:bodyPr>
          <a:lstStyle/>
          <a:p>
            <a:pPr algn="ctr"/>
            <a:r>
              <a:rPr lang="fr-FR" b="1" kern="0" dirty="0">
                <a:solidFill>
                  <a:srgbClr val="002060"/>
                </a:solidFill>
                <a:cs typeface="Segoe UI" panose="020B0502040204020203" pitchFamily="34" charset="0"/>
              </a:rPr>
              <a:t>Risque d’erreur de stratégie</a:t>
            </a:r>
          </a:p>
        </p:txBody>
      </p:sp>
      <p:sp>
        <p:nvSpPr>
          <p:cNvPr id="31" name="Rectangle 30">
            <a:extLst>
              <a:ext uri="{FF2B5EF4-FFF2-40B4-BE49-F238E27FC236}">
                <a16:creationId xmlns:a16="http://schemas.microsoft.com/office/drawing/2014/main" xmlns="" id="{8BB9D866-0AB6-4F0F-A3C3-5DAB5CDFBA33}"/>
              </a:ext>
            </a:extLst>
          </p:cNvPr>
          <p:cNvSpPr/>
          <p:nvPr/>
        </p:nvSpPr>
        <p:spPr>
          <a:xfrm>
            <a:off x="6435458" y="2641404"/>
            <a:ext cx="1336942" cy="646331"/>
          </a:xfrm>
          <a:prstGeom prst="rect">
            <a:avLst/>
          </a:prstGeom>
        </p:spPr>
        <p:txBody>
          <a:bodyPr wrap="square">
            <a:spAutoFit/>
          </a:bodyPr>
          <a:lstStyle/>
          <a:p>
            <a:pPr algn="ctr"/>
            <a:r>
              <a:rPr lang="fr-FR" b="1" kern="0" dirty="0">
                <a:solidFill>
                  <a:srgbClr val="002060"/>
                </a:solidFill>
                <a:cs typeface="Segoe UI" panose="020B0502040204020203" pitchFamily="34" charset="0"/>
              </a:rPr>
              <a:t>Risque de portefeuille</a:t>
            </a:r>
          </a:p>
        </p:txBody>
      </p:sp>
      <p:sp>
        <p:nvSpPr>
          <p:cNvPr id="32" name="Rectangle 31">
            <a:extLst>
              <a:ext uri="{FF2B5EF4-FFF2-40B4-BE49-F238E27FC236}">
                <a16:creationId xmlns:a16="http://schemas.microsoft.com/office/drawing/2014/main" xmlns="" id="{BECA3A90-0E98-412D-AC9B-EAB489B3B25E}"/>
              </a:ext>
            </a:extLst>
          </p:cNvPr>
          <p:cNvSpPr/>
          <p:nvPr/>
        </p:nvSpPr>
        <p:spPr>
          <a:xfrm>
            <a:off x="6503988" y="4080387"/>
            <a:ext cx="1241425" cy="646331"/>
          </a:xfrm>
          <a:prstGeom prst="rect">
            <a:avLst/>
          </a:prstGeom>
        </p:spPr>
        <p:txBody>
          <a:bodyPr wrap="square">
            <a:spAutoFit/>
          </a:bodyPr>
          <a:lstStyle/>
          <a:p>
            <a:pPr algn="ctr"/>
            <a:r>
              <a:rPr lang="fr-FR" b="1" kern="0" dirty="0">
                <a:solidFill>
                  <a:schemeClr val="bg1"/>
                </a:solidFill>
                <a:cs typeface="Segoe UI" panose="020B0502040204020203" pitchFamily="34" charset="0"/>
              </a:rPr>
              <a:t>Risque de liquidité</a:t>
            </a:r>
          </a:p>
        </p:txBody>
      </p:sp>
      <p:sp>
        <p:nvSpPr>
          <p:cNvPr id="33" name="Rectangle 32">
            <a:extLst>
              <a:ext uri="{FF2B5EF4-FFF2-40B4-BE49-F238E27FC236}">
                <a16:creationId xmlns:a16="http://schemas.microsoft.com/office/drawing/2014/main" xmlns="" id="{0E612AD3-69E0-4831-A5A3-8966A5E209B1}"/>
              </a:ext>
            </a:extLst>
          </p:cNvPr>
          <p:cNvSpPr/>
          <p:nvPr/>
        </p:nvSpPr>
        <p:spPr>
          <a:xfrm>
            <a:off x="5194033" y="4905024"/>
            <a:ext cx="1241425" cy="646331"/>
          </a:xfrm>
          <a:prstGeom prst="rect">
            <a:avLst/>
          </a:prstGeom>
        </p:spPr>
        <p:txBody>
          <a:bodyPr wrap="square">
            <a:spAutoFit/>
          </a:bodyPr>
          <a:lstStyle/>
          <a:p>
            <a:pPr algn="ctr"/>
            <a:r>
              <a:rPr lang="fr-FR" b="1" kern="0" dirty="0">
                <a:solidFill>
                  <a:schemeClr val="bg1"/>
                </a:solidFill>
                <a:cs typeface="Segoe UI" panose="020B0502040204020203" pitchFamily="34" charset="0"/>
              </a:rPr>
              <a:t>Risque de marché</a:t>
            </a:r>
          </a:p>
        </p:txBody>
      </p:sp>
      <p:sp>
        <p:nvSpPr>
          <p:cNvPr id="34" name="Rectangle 33">
            <a:extLst>
              <a:ext uri="{FF2B5EF4-FFF2-40B4-BE49-F238E27FC236}">
                <a16:creationId xmlns:a16="http://schemas.microsoft.com/office/drawing/2014/main" xmlns="" id="{166A2AB9-93DC-42ED-AB5A-667BE8D4FDDC}"/>
              </a:ext>
            </a:extLst>
          </p:cNvPr>
          <p:cNvSpPr/>
          <p:nvPr/>
        </p:nvSpPr>
        <p:spPr>
          <a:xfrm>
            <a:off x="3750701" y="4080387"/>
            <a:ext cx="1413681" cy="646331"/>
          </a:xfrm>
          <a:prstGeom prst="rect">
            <a:avLst/>
          </a:prstGeom>
        </p:spPr>
        <p:txBody>
          <a:bodyPr wrap="square">
            <a:spAutoFit/>
          </a:bodyPr>
          <a:lstStyle/>
          <a:p>
            <a:pPr algn="ctr"/>
            <a:r>
              <a:rPr lang="fr-FR" b="1" kern="0" dirty="0">
                <a:solidFill>
                  <a:schemeClr val="bg1"/>
                </a:solidFill>
                <a:cs typeface="Segoe UI" panose="020B0502040204020203" pitchFamily="34" charset="0"/>
              </a:rPr>
              <a:t>Risque opérationnel</a:t>
            </a:r>
          </a:p>
        </p:txBody>
      </p:sp>
      <p:sp>
        <p:nvSpPr>
          <p:cNvPr id="35" name="object 22">
            <a:extLst>
              <a:ext uri="{FF2B5EF4-FFF2-40B4-BE49-F238E27FC236}">
                <a16:creationId xmlns:a16="http://schemas.microsoft.com/office/drawing/2014/main" xmlns="" id="{BEF286A1-344B-44E2-82D4-A37366094A2D}"/>
              </a:ext>
            </a:extLst>
          </p:cNvPr>
          <p:cNvSpPr/>
          <p:nvPr/>
        </p:nvSpPr>
        <p:spPr>
          <a:xfrm>
            <a:off x="7595584" y="3718806"/>
            <a:ext cx="2692128" cy="1455360"/>
          </a:xfrm>
          <a:custGeom>
            <a:avLst/>
            <a:gdLst/>
            <a:ahLst/>
            <a:cxnLst/>
            <a:rect l="l" t="t" r="r" b="b"/>
            <a:pathLst>
              <a:path w="2065020" h="1169034">
                <a:moveTo>
                  <a:pt x="324852" y="593560"/>
                </a:moveTo>
                <a:lnTo>
                  <a:pt x="762" y="1161288"/>
                </a:lnTo>
                <a:lnTo>
                  <a:pt x="0" y="1162811"/>
                </a:lnTo>
                <a:lnTo>
                  <a:pt x="0" y="1165098"/>
                </a:lnTo>
                <a:lnTo>
                  <a:pt x="762" y="1166621"/>
                </a:lnTo>
                <a:lnTo>
                  <a:pt x="3048" y="1168908"/>
                </a:lnTo>
                <a:lnTo>
                  <a:pt x="2062734" y="1168908"/>
                </a:lnTo>
                <a:lnTo>
                  <a:pt x="2065020" y="1166621"/>
                </a:lnTo>
                <a:lnTo>
                  <a:pt x="2065020" y="1165860"/>
                </a:lnTo>
                <a:lnTo>
                  <a:pt x="9143" y="1165860"/>
                </a:lnTo>
                <a:lnTo>
                  <a:pt x="4572" y="1159002"/>
                </a:lnTo>
                <a:lnTo>
                  <a:pt x="13058" y="1159002"/>
                </a:lnTo>
                <a:lnTo>
                  <a:pt x="334518" y="595883"/>
                </a:lnTo>
                <a:lnTo>
                  <a:pt x="326136" y="595883"/>
                </a:lnTo>
                <a:lnTo>
                  <a:pt x="324852" y="593560"/>
                </a:lnTo>
                <a:close/>
              </a:path>
              <a:path w="2065020" h="1169034">
                <a:moveTo>
                  <a:pt x="13058" y="1159002"/>
                </a:moveTo>
                <a:lnTo>
                  <a:pt x="4572" y="1159002"/>
                </a:lnTo>
                <a:lnTo>
                  <a:pt x="9143" y="1165860"/>
                </a:lnTo>
                <a:lnTo>
                  <a:pt x="13058" y="1159002"/>
                </a:lnTo>
                <a:close/>
              </a:path>
              <a:path w="2065020" h="1169034">
                <a:moveTo>
                  <a:pt x="2055876" y="1159002"/>
                </a:moveTo>
                <a:lnTo>
                  <a:pt x="13058" y="1159002"/>
                </a:lnTo>
                <a:lnTo>
                  <a:pt x="9143" y="1165860"/>
                </a:lnTo>
                <a:lnTo>
                  <a:pt x="2065020" y="1165860"/>
                </a:lnTo>
                <a:lnTo>
                  <a:pt x="2065020" y="1163574"/>
                </a:lnTo>
                <a:lnTo>
                  <a:pt x="2055876" y="1163573"/>
                </a:lnTo>
                <a:lnTo>
                  <a:pt x="2055876" y="1159002"/>
                </a:lnTo>
                <a:close/>
              </a:path>
              <a:path w="2065020" h="1169034">
                <a:moveTo>
                  <a:pt x="2055876" y="4571"/>
                </a:moveTo>
                <a:lnTo>
                  <a:pt x="2055876" y="1163573"/>
                </a:lnTo>
                <a:lnTo>
                  <a:pt x="2060448" y="1159002"/>
                </a:lnTo>
                <a:lnTo>
                  <a:pt x="2065020" y="1159002"/>
                </a:lnTo>
                <a:lnTo>
                  <a:pt x="2065020" y="9905"/>
                </a:lnTo>
                <a:lnTo>
                  <a:pt x="2060448" y="9905"/>
                </a:lnTo>
                <a:lnTo>
                  <a:pt x="2055876" y="4571"/>
                </a:lnTo>
                <a:close/>
              </a:path>
              <a:path w="2065020" h="1169034">
                <a:moveTo>
                  <a:pt x="2065020" y="1159002"/>
                </a:moveTo>
                <a:lnTo>
                  <a:pt x="2060448" y="1159002"/>
                </a:lnTo>
                <a:lnTo>
                  <a:pt x="2055876" y="1163573"/>
                </a:lnTo>
                <a:lnTo>
                  <a:pt x="2065020" y="1163574"/>
                </a:lnTo>
                <a:lnTo>
                  <a:pt x="2065020" y="1159002"/>
                </a:lnTo>
                <a:close/>
              </a:path>
              <a:path w="2065020" h="1169034">
                <a:moveTo>
                  <a:pt x="326136" y="591311"/>
                </a:moveTo>
                <a:lnTo>
                  <a:pt x="324852" y="593560"/>
                </a:lnTo>
                <a:lnTo>
                  <a:pt x="326136" y="595883"/>
                </a:lnTo>
                <a:lnTo>
                  <a:pt x="326136" y="591311"/>
                </a:lnTo>
                <a:close/>
              </a:path>
              <a:path w="2065020" h="1169034">
                <a:moveTo>
                  <a:pt x="334518" y="591311"/>
                </a:moveTo>
                <a:lnTo>
                  <a:pt x="326136" y="591311"/>
                </a:lnTo>
                <a:lnTo>
                  <a:pt x="326136" y="595883"/>
                </a:lnTo>
                <a:lnTo>
                  <a:pt x="334518" y="595883"/>
                </a:lnTo>
                <a:lnTo>
                  <a:pt x="335280" y="594359"/>
                </a:lnTo>
                <a:lnTo>
                  <a:pt x="335280" y="592835"/>
                </a:lnTo>
                <a:lnTo>
                  <a:pt x="334518" y="591311"/>
                </a:lnTo>
                <a:close/>
              </a:path>
              <a:path w="2065020" h="1169034">
                <a:moveTo>
                  <a:pt x="2062734" y="0"/>
                </a:moveTo>
                <a:lnTo>
                  <a:pt x="3048" y="0"/>
                </a:lnTo>
                <a:lnTo>
                  <a:pt x="1524" y="761"/>
                </a:lnTo>
                <a:lnTo>
                  <a:pt x="0" y="3809"/>
                </a:lnTo>
                <a:lnTo>
                  <a:pt x="0" y="6095"/>
                </a:lnTo>
                <a:lnTo>
                  <a:pt x="762" y="6857"/>
                </a:lnTo>
                <a:lnTo>
                  <a:pt x="324852" y="593560"/>
                </a:lnTo>
                <a:lnTo>
                  <a:pt x="326136" y="591311"/>
                </a:lnTo>
                <a:lnTo>
                  <a:pt x="334518" y="591311"/>
                </a:lnTo>
                <a:lnTo>
                  <a:pt x="13353" y="9905"/>
                </a:lnTo>
                <a:lnTo>
                  <a:pt x="4572" y="9905"/>
                </a:lnTo>
                <a:lnTo>
                  <a:pt x="9143" y="2285"/>
                </a:lnTo>
                <a:lnTo>
                  <a:pt x="2065020" y="2285"/>
                </a:lnTo>
                <a:lnTo>
                  <a:pt x="2062734" y="0"/>
                </a:lnTo>
                <a:close/>
              </a:path>
              <a:path w="2065020" h="1169034">
                <a:moveTo>
                  <a:pt x="9143" y="2285"/>
                </a:moveTo>
                <a:lnTo>
                  <a:pt x="4572" y="9905"/>
                </a:lnTo>
                <a:lnTo>
                  <a:pt x="13353" y="9905"/>
                </a:lnTo>
                <a:lnTo>
                  <a:pt x="9143" y="2285"/>
                </a:lnTo>
                <a:close/>
              </a:path>
              <a:path w="2065020" h="1169034">
                <a:moveTo>
                  <a:pt x="2065020" y="2285"/>
                </a:moveTo>
                <a:lnTo>
                  <a:pt x="9143" y="2285"/>
                </a:lnTo>
                <a:lnTo>
                  <a:pt x="13353" y="9905"/>
                </a:lnTo>
                <a:lnTo>
                  <a:pt x="2055876" y="9905"/>
                </a:lnTo>
                <a:lnTo>
                  <a:pt x="2055876" y="4571"/>
                </a:lnTo>
                <a:lnTo>
                  <a:pt x="2065020" y="4571"/>
                </a:lnTo>
                <a:lnTo>
                  <a:pt x="2065020" y="2285"/>
                </a:lnTo>
                <a:close/>
              </a:path>
              <a:path w="2065020" h="1169034">
                <a:moveTo>
                  <a:pt x="2065020" y="4571"/>
                </a:moveTo>
                <a:lnTo>
                  <a:pt x="2055876" y="4571"/>
                </a:lnTo>
                <a:lnTo>
                  <a:pt x="2060448" y="9905"/>
                </a:lnTo>
                <a:lnTo>
                  <a:pt x="2065020" y="9905"/>
                </a:lnTo>
                <a:lnTo>
                  <a:pt x="2065020" y="4571"/>
                </a:lnTo>
                <a:close/>
              </a:path>
            </a:pathLst>
          </a:custGeom>
          <a:solidFill>
            <a:srgbClr val="DB6800"/>
          </a:solidFill>
          <a:ln w="6350">
            <a:solidFill>
              <a:srgbClr val="0070C0"/>
            </a:solidFill>
          </a:ln>
        </p:spPr>
        <p:txBody>
          <a:bodyPr wrap="square" lIns="0" tIns="0" rIns="0" bIns="0" rtlCol="0"/>
          <a:lstStyle/>
          <a:p>
            <a:endParaRPr/>
          </a:p>
        </p:txBody>
      </p:sp>
      <p:sp>
        <p:nvSpPr>
          <p:cNvPr id="36" name="object 22">
            <a:extLst>
              <a:ext uri="{FF2B5EF4-FFF2-40B4-BE49-F238E27FC236}">
                <a16:creationId xmlns:a16="http://schemas.microsoft.com/office/drawing/2014/main" xmlns="" id="{83A55137-C49D-4E39-B596-B22A108EA468}"/>
              </a:ext>
            </a:extLst>
          </p:cNvPr>
          <p:cNvSpPr/>
          <p:nvPr/>
        </p:nvSpPr>
        <p:spPr>
          <a:xfrm>
            <a:off x="7595584" y="2175029"/>
            <a:ext cx="2692128" cy="1455360"/>
          </a:xfrm>
          <a:custGeom>
            <a:avLst/>
            <a:gdLst/>
            <a:ahLst/>
            <a:cxnLst/>
            <a:rect l="l" t="t" r="r" b="b"/>
            <a:pathLst>
              <a:path w="2065020" h="1169034">
                <a:moveTo>
                  <a:pt x="324852" y="593560"/>
                </a:moveTo>
                <a:lnTo>
                  <a:pt x="762" y="1161288"/>
                </a:lnTo>
                <a:lnTo>
                  <a:pt x="0" y="1162811"/>
                </a:lnTo>
                <a:lnTo>
                  <a:pt x="0" y="1165098"/>
                </a:lnTo>
                <a:lnTo>
                  <a:pt x="762" y="1166621"/>
                </a:lnTo>
                <a:lnTo>
                  <a:pt x="3048" y="1168908"/>
                </a:lnTo>
                <a:lnTo>
                  <a:pt x="2062734" y="1168908"/>
                </a:lnTo>
                <a:lnTo>
                  <a:pt x="2065020" y="1166621"/>
                </a:lnTo>
                <a:lnTo>
                  <a:pt x="2065020" y="1165860"/>
                </a:lnTo>
                <a:lnTo>
                  <a:pt x="9143" y="1165860"/>
                </a:lnTo>
                <a:lnTo>
                  <a:pt x="4572" y="1159002"/>
                </a:lnTo>
                <a:lnTo>
                  <a:pt x="13058" y="1159002"/>
                </a:lnTo>
                <a:lnTo>
                  <a:pt x="334518" y="595883"/>
                </a:lnTo>
                <a:lnTo>
                  <a:pt x="326136" y="595883"/>
                </a:lnTo>
                <a:lnTo>
                  <a:pt x="324852" y="593560"/>
                </a:lnTo>
                <a:close/>
              </a:path>
              <a:path w="2065020" h="1169034">
                <a:moveTo>
                  <a:pt x="13058" y="1159002"/>
                </a:moveTo>
                <a:lnTo>
                  <a:pt x="4572" y="1159002"/>
                </a:lnTo>
                <a:lnTo>
                  <a:pt x="9143" y="1165860"/>
                </a:lnTo>
                <a:lnTo>
                  <a:pt x="13058" y="1159002"/>
                </a:lnTo>
                <a:close/>
              </a:path>
              <a:path w="2065020" h="1169034">
                <a:moveTo>
                  <a:pt x="2055876" y="1159002"/>
                </a:moveTo>
                <a:lnTo>
                  <a:pt x="13058" y="1159002"/>
                </a:lnTo>
                <a:lnTo>
                  <a:pt x="9143" y="1165860"/>
                </a:lnTo>
                <a:lnTo>
                  <a:pt x="2065020" y="1165860"/>
                </a:lnTo>
                <a:lnTo>
                  <a:pt x="2065020" y="1163574"/>
                </a:lnTo>
                <a:lnTo>
                  <a:pt x="2055876" y="1163573"/>
                </a:lnTo>
                <a:lnTo>
                  <a:pt x="2055876" y="1159002"/>
                </a:lnTo>
                <a:close/>
              </a:path>
              <a:path w="2065020" h="1169034">
                <a:moveTo>
                  <a:pt x="2055876" y="4571"/>
                </a:moveTo>
                <a:lnTo>
                  <a:pt x="2055876" y="1163573"/>
                </a:lnTo>
                <a:lnTo>
                  <a:pt x="2060448" y="1159002"/>
                </a:lnTo>
                <a:lnTo>
                  <a:pt x="2065020" y="1159002"/>
                </a:lnTo>
                <a:lnTo>
                  <a:pt x="2065020" y="9905"/>
                </a:lnTo>
                <a:lnTo>
                  <a:pt x="2060448" y="9905"/>
                </a:lnTo>
                <a:lnTo>
                  <a:pt x="2055876" y="4571"/>
                </a:lnTo>
                <a:close/>
              </a:path>
              <a:path w="2065020" h="1169034">
                <a:moveTo>
                  <a:pt x="2065020" y="1159002"/>
                </a:moveTo>
                <a:lnTo>
                  <a:pt x="2060448" y="1159002"/>
                </a:lnTo>
                <a:lnTo>
                  <a:pt x="2055876" y="1163573"/>
                </a:lnTo>
                <a:lnTo>
                  <a:pt x="2065020" y="1163574"/>
                </a:lnTo>
                <a:lnTo>
                  <a:pt x="2065020" y="1159002"/>
                </a:lnTo>
                <a:close/>
              </a:path>
              <a:path w="2065020" h="1169034">
                <a:moveTo>
                  <a:pt x="326136" y="591311"/>
                </a:moveTo>
                <a:lnTo>
                  <a:pt x="324852" y="593560"/>
                </a:lnTo>
                <a:lnTo>
                  <a:pt x="326136" y="595883"/>
                </a:lnTo>
                <a:lnTo>
                  <a:pt x="326136" y="591311"/>
                </a:lnTo>
                <a:close/>
              </a:path>
              <a:path w="2065020" h="1169034">
                <a:moveTo>
                  <a:pt x="334518" y="591311"/>
                </a:moveTo>
                <a:lnTo>
                  <a:pt x="326136" y="591311"/>
                </a:lnTo>
                <a:lnTo>
                  <a:pt x="326136" y="595883"/>
                </a:lnTo>
                <a:lnTo>
                  <a:pt x="334518" y="595883"/>
                </a:lnTo>
                <a:lnTo>
                  <a:pt x="335280" y="594359"/>
                </a:lnTo>
                <a:lnTo>
                  <a:pt x="335280" y="592835"/>
                </a:lnTo>
                <a:lnTo>
                  <a:pt x="334518" y="591311"/>
                </a:lnTo>
                <a:close/>
              </a:path>
              <a:path w="2065020" h="1169034">
                <a:moveTo>
                  <a:pt x="2062734" y="0"/>
                </a:moveTo>
                <a:lnTo>
                  <a:pt x="3048" y="0"/>
                </a:lnTo>
                <a:lnTo>
                  <a:pt x="1524" y="761"/>
                </a:lnTo>
                <a:lnTo>
                  <a:pt x="0" y="3809"/>
                </a:lnTo>
                <a:lnTo>
                  <a:pt x="0" y="6095"/>
                </a:lnTo>
                <a:lnTo>
                  <a:pt x="762" y="6857"/>
                </a:lnTo>
                <a:lnTo>
                  <a:pt x="324852" y="593560"/>
                </a:lnTo>
                <a:lnTo>
                  <a:pt x="326136" y="591311"/>
                </a:lnTo>
                <a:lnTo>
                  <a:pt x="334518" y="591311"/>
                </a:lnTo>
                <a:lnTo>
                  <a:pt x="13353" y="9905"/>
                </a:lnTo>
                <a:lnTo>
                  <a:pt x="4572" y="9905"/>
                </a:lnTo>
                <a:lnTo>
                  <a:pt x="9143" y="2285"/>
                </a:lnTo>
                <a:lnTo>
                  <a:pt x="2065020" y="2285"/>
                </a:lnTo>
                <a:lnTo>
                  <a:pt x="2062734" y="0"/>
                </a:lnTo>
                <a:close/>
              </a:path>
              <a:path w="2065020" h="1169034">
                <a:moveTo>
                  <a:pt x="9143" y="2285"/>
                </a:moveTo>
                <a:lnTo>
                  <a:pt x="4572" y="9905"/>
                </a:lnTo>
                <a:lnTo>
                  <a:pt x="13353" y="9905"/>
                </a:lnTo>
                <a:lnTo>
                  <a:pt x="9143" y="2285"/>
                </a:lnTo>
                <a:close/>
              </a:path>
              <a:path w="2065020" h="1169034">
                <a:moveTo>
                  <a:pt x="2065020" y="2285"/>
                </a:moveTo>
                <a:lnTo>
                  <a:pt x="9143" y="2285"/>
                </a:lnTo>
                <a:lnTo>
                  <a:pt x="13353" y="9905"/>
                </a:lnTo>
                <a:lnTo>
                  <a:pt x="2055876" y="9905"/>
                </a:lnTo>
                <a:lnTo>
                  <a:pt x="2055876" y="4571"/>
                </a:lnTo>
                <a:lnTo>
                  <a:pt x="2065020" y="4571"/>
                </a:lnTo>
                <a:lnTo>
                  <a:pt x="2065020" y="2285"/>
                </a:lnTo>
                <a:close/>
              </a:path>
              <a:path w="2065020" h="1169034">
                <a:moveTo>
                  <a:pt x="2065020" y="4571"/>
                </a:moveTo>
                <a:lnTo>
                  <a:pt x="2055876" y="4571"/>
                </a:lnTo>
                <a:lnTo>
                  <a:pt x="2060448" y="9905"/>
                </a:lnTo>
                <a:lnTo>
                  <a:pt x="2065020" y="9905"/>
                </a:lnTo>
                <a:lnTo>
                  <a:pt x="2065020" y="4571"/>
                </a:lnTo>
                <a:close/>
              </a:path>
            </a:pathLst>
          </a:custGeom>
          <a:solidFill>
            <a:srgbClr val="DB6800"/>
          </a:solidFill>
          <a:ln w="6350">
            <a:solidFill>
              <a:srgbClr val="0070C0"/>
            </a:solidFill>
          </a:ln>
        </p:spPr>
        <p:txBody>
          <a:bodyPr wrap="square" lIns="0" tIns="0" rIns="0" bIns="0" rtlCol="0"/>
          <a:lstStyle/>
          <a:p>
            <a:endParaRPr/>
          </a:p>
        </p:txBody>
      </p:sp>
      <p:sp>
        <p:nvSpPr>
          <p:cNvPr id="37" name="object 20">
            <a:extLst>
              <a:ext uri="{FF2B5EF4-FFF2-40B4-BE49-F238E27FC236}">
                <a16:creationId xmlns:a16="http://schemas.microsoft.com/office/drawing/2014/main" xmlns="" id="{395CEF25-E667-4431-8865-67FB83F502E2}"/>
              </a:ext>
            </a:extLst>
          </p:cNvPr>
          <p:cNvSpPr/>
          <p:nvPr/>
        </p:nvSpPr>
        <p:spPr>
          <a:xfrm>
            <a:off x="6316828" y="1428682"/>
            <a:ext cx="3970884" cy="674687"/>
          </a:xfrm>
          <a:custGeom>
            <a:avLst/>
            <a:gdLst/>
            <a:ahLst/>
            <a:cxnLst/>
            <a:rect l="l" t="t" r="r" b="b"/>
            <a:pathLst>
              <a:path w="2827020" h="509904">
                <a:moveTo>
                  <a:pt x="2824734" y="0"/>
                </a:moveTo>
                <a:lnTo>
                  <a:pt x="3048" y="0"/>
                </a:lnTo>
                <a:lnTo>
                  <a:pt x="1524" y="762"/>
                </a:lnTo>
                <a:lnTo>
                  <a:pt x="0" y="3810"/>
                </a:lnTo>
                <a:lnTo>
                  <a:pt x="0" y="5334"/>
                </a:lnTo>
                <a:lnTo>
                  <a:pt x="281940" y="505968"/>
                </a:lnTo>
                <a:lnTo>
                  <a:pt x="2824734" y="509778"/>
                </a:lnTo>
                <a:lnTo>
                  <a:pt x="2827020" y="507492"/>
                </a:lnTo>
                <a:lnTo>
                  <a:pt x="2827020" y="505206"/>
                </a:lnTo>
                <a:lnTo>
                  <a:pt x="2817114" y="505206"/>
                </a:lnTo>
                <a:lnTo>
                  <a:pt x="2817114" y="501396"/>
                </a:lnTo>
                <a:lnTo>
                  <a:pt x="290322" y="501396"/>
                </a:lnTo>
                <a:lnTo>
                  <a:pt x="286512" y="499110"/>
                </a:lnTo>
                <a:lnTo>
                  <a:pt x="289034" y="499110"/>
                </a:lnTo>
                <a:lnTo>
                  <a:pt x="13007" y="9144"/>
                </a:lnTo>
                <a:lnTo>
                  <a:pt x="5334" y="9144"/>
                </a:lnTo>
                <a:lnTo>
                  <a:pt x="9143" y="2286"/>
                </a:lnTo>
                <a:lnTo>
                  <a:pt x="2827020" y="2286"/>
                </a:lnTo>
                <a:lnTo>
                  <a:pt x="2827020" y="1524"/>
                </a:lnTo>
                <a:lnTo>
                  <a:pt x="2824734" y="0"/>
                </a:lnTo>
                <a:close/>
              </a:path>
              <a:path w="2827020" h="509904">
                <a:moveTo>
                  <a:pt x="2817114" y="500631"/>
                </a:moveTo>
                <a:lnTo>
                  <a:pt x="2817114" y="505206"/>
                </a:lnTo>
                <a:lnTo>
                  <a:pt x="2821686" y="500634"/>
                </a:lnTo>
                <a:lnTo>
                  <a:pt x="2817114" y="500631"/>
                </a:lnTo>
                <a:close/>
              </a:path>
              <a:path w="2827020" h="509904">
                <a:moveTo>
                  <a:pt x="2817114" y="4572"/>
                </a:moveTo>
                <a:lnTo>
                  <a:pt x="2817114" y="500631"/>
                </a:lnTo>
                <a:lnTo>
                  <a:pt x="2821686" y="500634"/>
                </a:lnTo>
                <a:lnTo>
                  <a:pt x="2817114" y="505206"/>
                </a:lnTo>
                <a:lnTo>
                  <a:pt x="2827020" y="505206"/>
                </a:lnTo>
                <a:lnTo>
                  <a:pt x="2827020" y="9144"/>
                </a:lnTo>
                <a:lnTo>
                  <a:pt x="2821686" y="9144"/>
                </a:lnTo>
                <a:lnTo>
                  <a:pt x="2817114" y="4572"/>
                </a:lnTo>
                <a:close/>
              </a:path>
              <a:path w="2827020" h="509904">
                <a:moveTo>
                  <a:pt x="286512" y="499110"/>
                </a:moveTo>
                <a:lnTo>
                  <a:pt x="290322" y="501396"/>
                </a:lnTo>
                <a:lnTo>
                  <a:pt x="289035" y="499111"/>
                </a:lnTo>
                <a:lnTo>
                  <a:pt x="286512" y="499110"/>
                </a:lnTo>
                <a:close/>
              </a:path>
              <a:path w="2827020" h="509904">
                <a:moveTo>
                  <a:pt x="289035" y="499111"/>
                </a:moveTo>
                <a:lnTo>
                  <a:pt x="290322" y="501396"/>
                </a:lnTo>
                <a:lnTo>
                  <a:pt x="2817114" y="501396"/>
                </a:lnTo>
                <a:lnTo>
                  <a:pt x="2817114" y="500631"/>
                </a:lnTo>
                <a:lnTo>
                  <a:pt x="289035" y="499111"/>
                </a:lnTo>
                <a:close/>
              </a:path>
              <a:path w="2827020" h="509904">
                <a:moveTo>
                  <a:pt x="289034" y="499110"/>
                </a:moveTo>
                <a:lnTo>
                  <a:pt x="286512" y="499110"/>
                </a:lnTo>
                <a:lnTo>
                  <a:pt x="289035" y="499111"/>
                </a:lnTo>
                <a:close/>
              </a:path>
              <a:path w="2827020" h="509904">
                <a:moveTo>
                  <a:pt x="9143" y="2286"/>
                </a:moveTo>
                <a:lnTo>
                  <a:pt x="5334" y="9144"/>
                </a:lnTo>
                <a:lnTo>
                  <a:pt x="13007" y="9144"/>
                </a:lnTo>
                <a:lnTo>
                  <a:pt x="9143" y="2286"/>
                </a:lnTo>
                <a:close/>
              </a:path>
              <a:path w="2827020" h="509904">
                <a:moveTo>
                  <a:pt x="2827020" y="2286"/>
                </a:moveTo>
                <a:lnTo>
                  <a:pt x="9143" y="2286"/>
                </a:lnTo>
                <a:lnTo>
                  <a:pt x="13007" y="9144"/>
                </a:lnTo>
                <a:lnTo>
                  <a:pt x="2817114" y="9144"/>
                </a:lnTo>
                <a:lnTo>
                  <a:pt x="2817114" y="4572"/>
                </a:lnTo>
                <a:lnTo>
                  <a:pt x="2827020" y="4572"/>
                </a:lnTo>
                <a:lnTo>
                  <a:pt x="2827020" y="2286"/>
                </a:lnTo>
                <a:close/>
              </a:path>
              <a:path w="2827020" h="509904">
                <a:moveTo>
                  <a:pt x="2827020" y="4572"/>
                </a:moveTo>
                <a:lnTo>
                  <a:pt x="2817114" y="4572"/>
                </a:lnTo>
                <a:lnTo>
                  <a:pt x="2821686" y="9144"/>
                </a:lnTo>
                <a:lnTo>
                  <a:pt x="2827020" y="9144"/>
                </a:lnTo>
                <a:lnTo>
                  <a:pt x="2827020" y="4572"/>
                </a:lnTo>
                <a:close/>
              </a:path>
            </a:pathLst>
          </a:custGeom>
          <a:solidFill>
            <a:srgbClr val="DA5269"/>
          </a:solidFill>
          <a:ln w="6350">
            <a:solidFill>
              <a:schemeClr val="accent2">
                <a:lumMod val="75000"/>
              </a:schemeClr>
            </a:solidFill>
          </a:ln>
        </p:spPr>
        <p:txBody>
          <a:bodyPr wrap="square" lIns="0" tIns="0" rIns="0" bIns="0" rtlCol="0"/>
          <a:lstStyle/>
          <a:p>
            <a:endParaRPr/>
          </a:p>
        </p:txBody>
      </p:sp>
      <p:sp>
        <p:nvSpPr>
          <p:cNvPr id="38" name="object 25">
            <a:extLst>
              <a:ext uri="{FF2B5EF4-FFF2-40B4-BE49-F238E27FC236}">
                <a16:creationId xmlns:a16="http://schemas.microsoft.com/office/drawing/2014/main" xmlns="" id="{356A5CFA-6EA5-48FF-B20E-BB7F953B27EF}"/>
              </a:ext>
            </a:extLst>
          </p:cNvPr>
          <p:cNvSpPr/>
          <p:nvPr/>
        </p:nvSpPr>
        <p:spPr>
          <a:xfrm>
            <a:off x="1250553" y="2159909"/>
            <a:ext cx="2664145" cy="1481002"/>
          </a:xfrm>
          <a:custGeom>
            <a:avLst/>
            <a:gdLst/>
            <a:ahLst/>
            <a:cxnLst/>
            <a:rect l="l" t="t" r="r" b="b"/>
            <a:pathLst>
              <a:path w="1719580" h="1102995">
                <a:moveTo>
                  <a:pt x="1715262" y="0"/>
                </a:moveTo>
                <a:lnTo>
                  <a:pt x="2286" y="0"/>
                </a:lnTo>
                <a:lnTo>
                  <a:pt x="0" y="2285"/>
                </a:lnTo>
                <a:lnTo>
                  <a:pt x="0" y="1100327"/>
                </a:lnTo>
                <a:lnTo>
                  <a:pt x="2286" y="1102613"/>
                </a:lnTo>
                <a:lnTo>
                  <a:pt x="1715262" y="1102613"/>
                </a:lnTo>
                <a:lnTo>
                  <a:pt x="1716786" y="1101851"/>
                </a:lnTo>
                <a:lnTo>
                  <a:pt x="1717548" y="1100327"/>
                </a:lnTo>
                <a:lnTo>
                  <a:pt x="1718310" y="1099565"/>
                </a:lnTo>
                <a:lnTo>
                  <a:pt x="1709927" y="1099565"/>
                </a:lnTo>
                <a:lnTo>
                  <a:pt x="1708810" y="1097279"/>
                </a:lnTo>
                <a:lnTo>
                  <a:pt x="9906" y="1097279"/>
                </a:lnTo>
                <a:lnTo>
                  <a:pt x="5334" y="1092707"/>
                </a:lnTo>
                <a:lnTo>
                  <a:pt x="9906" y="1092707"/>
                </a:lnTo>
                <a:lnTo>
                  <a:pt x="9906" y="9905"/>
                </a:lnTo>
                <a:lnTo>
                  <a:pt x="5334" y="9905"/>
                </a:lnTo>
                <a:lnTo>
                  <a:pt x="9906" y="5333"/>
                </a:lnTo>
                <a:lnTo>
                  <a:pt x="1708773" y="5333"/>
                </a:lnTo>
                <a:lnTo>
                  <a:pt x="1709927" y="3047"/>
                </a:lnTo>
                <a:lnTo>
                  <a:pt x="1718690" y="3047"/>
                </a:lnTo>
                <a:lnTo>
                  <a:pt x="1718310" y="2285"/>
                </a:lnTo>
                <a:lnTo>
                  <a:pt x="1716786" y="761"/>
                </a:lnTo>
                <a:lnTo>
                  <a:pt x="1715262" y="0"/>
                </a:lnTo>
                <a:close/>
              </a:path>
              <a:path w="1719580" h="1102995">
                <a:moveTo>
                  <a:pt x="1709927" y="3047"/>
                </a:moveTo>
                <a:lnTo>
                  <a:pt x="1438656" y="540257"/>
                </a:lnTo>
                <a:lnTo>
                  <a:pt x="1438656" y="541781"/>
                </a:lnTo>
                <a:lnTo>
                  <a:pt x="1437894" y="543305"/>
                </a:lnTo>
                <a:lnTo>
                  <a:pt x="1438656" y="544829"/>
                </a:lnTo>
                <a:lnTo>
                  <a:pt x="1709927" y="1099565"/>
                </a:lnTo>
                <a:lnTo>
                  <a:pt x="1713738" y="1092707"/>
                </a:lnTo>
                <a:lnTo>
                  <a:pt x="1716825" y="1092707"/>
                </a:lnTo>
                <a:lnTo>
                  <a:pt x="1450026" y="544829"/>
                </a:lnTo>
                <a:lnTo>
                  <a:pt x="1447800" y="544829"/>
                </a:lnTo>
                <a:lnTo>
                  <a:pt x="1447800" y="540257"/>
                </a:lnTo>
                <a:lnTo>
                  <a:pt x="1450098" y="540257"/>
                </a:lnTo>
                <a:lnTo>
                  <a:pt x="1716773" y="9905"/>
                </a:lnTo>
                <a:lnTo>
                  <a:pt x="1713738" y="9905"/>
                </a:lnTo>
                <a:lnTo>
                  <a:pt x="1709927" y="3047"/>
                </a:lnTo>
                <a:close/>
              </a:path>
              <a:path w="1719580" h="1102995">
                <a:moveTo>
                  <a:pt x="1716825" y="1092707"/>
                </a:moveTo>
                <a:lnTo>
                  <a:pt x="1713738" y="1092707"/>
                </a:lnTo>
                <a:lnTo>
                  <a:pt x="1709927" y="1099565"/>
                </a:lnTo>
                <a:lnTo>
                  <a:pt x="1718310" y="1099565"/>
                </a:lnTo>
                <a:lnTo>
                  <a:pt x="1719072" y="1098803"/>
                </a:lnTo>
                <a:lnTo>
                  <a:pt x="1719072" y="1097279"/>
                </a:lnTo>
                <a:lnTo>
                  <a:pt x="1716825" y="1092707"/>
                </a:lnTo>
                <a:close/>
              </a:path>
              <a:path w="1719580" h="1102995">
                <a:moveTo>
                  <a:pt x="9906" y="1092707"/>
                </a:moveTo>
                <a:lnTo>
                  <a:pt x="5334" y="1092707"/>
                </a:lnTo>
                <a:lnTo>
                  <a:pt x="9906" y="1097279"/>
                </a:lnTo>
                <a:lnTo>
                  <a:pt x="9906" y="1092707"/>
                </a:lnTo>
                <a:close/>
              </a:path>
              <a:path w="1719580" h="1102995">
                <a:moveTo>
                  <a:pt x="1706574" y="1092707"/>
                </a:moveTo>
                <a:lnTo>
                  <a:pt x="9906" y="1092707"/>
                </a:lnTo>
                <a:lnTo>
                  <a:pt x="9906" y="1097279"/>
                </a:lnTo>
                <a:lnTo>
                  <a:pt x="1708810" y="1097279"/>
                </a:lnTo>
                <a:lnTo>
                  <a:pt x="1706574" y="1092707"/>
                </a:lnTo>
                <a:close/>
              </a:path>
              <a:path w="1719580" h="1102995">
                <a:moveTo>
                  <a:pt x="1447800" y="540257"/>
                </a:moveTo>
                <a:lnTo>
                  <a:pt x="1447800" y="544829"/>
                </a:lnTo>
                <a:lnTo>
                  <a:pt x="1448931" y="542580"/>
                </a:lnTo>
                <a:lnTo>
                  <a:pt x="1447800" y="540257"/>
                </a:lnTo>
                <a:close/>
              </a:path>
              <a:path w="1719580" h="1102995">
                <a:moveTo>
                  <a:pt x="1448931" y="542580"/>
                </a:moveTo>
                <a:lnTo>
                  <a:pt x="1447800" y="544829"/>
                </a:lnTo>
                <a:lnTo>
                  <a:pt x="1450026" y="544829"/>
                </a:lnTo>
                <a:lnTo>
                  <a:pt x="1448931" y="542580"/>
                </a:lnTo>
                <a:close/>
              </a:path>
              <a:path w="1719580" h="1102995">
                <a:moveTo>
                  <a:pt x="1450098" y="540257"/>
                </a:moveTo>
                <a:lnTo>
                  <a:pt x="1447800" y="540257"/>
                </a:lnTo>
                <a:lnTo>
                  <a:pt x="1448931" y="542580"/>
                </a:lnTo>
                <a:lnTo>
                  <a:pt x="1450098" y="540257"/>
                </a:lnTo>
                <a:close/>
              </a:path>
              <a:path w="1719580" h="1102995">
                <a:moveTo>
                  <a:pt x="9906" y="5333"/>
                </a:moveTo>
                <a:lnTo>
                  <a:pt x="5334" y="9905"/>
                </a:lnTo>
                <a:lnTo>
                  <a:pt x="9906" y="9905"/>
                </a:lnTo>
                <a:lnTo>
                  <a:pt x="9906" y="5333"/>
                </a:lnTo>
                <a:close/>
              </a:path>
              <a:path w="1719580" h="1102995">
                <a:moveTo>
                  <a:pt x="1708773" y="5333"/>
                </a:moveTo>
                <a:lnTo>
                  <a:pt x="9906" y="5333"/>
                </a:lnTo>
                <a:lnTo>
                  <a:pt x="9906" y="9905"/>
                </a:lnTo>
                <a:lnTo>
                  <a:pt x="1706464" y="9905"/>
                </a:lnTo>
                <a:lnTo>
                  <a:pt x="1708773" y="5333"/>
                </a:lnTo>
                <a:close/>
              </a:path>
              <a:path w="1719580" h="1102995">
                <a:moveTo>
                  <a:pt x="1718690" y="3047"/>
                </a:moveTo>
                <a:lnTo>
                  <a:pt x="1709927" y="3047"/>
                </a:lnTo>
                <a:lnTo>
                  <a:pt x="1713738" y="9905"/>
                </a:lnTo>
                <a:lnTo>
                  <a:pt x="1716773" y="9905"/>
                </a:lnTo>
                <a:lnTo>
                  <a:pt x="1719072" y="5333"/>
                </a:lnTo>
                <a:lnTo>
                  <a:pt x="1719072" y="3809"/>
                </a:lnTo>
                <a:lnTo>
                  <a:pt x="1718690" y="3047"/>
                </a:lnTo>
                <a:close/>
              </a:path>
            </a:pathLst>
          </a:custGeom>
          <a:solidFill>
            <a:srgbClr val="958B6C"/>
          </a:solidFill>
          <a:ln w="6350">
            <a:solidFill>
              <a:schemeClr val="accent6">
                <a:lumMod val="60000"/>
                <a:lumOff val="40000"/>
              </a:schemeClr>
            </a:solidFill>
          </a:ln>
        </p:spPr>
        <p:txBody>
          <a:bodyPr wrap="square" lIns="0" tIns="0" rIns="0" bIns="0" rtlCol="0"/>
          <a:lstStyle/>
          <a:p>
            <a:endParaRPr dirty="0"/>
          </a:p>
        </p:txBody>
      </p:sp>
      <p:sp>
        <p:nvSpPr>
          <p:cNvPr id="39" name="object 25">
            <a:extLst>
              <a:ext uri="{FF2B5EF4-FFF2-40B4-BE49-F238E27FC236}">
                <a16:creationId xmlns:a16="http://schemas.microsoft.com/office/drawing/2014/main" xmlns="" id="{3FB7FAA0-EBC9-40AB-93B2-EDBA79668EB5}"/>
              </a:ext>
            </a:extLst>
          </p:cNvPr>
          <p:cNvSpPr/>
          <p:nvPr/>
        </p:nvSpPr>
        <p:spPr>
          <a:xfrm>
            <a:off x="1250553" y="3717935"/>
            <a:ext cx="2703603" cy="1441628"/>
          </a:xfrm>
          <a:custGeom>
            <a:avLst/>
            <a:gdLst/>
            <a:ahLst/>
            <a:cxnLst/>
            <a:rect l="l" t="t" r="r" b="b"/>
            <a:pathLst>
              <a:path w="1719580" h="1102995">
                <a:moveTo>
                  <a:pt x="1715262" y="0"/>
                </a:moveTo>
                <a:lnTo>
                  <a:pt x="2286" y="0"/>
                </a:lnTo>
                <a:lnTo>
                  <a:pt x="0" y="2285"/>
                </a:lnTo>
                <a:lnTo>
                  <a:pt x="0" y="1100327"/>
                </a:lnTo>
                <a:lnTo>
                  <a:pt x="2286" y="1102613"/>
                </a:lnTo>
                <a:lnTo>
                  <a:pt x="1715262" y="1102613"/>
                </a:lnTo>
                <a:lnTo>
                  <a:pt x="1716786" y="1101851"/>
                </a:lnTo>
                <a:lnTo>
                  <a:pt x="1717548" y="1100327"/>
                </a:lnTo>
                <a:lnTo>
                  <a:pt x="1718310" y="1099565"/>
                </a:lnTo>
                <a:lnTo>
                  <a:pt x="1709927" y="1099565"/>
                </a:lnTo>
                <a:lnTo>
                  <a:pt x="1708810" y="1097279"/>
                </a:lnTo>
                <a:lnTo>
                  <a:pt x="9906" y="1097279"/>
                </a:lnTo>
                <a:lnTo>
                  <a:pt x="5334" y="1092707"/>
                </a:lnTo>
                <a:lnTo>
                  <a:pt x="9906" y="1092707"/>
                </a:lnTo>
                <a:lnTo>
                  <a:pt x="9906" y="9905"/>
                </a:lnTo>
                <a:lnTo>
                  <a:pt x="5334" y="9905"/>
                </a:lnTo>
                <a:lnTo>
                  <a:pt x="9906" y="5333"/>
                </a:lnTo>
                <a:lnTo>
                  <a:pt x="1708773" y="5333"/>
                </a:lnTo>
                <a:lnTo>
                  <a:pt x="1709927" y="3047"/>
                </a:lnTo>
                <a:lnTo>
                  <a:pt x="1718690" y="3047"/>
                </a:lnTo>
                <a:lnTo>
                  <a:pt x="1718310" y="2285"/>
                </a:lnTo>
                <a:lnTo>
                  <a:pt x="1716786" y="761"/>
                </a:lnTo>
                <a:lnTo>
                  <a:pt x="1715262" y="0"/>
                </a:lnTo>
                <a:close/>
              </a:path>
              <a:path w="1719580" h="1102995">
                <a:moveTo>
                  <a:pt x="1709927" y="3047"/>
                </a:moveTo>
                <a:lnTo>
                  <a:pt x="1438656" y="540257"/>
                </a:lnTo>
                <a:lnTo>
                  <a:pt x="1438656" y="541781"/>
                </a:lnTo>
                <a:lnTo>
                  <a:pt x="1437894" y="543305"/>
                </a:lnTo>
                <a:lnTo>
                  <a:pt x="1438656" y="544829"/>
                </a:lnTo>
                <a:lnTo>
                  <a:pt x="1709927" y="1099565"/>
                </a:lnTo>
                <a:lnTo>
                  <a:pt x="1713738" y="1092707"/>
                </a:lnTo>
                <a:lnTo>
                  <a:pt x="1716825" y="1092707"/>
                </a:lnTo>
                <a:lnTo>
                  <a:pt x="1450026" y="544829"/>
                </a:lnTo>
                <a:lnTo>
                  <a:pt x="1447800" y="544829"/>
                </a:lnTo>
                <a:lnTo>
                  <a:pt x="1447800" y="540257"/>
                </a:lnTo>
                <a:lnTo>
                  <a:pt x="1450098" y="540257"/>
                </a:lnTo>
                <a:lnTo>
                  <a:pt x="1716773" y="9905"/>
                </a:lnTo>
                <a:lnTo>
                  <a:pt x="1713738" y="9905"/>
                </a:lnTo>
                <a:lnTo>
                  <a:pt x="1709927" y="3047"/>
                </a:lnTo>
                <a:close/>
              </a:path>
              <a:path w="1719580" h="1102995">
                <a:moveTo>
                  <a:pt x="1716825" y="1092707"/>
                </a:moveTo>
                <a:lnTo>
                  <a:pt x="1713738" y="1092707"/>
                </a:lnTo>
                <a:lnTo>
                  <a:pt x="1709927" y="1099565"/>
                </a:lnTo>
                <a:lnTo>
                  <a:pt x="1718310" y="1099565"/>
                </a:lnTo>
                <a:lnTo>
                  <a:pt x="1719072" y="1098803"/>
                </a:lnTo>
                <a:lnTo>
                  <a:pt x="1719072" y="1097279"/>
                </a:lnTo>
                <a:lnTo>
                  <a:pt x="1716825" y="1092707"/>
                </a:lnTo>
                <a:close/>
              </a:path>
              <a:path w="1719580" h="1102995">
                <a:moveTo>
                  <a:pt x="9906" y="1092707"/>
                </a:moveTo>
                <a:lnTo>
                  <a:pt x="5334" y="1092707"/>
                </a:lnTo>
                <a:lnTo>
                  <a:pt x="9906" y="1097279"/>
                </a:lnTo>
                <a:lnTo>
                  <a:pt x="9906" y="1092707"/>
                </a:lnTo>
                <a:close/>
              </a:path>
              <a:path w="1719580" h="1102995">
                <a:moveTo>
                  <a:pt x="1706574" y="1092707"/>
                </a:moveTo>
                <a:lnTo>
                  <a:pt x="9906" y="1092707"/>
                </a:lnTo>
                <a:lnTo>
                  <a:pt x="9906" y="1097279"/>
                </a:lnTo>
                <a:lnTo>
                  <a:pt x="1708810" y="1097279"/>
                </a:lnTo>
                <a:lnTo>
                  <a:pt x="1706574" y="1092707"/>
                </a:lnTo>
                <a:close/>
              </a:path>
              <a:path w="1719580" h="1102995">
                <a:moveTo>
                  <a:pt x="1447800" y="540257"/>
                </a:moveTo>
                <a:lnTo>
                  <a:pt x="1447800" y="544829"/>
                </a:lnTo>
                <a:lnTo>
                  <a:pt x="1448931" y="542580"/>
                </a:lnTo>
                <a:lnTo>
                  <a:pt x="1447800" y="540257"/>
                </a:lnTo>
                <a:close/>
              </a:path>
              <a:path w="1719580" h="1102995">
                <a:moveTo>
                  <a:pt x="1448931" y="542580"/>
                </a:moveTo>
                <a:lnTo>
                  <a:pt x="1447800" y="544829"/>
                </a:lnTo>
                <a:lnTo>
                  <a:pt x="1450026" y="544829"/>
                </a:lnTo>
                <a:lnTo>
                  <a:pt x="1448931" y="542580"/>
                </a:lnTo>
                <a:close/>
              </a:path>
              <a:path w="1719580" h="1102995">
                <a:moveTo>
                  <a:pt x="1450098" y="540257"/>
                </a:moveTo>
                <a:lnTo>
                  <a:pt x="1447800" y="540257"/>
                </a:lnTo>
                <a:lnTo>
                  <a:pt x="1448931" y="542580"/>
                </a:lnTo>
                <a:lnTo>
                  <a:pt x="1450098" y="540257"/>
                </a:lnTo>
                <a:close/>
              </a:path>
              <a:path w="1719580" h="1102995">
                <a:moveTo>
                  <a:pt x="9906" y="5333"/>
                </a:moveTo>
                <a:lnTo>
                  <a:pt x="5334" y="9905"/>
                </a:lnTo>
                <a:lnTo>
                  <a:pt x="9906" y="9905"/>
                </a:lnTo>
                <a:lnTo>
                  <a:pt x="9906" y="5333"/>
                </a:lnTo>
                <a:close/>
              </a:path>
              <a:path w="1719580" h="1102995">
                <a:moveTo>
                  <a:pt x="1708773" y="5333"/>
                </a:moveTo>
                <a:lnTo>
                  <a:pt x="9906" y="5333"/>
                </a:lnTo>
                <a:lnTo>
                  <a:pt x="9906" y="9905"/>
                </a:lnTo>
                <a:lnTo>
                  <a:pt x="1706464" y="9905"/>
                </a:lnTo>
                <a:lnTo>
                  <a:pt x="1708773" y="5333"/>
                </a:lnTo>
                <a:close/>
              </a:path>
              <a:path w="1719580" h="1102995">
                <a:moveTo>
                  <a:pt x="1718690" y="3047"/>
                </a:moveTo>
                <a:lnTo>
                  <a:pt x="1709927" y="3047"/>
                </a:lnTo>
                <a:lnTo>
                  <a:pt x="1713738" y="9905"/>
                </a:lnTo>
                <a:lnTo>
                  <a:pt x="1716773" y="9905"/>
                </a:lnTo>
                <a:lnTo>
                  <a:pt x="1719072" y="5333"/>
                </a:lnTo>
                <a:lnTo>
                  <a:pt x="1719072" y="3809"/>
                </a:lnTo>
                <a:lnTo>
                  <a:pt x="1718690" y="3047"/>
                </a:lnTo>
                <a:close/>
              </a:path>
            </a:pathLst>
          </a:custGeom>
          <a:solidFill>
            <a:srgbClr val="958B6C"/>
          </a:solidFill>
          <a:ln w="6350">
            <a:solidFill>
              <a:schemeClr val="bg1">
                <a:lumMod val="65000"/>
              </a:schemeClr>
            </a:solidFill>
          </a:ln>
        </p:spPr>
        <p:txBody>
          <a:bodyPr wrap="square" lIns="0" tIns="0" rIns="0" bIns="0" rtlCol="0"/>
          <a:lstStyle/>
          <a:p>
            <a:endParaRPr dirty="0"/>
          </a:p>
        </p:txBody>
      </p:sp>
      <p:sp>
        <p:nvSpPr>
          <p:cNvPr id="40" name="object 23">
            <a:extLst>
              <a:ext uri="{FF2B5EF4-FFF2-40B4-BE49-F238E27FC236}">
                <a16:creationId xmlns:a16="http://schemas.microsoft.com/office/drawing/2014/main" xmlns="" id="{0D4CB45A-18F4-4985-9B98-2E13EA0B6807}"/>
              </a:ext>
            </a:extLst>
          </p:cNvPr>
          <p:cNvSpPr/>
          <p:nvPr/>
        </p:nvSpPr>
        <p:spPr>
          <a:xfrm>
            <a:off x="1250553" y="5228189"/>
            <a:ext cx="3998910" cy="697807"/>
          </a:xfrm>
          <a:custGeom>
            <a:avLst/>
            <a:gdLst/>
            <a:ahLst/>
            <a:cxnLst/>
            <a:rect l="l" t="t" r="r" b="b"/>
            <a:pathLst>
              <a:path w="2745104" h="492759">
                <a:moveTo>
                  <a:pt x="2286" y="0"/>
                </a:moveTo>
                <a:lnTo>
                  <a:pt x="0" y="1524"/>
                </a:lnTo>
                <a:lnTo>
                  <a:pt x="0" y="489966"/>
                </a:lnTo>
                <a:lnTo>
                  <a:pt x="2286" y="492252"/>
                </a:lnTo>
                <a:lnTo>
                  <a:pt x="2741676" y="492252"/>
                </a:lnTo>
                <a:lnTo>
                  <a:pt x="2743200" y="491490"/>
                </a:lnTo>
                <a:lnTo>
                  <a:pt x="2743962" y="489966"/>
                </a:lnTo>
                <a:lnTo>
                  <a:pt x="2736341" y="489966"/>
                </a:lnTo>
                <a:lnTo>
                  <a:pt x="2735043" y="487680"/>
                </a:lnTo>
                <a:lnTo>
                  <a:pt x="9906" y="487680"/>
                </a:lnTo>
                <a:lnTo>
                  <a:pt x="5334" y="483108"/>
                </a:lnTo>
                <a:lnTo>
                  <a:pt x="9906" y="483108"/>
                </a:lnTo>
                <a:lnTo>
                  <a:pt x="9906" y="9146"/>
                </a:lnTo>
                <a:lnTo>
                  <a:pt x="5334" y="9144"/>
                </a:lnTo>
                <a:lnTo>
                  <a:pt x="9906" y="4572"/>
                </a:lnTo>
                <a:lnTo>
                  <a:pt x="2472027" y="4572"/>
                </a:lnTo>
                <a:lnTo>
                  <a:pt x="2471166" y="3048"/>
                </a:lnTo>
                <a:lnTo>
                  <a:pt x="2468879" y="762"/>
                </a:lnTo>
                <a:lnTo>
                  <a:pt x="2286" y="0"/>
                </a:lnTo>
                <a:close/>
              </a:path>
              <a:path w="2745104" h="492759">
                <a:moveTo>
                  <a:pt x="2474182" y="8382"/>
                </a:moveTo>
                <a:lnTo>
                  <a:pt x="2462784" y="8382"/>
                </a:lnTo>
                <a:lnTo>
                  <a:pt x="2466594" y="10668"/>
                </a:lnTo>
                <a:lnTo>
                  <a:pt x="2464082" y="10668"/>
                </a:lnTo>
                <a:lnTo>
                  <a:pt x="2736341" y="489966"/>
                </a:lnTo>
                <a:lnTo>
                  <a:pt x="2740152" y="483108"/>
                </a:lnTo>
                <a:lnTo>
                  <a:pt x="2742669" y="483108"/>
                </a:lnTo>
                <a:lnTo>
                  <a:pt x="2475475" y="10668"/>
                </a:lnTo>
                <a:lnTo>
                  <a:pt x="2466594" y="10668"/>
                </a:lnTo>
                <a:lnTo>
                  <a:pt x="2475474" y="10666"/>
                </a:lnTo>
                <a:lnTo>
                  <a:pt x="2474182" y="8382"/>
                </a:lnTo>
                <a:close/>
              </a:path>
              <a:path w="2745104" h="492759">
                <a:moveTo>
                  <a:pt x="2742669" y="483108"/>
                </a:moveTo>
                <a:lnTo>
                  <a:pt x="2740152" y="483108"/>
                </a:lnTo>
                <a:lnTo>
                  <a:pt x="2736341" y="489966"/>
                </a:lnTo>
                <a:lnTo>
                  <a:pt x="2743962" y="489966"/>
                </a:lnTo>
                <a:lnTo>
                  <a:pt x="2744724" y="488442"/>
                </a:lnTo>
                <a:lnTo>
                  <a:pt x="2744724" y="486918"/>
                </a:lnTo>
                <a:lnTo>
                  <a:pt x="2743962" y="485394"/>
                </a:lnTo>
                <a:lnTo>
                  <a:pt x="2742669" y="483108"/>
                </a:lnTo>
                <a:close/>
              </a:path>
              <a:path w="2745104" h="492759">
                <a:moveTo>
                  <a:pt x="9906" y="483108"/>
                </a:moveTo>
                <a:lnTo>
                  <a:pt x="5334" y="483108"/>
                </a:lnTo>
                <a:lnTo>
                  <a:pt x="9906" y="487680"/>
                </a:lnTo>
                <a:lnTo>
                  <a:pt x="9906" y="483108"/>
                </a:lnTo>
                <a:close/>
              </a:path>
              <a:path w="2745104" h="492759">
                <a:moveTo>
                  <a:pt x="2732446" y="483108"/>
                </a:moveTo>
                <a:lnTo>
                  <a:pt x="9906" y="483108"/>
                </a:lnTo>
                <a:lnTo>
                  <a:pt x="9906" y="487680"/>
                </a:lnTo>
                <a:lnTo>
                  <a:pt x="2735043" y="487680"/>
                </a:lnTo>
                <a:lnTo>
                  <a:pt x="2732446" y="483108"/>
                </a:lnTo>
                <a:close/>
              </a:path>
              <a:path w="2745104" h="492759">
                <a:moveTo>
                  <a:pt x="2462784" y="8382"/>
                </a:moveTo>
                <a:lnTo>
                  <a:pt x="2464081" y="10666"/>
                </a:lnTo>
                <a:lnTo>
                  <a:pt x="2466594" y="10668"/>
                </a:lnTo>
                <a:lnTo>
                  <a:pt x="2462784" y="8382"/>
                </a:lnTo>
                <a:close/>
              </a:path>
              <a:path w="2745104" h="492759">
                <a:moveTo>
                  <a:pt x="2472027" y="4572"/>
                </a:moveTo>
                <a:lnTo>
                  <a:pt x="9906" y="4572"/>
                </a:lnTo>
                <a:lnTo>
                  <a:pt x="9906" y="9146"/>
                </a:lnTo>
                <a:lnTo>
                  <a:pt x="2464081" y="10666"/>
                </a:lnTo>
                <a:lnTo>
                  <a:pt x="2462784" y="8382"/>
                </a:lnTo>
                <a:lnTo>
                  <a:pt x="2474182" y="8382"/>
                </a:lnTo>
                <a:lnTo>
                  <a:pt x="2472027" y="4572"/>
                </a:lnTo>
                <a:close/>
              </a:path>
              <a:path w="2745104" h="492759">
                <a:moveTo>
                  <a:pt x="9906" y="4572"/>
                </a:moveTo>
                <a:lnTo>
                  <a:pt x="5334" y="9144"/>
                </a:lnTo>
                <a:lnTo>
                  <a:pt x="9906" y="9146"/>
                </a:lnTo>
                <a:lnTo>
                  <a:pt x="9906" y="4572"/>
                </a:lnTo>
                <a:close/>
              </a:path>
            </a:pathLst>
          </a:custGeom>
          <a:solidFill>
            <a:srgbClr val="A21F1F"/>
          </a:solidFill>
          <a:ln w="6350">
            <a:solidFill>
              <a:srgbClr val="002060"/>
            </a:solidFill>
          </a:ln>
        </p:spPr>
        <p:txBody>
          <a:bodyPr wrap="square" lIns="0" tIns="0" rIns="0" bIns="0" rtlCol="0"/>
          <a:lstStyle/>
          <a:p>
            <a:endParaRPr/>
          </a:p>
        </p:txBody>
      </p:sp>
      <p:sp>
        <p:nvSpPr>
          <p:cNvPr id="41" name="ZoneTexte 40">
            <a:extLst>
              <a:ext uri="{FF2B5EF4-FFF2-40B4-BE49-F238E27FC236}">
                <a16:creationId xmlns:a16="http://schemas.microsoft.com/office/drawing/2014/main" xmlns="" id="{880F2898-26DE-4A90-A46C-270B15BC17C7}"/>
              </a:ext>
            </a:extLst>
          </p:cNvPr>
          <p:cNvSpPr txBox="1"/>
          <p:nvPr/>
        </p:nvSpPr>
        <p:spPr>
          <a:xfrm>
            <a:off x="6647207" y="1511828"/>
            <a:ext cx="3640505" cy="523220"/>
          </a:xfrm>
          <a:prstGeom prst="rect">
            <a:avLst/>
          </a:prstGeom>
          <a:noFill/>
        </p:spPr>
        <p:txBody>
          <a:bodyPr wrap="square">
            <a:spAutoFit/>
          </a:bodyPr>
          <a:lstStyle/>
          <a:p>
            <a:pPr algn="just"/>
            <a:r>
              <a:rPr lang="fr-FR" sz="1400" b="0" i="0" u="none" strike="noStrike" baseline="0" dirty="0">
                <a:solidFill>
                  <a:srgbClr val="000000"/>
                </a:solidFill>
              </a:rPr>
              <a:t>Portant sur la possibilité de défaillance des crédits individuels garantis.</a:t>
            </a:r>
            <a:endParaRPr lang="fr-FR" sz="1400" dirty="0">
              <a:solidFill>
                <a:srgbClr val="000000"/>
              </a:solidFill>
            </a:endParaRPr>
          </a:p>
        </p:txBody>
      </p:sp>
      <p:sp>
        <p:nvSpPr>
          <p:cNvPr id="42" name="ZoneTexte 41">
            <a:extLst>
              <a:ext uri="{FF2B5EF4-FFF2-40B4-BE49-F238E27FC236}">
                <a16:creationId xmlns:a16="http://schemas.microsoft.com/office/drawing/2014/main" xmlns="" id="{5C4FECBB-A0F5-4747-A1D4-6D52A76D9C45}"/>
              </a:ext>
            </a:extLst>
          </p:cNvPr>
          <p:cNvSpPr txBox="1"/>
          <p:nvPr/>
        </p:nvSpPr>
        <p:spPr>
          <a:xfrm>
            <a:off x="7947425" y="2332979"/>
            <a:ext cx="2340287" cy="1169551"/>
          </a:xfrm>
          <a:prstGeom prst="rect">
            <a:avLst/>
          </a:prstGeom>
          <a:noFill/>
        </p:spPr>
        <p:txBody>
          <a:bodyPr wrap="square">
            <a:spAutoFit/>
          </a:bodyPr>
          <a:lstStyle/>
          <a:p>
            <a:pPr algn="just"/>
            <a:r>
              <a:rPr lang="fr-FR" sz="1400" b="0" i="0" u="none" strike="noStrike" spc="-50" dirty="0">
                <a:solidFill>
                  <a:srgbClr val="000000"/>
                </a:solidFill>
              </a:rPr>
              <a:t>Résultant dans une menace suite à une composition du "portefeuille des engagements de garantie" non – ou pas assez - diversifiée.</a:t>
            </a:r>
            <a:endParaRPr lang="fr-FR" sz="1400" spc="-50" dirty="0">
              <a:solidFill>
                <a:srgbClr val="000000"/>
              </a:solidFill>
            </a:endParaRPr>
          </a:p>
        </p:txBody>
      </p:sp>
      <p:sp>
        <p:nvSpPr>
          <p:cNvPr id="43" name="ZoneTexte 42">
            <a:extLst>
              <a:ext uri="{FF2B5EF4-FFF2-40B4-BE49-F238E27FC236}">
                <a16:creationId xmlns:a16="http://schemas.microsoft.com/office/drawing/2014/main" xmlns="" id="{72A05848-1E86-4969-B1F1-6617F5FEE285}"/>
              </a:ext>
            </a:extLst>
          </p:cNvPr>
          <p:cNvSpPr txBox="1"/>
          <p:nvPr/>
        </p:nvSpPr>
        <p:spPr>
          <a:xfrm>
            <a:off x="7979350" y="3774568"/>
            <a:ext cx="2340287" cy="1384995"/>
          </a:xfrm>
          <a:prstGeom prst="rect">
            <a:avLst/>
          </a:prstGeom>
          <a:noFill/>
        </p:spPr>
        <p:txBody>
          <a:bodyPr wrap="square">
            <a:spAutoFit/>
          </a:bodyPr>
          <a:lstStyle/>
          <a:p>
            <a:pPr algn="just"/>
            <a:r>
              <a:rPr lang="fr-FR" sz="1400" b="0" i="0" u="none" strike="noStrike" spc="-50" dirty="0">
                <a:solidFill>
                  <a:srgbClr val="000000"/>
                </a:solidFill>
              </a:rPr>
              <a:t>Signifiant que des appels à indemnisation inattendus de la part des établissements de crédit peuvent dépasser les moyens liquides d’un système de garantie.</a:t>
            </a:r>
            <a:endParaRPr lang="fr-FR" sz="1400" spc="-50" dirty="0">
              <a:solidFill>
                <a:srgbClr val="000000"/>
              </a:solidFill>
            </a:endParaRPr>
          </a:p>
        </p:txBody>
      </p:sp>
      <p:sp>
        <p:nvSpPr>
          <p:cNvPr id="44" name="ZoneTexte 43">
            <a:extLst>
              <a:ext uri="{FF2B5EF4-FFF2-40B4-BE49-F238E27FC236}">
                <a16:creationId xmlns:a16="http://schemas.microsoft.com/office/drawing/2014/main" xmlns="" id="{5291F18B-C6CA-4B01-B67E-174E40C03A37}"/>
              </a:ext>
            </a:extLst>
          </p:cNvPr>
          <p:cNvSpPr txBox="1"/>
          <p:nvPr/>
        </p:nvSpPr>
        <p:spPr>
          <a:xfrm>
            <a:off x="1250553" y="5406629"/>
            <a:ext cx="3640505" cy="307777"/>
          </a:xfrm>
          <a:prstGeom prst="rect">
            <a:avLst/>
          </a:prstGeom>
          <a:noFill/>
        </p:spPr>
        <p:txBody>
          <a:bodyPr wrap="square">
            <a:spAutoFit/>
          </a:bodyPr>
          <a:lstStyle/>
          <a:p>
            <a:pPr algn="just"/>
            <a:r>
              <a:rPr lang="fr-FR" sz="1400" b="0" i="0" u="none" strike="noStrike" baseline="0" dirty="0">
                <a:solidFill>
                  <a:srgbClr val="000000"/>
                </a:solidFill>
              </a:rPr>
              <a:t>Portant sur la valeur des placements.</a:t>
            </a:r>
            <a:endParaRPr lang="fr-FR" sz="1400" dirty="0">
              <a:solidFill>
                <a:srgbClr val="000000"/>
              </a:solidFill>
            </a:endParaRPr>
          </a:p>
        </p:txBody>
      </p:sp>
      <p:sp>
        <p:nvSpPr>
          <p:cNvPr id="46" name="ZoneTexte 45">
            <a:extLst>
              <a:ext uri="{FF2B5EF4-FFF2-40B4-BE49-F238E27FC236}">
                <a16:creationId xmlns:a16="http://schemas.microsoft.com/office/drawing/2014/main" xmlns="" id="{7A200322-D391-4799-B385-6735398A4D0C}"/>
              </a:ext>
            </a:extLst>
          </p:cNvPr>
          <p:cNvSpPr txBox="1"/>
          <p:nvPr/>
        </p:nvSpPr>
        <p:spPr>
          <a:xfrm>
            <a:off x="1265082" y="4003491"/>
            <a:ext cx="2292026" cy="954107"/>
          </a:xfrm>
          <a:prstGeom prst="rect">
            <a:avLst/>
          </a:prstGeom>
          <a:noFill/>
        </p:spPr>
        <p:txBody>
          <a:bodyPr wrap="square">
            <a:spAutoFit/>
          </a:bodyPr>
          <a:lstStyle>
            <a:defPPr>
              <a:defRPr lang="en-US"/>
            </a:defPPr>
            <a:lvl1pPr algn="just">
              <a:defRPr sz="1400" b="0" i="0" u="none" strike="noStrike" spc="-50">
                <a:solidFill>
                  <a:srgbClr val="000000"/>
                </a:solidFill>
              </a:defRPr>
            </a:lvl1pPr>
          </a:lstStyle>
          <a:p>
            <a:r>
              <a:rPr lang="fr-FR" dirty="0"/>
              <a:t>Portant sur l’informatique, sur l’inadéquation et la déficience des procédures, sur la fraude et sur d’autres infractions.</a:t>
            </a:r>
          </a:p>
        </p:txBody>
      </p:sp>
      <p:sp>
        <p:nvSpPr>
          <p:cNvPr id="47" name="ZoneTexte 46">
            <a:extLst>
              <a:ext uri="{FF2B5EF4-FFF2-40B4-BE49-F238E27FC236}">
                <a16:creationId xmlns:a16="http://schemas.microsoft.com/office/drawing/2014/main" xmlns="" id="{E4495E61-9016-488E-9443-CE0482D8CBFB}"/>
              </a:ext>
            </a:extLst>
          </p:cNvPr>
          <p:cNvSpPr txBox="1"/>
          <p:nvPr/>
        </p:nvSpPr>
        <p:spPr>
          <a:xfrm>
            <a:off x="1337816" y="2724071"/>
            <a:ext cx="2053112" cy="523220"/>
          </a:xfrm>
          <a:prstGeom prst="rect">
            <a:avLst/>
          </a:prstGeom>
          <a:noFill/>
        </p:spPr>
        <p:txBody>
          <a:bodyPr wrap="square">
            <a:spAutoFit/>
          </a:bodyPr>
          <a:lstStyle/>
          <a:p>
            <a:pPr algn="just"/>
            <a:r>
              <a:rPr lang="fr-FR" sz="1400" b="0" i="0" u="none" strike="noStrike" baseline="0" dirty="0">
                <a:solidFill>
                  <a:srgbClr val="000000"/>
                </a:solidFill>
              </a:rPr>
              <a:t>Résultant d’une mauvaise décision stratégique.</a:t>
            </a:r>
            <a:endParaRPr lang="fr-FR" sz="1400" dirty="0">
              <a:solidFill>
                <a:srgbClr val="000000"/>
              </a:solidFill>
            </a:endParaRPr>
          </a:p>
        </p:txBody>
      </p:sp>
    </p:spTree>
    <p:extLst>
      <p:ext uri="{BB962C8B-B14F-4D97-AF65-F5344CB8AC3E}">
        <p14:creationId xmlns:p14="http://schemas.microsoft.com/office/powerpoint/2010/main" val="917130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8">
            <a:extLst>
              <a:ext uri="{FF2B5EF4-FFF2-40B4-BE49-F238E27FC236}">
                <a16:creationId xmlns:a16="http://schemas.microsoft.com/office/drawing/2014/main" xmlns="" id="{EEC1DD0E-B80D-4FD9-A249-460CB4809169}"/>
              </a:ext>
            </a:extLst>
          </p:cNvPr>
          <p:cNvGrpSpPr>
            <a:grpSpLocks/>
          </p:cNvGrpSpPr>
          <p:nvPr/>
        </p:nvGrpSpPr>
        <p:grpSpPr bwMode="auto">
          <a:xfrm>
            <a:off x="11014075" y="6237288"/>
            <a:ext cx="957263" cy="287337"/>
            <a:chOff x="9460301" y="7063452"/>
            <a:chExt cx="926165" cy="277783"/>
          </a:xfrm>
        </p:grpSpPr>
        <p:sp>
          <p:nvSpPr>
            <p:cNvPr id="6" name="Espace réservé du numéro de diapositive 5">
              <a:extLst>
                <a:ext uri="{FF2B5EF4-FFF2-40B4-BE49-F238E27FC236}">
                  <a16:creationId xmlns:a16="http://schemas.microsoft.com/office/drawing/2014/main" xmlns="" id="{ED43C5E1-47E9-43A4-84AA-AB4CD5F31A58}"/>
                </a:ext>
              </a:extLst>
            </p:cNvPr>
            <p:cNvSpPr txBox="1">
              <a:spLocks/>
            </p:cNvSpPr>
            <p:nvPr/>
          </p:nvSpPr>
          <p:spPr>
            <a:xfrm>
              <a:off x="9460301" y="7063452"/>
              <a:ext cx="926165" cy="277783"/>
            </a:xfrm>
            <a:prstGeom prst="rect">
              <a:avLst/>
            </a:prstGeom>
          </p:spPr>
          <p:txBody>
            <a:bodyPr/>
            <a:ls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a:lstStyle>
            <a:p>
              <a:pPr algn="ctr" defTabSz="1042717" eaLnBrk="1" fontAlgn="auto" hangingPunct="1">
                <a:spcBef>
                  <a:spcPts val="0"/>
                </a:spcBef>
                <a:spcAft>
                  <a:spcPts val="0"/>
                </a:spcAft>
                <a:defRPr/>
              </a:pPr>
              <a:fld id="{0FD39C0D-2820-4F1B-838D-E1ECDD5FD67B}" type="slidenum">
                <a:rPr lang="en-GB" sz="1448">
                  <a:solidFill>
                    <a:srgbClr val="002060"/>
                  </a:solidFill>
                  <a:latin typeface="+mn-lt"/>
                  <a:cs typeface="Calibri" panose="020F0502020204030204" pitchFamily="34" charset="0"/>
                </a:rPr>
                <a:pPr algn="ctr" defTabSz="1042717" eaLnBrk="1" fontAlgn="auto" hangingPunct="1">
                  <a:spcBef>
                    <a:spcPts val="0"/>
                  </a:spcBef>
                  <a:spcAft>
                    <a:spcPts val="0"/>
                  </a:spcAft>
                  <a:defRPr/>
                </a:pPr>
                <a:t>9</a:t>
              </a:fld>
              <a:endParaRPr lang="en-GB" sz="1448" dirty="0">
                <a:solidFill>
                  <a:srgbClr val="002060"/>
                </a:solidFill>
                <a:latin typeface="+mn-lt"/>
                <a:cs typeface="Calibri" panose="020F0502020204030204" pitchFamily="34" charset="0"/>
              </a:endParaRPr>
            </a:p>
          </p:txBody>
        </p:sp>
        <p:cxnSp>
          <p:nvCxnSpPr>
            <p:cNvPr id="7" name="Connecteur droit 6">
              <a:extLst>
                <a:ext uri="{FF2B5EF4-FFF2-40B4-BE49-F238E27FC236}">
                  <a16:creationId xmlns:a16="http://schemas.microsoft.com/office/drawing/2014/main" xmlns="" id="{2E916620-8DAE-45A6-8753-262D5757757B}"/>
                </a:ext>
              </a:extLst>
            </p:cNvPr>
            <p:cNvCxnSpPr/>
            <p:nvPr/>
          </p:nvCxnSpPr>
          <p:spPr>
            <a:xfrm>
              <a:off x="9738304" y="7092611"/>
              <a:ext cx="0" cy="244020"/>
            </a:xfrm>
            <a:prstGeom prst="line">
              <a:avLst/>
            </a:prstGeom>
            <a:ln>
              <a:solidFill>
                <a:srgbClr val="003062"/>
              </a:solidFill>
            </a:ln>
          </p:spPr>
          <p:style>
            <a:lnRef idx="1">
              <a:schemeClr val="accent1"/>
            </a:lnRef>
            <a:fillRef idx="0">
              <a:schemeClr val="accent1"/>
            </a:fillRef>
            <a:effectRef idx="0">
              <a:schemeClr val="accent1"/>
            </a:effectRef>
            <a:fontRef idx="minor">
              <a:schemeClr val="tx1"/>
            </a:fontRef>
          </p:style>
        </p:cxnSp>
      </p:grpSp>
      <p:cxnSp>
        <p:nvCxnSpPr>
          <p:cNvPr id="8" name="Connecteur droit 7">
            <a:extLst>
              <a:ext uri="{FF2B5EF4-FFF2-40B4-BE49-F238E27FC236}">
                <a16:creationId xmlns:a16="http://schemas.microsoft.com/office/drawing/2014/main" xmlns="" id="{EC23064F-FBFF-40B2-97D5-9FE122837EFA}"/>
              </a:ext>
            </a:extLst>
          </p:cNvPr>
          <p:cNvCxnSpPr>
            <a:cxnSpLocks/>
          </p:cNvCxnSpPr>
          <p:nvPr/>
        </p:nvCxnSpPr>
        <p:spPr>
          <a:xfrm>
            <a:off x="0" y="971931"/>
            <a:ext cx="10996863" cy="0"/>
          </a:xfrm>
          <a:prstGeom prst="line">
            <a:avLst/>
          </a:prstGeom>
          <a:ln w="19050">
            <a:solidFill>
              <a:srgbClr val="0E3A4D"/>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xmlns="" id="{ECE03D5E-D6FA-4B3D-815F-A9409A32082B}"/>
              </a:ext>
            </a:extLst>
          </p:cNvPr>
          <p:cNvPicPr>
            <a:picLocks noChangeAspect="1"/>
          </p:cNvPicPr>
          <p:nvPr/>
        </p:nvPicPr>
        <p:blipFill>
          <a:blip r:embed="rId3"/>
          <a:stretch>
            <a:fillRect/>
          </a:stretch>
        </p:blipFill>
        <p:spPr>
          <a:xfrm>
            <a:off x="11090358" y="394735"/>
            <a:ext cx="695325" cy="866775"/>
          </a:xfrm>
          <a:prstGeom prst="rect">
            <a:avLst/>
          </a:prstGeom>
        </p:spPr>
      </p:pic>
      <p:sp>
        <p:nvSpPr>
          <p:cNvPr id="45" name="Title 9">
            <a:extLst>
              <a:ext uri="{FF2B5EF4-FFF2-40B4-BE49-F238E27FC236}">
                <a16:creationId xmlns:a16="http://schemas.microsoft.com/office/drawing/2014/main" xmlns="" id="{78397562-115E-48DF-A07F-6A1299263DEE}"/>
              </a:ext>
            </a:extLst>
          </p:cNvPr>
          <p:cNvSpPr txBox="1">
            <a:spLocks/>
          </p:cNvSpPr>
          <p:nvPr/>
        </p:nvSpPr>
        <p:spPr>
          <a:xfrm>
            <a:off x="138709" y="465177"/>
            <a:ext cx="10515600" cy="507831"/>
          </a:xfrm>
          <a:prstGeom prst="rect">
            <a:avLst/>
          </a:prstGeom>
        </p:spPr>
        <p:txBody>
          <a:bodyPr vert="horz" lIns="91440" tIns="45720" rIns="91440" bIns="45720" rtlCol="0" anchor="ctr">
            <a:spAutoFit/>
          </a:bodyPr>
          <a:lstStyle>
            <a:lvl1pPr>
              <a:lnSpc>
                <a:spcPct val="90000"/>
              </a:lnSpc>
              <a:spcBef>
                <a:spcPct val="0"/>
              </a:spcBef>
              <a:buNone/>
              <a:defRPr sz="3600" b="1">
                <a:solidFill>
                  <a:srgbClr val="0E3A4D"/>
                </a:solidFill>
                <a:latin typeface="Segoe UI" panose="020B0502040204020203" pitchFamily="34" charset="0"/>
                <a:ea typeface="+mj-ea"/>
                <a:cs typeface="Segoe UI" panose="020B0502040204020203" pitchFamily="34" charset="0"/>
              </a:defRPr>
            </a:lvl1pPr>
          </a:lstStyle>
          <a:p>
            <a:pPr marL="1203325" marR="0" lvl="0" indent="-1203325" algn="l" defTabSz="9144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0070C0"/>
                </a:solidFill>
                <a:effectLst/>
                <a:uLnTx/>
                <a:uFillTx/>
                <a:latin typeface="+mn-lt"/>
                <a:ea typeface="+mj-ea"/>
                <a:cs typeface="Segoe UI" panose="020B0502040204020203" pitchFamily="34" charset="0"/>
              </a:rPr>
              <a:t>V.</a:t>
            </a:r>
            <a:r>
              <a:rPr kumimoji="0" lang="en-US"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 </a:t>
            </a:r>
            <a:r>
              <a:rPr kumimoji="0" lang="fr-FR" sz="3000" b="1" i="0" u="none" strike="noStrike" kern="1200" cap="none" spc="0" normalizeH="0" baseline="0" noProof="0" dirty="0">
                <a:ln>
                  <a:noFill/>
                </a:ln>
                <a:solidFill>
                  <a:srgbClr val="0E3A4D"/>
                </a:solidFill>
                <a:effectLst/>
                <a:uLnTx/>
                <a:uFillTx/>
                <a:latin typeface="+mn-lt"/>
                <a:ea typeface="+mj-ea"/>
                <a:cs typeface="Segoe UI" panose="020B0502040204020203" pitchFamily="34" charset="0"/>
              </a:rPr>
              <a:t>Supervision prudentielle des SGC</a:t>
            </a:r>
          </a:p>
        </p:txBody>
      </p:sp>
      <p:sp>
        <p:nvSpPr>
          <p:cNvPr id="82" name="ZoneTexte 81">
            <a:extLst>
              <a:ext uri="{FF2B5EF4-FFF2-40B4-BE49-F238E27FC236}">
                <a16:creationId xmlns:a16="http://schemas.microsoft.com/office/drawing/2014/main" xmlns="" id="{A54D6AED-B5FE-41F6-84AB-D1638ABA034C}"/>
              </a:ext>
            </a:extLst>
          </p:cNvPr>
          <p:cNvSpPr txBox="1"/>
          <p:nvPr/>
        </p:nvSpPr>
        <p:spPr>
          <a:xfrm>
            <a:off x="625445" y="1117637"/>
            <a:ext cx="9076115" cy="1015663"/>
          </a:xfrm>
          <a:prstGeom prst="rect">
            <a:avLst/>
          </a:prstGeom>
          <a:noFill/>
          <a:ln w="19050">
            <a:solidFill>
              <a:srgbClr val="00B0F0"/>
            </a:solidFill>
            <a:prstDash val="solid"/>
          </a:ln>
        </p:spPr>
        <p:txBody>
          <a:bodyPr wrap="square">
            <a:spAutoFit/>
          </a:bodyPr>
          <a:lstStyle/>
          <a:p>
            <a:pPr algn="just"/>
            <a:r>
              <a:rPr lang="fr-FR" sz="2000" i="1" dirty="0">
                <a:solidFill>
                  <a:srgbClr val="002060"/>
                </a:solidFill>
                <a:latin typeface="Calibri" panose="020F0502020204030204" pitchFamily="34" charset="0"/>
                <a:ea typeface="Calibri" panose="020F0502020204030204" pitchFamily="34" charset="0"/>
                <a:cs typeface="Arial" panose="020B0604020202020204" pitchFamily="34" charset="0"/>
              </a:rPr>
              <a:t>Les SGC revendiquent une place sur l’échiquier des </a:t>
            </a:r>
            <a:r>
              <a:rPr lang="fr-FR" sz="2000" i="1" dirty="0">
                <a:solidFill>
                  <a:srgbClr val="0070C0"/>
                </a:solidFill>
                <a:latin typeface="Calibri" panose="020F0502020204030204" pitchFamily="34" charset="0"/>
                <a:ea typeface="Calibri" panose="020F0502020204030204" pitchFamily="34" charset="0"/>
                <a:cs typeface="Arial" panose="020B0604020202020204" pitchFamily="34" charset="0"/>
              </a:rPr>
              <a:t>institutions financières spécialisées</a:t>
            </a:r>
            <a:r>
              <a:rPr lang="fr-FR" sz="2000" i="1" dirty="0">
                <a:solidFill>
                  <a:srgbClr val="002060"/>
                </a:solidFill>
                <a:latin typeface="Calibri" panose="020F0502020204030204" pitchFamily="34" charset="0"/>
                <a:ea typeface="Calibri" panose="020F0502020204030204" pitchFamily="34" charset="0"/>
                <a:cs typeface="Arial" panose="020B0604020202020204" pitchFamily="34" charset="0"/>
              </a:rPr>
              <a:t>.</a:t>
            </a:r>
          </a:p>
          <a:p>
            <a:pPr algn="just"/>
            <a:r>
              <a:rPr lang="fr-FR" sz="2000" i="1" dirty="0">
                <a:solidFill>
                  <a:srgbClr val="002060"/>
                </a:solidFill>
                <a:latin typeface="Calibri" panose="020F0502020204030204" pitchFamily="34" charset="0"/>
                <a:ea typeface="Calibri" panose="020F0502020204030204" pitchFamily="34" charset="0"/>
                <a:cs typeface="Arial" panose="020B0604020202020204" pitchFamily="34" charset="0"/>
              </a:rPr>
              <a:t>Leur positionnement dans le secteur financier est reflété dans certains pays par l’alignement de leur supervision prudentielle sur celle des banques.</a:t>
            </a:r>
            <a:endParaRPr lang="fr-FR" sz="2000" i="1" dirty="0">
              <a:solidFill>
                <a:srgbClr val="002060"/>
              </a:solidFill>
            </a:endParaRPr>
          </a:p>
        </p:txBody>
      </p:sp>
      <p:sp>
        <p:nvSpPr>
          <p:cNvPr id="83" name="Flèche : droite rayée 82">
            <a:extLst>
              <a:ext uri="{FF2B5EF4-FFF2-40B4-BE49-F238E27FC236}">
                <a16:creationId xmlns:a16="http://schemas.microsoft.com/office/drawing/2014/main" xmlns="" id="{BE62F100-0B3D-4772-AF05-326944271E27}"/>
              </a:ext>
            </a:extLst>
          </p:cNvPr>
          <p:cNvSpPr/>
          <p:nvPr/>
        </p:nvSpPr>
        <p:spPr>
          <a:xfrm rot="5400000">
            <a:off x="5022139" y="2070259"/>
            <a:ext cx="351170" cy="576064"/>
          </a:xfrm>
          <a:prstGeom prst="stripedRightArrow">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Rectangle : coins arrondis 83">
            <a:extLst>
              <a:ext uri="{FF2B5EF4-FFF2-40B4-BE49-F238E27FC236}">
                <a16:creationId xmlns:a16="http://schemas.microsoft.com/office/drawing/2014/main" xmlns="" id="{BD88CDB0-8889-496B-A62D-F227EF1C50B0}"/>
              </a:ext>
            </a:extLst>
          </p:cNvPr>
          <p:cNvSpPr/>
          <p:nvPr/>
        </p:nvSpPr>
        <p:spPr>
          <a:xfrm>
            <a:off x="625445" y="2623880"/>
            <a:ext cx="9076115" cy="955660"/>
          </a:xfrm>
          <a:prstGeom prst="round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solidFill>
                  <a:srgbClr val="0070C0"/>
                </a:solidFill>
              </a:rPr>
              <a:t>L’intégration des SGC, dans le système financier par la </a:t>
            </a:r>
            <a:r>
              <a:rPr lang="fr-FR" b="1" dirty="0">
                <a:solidFill>
                  <a:srgbClr val="002060"/>
                </a:solidFill>
              </a:rPr>
              <a:t>supervision prudentielle </a:t>
            </a:r>
            <a:r>
              <a:rPr lang="fr-FR" dirty="0">
                <a:solidFill>
                  <a:srgbClr val="0070C0"/>
                </a:solidFill>
              </a:rPr>
              <a:t>peut aussi se faire par un </a:t>
            </a:r>
            <a:r>
              <a:rPr lang="fr-FR" b="1" dirty="0">
                <a:solidFill>
                  <a:srgbClr val="002060"/>
                </a:solidFill>
              </a:rPr>
              <a:t>cadre réglementaire spécifique</a:t>
            </a:r>
            <a:r>
              <a:rPr lang="fr-FR" dirty="0">
                <a:solidFill>
                  <a:srgbClr val="0070C0"/>
                </a:solidFill>
              </a:rPr>
              <a:t>, solution adoptée notamment en </a:t>
            </a:r>
            <a:r>
              <a:rPr lang="fr-FR" b="1" dirty="0">
                <a:solidFill>
                  <a:srgbClr val="B20838"/>
                </a:solidFill>
              </a:rPr>
              <a:t>Belgique</a:t>
            </a:r>
            <a:r>
              <a:rPr lang="fr-FR" dirty="0">
                <a:solidFill>
                  <a:srgbClr val="0070C0"/>
                </a:solidFill>
              </a:rPr>
              <a:t> et en </a:t>
            </a:r>
            <a:r>
              <a:rPr lang="fr-FR" b="1" dirty="0">
                <a:solidFill>
                  <a:srgbClr val="00B050"/>
                </a:solidFill>
              </a:rPr>
              <a:t>Italie</a:t>
            </a:r>
            <a:r>
              <a:rPr lang="fr-FR" dirty="0">
                <a:solidFill>
                  <a:srgbClr val="0070C0"/>
                </a:solidFill>
              </a:rPr>
              <a:t>.</a:t>
            </a:r>
          </a:p>
        </p:txBody>
      </p:sp>
      <p:pic>
        <p:nvPicPr>
          <p:cNvPr id="85" name="Picture 8" descr="Benchmark Sign. Benchmark Round Ribbon Sticker. Benchmark Stock Vector -  Illustration of ribbon, vector: 171018934">
            <a:extLst>
              <a:ext uri="{FF2B5EF4-FFF2-40B4-BE49-F238E27FC236}">
                <a16:creationId xmlns:a16="http://schemas.microsoft.com/office/drawing/2014/main" xmlns="" id="{CCDA07F0-F364-4F5D-A544-510C1067DE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94927" y="1954875"/>
            <a:ext cx="1769249" cy="1279557"/>
          </a:xfrm>
          <a:prstGeom prst="rect">
            <a:avLst/>
          </a:prstGeom>
          <a:noFill/>
          <a:extLst>
            <a:ext uri="{909E8E84-426E-40DD-AFC4-6F175D3DCCD1}">
              <a14:hiddenFill xmlns:a14="http://schemas.microsoft.com/office/drawing/2010/main">
                <a:solidFill>
                  <a:srgbClr val="FFFFFF"/>
                </a:solidFill>
              </a14:hiddenFill>
            </a:ext>
          </a:extLst>
        </p:spPr>
      </p:pic>
      <p:sp>
        <p:nvSpPr>
          <p:cNvPr id="87" name="Text Box 130">
            <a:extLst>
              <a:ext uri="{FF2B5EF4-FFF2-40B4-BE49-F238E27FC236}">
                <a16:creationId xmlns:a16="http://schemas.microsoft.com/office/drawing/2014/main" xmlns="" id="{CBADAB31-734B-44C0-83D8-2932F08116D6}"/>
              </a:ext>
            </a:extLst>
          </p:cNvPr>
          <p:cNvSpPr txBox="1">
            <a:spLocks/>
          </p:cNvSpPr>
          <p:nvPr/>
        </p:nvSpPr>
        <p:spPr bwMode="auto">
          <a:xfrm>
            <a:off x="10063271" y="4124590"/>
            <a:ext cx="13314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fr-FR" altLang="fr-FR" sz="2000" b="1" i="1" dirty="0">
                <a:solidFill>
                  <a:srgbClr val="002060"/>
                </a:solidFill>
                <a:latin typeface="+mn-lt"/>
              </a:rPr>
              <a:t>Belgique</a:t>
            </a:r>
          </a:p>
        </p:txBody>
      </p:sp>
      <p:cxnSp>
        <p:nvCxnSpPr>
          <p:cNvPr id="88" name="Connecteur droit 87">
            <a:extLst>
              <a:ext uri="{FF2B5EF4-FFF2-40B4-BE49-F238E27FC236}">
                <a16:creationId xmlns:a16="http://schemas.microsoft.com/office/drawing/2014/main" xmlns="" id="{AD7A9DA3-89D9-4129-812B-38C986C0B8B2}"/>
              </a:ext>
            </a:extLst>
          </p:cNvPr>
          <p:cNvCxnSpPr>
            <a:cxnSpLocks/>
          </p:cNvCxnSpPr>
          <p:nvPr/>
        </p:nvCxnSpPr>
        <p:spPr>
          <a:xfrm>
            <a:off x="670993" y="3734171"/>
            <a:ext cx="0" cy="552979"/>
          </a:xfrm>
          <a:prstGeom prst="line">
            <a:avLst/>
          </a:pr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cxnSp>
      <p:sp>
        <p:nvSpPr>
          <p:cNvPr id="89" name="Text Box 130">
            <a:extLst>
              <a:ext uri="{FF2B5EF4-FFF2-40B4-BE49-F238E27FC236}">
                <a16:creationId xmlns:a16="http://schemas.microsoft.com/office/drawing/2014/main" xmlns="" id="{655D5C20-7C5B-4564-BEFC-6D20E988ADF3}"/>
              </a:ext>
            </a:extLst>
          </p:cNvPr>
          <p:cNvSpPr txBox="1">
            <a:spLocks/>
          </p:cNvSpPr>
          <p:nvPr/>
        </p:nvSpPr>
        <p:spPr bwMode="auto">
          <a:xfrm>
            <a:off x="10031125" y="5336505"/>
            <a:ext cx="13314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fr-FR" altLang="fr-FR" sz="2000" b="1" i="1" dirty="0">
                <a:solidFill>
                  <a:srgbClr val="002060"/>
                </a:solidFill>
                <a:latin typeface="+mn-lt"/>
              </a:rPr>
              <a:t>Italie</a:t>
            </a:r>
          </a:p>
        </p:txBody>
      </p:sp>
      <p:pic>
        <p:nvPicPr>
          <p:cNvPr id="90" name="Picture 8" descr="Drapeau de l'Italie — Wikipédia">
            <a:extLst>
              <a:ext uri="{FF2B5EF4-FFF2-40B4-BE49-F238E27FC236}">
                <a16:creationId xmlns:a16="http://schemas.microsoft.com/office/drawing/2014/main" xmlns="" id="{07718548-8F3A-4CA1-980C-713CD33E68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50660" y="4576119"/>
            <a:ext cx="1155842" cy="746883"/>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2" descr="Drapeau de la Belgique — Wikipédia">
            <a:extLst>
              <a:ext uri="{FF2B5EF4-FFF2-40B4-BE49-F238E27FC236}">
                <a16:creationId xmlns:a16="http://schemas.microsoft.com/office/drawing/2014/main" xmlns="" id="{28813264-1287-4A2C-AD6A-C4867F0D82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51518" y="3381924"/>
            <a:ext cx="1154984" cy="742666"/>
          </a:xfrm>
          <a:prstGeom prst="rect">
            <a:avLst/>
          </a:prstGeom>
          <a:noFill/>
          <a:extLst>
            <a:ext uri="{909E8E84-426E-40DD-AFC4-6F175D3DCCD1}">
              <a14:hiddenFill xmlns:a14="http://schemas.microsoft.com/office/drawing/2010/main">
                <a:solidFill>
                  <a:srgbClr val="FFFFFF"/>
                </a:solidFill>
              </a14:hiddenFill>
            </a:ext>
          </a:extLst>
        </p:spPr>
      </p:pic>
      <p:sp>
        <p:nvSpPr>
          <p:cNvPr id="94" name="ZoneTexte 93">
            <a:extLst>
              <a:ext uri="{FF2B5EF4-FFF2-40B4-BE49-F238E27FC236}">
                <a16:creationId xmlns:a16="http://schemas.microsoft.com/office/drawing/2014/main" xmlns="" id="{82F344FC-00D0-4D0D-BEE8-7D9E8A65F8D7}"/>
              </a:ext>
            </a:extLst>
          </p:cNvPr>
          <p:cNvSpPr txBox="1"/>
          <p:nvPr/>
        </p:nvSpPr>
        <p:spPr>
          <a:xfrm>
            <a:off x="663692" y="4607214"/>
            <a:ext cx="8877333" cy="1726050"/>
          </a:xfrm>
          <a:prstGeom prst="rect">
            <a:avLst/>
          </a:prstGeom>
          <a:solidFill>
            <a:schemeClr val="bg1">
              <a:lumMod val="95000"/>
            </a:schemeClr>
          </a:solidFill>
        </p:spPr>
        <p:txBody>
          <a:bodyPr wrap="square" rtlCol="0">
            <a:spAutoFit/>
          </a:bodyPr>
          <a:lstStyle/>
          <a:p>
            <a:pPr marL="306000" indent="-306000">
              <a:lnSpc>
                <a:spcPct val="101725"/>
              </a:lnSpc>
              <a:spcBef>
                <a:spcPts val="600"/>
              </a:spcBef>
              <a:buFont typeface="Wingdings 3" panose="05040102010807070707" pitchFamily="18" charset="2"/>
              <a:buChar char="u"/>
            </a:pPr>
            <a:r>
              <a:rPr lang="fr-FR" spc="4" dirty="0">
                <a:solidFill>
                  <a:srgbClr val="001F5F"/>
                </a:solidFill>
                <a:cs typeface="Arial" panose="020B0604020202020204" pitchFamily="34" charset="0"/>
              </a:rPr>
              <a:t>Les conditions d’admission d’une société dans le réseau des </a:t>
            </a:r>
            <a:r>
              <a:rPr lang="fr-FR" b="1" i="1" spc="4" dirty="0">
                <a:solidFill>
                  <a:srgbClr val="0070C0"/>
                </a:solidFill>
                <a:cs typeface="Arial" panose="020B0604020202020204" pitchFamily="34" charset="0"/>
              </a:rPr>
              <a:t>"Sociétés de garantie"</a:t>
            </a:r>
            <a:r>
              <a:rPr lang="fr-FR" b="1" spc="4" dirty="0">
                <a:solidFill>
                  <a:srgbClr val="0070C0"/>
                </a:solidFill>
                <a:cs typeface="Arial" panose="020B0604020202020204" pitchFamily="34" charset="0"/>
              </a:rPr>
              <a:t> </a:t>
            </a:r>
            <a:r>
              <a:rPr lang="fr-FR" spc="4" dirty="0">
                <a:solidFill>
                  <a:srgbClr val="001F5F"/>
                </a:solidFill>
                <a:cs typeface="Arial" panose="020B0604020202020204" pitchFamily="34" charset="0"/>
              </a:rPr>
              <a:t>et en protège l’appellation;</a:t>
            </a:r>
          </a:p>
          <a:p>
            <a:pPr marL="306000" indent="-306000">
              <a:lnSpc>
                <a:spcPct val="101725"/>
              </a:lnSpc>
              <a:spcBef>
                <a:spcPts val="600"/>
              </a:spcBef>
              <a:buFont typeface="Wingdings 3" panose="05040102010807070707" pitchFamily="18" charset="2"/>
              <a:buChar char="u"/>
            </a:pPr>
            <a:r>
              <a:rPr lang="fr-FR" spc="4" dirty="0">
                <a:solidFill>
                  <a:srgbClr val="001F5F"/>
                </a:solidFill>
                <a:cs typeface="Arial" panose="020B0604020202020204" pitchFamily="34" charset="0"/>
              </a:rPr>
              <a:t>Les qualifications professionnelles requises des dirigeants;</a:t>
            </a:r>
          </a:p>
          <a:p>
            <a:pPr marL="306000" indent="-306000">
              <a:lnSpc>
                <a:spcPct val="101725"/>
              </a:lnSpc>
              <a:spcBef>
                <a:spcPts val="600"/>
              </a:spcBef>
              <a:buFont typeface="Wingdings 3" panose="05040102010807070707" pitchFamily="18" charset="2"/>
              <a:buChar char="u"/>
            </a:pPr>
            <a:r>
              <a:rPr lang="fr-FR" spc="-20" dirty="0">
                <a:solidFill>
                  <a:srgbClr val="001F5F"/>
                </a:solidFill>
                <a:cs typeface="Arial" panose="020B0604020202020204" pitchFamily="34" charset="0"/>
              </a:rPr>
              <a:t>Les conditions économiques du fonctionnement (Solvabilité, Liquidité, Provisionnement…);</a:t>
            </a:r>
          </a:p>
          <a:p>
            <a:pPr marL="306000" indent="-306000">
              <a:lnSpc>
                <a:spcPct val="101725"/>
              </a:lnSpc>
              <a:spcBef>
                <a:spcPts val="600"/>
              </a:spcBef>
              <a:buFont typeface="Wingdings 3" panose="05040102010807070707" pitchFamily="18" charset="2"/>
              <a:buChar char="u"/>
            </a:pPr>
            <a:r>
              <a:rPr lang="fr-FR" spc="4" dirty="0">
                <a:solidFill>
                  <a:srgbClr val="001F5F"/>
                </a:solidFill>
                <a:cs typeface="Arial" panose="020B0604020202020204" pitchFamily="34" charset="0"/>
              </a:rPr>
              <a:t>Les mécanismes de suivi, de contrôle et les sanctions.</a:t>
            </a:r>
          </a:p>
        </p:txBody>
      </p:sp>
      <p:sp>
        <p:nvSpPr>
          <p:cNvPr id="95" name="ZoneTexte 94">
            <a:extLst>
              <a:ext uri="{FF2B5EF4-FFF2-40B4-BE49-F238E27FC236}">
                <a16:creationId xmlns:a16="http://schemas.microsoft.com/office/drawing/2014/main" xmlns="" id="{08B8CA49-7652-42BE-AA13-51B2B67D2E2D}"/>
              </a:ext>
            </a:extLst>
          </p:cNvPr>
          <p:cNvSpPr txBox="1"/>
          <p:nvPr/>
        </p:nvSpPr>
        <p:spPr>
          <a:xfrm>
            <a:off x="647063" y="3734171"/>
            <a:ext cx="9054495" cy="646331"/>
          </a:xfrm>
          <a:prstGeom prst="rect">
            <a:avLst/>
          </a:prstGeom>
          <a:noFill/>
        </p:spPr>
        <p:txBody>
          <a:bodyPr wrap="square">
            <a:spAutoFit/>
          </a:bodyPr>
          <a:lstStyle/>
          <a:p>
            <a:pPr algn="just"/>
            <a:r>
              <a:rPr lang="fr-FR" sz="1800" i="0" u="none" strike="noStrike" baseline="0" dirty="0">
                <a:solidFill>
                  <a:srgbClr val="002060"/>
                </a:solidFill>
              </a:rPr>
              <a:t>Ce cadre réglementaire , pour autant qu’on suive le schéma général proposé en Belgique ou en Italie, décrit:</a:t>
            </a:r>
            <a:endParaRPr lang="fr-FR" dirty="0">
              <a:solidFill>
                <a:srgbClr val="002060"/>
              </a:solidFill>
            </a:endParaRPr>
          </a:p>
        </p:txBody>
      </p:sp>
      <p:cxnSp>
        <p:nvCxnSpPr>
          <p:cNvPr id="96" name="Straight Connector 17">
            <a:extLst>
              <a:ext uri="{FF2B5EF4-FFF2-40B4-BE49-F238E27FC236}">
                <a16:creationId xmlns:a16="http://schemas.microsoft.com/office/drawing/2014/main" xmlns="" id="{FF5C246F-7E4E-44FB-AF0A-DB7E5DC1CCAA}"/>
              </a:ext>
            </a:extLst>
          </p:cNvPr>
          <p:cNvCxnSpPr>
            <a:cxnSpLocks/>
          </p:cNvCxnSpPr>
          <p:nvPr/>
        </p:nvCxnSpPr>
        <p:spPr>
          <a:xfrm>
            <a:off x="661353" y="4604643"/>
            <a:ext cx="0" cy="8536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7" name="Straight Connector 18">
            <a:extLst>
              <a:ext uri="{FF2B5EF4-FFF2-40B4-BE49-F238E27FC236}">
                <a16:creationId xmlns:a16="http://schemas.microsoft.com/office/drawing/2014/main" xmlns="" id="{3F343292-7E49-41A1-A846-DCBF0A123428}"/>
              </a:ext>
            </a:extLst>
          </p:cNvPr>
          <p:cNvCxnSpPr>
            <a:cxnSpLocks/>
          </p:cNvCxnSpPr>
          <p:nvPr/>
        </p:nvCxnSpPr>
        <p:spPr>
          <a:xfrm rot="16200000">
            <a:off x="1073904" y="4191069"/>
            <a:ext cx="0" cy="8536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8" name="Straight Connector 20">
            <a:extLst>
              <a:ext uri="{FF2B5EF4-FFF2-40B4-BE49-F238E27FC236}">
                <a16:creationId xmlns:a16="http://schemas.microsoft.com/office/drawing/2014/main" xmlns="" id="{7672EF00-1ADD-49E6-B6D5-07375945421D}"/>
              </a:ext>
            </a:extLst>
          </p:cNvPr>
          <p:cNvCxnSpPr>
            <a:cxnSpLocks/>
          </p:cNvCxnSpPr>
          <p:nvPr/>
        </p:nvCxnSpPr>
        <p:spPr>
          <a:xfrm rot="10800000">
            <a:off x="9526736" y="5480920"/>
            <a:ext cx="0" cy="8536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9" name="Straight Connector 21">
            <a:extLst>
              <a:ext uri="{FF2B5EF4-FFF2-40B4-BE49-F238E27FC236}">
                <a16:creationId xmlns:a16="http://schemas.microsoft.com/office/drawing/2014/main" xmlns="" id="{B94B7CA7-4FC4-412E-A2A9-7D536ECF4CCE}"/>
              </a:ext>
            </a:extLst>
          </p:cNvPr>
          <p:cNvCxnSpPr>
            <a:cxnSpLocks/>
          </p:cNvCxnSpPr>
          <p:nvPr/>
        </p:nvCxnSpPr>
        <p:spPr>
          <a:xfrm rot="5400000">
            <a:off x="9114185" y="5894493"/>
            <a:ext cx="0" cy="8536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0" name="Connecteur droit 99">
            <a:extLst>
              <a:ext uri="{FF2B5EF4-FFF2-40B4-BE49-F238E27FC236}">
                <a16:creationId xmlns:a16="http://schemas.microsoft.com/office/drawing/2014/main" xmlns="" id="{D664ED3E-E976-4066-B4E3-27BE9C20808C}"/>
              </a:ext>
            </a:extLst>
          </p:cNvPr>
          <p:cNvCxnSpPr>
            <a:cxnSpLocks/>
          </p:cNvCxnSpPr>
          <p:nvPr/>
        </p:nvCxnSpPr>
        <p:spPr>
          <a:xfrm>
            <a:off x="670993" y="3734171"/>
            <a:ext cx="581661" cy="0"/>
          </a:xfrm>
          <a:prstGeom prst="line">
            <a:avLst/>
          </a:pr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101" name="Connecteur droit 100">
            <a:extLst>
              <a:ext uri="{FF2B5EF4-FFF2-40B4-BE49-F238E27FC236}">
                <a16:creationId xmlns:a16="http://schemas.microsoft.com/office/drawing/2014/main" xmlns="" id="{F6A3F43D-D175-4278-BF36-1DA6A0674D18}"/>
              </a:ext>
            </a:extLst>
          </p:cNvPr>
          <p:cNvCxnSpPr>
            <a:cxnSpLocks/>
          </p:cNvCxnSpPr>
          <p:nvPr/>
        </p:nvCxnSpPr>
        <p:spPr>
          <a:xfrm>
            <a:off x="9066479" y="4397602"/>
            <a:ext cx="581661" cy="0"/>
          </a:xfrm>
          <a:prstGeom prst="line">
            <a:avLst/>
          </a:pr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102" name="Connecteur droit 101">
            <a:extLst>
              <a:ext uri="{FF2B5EF4-FFF2-40B4-BE49-F238E27FC236}">
                <a16:creationId xmlns:a16="http://schemas.microsoft.com/office/drawing/2014/main" xmlns="" id="{44F563CB-FE34-46E1-8694-A1FFA798DDAD}"/>
              </a:ext>
            </a:extLst>
          </p:cNvPr>
          <p:cNvCxnSpPr>
            <a:cxnSpLocks/>
          </p:cNvCxnSpPr>
          <p:nvPr/>
        </p:nvCxnSpPr>
        <p:spPr>
          <a:xfrm>
            <a:off x="9648140" y="3849004"/>
            <a:ext cx="0" cy="552979"/>
          </a:xfrm>
          <a:prstGeom prst="line">
            <a:avLst/>
          </a:pr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7232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CDIC">
      <a:dk1>
        <a:sysClr val="windowText" lastClr="000000"/>
      </a:dk1>
      <a:lt1>
        <a:sysClr val="window" lastClr="FFFFFF"/>
      </a:lt1>
      <a:dk2>
        <a:srgbClr val="44546A"/>
      </a:dk2>
      <a:lt2>
        <a:srgbClr val="E7E6E6"/>
      </a:lt2>
      <a:accent1>
        <a:srgbClr val="6F037A"/>
      </a:accent1>
      <a:accent2>
        <a:srgbClr val="3DB9B9"/>
      </a:accent2>
      <a:accent3>
        <a:srgbClr val="A5A5A5"/>
      </a:accent3>
      <a:accent4>
        <a:srgbClr val="F1A013"/>
      </a:accent4>
      <a:accent5>
        <a:srgbClr val="A8007C"/>
      </a:accent5>
      <a:accent6>
        <a:srgbClr val="70AD47"/>
      </a:accent6>
      <a:hlink>
        <a:srgbClr val="5B9BD5"/>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8298</TotalTime>
  <Words>3470</Words>
  <Application>Microsoft Office PowerPoint</Application>
  <PresentationFormat>Grand écran</PresentationFormat>
  <Paragraphs>588</Paragraphs>
  <Slides>33</Slides>
  <Notes>13</Notes>
  <HiddenSlides>0</HiddenSlides>
  <MMClips>0</MMClips>
  <ScaleCrop>false</ScaleCrop>
  <HeadingPairs>
    <vt:vector size="6" baseType="variant">
      <vt:variant>
        <vt:lpstr>Polices utilisées</vt:lpstr>
      </vt:variant>
      <vt:variant>
        <vt:i4>17</vt:i4>
      </vt:variant>
      <vt:variant>
        <vt:lpstr>Thème</vt:lpstr>
      </vt:variant>
      <vt:variant>
        <vt:i4>3</vt:i4>
      </vt:variant>
      <vt:variant>
        <vt:lpstr>Titres des diapositives</vt:lpstr>
      </vt:variant>
      <vt:variant>
        <vt:i4>33</vt:i4>
      </vt:variant>
    </vt:vector>
  </HeadingPairs>
  <TitlesOfParts>
    <vt:vector size="53" baseType="lpstr">
      <vt:lpstr>Arial Unicode MS</vt:lpstr>
      <vt:lpstr>맑은 고딕</vt:lpstr>
      <vt:lpstr>Arial</vt:lpstr>
      <vt:lpstr>BundesSerifOffice</vt:lpstr>
      <vt:lpstr>Calibri</vt:lpstr>
      <vt:lpstr>Calibri Light</vt:lpstr>
      <vt:lpstr>Chaparral Pro Light</vt:lpstr>
      <vt:lpstr>Georgia</vt:lpstr>
      <vt:lpstr>Lato</vt:lpstr>
      <vt:lpstr>Open Sans</vt:lpstr>
      <vt:lpstr>Open Sans Extrabold</vt:lpstr>
      <vt:lpstr>Segoe UI</vt:lpstr>
      <vt:lpstr>Times New Roman</vt:lpstr>
      <vt:lpstr>Wingdings</vt:lpstr>
      <vt:lpstr>Wingdings 3</vt:lpstr>
      <vt:lpstr>微软雅黑 Light</vt:lpstr>
      <vt:lpstr>等线</vt:lpstr>
      <vt:lpstr>Office Theme</vt:lpstr>
      <vt:lpstr>2_Office Theme</vt:lpstr>
      <vt:lpstr>3_Office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Bank for International Settlements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Togarepi, Taurai - IADI</dc:creator>
  <cp:lastModifiedBy>Taher Ben Hatira</cp:lastModifiedBy>
  <cp:revision>234</cp:revision>
  <cp:lastPrinted>2023-05-09T19:30:02Z</cp:lastPrinted>
  <dcterms:created xsi:type="dcterms:W3CDTF">2023-05-05T21:03:47Z</dcterms:created>
  <dcterms:modified xsi:type="dcterms:W3CDTF">2023-10-22T17:01:15Z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00811b-a4af-49b1-b096-a91d7a0ead8b_Enabled">
    <vt:lpwstr>true</vt:lpwstr>
  </property>
  <property fmtid="{D5CDD505-2E9C-101B-9397-08002B2CF9AE}" pid="3" name="MSIP_Label_5400811b-a4af-49b1-b096-a91d7a0ead8b_SetDate">
    <vt:lpwstr>2023-05-05T21:23:26Z</vt:lpwstr>
  </property>
  <property fmtid="{D5CDD505-2E9C-101B-9397-08002B2CF9AE}" pid="4" name="MSIP_Label_5400811b-a4af-49b1-b096-a91d7a0ead8b_Method">
    <vt:lpwstr>Privileged</vt:lpwstr>
  </property>
  <property fmtid="{D5CDD505-2E9C-101B-9397-08002B2CF9AE}" pid="5" name="MSIP_Label_5400811b-a4af-49b1-b096-a91d7a0ead8b_Name">
    <vt:lpwstr>Restricted - No Marking</vt:lpwstr>
  </property>
  <property fmtid="{D5CDD505-2E9C-101B-9397-08002B2CF9AE}" pid="6" name="MSIP_Label_5400811b-a4af-49b1-b096-a91d7a0ead8b_SiteId">
    <vt:lpwstr>03e82858-fc14-4f12-b078-aac6d25c87da</vt:lpwstr>
  </property>
  <property fmtid="{D5CDD505-2E9C-101B-9397-08002B2CF9AE}" pid="7" name="MSIP_Label_5400811b-a4af-49b1-b096-a91d7a0ead8b_ActionId">
    <vt:lpwstr>de1136b4-85b7-40df-8900-a50b1363934b</vt:lpwstr>
  </property>
  <property fmtid="{D5CDD505-2E9C-101B-9397-08002B2CF9AE}" pid="8" name="MSIP_Label_5400811b-a4af-49b1-b096-a91d7a0ead8b_ContentBits">
    <vt:lpwstr>0</vt:lpwstr>
  </property>
</Properties>
</file>