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1164" r:id="rId3"/>
    <p:sldId id="258" r:id="rId4"/>
    <p:sldId id="1165" r:id="rId5"/>
    <p:sldId id="1166" r:id="rId6"/>
    <p:sldId id="1167" r:id="rId7"/>
    <p:sldId id="1168" r:id="rId8"/>
    <p:sldId id="117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3D7B43A-8328-4DF8-A255-93562A2096E9}" type="doc">
      <dgm:prSet loTypeId="urn:microsoft.com/office/officeart/2005/8/layout/default" loCatId="list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726F71E8-715B-4FFE-8229-C0C8C9B3C52B}">
      <dgm:prSet phldrT="[Texte]"/>
      <dgm:spPr/>
      <dgm:t>
        <a:bodyPr/>
        <a:lstStyle/>
        <a:p>
          <a:r>
            <a:rPr lang="fr-FR" b="1" dirty="0"/>
            <a:t>Intérêt public</a:t>
          </a:r>
          <a:endParaRPr lang="en-US" b="1" dirty="0"/>
        </a:p>
      </dgm:t>
    </dgm:pt>
    <dgm:pt modelId="{56BB7F35-4A35-45EB-AE32-B4DE3E224321}" type="parTrans" cxnId="{D76CCF81-74DF-4EEA-ACCE-B9ECFD74A75A}">
      <dgm:prSet/>
      <dgm:spPr/>
      <dgm:t>
        <a:bodyPr/>
        <a:lstStyle/>
        <a:p>
          <a:endParaRPr lang="en-US"/>
        </a:p>
      </dgm:t>
    </dgm:pt>
    <dgm:pt modelId="{B74D6089-54E9-43CE-922D-BAD74E12DA42}" type="sibTrans" cxnId="{D76CCF81-74DF-4EEA-ACCE-B9ECFD74A75A}">
      <dgm:prSet/>
      <dgm:spPr/>
      <dgm:t>
        <a:bodyPr/>
        <a:lstStyle/>
        <a:p>
          <a:endParaRPr lang="en-US"/>
        </a:p>
      </dgm:t>
    </dgm:pt>
    <dgm:pt modelId="{D28229E3-E11D-411C-B252-E859F6797A64}">
      <dgm:prSet phldrT="[Texte]"/>
      <dgm:spPr/>
      <dgm:t>
        <a:bodyPr/>
        <a:lstStyle/>
        <a:p>
          <a:r>
            <a:rPr lang="fr-FR" b="1" dirty="0"/>
            <a:t>Accès accéléré aux PME</a:t>
          </a:r>
          <a:endParaRPr lang="en-US" b="1" dirty="0"/>
        </a:p>
      </dgm:t>
    </dgm:pt>
    <dgm:pt modelId="{2CAA572A-1F89-41D4-BB37-C80BF8772E2A}" type="parTrans" cxnId="{1656D724-00D7-4FE7-AE19-9E752DBD5A83}">
      <dgm:prSet/>
      <dgm:spPr/>
      <dgm:t>
        <a:bodyPr/>
        <a:lstStyle/>
        <a:p>
          <a:endParaRPr lang="en-US"/>
        </a:p>
      </dgm:t>
    </dgm:pt>
    <dgm:pt modelId="{B5C4559F-B6BB-4915-8705-147EF143EEF2}" type="sibTrans" cxnId="{1656D724-00D7-4FE7-AE19-9E752DBD5A83}">
      <dgm:prSet/>
      <dgm:spPr/>
      <dgm:t>
        <a:bodyPr/>
        <a:lstStyle/>
        <a:p>
          <a:endParaRPr lang="en-US"/>
        </a:p>
      </dgm:t>
    </dgm:pt>
    <dgm:pt modelId="{9FFAE98E-FD26-4EE6-92B2-644A3CD88441}">
      <dgm:prSet phldrT="[Texte]"/>
      <dgm:spPr/>
      <dgm:t>
        <a:bodyPr/>
        <a:lstStyle/>
        <a:p>
          <a:r>
            <a:rPr lang="fr-FR" b="1" dirty="0"/>
            <a:t>RSE</a:t>
          </a:r>
          <a:endParaRPr lang="en-US" b="1" dirty="0"/>
        </a:p>
      </dgm:t>
    </dgm:pt>
    <dgm:pt modelId="{D406C968-ACA9-4564-8FBB-94CF87802D36}" type="parTrans" cxnId="{E0480C10-CF59-40EC-BE22-BF95F69FD340}">
      <dgm:prSet/>
      <dgm:spPr/>
      <dgm:t>
        <a:bodyPr/>
        <a:lstStyle/>
        <a:p>
          <a:endParaRPr lang="en-US"/>
        </a:p>
      </dgm:t>
    </dgm:pt>
    <dgm:pt modelId="{29CBD370-8D06-4F14-A722-E8138A79C5B4}" type="sibTrans" cxnId="{E0480C10-CF59-40EC-BE22-BF95F69FD340}">
      <dgm:prSet/>
      <dgm:spPr/>
      <dgm:t>
        <a:bodyPr/>
        <a:lstStyle/>
        <a:p>
          <a:endParaRPr lang="en-US"/>
        </a:p>
      </dgm:t>
    </dgm:pt>
    <dgm:pt modelId="{DEBC3605-9ED8-4CDF-89D9-CAF9B22A91BC}">
      <dgm:prSet phldrT="[Texte]"/>
      <dgm:spPr/>
      <dgm:t>
        <a:bodyPr/>
        <a:lstStyle/>
        <a:p>
          <a:r>
            <a:rPr lang="fr-FR" b="1" dirty="0"/>
            <a:t>Partage de risque</a:t>
          </a:r>
          <a:endParaRPr lang="en-US" b="1" dirty="0"/>
        </a:p>
      </dgm:t>
    </dgm:pt>
    <dgm:pt modelId="{AA4F3D71-10D5-4883-93F0-C67D941488DF}" type="parTrans" cxnId="{E1CF5479-8896-43B5-8FCF-EE8AE611AAE9}">
      <dgm:prSet/>
      <dgm:spPr/>
      <dgm:t>
        <a:bodyPr/>
        <a:lstStyle/>
        <a:p>
          <a:endParaRPr lang="en-US"/>
        </a:p>
      </dgm:t>
    </dgm:pt>
    <dgm:pt modelId="{AFDCCE09-974E-4375-B4E3-2FE4F19547D6}" type="sibTrans" cxnId="{E1CF5479-8896-43B5-8FCF-EE8AE611AAE9}">
      <dgm:prSet/>
      <dgm:spPr/>
      <dgm:t>
        <a:bodyPr/>
        <a:lstStyle/>
        <a:p>
          <a:endParaRPr lang="en-US"/>
        </a:p>
      </dgm:t>
    </dgm:pt>
    <dgm:pt modelId="{3CD17D72-D990-46D3-B0AA-D35BA9455ECC}">
      <dgm:prSet phldrT="[Texte]"/>
      <dgm:spPr/>
      <dgm:t>
        <a:bodyPr/>
        <a:lstStyle/>
        <a:p>
          <a:r>
            <a:rPr lang="fr-FR" b="1" dirty="0"/>
            <a:t>Impact </a:t>
          </a:r>
          <a:br>
            <a:rPr lang="fr-FR" b="1" dirty="0"/>
          </a:br>
          <a:r>
            <a:rPr lang="fr-FR" b="1" dirty="0" err="1"/>
            <a:t>Additionnalité</a:t>
          </a:r>
          <a:r>
            <a:rPr lang="fr-FR" b="1" dirty="0"/>
            <a:t> </a:t>
          </a:r>
          <a:endParaRPr lang="en-US" b="1" dirty="0"/>
        </a:p>
      </dgm:t>
    </dgm:pt>
    <dgm:pt modelId="{9236931D-BD28-4544-B5A0-6150E7C31DBF}" type="parTrans" cxnId="{AA310CE1-883C-4C68-90B6-A0BBCDE8CD39}">
      <dgm:prSet/>
      <dgm:spPr/>
      <dgm:t>
        <a:bodyPr/>
        <a:lstStyle/>
        <a:p>
          <a:endParaRPr lang="en-US"/>
        </a:p>
      </dgm:t>
    </dgm:pt>
    <dgm:pt modelId="{292C0825-DD67-4B91-828B-F0A6DB64BC3B}" type="sibTrans" cxnId="{AA310CE1-883C-4C68-90B6-A0BBCDE8CD39}">
      <dgm:prSet/>
      <dgm:spPr/>
      <dgm:t>
        <a:bodyPr/>
        <a:lstStyle/>
        <a:p>
          <a:endParaRPr lang="en-US"/>
        </a:p>
      </dgm:t>
    </dgm:pt>
    <dgm:pt modelId="{7C39F047-A054-41E6-931F-2BB9B6EAA974}" type="pres">
      <dgm:prSet presAssocID="{43D7B43A-8328-4DF8-A255-93562A2096E9}" presName="diagram" presStyleCnt="0">
        <dgm:presLayoutVars>
          <dgm:dir/>
          <dgm:resizeHandles val="exact"/>
        </dgm:presLayoutVars>
      </dgm:prSet>
      <dgm:spPr/>
    </dgm:pt>
    <dgm:pt modelId="{B766A798-D37A-420B-B8FB-50F829824994}" type="pres">
      <dgm:prSet presAssocID="{726F71E8-715B-4FFE-8229-C0C8C9B3C52B}" presName="node" presStyleLbl="node1" presStyleIdx="0" presStyleCnt="5">
        <dgm:presLayoutVars>
          <dgm:bulletEnabled val="1"/>
        </dgm:presLayoutVars>
      </dgm:prSet>
      <dgm:spPr/>
    </dgm:pt>
    <dgm:pt modelId="{13A9B136-BB27-4802-9C17-6A8B11D23F37}" type="pres">
      <dgm:prSet presAssocID="{B74D6089-54E9-43CE-922D-BAD74E12DA42}" presName="sibTrans" presStyleCnt="0"/>
      <dgm:spPr/>
    </dgm:pt>
    <dgm:pt modelId="{44E902F2-804F-4C14-8A51-8F154DE27F0A}" type="pres">
      <dgm:prSet presAssocID="{D28229E3-E11D-411C-B252-E859F6797A64}" presName="node" presStyleLbl="node1" presStyleIdx="1" presStyleCnt="5">
        <dgm:presLayoutVars>
          <dgm:bulletEnabled val="1"/>
        </dgm:presLayoutVars>
      </dgm:prSet>
      <dgm:spPr/>
    </dgm:pt>
    <dgm:pt modelId="{27664E3F-5B9D-419B-B509-954E98030821}" type="pres">
      <dgm:prSet presAssocID="{B5C4559F-B6BB-4915-8705-147EF143EEF2}" presName="sibTrans" presStyleCnt="0"/>
      <dgm:spPr/>
    </dgm:pt>
    <dgm:pt modelId="{944B26A4-C19D-4CB8-9894-0FBBD70F6F69}" type="pres">
      <dgm:prSet presAssocID="{9FFAE98E-FD26-4EE6-92B2-644A3CD88441}" presName="node" presStyleLbl="node1" presStyleIdx="2" presStyleCnt="5">
        <dgm:presLayoutVars>
          <dgm:bulletEnabled val="1"/>
        </dgm:presLayoutVars>
      </dgm:prSet>
      <dgm:spPr/>
    </dgm:pt>
    <dgm:pt modelId="{24BBB7D8-3A7A-49B5-80AA-D38970B980E0}" type="pres">
      <dgm:prSet presAssocID="{29CBD370-8D06-4F14-A722-E8138A79C5B4}" presName="sibTrans" presStyleCnt="0"/>
      <dgm:spPr/>
    </dgm:pt>
    <dgm:pt modelId="{0A853FE8-918C-422F-A8B4-CF498C48801A}" type="pres">
      <dgm:prSet presAssocID="{DEBC3605-9ED8-4CDF-89D9-CAF9B22A91BC}" presName="node" presStyleLbl="node1" presStyleIdx="3" presStyleCnt="5">
        <dgm:presLayoutVars>
          <dgm:bulletEnabled val="1"/>
        </dgm:presLayoutVars>
      </dgm:prSet>
      <dgm:spPr/>
    </dgm:pt>
    <dgm:pt modelId="{71384DCB-6044-4E31-B6F4-8BF4A7A5031A}" type="pres">
      <dgm:prSet presAssocID="{AFDCCE09-974E-4375-B4E3-2FE4F19547D6}" presName="sibTrans" presStyleCnt="0"/>
      <dgm:spPr/>
    </dgm:pt>
    <dgm:pt modelId="{BB852DED-79BB-442B-815E-05288AECFF53}" type="pres">
      <dgm:prSet presAssocID="{3CD17D72-D990-46D3-B0AA-D35BA9455ECC}" presName="node" presStyleLbl="node1" presStyleIdx="4" presStyleCnt="5">
        <dgm:presLayoutVars>
          <dgm:bulletEnabled val="1"/>
        </dgm:presLayoutVars>
      </dgm:prSet>
      <dgm:spPr/>
    </dgm:pt>
  </dgm:ptLst>
  <dgm:cxnLst>
    <dgm:cxn modelId="{E0480C10-CF59-40EC-BE22-BF95F69FD340}" srcId="{43D7B43A-8328-4DF8-A255-93562A2096E9}" destId="{9FFAE98E-FD26-4EE6-92B2-644A3CD88441}" srcOrd="2" destOrd="0" parTransId="{D406C968-ACA9-4564-8FBB-94CF87802D36}" sibTransId="{29CBD370-8D06-4F14-A722-E8138A79C5B4}"/>
    <dgm:cxn modelId="{32A1B922-9B8F-4199-8837-1C3E7A33F9EA}" type="presOf" srcId="{3CD17D72-D990-46D3-B0AA-D35BA9455ECC}" destId="{BB852DED-79BB-442B-815E-05288AECFF53}" srcOrd="0" destOrd="0" presId="urn:microsoft.com/office/officeart/2005/8/layout/default"/>
    <dgm:cxn modelId="{1656D724-00D7-4FE7-AE19-9E752DBD5A83}" srcId="{43D7B43A-8328-4DF8-A255-93562A2096E9}" destId="{D28229E3-E11D-411C-B252-E859F6797A64}" srcOrd="1" destOrd="0" parTransId="{2CAA572A-1F89-41D4-BB37-C80BF8772E2A}" sibTransId="{B5C4559F-B6BB-4915-8705-147EF143EEF2}"/>
    <dgm:cxn modelId="{5147A341-732C-4D9C-ABD3-788AA73F8E2C}" type="presOf" srcId="{9FFAE98E-FD26-4EE6-92B2-644A3CD88441}" destId="{944B26A4-C19D-4CB8-9894-0FBBD70F6F69}" srcOrd="0" destOrd="0" presId="urn:microsoft.com/office/officeart/2005/8/layout/default"/>
    <dgm:cxn modelId="{E2C0B054-AA32-4A60-A3DA-94C500492037}" type="presOf" srcId="{43D7B43A-8328-4DF8-A255-93562A2096E9}" destId="{7C39F047-A054-41E6-931F-2BB9B6EAA974}" srcOrd="0" destOrd="0" presId="urn:microsoft.com/office/officeart/2005/8/layout/default"/>
    <dgm:cxn modelId="{E1CF5479-8896-43B5-8FCF-EE8AE611AAE9}" srcId="{43D7B43A-8328-4DF8-A255-93562A2096E9}" destId="{DEBC3605-9ED8-4CDF-89D9-CAF9B22A91BC}" srcOrd="3" destOrd="0" parTransId="{AA4F3D71-10D5-4883-93F0-C67D941488DF}" sibTransId="{AFDCCE09-974E-4375-B4E3-2FE4F19547D6}"/>
    <dgm:cxn modelId="{D76CCF81-74DF-4EEA-ACCE-B9ECFD74A75A}" srcId="{43D7B43A-8328-4DF8-A255-93562A2096E9}" destId="{726F71E8-715B-4FFE-8229-C0C8C9B3C52B}" srcOrd="0" destOrd="0" parTransId="{56BB7F35-4A35-45EB-AE32-B4DE3E224321}" sibTransId="{B74D6089-54E9-43CE-922D-BAD74E12DA42}"/>
    <dgm:cxn modelId="{AC142D8A-7F0E-4470-BA5A-197ED0842D3A}" type="presOf" srcId="{726F71E8-715B-4FFE-8229-C0C8C9B3C52B}" destId="{B766A798-D37A-420B-B8FB-50F829824994}" srcOrd="0" destOrd="0" presId="urn:microsoft.com/office/officeart/2005/8/layout/default"/>
    <dgm:cxn modelId="{7534EFA0-A0E7-4FF7-BC74-299CDF345815}" type="presOf" srcId="{D28229E3-E11D-411C-B252-E859F6797A64}" destId="{44E902F2-804F-4C14-8A51-8F154DE27F0A}" srcOrd="0" destOrd="0" presId="urn:microsoft.com/office/officeart/2005/8/layout/default"/>
    <dgm:cxn modelId="{E4523ED7-93A1-434D-A4FA-DB597B18513D}" type="presOf" srcId="{DEBC3605-9ED8-4CDF-89D9-CAF9B22A91BC}" destId="{0A853FE8-918C-422F-A8B4-CF498C48801A}" srcOrd="0" destOrd="0" presId="urn:microsoft.com/office/officeart/2005/8/layout/default"/>
    <dgm:cxn modelId="{AA310CE1-883C-4C68-90B6-A0BBCDE8CD39}" srcId="{43D7B43A-8328-4DF8-A255-93562A2096E9}" destId="{3CD17D72-D990-46D3-B0AA-D35BA9455ECC}" srcOrd="4" destOrd="0" parTransId="{9236931D-BD28-4544-B5A0-6150E7C31DBF}" sibTransId="{292C0825-DD67-4B91-828B-F0A6DB64BC3B}"/>
    <dgm:cxn modelId="{51E47FB2-DA10-426B-8BCD-EE252CD1848F}" type="presParOf" srcId="{7C39F047-A054-41E6-931F-2BB9B6EAA974}" destId="{B766A798-D37A-420B-B8FB-50F829824994}" srcOrd="0" destOrd="0" presId="urn:microsoft.com/office/officeart/2005/8/layout/default"/>
    <dgm:cxn modelId="{9856E0D3-845E-42B9-8400-7F96B162F376}" type="presParOf" srcId="{7C39F047-A054-41E6-931F-2BB9B6EAA974}" destId="{13A9B136-BB27-4802-9C17-6A8B11D23F37}" srcOrd="1" destOrd="0" presId="urn:microsoft.com/office/officeart/2005/8/layout/default"/>
    <dgm:cxn modelId="{05D5BD49-54EC-4AD0-BDBF-1E8A8EC426B7}" type="presParOf" srcId="{7C39F047-A054-41E6-931F-2BB9B6EAA974}" destId="{44E902F2-804F-4C14-8A51-8F154DE27F0A}" srcOrd="2" destOrd="0" presId="urn:microsoft.com/office/officeart/2005/8/layout/default"/>
    <dgm:cxn modelId="{287D259B-DCCA-4470-B6DF-32FB64E6DF01}" type="presParOf" srcId="{7C39F047-A054-41E6-931F-2BB9B6EAA974}" destId="{27664E3F-5B9D-419B-B509-954E98030821}" srcOrd="3" destOrd="0" presId="urn:microsoft.com/office/officeart/2005/8/layout/default"/>
    <dgm:cxn modelId="{0C649ACE-B89F-4860-9B79-488C0A41E7D5}" type="presParOf" srcId="{7C39F047-A054-41E6-931F-2BB9B6EAA974}" destId="{944B26A4-C19D-4CB8-9894-0FBBD70F6F69}" srcOrd="4" destOrd="0" presId="urn:microsoft.com/office/officeart/2005/8/layout/default"/>
    <dgm:cxn modelId="{F6B4F694-C0E5-4AC0-9048-3AF23151BA7B}" type="presParOf" srcId="{7C39F047-A054-41E6-931F-2BB9B6EAA974}" destId="{24BBB7D8-3A7A-49B5-80AA-D38970B980E0}" srcOrd="5" destOrd="0" presId="urn:microsoft.com/office/officeart/2005/8/layout/default"/>
    <dgm:cxn modelId="{B245F298-1232-4C6E-BBE7-3E9DAC9BEC9B}" type="presParOf" srcId="{7C39F047-A054-41E6-931F-2BB9B6EAA974}" destId="{0A853FE8-918C-422F-A8B4-CF498C48801A}" srcOrd="6" destOrd="0" presId="urn:microsoft.com/office/officeart/2005/8/layout/default"/>
    <dgm:cxn modelId="{9B64784D-1865-4979-A2B9-86CD4998418E}" type="presParOf" srcId="{7C39F047-A054-41E6-931F-2BB9B6EAA974}" destId="{71384DCB-6044-4E31-B6F4-8BF4A7A5031A}" srcOrd="7" destOrd="0" presId="urn:microsoft.com/office/officeart/2005/8/layout/default"/>
    <dgm:cxn modelId="{0F3448A8-864C-4688-8A54-FC49C8A5BB8D}" type="presParOf" srcId="{7C39F047-A054-41E6-931F-2BB9B6EAA974}" destId="{BB852DED-79BB-442B-815E-05288AECFF53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768FAD3-3618-46D7-B26F-B38207A93B4A}" type="doc">
      <dgm:prSet loTypeId="urn:microsoft.com/office/officeart/2005/8/layout/radial6" loCatId="cycle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5BBCCF5-81D0-4896-8264-82D0E1CA1275}">
      <dgm:prSet phldrT="[Texte]" custT="1"/>
      <dgm:spPr/>
      <dgm:t>
        <a:bodyPr/>
        <a:lstStyle/>
        <a:p>
          <a:r>
            <a:rPr lang="fr-FR" sz="2800" dirty="0">
              <a:solidFill>
                <a:schemeClr val="tx1"/>
              </a:solidFill>
            </a:rPr>
            <a:t>Ecosystème Financier </a:t>
          </a:r>
          <a:endParaRPr lang="en-US" sz="2800" dirty="0">
            <a:solidFill>
              <a:schemeClr val="tx1"/>
            </a:solidFill>
          </a:endParaRPr>
        </a:p>
      </dgm:t>
    </dgm:pt>
    <dgm:pt modelId="{7C3B83B0-87BA-47E9-956E-0B2A613FD466}" type="parTrans" cxnId="{21731F40-471A-41F9-B4C6-B62E2FBA9C73}">
      <dgm:prSet/>
      <dgm:spPr/>
      <dgm:t>
        <a:bodyPr/>
        <a:lstStyle/>
        <a:p>
          <a:endParaRPr lang="en-US"/>
        </a:p>
      </dgm:t>
    </dgm:pt>
    <dgm:pt modelId="{FE98A7A9-3716-4172-B638-E0EE19F22BAB}" type="sibTrans" cxnId="{21731F40-471A-41F9-B4C6-B62E2FBA9C73}">
      <dgm:prSet/>
      <dgm:spPr/>
      <dgm:t>
        <a:bodyPr/>
        <a:lstStyle/>
        <a:p>
          <a:endParaRPr lang="en-US"/>
        </a:p>
      </dgm:t>
    </dgm:pt>
    <dgm:pt modelId="{B455C8A4-FC65-4225-99FD-5C0AAFE601B6}">
      <dgm:prSet phldrT="[Texte]" custT="1"/>
      <dgm:spPr/>
      <dgm:t>
        <a:bodyPr/>
        <a:lstStyle/>
        <a:p>
          <a:r>
            <a:rPr lang="fr-FR" sz="2800" dirty="0"/>
            <a:t>Etat</a:t>
          </a:r>
          <a:endParaRPr lang="en-US" sz="2800" dirty="0"/>
        </a:p>
      </dgm:t>
    </dgm:pt>
    <dgm:pt modelId="{C8641157-AE40-4EFE-9B68-7655DDD1D13C}" type="parTrans" cxnId="{B3E4FAB4-5B52-41A8-8540-F775D275CEAE}">
      <dgm:prSet/>
      <dgm:spPr/>
      <dgm:t>
        <a:bodyPr/>
        <a:lstStyle/>
        <a:p>
          <a:endParaRPr lang="en-US"/>
        </a:p>
      </dgm:t>
    </dgm:pt>
    <dgm:pt modelId="{179EE05D-25B1-4430-A06D-6307265CC0A3}" type="sibTrans" cxnId="{B3E4FAB4-5B52-41A8-8540-F775D275CEAE}">
      <dgm:prSet/>
      <dgm:spPr/>
      <dgm:t>
        <a:bodyPr/>
        <a:lstStyle/>
        <a:p>
          <a:endParaRPr lang="en-US"/>
        </a:p>
      </dgm:t>
    </dgm:pt>
    <dgm:pt modelId="{61511F02-46CD-4281-A38A-20C872CA4E3C}">
      <dgm:prSet phldrT="[Texte]" custT="1"/>
      <dgm:spPr/>
      <dgm:t>
        <a:bodyPr/>
        <a:lstStyle/>
        <a:p>
          <a:r>
            <a:rPr lang="fr-FR" sz="2800" dirty="0"/>
            <a:t>PME</a:t>
          </a:r>
          <a:endParaRPr lang="en-US" sz="2800" dirty="0"/>
        </a:p>
      </dgm:t>
    </dgm:pt>
    <dgm:pt modelId="{C2587A8D-C57C-4459-8279-1B1C128DD2FD}" type="parTrans" cxnId="{3476C40B-E687-4631-AE5B-862D6B2193C5}">
      <dgm:prSet/>
      <dgm:spPr/>
      <dgm:t>
        <a:bodyPr/>
        <a:lstStyle/>
        <a:p>
          <a:endParaRPr lang="en-US"/>
        </a:p>
      </dgm:t>
    </dgm:pt>
    <dgm:pt modelId="{55F210D9-6DB0-49BC-9800-3DD92EC54E86}" type="sibTrans" cxnId="{3476C40B-E687-4631-AE5B-862D6B2193C5}">
      <dgm:prSet/>
      <dgm:spPr/>
      <dgm:t>
        <a:bodyPr/>
        <a:lstStyle/>
        <a:p>
          <a:endParaRPr lang="en-US"/>
        </a:p>
      </dgm:t>
    </dgm:pt>
    <dgm:pt modelId="{D97174C8-7433-443D-B766-824179E9D02B}">
      <dgm:prSet phldrT="[Texte]" custLinFactNeighborX="3627" custLinFactNeighborY="-28483"/>
      <dgm:spPr/>
      <dgm:t>
        <a:bodyPr/>
        <a:lstStyle/>
        <a:p>
          <a:endParaRPr lang="fr-FR"/>
        </a:p>
      </dgm:t>
    </dgm:pt>
    <dgm:pt modelId="{ACC61508-02C4-4B5D-84F5-9A5DEACEC7D2}" type="parTrans" cxnId="{F80313ED-5127-4846-950F-2BD6C30DFD55}">
      <dgm:prSet/>
      <dgm:spPr/>
      <dgm:t>
        <a:bodyPr/>
        <a:lstStyle/>
        <a:p>
          <a:endParaRPr lang="en-US"/>
        </a:p>
      </dgm:t>
    </dgm:pt>
    <dgm:pt modelId="{E84173CB-9619-4FCB-A669-7EA344DFB8AB}" type="sibTrans" cxnId="{F80313ED-5127-4846-950F-2BD6C30DFD55}">
      <dgm:prSet/>
      <dgm:spPr/>
      <dgm:t>
        <a:bodyPr/>
        <a:lstStyle/>
        <a:p>
          <a:endParaRPr lang="en-US"/>
        </a:p>
      </dgm:t>
    </dgm:pt>
    <dgm:pt modelId="{D4EE1DBE-4AF5-4BBA-89C7-5F53FB028ADD}" type="pres">
      <dgm:prSet presAssocID="{0768FAD3-3618-46D7-B26F-B38207A93B4A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CE28B80F-EE64-46A7-9D5E-0A9BA1FE77F7}" type="pres">
      <dgm:prSet presAssocID="{25BBCCF5-81D0-4896-8264-82D0E1CA1275}" presName="centerShape" presStyleLbl="node0" presStyleIdx="0" presStyleCnt="1" custScaleX="155255" custScaleY="118994" custLinFactNeighborX="3627" custLinFactNeighborY="-28483"/>
      <dgm:spPr/>
    </dgm:pt>
    <dgm:pt modelId="{89EC5B97-7B40-4D8D-ABC1-7CD3748D5A9E}" type="pres">
      <dgm:prSet presAssocID="{B455C8A4-FC65-4225-99FD-5C0AAFE601B6}" presName="node" presStyleLbl="node1" presStyleIdx="0" presStyleCnt="2" custScaleY="153771" custRadScaleRad="131144" custRadScaleInc="-123417">
        <dgm:presLayoutVars>
          <dgm:bulletEnabled val="1"/>
        </dgm:presLayoutVars>
      </dgm:prSet>
      <dgm:spPr/>
    </dgm:pt>
    <dgm:pt modelId="{9922391C-792C-42F6-B19A-D1E868E62BC4}" type="pres">
      <dgm:prSet presAssocID="{B455C8A4-FC65-4225-99FD-5C0AAFE601B6}" presName="dummy" presStyleCnt="0"/>
      <dgm:spPr/>
    </dgm:pt>
    <dgm:pt modelId="{60F6BD89-B842-4E4F-BC6D-95AC8B046D8C}" type="pres">
      <dgm:prSet presAssocID="{179EE05D-25B1-4430-A06D-6307265CC0A3}" presName="sibTrans" presStyleLbl="sibTrans2D1" presStyleIdx="0" presStyleCnt="2"/>
      <dgm:spPr/>
    </dgm:pt>
    <dgm:pt modelId="{497857BF-55AE-46E8-826B-E2705BC38BF5}" type="pres">
      <dgm:prSet presAssocID="{61511F02-46CD-4281-A38A-20C872CA4E3C}" presName="node" presStyleLbl="node1" presStyleIdx="1" presStyleCnt="2" custScaleY="153771" custRadScaleRad="140792" custRadScaleInc="-176387">
        <dgm:presLayoutVars>
          <dgm:bulletEnabled val="1"/>
        </dgm:presLayoutVars>
      </dgm:prSet>
      <dgm:spPr/>
    </dgm:pt>
    <dgm:pt modelId="{880D539F-640C-4433-8845-4E0C34D0B93B}" type="pres">
      <dgm:prSet presAssocID="{61511F02-46CD-4281-A38A-20C872CA4E3C}" presName="dummy" presStyleCnt="0"/>
      <dgm:spPr/>
    </dgm:pt>
    <dgm:pt modelId="{76107B39-8127-4782-896B-342B303CDD25}" type="pres">
      <dgm:prSet presAssocID="{55F210D9-6DB0-49BC-9800-3DD92EC54E86}" presName="sibTrans" presStyleLbl="sibTrans2D1" presStyleIdx="1" presStyleCnt="2"/>
      <dgm:spPr/>
    </dgm:pt>
  </dgm:ptLst>
  <dgm:cxnLst>
    <dgm:cxn modelId="{3476C40B-E687-4631-AE5B-862D6B2193C5}" srcId="{25BBCCF5-81D0-4896-8264-82D0E1CA1275}" destId="{61511F02-46CD-4281-A38A-20C872CA4E3C}" srcOrd="1" destOrd="0" parTransId="{C2587A8D-C57C-4459-8279-1B1C128DD2FD}" sibTransId="{55F210D9-6DB0-49BC-9800-3DD92EC54E86}"/>
    <dgm:cxn modelId="{E868BC0C-7B42-471B-B285-D088AFDAAE40}" type="presOf" srcId="{0768FAD3-3618-46D7-B26F-B38207A93B4A}" destId="{D4EE1DBE-4AF5-4BBA-89C7-5F53FB028ADD}" srcOrd="0" destOrd="0" presId="urn:microsoft.com/office/officeart/2005/8/layout/radial6"/>
    <dgm:cxn modelId="{21731F40-471A-41F9-B4C6-B62E2FBA9C73}" srcId="{0768FAD3-3618-46D7-B26F-B38207A93B4A}" destId="{25BBCCF5-81D0-4896-8264-82D0E1CA1275}" srcOrd="0" destOrd="0" parTransId="{7C3B83B0-87BA-47E9-956E-0B2A613FD466}" sibTransId="{FE98A7A9-3716-4172-B638-E0EE19F22BAB}"/>
    <dgm:cxn modelId="{A100AF5B-E0B7-4EA7-B0E3-CCC6F31342D6}" type="presOf" srcId="{179EE05D-25B1-4430-A06D-6307265CC0A3}" destId="{60F6BD89-B842-4E4F-BC6D-95AC8B046D8C}" srcOrd="0" destOrd="0" presId="urn:microsoft.com/office/officeart/2005/8/layout/radial6"/>
    <dgm:cxn modelId="{C273747C-80CE-4238-AAA6-12110D7890C5}" type="presOf" srcId="{25BBCCF5-81D0-4896-8264-82D0E1CA1275}" destId="{CE28B80F-EE64-46A7-9D5E-0A9BA1FE77F7}" srcOrd="0" destOrd="0" presId="urn:microsoft.com/office/officeart/2005/8/layout/radial6"/>
    <dgm:cxn modelId="{81EDFD95-53CB-4CCD-B1E8-CC68863BD0C6}" type="presOf" srcId="{61511F02-46CD-4281-A38A-20C872CA4E3C}" destId="{497857BF-55AE-46E8-826B-E2705BC38BF5}" srcOrd="0" destOrd="0" presId="urn:microsoft.com/office/officeart/2005/8/layout/radial6"/>
    <dgm:cxn modelId="{CB8582B3-C2BF-4D71-B952-F4ADB3AE22FE}" type="presOf" srcId="{55F210D9-6DB0-49BC-9800-3DD92EC54E86}" destId="{76107B39-8127-4782-896B-342B303CDD25}" srcOrd="0" destOrd="0" presId="urn:microsoft.com/office/officeart/2005/8/layout/radial6"/>
    <dgm:cxn modelId="{B3E4FAB4-5B52-41A8-8540-F775D275CEAE}" srcId="{25BBCCF5-81D0-4896-8264-82D0E1CA1275}" destId="{B455C8A4-FC65-4225-99FD-5C0AAFE601B6}" srcOrd="0" destOrd="0" parTransId="{C8641157-AE40-4EFE-9B68-7655DDD1D13C}" sibTransId="{179EE05D-25B1-4430-A06D-6307265CC0A3}"/>
    <dgm:cxn modelId="{F80313ED-5127-4846-950F-2BD6C30DFD55}" srcId="{0768FAD3-3618-46D7-B26F-B38207A93B4A}" destId="{D97174C8-7433-443D-B766-824179E9D02B}" srcOrd="1" destOrd="0" parTransId="{ACC61508-02C4-4B5D-84F5-9A5DEACEC7D2}" sibTransId="{E84173CB-9619-4FCB-A669-7EA344DFB8AB}"/>
    <dgm:cxn modelId="{B04A07F5-01DD-4D15-97DC-EBB4E83EEF66}" type="presOf" srcId="{B455C8A4-FC65-4225-99FD-5C0AAFE601B6}" destId="{89EC5B97-7B40-4D8D-ABC1-7CD3748D5A9E}" srcOrd="0" destOrd="0" presId="urn:microsoft.com/office/officeart/2005/8/layout/radial6"/>
    <dgm:cxn modelId="{8C0CB821-D14D-4EE3-AB95-D49369105EC1}" type="presParOf" srcId="{D4EE1DBE-4AF5-4BBA-89C7-5F53FB028ADD}" destId="{CE28B80F-EE64-46A7-9D5E-0A9BA1FE77F7}" srcOrd="0" destOrd="0" presId="urn:microsoft.com/office/officeart/2005/8/layout/radial6"/>
    <dgm:cxn modelId="{4BAB1224-31E4-4469-84D3-79BAA6484081}" type="presParOf" srcId="{D4EE1DBE-4AF5-4BBA-89C7-5F53FB028ADD}" destId="{89EC5B97-7B40-4D8D-ABC1-7CD3748D5A9E}" srcOrd="1" destOrd="0" presId="urn:microsoft.com/office/officeart/2005/8/layout/radial6"/>
    <dgm:cxn modelId="{596DD38D-A7A2-4233-B0B7-3625C145C3CD}" type="presParOf" srcId="{D4EE1DBE-4AF5-4BBA-89C7-5F53FB028ADD}" destId="{9922391C-792C-42F6-B19A-D1E868E62BC4}" srcOrd="2" destOrd="0" presId="urn:microsoft.com/office/officeart/2005/8/layout/radial6"/>
    <dgm:cxn modelId="{7F151260-3653-4414-AAAE-537E85EFBA91}" type="presParOf" srcId="{D4EE1DBE-4AF5-4BBA-89C7-5F53FB028ADD}" destId="{60F6BD89-B842-4E4F-BC6D-95AC8B046D8C}" srcOrd="3" destOrd="0" presId="urn:microsoft.com/office/officeart/2005/8/layout/radial6"/>
    <dgm:cxn modelId="{57EF33D1-A9C4-4E21-B273-0718D7E11FAE}" type="presParOf" srcId="{D4EE1DBE-4AF5-4BBA-89C7-5F53FB028ADD}" destId="{497857BF-55AE-46E8-826B-E2705BC38BF5}" srcOrd="4" destOrd="0" presId="urn:microsoft.com/office/officeart/2005/8/layout/radial6"/>
    <dgm:cxn modelId="{94269EE3-1807-409B-87E5-7DFF4B37D9B2}" type="presParOf" srcId="{D4EE1DBE-4AF5-4BBA-89C7-5F53FB028ADD}" destId="{880D539F-640C-4433-8845-4E0C34D0B93B}" srcOrd="5" destOrd="0" presId="urn:microsoft.com/office/officeart/2005/8/layout/radial6"/>
    <dgm:cxn modelId="{F5AA764E-3BA3-402E-A8AC-4EF47FFF8255}" type="presParOf" srcId="{D4EE1DBE-4AF5-4BBA-89C7-5F53FB028ADD}" destId="{76107B39-8127-4782-896B-342B303CDD25}" srcOrd="6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66A798-D37A-420B-B8FB-50F829824994}">
      <dsp:nvSpPr>
        <dsp:cNvPr id="0" name=""/>
        <dsp:cNvSpPr/>
      </dsp:nvSpPr>
      <dsp:spPr>
        <a:xfrm>
          <a:off x="1109692" y="1224"/>
          <a:ext cx="2378255" cy="1426953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800" b="1" kern="1200" dirty="0"/>
            <a:t>Intérêt public</a:t>
          </a:r>
          <a:endParaRPr lang="en-US" sz="2800" b="1" kern="1200" dirty="0"/>
        </a:p>
      </dsp:txBody>
      <dsp:txXfrm>
        <a:off x="1109692" y="1224"/>
        <a:ext cx="2378255" cy="1426953"/>
      </dsp:txXfrm>
    </dsp:sp>
    <dsp:sp modelId="{44E902F2-804F-4C14-8A51-8F154DE27F0A}">
      <dsp:nvSpPr>
        <dsp:cNvPr id="0" name=""/>
        <dsp:cNvSpPr/>
      </dsp:nvSpPr>
      <dsp:spPr>
        <a:xfrm>
          <a:off x="3725772" y="1224"/>
          <a:ext cx="2378255" cy="1426953"/>
        </a:xfrm>
        <a:prstGeom prst="rect">
          <a:avLst/>
        </a:prstGeom>
        <a:gradFill rotWithShape="0">
          <a:gsLst>
            <a:gs pos="0">
              <a:schemeClr val="accent5">
                <a:hueOff val="-1689636"/>
                <a:satOff val="-4355"/>
                <a:lumOff val="-294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1689636"/>
                <a:satOff val="-4355"/>
                <a:lumOff val="-294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1689636"/>
                <a:satOff val="-4355"/>
                <a:lumOff val="-294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800" b="1" kern="1200" dirty="0"/>
            <a:t>Accès accéléré aux PME</a:t>
          </a:r>
          <a:endParaRPr lang="en-US" sz="2800" b="1" kern="1200" dirty="0"/>
        </a:p>
      </dsp:txBody>
      <dsp:txXfrm>
        <a:off x="3725772" y="1224"/>
        <a:ext cx="2378255" cy="1426953"/>
      </dsp:txXfrm>
    </dsp:sp>
    <dsp:sp modelId="{944B26A4-C19D-4CB8-9894-0FBBD70F6F69}">
      <dsp:nvSpPr>
        <dsp:cNvPr id="0" name=""/>
        <dsp:cNvSpPr/>
      </dsp:nvSpPr>
      <dsp:spPr>
        <a:xfrm>
          <a:off x="6341853" y="1224"/>
          <a:ext cx="2378255" cy="1426953"/>
        </a:xfrm>
        <a:prstGeom prst="rect">
          <a:avLst/>
        </a:prstGeom>
        <a:gradFill rotWithShape="0">
          <a:gsLst>
            <a:gs pos="0">
              <a:schemeClr val="accent5">
                <a:hueOff val="-3379271"/>
                <a:satOff val="-8710"/>
                <a:lumOff val="-588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3379271"/>
                <a:satOff val="-8710"/>
                <a:lumOff val="-588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3379271"/>
                <a:satOff val="-8710"/>
                <a:lumOff val="-588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800" b="1" kern="1200" dirty="0"/>
            <a:t>RSE</a:t>
          </a:r>
          <a:endParaRPr lang="en-US" sz="2800" b="1" kern="1200" dirty="0"/>
        </a:p>
      </dsp:txBody>
      <dsp:txXfrm>
        <a:off x="6341853" y="1224"/>
        <a:ext cx="2378255" cy="1426953"/>
      </dsp:txXfrm>
    </dsp:sp>
    <dsp:sp modelId="{0A853FE8-918C-422F-A8B4-CF498C48801A}">
      <dsp:nvSpPr>
        <dsp:cNvPr id="0" name=""/>
        <dsp:cNvSpPr/>
      </dsp:nvSpPr>
      <dsp:spPr>
        <a:xfrm>
          <a:off x="2417732" y="1666003"/>
          <a:ext cx="2378255" cy="1426953"/>
        </a:xfrm>
        <a:prstGeom prst="rect">
          <a:avLst/>
        </a:prstGeom>
        <a:gradFill rotWithShape="0">
          <a:gsLst>
            <a:gs pos="0">
              <a:schemeClr val="accent5">
                <a:hueOff val="-5068907"/>
                <a:satOff val="-13064"/>
                <a:lumOff val="-882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5068907"/>
                <a:satOff val="-13064"/>
                <a:lumOff val="-882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5068907"/>
                <a:satOff val="-13064"/>
                <a:lumOff val="-882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800" b="1" kern="1200" dirty="0"/>
            <a:t>Partage de risque</a:t>
          </a:r>
          <a:endParaRPr lang="en-US" sz="2800" b="1" kern="1200" dirty="0"/>
        </a:p>
      </dsp:txBody>
      <dsp:txXfrm>
        <a:off x="2417732" y="1666003"/>
        <a:ext cx="2378255" cy="1426953"/>
      </dsp:txXfrm>
    </dsp:sp>
    <dsp:sp modelId="{BB852DED-79BB-442B-815E-05288AECFF53}">
      <dsp:nvSpPr>
        <dsp:cNvPr id="0" name=""/>
        <dsp:cNvSpPr/>
      </dsp:nvSpPr>
      <dsp:spPr>
        <a:xfrm>
          <a:off x="5033813" y="1666003"/>
          <a:ext cx="2378255" cy="1426953"/>
        </a:xfrm>
        <a:prstGeom prst="rect">
          <a:avLst/>
        </a:prstGeom>
        <a:gradFill rotWithShape="0">
          <a:gsLst>
            <a:gs pos="0">
              <a:schemeClr val="accent5">
                <a:hueOff val="-6758543"/>
                <a:satOff val="-17419"/>
                <a:lumOff val="-1176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6758543"/>
                <a:satOff val="-17419"/>
                <a:lumOff val="-1176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6758543"/>
                <a:satOff val="-17419"/>
                <a:lumOff val="-1176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800" b="1" kern="1200" dirty="0"/>
            <a:t>Impact </a:t>
          </a:r>
          <a:br>
            <a:rPr lang="fr-FR" sz="2800" b="1" kern="1200" dirty="0"/>
          </a:br>
          <a:r>
            <a:rPr lang="fr-FR" sz="2800" b="1" kern="1200" dirty="0" err="1"/>
            <a:t>Additionnalité</a:t>
          </a:r>
          <a:r>
            <a:rPr lang="fr-FR" sz="2800" b="1" kern="1200" dirty="0"/>
            <a:t> </a:t>
          </a:r>
          <a:endParaRPr lang="en-US" sz="2800" b="1" kern="1200" dirty="0"/>
        </a:p>
      </dsp:txBody>
      <dsp:txXfrm>
        <a:off x="5033813" y="1666003"/>
        <a:ext cx="2378255" cy="142695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107B39-8127-4782-896B-342B303CDD25}">
      <dsp:nvSpPr>
        <dsp:cNvPr id="0" name=""/>
        <dsp:cNvSpPr/>
      </dsp:nvSpPr>
      <dsp:spPr>
        <a:xfrm>
          <a:off x="2102339" y="-720593"/>
          <a:ext cx="5147197" cy="5147197"/>
        </a:xfrm>
        <a:prstGeom prst="blockArc">
          <a:avLst>
            <a:gd name="adj1" fmla="val 21568807"/>
            <a:gd name="adj2" fmla="val 10768807"/>
            <a:gd name="adj3" fmla="val 3569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60F6BD89-B842-4E4F-BC6D-95AC8B046D8C}">
      <dsp:nvSpPr>
        <dsp:cNvPr id="0" name=""/>
        <dsp:cNvSpPr/>
      </dsp:nvSpPr>
      <dsp:spPr>
        <a:xfrm>
          <a:off x="2102339" y="-720593"/>
          <a:ext cx="5147197" cy="5147197"/>
        </a:xfrm>
        <a:prstGeom prst="blockArc">
          <a:avLst>
            <a:gd name="adj1" fmla="val 10768807"/>
            <a:gd name="adj2" fmla="val 21568807"/>
            <a:gd name="adj3" fmla="val 3569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CE28B80F-EE64-46A7-9D5E-0A9BA1FE77F7}">
      <dsp:nvSpPr>
        <dsp:cNvPr id="0" name=""/>
        <dsp:cNvSpPr/>
      </dsp:nvSpPr>
      <dsp:spPr>
        <a:xfrm>
          <a:off x="3310916" y="387068"/>
          <a:ext cx="2829626" cy="2168745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800" kern="1200" dirty="0">
              <a:solidFill>
                <a:schemeClr val="tx1"/>
              </a:solidFill>
            </a:rPr>
            <a:t>Ecosystème Financier </a:t>
          </a:r>
          <a:endParaRPr lang="en-US" sz="2800" kern="1200" dirty="0">
            <a:solidFill>
              <a:schemeClr val="tx1"/>
            </a:solidFill>
          </a:endParaRPr>
        </a:p>
      </dsp:txBody>
      <dsp:txXfrm>
        <a:off x="3725305" y="704673"/>
        <a:ext cx="2000848" cy="1533535"/>
      </dsp:txXfrm>
    </dsp:sp>
    <dsp:sp modelId="{89EC5B97-7B40-4D8D-ABC1-7CD3748D5A9E}">
      <dsp:nvSpPr>
        <dsp:cNvPr id="0" name=""/>
        <dsp:cNvSpPr/>
      </dsp:nvSpPr>
      <dsp:spPr>
        <a:xfrm>
          <a:off x="1510473" y="895036"/>
          <a:ext cx="1275797" cy="1961805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800" kern="1200" dirty="0"/>
            <a:t>Etat</a:t>
          </a:r>
          <a:endParaRPr lang="en-US" sz="2800" kern="1200" dirty="0"/>
        </a:p>
      </dsp:txBody>
      <dsp:txXfrm>
        <a:off x="1697309" y="1182336"/>
        <a:ext cx="902125" cy="1387205"/>
      </dsp:txXfrm>
    </dsp:sp>
    <dsp:sp modelId="{497857BF-55AE-46E8-826B-E2705BC38BF5}">
      <dsp:nvSpPr>
        <dsp:cNvPr id="0" name=""/>
        <dsp:cNvSpPr/>
      </dsp:nvSpPr>
      <dsp:spPr>
        <a:xfrm>
          <a:off x="6565605" y="849166"/>
          <a:ext cx="1275797" cy="1961805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800" kern="1200" dirty="0"/>
            <a:t>PME</a:t>
          </a:r>
          <a:endParaRPr lang="en-US" sz="2800" kern="1200" dirty="0"/>
        </a:p>
      </dsp:txBody>
      <dsp:txXfrm>
        <a:off x="6752441" y="1136466"/>
        <a:ext cx="902125" cy="13872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F36E4D-CEA0-44FA-A247-9AB83AD8AC53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370E22-9054-476D-914C-AC444C8C20E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945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E9B98EF-38CC-4853-8490-D22C3800230A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888379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370E22-9054-476D-914C-AC444C8C20E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6560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370E22-9054-476D-914C-AC444C8C20E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017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370E22-9054-476D-914C-AC444C8C20E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727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370E22-9054-476D-914C-AC444C8C20E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21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370E22-9054-476D-914C-AC444C8C20E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1064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DB3F4A-379D-4425-81ED-94BC0F8F3F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F07566E-2D96-48E3-A019-AE50CF34D8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FDCD121-DFB8-40E9-AAD0-D2C9B9441C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7942D-C000-4BF9-8C1F-4BD74505B93F}" type="datetime1">
              <a:rPr lang="en-US" smtClean="0"/>
              <a:t>10/20/2023</a:t>
            </a:fld>
            <a:endParaRPr 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E8BC34D-CE5E-4AAC-A67A-202592CCCF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B52BCAE-70A2-4DC0-A173-94076F1F8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CA9B-5345-493C-B6EE-DFEC536E096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306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B793E92-9D5D-411D-9BDE-075AAADAB0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83B5098-0F32-4C81-8FA8-F72F44A092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3522F3E-C127-47E0-AB4F-7F7DBA5B7A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46460-F58F-423A-9158-983379B1C611}" type="datetime1">
              <a:rPr lang="en-US" smtClean="0"/>
              <a:t>10/20/2023</a:t>
            </a:fld>
            <a:endParaRPr 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F2DF3A2-A177-4AB7-B06B-D15E95E94A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17BC9A6-108A-4FDB-81EA-A5538E774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CA9B-5345-493C-B6EE-DFEC536E096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171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1990AE74-94DE-4BCA-9AC7-3C6CB1C249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D1BDCC1-7F66-4571-B7B6-0474011657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9B62601-0553-483B-B436-8DA86E6424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4FBF-1145-4B4F-B8D7-6D2DAF47B796}" type="datetime1">
              <a:rPr lang="en-US" smtClean="0"/>
              <a:t>10/20/2023</a:t>
            </a:fld>
            <a:endParaRPr 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E99D158-A624-4A44-85CC-DD05D80B9E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5993648-2BB3-4CEC-ABB2-93F219819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CA9B-5345-493C-B6EE-DFEC536E096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014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1136F7A-0C2D-4834-94F4-AB846BEA2B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D28504A-4106-4BCF-832F-6CE79329C4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3BE95CC-CFBE-4ECD-892E-95CAED1F27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A4C3B-F21F-46A9-8AF8-9962430F4F3B}" type="datetime1">
              <a:rPr lang="en-US" smtClean="0"/>
              <a:t>10/20/2023</a:t>
            </a:fld>
            <a:endParaRPr 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DD5729E-8B35-465E-96FC-A1E487581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552B775-09EC-40D9-8249-96369D47A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CA9B-5345-493C-B6EE-DFEC536E096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6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ADA7962-AE3A-4429-8CD4-84F666F8F0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06E56C5-8633-4BCB-91E1-B0E59B7A61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5429759-3366-4809-84B2-07AFE0FF6B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1B643-E9CA-4FDF-B1DF-D34B38C06A7F}" type="datetime1">
              <a:rPr lang="en-US" smtClean="0"/>
              <a:t>10/20/2023</a:t>
            </a:fld>
            <a:endParaRPr 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099DB64-7FBD-4689-9BFC-A7AF7A058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B3A6A22-014E-4B47-B6C2-350B2FCF4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CA9B-5345-493C-B6EE-DFEC536E096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483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7256902-626C-4B01-A725-B0B81F54B4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5825F1D-9869-4554-864D-EDCAEB1FF4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346ABF7-562B-4412-B544-202420DFAC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D6F3934-610D-4AAC-A32F-CCDF7AA96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13DC4-326A-49B3-99F2-2EC6B4EF1FB8}" type="datetime1">
              <a:rPr lang="en-US" smtClean="0"/>
              <a:t>10/20/2023</a:t>
            </a:fld>
            <a:endParaRPr lang="en-US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3B073DC-87C6-4F7D-940B-2097B7A17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A49C0A2-3CA1-48CA-A24B-3F9515AA6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CA9B-5345-493C-B6EE-DFEC536E096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214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6526CB-1595-439A-BADD-8FDE015B46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E5212D0-7537-45DA-87EB-F9C0C245E0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4898282-5682-495E-98D1-48F711C86D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EA5022E8-E8E3-4BDF-9856-34414C59A1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E5A0C427-DA44-4D6F-AB9E-648D162B7B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901310E6-A53E-4DEC-8EDC-71010B3B41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3598A-AAC3-4CF7-B231-59940A67EC68}" type="datetime1">
              <a:rPr lang="en-US" smtClean="0"/>
              <a:t>10/20/2023</a:t>
            </a:fld>
            <a:endParaRPr lang="en-US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EA81FB8-BA3F-45F6-8984-250A775D9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39CF1A0B-DB1E-4672-BF8A-5DE7B337C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CA9B-5345-493C-B6EE-DFEC536E096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667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D2CCC4F-1CE2-47C7-BFAA-5CBEBAB7C6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92C51058-C5A5-451E-BEEB-B50360AB4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E69DE-DF5D-49BE-80B0-2BA58A14A22F}" type="datetime1">
              <a:rPr lang="en-US" smtClean="0"/>
              <a:t>10/20/2023</a:t>
            </a:fld>
            <a:endParaRPr lang="en-US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751F7F1-A74D-4B47-8713-A743DF0E5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95745F2-9DD9-49B6-B587-F40144FE1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CA9B-5345-493C-B6EE-DFEC536E096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019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1DAB460-A4B2-43C6-B12E-94BE555F0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E39F1-C045-4B13-A0D0-5FF205C73F6D}" type="datetime1">
              <a:rPr lang="en-US" smtClean="0"/>
              <a:t>10/20/2023</a:t>
            </a:fld>
            <a:endParaRPr lang="en-US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E099509D-E06D-41C3-9828-6635334A3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B1CF802-6253-4C83-B58F-3D3B0F1F8B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CA9B-5345-493C-B6EE-DFEC536E096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55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8710883-8278-4F96-A43C-23DA7BA4D3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AF7A745-ECB0-4F82-B4A7-55CA04D9C5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0497337-B066-4F14-B707-DEC408392B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4288DF6-6AD3-4137-BBAD-55F42DECE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59794-9EDD-4949-802F-8A96D6A88B45}" type="datetime1">
              <a:rPr lang="en-US" smtClean="0"/>
              <a:t>10/20/2023</a:t>
            </a:fld>
            <a:endParaRPr lang="en-US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154F332-07A9-4DD0-BC07-0CB2F602C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5FC25A6-368B-4739-A65A-60B6B74656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CA9B-5345-493C-B6EE-DFEC536E096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743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BF0446E-E8FB-4AB0-8180-EA94116C03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9F995B08-3492-4DFC-B5B5-4B8FB49610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786FA7E-E439-4243-9A12-1DB5D85541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5DEDC6C-FA73-440C-A76D-5C4939D6D4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7BA96-A9B7-4854-84BD-F7B0B402D1D5}" type="datetime1">
              <a:rPr lang="en-US" smtClean="0"/>
              <a:t>10/20/2023</a:t>
            </a:fld>
            <a:endParaRPr lang="en-US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9D1E0E3-1DF4-476D-A365-B6D3C399B0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9C46756-55AE-46F4-85E7-DD696BEC15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CA9B-5345-493C-B6EE-DFEC536E096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658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8E313D8-50F2-4241-AB4A-74E6B5E44E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AA3C7F8-0FAE-47CD-A1F5-569C90BEBA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F8F99B0-0F30-4492-85CA-EA826EC03F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0B808A-18F8-471B-8DAA-37A578FFC7EA}" type="datetime1">
              <a:rPr lang="en-US" smtClean="0"/>
              <a:t>10/20/2023</a:t>
            </a:fld>
            <a:endParaRPr 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133AFE8-28D8-47B0-A0A7-63345ABFB1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80157D2-FCA7-4758-909F-2CB231FB4B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68CA9B-5345-493C-B6EE-DFEC536E096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897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379F892-0093-4372-92DB-621F802B50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29461" y="2194932"/>
            <a:ext cx="9144000" cy="1234997"/>
          </a:xfrm>
        </p:spPr>
        <p:txBody>
          <a:bodyPr>
            <a:normAutofit/>
          </a:bodyPr>
          <a:lstStyle/>
          <a:p>
            <a:r>
              <a:rPr lang="fr-FR" sz="8000" b="1" dirty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SGC</a:t>
            </a:r>
            <a:endParaRPr lang="en-US" sz="13800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324C234-C130-49BC-B3EF-558F3E71F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CA9B-5345-493C-B6EE-DFEC536E0966}" type="slidenum">
              <a:rPr lang="en-US" smtClean="0"/>
              <a:t>1</a:t>
            </a:fld>
            <a:endParaRPr lang="en-US"/>
          </a:p>
        </p:txBody>
      </p:sp>
      <p:grpSp>
        <p:nvGrpSpPr>
          <p:cNvPr id="7" name="Groupe 6">
            <a:extLst>
              <a:ext uri="{FF2B5EF4-FFF2-40B4-BE49-F238E27FC236}">
                <a16:creationId xmlns:a16="http://schemas.microsoft.com/office/drawing/2014/main" id="{BE765C54-F96B-4F48-9372-0A0B922F1E1F}"/>
              </a:ext>
            </a:extLst>
          </p:cNvPr>
          <p:cNvGrpSpPr/>
          <p:nvPr/>
        </p:nvGrpSpPr>
        <p:grpSpPr>
          <a:xfrm>
            <a:off x="8057623" y="-53929"/>
            <a:ext cx="4200897" cy="6923641"/>
            <a:chOff x="6003354" y="299909"/>
            <a:chExt cx="5739360" cy="6324668"/>
          </a:xfrm>
        </p:grpSpPr>
        <p:pic>
          <p:nvPicPr>
            <p:cNvPr id="8" name="Espace réservé pour une image  9">
              <a:extLst>
                <a:ext uri="{FF2B5EF4-FFF2-40B4-BE49-F238E27FC236}">
                  <a16:creationId xmlns:a16="http://schemas.microsoft.com/office/drawing/2014/main" id="{34D08439-C0BB-403F-9FF7-73A977CB3B2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9091" r="29331" b="1"/>
            <a:stretch/>
          </p:blipFill>
          <p:spPr>
            <a:xfrm>
              <a:off x="6019487" y="334730"/>
              <a:ext cx="5723227" cy="6276882"/>
            </a:xfrm>
            <a:prstGeom prst="rect">
              <a:avLst/>
            </a:prstGeom>
          </p:spPr>
        </p:pic>
        <p:sp>
          <p:nvSpPr>
            <p:cNvPr id="9" name="Triangle rectangle 8">
              <a:extLst>
                <a:ext uri="{FF2B5EF4-FFF2-40B4-BE49-F238E27FC236}">
                  <a16:creationId xmlns:a16="http://schemas.microsoft.com/office/drawing/2014/main" id="{A5CD360B-BD26-4BAB-988D-79DDCC4559C6}"/>
                </a:ext>
              </a:extLst>
            </p:cNvPr>
            <p:cNvSpPr/>
            <p:nvPr/>
          </p:nvSpPr>
          <p:spPr>
            <a:xfrm>
              <a:off x="6003354" y="299909"/>
              <a:ext cx="4524546" cy="6324668"/>
            </a:xfrm>
            <a:prstGeom prst="rt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77"/>
              <a:endParaRPr lang="fr-FR" dirty="0">
                <a:solidFill>
                  <a:prstClr val="white"/>
                </a:solidFill>
                <a:latin typeface="quicksand"/>
              </a:endParaRPr>
            </a:p>
          </p:txBody>
        </p:sp>
      </p:grpSp>
      <p:pic>
        <p:nvPicPr>
          <p:cNvPr id="10" name="Espace réservé pour une image  9">
            <a:extLst>
              <a:ext uri="{FF2B5EF4-FFF2-40B4-BE49-F238E27FC236}">
                <a16:creationId xmlns:a16="http://schemas.microsoft.com/office/drawing/2014/main" id="{E28FE19B-8152-4910-8349-01CEB206DC4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091" r="29331" b="1"/>
          <a:stretch/>
        </p:blipFill>
        <p:spPr>
          <a:xfrm flipH="1">
            <a:off x="-13738" y="2"/>
            <a:ext cx="2154072" cy="683916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3D2F8B82-FACD-495D-9157-FE2768C94FF9}"/>
              </a:ext>
            </a:extLst>
          </p:cNvPr>
          <p:cNvSpPr txBox="1">
            <a:spLocks/>
          </p:cNvSpPr>
          <p:nvPr/>
        </p:nvSpPr>
        <p:spPr>
          <a:xfrm>
            <a:off x="3200835" y="4592601"/>
            <a:ext cx="5091403" cy="9111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600" b="1" dirty="0">
                <a:solidFill>
                  <a:srgbClr val="C00000"/>
                </a:solidFill>
              </a:rPr>
              <a:t>Nabil </a:t>
            </a:r>
            <a:r>
              <a:rPr lang="fr-FR" sz="2600" b="1" dirty="0" err="1">
                <a:solidFill>
                  <a:srgbClr val="C00000"/>
                </a:solidFill>
              </a:rPr>
              <a:t>Felfel</a:t>
            </a:r>
            <a:endParaRPr lang="fr-FR" sz="2600" b="1" dirty="0">
              <a:solidFill>
                <a:srgbClr val="C00000"/>
              </a:solidFill>
            </a:endParaRPr>
          </a:p>
          <a:p>
            <a:r>
              <a:rPr lang="fr-FR" sz="1800" b="1" dirty="0">
                <a:solidFill>
                  <a:srgbClr val="002060"/>
                </a:solidFill>
              </a:rPr>
              <a:t>Chef de pôle de la Stabilité Financière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5808EE3-71FB-4B1A-A431-DC600785B7AA}"/>
              </a:ext>
            </a:extLst>
          </p:cNvPr>
          <p:cNvSpPr/>
          <p:nvPr/>
        </p:nvSpPr>
        <p:spPr>
          <a:xfrm>
            <a:off x="2635038" y="6197196"/>
            <a:ext cx="6494759" cy="6419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600" b="1" dirty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Septième Forum international des institutions et programmes de garantie </a:t>
            </a:r>
            <a:br>
              <a:rPr lang="fr-FR" sz="1600" b="1" dirty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1600" b="1" dirty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dans la Région Moyen-Orient et Afrique du Nord</a:t>
            </a:r>
            <a:endParaRPr lang="fr-FR" sz="1050" dirty="0">
              <a:solidFill>
                <a:schemeClr val="accent3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6BE055F-B1AC-4FB2-A143-ABCF038359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19975" y="3335493"/>
            <a:ext cx="9144000" cy="1123064"/>
          </a:xfrm>
        </p:spPr>
        <p:txBody>
          <a:bodyPr>
            <a:normAutofit/>
          </a:bodyPr>
          <a:lstStyle/>
          <a:p>
            <a:r>
              <a:rPr lang="fr-FR" sz="4000" b="1" cap="all" spc="131" dirty="0">
                <a:solidFill>
                  <a:srgbClr val="0070C0"/>
                </a:solidFill>
                <a:latin typeface="+mj-lt"/>
              </a:rPr>
              <a:t>Quel model de régulation?</a:t>
            </a:r>
            <a:endParaRPr lang="en-US" sz="4000" b="1" cap="all" spc="131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12" name="Freeform: Shape 7">
            <a:extLst>
              <a:ext uri="{FF2B5EF4-FFF2-40B4-BE49-F238E27FC236}">
                <a16:creationId xmlns:a16="http://schemas.microsoft.com/office/drawing/2014/main" id="{B9110E96-4143-4727-98DE-67753730F650}"/>
              </a:ext>
            </a:extLst>
          </p:cNvPr>
          <p:cNvSpPr/>
          <p:nvPr/>
        </p:nvSpPr>
        <p:spPr>
          <a:xfrm>
            <a:off x="3009968" y="0"/>
            <a:ext cx="4552951" cy="1362075"/>
          </a:xfrm>
          <a:custGeom>
            <a:avLst/>
            <a:gdLst>
              <a:gd name="connsiteX0" fmla="*/ 4546664 w 4552950"/>
              <a:gd name="connsiteY0" fmla="*/ 7144 h 1362075"/>
              <a:gd name="connsiteX1" fmla="*/ 4546664 w 4552950"/>
              <a:gd name="connsiteY1" fmla="*/ 7144 h 1362075"/>
              <a:gd name="connsiteX2" fmla="*/ 3194685 w 4552950"/>
              <a:gd name="connsiteY2" fmla="*/ 1359122 h 1362075"/>
              <a:gd name="connsiteX3" fmla="*/ 1359122 w 4552950"/>
              <a:gd name="connsiteY3" fmla="*/ 1359122 h 1362075"/>
              <a:gd name="connsiteX4" fmla="*/ 7144 w 4552950"/>
              <a:gd name="connsiteY4" fmla="*/ 7144 h 1362075"/>
              <a:gd name="connsiteX5" fmla="*/ 7144 w 4552950"/>
              <a:gd name="connsiteY5" fmla="*/ 7144 h 1362075"/>
              <a:gd name="connsiteX6" fmla="*/ 4546664 w 4552950"/>
              <a:gd name="connsiteY6" fmla="*/ 7144 h 1362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52950" h="1362075">
                <a:moveTo>
                  <a:pt x="4546664" y="7144"/>
                </a:moveTo>
                <a:lnTo>
                  <a:pt x="4546664" y="7144"/>
                </a:lnTo>
                <a:cubicBezTo>
                  <a:pt x="4546664" y="753809"/>
                  <a:pt x="3941350" y="1359122"/>
                  <a:pt x="3194685" y="1359122"/>
                </a:cubicBezTo>
                <a:lnTo>
                  <a:pt x="1359122" y="1359122"/>
                </a:lnTo>
                <a:cubicBezTo>
                  <a:pt x="612457" y="1359122"/>
                  <a:pt x="7144" y="753809"/>
                  <a:pt x="7144" y="7144"/>
                </a:cubicBezTo>
                <a:lnTo>
                  <a:pt x="7144" y="7144"/>
                </a:lnTo>
                <a:lnTo>
                  <a:pt x="4546664" y="7144"/>
                </a:lnTo>
                <a:close/>
              </a:path>
            </a:pathLst>
          </a:custGeom>
          <a:solidFill>
            <a:srgbClr val="EFEFEF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defTabSz="914377"/>
            <a:endParaRPr lang="en-US" dirty="0">
              <a:solidFill>
                <a:prstClr val="black"/>
              </a:solidFill>
              <a:latin typeface="quicksand"/>
            </a:endParaRPr>
          </a:p>
        </p:txBody>
      </p:sp>
      <p:pic>
        <p:nvPicPr>
          <p:cNvPr id="13" name="Picture 1" descr="C:\Users\Hanen\Desktop\logo.png">
            <a:extLst>
              <a:ext uri="{FF2B5EF4-FFF2-40B4-BE49-F238E27FC236}">
                <a16:creationId xmlns:a16="http://schemas.microsoft.com/office/drawing/2014/main" id="{A7C28EB1-CA6E-428B-943C-069B67880B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35047" y="-174675"/>
            <a:ext cx="4210315" cy="158597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787193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>
            <a:extLst>
              <a:ext uri="{FF2B5EF4-FFF2-40B4-BE49-F238E27FC236}">
                <a16:creationId xmlns:a16="http://schemas.microsoft.com/office/drawing/2014/main" id="{FB420FA5-C008-4695-ACFD-EC21AFBFEE9F}"/>
              </a:ext>
            </a:extLst>
          </p:cNvPr>
          <p:cNvSpPr/>
          <p:nvPr/>
        </p:nvSpPr>
        <p:spPr>
          <a:xfrm>
            <a:off x="5748242" y="-28576"/>
            <a:ext cx="57151" cy="6915151"/>
          </a:xfrm>
          <a:custGeom>
            <a:avLst/>
            <a:gdLst>
              <a:gd name="connsiteX0" fmla="*/ 28575 w 57150"/>
              <a:gd name="connsiteY0" fmla="*/ 28575 h 6915150"/>
              <a:gd name="connsiteX1" fmla="*/ 28575 w 57150"/>
              <a:gd name="connsiteY1" fmla="*/ 6886575 h 6915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7150" h="6915150">
                <a:moveTo>
                  <a:pt x="28575" y="28575"/>
                </a:moveTo>
                <a:lnTo>
                  <a:pt x="28575" y="6886575"/>
                </a:lnTo>
              </a:path>
            </a:pathLst>
          </a:custGeom>
          <a:ln w="38100" cap="flat">
            <a:solidFill>
              <a:srgbClr val="0A1931"/>
            </a:solidFill>
            <a:prstDash val="solid"/>
            <a:miter/>
          </a:ln>
        </p:spPr>
        <p:txBody>
          <a:bodyPr rtlCol="0" anchor="ctr"/>
          <a:lstStyle/>
          <a:p>
            <a:pPr defTabSz="914377"/>
            <a:endParaRPr lang="en-US">
              <a:solidFill>
                <a:prstClr val="black"/>
              </a:solidFill>
              <a:latin typeface="quicksand"/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1B971D09-7218-4030-B36C-7A9C67C9C7EA}"/>
              </a:ext>
            </a:extLst>
          </p:cNvPr>
          <p:cNvSpPr/>
          <p:nvPr/>
        </p:nvSpPr>
        <p:spPr>
          <a:xfrm>
            <a:off x="425" y="-9525"/>
            <a:ext cx="4124325" cy="6867525"/>
          </a:xfrm>
          <a:custGeom>
            <a:avLst/>
            <a:gdLst>
              <a:gd name="connsiteX0" fmla="*/ 7144 w 4124325"/>
              <a:gd name="connsiteY0" fmla="*/ 7144 h 6867525"/>
              <a:gd name="connsiteX1" fmla="*/ 4122515 w 4124325"/>
              <a:gd name="connsiteY1" fmla="*/ 7144 h 6867525"/>
              <a:gd name="connsiteX2" fmla="*/ 4122515 w 4124325"/>
              <a:gd name="connsiteY2" fmla="*/ 6865144 h 6867525"/>
              <a:gd name="connsiteX3" fmla="*/ 7144 w 4124325"/>
              <a:gd name="connsiteY3" fmla="*/ 6865144 h 6867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124325" h="6867525">
                <a:moveTo>
                  <a:pt x="7144" y="7144"/>
                </a:moveTo>
                <a:lnTo>
                  <a:pt x="4122515" y="7144"/>
                </a:lnTo>
                <a:lnTo>
                  <a:pt x="4122515" y="6865144"/>
                </a:lnTo>
                <a:lnTo>
                  <a:pt x="7144" y="6865144"/>
                </a:lnTo>
                <a:close/>
              </a:path>
            </a:pathLst>
          </a:custGeom>
          <a:solidFill>
            <a:srgbClr val="0A193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defTabSz="914377"/>
            <a:endParaRPr lang="en-US">
              <a:solidFill>
                <a:prstClr val="black"/>
              </a:solidFill>
              <a:latin typeface="quicksand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8E6FC1B5-7BFB-4AF8-B3DF-AFAC747D22E8}"/>
              </a:ext>
            </a:extLst>
          </p:cNvPr>
          <p:cNvSpPr/>
          <p:nvPr/>
        </p:nvSpPr>
        <p:spPr>
          <a:xfrm>
            <a:off x="5636910" y="3145390"/>
            <a:ext cx="247651" cy="247651"/>
          </a:xfrm>
          <a:custGeom>
            <a:avLst/>
            <a:gdLst>
              <a:gd name="connsiteX0" fmla="*/ 245650 w 247650"/>
              <a:gd name="connsiteY0" fmla="*/ 126397 h 247650"/>
              <a:gd name="connsiteX1" fmla="*/ 126397 w 247650"/>
              <a:gd name="connsiteY1" fmla="*/ 245650 h 247650"/>
              <a:gd name="connsiteX2" fmla="*/ 7143 w 247650"/>
              <a:gd name="connsiteY2" fmla="*/ 126397 h 247650"/>
              <a:gd name="connsiteX3" fmla="*/ 126397 w 247650"/>
              <a:gd name="connsiteY3" fmla="*/ 7144 h 247650"/>
              <a:gd name="connsiteX4" fmla="*/ 245650 w 247650"/>
              <a:gd name="connsiteY4" fmla="*/ 126397 h 247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7650" h="247650">
                <a:moveTo>
                  <a:pt x="245650" y="126397"/>
                </a:moveTo>
                <a:cubicBezTo>
                  <a:pt x="245650" y="192258"/>
                  <a:pt x="192258" y="245650"/>
                  <a:pt x="126397" y="245650"/>
                </a:cubicBezTo>
                <a:cubicBezTo>
                  <a:pt x="60535" y="245650"/>
                  <a:pt x="7143" y="192258"/>
                  <a:pt x="7143" y="126397"/>
                </a:cubicBezTo>
                <a:cubicBezTo>
                  <a:pt x="7143" y="60535"/>
                  <a:pt x="60535" y="7144"/>
                  <a:pt x="126397" y="7144"/>
                </a:cubicBezTo>
                <a:cubicBezTo>
                  <a:pt x="192258" y="7144"/>
                  <a:pt x="245650" y="60535"/>
                  <a:pt x="245650" y="126397"/>
                </a:cubicBezTo>
                <a:close/>
              </a:path>
            </a:pathLst>
          </a:custGeom>
          <a:solidFill>
            <a:srgbClr val="0070C0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defTabSz="914377"/>
            <a:endParaRPr lang="en-US">
              <a:solidFill>
                <a:prstClr val="black"/>
              </a:solidFill>
              <a:latin typeface="quicksand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915F5D2E-32D7-4A6C-9B15-095DA837528F}"/>
              </a:ext>
            </a:extLst>
          </p:cNvPr>
          <p:cNvSpPr/>
          <p:nvPr/>
        </p:nvSpPr>
        <p:spPr>
          <a:xfrm>
            <a:off x="5702188" y="1781476"/>
            <a:ext cx="247651" cy="247651"/>
          </a:xfrm>
          <a:custGeom>
            <a:avLst/>
            <a:gdLst>
              <a:gd name="connsiteX0" fmla="*/ 245650 w 247650"/>
              <a:gd name="connsiteY0" fmla="*/ 126397 h 247650"/>
              <a:gd name="connsiteX1" fmla="*/ 126397 w 247650"/>
              <a:gd name="connsiteY1" fmla="*/ 245650 h 247650"/>
              <a:gd name="connsiteX2" fmla="*/ 7143 w 247650"/>
              <a:gd name="connsiteY2" fmla="*/ 126397 h 247650"/>
              <a:gd name="connsiteX3" fmla="*/ 126397 w 247650"/>
              <a:gd name="connsiteY3" fmla="*/ 7144 h 247650"/>
              <a:gd name="connsiteX4" fmla="*/ 245650 w 247650"/>
              <a:gd name="connsiteY4" fmla="*/ 126397 h 247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7650" h="247650">
                <a:moveTo>
                  <a:pt x="245650" y="126397"/>
                </a:moveTo>
                <a:cubicBezTo>
                  <a:pt x="245650" y="192258"/>
                  <a:pt x="192258" y="245650"/>
                  <a:pt x="126397" y="245650"/>
                </a:cubicBezTo>
                <a:cubicBezTo>
                  <a:pt x="60535" y="245650"/>
                  <a:pt x="7143" y="192258"/>
                  <a:pt x="7143" y="126397"/>
                </a:cubicBezTo>
                <a:cubicBezTo>
                  <a:pt x="7143" y="60535"/>
                  <a:pt x="60535" y="7144"/>
                  <a:pt x="126397" y="7144"/>
                </a:cubicBezTo>
                <a:cubicBezTo>
                  <a:pt x="192258" y="7144"/>
                  <a:pt x="245650" y="60535"/>
                  <a:pt x="245650" y="126397"/>
                </a:cubicBezTo>
                <a:close/>
              </a:path>
            </a:pathLst>
          </a:custGeom>
          <a:solidFill>
            <a:srgbClr val="0070C0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defTabSz="914377"/>
            <a:endParaRPr lang="en-US">
              <a:solidFill>
                <a:prstClr val="black"/>
              </a:solidFill>
              <a:latin typeface="quicksand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8FF5A4C0-6D09-4011-972E-91B41EAEE1AE}"/>
              </a:ext>
            </a:extLst>
          </p:cNvPr>
          <p:cNvSpPr/>
          <p:nvPr/>
        </p:nvSpPr>
        <p:spPr>
          <a:xfrm>
            <a:off x="5669470" y="475867"/>
            <a:ext cx="247651" cy="247651"/>
          </a:xfrm>
          <a:custGeom>
            <a:avLst/>
            <a:gdLst>
              <a:gd name="connsiteX0" fmla="*/ 245650 w 247650"/>
              <a:gd name="connsiteY0" fmla="*/ 126397 h 247650"/>
              <a:gd name="connsiteX1" fmla="*/ 126397 w 247650"/>
              <a:gd name="connsiteY1" fmla="*/ 245650 h 247650"/>
              <a:gd name="connsiteX2" fmla="*/ 7143 w 247650"/>
              <a:gd name="connsiteY2" fmla="*/ 126397 h 247650"/>
              <a:gd name="connsiteX3" fmla="*/ 126397 w 247650"/>
              <a:gd name="connsiteY3" fmla="*/ 7144 h 247650"/>
              <a:gd name="connsiteX4" fmla="*/ 245650 w 247650"/>
              <a:gd name="connsiteY4" fmla="*/ 126397 h 247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7650" h="247650">
                <a:moveTo>
                  <a:pt x="245650" y="126397"/>
                </a:moveTo>
                <a:cubicBezTo>
                  <a:pt x="245650" y="192258"/>
                  <a:pt x="192258" y="245650"/>
                  <a:pt x="126397" y="245650"/>
                </a:cubicBezTo>
                <a:cubicBezTo>
                  <a:pt x="60535" y="245650"/>
                  <a:pt x="7143" y="192258"/>
                  <a:pt x="7143" y="126397"/>
                </a:cubicBezTo>
                <a:cubicBezTo>
                  <a:pt x="7143" y="60535"/>
                  <a:pt x="60535" y="7144"/>
                  <a:pt x="126397" y="7144"/>
                </a:cubicBezTo>
                <a:cubicBezTo>
                  <a:pt x="192258" y="7144"/>
                  <a:pt x="245650" y="60535"/>
                  <a:pt x="245650" y="126397"/>
                </a:cubicBezTo>
                <a:close/>
              </a:path>
            </a:pathLst>
          </a:custGeom>
          <a:solidFill>
            <a:srgbClr val="0070C0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defTabSz="914377"/>
            <a:endParaRPr lang="en-US">
              <a:solidFill>
                <a:prstClr val="black"/>
              </a:solidFill>
              <a:latin typeface="quicksand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08DD3A21-4639-4827-8C2A-58A6BF101CEF}"/>
              </a:ext>
            </a:extLst>
          </p:cNvPr>
          <p:cNvSpPr/>
          <p:nvPr/>
        </p:nvSpPr>
        <p:spPr>
          <a:xfrm>
            <a:off x="-7144" y="-7144"/>
            <a:ext cx="400051" cy="6867525"/>
          </a:xfrm>
          <a:custGeom>
            <a:avLst/>
            <a:gdLst>
              <a:gd name="connsiteX0" fmla="*/ 7144 w 400050"/>
              <a:gd name="connsiteY0" fmla="*/ 7144 h 6867525"/>
              <a:gd name="connsiteX1" fmla="*/ 397669 w 400050"/>
              <a:gd name="connsiteY1" fmla="*/ 7144 h 6867525"/>
              <a:gd name="connsiteX2" fmla="*/ 397669 w 400050"/>
              <a:gd name="connsiteY2" fmla="*/ 6865144 h 6867525"/>
              <a:gd name="connsiteX3" fmla="*/ 7144 w 400050"/>
              <a:gd name="connsiteY3" fmla="*/ 6865144 h 6867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0050" h="6867525">
                <a:moveTo>
                  <a:pt x="7144" y="7144"/>
                </a:moveTo>
                <a:lnTo>
                  <a:pt x="397669" y="7144"/>
                </a:lnTo>
                <a:lnTo>
                  <a:pt x="397669" y="6865144"/>
                </a:lnTo>
                <a:lnTo>
                  <a:pt x="7144" y="6865144"/>
                </a:lnTo>
                <a:close/>
              </a:path>
            </a:pathLst>
          </a:custGeom>
          <a:solidFill>
            <a:srgbClr val="EFEFEF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defTabSz="914377"/>
            <a:endParaRPr lang="en-US">
              <a:solidFill>
                <a:prstClr val="black"/>
              </a:solidFill>
              <a:latin typeface="quicksand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8FD566F-BCA8-4461-842C-34C41943214A}"/>
              </a:ext>
            </a:extLst>
          </p:cNvPr>
          <p:cNvSpPr txBox="1"/>
          <p:nvPr/>
        </p:nvSpPr>
        <p:spPr>
          <a:xfrm>
            <a:off x="4881486" y="344444"/>
            <a:ext cx="6418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/>
            <a:r>
              <a:rPr lang="en-US" sz="2800" b="1" dirty="0">
                <a:solidFill>
                  <a:srgbClr val="185ADB"/>
                </a:solidFill>
                <a:latin typeface="quicksand"/>
              </a:rPr>
              <a:t>01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F961D8E-A133-4206-9086-807B48C7560D}"/>
              </a:ext>
            </a:extLst>
          </p:cNvPr>
          <p:cNvSpPr txBox="1"/>
          <p:nvPr/>
        </p:nvSpPr>
        <p:spPr>
          <a:xfrm>
            <a:off x="4914204" y="1661985"/>
            <a:ext cx="6418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/>
            <a:r>
              <a:rPr lang="en-US" sz="2800" b="1" dirty="0">
                <a:solidFill>
                  <a:srgbClr val="0A1931"/>
                </a:solidFill>
                <a:latin typeface="quicksand"/>
              </a:rPr>
              <a:t>02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757CB6A-827E-4501-9278-F7FB6CE48591}"/>
              </a:ext>
            </a:extLst>
          </p:cNvPr>
          <p:cNvSpPr txBox="1"/>
          <p:nvPr/>
        </p:nvSpPr>
        <p:spPr>
          <a:xfrm>
            <a:off x="4848926" y="2994456"/>
            <a:ext cx="6418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/>
            <a:r>
              <a:rPr lang="en-US" sz="2800" b="1" dirty="0">
                <a:solidFill>
                  <a:srgbClr val="185ADB"/>
                </a:solidFill>
                <a:latin typeface="quicksand"/>
              </a:rPr>
              <a:t>03</a:t>
            </a:r>
          </a:p>
        </p:txBody>
      </p:sp>
      <p:sp>
        <p:nvSpPr>
          <p:cNvPr id="35" name="Slide Number Placeholder 7">
            <a:extLst>
              <a:ext uri="{FF2B5EF4-FFF2-40B4-BE49-F238E27FC236}">
                <a16:creationId xmlns:a16="http://schemas.microsoft.com/office/drawing/2014/main" id="{B90E1886-50A6-492C-B825-6604D697408A}"/>
              </a:ext>
            </a:extLst>
          </p:cNvPr>
          <p:cNvSpPr txBox="1">
            <a:spLocks/>
          </p:cNvSpPr>
          <p:nvPr/>
        </p:nvSpPr>
        <p:spPr>
          <a:xfrm>
            <a:off x="11145299" y="6559749"/>
            <a:ext cx="498343" cy="228614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 algn="ctr" defTabSz="866782" rtl="0" eaLnBrk="1" latinLnBrk="0" hangingPunct="1">
              <a:lnSpc>
                <a:spcPct val="90000"/>
              </a:lnSpc>
              <a:spcBef>
                <a:spcPts val="948"/>
              </a:spcBef>
              <a:buFont typeface="Arial" panose="020B0604020202020204" pitchFamily="34" charset="0"/>
              <a:buNone/>
              <a:defRPr lang="ko-KR" altLang="en-US" sz="1706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50087" indent="-216695" algn="l" defTabSz="866782" rtl="0" eaLnBrk="1" latinLnBrk="0" hangingPunct="1">
              <a:lnSpc>
                <a:spcPct val="90000"/>
              </a:lnSpc>
              <a:spcBef>
                <a:spcPts val="474"/>
              </a:spcBef>
              <a:buFont typeface="Arial" panose="020B0604020202020204" pitchFamily="34" charset="0"/>
              <a:buChar char="•"/>
              <a:defRPr sz="2275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83476" indent="-216695" algn="l" defTabSz="866782" rtl="0" eaLnBrk="1" latinLnBrk="0" hangingPunct="1">
              <a:lnSpc>
                <a:spcPct val="90000"/>
              </a:lnSpc>
              <a:spcBef>
                <a:spcPts val="474"/>
              </a:spcBef>
              <a:buFont typeface="Arial" panose="020B0604020202020204" pitchFamily="34" charset="0"/>
              <a:buChar char="•"/>
              <a:defRPr sz="1896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16867" indent="-216695" algn="l" defTabSz="866782" rtl="0" eaLnBrk="1" latinLnBrk="0" hangingPunct="1">
              <a:lnSpc>
                <a:spcPct val="90000"/>
              </a:lnSpc>
              <a:spcBef>
                <a:spcPts val="474"/>
              </a:spcBef>
              <a:buFont typeface="Arial" panose="020B0604020202020204" pitchFamily="34" charset="0"/>
              <a:buChar char="•"/>
              <a:defRPr sz="1706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950259" indent="-216695" algn="l" defTabSz="866782" rtl="0" eaLnBrk="1" latinLnBrk="0" hangingPunct="1">
              <a:lnSpc>
                <a:spcPct val="90000"/>
              </a:lnSpc>
              <a:spcBef>
                <a:spcPts val="474"/>
              </a:spcBef>
              <a:buFont typeface="Arial" panose="020B0604020202020204" pitchFamily="34" charset="0"/>
              <a:buChar char="•"/>
              <a:defRPr sz="1706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383649" indent="-216695" algn="l" defTabSz="866782" rtl="0" eaLnBrk="1" latinLnBrk="0" hangingPunct="1">
              <a:lnSpc>
                <a:spcPct val="90000"/>
              </a:lnSpc>
              <a:spcBef>
                <a:spcPts val="474"/>
              </a:spcBef>
              <a:buFont typeface="Arial" panose="020B0604020202020204" pitchFamily="34" charset="0"/>
              <a:buChar char="•"/>
              <a:defRPr sz="1706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817040" indent="-216695" algn="l" defTabSz="866782" rtl="0" eaLnBrk="1" latinLnBrk="0" hangingPunct="1">
              <a:lnSpc>
                <a:spcPct val="90000"/>
              </a:lnSpc>
              <a:spcBef>
                <a:spcPts val="474"/>
              </a:spcBef>
              <a:buFont typeface="Arial" panose="020B0604020202020204" pitchFamily="34" charset="0"/>
              <a:buChar char="•"/>
              <a:defRPr sz="1706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50430" indent="-216695" algn="l" defTabSz="866782" rtl="0" eaLnBrk="1" latinLnBrk="0" hangingPunct="1">
              <a:lnSpc>
                <a:spcPct val="90000"/>
              </a:lnSpc>
              <a:spcBef>
                <a:spcPts val="474"/>
              </a:spcBef>
              <a:buFont typeface="Arial" panose="020B0604020202020204" pitchFamily="34" charset="0"/>
              <a:buChar char="•"/>
              <a:defRPr sz="1706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83822" indent="-216695" algn="l" defTabSz="866782" rtl="0" eaLnBrk="1" latinLnBrk="0" hangingPunct="1">
              <a:lnSpc>
                <a:spcPct val="90000"/>
              </a:lnSpc>
              <a:spcBef>
                <a:spcPts val="474"/>
              </a:spcBef>
              <a:buFont typeface="Arial" panose="020B0604020202020204" pitchFamily="34" charset="0"/>
              <a:buChar char="•"/>
              <a:defRPr sz="1706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866738"/>
            <a:fld id="{FA3EE389-E41A-49AC-9975-3D3899FF737D}" type="slidenum">
              <a:rPr lang="en-US" altLang="en-US" sz="1705" b="1">
                <a:solidFill>
                  <a:srgbClr val="0A1931"/>
                </a:solidFill>
                <a:latin typeface="Calibri" panose="020F0502020204030204"/>
              </a:rPr>
              <a:pPr defTabSz="866738"/>
              <a:t>2</a:t>
            </a:fld>
            <a:endParaRPr lang="en-US" altLang="en-US" sz="1705" b="1" dirty="0">
              <a:solidFill>
                <a:srgbClr val="0A1931"/>
              </a:solidFill>
              <a:latin typeface="Calibri" panose="020F0502020204030204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E189E1EF-1C15-F5AF-754E-4DF586B9D2D0}"/>
              </a:ext>
            </a:extLst>
          </p:cNvPr>
          <p:cNvSpPr txBox="1"/>
          <p:nvPr/>
        </p:nvSpPr>
        <p:spPr>
          <a:xfrm>
            <a:off x="742559" y="1463682"/>
            <a:ext cx="2922519" cy="4032258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 defTabSz="1219170">
              <a:buClr>
                <a:srgbClr val="000000"/>
              </a:buClr>
              <a:defRPr/>
            </a:pPr>
            <a:r>
              <a:rPr lang="fr-FR" sz="4267" b="1" kern="0" dirty="0">
                <a:solidFill>
                  <a:schemeClr val="bg1"/>
                </a:solidFill>
                <a:latin typeface="Calibri" panose="020F0502020204030204" pitchFamily="34" charset="0"/>
                <a:ea typeface="微软雅黑 Light" panose="02010600030101010101" charset="-122"/>
                <a:cs typeface="Calibri" panose="020F0502020204030204" pitchFamily="34" charset="0"/>
              </a:rPr>
              <a:t>5 questions clés pour statuer sur le modèle de régulation</a:t>
            </a:r>
            <a:endParaRPr lang="fr-FR" sz="4267" b="1" kern="0" dirty="0">
              <a:solidFill>
                <a:schemeClr val="bg1"/>
              </a:solidFill>
              <a:latin typeface="Calibri" panose="020F0502020204030204" pitchFamily="34" charset="0"/>
              <a:ea typeface="微软雅黑 Light" panose="02010600030101010101" charset="-122"/>
              <a:cs typeface="Calibri" panose="020F0502020204030204" pitchFamily="34" charset="0"/>
              <a:sym typeface="Arial"/>
            </a:endParaRPr>
          </a:p>
        </p:txBody>
      </p:sp>
      <p:sp>
        <p:nvSpPr>
          <p:cNvPr id="3" name="文本框 11">
            <a:extLst>
              <a:ext uri="{FF2B5EF4-FFF2-40B4-BE49-F238E27FC236}">
                <a16:creationId xmlns:a16="http://schemas.microsoft.com/office/drawing/2014/main" id="{D61633B8-6363-5EF0-BB60-ED76BC052E0E}"/>
              </a:ext>
            </a:extLst>
          </p:cNvPr>
          <p:cNvSpPr txBox="1"/>
          <p:nvPr/>
        </p:nvSpPr>
        <p:spPr>
          <a:xfrm>
            <a:off x="5948267" y="182804"/>
            <a:ext cx="5446203" cy="850939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>
            <a:defPPr>
              <a:defRPr lang="en-US"/>
            </a:defPPr>
            <a:lvl1pPr defTabSz="914377">
              <a:lnSpc>
                <a:spcPct val="130000"/>
              </a:lnSpc>
              <a:defRPr sz="2133" b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sz="2000" dirty="0"/>
              <a:t>Quels finalité et modèle économique pour les SGC ?</a:t>
            </a:r>
          </a:p>
        </p:txBody>
      </p:sp>
      <p:sp>
        <p:nvSpPr>
          <p:cNvPr id="4" name="文本框 11">
            <a:extLst>
              <a:ext uri="{FF2B5EF4-FFF2-40B4-BE49-F238E27FC236}">
                <a16:creationId xmlns:a16="http://schemas.microsoft.com/office/drawing/2014/main" id="{262F64CC-69EB-0CEF-7BCA-E97E1A8BBAEA}"/>
              </a:ext>
            </a:extLst>
          </p:cNvPr>
          <p:cNvSpPr txBox="1"/>
          <p:nvPr/>
        </p:nvSpPr>
        <p:spPr>
          <a:xfrm>
            <a:off x="6030325" y="2967571"/>
            <a:ext cx="5786532" cy="450829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>
            <a:defPPr>
              <a:defRPr lang="en-US"/>
            </a:defPPr>
            <a:lvl1pPr defTabSz="914377">
              <a:lnSpc>
                <a:spcPct val="130000"/>
              </a:lnSpc>
              <a:defRPr sz="2133" b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sz="2000" dirty="0"/>
              <a:t>Quels sont les risques liés au modèle ? </a:t>
            </a:r>
          </a:p>
        </p:txBody>
      </p:sp>
      <p:sp>
        <p:nvSpPr>
          <p:cNvPr id="5" name="文本框 11">
            <a:extLst>
              <a:ext uri="{FF2B5EF4-FFF2-40B4-BE49-F238E27FC236}">
                <a16:creationId xmlns:a16="http://schemas.microsoft.com/office/drawing/2014/main" id="{E90BB34D-3317-2C65-8CF0-120CD43EC384}"/>
              </a:ext>
            </a:extLst>
          </p:cNvPr>
          <p:cNvSpPr txBox="1"/>
          <p:nvPr/>
        </p:nvSpPr>
        <p:spPr>
          <a:xfrm>
            <a:off x="6096000" y="1687687"/>
            <a:ext cx="5402489" cy="450829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>
            <a:defPPr>
              <a:defRPr lang="en-US"/>
            </a:defPPr>
            <a:lvl1pPr defTabSz="914377">
              <a:lnSpc>
                <a:spcPct val="130000"/>
              </a:lnSpc>
              <a:defRPr sz="2133" b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sz="2000" dirty="0"/>
              <a:t>Quel modèle institutionnel ? </a:t>
            </a:r>
          </a:p>
        </p:txBody>
      </p:sp>
      <p:sp>
        <p:nvSpPr>
          <p:cNvPr id="8" name="Rectangle 7"/>
          <p:cNvSpPr/>
          <p:nvPr/>
        </p:nvSpPr>
        <p:spPr>
          <a:xfrm>
            <a:off x="6030325" y="4314745"/>
            <a:ext cx="5861182" cy="707886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defTabSz="914377"/>
            <a:r>
              <a:rPr lang="fr-FR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Quel est le positionnement des SGC dans l’écosystème de financement ?</a:t>
            </a:r>
          </a:p>
        </p:txBody>
      </p:sp>
      <p:sp>
        <p:nvSpPr>
          <p:cNvPr id="22" name="Freeform: Shape 8">
            <a:extLst>
              <a:ext uri="{FF2B5EF4-FFF2-40B4-BE49-F238E27FC236}">
                <a16:creationId xmlns:a16="http://schemas.microsoft.com/office/drawing/2014/main" id="{8E6FC1B5-7BFB-4AF8-B3DF-AFAC747D22E8}"/>
              </a:ext>
            </a:extLst>
          </p:cNvPr>
          <p:cNvSpPr/>
          <p:nvPr/>
        </p:nvSpPr>
        <p:spPr>
          <a:xfrm>
            <a:off x="5629635" y="4422095"/>
            <a:ext cx="247651" cy="247651"/>
          </a:xfrm>
          <a:custGeom>
            <a:avLst/>
            <a:gdLst>
              <a:gd name="connsiteX0" fmla="*/ 245650 w 247650"/>
              <a:gd name="connsiteY0" fmla="*/ 126397 h 247650"/>
              <a:gd name="connsiteX1" fmla="*/ 126397 w 247650"/>
              <a:gd name="connsiteY1" fmla="*/ 245650 h 247650"/>
              <a:gd name="connsiteX2" fmla="*/ 7143 w 247650"/>
              <a:gd name="connsiteY2" fmla="*/ 126397 h 247650"/>
              <a:gd name="connsiteX3" fmla="*/ 126397 w 247650"/>
              <a:gd name="connsiteY3" fmla="*/ 7144 h 247650"/>
              <a:gd name="connsiteX4" fmla="*/ 245650 w 247650"/>
              <a:gd name="connsiteY4" fmla="*/ 126397 h 247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7650" h="247650">
                <a:moveTo>
                  <a:pt x="245650" y="126397"/>
                </a:moveTo>
                <a:cubicBezTo>
                  <a:pt x="245650" y="192258"/>
                  <a:pt x="192258" y="245650"/>
                  <a:pt x="126397" y="245650"/>
                </a:cubicBezTo>
                <a:cubicBezTo>
                  <a:pt x="60535" y="245650"/>
                  <a:pt x="7143" y="192258"/>
                  <a:pt x="7143" y="126397"/>
                </a:cubicBezTo>
                <a:cubicBezTo>
                  <a:pt x="7143" y="60535"/>
                  <a:pt x="60535" y="7144"/>
                  <a:pt x="126397" y="7144"/>
                </a:cubicBezTo>
                <a:cubicBezTo>
                  <a:pt x="192258" y="7144"/>
                  <a:pt x="245650" y="60535"/>
                  <a:pt x="245650" y="126397"/>
                </a:cubicBezTo>
                <a:close/>
              </a:path>
            </a:pathLst>
          </a:custGeom>
          <a:solidFill>
            <a:srgbClr val="0070C0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defTabSz="914377"/>
            <a:endParaRPr lang="en-US">
              <a:solidFill>
                <a:prstClr val="black"/>
              </a:solidFill>
              <a:latin typeface="quicksand"/>
            </a:endParaRPr>
          </a:p>
        </p:txBody>
      </p:sp>
      <p:sp>
        <p:nvSpPr>
          <p:cNvPr id="24" name="TextBox 24">
            <a:extLst>
              <a:ext uri="{FF2B5EF4-FFF2-40B4-BE49-F238E27FC236}">
                <a16:creationId xmlns:a16="http://schemas.microsoft.com/office/drawing/2014/main" id="{A757CB6A-827E-4501-9278-F7FB6CE48591}"/>
              </a:ext>
            </a:extLst>
          </p:cNvPr>
          <p:cNvSpPr txBox="1"/>
          <p:nvPr/>
        </p:nvSpPr>
        <p:spPr>
          <a:xfrm>
            <a:off x="4881487" y="4319085"/>
            <a:ext cx="6418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/>
            <a:r>
              <a:rPr lang="en-US" sz="2800" b="1" dirty="0">
                <a:solidFill>
                  <a:srgbClr val="002060"/>
                </a:solidFill>
                <a:latin typeface="quicksand"/>
              </a:rPr>
              <a:t>04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89915BD-0EC7-4D66-93C2-ECD37C815969}"/>
              </a:ext>
            </a:extLst>
          </p:cNvPr>
          <p:cNvSpPr/>
          <p:nvPr/>
        </p:nvSpPr>
        <p:spPr>
          <a:xfrm>
            <a:off x="5948267" y="5785071"/>
            <a:ext cx="594324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Pourquoi les SGC doivent être régulés ? Quels sont les aspects à réguler ? A qui incombe la mission de régulation</a:t>
            </a:r>
            <a:r>
              <a:rPr lang="fr-FR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endParaRPr lang="fr-FR" dirty="0"/>
          </a:p>
        </p:txBody>
      </p:sp>
      <p:sp>
        <p:nvSpPr>
          <p:cNvPr id="32" name="Freeform: Shape 8">
            <a:extLst>
              <a:ext uri="{FF2B5EF4-FFF2-40B4-BE49-F238E27FC236}">
                <a16:creationId xmlns:a16="http://schemas.microsoft.com/office/drawing/2014/main" id="{713D0804-19B4-49CA-A27A-09F871138512}"/>
              </a:ext>
            </a:extLst>
          </p:cNvPr>
          <p:cNvSpPr/>
          <p:nvPr/>
        </p:nvSpPr>
        <p:spPr>
          <a:xfrm>
            <a:off x="5656324" y="5861301"/>
            <a:ext cx="247651" cy="247651"/>
          </a:xfrm>
          <a:custGeom>
            <a:avLst/>
            <a:gdLst>
              <a:gd name="connsiteX0" fmla="*/ 245650 w 247650"/>
              <a:gd name="connsiteY0" fmla="*/ 126397 h 247650"/>
              <a:gd name="connsiteX1" fmla="*/ 126397 w 247650"/>
              <a:gd name="connsiteY1" fmla="*/ 245650 h 247650"/>
              <a:gd name="connsiteX2" fmla="*/ 7143 w 247650"/>
              <a:gd name="connsiteY2" fmla="*/ 126397 h 247650"/>
              <a:gd name="connsiteX3" fmla="*/ 126397 w 247650"/>
              <a:gd name="connsiteY3" fmla="*/ 7144 h 247650"/>
              <a:gd name="connsiteX4" fmla="*/ 245650 w 247650"/>
              <a:gd name="connsiteY4" fmla="*/ 126397 h 247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7650" h="247650">
                <a:moveTo>
                  <a:pt x="245650" y="126397"/>
                </a:moveTo>
                <a:cubicBezTo>
                  <a:pt x="245650" y="192258"/>
                  <a:pt x="192258" y="245650"/>
                  <a:pt x="126397" y="245650"/>
                </a:cubicBezTo>
                <a:cubicBezTo>
                  <a:pt x="60535" y="245650"/>
                  <a:pt x="7143" y="192258"/>
                  <a:pt x="7143" y="126397"/>
                </a:cubicBezTo>
                <a:cubicBezTo>
                  <a:pt x="7143" y="60535"/>
                  <a:pt x="60535" y="7144"/>
                  <a:pt x="126397" y="7144"/>
                </a:cubicBezTo>
                <a:cubicBezTo>
                  <a:pt x="192258" y="7144"/>
                  <a:pt x="245650" y="60535"/>
                  <a:pt x="245650" y="126397"/>
                </a:cubicBezTo>
                <a:close/>
              </a:path>
            </a:pathLst>
          </a:custGeom>
          <a:solidFill>
            <a:srgbClr val="0070C0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defTabSz="914377"/>
            <a:endParaRPr lang="en-US">
              <a:solidFill>
                <a:prstClr val="black"/>
              </a:solidFill>
              <a:latin typeface="quicksand"/>
            </a:endParaRPr>
          </a:p>
        </p:txBody>
      </p:sp>
      <p:sp>
        <p:nvSpPr>
          <p:cNvPr id="33" name="TextBox 24">
            <a:extLst>
              <a:ext uri="{FF2B5EF4-FFF2-40B4-BE49-F238E27FC236}">
                <a16:creationId xmlns:a16="http://schemas.microsoft.com/office/drawing/2014/main" id="{C91CFA39-1E87-4785-8105-2F240820C884}"/>
              </a:ext>
            </a:extLst>
          </p:cNvPr>
          <p:cNvSpPr txBox="1"/>
          <p:nvPr/>
        </p:nvSpPr>
        <p:spPr>
          <a:xfrm>
            <a:off x="4868340" y="5710367"/>
            <a:ext cx="6418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/>
            <a:r>
              <a:rPr lang="en-US" sz="2800" b="1" dirty="0">
                <a:solidFill>
                  <a:srgbClr val="185ADB"/>
                </a:solidFill>
                <a:latin typeface="quicksand"/>
              </a:rPr>
              <a:t>05</a:t>
            </a:r>
          </a:p>
        </p:txBody>
      </p:sp>
    </p:spTree>
    <p:extLst>
      <p:ext uri="{BB962C8B-B14F-4D97-AF65-F5344CB8AC3E}">
        <p14:creationId xmlns:p14="http://schemas.microsoft.com/office/powerpoint/2010/main" val="1665445986"/>
      </p:ext>
    </p:extLst>
  </p:cSld>
  <p:clrMapOvr>
    <a:masterClrMapping/>
  </p:clrMapOvr>
  <p:transition spd="slow">
    <p:cove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4BAAE1C-053A-4410-A488-42F139AA2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54" y="-225276"/>
            <a:ext cx="10515600" cy="1325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fr-FR" sz="3200" b="1" dirty="0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Finalité / modèle économique des SGC</a:t>
            </a:r>
            <a:endParaRPr lang="en-US" sz="3200" b="1" dirty="0">
              <a:ln w="0"/>
              <a:solidFill>
                <a:schemeClr val="accent6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D74EEE66-BD24-4C27-9F5C-AD0FF19F0E3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506039"/>
              </p:ext>
            </p:extLst>
          </p:nvPr>
        </p:nvGraphicFramePr>
        <p:xfrm>
          <a:off x="1181099" y="1135212"/>
          <a:ext cx="9829801" cy="30941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id="{377D5403-7C3D-4EAF-A213-BC0A89E8EDFC}"/>
              </a:ext>
            </a:extLst>
          </p:cNvPr>
          <p:cNvSpPr txBox="1"/>
          <p:nvPr/>
        </p:nvSpPr>
        <p:spPr>
          <a:xfrm>
            <a:off x="207043" y="4725838"/>
            <a:ext cx="10889673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fr-FR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Modèle économique intrinsèquement  déficitaire / n’assure pas son équilibre</a:t>
            </a:r>
          </a:p>
          <a:p>
            <a:pPr marL="342900" indent="-342900">
              <a:buFont typeface="+mj-lt"/>
              <a:buAutoNum type="arabicPeriod"/>
            </a:pPr>
            <a:endParaRPr lang="fr-FR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marL="342900" indent="-342900">
              <a:buFont typeface="+mj-lt"/>
              <a:buAutoNum type="arabicPeriod"/>
            </a:pPr>
            <a:r>
              <a:rPr lang="fr-FR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L’équilibre économique et financier doit être appréhendé dans une dimension qui touche toute la chaîne de valeur et les stakeholders : Etat – PME – Banques – </a:t>
            </a:r>
            <a:r>
              <a:rPr lang="fr-FR" sz="2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IFs</a:t>
            </a:r>
            <a:r>
              <a:rPr lang="fr-FR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  <a:p>
            <a:r>
              <a:rPr lang="fr-FR" dirty="0"/>
              <a:t> </a:t>
            </a:r>
            <a:endParaRPr lang="en-US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51312B90-A25B-4605-A2B7-4CA1199DB5C8}"/>
              </a:ext>
            </a:extLst>
          </p:cNvPr>
          <p:cNvSpPr txBox="1"/>
          <p:nvPr/>
        </p:nvSpPr>
        <p:spPr>
          <a:xfrm>
            <a:off x="510624" y="6121511"/>
            <a:ext cx="1144191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Condition de soutenabilité </a:t>
            </a:r>
            <a:r>
              <a:rPr lang="fr-FR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:   </a:t>
            </a:r>
            <a:r>
              <a:rPr lang="fr-FR" sz="20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Un système de partage des coûts intrinsèques juste et corrélé avec les apports </a:t>
            </a:r>
            <a:br>
              <a:rPr lang="fr-FR" sz="20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fr-FR" sz="20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			     économiques et financiers à toutes les parties prenantes </a:t>
            </a:r>
            <a:endParaRPr lang="fr-FR" sz="2000" dirty="0">
              <a:solidFill>
                <a:srgbClr val="002060"/>
              </a:solidFill>
            </a:endParaRPr>
          </a:p>
        </p:txBody>
      </p:sp>
      <p:sp>
        <p:nvSpPr>
          <p:cNvPr id="7" name="Flèche : droite 6">
            <a:extLst>
              <a:ext uri="{FF2B5EF4-FFF2-40B4-BE49-F238E27FC236}">
                <a16:creationId xmlns:a16="http://schemas.microsoft.com/office/drawing/2014/main" id="{52E25D94-8CB9-4AD8-98E2-6CEB062927CE}"/>
              </a:ext>
            </a:extLst>
          </p:cNvPr>
          <p:cNvSpPr/>
          <p:nvPr/>
        </p:nvSpPr>
        <p:spPr>
          <a:xfrm>
            <a:off x="64654" y="6203166"/>
            <a:ext cx="443345" cy="2722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4FD44872-7B82-416D-AC4E-FCFBD8A258D4}"/>
              </a:ext>
            </a:extLst>
          </p:cNvPr>
          <p:cNvCxnSpPr>
            <a:cxnSpLocks/>
          </p:cNvCxnSpPr>
          <p:nvPr/>
        </p:nvCxnSpPr>
        <p:spPr>
          <a:xfrm flipV="1">
            <a:off x="64654" y="711199"/>
            <a:ext cx="7269019" cy="1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1" name="Espace réservé du numéro de diapositive 10">
            <a:extLst>
              <a:ext uri="{FF2B5EF4-FFF2-40B4-BE49-F238E27FC236}">
                <a16:creationId xmlns:a16="http://schemas.microsoft.com/office/drawing/2014/main" id="{91AB7B9E-7C38-4DFB-B154-84D8D6316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19683" y="6492875"/>
            <a:ext cx="2743200" cy="365125"/>
          </a:xfrm>
        </p:spPr>
        <p:txBody>
          <a:bodyPr/>
          <a:lstStyle/>
          <a:p>
            <a:fld id="{A368CA9B-5345-493C-B6EE-DFEC536E0966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55919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4BAAE1C-053A-4410-A488-42F139AA2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54" y="-225276"/>
            <a:ext cx="10515600" cy="1325563"/>
          </a:xfrm>
        </p:spPr>
        <p:txBody>
          <a:bodyPr>
            <a:normAutofit/>
          </a:bodyPr>
          <a:lstStyle/>
          <a:p>
            <a:r>
              <a:rPr lang="fr-FR" sz="3200" b="1" dirty="0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2.  Modèle institutionnel </a:t>
            </a:r>
            <a:endParaRPr lang="en-US" sz="3200" b="1" dirty="0">
              <a:ln w="0"/>
              <a:solidFill>
                <a:schemeClr val="accent6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4FD44872-7B82-416D-AC4E-FCFBD8A258D4}"/>
              </a:ext>
            </a:extLst>
          </p:cNvPr>
          <p:cNvCxnSpPr>
            <a:cxnSpLocks/>
          </p:cNvCxnSpPr>
          <p:nvPr/>
        </p:nvCxnSpPr>
        <p:spPr>
          <a:xfrm flipV="1">
            <a:off x="64654" y="711199"/>
            <a:ext cx="7269019" cy="1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1" name="Espace réservé du numéro de diapositive 10">
            <a:extLst>
              <a:ext uri="{FF2B5EF4-FFF2-40B4-BE49-F238E27FC236}">
                <a16:creationId xmlns:a16="http://schemas.microsoft.com/office/drawing/2014/main" id="{91AB7B9E-7C38-4DFB-B154-84D8D6316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CA9B-5345-493C-B6EE-DFEC536E0966}" type="slidenum">
              <a:rPr lang="en-US" smtClean="0"/>
              <a:t>4</a:t>
            </a:fld>
            <a:endParaRPr lang="en-US"/>
          </a:p>
        </p:txBody>
      </p: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90AA9FF0-3C6B-493B-96C4-41DED2404961}"/>
              </a:ext>
            </a:extLst>
          </p:cNvPr>
          <p:cNvCxnSpPr>
            <a:cxnSpLocks/>
          </p:cNvCxnSpPr>
          <p:nvPr/>
        </p:nvCxnSpPr>
        <p:spPr>
          <a:xfrm>
            <a:off x="4082473" y="1810327"/>
            <a:ext cx="0" cy="354676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ZoneTexte 12">
            <a:extLst>
              <a:ext uri="{FF2B5EF4-FFF2-40B4-BE49-F238E27FC236}">
                <a16:creationId xmlns:a16="http://schemas.microsoft.com/office/drawing/2014/main" id="{85BAC36A-5A57-4728-AA31-CC8370037A3E}"/>
              </a:ext>
            </a:extLst>
          </p:cNvPr>
          <p:cNvSpPr txBox="1"/>
          <p:nvPr/>
        </p:nvSpPr>
        <p:spPr>
          <a:xfrm>
            <a:off x="120073" y="1440319"/>
            <a:ext cx="3815276" cy="36902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b="1" dirty="0"/>
              <a:t>Stakeholders</a:t>
            </a:r>
            <a:endParaRPr lang="en-US" b="1" dirty="0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369DE9A2-EDEA-403A-8DE7-1FA90CDD3768}"/>
              </a:ext>
            </a:extLst>
          </p:cNvPr>
          <p:cNvSpPr txBox="1"/>
          <p:nvPr/>
        </p:nvSpPr>
        <p:spPr>
          <a:xfrm>
            <a:off x="4178791" y="1420349"/>
            <a:ext cx="3579745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b="1"/>
            </a:lvl1pPr>
          </a:lstStyle>
          <a:p>
            <a:r>
              <a:rPr lang="fr-FR" dirty="0"/>
              <a:t>Modèle institutionnel</a:t>
            </a:r>
            <a:endParaRPr lang="en-US" dirty="0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C76F9016-E8B0-4B35-B914-EAB957513E74}"/>
              </a:ext>
            </a:extLst>
          </p:cNvPr>
          <p:cNvSpPr txBox="1"/>
          <p:nvPr/>
        </p:nvSpPr>
        <p:spPr>
          <a:xfrm>
            <a:off x="8063347" y="1408007"/>
            <a:ext cx="4008580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b="1"/>
            </a:lvl1pPr>
          </a:lstStyle>
          <a:p>
            <a:r>
              <a:rPr lang="fr-FR" dirty="0" err="1"/>
              <a:t>Funding</a:t>
            </a:r>
            <a:r>
              <a:rPr lang="fr-FR" dirty="0"/>
              <a:t> / Fonds propres &amp; financement</a:t>
            </a:r>
            <a:endParaRPr lang="en-US" dirty="0"/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7678ED5F-0420-417F-B5F5-25B91A212957}"/>
              </a:ext>
            </a:extLst>
          </p:cNvPr>
          <p:cNvSpPr txBox="1"/>
          <p:nvPr/>
        </p:nvSpPr>
        <p:spPr>
          <a:xfrm>
            <a:off x="248724" y="2310102"/>
            <a:ext cx="3432623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200" dirty="0"/>
              <a:t>Autorité publique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200" dirty="0"/>
              <a:t>PME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200" dirty="0"/>
              <a:t>TPE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200" dirty="0"/>
              <a:t>Institutions financières</a:t>
            </a:r>
            <a:endParaRPr lang="en-US" sz="2200" dirty="0"/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0E9410F0-8238-4458-9E52-82E7DA37879C}"/>
              </a:ext>
            </a:extLst>
          </p:cNvPr>
          <p:cNvSpPr txBox="1"/>
          <p:nvPr/>
        </p:nvSpPr>
        <p:spPr>
          <a:xfrm>
            <a:off x="4658771" y="2178768"/>
            <a:ext cx="2856325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200" dirty="0"/>
              <a:t>ONG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200" dirty="0"/>
              <a:t>Agence étatique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200" dirty="0"/>
              <a:t>Banque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200" dirty="0"/>
              <a:t>Institution financière non bancaire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8B075C56-8EB5-40E3-9711-C0BBDBECA45C}"/>
              </a:ext>
            </a:extLst>
          </p:cNvPr>
          <p:cNvSpPr txBox="1"/>
          <p:nvPr/>
        </p:nvSpPr>
        <p:spPr>
          <a:xfrm>
            <a:off x="8893648" y="2187584"/>
            <a:ext cx="2856325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200" dirty="0"/>
              <a:t>Public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200" dirty="0"/>
              <a:t>Privé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200" dirty="0"/>
              <a:t>PPP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200" dirty="0"/>
              <a:t>Marché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5C394D9C-174F-4D7E-9CAD-8D844BACF1B9}"/>
              </a:ext>
            </a:extLst>
          </p:cNvPr>
          <p:cNvSpPr txBox="1"/>
          <p:nvPr/>
        </p:nvSpPr>
        <p:spPr>
          <a:xfrm>
            <a:off x="1074058" y="5559298"/>
            <a:ext cx="10515600" cy="1015663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fr-FR" sz="2000" b="1" dirty="0"/>
              <a:t>Faut-il imposer un modèle institutionnel standard ou particulier ?</a:t>
            </a:r>
          </a:p>
          <a:p>
            <a:pPr algn="just"/>
            <a:endParaRPr lang="fr-FR" sz="2000" b="1" dirty="0"/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fr-FR" sz="2000" b="1" dirty="0"/>
              <a:t>Indépendamment du modèle institutionnel, faut-il observer un certain nombre de principes ?    </a:t>
            </a:r>
            <a:endParaRPr lang="en-US" sz="2000" b="1" dirty="0"/>
          </a:p>
        </p:txBody>
      </p:sp>
      <p:cxnSp>
        <p:nvCxnSpPr>
          <p:cNvPr id="21" name="Connecteur droit 20">
            <a:extLst>
              <a:ext uri="{FF2B5EF4-FFF2-40B4-BE49-F238E27FC236}">
                <a16:creationId xmlns:a16="http://schemas.microsoft.com/office/drawing/2014/main" id="{B364C41C-D988-4101-B1B4-7F6CC8D68F30}"/>
              </a:ext>
            </a:extLst>
          </p:cNvPr>
          <p:cNvCxnSpPr>
            <a:cxnSpLocks/>
          </p:cNvCxnSpPr>
          <p:nvPr/>
        </p:nvCxnSpPr>
        <p:spPr>
          <a:xfrm>
            <a:off x="7916223" y="1779311"/>
            <a:ext cx="0" cy="354676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87668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4BAAE1C-053A-4410-A488-42F139AA2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54" y="-225276"/>
            <a:ext cx="10515600" cy="1325563"/>
          </a:xfrm>
        </p:spPr>
        <p:txBody>
          <a:bodyPr>
            <a:normAutofit/>
          </a:bodyPr>
          <a:lstStyle/>
          <a:p>
            <a:r>
              <a:rPr lang="fr-FR" sz="3200" b="1" dirty="0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3.  Les risques liés au modèle</a:t>
            </a:r>
            <a:endParaRPr lang="en-US" sz="3200" b="1" dirty="0">
              <a:ln w="0"/>
              <a:solidFill>
                <a:schemeClr val="accent6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4FD44872-7B82-416D-AC4E-FCFBD8A258D4}"/>
              </a:ext>
            </a:extLst>
          </p:cNvPr>
          <p:cNvCxnSpPr>
            <a:cxnSpLocks/>
          </p:cNvCxnSpPr>
          <p:nvPr/>
        </p:nvCxnSpPr>
        <p:spPr>
          <a:xfrm flipV="1">
            <a:off x="64654" y="711199"/>
            <a:ext cx="7269019" cy="1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1" name="Espace réservé du numéro de diapositive 10">
            <a:extLst>
              <a:ext uri="{FF2B5EF4-FFF2-40B4-BE49-F238E27FC236}">
                <a16:creationId xmlns:a16="http://schemas.microsoft.com/office/drawing/2014/main" id="{91AB7B9E-7C38-4DFB-B154-84D8D6316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CA9B-5345-493C-B6EE-DFEC536E0966}" type="slidenum">
              <a:rPr lang="en-US" smtClean="0"/>
              <a:t>5</a:t>
            </a:fld>
            <a:endParaRPr lang="en-US"/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74506DD3-9B8E-4D59-974A-55D4B60EE5A9}"/>
              </a:ext>
            </a:extLst>
          </p:cNvPr>
          <p:cNvSpPr txBox="1"/>
          <p:nvPr/>
        </p:nvSpPr>
        <p:spPr>
          <a:xfrm>
            <a:off x="1195160" y="1475388"/>
            <a:ext cx="3225796" cy="5232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/>
              <a:t>Risque Stratégique</a:t>
            </a:r>
            <a:endParaRPr lang="en-US" sz="2800" b="1" dirty="0"/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6FCA7B32-DA6D-4BEF-AD86-500CD080BE8F}"/>
              </a:ext>
            </a:extLst>
          </p:cNvPr>
          <p:cNvSpPr txBox="1"/>
          <p:nvPr/>
        </p:nvSpPr>
        <p:spPr>
          <a:xfrm>
            <a:off x="7132083" y="1475388"/>
            <a:ext cx="3448171" cy="5232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800" b="1"/>
            </a:lvl1pPr>
          </a:lstStyle>
          <a:p>
            <a:r>
              <a:rPr lang="fr-FR" dirty="0"/>
              <a:t>Risque Financier</a:t>
            </a:r>
            <a:endParaRPr lang="en-US" dirty="0"/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25220F84-193A-465A-B0DE-FE8B33E72D0C}"/>
              </a:ext>
            </a:extLst>
          </p:cNvPr>
          <p:cNvSpPr txBox="1"/>
          <p:nvPr/>
        </p:nvSpPr>
        <p:spPr>
          <a:xfrm>
            <a:off x="713868" y="1920840"/>
            <a:ext cx="411318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fr-FR" dirty="0"/>
          </a:p>
          <a:p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/>
              <a:t>Non réalisation des objectifs</a:t>
            </a:r>
          </a:p>
          <a:p>
            <a:endParaRPr lang="fr-FR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/>
              <a:t>Réputation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/>
              <a:t>Gouvernance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0E793D57-AC8A-4B16-9757-CD10509736F4}"/>
              </a:ext>
            </a:extLst>
          </p:cNvPr>
          <p:cNvSpPr txBox="1"/>
          <p:nvPr/>
        </p:nvSpPr>
        <p:spPr>
          <a:xfrm>
            <a:off x="7132083" y="1615298"/>
            <a:ext cx="411318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fr-FR" dirty="0"/>
          </a:p>
          <a:p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/>
              <a:t>Perte / garantie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/>
              <a:t>La répartition du coût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/>
              <a:t>Liquidité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/>
              <a:t>Solvabilité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cxnSp>
        <p:nvCxnSpPr>
          <p:cNvPr id="27" name="Connecteur droit 26">
            <a:extLst>
              <a:ext uri="{FF2B5EF4-FFF2-40B4-BE49-F238E27FC236}">
                <a16:creationId xmlns:a16="http://schemas.microsoft.com/office/drawing/2014/main" id="{629D49DC-673F-4B62-A4BB-31B7C9596806}"/>
              </a:ext>
            </a:extLst>
          </p:cNvPr>
          <p:cNvCxnSpPr>
            <a:cxnSpLocks/>
          </p:cNvCxnSpPr>
          <p:nvPr/>
        </p:nvCxnSpPr>
        <p:spPr>
          <a:xfrm>
            <a:off x="5804394" y="1242932"/>
            <a:ext cx="0" cy="4077697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8" name="ZoneTexte 27">
            <a:extLst>
              <a:ext uri="{FF2B5EF4-FFF2-40B4-BE49-F238E27FC236}">
                <a16:creationId xmlns:a16="http://schemas.microsoft.com/office/drawing/2014/main" id="{6C0AB189-F658-4306-8169-B81268749274}"/>
              </a:ext>
            </a:extLst>
          </p:cNvPr>
          <p:cNvSpPr txBox="1"/>
          <p:nvPr/>
        </p:nvSpPr>
        <p:spPr>
          <a:xfrm>
            <a:off x="1924117" y="5756580"/>
            <a:ext cx="914399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fr-FR" sz="2000" b="1" dirty="0"/>
              <a:t>Dimension </a:t>
            </a:r>
            <a:r>
              <a:rPr lang="fr-FR" sz="2000" b="1" dirty="0">
                <a:solidFill>
                  <a:srgbClr val="C00000"/>
                </a:solidFill>
              </a:rPr>
              <a:t>intrinsèque</a:t>
            </a:r>
            <a:r>
              <a:rPr lang="fr-FR" sz="2000" b="1" dirty="0"/>
              <a:t> à la société </a:t>
            </a:r>
          </a:p>
          <a:p>
            <a:pPr marL="342900" indent="-342900" algn="just">
              <a:buFont typeface="+mj-lt"/>
              <a:buAutoNum type="arabicPeriod"/>
            </a:pPr>
            <a:endParaRPr lang="fr-FR" sz="2000" b="1" dirty="0"/>
          </a:p>
          <a:p>
            <a:pPr marL="342900" indent="-342900" algn="just">
              <a:buFont typeface="+mj-lt"/>
              <a:buAutoNum type="arabicPeriod"/>
            </a:pPr>
            <a:r>
              <a:rPr lang="fr-FR" sz="2000" b="1" dirty="0"/>
              <a:t> Dimension </a:t>
            </a:r>
            <a:r>
              <a:rPr lang="fr-FR" sz="2000" b="1" dirty="0">
                <a:solidFill>
                  <a:srgbClr val="C00000"/>
                </a:solidFill>
              </a:rPr>
              <a:t>large</a:t>
            </a:r>
            <a:r>
              <a:rPr lang="fr-FR" sz="2000" b="1" dirty="0"/>
              <a:t> qui couvre tous les stakeholders et la chaîne de garantie</a:t>
            </a:r>
            <a:endParaRPr lang="en-US" sz="2000" b="1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129B626F-66DE-4EA4-80D2-27872C42FBEE}"/>
              </a:ext>
            </a:extLst>
          </p:cNvPr>
          <p:cNvSpPr txBox="1"/>
          <p:nvPr/>
        </p:nvSpPr>
        <p:spPr>
          <a:xfrm>
            <a:off x="1305062" y="5320629"/>
            <a:ext cx="89986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/>
              <a:t>Les risques liés au SGC doivent être appréhendés selon </a:t>
            </a:r>
            <a:r>
              <a:rPr lang="fr-FR" sz="2000" b="1" dirty="0">
                <a:solidFill>
                  <a:srgbClr val="C00000"/>
                </a:solidFill>
              </a:rPr>
              <a:t>deux dimensions </a:t>
            </a:r>
            <a:r>
              <a:rPr lang="fr-FR" sz="2000" b="1" dirty="0"/>
              <a:t>:</a:t>
            </a:r>
          </a:p>
        </p:txBody>
      </p:sp>
      <p:sp>
        <p:nvSpPr>
          <p:cNvPr id="29" name="Flèche : droite 28">
            <a:extLst>
              <a:ext uri="{FF2B5EF4-FFF2-40B4-BE49-F238E27FC236}">
                <a16:creationId xmlns:a16="http://schemas.microsoft.com/office/drawing/2014/main" id="{E4BAB229-4743-4C6B-B5CA-26754CF357E4}"/>
              </a:ext>
            </a:extLst>
          </p:cNvPr>
          <p:cNvSpPr/>
          <p:nvPr/>
        </p:nvSpPr>
        <p:spPr>
          <a:xfrm>
            <a:off x="1232586" y="5411772"/>
            <a:ext cx="464006" cy="31046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70EFE78C-3124-464B-8739-71FFA284FE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02248" y="794541"/>
            <a:ext cx="1872817" cy="1746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77439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4BAAE1C-053A-4410-A488-42F139AA2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54" y="-225276"/>
            <a:ext cx="10515600" cy="1325563"/>
          </a:xfrm>
        </p:spPr>
        <p:txBody>
          <a:bodyPr>
            <a:normAutofit/>
          </a:bodyPr>
          <a:lstStyle/>
          <a:p>
            <a:r>
              <a:rPr lang="fr-FR" sz="3200" b="1" dirty="0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4.  Positionnement des SGC dans l’écosystème de financement </a:t>
            </a:r>
          </a:p>
        </p:txBody>
      </p: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4FD44872-7B82-416D-AC4E-FCFBD8A258D4}"/>
              </a:ext>
            </a:extLst>
          </p:cNvPr>
          <p:cNvCxnSpPr>
            <a:cxnSpLocks/>
          </p:cNvCxnSpPr>
          <p:nvPr/>
        </p:nvCxnSpPr>
        <p:spPr>
          <a:xfrm flipV="1">
            <a:off x="64654" y="711200"/>
            <a:ext cx="10801268" cy="1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1" name="Espace réservé du numéro de diapositive 10">
            <a:extLst>
              <a:ext uri="{FF2B5EF4-FFF2-40B4-BE49-F238E27FC236}">
                <a16:creationId xmlns:a16="http://schemas.microsoft.com/office/drawing/2014/main" id="{91AB7B9E-7C38-4DFB-B154-84D8D6316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19683" y="6492875"/>
            <a:ext cx="2743200" cy="365125"/>
          </a:xfrm>
        </p:spPr>
        <p:txBody>
          <a:bodyPr/>
          <a:lstStyle/>
          <a:p>
            <a:fld id="{A368CA9B-5345-493C-B6EE-DFEC536E0966}" type="slidenum">
              <a:rPr lang="en-US" smtClean="0"/>
              <a:t>6</a:t>
            </a:fld>
            <a:endParaRPr lang="en-US" dirty="0"/>
          </a:p>
        </p:txBody>
      </p:sp>
      <p:graphicFrame>
        <p:nvGraphicFramePr>
          <p:cNvPr id="13" name="Diagramme 12">
            <a:extLst>
              <a:ext uri="{FF2B5EF4-FFF2-40B4-BE49-F238E27FC236}">
                <a16:creationId xmlns:a16="http://schemas.microsoft.com/office/drawing/2014/main" id="{B27F81C7-EA66-4EB3-928E-24986CFE799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85850744"/>
              </p:ext>
            </p:extLst>
          </p:nvPr>
        </p:nvGraphicFramePr>
        <p:xfrm>
          <a:off x="1112978" y="1629930"/>
          <a:ext cx="9171051" cy="51449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4" name="Ellipse 13">
            <a:extLst>
              <a:ext uri="{FF2B5EF4-FFF2-40B4-BE49-F238E27FC236}">
                <a16:creationId xmlns:a16="http://schemas.microsoft.com/office/drawing/2014/main" id="{3BAD6C2E-8310-4214-B8EE-39C7C19F940A}"/>
              </a:ext>
            </a:extLst>
          </p:cNvPr>
          <p:cNvSpPr/>
          <p:nvPr/>
        </p:nvSpPr>
        <p:spPr>
          <a:xfrm>
            <a:off x="2789379" y="3535879"/>
            <a:ext cx="5888231" cy="2101964"/>
          </a:xfrm>
          <a:prstGeom prst="ellipse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SGC</a:t>
            </a:r>
          </a:p>
          <a:p>
            <a:pPr algn="ctr"/>
            <a:r>
              <a:rPr lang="fr-FR" sz="2400" dirty="0">
                <a:solidFill>
                  <a:schemeClr val="tx1"/>
                </a:solidFill>
              </a:rPr>
              <a:t>Rôle catalyseur dans toute </a:t>
            </a:r>
            <a:br>
              <a:rPr lang="fr-FR" sz="2400" dirty="0">
                <a:solidFill>
                  <a:schemeClr val="tx1"/>
                </a:solidFill>
              </a:rPr>
            </a:br>
            <a:r>
              <a:rPr lang="fr-FR" sz="2400" b="1" dirty="0">
                <a:solidFill>
                  <a:schemeClr val="tx1"/>
                </a:solidFill>
              </a:rPr>
              <a:t>la chaine de crédit/risque</a:t>
            </a:r>
            <a:br>
              <a:rPr lang="fr-FR" sz="2400" dirty="0">
                <a:solidFill>
                  <a:schemeClr val="tx1"/>
                </a:solidFill>
              </a:rPr>
            </a:br>
            <a:r>
              <a:rPr lang="fr-FR" sz="2400" dirty="0">
                <a:solidFill>
                  <a:schemeClr val="tx1"/>
                </a:solidFill>
              </a:rPr>
              <a:t> (en amont et en aval)</a:t>
            </a:r>
          </a:p>
        </p:txBody>
      </p:sp>
    </p:spTree>
    <p:extLst>
      <p:ext uri="{BB962C8B-B14F-4D97-AF65-F5344CB8AC3E}">
        <p14:creationId xmlns:p14="http://schemas.microsoft.com/office/powerpoint/2010/main" val="17540843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4BAAE1C-053A-4410-A488-42F139AA2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55422" y="-384646"/>
            <a:ext cx="11905673" cy="1325563"/>
          </a:xfrm>
        </p:spPr>
        <p:txBody>
          <a:bodyPr>
            <a:normAutofit/>
          </a:bodyPr>
          <a:lstStyle/>
          <a:p>
            <a:r>
              <a:rPr lang="fr-FR" sz="2200" b="1" dirty="0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5.  Pourquoi réguler les SGC ? Quels aspects réguler ?  A qui incombe la responsabilité de régulation?  </a:t>
            </a:r>
          </a:p>
        </p:txBody>
      </p: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4FD44872-7B82-416D-AC4E-FCFBD8A258D4}"/>
              </a:ext>
            </a:extLst>
          </p:cNvPr>
          <p:cNvCxnSpPr>
            <a:cxnSpLocks/>
          </p:cNvCxnSpPr>
          <p:nvPr/>
        </p:nvCxnSpPr>
        <p:spPr>
          <a:xfrm flipV="1">
            <a:off x="0" y="583841"/>
            <a:ext cx="11756571" cy="2363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1" name="Espace réservé du numéro de diapositive 10">
            <a:extLst>
              <a:ext uri="{FF2B5EF4-FFF2-40B4-BE49-F238E27FC236}">
                <a16:creationId xmlns:a16="http://schemas.microsoft.com/office/drawing/2014/main" id="{91AB7B9E-7C38-4DFB-B154-84D8D6316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19683" y="6492875"/>
            <a:ext cx="2743200" cy="365125"/>
          </a:xfrm>
        </p:spPr>
        <p:txBody>
          <a:bodyPr/>
          <a:lstStyle/>
          <a:p>
            <a:fld id="{A368CA9B-5345-493C-B6EE-DFEC536E0966}" type="slidenum">
              <a:rPr lang="en-US" smtClean="0"/>
              <a:t>7</a:t>
            </a:fld>
            <a:endParaRPr lang="en-US" dirty="0"/>
          </a:p>
        </p:txBody>
      </p: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C9FF4B80-AD46-47AD-8745-BB8B5BC40265}"/>
              </a:ext>
            </a:extLst>
          </p:cNvPr>
          <p:cNvCxnSpPr>
            <a:cxnSpLocks/>
          </p:cNvCxnSpPr>
          <p:nvPr/>
        </p:nvCxnSpPr>
        <p:spPr>
          <a:xfrm>
            <a:off x="4082473" y="1142747"/>
            <a:ext cx="0" cy="571525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ZoneTexte 9">
            <a:extLst>
              <a:ext uri="{FF2B5EF4-FFF2-40B4-BE49-F238E27FC236}">
                <a16:creationId xmlns:a16="http://schemas.microsoft.com/office/drawing/2014/main" id="{7AC691C1-D39B-483D-9801-48DB4617592C}"/>
              </a:ext>
            </a:extLst>
          </p:cNvPr>
          <p:cNvSpPr txBox="1"/>
          <p:nvPr/>
        </p:nvSpPr>
        <p:spPr>
          <a:xfrm>
            <a:off x="120073" y="1036560"/>
            <a:ext cx="3815276" cy="36902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b="1" dirty="0"/>
              <a:t>Pourquoi ? </a:t>
            </a:r>
            <a:endParaRPr lang="en-US" b="1" dirty="0"/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624B3662-1F06-426D-86D6-ADD5A41A4D12}"/>
              </a:ext>
            </a:extLst>
          </p:cNvPr>
          <p:cNvSpPr txBox="1"/>
          <p:nvPr/>
        </p:nvSpPr>
        <p:spPr>
          <a:xfrm>
            <a:off x="4525816" y="958081"/>
            <a:ext cx="3579745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b="1"/>
            </a:lvl1pPr>
          </a:lstStyle>
          <a:p>
            <a:r>
              <a:rPr lang="fr-FR" dirty="0"/>
              <a:t>Quels aspects à réguler ? </a:t>
            </a:r>
            <a:endParaRPr lang="en-US" dirty="0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6FC5EFE8-ED7F-4B62-A6A7-39F7B3778D1A}"/>
              </a:ext>
            </a:extLst>
          </p:cNvPr>
          <p:cNvSpPr txBox="1"/>
          <p:nvPr/>
        </p:nvSpPr>
        <p:spPr>
          <a:xfrm>
            <a:off x="8652493" y="1004248"/>
            <a:ext cx="3419434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b="1"/>
            </a:lvl1pPr>
          </a:lstStyle>
          <a:p>
            <a:r>
              <a:rPr lang="fr-FR" dirty="0"/>
              <a:t>A qui incombe la responsabilité de régulation ? </a:t>
            </a:r>
            <a:endParaRPr lang="en-US" dirty="0"/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F38F01EF-2742-4221-BF84-93E1219BDC52}"/>
              </a:ext>
            </a:extLst>
          </p:cNvPr>
          <p:cNvSpPr txBox="1"/>
          <p:nvPr/>
        </p:nvSpPr>
        <p:spPr>
          <a:xfrm>
            <a:off x="79593" y="1660783"/>
            <a:ext cx="389623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fr-FR" sz="2200" dirty="0"/>
              <a:t>Mission d’</a:t>
            </a:r>
            <a:r>
              <a:rPr lang="fr-FR" sz="2200" b="1" dirty="0">
                <a:solidFill>
                  <a:srgbClr val="C00000"/>
                </a:solidFill>
              </a:rPr>
              <a:t>intérêt général </a:t>
            </a:r>
          </a:p>
          <a:p>
            <a:pPr marL="342900" indent="-342900">
              <a:buFont typeface="+mj-lt"/>
              <a:buAutoNum type="arabicPeriod"/>
            </a:pPr>
            <a:endParaRPr lang="fr-FR" sz="2200" dirty="0"/>
          </a:p>
          <a:p>
            <a:pPr marL="342900" indent="-342900">
              <a:buFont typeface="+mj-lt"/>
              <a:buAutoNum type="arabicPeriod"/>
            </a:pPr>
            <a:r>
              <a:rPr lang="fr-FR" sz="2200" dirty="0"/>
              <a:t>C’est une </a:t>
            </a:r>
            <a:r>
              <a:rPr lang="fr-FR" sz="2200" b="1" dirty="0">
                <a:solidFill>
                  <a:srgbClr val="C00000"/>
                </a:solidFill>
              </a:rPr>
              <a:t>activité financière </a:t>
            </a:r>
            <a:r>
              <a:rPr lang="fr-FR" sz="2200" dirty="0"/>
              <a:t>: couvre toute la chaîne de crédit et les risques liés </a:t>
            </a:r>
          </a:p>
          <a:p>
            <a:pPr marL="342900" indent="-342900">
              <a:buFont typeface="+mj-lt"/>
              <a:buAutoNum type="arabicPeriod"/>
            </a:pPr>
            <a:endParaRPr lang="fr-FR" sz="2200" dirty="0"/>
          </a:p>
          <a:p>
            <a:pPr marL="342900" indent="-342900">
              <a:buFont typeface="+mj-lt"/>
              <a:buAutoNum type="arabicPeriod"/>
            </a:pPr>
            <a:r>
              <a:rPr lang="fr-FR" sz="2200" b="1" dirty="0">
                <a:solidFill>
                  <a:srgbClr val="C00000"/>
                </a:solidFill>
              </a:rPr>
              <a:t>Transparence et redevabilité </a:t>
            </a:r>
            <a:r>
              <a:rPr lang="fr-FR" sz="2200" dirty="0"/>
              <a:t>: Fonds publics </a:t>
            </a:r>
          </a:p>
          <a:p>
            <a:pPr marL="342900" indent="-342900">
              <a:buFont typeface="+mj-lt"/>
              <a:buAutoNum type="arabicPeriod"/>
            </a:pPr>
            <a:endParaRPr lang="fr-FR" sz="2200" dirty="0"/>
          </a:p>
          <a:p>
            <a:pPr marL="342900" indent="-342900">
              <a:buFont typeface="+mj-lt"/>
              <a:buAutoNum type="arabicPeriod"/>
            </a:pPr>
            <a:r>
              <a:rPr lang="fr-FR" sz="2200" dirty="0"/>
              <a:t>Interaction entre SGC et l’</a:t>
            </a:r>
            <a:r>
              <a:rPr lang="fr-FR" sz="2200" b="1" dirty="0">
                <a:solidFill>
                  <a:srgbClr val="C00000"/>
                </a:solidFill>
              </a:rPr>
              <a:t>activité bancaire </a:t>
            </a:r>
          </a:p>
          <a:p>
            <a:pPr marL="342900" indent="-342900">
              <a:buFont typeface="+mj-lt"/>
              <a:buAutoNum type="arabicPeriod"/>
            </a:pPr>
            <a:endParaRPr lang="fr-FR" sz="2200" dirty="0"/>
          </a:p>
          <a:p>
            <a:pPr marL="342900" indent="-342900">
              <a:buFont typeface="+mj-lt"/>
              <a:buAutoNum type="arabicPeriod"/>
            </a:pPr>
            <a:r>
              <a:rPr lang="fr-FR" sz="2200" dirty="0"/>
              <a:t>Principes : </a:t>
            </a:r>
            <a:r>
              <a:rPr lang="fr-FR" sz="2200" b="1" dirty="0">
                <a:solidFill>
                  <a:srgbClr val="C00000"/>
                </a:solidFill>
              </a:rPr>
              <a:t>proportionnalité et contextualisation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65B6D003-A258-4CD5-AA45-5814D17DDB7C}"/>
              </a:ext>
            </a:extLst>
          </p:cNvPr>
          <p:cNvSpPr txBox="1"/>
          <p:nvPr/>
        </p:nvSpPr>
        <p:spPr>
          <a:xfrm>
            <a:off x="4169898" y="1405581"/>
            <a:ext cx="4455884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200" b="1" dirty="0">
                <a:solidFill>
                  <a:srgbClr val="C00000"/>
                </a:solidFill>
              </a:rPr>
              <a:t>Gouvernance</a:t>
            </a:r>
            <a:r>
              <a:rPr lang="fr-FR" sz="2200" dirty="0"/>
              <a:t> : principes de séparation entre conseil </a:t>
            </a:r>
            <a:br>
              <a:rPr lang="fr-FR" sz="2200" dirty="0"/>
            </a:br>
            <a:r>
              <a:rPr lang="fr-FR" sz="2200" dirty="0"/>
              <a:t>&amp; management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200" dirty="0"/>
              <a:t> Les </a:t>
            </a:r>
            <a:r>
              <a:rPr lang="fr-FR" sz="2200" b="1" dirty="0">
                <a:solidFill>
                  <a:srgbClr val="C00000"/>
                </a:solidFill>
              </a:rPr>
              <a:t>lignes de défense </a:t>
            </a:r>
            <a:r>
              <a:rPr lang="fr-FR" sz="2200" dirty="0"/>
              <a:t>: risque/ audit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200" b="1" dirty="0">
                <a:solidFill>
                  <a:srgbClr val="C00000"/>
                </a:solidFill>
              </a:rPr>
              <a:t>Liquidité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200" b="1" dirty="0">
                <a:solidFill>
                  <a:srgbClr val="C00000"/>
                </a:solidFill>
              </a:rPr>
              <a:t>Solvabilité</a:t>
            </a:r>
            <a:r>
              <a:rPr lang="fr-FR" sz="2200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200" dirty="0"/>
              <a:t>Règles de provisionnement (</a:t>
            </a:r>
            <a:r>
              <a:rPr lang="fr-FR" sz="2200" b="1" dirty="0">
                <a:solidFill>
                  <a:srgbClr val="C00000"/>
                </a:solidFill>
              </a:rPr>
              <a:t>ECL</a:t>
            </a:r>
            <a:r>
              <a:rPr lang="fr-FR" sz="2200" dirty="0"/>
              <a:t>) &amp; règles de </a:t>
            </a:r>
            <a:r>
              <a:rPr lang="fr-FR" sz="2200" b="1" dirty="0">
                <a:solidFill>
                  <a:srgbClr val="C00000"/>
                </a:solidFill>
              </a:rPr>
              <a:t>classification</a:t>
            </a:r>
            <a:r>
              <a:rPr lang="fr-FR" sz="2200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200" dirty="0"/>
              <a:t>Système de </a:t>
            </a:r>
            <a:r>
              <a:rPr lang="fr-FR" sz="2200" b="1" dirty="0">
                <a:solidFill>
                  <a:srgbClr val="C00000"/>
                </a:solidFill>
              </a:rPr>
              <a:t>tarification </a:t>
            </a:r>
            <a:r>
              <a:rPr lang="fr-FR" sz="2200" dirty="0"/>
              <a:t>et </a:t>
            </a:r>
            <a:r>
              <a:rPr lang="fr-FR" sz="2200" b="1" dirty="0">
                <a:solidFill>
                  <a:srgbClr val="C00000"/>
                </a:solidFill>
              </a:rPr>
              <a:t>partage de risques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cxnSp>
        <p:nvCxnSpPr>
          <p:cNvPr id="24" name="Connecteur droit 23">
            <a:extLst>
              <a:ext uri="{FF2B5EF4-FFF2-40B4-BE49-F238E27FC236}">
                <a16:creationId xmlns:a16="http://schemas.microsoft.com/office/drawing/2014/main" id="{357B3076-0B9F-42DC-92C0-4E4816F91976}"/>
              </a:ext>
            </a:extLst>
          </p:cNvPr>
          <p:cNvCxnSpPr>
            <a:cxnSpLocks/>
          </p:cNvCxnSpPr>
          <p:nvPr/>
        </p:nvCxnSpPr>
        <p:spPr>
          <a:xfrm>
            <a:off x="8621164" y="1142746"/>
            <a:ext cx="0" cy="571525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25" name="Image 24">
            <a:extLst>
              <a:ext uri="{FF2B5EF4-FFF2-40B4-BE49-F238E27FC236}">
                <a16:creationId xmlns:a16="http://schemas.microsoft.com/office/drawing/2014/main" id="{8227512C-E68E-445F-93A5-CFE3CE945B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19609" y="2280062"/>
            <a:ext cx="3138843" cy="3384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50720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F5CD2FE6-76B4-43EB-A996-22126A3876DE}"/>
              </a:ext>
            </a:extLst>
          </p:cNvPr>
          <p:cNvSpPr/>
          <p:nvPr/>
        </p:nvSpPr>
        <p:spPr>
          <a:xfrm>
            <a:off x="3820193" y="249529"/>
            <a:ext cx="4552951" cy="1362075"/>
          </a:xfrm>
          <a:custGeom>
            <a:avLst/>
            <a:gdLst>
              <a:gd name="connsiteX0" fmla="*/ 4546663 w 4552950"/>
              <a:gd name="connsiteY0" fmla="*/ 7144 h 1362075"/>
              <a:gd name="connsiteX1" fmla="*/ 4546663 w 4552950"/>
              <a:gd name="connsiteY1" fmla="*/ 7144 h 1362075"/>
              <a:gd name="connsiteX2" fmla="*/ 3194685 w 4552950"/>
              <a:gd name="connsiteY2" fmla="*/ 1359122 h 1362075"/>
              <a:gd name="connsiteX3" fmla="*/ 1359122 w 4552950"/>
              <a:gd name="connsiteY3" fmla="*/ 1359122 h 1362075"/>
              <a:gd name="connsiteX4" fmla="*/ 7144 w 4552950"/>
              <a:gd name="connsiteY4" fmla="*/ 7144 h 1362075"/>
              <a:gd name="connsiteX5" fmla="*/ 7144 w 4552950"/>
              <a:gd name="connsiteY5" fmla="*/ 7144 h 1362075"/>
              <a:gd name="connsiteX6" fmla="*/ 4546663 w 4552950"/>
              <a:gd name="connsiteY6" fmla="*/ 7144 h 1362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52950" h="1362075">
                <a:moveTo>
                  <a:pt x="4546663" y="7144"/>
                </a:moveTo>
                <a:lnTo>
                  <a:pt x="4546663" y="7144"/>
                </a:lnTo>
                <a:cubicBezTo>
                  <a:pt x="4546663" y="753809"/>
                  <a:pt x="3941350" y="1359122"/>
                  <a:pt x="3194685" y="1359122"/>
                </a:cubicBezTo>
                <a:lnTo>
                  <a:pt x="1359122" y="1359122"/>
                </a:lnTo>
                <a:cubicBezTo>
                  <a:pt x="612457" y="1359122"/>
                  <a:pt x="7144" y="753809"/>
                  <a:pt x="7144" y="7144"/>
                </a:cubicBezTo>
                <a:lnTo>
                  <a:pt x="7144" y="7144"/>
                </a:lnTo>
                <a:lnTo>
                  <a:pt x="4546663" y="7144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defTabSz="914377"/>
            <a:endParaRPr lang="en-US">
              <a:solidFill>
                <a:prstClr val="black"/>
              </a:solidFill>
              <a:latin typeface="quicksand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8F1558E7-D06E-4C9E-B7A8-04BF819976E0}"/>
              </a:ext>
            </a:extLst>
          </p:cNvPr>
          <p:cNvGrpSpPr/>
          <p:nvPr/>
        </p:nvGrpSpPr>
        <p:grpSpPr>
          <a:xfrm>
            <a:off x="3820193" y="3161612"/>
            <a:ext cx="5722795" cy="1323975"/>
            <a:chOff x="2949990" y="2880964"/>
            <a:chExt cx="5310727" cy="1323976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DBB7095D-DF89-40FE-9A5D-2C1BFC877382}"/>
                </a:ext>
              </a:extLst>
            </p:cNvPr>
            <p:cNvSpPr/>
            <p:nvPr/>
          </p:nvSpPr>
          <p:spPr>
            <a:xfrm>
              <a:off x="2949990" y="2880964"/>
              <a:ext cx="5310727" cy="1323976"/>
            </a:xfrm>
            <a:custGeom>
              <a:avLst/>
              <a:gdLst>
                <a:gd name="connsiteX0" fmla="*/ 5004721 w 5105400"/>
                <a:gd name="connsiteY0" fmla="*/ 1317403 h 1323975"/>
                <a:gd name="connsiteX1" fmla="*/ 102394 w 5105400"/>
                <a:gd name="connsiteY1" fmla="*/ 1317403 h 1323975"/>
                <a:gd name="connsiteX2" fmla="*/ 7144 w 5105400"/>
                <a:gd name="connsiteY2" fmla="*/ 1222153 h 1323975"/>
                <a:gd name="connsiteX3" fmla="*/ 7144 w 5105400"/>
                <a:gd name="connsiteY3" fmla="*/ 102394 h 1323975"/>
                <a:gd name="connsiteX4" fmla="*/ 102394 w 5105400"/>
                <a:gd name="connsiteY4" fmla="*/ 7144 h 1323975"/>
                <a:gd name="connsiteX5" fmla="*/ 5004721 w 5105400"/>
                <a:gd name="connsiteY5" fmla="*/ 7144 h 1323975"/>
                <a:gd name="connsiteX6" fmla="*/ 5099971 w 5105400"/>
                <a:gd name="connsiteY6" fmla="*/ 102394 h 1323975"/>
                <a:gd name="connsiteX7" fmla="*/ 5099971 w 5105400"/>
                <a:gd name="connsiteY7" fmla="*/ 1222153 h 1323975"/>
                <a:gd name="connsiteX8" fmla="*/ 5004721 w 5105400"/>
                <a:gd name="connsiteY8" fmla="*/ 1317403 h 1323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105400" h="1323975">
                  <a:moveTo>
                    <a:pt x="5004721" y="1317403"/>
                  </a:moveTo>
                  <a:lnTo>
                    <a:pt x="102394" y="1317403"/>
                  </a:lnTo>
                  <a:cubicBezTo>
                    <a:pt x="49816" y="1317403"/>
                    <a:pt x="7144" y="1274731"/>
                    <a:pt x="7144" y="1222153"/>
                  </a:cubicBezTo>
                  <a:lnTo>
                    <a:pt x="7144" y="102394"/>
                  </a:lnTo>
                  <a:cubicBezTo>
                    <a:pt x="7144" y="49816"/>
                    <a:pt x="49816" y="7144"/>
                    <a:pt x="102394" y="7144"/>
                  </a:cubicBezTo>
                  <a:lnTo>
                    <a:pt x="5004721" y="7144"/>
                  </a:lnTo>
                  <a:cubicBezTo>
                    <a:pt x="5057299" y="7144"/>
                    <a:pt x="5099971" y="49816"/>
                    <a:pt x="5099971" y="102394"/>
                  </a:cubicBezTo>
                  <a:lnTo>
                    <a:pt x="5099971" y="1222153"/>
                  </a:lnTo>
                  <a:cubicBezTo>
                    <a:pt x="5099971" y="1274826"/>
                    <a:pt x="5057394" y="1317403"/>
                    <a:pt x="5004721" y="1317403"/>
                  </a:cubicBezTo>
                  <a:close/>
                </a:path>
              </a:pathLst>
            </a:custGeom>
            <a:solidFill>
              <a:srgbClr val="0A193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914377"/>
              <a:endParaRPr lang="en-US" dirty="0">
                <a:solidFill>
                  <a:prstClr val="black"/>
                </a:solidFill>
                <a:latin typeface="quicksand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CD2EEA76-D42C-449A-892F-AE6DB02D343E}"/>
                </a:ext>
              </a:extLst>
            </p:cNvPr>
            <p:cNvSpPr txBox="1"/>
            <p:nvPr/>
          </p:nvSpPr>
          <p:spPr>
            <a:xfrm>
              <a:off x="3100026" y="3250563"/>
              <a:ext cx="445857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14377"/>
              <a:r>
                <a:rPr lang="en-US" sz="3200" b="1" dirty="0">
                  <a:solidFill>
                    <a:prstClr val="white"/>
                  </a:solidFill>
                  <a:latin typeface="quicksand"/>
                </a:rPr>
                <a:t>Merci de </a:t>
              </a:r>
              <a:r>
                <a:rPr lang="en-US" sz="3200" b="1" dirty="0" err="1">
                  <a:solidFill>
                    <a:prstClr val="white"/>
                  </a:solidFill>
                  <a:latin typeface="quicksand"/>
                </a:rPr>
                <a:t>votre</a:t>
              </a:r>
              <a:r>
                <a:rPr lang="en-US" sz="3200" b="1" dirty="0">
                  <a:solidFill>
                    <a:prstClr val="white"/>
                  </a:solidFill>
                  <a:latin typeface="quicksand"/>
                </a:rPr>
                <a:t> attention</a:t>
              </a:r>
            </a:p>
          </p:txBody>
        </p:sp>
      </p:grpSp>
      <p:pic>
        <p:nvPicPr>
          <p:cNvPr id="16" name="Picture 1" descr="C:\Users\Hanen\Desktop\logo.png">
            <a:extLst>
              <a:ext uri="{FF2B5EF4-FFF2-40B4-BE49-F238E27FC236}">
                <a16:creationId xmlns:a16="http://schemas.microsoft.com/office/drawing/2014/main" id="{CDC43DD8-D802-4FB8-B526-F337B11A53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03141" y="-52465"/>
            <a:ext cx="4210315" cy="1585977"/>
          </a:xfrm>
          <a:prstGeom prst="rect">
            <a:avLst/>
          </a:prstGeom>
          <a:noFill/>
        </p:spPr>
      </p:pic>
      <p:sp>
        <p:nvSpPr>
          <p:cNvPr id="17" name="TextBox 8">
            <a:extLst>
              <a:ext uri="{FF2B5EF4-FFF2-40B4-BE49-F238E27FC236}">
                <a16:creationId xmlns:a16="http://schemas.microsoft.com/office/drawing/2014/main" id="{37CBC8CE-E692-4C8C-8144-9D667F2DA721}"/>
              </a:ext>
            </a:extLst>
          </p:cNvPr>
          <p:cNvSpPr txBox="1"/>
          <p:nvPr/>
        </p:nvSpPr>
        <p:spPr>
          <a:xfrm>
            <a:off x="3965600" y="6035595"/>
            <a:ext cx="4347069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defTabSz="866630">
              <a:defRPr/>
            </a:pPr>
            <a:r>
              <a:rPr lang="fr-FR" altLang="ko-KR" sz="1600" b="1" dirty="0">
                <a:solidFill>
                  <a:prstClr val="white"/>
                </a:solidFill>
                <a:latin typeface="Calibri" panose="020F0502020204030204" pitchFamily="34" charset="0"/>
                <a:ea typeface="Arial Unicode MS"/>
                <a:cs typeface="Calibri" panose="020F0502020204030204" pitchFamily="34" charset="0"/>
              </a:rPr>
              <a:t>Novembre 2022</a:t>
            </a:r>
            <a:endParaRPr lang="ko-KR" altLang="en-US" sz="1600" b="1" dirty="0">
              <a:solidFill>
                <a:prstClr val="white"/>
              </a:solidFill>
              <a:latin typeface="Calibri" panose="020F0502020204030204" pitchFamily="34" charset="0"/>
              <a:ea typeface="Arial Unicode MS"/>
              <a:cs typeface="Calibri" panose="020F0502020204030204" pitchFamily="34" charset="0"/>
            </a:endParaRPr>
          </a:p>
        </p:txBody>
      </p:sp>
      <p:pic>
        <p:nvPicPr>
          <p:cNvPr id="21" name="Espace réservé pour une image  9">
            <a:extLst>
              <a:ext uri="{FF2B5EF4-FFF2-40B4-BE49-F238E27FC236}">
                <a16:creationId xmlns:a16="http://schemas.microsoft.com/office/drawing/2014/main" id="{353B6E05-2144-4EA9-B0B1-EC009DF3E7C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091" r="29331" b="1"/>
          <a:stretch/>
        </p:blipFill>
        <p:spPr>
          <a:xfrm>
            <a:off x="272715" y="256673"/>
            <a:ext cx="3301152" cy="6372000"/>
          </a:xfrm>
          <a:prstGeom prst="rect">
            <a:avLst/>
          </a:prstGeom>
        </p:spPr>
      </p:pic>
      <p:sp>
        <p:nvSpPr>
          <p:cNvPr id="22" name="Triangle rectangle 21">
            <a:extLst>
              <a:ext uri="{FF2B5EF4-FFF2-40B4-BE49-F238E27FC236}">
                <a16:creationId xmlns:a16="http://schemas.microsoft.com/office/drawing/2014/main" id="{7FF2402A-401A-4974-899F-D84C8068C54C}"/>
              </a:ext>
            </a:extLst>
          </p:cNvPr>
          <p:cNvSpPr/>
          <p:nvPr/>
        </p:nvSpPr>
        <p:spPr>
          <a:xfrm flipH="1">
            <a:off x="2196555" y="17075"/>
            <a:ext cx="1440000" cy="6840000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endParaRPr lang="fr-FR">
              <a:solidFill>
                <a:prstClr val="white"/>
              </a:solidFill>
              <a:latin typeface="quicksand"/>
            </a:endParaRPr>
          </a:p>
        </p:txBody>
      </p:sp>
      <p:pic>
        <p:nvPicPr>
          <p:cNvPr id="23" name="Espace réservé pour une image  9">
            <a:extLst>
              <a:ext uri="{FF2B5EF4-FFF2-40B4-BE49-F238E27FC236}">
                <a16:creationId xmlns:a16="http://schemas.microsoft.com/office/drawing/2014/main" id="{02E454B2-08ED-481F-B801-82BCC5A7CD1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091" r="29331" b="1"/>
          <a:stretch/>
        </p:blipFill>
        <p:spPr>
          <a:xfrm flipH="1">
            <a:off x="8850559" y="215775"/>
            <a:ext cx="3020012" cy="6372000"/>
          </a:xfrm>
          <a:prstGeom prst="rect">
            <a:avLst/>
          </a:prstGeom>
        </p:spPr>
      </p:pic>
      <p:sp>
        <p:nvSpPr>
          <p:cNvPr id="24" name="Triangle rectangle 23">
            <a:extLst>
              <a:ext uri="{FF2B5EF4-FFF2-40B4-BE49-F238E27FC236}">
                <a16:creationId xmlns:a16="http://schemas.microsoft.com/office/drawing/2014/main" id="{CE63D7A6-54D3-4828-9F77-5D9C1541324B}"/>
              </a:ext>
            </a:extLst>
          </p:cNvPr>
          <p:cNvSpPr/>
          <p:nvPr/>
        </p:nvSpPr>
        <p:spPr>
          <a:xfrm>
            <a:off x="8849079" y="-23825"/>
            <a:ext cx="1317364" cy="6840000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/>
            <a:endParaRPr lang="fr-FR">
              <a:solidFill>
                <a:prstClr val="white"/>
              </a:solidFill>
              <a:latin typeface="quicksand"/>
            </a:endParaRPr>
          </a:p>
        </p:txBody>
      </p:sp>
    </p:spTree>
    <p:extLst>
      <p:ext uri="{BB962C8B-B14F-4D97-AF65-F5344CB8AC3E}">
        <p14:creationId xmlns:p14="http://schemas.microsoft.com/office/powerpoint/2010/main" val="2784868427"/>
      </p:ext>
    </p:extLst>
  </p:cSld>
  <p:clrMapOvr>
    <a:masterClrMapping/>
  </p:clrMapOvr>
  <p:transition spd="slow">
    <p:cover/>
  </p:transition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459</Words>
  <Application>Microsoft Office PowerPoint</Application>
  <PresentationFormat>Grand écran</PresentationFormat>
  <Paragraphs>123</Paragraphs>
  <Slides>8</Slides>
  <Notes>6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quicksand</vt:lpstr>
      <vt:lpstr>Wingdings</vt:lpstr>
      <vt:lpstr>Thème Office</vt:lpstr>
      <vt:lpstr>SGC</vt:lpstr>
      <vt:lpstr>Présentation PowerPoint</vt:lpstr>
      <vt:lpstr>Finalité / modèle économique des SGC</vt:lpstr>
      <vt:lpstr>2.  Modèle institutionnel </vt:lpstr>
      <vt:lpstr>3.  Les risques liés au modèle</vt:lpstr>
      <vt:lpstr>4.  Positionnement des SGC dans l’écosystème de financement </vt:lpstr>
      <vt:lpstr>5.  Pourquoi réguler les SGC ? Quels aspects réguler ?  A qui incombe la responsabilité de régulation?  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NABIL FELFEL</dc:creator>
  <cp:lastModifiedBy>Amal TOBJI</cp:lastModifiedBy>
  <cp:revision>21</cp:revision>
  <dcterms:created xsi:type="dcterms:W3CDTF">2023-10-20T12:43:45Z</dcterms:created>
  <dcterms:modified xsi:type="dcterms:W3CDTF">2023-10-20T14:52:10Z</dcterms:modified>
</cp:coreProperties>
</file>