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02" r:id="rId3"/>
    <p:sldId id="457" r:id="rId4"/>
    <p:sldId id="453" r:id="rId5"/>
    <p:sldId id="452" r:id="rId6"/>
    <p:sldId id="455" r:id="rId7"/>
    <p:sldId id="454" r:id="rId8"/>
    <p:sldId id="459" r:id="rId9"/>
    <p:sldId id="460" r:id="rId10"/>
    <p:sldId id="299" r:id="rId11"/>
  </p:sldIdLst>
  <p:sldSz cx="10693400" cy="7561263"/>
  <p:notesSz cx="6858000" cy="9144000"/>
  <p:defaultTextStyle>
    <a:defPPr>
      <a:defRPr lang="de-DE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6" userDrawn="1">
          <p15:clr>
            <a:srgbClr val="A4A3A4"/>
          </p15:clr>
        </p15:guide>
        <p15:guide id="2" orient="horz" pos="4558">
          <p15:clr>
            <a:srgbClr val="A4A3A4"/>
          </p15:clr>
        </p15:guide>
        <p15:guide id="3" orient="horz" pos="4377">
          <p15:clr>
            <a:srgbClr val="A4A3A4"/>
          </p15:clr>
        </p15:guide>
        <p15:guide id="4" orient="horz" pos="1043">
          <p15:clr>
            <a:srgbClr val="A4A3A4"/>
          </p15:clr>
        </p15:guide>
        <p15:guide id="5" pos="3368">
          <p15:clr>
            <a:srgbClr val="A4A3A4"/>
          </p15:clr>
        </p15:guide>
        <p15:guide id="6" pos="193">
          <p15:clr>
            <a:srgbClr val="A4A3A4"/>
          </p15:clr>
        </p15:guide>
        <p15:guide id="7" pos="6543">
          <p15:clr>
            <a:srgbClr val="A4A3A4"/>
          </p15:clr>
        </p15:guide>
        <p15:guide id="8" pos="374">
          <p15:clr>
            <a:srgbClr val="A4A3A4"/>
          </p15:clr>
        </p15:guide>
        <p15:guide id="9" pos="6362">
          <p15:clr>
            <a:srgbClr val="A4A3A4"/>
          </p15:clr>
        </p15:guide>
        <p15:guide id="10" pos="3323">
          <p15:clr>
            <a:srgbClr val="A4A3A4"/>
          </p15:clr>
        </p15:guide>
        <p15:guide id="11" pos="341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hul Sambathkumar" initials="RS" lastIdx="9" clrIdx="0">
    <p:extLst>
      <p:ext uri="{19B8F6BF-5375-455C-9EA6-DF929625EA0E}">
        <p15:presenceInfo xmlns:p15="http://schemas.microsoft.com/office/powerpoint/2012/main" userId="S::r.sambathkumar@leidnerthiesen.onmicrosoft.com::17972043-3411-4d67-9e99-8f73c5e2729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5768"/>
    <a:srgbClr val="CAC8D2"/>
    <a:srgbClr val="B4B1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94" autoAdjust="0"/>
    <p:restoredTop sz="94660"/>
  </p:normalViewPr>
  <p:slideViewPr>
    <p:cSldViewPr showGuides="1">
      <p:cViewPr varScale="1">
        <p:scale>
          <a:sx n="74" d="100"/>
          <a:sy n="74" d="100"/>
        </p:scale>
        <p:origin x="1526" y="77"/>
      </p:cViewPr>
      <p:guideLst>
        <p:guide orient="horz" pos="846"/>
        <p:guide orient="horz" pos="4558"/>
        <p:guide orient="horz" pos="4377"/>
        <p:guide orient="horz" pos="1043"/>
        <p:guide pos="3368"/>
        <p:guide pos="193"/>
        <p:guide pos="6543"/>
        <p:guide pos="374"/>
        <p:guide pos="6362"/>
        <p:guide pos="3323"/>
        <p:guide pos="341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7"/>
    </p:cViewPr>
  </p:sorterViewPr>
  <p:notesViewPr>
    <p:cSldViewPr>
      <p:cViewPr varScale="1">
        <p:scale>
          <a:sx n="65" d="100"/>
          <a:sy n="65" d="100"/>
        </p:scale>
        <p:origin x="-3130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BDE24E-0FFD-4ED6-ADB8-870EE829AAB7}" type="datetimeFigureOut">
              <a:rPr lang="de-DE" smtClean="0"/>
              <a:t>24.10.2023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6D90F1-E39D-4482-9A56-290137CAFE0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84714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845426-2AE5-468D-BB99-A704CD8BA224}" type="datetimeFigureOut">
              <a:rPr lang="de-DE" smtClean="0"/>
              <a:t>24.10.2023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80728" y="4343400"/>
            <a:ext cx="4896544" cy="4114800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1F99A-430C-41F9-AA2D-E9A242A18BC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6580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6213" indent="-176213" algn="l" defTabSz="1043056" rtl="0" eaLnBrk="1" latinLnBrk="0" hangingPunct="1">
      <a:buFont typeface="Arial" panose="020B0604020202020204" pitchFamily="34" charset="0"/>
      <a:buChar char="•"/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63538" indent="-187325" algn="l" defTabSz="1043056" rtl="0" eaLnBrk="1" latinLnBrk="0" hangingPunct="1">
      <a:buFont typeface="Arial" panose="020B0604020202020204" pitchFamily="34" charset="0"/>
      <a:buChar char="–"/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539750" indent="-176213" algn="l" defTabSz="1043056" rtl="0" eaLnBrk="1" latinLnBrk="0" hangingPunct="1">
      <a:buFont typeface="Arial" panose="020B0604020202020204" pitchFamily="34" charset="0"/>
      <a:buChar char="•"/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714375" indent="-174625" algn="l" defTabSz="1043056" rtl="0" eaLnBrk="1" latinLnBrk="0" hangingPunct="1">
      <a:buFont typeface="Arial" panose="020B0604020202020204" pitchFamily="34" charset="0"/>
      <a:buChar char="–"/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903288" indent="-188913" algn="l" defTabSz="1043056" rtl="0" eaLnBrk="1" latinLnBrk="0" hangingPunct="1">
      <a:buFont typeface="Arial" panose="020B0604020202020204" pitchFamily="34" charset="0"/>
      <a:buChar char="•"/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93725" y="396256"/>
            <a:ext cx="9505950" cy="2376264"/>
          </a:xfrm>
        </p:spPr>
        <p:txBody>
          <a:bodyPr/>
          <a:lstStyle>
            <a:lvl1pPr>
              <a:defRPr sz="6000" b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93725" y="3132560"/>
            <a:ext cx="9505950" cy="1008112"/>
          </a:xfrm>
        </p:spPr>
        <p:txBody>
          <a:bodyPr/>
          <a:lstStyle>
            <a:lvl1pPr marL="0" indent="0" algn="l">
              <a:lnSpc>
                <a:spcPct val="130000"/>
              </a:lnSpc>
              <a:spcAft>
                <a:spcPts val="0"/>
              </a:spcAft>
              <a:buNone/>
              <a:defRPr>
                <a:solidFill>
                  <a:schemeClr val="bg1"/>
                </a:solidFill>
              </a:defRPr>
            </a:lvl1pPr>
            <a:lvl2pPr marL="3175" indent="0" algn="l">
              <a:lnSpc>
                <a:spcPct val="130000"/>
              </a:lnSpc>
              <a:spcAft>
                <a:spcPts val="0"/>
              </a:spcAft>
              <a:buNone/>
              <a:defRPr>
                <a:solidFill>
                  <a:schemeClr val="bg1"/>
                </a:solidFill>
              </a:defRPr>
            </a:lvl2pPr>
            <a:lvl3pPr marL="0" indent="0" algn="l">
              <a:lnSpc>
                <a:spcPct val="130000"/>
              </a:lnSpc>
              <a:spcAft>
                <a:spcPts val="0"/>
              </a:spcAft>
              <a:buNone/>
              <a:defRPr>
                <a:solidFill>
                  <a:schemeClr val="bg1"/>
                </a:solidFill>
              </a:defRPr>
            </a:lvl3pPr>
            <a:lvl4pPr marL="0" indent="0" algn="l">
              <a:lnSpc>
                <a:spcPct val="130000"/>
              </a:lnSpc>
              <a:spcAft>
                <a:spcPts val="0"/>
              </a:spcAft>
              <a:buNone/>
              <a:defRPr>
                <a:solidFill>
                  <a:schemeClr val="bg1"/>
                </a:solidFill>
              </a:defRPr>
            </a:lvl4pPr>
            <a:lvl5pPr marL="3175" indent="0" algn="l">
              <a:lnSpc>
                <a:spcPct val="130000"/>
              </a:lnSpc>
              <a:spcAft>
                <a:spcPts val="0"/>
              </a:spcAft>
              <a:buNone/>
              <a:defRPr>
                <a:solidFill>
                  <a:schemeClr val="bg1"/>
                </a:solidFill>
              </a:defRPr>
            </a:lvl5pPr>
            <a:lvl6pPr marL="0" indent="0" algn="l">
              <a:lnSpc>
                <a:spcPct val="130000"/>
              </a:lnSpc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6pPr>
            <a:lvl7pPr marL="0" indent="0" algn="l">
              <a:lnSpc>
                <a:spcPct val="130000"/>
              </a:lnSpc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7pPr>
            <a:lvl8pPr marL="1588" indent="0" algn="l">
              <a:lnSpc>
                <a:spcPct val="130000"/>
              </a:lnSpc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8pPr>
            <a:lvl9pPr marL="0" indent="0" algn="l">
              <a:lnSpc>
                <a:spcPct val="130000"/>
              </a:lnSpc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de-DE" dirty="0"/>
          </a:p>
        </p:txBody>
      </p:sp>
      <p:pic>
        <p:nvPicPr>
          <p:cNvPr id="14" name="Picture 13" descr="A picture containing object&#10;&#10;Description automatically generated">
            <a:extLst>
              <a:ext uri="{FF2B5EF4-FFF2-40B4-BE49-F238E27FC236}">
                <a16:creationId xmlns:a16="http://schemas.microsoft.com/office/drawing/2014/main" id="{8C5771DF-163F-499D-BDA4-D765777E74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-1" b="31441"/>
          <a:stretch/>
        </p:blipFill>
        <p:spPr>
          <a:xfrm>
            <a:off x="6786861" y="5508823"/>
            <a:ext cx="3312368" cy="864096"/>
          </a:xfrm>
          <a:prstGeom prst="rect">
            <a:avLst/>
          </a:prstGeom>
        </p:spPr>
      </p:pic>
      <p:pic>
        <p:nvPicPr>
          <p:cNvPr id="5" name="Picture 4" descr="A picture containing object&#10;&#10;Description automatically generated">
            <a:extLst>
              <a:ext uri="{FF2B5EF4-FFF2-40B4-BE49-F238E27FC236}">
                <a16:creationId xmlns:a16="http://schemas.microsoft.com/office/drawing/2014/main" id="{2B129580-31E3-4488-BD7D-D8022AF09C4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84837"/>
          <a:stretch/>
        </p:blipFill>
        <p:spPr>
          <a:xfrm>
            <a:off x="6848938" y="6516935"/>
            <a:ext cx="3188214" cy="183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777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0"/>
          </p:nvPr>
        </p:nvSpPr>
        <p:spPr>
          <a:xfrm>
            <a:off x="593725" y="1656395"/>
            <a:ext cx="9505950" cy="468052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9129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 userDrawn="1"/>
        </p:nvSpPr>
        <p:spPr>
          <a:xfrm>
            <a:off x="306388" y="1331913"/>
            <a:ext cx="10080625" cy="59039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4172" y="1"/>
            <a:ext cx="7272808" cy="1152338"/>
          </a:xfrm>
        </p:spPr>
        <p:txBody>
          <a:bodyPr/>
          <a:lstStyle>
            <a:lvl1pPr>
              <a:defRPr sz="3600" b="0"/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93725" y="2016435"/>
            <a:ext cx="9505950" cy="4932548"/>
          </a:xfrm>
        </p:spPr>
        <p:txBody>
          <a:bodyPr/>
          <a:lstStyle>
            <a:lvl1pPr marL="457200" indent="-457200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defRPr sz="2500">
                <a:solidFill>
                  <a:schemeClr val="bg1"/>
                </a:solidFill>
              </a:defRPr>
            </a:lvl1pPr>
            <a:lvl2pPr>
              <a:defRPr sz="2500">
                <a:solidFill>
                  <a:schemeClr val="bg1"/>
                </a:solidFill>
              </a:defRPr>
            </a:lvl2pPr>
            <a:lvl3pPr>
              <a:defRPr sz="2500">
                <a:solidFill>
                  <a:schemeClr val="bg1"/>
                </a:solidFill>
              </a:defRPr>
            </a:lvl3pPr>
            <a:lvl4pPr>
              <a:defRPr sz="2500">
                <a:solidFill>
                  <a:schemeClr val="bg1"/>
                </a:solidFill>
              </a:defRPr>
            </a:lvl4pPr>
            <a:lvl5pPr>
              <a:defRPr sz="25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5DFF8173-8EFC-4C31-AB7B-82C1A41E28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87060" y="359999"/>
            <a:ext cx="1678148" cy="709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393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634732" y="1656395"/>
            <a:ext cx="4464942" cy="5292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0"/>
          </p:nvPr>
        </p:nvSpPr>
        <p:spPr>
          <a:xfrm>
            <a:off x="306388" y="1331913"/>
            <a:ext cx="5040312" cy="5903912"/>
          </a:xfrm>
          <a:solidFill>
            <a:schemeClr val="tx2"/>
          </a:solidFill>
        </p:spPr>
        <p:txBody>
          <a:bodyPr lIns="90000" tIns="46800" rIns="90000" bIns="46800"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5474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634732" y="1656395"/>
            <a:ext cx="4464942" cy="5292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0"/>
          </p:nvPr>
        </p:nvSpPr>
        <p:spPr>
          <a:xfrm>
            <a:off x="306388" y="1331913"/>
            <a:ext cx="5040312" cy="2952750"/>
          </a:xfrm>
          <a:solidFill>
            <a:schemeClr val="tx2"/>
          </a:solidFill>
        </p:spPr>
        <p:txBody>
          <a:bodyPr lIns="90000" tIns="46800" rIns="90000" bIns="46800"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7" name="Bildplatzhalter 5"/>
          <p:cNvSpPr>
            <a:spLocks noGrp="1"/>
          </p:cNvSpPr>
          <p:nvPr>
            <p:ph type="pic" sz="quarter" idx="11"/>
          </p:nvPr>
        </p:nvSpPr>
        <p:spPr>
          <a:xfrm>
            <a:off x="306388" y="4284663"/>
            <a:ext cx="5040312" cy="3024360"/>
          </a:xfrm>
          <a:solidFill>
            <a:schemeClr val="tx2"/>
          </a:solidFill>
        </p:spPr>
        <p:txBody>
          <a:bodyPr lIns="90000" tIns="46800" rIns="90000" bIns="46800"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273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93725" y="4536715"/>
            <a:ext cx="2988779" cy="2412268"/>
          </a:xfrm>
        </p:spPr>
        <p:txBody>
          <a:bodyPr/>
          <a:lstStyle>
            <a:lvl1pPr marL="0" indent="0">
              <a:lnSpc>
                <a:spcPct val="110000"/>
              </a:lnSpc>
              <a:spcAft>
                <a:spcPts val="300"/>
              </a:spcAft>
              <a:buNone/>
              <a:defRPr/>
            </a:lvl1pPr>
            <a:lvl2pPr>
              <a:lnSpc>
                <a:spcPct val="110000"/>
              </a:lnSpc>
              <a:spcAft>
                <a:spcPts val="300"/>
              </a:spcAft>
              <a:defRPr/>
            </a:lvl2pPr>
            <a:lvl3pPr>
              <a:lnSpc>
                <a:spcPct val="110000"/>
              </a:lnSpc>
              <a:spcAft>
                <a:spcPts val="300"/>
              </a:spcAft>
              <a:defRPr/>
            </a:lvl3pPr>
            <a:lvl4pPr>
              <a:lnSpc>
                <a:spcPct val="110000"/>
              </a:lnSpc>
              <a:spcAft>
                <a:spcPts val="300"/>
              </a:spcAft>
              <a:defRPr/>
            </a:lvl4pPr>
            <a:lvl5pPr>
              <a:lnSpc>
                <a:spcPct val="110000"/>
              </a:lnSpc>
              <a:spcAft>
                <a:spcPts val="3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0"/>
          </p:nvPr>
        </p:nvSpPr>
        <p:spPr>
          <a:xfrm>
            <a:off x="306388" y="1331913"/>
            <a:ext cx="3276116" cy="2952750"/>
          </a:xfrm>
          <a:solidFill>
            <a:schemeClr val="tx2"/>
          </a:solidFill>
        </p:spPr>
        <p:txBody>
          <a:bodyPr lIns="90000" tIns="46800" rIns="90000" bIns="46800"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9" name="Inhaltsplatzhalter 2"/>
          <p:cNvSpPr>
            <a:spLocks noGrp="1"/>
          </p:cNvSpPr>
          <p:nvPr>
            <p:ph idx="11"/>
          </p:nvPr>
        </p:nvSpPr>
        <p:spPr>
          <a:xfrm>
            <a:off x="3654513" y="4536715"/>
            <a:ext cx="3348372" cy="2412268"/>
          </a:xfrm>
        </p:spPr>
        <p:txBody>
          <a:bodyPr/>
          <a:lstStyle>
            <a:lvl1pPr marL="0" indent="0">
              <a:lnSpc>
                <a:spcPct val="110000"/>
              </a:lnSpc>
              <a:spcAft>
                <a:spcPts val="300"/>
              </a:spcAft>
              <a:buNone/>
              <a:defRPr/>
            </a:lvl1pPr>
            <a:lvl2pPr>
              <a:lnSpc>
                <a:spcPct val="110000"/>
              </a:lnSpc>
              <a:spcAft>
                <a:spcPts val="300"/>
              </a:spcAft>
              <a:defRPr/>
            </a:lvl2pPr>
            <a:lvl3pPr>
              <a:lnSpc>
                <a:spcPct val="110000"/>
              </a:lnSpc>
              <a:spcAft>
                <a:spcPts val="300"/>
              </a:spcAft>
              <a:defRPr/>
            </a:lvl3pPr>
            <a:lvl4pPr>
              <a:lnSpc>
                <a:spcPct val="110000"/>
              </a:lnSpc>
              <a:spcAft>
                <a:spcPts val="300"/>
              </a:spcAft>
              <a:defRPr/>
            </a:lvl4pPr>
            <a:lvl5pPr>
              <a:lnSpc>
                <a:spcPct val="110000"/>
              </a:lnSpc>
              <a:spcAft>
                <a:spcPts val="3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Bildplatzhalter 5"/>
          <p:cNvSpPr>
            <a:spLocks noGrp="1"/>
          </p:cNvSpPr>
          <p:nvPr>
            <p:ph type="pic" sz="quarter" idx="12"/>
          </p:nvPr>
        </p:nvSpPr>
        <p:spPr>
          <a:xfrm>
            <a:off x="3654512" y="1331913"/>
            <a:ext cx="3348372" cy="2952750"/>
          </a:xfrm>
          <a:solidFill>
            <a:schemeClr val="tx2"/>
          </a:solidFill>
        </p:spPr>
        <p:txBody>
          <a:bodyPr lIns="90000" tIns="46800" rIns="90000" bIns="46800"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11" name="Bildplatzhalter 5"/>
          <p:cNvSpPr>
            <a:spLocks noGrp="1"/>
          </p:cNvSpPr>
          <p:nvPr>
            <p:ph type="pic" sz="quarter" idx="13"/>
          </p:nvPr>
        </p:nvSpPr>
        <p:spPr>
          <a:xfrm>
            <a:off x="7074892" y="1331913"/>
            <a:ext cx="3312120" cy="2952750"/>
          </a:xfrm>
          <a:solidFill>
            <a:schemeClr val="tx2"/>
          </a:solidFill>
        </p:spPr>
        <p:txBody>
          <a:bodyPr lIns="90000" tIns="46800" rIns="90000" bIns="46800"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12" name="Inhaltsplatzhalter 2"/>
          <p:cNvSpPr>
            <a:spLocks noGrp="1"/>
          </p:cNvSpPr>
          <p:nvPr>
            <p:ph idx="14"/>
          </p:nvPr>
        </p:nvSpPr>
        <p:spPr>
          <a:xfrm>
            <a:off x="7074891" y="4536715"/>
            <a:ext cx="3024783" cy="2412268"/>
          </a:xfrm>
        </p:spPr>
        <p:txBody>
          <a:bodyPr/>
          <a:lstStyle>
            <a:lvl1pPr marL="0" indent="0">
              <a:lnSpc>
                <a:spcPct val="110000"/>
              </a:lnSpc>
              <a:spcAft>
                <a:spcPts val="300"/>
              </a:spcAft>
              <a:buNone/>
              <a:defRPr/>
            </a:lvl1pPr>
            <a:lvl2pPr>
              <a:lnSpc>
                <a:spcPct val="110000"/>
              </a:lnSpc>
              <a:spcAft>
                <a:spcPts val="300"/>
              </a:spcAft>
              <a:defRPr/>
            </a:lvl2pPr>
            <a:lvl3pPr>
              <a:lnSpc>
                <a:spcPct val="110000"/>
              </a:lnSpc>
              <a:spcAft>
                <a:spcPts val="300"/>
              </a:spcAft>
              <a:defRPr/>
            </a:lvl3pPr>
            <a:lvl4pPr>
              <a:lnSpc>
                <a:spcPct val="110000"/>
              </a:lnSpc>
              <a:spcAft>
                <a:spcPts val="300"/>
              </a:spcAft>
              <a:defRPr/>
            </a:lvl4pPr>
            <a:lvl5pPr>
              <a:lnSpc>
                <a:spcPct val="110000"/>
              </a:lnSpc>
              <a:spcAft>
                <a:spcPts val="3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3598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93726" y="2232024"/>
            <a:ext cx="4681537" cy="4716464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8139" y="2232025"/>
            <a:ext cx="4681536" cy="4716464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8" name="Textplatzhalter 8"/>
          <p:cNvSpPr>
            <a:spLocks noGrp="1"/>
          </p:cNvSpPr>
          <p:nvPr>
            <p:ph type="body" sz="quarter" idx="10"/>
          </p:nvPr>
        </p:nvSpPr>
        <p:spPr>
          <a:xfrm>
            <a:off x="593725" y="1656395"/>
            <a:ext cx="9505950" cy="468052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7959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3630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3151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306388" y="1331913"/>
            <a:ext cx="10080625" cy="59039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94172" y="72220"/>
            <a:ext cx="7272808" cy="97210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93725" y="2232025"/>
            <a:ext cx="9505950" cy="471695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66AC78BC-787F-4FBF-8AD1-5E6CB386373C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8587060" y="359999"/>
            <a:ext cx="1678148" cy="709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151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9" r:id="rId3"/>
    <p:sldLayoutId id="2147483656" r:id="rId4"/>
    <p:sldLayoutId id="2147483657" r:id="rId5"/>
    <p:sldLayoutId id="2147483658" r:id="rId6"/>
    <p:sldLayoutId id="2147483652" r:id="rId7"/>
    <p:sldLayoutId id="2147483654" r:id="rId8"/>
    <p:sldLayoutId id="2147483655" r:id="rId9"/>
  </p:sldLayoutIdLst>
  <p:txStyles>
    <p:titleStyle>
      <a:lvl1pPr algn="l" defTabSz="1043056" rtl="0" eaLnBrk="1" latinLnBrk="0" hangingPunct="1">
        <a:spcBef>
          <a:spcPct val="0"/>
        </a:spcBef>
        <a:buNone/>
        <a:defRPr sz="2500" b="1" kern="1200">
          <a:solidFill>
            <a:srgbClr val="5C5768"/>
          </a:solidFill>
          <a:latin typeface="+mj-lt"/>
          <a:ea typeface="+mj-ea"/>
          <a:cs typeface="+mj-cs"/>
        </a:defRPr>
      </a:lvl1pPr>
    </p:titleStyle>
    <p:bodyStyle>
      <a:lvl1pPr marL="182563" indent="-182563" algn="l" defTabSz="1043056" rtl="0" eaLnBrk="1" latinLnBrk="0" hangingPunct="1">
        <a:lnSpc>
          <a:spcPct val="13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2438" indent="-269875" algn="l" defTabSz="1043056" rtl="0" eaLnBrk="1" latinLnBrk="0" hangingPunct="1">
        <a:lnSpc>
          <a:spcPct val="13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625475" indent="-173038" algn="l" defTabSz="1043056" rtl="0" eaLnBrk="1" latinLnBrk="0" hangingPunct="1">
        <a:lnSpc>
          <a:spcPct val="13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895350" indent="-269875" algn="l" defTabSz="1043056" rtl="0" eaLnBrk="1" latinLnBrk="0" hangingPunct="1">
        <a:lnSpc>
          <a:spcPct val="13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20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077913" indent="-182563" algn="l" defTabSz="1043056" rtl="0" eaLnBrk="1" latinLnBrk="0" hangingPunct="1">
        <a:lnSpc>
          <a:spcPct val="13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tertitel 7"/>
          <p:cNvSpPr>
            <a:spLocks noGrp="1"/>
          </p:cNvSpPr>
          <p:nvPr>
            <p:ph type="subTitle" idx="1"/>
          </p:nvPr>
        </p:nvSpPr>
        <p:spPr>
          <a:xfrm>
            <a:off x="1003300" y="1570831"/>
            <a:ext cx="9505950" cy="1008112"/>
          </a:xfrm>
        </p:spPr>
        <p:txBody>
          <a:bodyPr/>
          <a:lstStyle/>
          <a:p>
            <a:endParaRPr lang="de-DE" sz="1800" dirty="0">
              <a:latin typeface="Century Gothic" panose="020B0502020202020204" pitchFamily="34" charset="0"/>
            </a:endParaRPr>
          </a:p>
          <a:p>
            <a:r>
              <a:rPr lang="en-US" sz="2800" b="1" dirty="0">
                <a:latin typeface="Century Gothic" panose="020B0502020202020204" pitchFamily="34" charset="0"/>
              </a:rPr>
              <a:t>Summary of Findings of Pre-feasibility Study on Counter-guarantee Facility in Arab Region</a:t>
            </a:r>
          </a:p>
          <a:p>
            <a:endParaRPr lang="en-US" sz="1800" b="1" dirty="0">
              <a:latin typeface="Century Gothic" panose="020B0502020202020204" pitchFamily="34" charset="0"/>
            </a:endParaRPr>
          </a:p>
          <a:p>
            <a:endParaRPr lang="en-US" sz="1800" i="1" dirty="0">
              <a:latin typeface="Century Gothic" panose="020B0502020202020204" pitchFamily="34" charset="0"/>
            </a:endParaRPr>
          </a:p>
          <a:p>
            <a:endParaRPr lang="en-US" sz="1800" i="1" dirty="0">
              <a:latin typeface="Century Gothic" panose="020B0502020202020204" pitchFamily="34" charset="0"/>
            </a:endParaRPr>
          </a:p>
          <a:p>
            <a:endParaRPr lang="en-US" sz="1800" dirty="0">
              <a:latin typeface="Century Gothic" panose="020B0502020202020204" pitchFamily="34" charset="0"/>
            </a:endParaRPr>
          </a:p>
          <a:p>
            <a:r>
              <a:rPr lang="en-US" sz="1800" dirty="0">
                <a:latin typeface="Century Gothic" panose="020B0502020202020204" pitchFamily="34" charset="0"/>
              </a:rPr>
              <a:t>7</a:t>
            </a:r>
            <a:r>
              <a:rPr lang="en-US" sz="1800" baseline="30000" dirty="0">
                <a:latin typeface="Century Gothic" panose="020B0502020202020204" pitchFamily="34" charset="0"/>
              </a:rPr>
              <a:t>th</a:t>
            </a:r>
            <a:r>
              <a:rPr lang="en-US" sz="1800" dirty="0">
                <a:latin typeface="Century Gothic" panose="020B0502020202020204" pitchFamily="34" charset="0"/>
              </a:rPr>
              <a:t> International MENA Guarantee Conference 2023</a:t>
            </a:r>
            <a:br>
              <a:rPr lang="en-US" sz="1800" dirty="0">
                <a:latin typeface="Century Gothic" panose="020B0502020202020204" pitchFamily="34" charset="0"/>
              </a:rPr>
            </a:br>
            <a:endParaRPr lang="en-US" sz="1800" dirty="0">
              <a:latin typeface="Century Gothic" panose="020B0502020202020204" pitchFamily="34" charset="0"/>
            </a:endParaRPr>
          </a:p>
          <a:p>
            <a:r>
              <a:rPr lang="de-DE" sz="1800" dirty="0">
                <a:latin typeface="Century Gothic" panose="020B0502020202020204" pitchFamily="34" charset="0"/>
              </a:rPr>
              <a:t>Tunis, </a:t>
            </a:r>
            <a:r>
              <a:rPr lang="de-DE" sz="1800" dirty="0" err="1">
                <a:latin typeface="Century Gothic" panose="020B0502020202020204" pitchFamily="34" charset="0"/>
              </a:rPr>
              <a:t>October</a:t>
            </a:r>
            <a:r>
              <a:rPr lang="de-DE" sz="1800" dirty="0">
                <a:latin typeface="Century Gothic" panose="020B0502020202020204" pitchFamily="34" charset="0"/>
              </a:rPr>
              <a:t> 24 &amp; 25, 2023</a:t>
            </a:r>
          </a:p>
          <a:p>
            <a:endParaRPr lang="de-DE" sz="1800" dirty="0">
              <a:latin typeface="Century Gothic" panose="020B0502020202020204" pitchFamily="34" charset="0"/>
            </a:endParaRPr>
          </a:p>
          <a:p>
            <a:endParaRPr lang="de-DE" sz="1800" dirty="0">
              <a:latin typeface="Century Gothic" panose="020B0502020202020204" pitchFamily="34" charset="0"/>
            </a:endParaRPr>
          </a:p>
          <a:p>
            <a:endParaRPr lang="de-DE" sz="1800" dirty="0">
              <a:latin typeface="Century Gothic" panose="020B0502020202020204" pitchFamily="34" charset="0"/>
            </a:endParaRPr>
          </a:p>
          <a:p>
            <a:endParaRPr lang="de-DE" sz="1800" dirty="0">
              <a:latin typeface="Century Gothic" panose="020B0502020202020204" pitchFamily="34" charset="0"/>
            </a:endParaRPr>
          </a:p>
          <a:p>
            <a:endParaRPr lang="de-DE" sz="1800" dirty="0">
              <a:latin typeface="Century Gothic" panose="020B0502020202020204" pitchFamily="34" charset="0"/>
            </a:endParaRPr>
          </a:p>
          <a:p>
            <a:endParaRPr lang="de-DE" sz="1200" dirty="0">
              <a:latin typeface="Century Gothic" panose="020B0502020202020204" pitchFamily="34" charset="0"/>
            </a:endParaRPr>
          </a:p>
          <a:p>
            <a:endParaRPr lang="de-DE" sz="1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833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469900" y="5628302"/>
            <a:ext cx="5562600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00" dirty="0">
                <a:solidFill>
                  <a:schemeClr val="bg1"/>
                </a:solidFill>
              </a:rPr>
              <a:t>© LANDT GmbH, 2020. </a:t>
            </a:r>
          </a:p>
          <a:p>
            <a:r>
              <a:rPr lang="en-US" sz="700" dirty="0">
                <a:solidFill>
                  <a:schemeClr val="bg1"/>
                </a:solidFill>
              </a:rPr>
              <a:t>The information contained in this presentation is provided for information purposes only and should in no event be construed as a prospectus, solicitation or offer, as advice or as a recommendation to buy, sell or engage in any transaction whatsoever.</a:t>
            </a:r>
          </a:p>
          <a:p>
            <a:r>
              <a:rPr lang="en-US" sz="700" dirty="0">
                <a:solidFill>
                  <a:schemeClr val="bg1"/>
                </a:solidFill>
              </a:rPr>
              <a:t> </a:t>
            </a:r>
          </a:p>
          <a:p>
            <a:r>
              <a:rPr lang="en-US" sz="700" dirty="0">
                <a:solidFill>
                  <a:schemeClr val="bg1"/>
                </a:solidFill>
              </a:rPr>
              <a:t>The information contained in this presentation constitutes in no event a solicitation or offer, an advice or a recommendation to buy, sell or engage in any jurisdiction where such offer or sale would be prohibited.</a:t>
            </a:r>
          </a:p>
        </p:txBody>
      </p:sp>
      <p:sp>
        <p:nvSpPr>
          <p:cNvPr id="6" name="Rectangle 4"/>
          <p:cNvSpPr/>
          <p:nvPr/>
        </p:nvSpPr>
        <p:spPr>
          <a:xfrm>
            <a:off x="515957" y="2734191"/>
            <a:ext cx="272889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193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00" b="1" dirty="0">
                <a:solidFill>
                  <a:schemeClr val="bg1"/>
                </a:solidFill>
                <a:ea typeface="Microsoft Yi Baiti" pitchFamily="66"/>
              </a:rPr>
              <a:t>Bernd Leidner</a:t>
            </a:r>
          </a:p>
          <a:p>
            <a:pPr>
              <a:lnSpc>
                <a:spcPts val="1193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br>
              <a:rPr lang="de-DE" sz="1600" b="1" dirty="0">
                <a:solidFill>
                  <a:schemeClr val="bg1"/>
                </a:solidFill>
                <a:ea typeface="Microsoft Yi Baiti" pitchFamily="66"/>
              </a:rPr>
            </a:br>
            <a:r>
              <a:rPr lang="de-DE" sz="1200" b="1" dirty="0">
                <a:solidFill>
                  <a:schemeClr val="bg1"/>
                </a:solidFill>
                <a:ea typeface="Microsoft Yi Baiti" pitchFamily="66"/>
              </a:rPr>
              <a:t>Managing Partner</a:t>
            </a:r>
          </a:p>
          <a:p>
            <a:pPr>
              <a:lnSpc>
                <a:spcPts val="1193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200" b="1" dirty="0">
                <a:solidFill>
                  <a:schemeClr val="bg1"/>
                </a:solidFill>
                <a:ea typeface="Microsoft Yi Baiti" pitchFamily="66"/>
              </a:rPr>
              <a:t>	</a:t>
            </a:r>
            <a:endParaRPr lang="de-DE" sz="1050" b="1" dirty="0">
              <a:solidFill>
                <a:schemeClr val="bg1"/>
              </a:solidFill>
              <a:ea typeface="Microsoft Yi Baiti" pitchFamily="66"/>
            </a:endParaRPr>
          </a:p>
          <a:p>
            <a:pPr>
              <a:lnSpc>
                <a:spcPts val="1193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050" kern="0" dirty="0">
              <a:solidFill>
                <a:schemeClr val="bg1"/>
              </a:solidFill>
              <a:ea typeface="Microsoft Yi Baiti" pitchFamily="66"/>
            </a:endParaRPr>
          </a:p>
          <a:p>
            <a:pPr>
              <a:lnSpc>
                <a:spcPts val="1193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50" kern="0" dirty="0">
                <a:solidFill>
                  <a:schemeClr val="bg1"/>
                </a:solidFill>
                <a:ea typeface="Microsoft Yi Baiti" pitchFamily="66"/>
              </a:rPr>
              <a:t>b.leidner@landt-group.com</a:t>
            </a:r>
          </a:p>
          <a:p>
            <a:pPr>
              <a:lnSpc>
                <a:spcPts val="1193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050" kern="0" dirty="0">
              <a:solidFill>
                <a:schemeClr val="bg1"/>
              </a:solidFill>
              <a:ea typeface="Microsoft Yi Baiti" pitchFamily="66"/>
            </a:endParaRPr>
          </a:p>
          <a:p>
            <a:pPr>
              <a:lnSpc>
                <a:spcPts val="1193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100" kern="0" dirty="0">
              <a:solidFill>
                <a:schemeClr val="bg1"/>
              </a:solidFill>
              <a:ea typeface="Microsoft Yi Baiti" pitchFamily="66"/>
            </a:endParaRPr>
          </a:p>
          <a:p>
            <a:pPr>
              <a:lnSpc>
                <a:spcPts val="1193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100" kern="0" dirty="0">
              <a:solidFill>
                <a:schemeClr val="bg1"/>
              </a:solidFill>
              <a:ea typeface="Microsoft Yi Baiti" pitchFamily="66"/>
            </a:endParaRPr>
          </a:p>
          <a:p>
            <a:pPr>
              <a:lnSpc>
                <a:spcPts val="1193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100" kern="0" dirty="0">
                <a:solidFill>
                  <a:schemeClr val="bg1"/>
                </a:solidFill>
                <a:ea typeface="Microsoft Yi Baiti" pitchFamily="66"/>
              </a:rPr>
              <a:t>LANDT </a:t>
            </a:r>
            <a:r>
              <a:rPr lang="de-DE" sz="1100" dirty="0">
                <a:solidFill>
                  <a:srgbClr val="FFFFFF"/>
                </a:solidFill>
              </a:rPr>
              <a:t>GmbH</a:t>
            </a:r>
            <a:br>
              <a:rPr lang="de-DE" sz="1100" dirty="0">
                <a:solidFill>
                  <a:schemeClr val="bg1"/>
                </a:solidFill>
                <a:ea typeface="Microsoft Yi Baiti" pitchFamily="66"/>
              </a:rPr>
            </a:br>
            <a:r>
              <a:rPr lang="de-DE" sz="1100" dirty="0">
                <a:solidFill>
                  <a:schemeClr val="bg1"/>
                </a:solidFill>
                <a:ea typeface="Microsoft Yi Baiti" pitchFamily="66"/>
              </a:rPr>
              <a:t>Bleibtreustrasse 48</a:t>
            </a:r>
          </a:p>
          <a:p>
            <a:pPr>
              <a:lnSpc>
                <a:spcPts val="1193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100" dirty="0">
                <a:solidFill>
                  <a:schemeClr val="bg1"/>
                </a:solidFill>
                <a:ea typeface="Microsoft Yi Baiti" pitchFamily="66"/>
              </a:rPr>
              <a:t>10623 Berlin, Germany</a:t>
            </a:r>
          </a:p>
          <a:p>
            <a:pPr>
              <a:lnSpc>
                <a:spcPts val="1193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050" dirty="0">
              <a:solidFill>
                <a:schemeClr val="bg1"/>
              </a:solidFill>
              <a:ea typeface="Microsoft Yi Baiti" pitchFamily="66"/>
            </a:endParaRPr>
          </a:p>
          <a:p>
            <a:pPr>
              <a:lnSpc>
                <a:spcPts val="1193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50" dirty="0">
                <a:solidFill>
                  <a:schemeClr val="bg1"/>
                </a:solidFill>
                <a:ea typeface="Microsoft Yi Baiti" pitchFamily="66"/>
              </a:rPr>
              <a:t>		</a:t>
            </a:r>
            <a:endParaRPr lang="en-US" sz="1050" kern="0" dirty="0">
              <a:solidFill>
                <a:schemeClr val="bg1"/>
              </a:solidFill>
              <a:ea typeface="Microsoft Yi Baiti" pitchFamily="66"/>
              <a:cs typeface="Arial" panose="020B0604020202020204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515957" y="4550073"/>
            <a:ext cx="18902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93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kern="0" dirty="0">
                <a:solidFill>
                  <a:schemeClr val="bg1"/>
                </a:solidFill>
                <a:ea typeface="Microsoft Yi Baiti" pitchFamily="66"/>
              </a:rPr>
              <a:t>www.landt-group.com</a:t>
            </a:r>
          </a:p>
          <a:p>
            <a:pPr>
              <a:lnSpc>
                <a:spcPts val="1193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kern="0" dirty="0">
                <a:solidFill>
                  <a:schemeClr val="bg1"/>
                </a:solidFill>
                <a:ea typeface="Microsoft Yi Baiti" pitchFamily="66"/>
              </a:rPr>
              <a:t>www.cgft.com</a:t>
            </a:r>
          </a:p>
          <a:p>
            <a:pPr>
              <a:lnSpc>
                <a:spcPts val="1193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000" kern="0" dirty="0">
                <a:solidFill>
                  <a:schemeClr val="bg1"/>
                </a:solidFill>
                <a:ea typeface="Microsoft Yi Baiti" pitchFamily="66"/>
              </a:rPr>
              <a:t>www.acgf.de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345367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6100" y="-22024"/>
            <a:ext cx="8153400" cy="972108"/>
          </a:xfrm>
        </p:spPr>
        <p:txBody>
          <a:bodyPr/>
          <a:lstStyle/>
          <a:p>
            <a:r>
              <a:rPr lang="en-US" sz="2400" dirty="0">
                <a:latin typeface="Century Gothic" panose="020B0502020202020204" pitchFamily="34" charset="0"/>
              </a:rPr>
              <a:t>1. Background of Pre-feasibility Study</a:t>
            </a:r>
            <a:endParaRPr lang="de-DE" sz="2400" dirty="0">
              <a:latin typeface="Century Gothic" panose="020B0502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4DC3DC-6D3F-AC74-EFD5-030B7B64643B}"/>
              </a:ext>
            </a:extLst>
          </p:cNvPr>
          <p:cNvSpPr txBox="1"/>
          <p:nvPr/>
        </p:nvSpPr>
        <p:spPr>
          <a:xfrm>
            <a:off x="557882" y="1561615"/>
            <a:ext cx="9220200" cy="4029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February to July 2021: </a:t>
            </a: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series of five workshops with EMGN members discussing need and various considerations for counter-guarantee facility in Euro-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mediterranean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neighborhood (organized by EMGN secretariat and funded by GIZ)</a:t>
            </a:r>
          </a:p>
          <a:p>
            <a:pPr>
              <a:lnSpc>
                <a:spcPct val="107000"/>
              </a:lnSpc>
            </a:pPr>
            <a:endParaRPr lang="en-US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January 2022: </a:t>
            </a: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contract by GIZ (following tender) to carry out pre-feasibility study</a:t>
            </a:r>
          </a:p>
          <a:p>
            <a:pPr>
              <a:lnSpc>
                <a:spcPct val="107000"/>
              </a:lnSpc>
            </a:pPr>
            <a:endParaRPr lang="en-US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Main objective of study: </a:t>
            </a: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Development of rationale for counter-guarantee facility in Arab region and fact-based recommendation for strategic options </a:t>
            </a:r>
          </a:p>
          <a:p>
            <a:pPr>
              <a:lnSpc>
                <a:spcPct val="107000"/>
              </a:lnSpc>
            </a:pPr>
            <a:endParaRPr lang="en-US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629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6100" y="-22024"/>
            <a:ext cx="8153400" cy="972108"/>
          </a:xfrm>
        </p:spPr>
        <p:txBody>
          <a:bodyPr/>
          <a:lstStyle/>
          <a:p>
            <a:r>
              <a:rPr lang="en-US" sz="2400" dirty="0">
                <a:latin typeface="Century Gothic" panose="020B0502020202020204" pitchFamily="34" charset="0"/>
              </a:rPr>
              <a:t>2. Relevant Precedents</a:t>
            </a:r>
            <a:endParaRPr lang="de-DE" sz="2400" dirty="0">
              <a:latin typeface="Century Gothic" panose="020B0502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4DC3DC-6D3F-AC74-EFD5-030B7B64643B}"/>
              </a:ext>
            </a:extLst>
          </p:cNvPr>
          <p:cNvSpPr txBox="1"/>
          <p:nvPr/>
        </p:nvSpPr>
        <p:spPr>
          <a:xfrm>
            <a:off x="546100" y="1647031"/>
            <a:ext cx="9220200" cy="37002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Directly comparable activities could not be identified</a:t>
            </a:r>
          </a:p>
          <a:p>
            <a:pPr>
              <a:lnSpc>
                <a:spcPct val="107000"/>
              </a:lnSpc>
            </a:pPr>
            <a:endParaRPr lang="en-US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Many incidents of national counter-guarantee schemes, widely available in Europe </a:t>
            </a:r>
          </a:p>
          <a:p>
            <a:pPr>
              <a:lnSpc>
                <a:spcPct val="107000"/>
              </a:lnSpc>
            </a:pPr>
            <a:endParaRPr lang="en-US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 Program EIF</a:t>
            </a: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four generations since 1998, the latest being COSME since 2014</a:t>
            </a: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total, guarantee volume of EUR 22bn (guarantees and counter-guarantees)</a:t>
            </a:r>
          </a:p>
          <a:p>
            <a:pPr marL="342900" indent="-342900">
              <a:lnSpc>
                <a:spcPct val="107000"/>
              </a:lnSpc>
              <a:buFontTx/>
              <a:buChar char="-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2007 – 2014: 0.5% of SME lending in EU covered by EU program</a:t>
            </a:r>
          </a:p>
          <a:p>
            <a:pPr marL="342900" indent="-342900">
              <a:lnSpc>
                <a:spcPct val="107000"/>
              </a:lnSpc>
              <a:buFontTx/>
              <a:buChar char="-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Firm growth and survival chances increased for guaranteed businesses</a:t>
            </a:r>
          </a:p>
          <a:p>
            <a:pPr marL="342900" indent="-342900">
              <a:lnSpc>
                <a:spcPct val="107000"/>
              </a:lnSpc>
              <a:buFontTx/>
              <a:buChar char="-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Higher growth of guaranteed businesses in terms of sales, assets, employment</a:t>
            </a:r>
          </a:p>
          <a:p>
            <a:pPr>
              <a:lnSpc>
                <a:spcPct val="107000"/>
              </a:lnSpc>
            </a:pPr>
            <a:endParaRPr lang="en-US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816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6100" y="-22024"/>
            <a:ext cx="8153400" cy="972108"/>
          </a:xfrm>
        </p:spPr>
        <p:txBody>
          <a:bodyPr/>
          <a:lstStyle/>
          <a:p>
            <a:r>
              <a:rPr lang="en-US" sz="2400" dirty="0">
                <a:latin typeface="Century Gothic" panose="020B0502020202020204" pitchFamily="34" charset="0"/>
              </a:rPr>
              <a:t>3. Role of MSMEs in Arab Region</a:t>
            </a:r>
            <a:endParaRPr lang="de-DE" sz="2400" dirty="0">
              <a:latin typeface="Century Gothic" panose="020B0502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4DC3DC-6D3F-AC74-EFD5-030B7B64643B}"/>
              </a:ext>
            </a:extLst>
          </p:cNvPr>
          <p:cNvSpPr txBox="1"/>
          <p:nvPr/>
        </p:nvSpPr>
        <p:spPr>
          <a:xfrm>
            <a:off x="557882" y="1561615"/>
            <a:ext cx="9220200" cy="1724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Governments have recognized important role of SMEs for private-sector led and inclusive growth</a:t>
            </a:r>
          </a:p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SMEs constitute 80 – 90% of businesses in MENA (IFC 2017) and &gt; 90% in Arab region (MSME Country Indicators, 2014), density tilted towards micro-enterprises</a:t>
            </a:r>
          </a:p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Estimated number of MSMEs: 9m</a:t>
            </a:r>
          </a:p>
        </p:txBody>
      </p:sp>
      <p:pic>
        <p:nvPicPr>
          <p:cNvPr id="4" name="Immagine 5">
            <a:extLst>
              <a:ext uri="{FF2B5EF4-FFF2-40B4-BE49-F238E27FC236}">
                <a16:creationId xmlns:a16="http://schemas.microsoft.com/office/drawing/2014/main" id="{EC454704-C97F-5115-21A3-B944102419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3900" y="3236569"/>
            <a:ext cx="4114800" cy="393950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263C60-5B52-6AA6-2C06-02A95B502EA8}"/>
              </a:ext>
            </a:extLst>
          </p:cNvPr>
          <p:cNvSpPr txBox="1"/>
          <p:nvPr/>
        </p:nvSpPr>
        <p:spPr>
          <a:xfrm>
            <a:off x="546100" y="3585587"/>
            <a:ext cx="4419600" cy="37002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Domestic credit to private </a:t>
            </a:r>
            <a:b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sector as % of GDP (2018 – 2020):</a:t>
            </a:r>
          </a:p>
          <a:p>
            <a:pPr marL="864428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EU: 87%</a:t>
            </a:r>
          </a:p>
          <a:p>
            <a:pPr marL="864428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East Asia &amp; Pacific: 155%</a:t>
            </a:r>
          </a:p>
          <a:p>
            <a:pPr marL="864428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Sub-Saharan Africa: some 40%</a:t>
            </a:r>
          </a:p>
          <a:p>
            <a:pPr marL="864428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Arab world: 55%</a:t>
            </a:r>
          </a:p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Share of SME lending in total bank lending</a:t>
            </a:r>
          </a:p>
          <a:p>
            <a:pPr marL="864428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Arab world: 7% </a:t>
            </a:r>
          </a:p>
          <a:p>
            <a:pPr marL="864428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GCC: 2%</a:t>
            </a:r>
          </a:p>
          <a:p>
            <a:pPr marL="864428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Non-GCC: 9%</a:t>
            </a:r>
          </a:p>
        </p:txBody>
      </p:sp>
    </p:spTree>
    <p:extLst>
      <p:ext uri="{BB962C8B-B14F-4D97-AF65-F5344CB8AC3E}">
        <p14:creationId xmlns:p14="http://schemas.microsoft.com/office/powerpoint/2010/main" val="2979932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6100" y="-22024"/>
            <a:ext cx="8153400" cy="972108"/>
          </a:xfrm>
        </p:spPr>
        <p:txBody>
          <a:bodyPr/>
          <a:lstStyle/>
          <a:p>
            <a:r>
              <a:rPr lang="en-US" sz="2400" dirty="0">
                <a:latin typeface="Century Gothic" panose="020B0502020202020204" pitchFamily="34" charset="0"/>
              </a:rPr>
              <a:t>4. MSMEs Finance Gap in Arab Region</a:t>
            </a:r>
            <a:endParaRPr lang="de-DE" sz="2400" dirty="0">
              <a:latin typeface="Century Gothic" panose="020B0502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4DC3DC-6D3F-AC74-EFD5-030B7B64643B}"/>
              </a:ext>
            </a:extLst>
          </p:cNvPr>
          <p:cNvSpPr txBox="1"/>
          <p:nvPr/>
        </p:nvSpPr>
        <p:spPr>
          <a:xfrm>
            <a:off x="557882" y="1561615"/>
            <a:ext cx="9220200" cy="56761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Credit facilities to private sector (AMF et al., 2021): USD 1,572bn, WB USD 1,400bn</a:t>
            </a:r>
          </a:p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Credit to SMEs (proxy calculation based on SME share in overall private sector lending): some USD 50bn</a:t>
            </a:r>
          </a:p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Finance gap (based on IFC SME Finance Forum data for nine countries and extrapolated): USD 300bn – 350bn</a:t>
            </a:r>
          </a:p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Enormous finance gap way beyond the capacity of any intervention (like a counter-guarantee facility) to serve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need to make policy choice </a:t>
            </a:r>
            <a:endParaRPr lang="en-US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 national CGSs are subsidized and charge relatively low guarantee fees, even more so as a response to COVID challenges</a:t>
            </a:r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Very high price sensitivity of national CGSs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Need for blended finance</a:t>
            </a:r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Policy choices to be made for limited funding, public interest of public funding</a:t>
            </a:r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Ø"/>
            </a:pPr>
            <a:endParaRPr lang="en-US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Example to show dimension: </a:t>
            </a:r>
          </a:p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USD 500m counter-guarantee facility, leverage of 4: USD 2bn guarantee portfolio</a:t>
            </a:r>
          </a:p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Coverage of 50%: USD 4bn loan portfolio to be covered at full capacity</a:t>
            </a:r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Some 1.2% of financing gap</a:t>
            </a:r>
          </a:p>
        </p:txBody>
      </p:sp>
    </p:spTree>
    <p:extLst>
      <p:ext uri="{BB962C8B-B14F-4D97-AF65-F5344CB8AC3E}">
        <p14:creationId xmlns:p14="http://schemas.microsoft.com/office/powerpoint/2010/main" val="2496536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6100" y="-22024"/>
            <a:ext cx="8153400" cy="972108"/>
          </a:xfrm>
        </p:spPr>
        <p:txBody>
          <a:bodyPr/>
          <a:lstStyle/>
          <a:p>
            <a:r>
              <a:rPr lang="en-US" sz="2400" dirty="0">
                <a:latin typeface="Century Gothic" panose="020B0502020202020204" pitchFamily="34" charset="0"/>
              </a:rPr>
              <a:t>5. National CGS Questionnaire	</a:t>
            </a:r>
            <a:endParaRPr lang="de-DE" sz="2400" dirty="0">
              <a:latin typeface="Century Gothic" panose="020B0502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4DC3DC-6D3F-AC74-EFD5-030B7B64643B}"/>
              </a:ext>
            </a:extLst>
          </p:cNvPr>
          <p:cNvSpPr txBox="1"/>
          <p:nvPr/>
        </p:nvSpPr>
        <p:spPr>
          <a:xfrm>
            <a:off x="557882" y="1561615"/>
            <a:ext cx="9220200" cy="46882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 CGS </a:t>
            </a:r>
            <a:r>
              <a:rPr lang="de-DE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responded</a:t>
            </a:r>
            <a:r>
              <a:rPr lang="de-DE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de-DE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filled</a:t>
            </a:r>
            <a:r>
              <a:rPr lang="de-DE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questionnair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 (12 CGS were contacted)</a:t>
            </a:r>
          </a:p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 limited in growth by capital / leverage or concentration limits or similar restrictions</a:t>
            </a:r>
          </a:p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Almost all (except Lebanon) have intention to grow (between 5% and 200% within next three years), while 3 CGS mentioned demand / uptake limitations</a:t>
            </a:r>
          </a:p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 </a:t>
            </a:r>
            <a:r>
              <a:rPr lang="de-DE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except</a:t>
            </a:r>
            <a:r>
              <a:rPr lang="de-DE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one</a:t>
            </a:r>
            <a:r>
              <a:rPr lang="de-DE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were</a:t>
            </a:r>
            <a:r>
              <a:rPr lang="de-DE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interested</a:t>
            </a:r>
            <a:r>
              <a:rPr lang="de-DE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counter-</a:t>
            </a:r>
            <a:r>
              <a:rPr lang="de-DE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guarantee</a:t>
            </a:r>
            <a:r>
              <a:rPr lang="de-DE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facility</a:t>
            </a:r>
            <a:r>
              <a:rPr lang="de-DE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de-DE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most</a:t>
            </a:r>
            <a:r>
              <a:rPr lang="de-DE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frequently</a:t>
            </a:r>
            <a:r>
              <a:rPr lang="de-DE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citing</a:t>
            </a:r>
            <a:r>
              <a:rPr lang="de-DE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systemic</a:t>
            </a:r>
            <a:r>
              <a:rPr lang="de-DE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risk</a:t>
            </a:r>
            <a:r>
              <a:rPr lang="de-DE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de-DE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currency</a:t>
            </a:r>
            <a:r>
              <a:rPr lang="de-DE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risk</a:t>
            </a:r>
            <a:r>
              <a:rPr lang="de-DE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exposure</a:t>
            </a:r>
            <a:r>
              <a:rPr lang="de-DE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lang="de-DE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rationale</a:t>
            </a:r>
          </a:p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Almost all (except two CGS) are interested in establishing / growing green finance, second-most frequently mentioned theme was start-ups </a:t>
            </a:r>
          </a:p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Findings from LANDT support to WB Task Force on </a:t>
            </a:r>
            <a:r>
              <a:rPr lang="en-US" sz="20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‘Greening’ Public Credit Guarantee Schemes for SME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support the relevance of the topic</a:t>
            </a:r>
          </a:p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Opportunity for MSMEs to go green, however lack of enabling environment, capacity of CGSs and financial sector justify guarantee / counter-guarantee backing</a:t>
            </a:r>
          </a:p>
        </p:txBody>
      </p:sp>
    </p:spTree>
    <p:extLst>
      <p:ext uri="{BB962C8B-B14F-4D97-AF65-F5344CB8AC3E}">
        <p14:creationId xmlns:p14="http://schemas.microsoft.com/office/powerpoint/2010/main" val="3325159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6100" y="-22024"/>
            <a:ext cx="8153400" cy="972108"/>
          </a:xfrm>
        </p:spPr>
        <p:txBody>
          <a:bodyPr/>
          <a:lstStyle/>
          <a:p>
            <a:r>
              <a:rPr lang="en-US" sz="2400" dirty="0">
                <a:latin typeface="Century Gothic" panose="020B0502020202020204" pitchFamily="34" charset="0"/>
              </a:rPr>
              <a:t>6. Policy Recommendation for Green Finance</a:t>
            </a:r>
            <a:endParaRPr lang="de-DE" sz="2400" dirty="0">
              <a:latin typeface="Century Gothic" panose="020B0502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4DC3DC-6D3F-AC74-EFD5-030B7B64643B}"/>
              </a:ext>
            </a:extLst>
          </p:cNvPr>
          <p:cNvSpPr txBox="1"/>
          <p:nvPr/>
        </p:nvSpPr>
        <p:spPr>
          <a:xfrm>
            <a:off x="557882" y="1266031"/>
            <a:ext cx="9220200" cy="53468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Need for Greening of Economy</a:t>
            </a:r>
          </a:p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Climate change and related risks are dramatic in Arab region, even more prevalent than elsewhere, and aggravated by expected increase of population</a:t>
            </a:r>
          </a:p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ESCWA presentation at EMGN Spring Academy, March 2022*, some of the region at risk to become uninhabitable</a:t>
            </a:r>
          </a:p>
          <a:p>
            <a:pPr marL="864428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Projected temperature increase in Arab Region of up to 5°C by end-century</a:t>
            </a:r>
          </a:p>
          <a:p>
            <a:pPr marL="864428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Precipitation trends are largely decreasing across the region until the end of the century </a:t>
            </a:r>
          </a:p>
          <a:p>
            <a:pPr marL="864428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 2030, climate change will reduce renewable water resources by 20% and by 2080, decrease agriculture output by over 20%</a:t>
            </a:r>
          </a:p>
          <a:p>
            <a:pPr marL="864428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Renewable energy share amounts to some 4% in Arab region (compared to 17% in the World)</a:t>
            </a:r>
          </a:p>
          <a:p>
            <a:pPr lvl="1">
              <a:lnSpc>
                <a:spcPct val="107000"/>
              </a:lnSpc>
            </a:pPr>
            <a:endParaRPr lang="en-US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Rationale from Funding Perspective</a:t>
            </a:r>
          </a:p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Green finance is the most relevant theme in terms of funding (blended finance)</a:t>
            </a:r>
          </a:p>
          <a:p>
            <a:pPr marL="864428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D14495-5937-5F16-B9E4-754FD298DF22}"/>
              </a:ext>
            </a:extLst>
          </p:cNvPr>
          <p:cNvSpPr txBox="1"/>
          <p:nvPr/>
        </p:nvSpPr>
        <p:spPr>
          <a:xfrm>
            <a:off x="527627" y="6831924"/>
            <a:ext cx="9220200" cy="4539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 United Nations Economic and Social Commission for Western Asia: Climate and Environmental Challenges in the MENA Region. March 2022</a:t>
            </a:r>
          </a:p>
        </p:txBody>
      </p:sp>
    </p:spTree>
    <p:extLst>
      <p:ext uri="{BB962C8B-B14F-4D97-AF65-F5344CB8AC3E}">
        <p14:creationId xmlns:p14="http://schemas.microsoft.com/office/powerpoint/2010/main" val="4103640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6100" y="-22024"/>
            <a:ext cx="8153400" cy="972108"/>
          </a:xfrm>
        </p:spPr>
        <p:txBody>
          <a:bodyPr/>
          <a:lstStyle/>
          <a:p>
            <a:r>
              <a:rPr lang="en-US" sz="2400" dirty="0">
                <a:latin typeface="Century Gothic" panose="020B0502020202020204" pitchFamily="34" charset="0"/>
              </a:rPr>
              <a:t>6. Policy Recommendation for Green Finance</a:t>
            </a:r>
            <a:endParaRPr lang="de-DE" sz="2400" dirty="0">
              <a:latin typeface="Century Gothic" panose="020B0502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4DC3DC-6D3F-AC74-EFD5-030B7B64643B}"/>
              </a:ext>
            </a:extLst>
          </p:cNvPr>
          <p:cNvSpPr txBox="1"/>
          <p:nvPr/>
        </p:nvSpPr>
        <p:spPr>
          <a:xfrm>
            <a:off x="557882" y="1266031"/>
            <a:ext cx="9220200" cy="53468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1043056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Rationale from SME Perspective </a:t>
            </a:r>
          </a:p>
          <a:p>
            <a:pPr marL="342900" marR="0" lvl="0" indent="-342900" algn="l" defTabSz="1043056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Evidence that green SMEs are more successful</a:t>
            </a:r>
          </a:p>
          <a:p>
            <a:pPr marL="864428" lvl="1" indent="-342900">
              <a:lnSpc>
                <a:spcPct val="107000"/>
              </a:lnSpc>
              <a:buFontTx/>
              <a:buChar char="-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Chinese firms with ISO environmental certification had higher profit margins and market shares, similar for Sub-Saharan fresh produce exporters</a:t>
            </a:r>
          </a:p>
          <a:p>
            <a:pPr marL="864428" lvl="1" indent="-342900">
              <a:lnSpc>
                <a:spcPct val="107000"/>
              </a:lnSpc>
              <a:buFontTx/>
              <a:buChar char="-"/>
              <a:defRPr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2015: 66% of global consumers are ready to pay more for sustainable goods, up from 50% in 2013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0" lvl="0" algn="l" defTabSz="1043056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Rationale from Banking Supervision</a:t>
            </a:r>
          </a:p>
          <a:p>
            <a:pPr marL="342900" marR="0" lvl="0" indent="-342900" algn="l" defTabSz="1043056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Need of estimated USD 230bn p.a. to be mobilized for SDG achievement</a:t>
            </a:r>
          </a:p>
          <a:p>
            <a:pPr marL="342900" marR="0" lvl="0" indent="-342900" algn="l" defTabSz="1043056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June 2020: AMF issued guidelines for central banks 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tackle the impact of natural disasters and climate change on the banking system and the overall financial stability</a:t>
            </a:r>
          </a:p>
          <a:p>
            <a:pPr marL="342900" marR="0" lvl="0" indent="-342900" algn="l" defTabSz="1043056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Financial sector stability at stake (3/4 of financial authorities are considering climate risks in financial stability monitoring, starting quantification thereof)</a:t>
            </a:r>
          </a:p>
          <a:p>
            <a:pPr marL="864428" lvl="1" indent="-342900">
              <a:lnSpc>
                <a:spcPct val="107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ECB Financial Stability Review, May 2022, </a:t>
            </a:r>
          </a:p>
          <a:p>
            <a:pPr marL="864428" lvl="1" indent="-342900">
              <a:lnSpc>
                <a:spcPct val="107000"/>
              </a:lnSpc>
              <a:buFont typeface="Arial" panose="020B0604020202020204" pitchFamily="34" charset="0"/>
              <a:buChar char="•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ECB Climate Related Risk and Financial Stability, July 2021</a:t>
            </a:r>
          </a:p>
          <a:p>
            <a:pPr lvl="1">
              <a:lnSpc>
                <a:spcPct val="107000"/>
              </a:lnSpc>
            </a:pPr>
            <a:endParaRPr lang="en-US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D14495-5937-5F16-B9E4-754FD298DF22}"/>
              </a:ext>
            </a:extLst>
          </p:cNvPr>
          <p:cNvSpPr txBox="1"/>
          <p:nvPr/>
        </p:nvSpPr>
        <p:spPr>
          <a:xfrm>
            <a:off x="527627" y="6831924"/>
            <a:ext cx="9220200" cy="4539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 United Nations Economic and Social Commission for Western Asia: Climate and Environmental Challenges in the MENA Region. March 2022</a:t>
            </a:r>
          </a:p>
        </p:txBody>
      </p:sp>
    </p:spTree>
    <p:extLst>
      <p:ext uri="{BB962C8B-B14F-4D97-AF65-F5344CB8AC3E}">
        <p14:creationId xmlns:p14="http://schemas.microsoft.com/office/powerpoint/2010/main" val="871796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6100" y="-22024"/>
            <a:ext cx="8153400" cy="972108"/>
          </a:xfrm>
        </p:spPr>
        <p:txBody>
          <a:bodyPr/>
          <a:lstStyle/>
          <a:p>
            <a:r>
              <a:rPr lang="en-US" sz="2400" dirty="0">
                <a:latin typeface="Century Gothic" panose="020B0502020202020204" pitchFamily="34" charset="0"/>
              </a:rPr>
              <a:t>6. Policy Recommendation for Green Finance</a:t>
            </a:r>
            <a:endParaRPr lang="de-DE" sz="2400" dirty="0">
              <a:latin typeface="Century Gothic" panose="020B0502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4DC3DC-6D3F-AC74-EFD5-030B7B64643B}"/>
              </a:ext>
            </a:extLst>
          </p:cNvPr>
          <p:cNvSpPr txBox="1"/>
          <p:nvPr/>
        </p:nvSpPr>
        <p:spPr>
          <a:xfrm>
            <a:off x="557882" y="1266031"/>
            <a:ext cx="9220200" cy="27122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1043056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Rationale from Financial Institutions Perspective </a:t>
            </a:r>
          </a:p>
          <a:p>
            <a:pPr marL="342900" marR="0" lvl="0" indent="-342900" algn="l" defTabSz="1043056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Transitional risks </a:t>
            </a:r>
          </a:p>
          <a:p>
            <a:pPr marL="342900" marR="0" lvl="0" indent="-342900" algn="l" defTabSz="1043056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Physical risks</a:t>
            </a:r>
          </a:p>
          <a:p>
            <a:pPr marL="342900" marR="0" lvl="0" indent="-342900" algn="l" defTabSz="1043056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Operational risks</a:t>
            </a:r>
          </a:p>
          <a:p>
            <a:pPr marL="342900" marR="0" lvl="0" indent="-342900" algn="l" defTabSz="1043056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0" lvl="0" algn="l" defTabSz="1043056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Strong need for TA envelope to standardize best practice implementation of credit guarantees and support roadmap to greening guarantee schemes</a:t>
            </a:r>
          </a:p>
          <a:p>
            <a:pPr marL="864428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561781"/>
      </p:ext>
    </p:extLst>
  </p:cSld>
  <p:clrMapOvr>
    <a:masterClrMapping/>
  </p:clrMapOvr>
</p:sld>
</file>

<file path=ppt/theme/theme1.xml><?xml version="1.0" encoding="utf-8"?>
<a:theme xmlns:a="http://schemas.openxmlformats.org/drawingml/2006/main" name="LANDT PPT Master">
  <a:themeElements>
    <a:clrScheme name="LANDT">
      <a:dk1>
        <a:sysClr val="windowText" lastClr="000000"/>
      </a:dk1>
      <a:lt1>
        <a:sysClr val="window" lastClr="FFFFFF"/>
      </a:lt1>
      <a:dk2>
        <a:srgbClr val="9696A1"/>
      </a:dk2>
      <a:lt2>
        <a:srgbClr val="E6E6EA"/>
      </a:lt2>
      <a:accent1>
        <a:srgbClr val="342F3E"/>
      </a:accent1>
      <a:accent2>
        <a:srgbClr val="E7344C"/>
      </a:accent2>
      <a:accent3>
        <a:srgbClr val="5B5B5B"/>
      </a:accent3>
      <a:accent4>
        <a:srgbClr val="969696"/>
      </a:accent4>
      <a:accent5>
        <a:srgbClr val="D2D2D2"/>
      </a:accent5>
      <a:accent6>
        <a:srgbClr val="B00835"/>
      </a:accent6>
      <a:hlink>
        <a:srgbClr val="000000"/>
      </a:hlink>
      <a:folHlink>
        <a:srgbClr val="000000"/>
      </a:folHlink>
    </a:clrScheme>
    <a:fontScheme name="LAND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90912 presentation template 1 " id="{35C61294-CF30-40A9-8546-B38B89F37081}" vid="{79D69A6C-C84C-4950-8D89-CE48CA8B653C}"/>
    </a:ext>
  </a:extLst>
</a:theme>
</file>

<file path=ppt/theme/theme2.xml><?xml version="1.0" encoding="utf-8"?>
<a:theme xmlns:a="http://schemas.openxmlformats.org/drawingml/2006/main" name="Larissa">
  <a:themeElements>
    <a:clrScheme name="LANDT">
      <a:dk1>
        <a:sysClr val="windowText" lastClr="000000"/>
      </a:dk1>
      <a:lt1>
        <a:sysClr val="window" lastClr="FFFFFF"/>
      </a:lt1>
      <a:dk2>
        <a:srgbClr val="9696A1"/>
      </a:dk2>
      <a:lt2>
        <a:srgbClr val="E6E6EA"/>
      </a:lt2>
      <a:accent1>
        <a:srgbClr val="342F3E"/>
      </a:accent1>
      <a:accent2>
        <a:srgbClr val="E7344C"/>
      </a:accent2>
      <a:accent3>
        <a:srgbClr val="5B5B5B"/>
      </a:accent3>
      <a:accent4>
        <a:srgbClr val="969696"/>
      </a:accent4>
      <a:accent5>
        <a:srgbClr val="D2D2D2"/>
      </a:accent5>
      <a:accent6>
        <a:srgbClr val="B00835"/>
      </a:accent6>
      <a:hlink>
        <a:srgbClr val="000000"/>
      </a:hlink>
      <a:folHlink>
        <a:srgbClr val="000000"/>
      </a:folHlink>
    </a:clrScheme>
    <a:fontScheme name="LAND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NDT">
      <a:dk1>
        <a:sysClr val="windowText" lastClr="000000"/>
      </a:dk1>
      <a:lt1>
        <a:sysClr val="window" lastClr="FFFFFF"/>
      </a:lt1>
      <a:dk2>
        <a:srgbClr val="9696A1"/>
      </a:dk2>
      <a:lt2>
        <a:srgbClr val="E6E6EA"/>
      </a:lt2>
      <a:accent1>
        <a:srgbClr val="342F3E"/>
      </a:accent1>
      <a:accent2>
        <a:srgbClr val="E7344C"/>
      </a:accent2>
      <a:accent3>
        <a:srgbClr val="5B5B5B"/>
      </a:accent3>
      <a:accent4>
        <a:srgbClr val="969696"/>
      </a:accent4>
      <a:accent5>
        <a:srgbClr val="D2D2D2"/>
      </a:accent5>
      <a:accent6>
        <a:srgbClr val="B00835"/>
      </a:accent6>
      <a:hlink>
        <a:srgbClr val="000000"/>
      </a:hlink>
      <a:folHlink>
        <a:srgbClr val="000000"/>
      </a:folHlink>
    </a:clrScheme>
    <a:fontScheme name="LAND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LANDT Presentation</Template>
  <TotalTime>0</TotalTime>
  <Words>1135</Words>
  <Application>Microsoft Office PowerPoint</Application>
  <PresentationFormat>Custom</PresentationFormat>
  <Paragraphs>119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Georgia</vt:lpstr>
      <vt:lpstr>Wingdings</vt:lpstr>
      <vt:lpstr>LANDT PPT Master</vt:lpstr>
      <vt:lpstr>PowerPoint Presentation</vt:lpstr>
      <vt:lpstr>1. Background of Pre-feasibility Study</vt:lpstr>
      <vt:lpstr>2. Relevant Precedents</vt:lpstr>
      <vt:lpstr>3. Role of MSMEs in Arab Region</vt:lpstr>
      <vt:lpstr>4. MSMEs Finance Gap in Arab Region</vt:lpstr>
      <vt:lpstr>5. National CGS Questionnaire </vt:lpstr>
      <vt:lpstr>6. Policy Recommendation for Green Finance</vt:lpstr>
      <vt:lpstr>6. Policy Recommendation for Green Finance</vt:lpstr>
      <vt:lpstr>6. Policy Recommendation for Green Finance</vt:lpstr>
      <vt:lpstr>PowerPoint Presentation</vt:lpstr>
    </vt:vector>
  </TitlesOfParts>
  <Company>LANDT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Consulting Service for  Design Study and Draft Business Plan for The Partial Credit Guarantee Facility</dc:title>
  <dc:subject>Untertitel der Präsentation</dc:subject>
  <dc:creator>yohann formont</dc:creator>
  <cp:lastModifiedBy>Leidner</cp:lastModifiedBy>
  <cp:revision>105</cp:revision>
  <dcterms:created xsi:type="dcterms:W3CDTF">2021-12-13T08:54:32Z</dcterms:created>
  <dcterms:modified xsi:type="dcterms:W3CDTF">2023-10-24T06:24:08Z</dcterms:modified>
</cp:coreProperties>
</file>