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62" r:id="rId5"/>
    <p:sldId id="269" r:id="rId6"/>
    <p:sldId id="268" r:id="rId7"/>
    <p:sldId id="1750" r:id="rId8"/>
    <p:sldId id="1695" r:id="rId9"/>
    <p:sldId id="1694" r:id="rId10"/>
    <p:sldId id="1747" r:id="rId11"/>
    <p:sldId id="393" r:id="rId12"/>
    <p:sldId id="271" r:id="rId13"/>
    <p:sldId id="267" r:id="rId14"/>
    <p:sldId id="1751" r:id="rId15"/>
    <p:sldId id="1692" r:id="rId16"/>
    <p:sldId id="265" r:id="rId17"/>
    <p:sldId id="1696" r:id="rId18"/>
    <p:sldId id="1754" r:id="rId19"/>
    <p:sldId id="1685" r:id="rId20"/>
    <p:sldId id="1752" r:id="rId21"/>
    <p:sldId id="1753" r:id="rId22"/>
    <p:sldId id="259" r:id="rId23"/>
  </p:sldIdLst>
  <p:sldSz cx="12192000" cy="6858000"/>
  <p:notesSz cx="6858000" cy="9144000"/>
  <p:defaultTextStyle>
    <a:defPPr>
      <a:defRPr lang="fr-T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120"/>
    <a:srgbClr val="009999"/>
    <a:srgbClr val="FFFFFF"/>
    <a:srgbClr val="E9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viewProps" Target="viewProp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notesMaster" Target="notesMasters/notes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theme" Target="theme/theme1.xml" /></Relationships>
</file>

<file path=ppt/diagrams/_rels/data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image" Target="../media/image18.png" /></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image" Target="../media/image18.png" /></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F7D0F-D26D-4BFD-AA2E-D1AE65A2DFE5}" type="doc">
      <dgm:prSet loTypeId="urn:microsoft.com/office/officeart/2008/layout/PictureAccentList" loCatId="list" qsTypeId="urn:microsoft.com/office/officeart/2005/8/quickstyle/simple1" qsCatId="simple" csTypeId="urn:microsoft.com/office/officeart/2005/8/colors/accent0_1" csCatId="mainScheme" phldr="1"/>
      <dgm:spPr/>
      <dgm:t>
        <a:bodyPr/>
        <a:lstStyle/>
        <a:p>
          <a:endParaRPr lang="fr-FR"/>
        </a:p>
      </dgm:t>
    </dgm:pt>
    <dgm:pt modelId="{28395233-7911-423B-99CB-9C41B33E7495}">
      <dgm:prSet phldrT="[Texte]" custT="1"/>
      <dgm:spPr/>
      <dgm:t>
        <a:bodyPr/>
        <a:lstStyle/>
        <a:p>
          <a:pPr>
            <a:buFont typeface="Arial" panose="020B0604020202020204" pitchFamily="34" charset="0"/>
            <a:buChar char="•"/>
          </a:pPr>
          <a:r>
            <a:rPr lang="en-US" sz="1600" b="1" dirty="0">
              <a:latin typeface="Montserrat" panose="00000500000000000000" pitchFamily="2" charset="0"/>
            </a:rPr>
            <a:t>24 investment funds, 3 of which are managed by CDC Gestion</a:t>
          </a:r>
          <a:endParaRPr lang="fr-FR" sz="1600" dirty="0">
            <a:latin typeface="Montserrat" panose="00000500000000000000" pitchFamily="2" charset="0"/>
          </a:endParaRPr>
        </a:p>
      </dgm:t>
    </dgm:pt>
    <dgm:pt modelId="{1AAD38E7-AD52-481F-8BCA-C7161E1404DF}" type="parTrans" cxnId="{8B310D29-0BDD-4B89-8D95-E4AEFD5C4506}">
      <dgm:prSet/>
      <dgm:spPr/>
      <dgm:t>
        <a:bodyPr/>
        <a:lstStyle/>
        <a:p>
          <a:endParaRPr lang="fr-FR" sz="1200">
            <a:latin typeface="Montserrat" panose="00000500000000000000" pitchFamily="2" charset="0"/>
          </a:endParaRPr>
        </a:p>
      </dgm:t>
    </dgm:pt>
    <dgm:pt modelId="{8D0BD901-2C17-4AB9-A86F-01DC8C04DECA}" type="sibTrans" cxnId="{8B310D29-0BDD-4B89-8D95-E4AEFD5C4506}">
      <dgm:prSet/>
      <dgm:spPr/>
      <dgm:t>
        <a:bodyPr/>
        <a:lstStyle/>
        <a:p>
          <a:endParaRPr lang="fr-FR" sz="1200">
            <a:latin typeface="Montserrat" panose="00000500000000000000" pitchFamily="2" charset="0"/>
          </a:endParaRPr>
        </a:p>
      </dgm:t>
    </dgm:pt>
    <dgm:pt modelId="{108D0ECD-343A-4BCC-A6E8-381DF5F6A036}">
      <dgm:prSet phldrT="[Texte]" custT="1"/>
      <dgm:spPr/>
      <dgm:t>
        <a:bodyPr/>
        <a:lstStyle/>
        <a:p>
          <a:pPr>
            <a:buFont typeface="Arial" panose="020B0604020202020204" pitchFamily="34" charset="0"/>
            <a:buChar char="•"/>
          </a:pPr>
          <a:r>
            <a:rPr lang="fr-FR" sz="1200" b="1" dirty="0">
              <a:latin typeface="Montserrat" panose="00000500000000000000" pitchFamily="2" charset="0"/>
            </a:rPr>
            <a:t>161 </a:t>
          </a:r>
          <a:r>
            <a:rPr lang="fr-FR" sz="1200" b="1" dirty="0" err="1">
              <a:latin typeface="Montserrat" panose="00000500000000000000" pitchFamily="2" charset="0"/>
            </a:rPr>
            <a:t>SMEs</a:t>
          </a:r>
          <a:r>
            <a:rPr lang="fr-FR" sz="1200" b="1" dirty="0">
              <a:latin typeface="Montserrat" panose="00000500000000000000" pitchFamily="2" charset="0"/>
            </a:rPr>
            <a:t> </a:t>
          </a:r>
          <a:r>
            <a:rPr lang="fr-FR" sz="1200" b="1" dirty="0" err="1">
              <a:latin typeface="Montserrat" panose="00000500000000000000" pitchFamily="2" charset="0"/>
            </a:rPr>
            <a:t>invested</a:t>
          </a:r>
          <a:endParaRPr lang="fr-FR" sz="1200" b="1" dirty="0">
            <a:latin typeface="Montserrat" panose="00000500000000000000" pitchFamily="2" charset="0"/>
          </a:endParaRPr>
        </a:p>
      </dgm:t>
    </dgm:pt>
    <dgm:pt modelId="{8C742E12-CF89-483A-AD56-BDE556EB0972}" type="parTrans" cxnId="{27B62E7B-0E4D-4CF1-B8E2-92DA17A13B87}">
      <dgm:prSet/>
      <dgm:spPr/>
      <dgm:t>
        <a:bodyPr/>
        <a:lstStyle/>
        <a:p>
          <a:endParaRPr lang="fr-FR" sz="1200">
            <a:latin typeface="Montserrat" panose="00000500000000000000" pitchFamily="2" charset="0"/>
          </a:endParaRPr>
        </a:p>
      </dgm:t>
    </dgm:pt>
    <dgm:pt modelId="{D7D3E69A-8717-4A5E-88A8-C8595B45E7DF}" type="sibTrans" cxnId="{27B62E7B-0E4D-4CF1-B8E2-92DA17A13B87}">
      <dgm:prSet/>
      <dgm:spPr/>
      <dgm:t>
        <a:bodyPr/>
        <a:lstStyle/>
        <a:p>
          <a:endParaRPr lang="fr-FR" sz="1200">
            <a:latin typeface="Montserrat" panose="00000500000000000000" pitchFamily="2" charset="0"/>
          </a:endParaRPr>
        </a:p>
      </dgm:t>
    </dgm:pt>
    <dgm:pt modelId="{97F0DA25-35D1-4E36-B66A-3D7EB4008DCD}">
      <dgm:prSet phldrT="[Texte]" custT="1"/>
      <dgm:spPr/>
      <dgm:t>
        <a:bodyPr/>
        <a:lstStyle/>
        <a:p>
          <a:pPr>
            <a:buFont typeface="Arial" panose="020B0604020202020204" pitchFamily="34" charset="0"/>
            <a:buChar char="•"/>
          </a:pPr>
          <a:r>
            <a:rPr lang="en-US" sz="1200" b="1" dirty="0">
              <a:latin typeface="Montserrat" panose="00000500000000000000" pitchFamily="2" charset="0"/>
            </a:rPr>
            <a:t>13 management companies partner to the CDC</a:t>
          </a:r>
          <a:endParaRPr lang="fr-FR" sz="1200" dirty="0">
            <a:latin typeface="Montserrat" panose="00000500000000000000" pitchFamily="2" charset="0"/>
          </a:endParaRPr>
        </a:p>
      </dgm:t>
    </dgm:pt>
    <dgm:pt modelId="{BBB7FC7C-814C-4892-8C3D-2BAC914D2D7D}" type="parTrans" cxnId="{A7CB3C1A-4510-4E34-A16F-A79EBA7604A1}">
      <dgm:prSet/>
      <dgm:spPr/>
      <dgm:t>
        <a:bodyPr/>
        <a:lstStyle/>
        <a:p>
          <a:endParaRPr lang="fr-FR" sz="1200">
            <a:latin typeface="Montserrat" panose="00000500000000000000" pitchFamily="2" charset="0"/>
          </a:endParaRPr>
        </a:p>
      </dgm:t>
    </dgm:pt>
    <dgm:pt modelId="{571B8CB3-0F0A-411A-BDAF-29497547AF71}" type="sibTrans" cxnId="{A7CB3C1A-4510-4E34-A16F-A79EBA7604A1}">
      <dgm:prSet/>
      <dgm:spPr/>
      <dgm:t>
        <a:bodyPr/>
        <a:lstStyle/>
        <a:p>
          <a:endParaRPr lang="fr-FR" sz="1200">
            <a:latin typeface="Montserrat" panose="00000500000000000000" pitchFamily="2" charset="0"/>
          </a:endParaRPr>
        </a:p>
      </dgm:t>
    </dgm:pt>
    <dgm:pt modelId="{B72984EA-5513-4DC1-9E1E-2121724DD488}" type="pres">
      <dgm:prSet presAssocID="{7F2F7D0F-D26D-4BFD-AA2E-D1AE65A2DFE5}" presName="layout" presStyleCnt="0">
        <dgm:presLayoutVars>
          <dgm:chMax/>
          <dgm:chPref/>
          <dgm:dir/>
          <dgm:animOne val="branch"/>
          <dgm:animLvl val="lvl"/>
          <dgm:resizeHandles/>
        </dgm:presLayoutVars>
      </dgm:prSet>
      <dgm:spPr/>
    </dgm:pt>
    <dgm:pt modelId="{D75B812C-C4D2-4E74-99C2-B68844B4BF4A}" type="pres">
      <dgm:prSet presAssocID="{28395233-7911-423B-99CB-9C41B33E7495}" presName="root" presStyleCnt="0">
        <dgm:presLayoutVars>
          <dgm:chMax/>
          <dgm:chPref val="4"/>
        </dgm:presLayoutVars>
      </dgm:prSet>
      <dgm:spPr/>
    </dgm:pt>
    <dgm:pt modelId="{79D53A96-C88A-4D83-BFA3-F7FFAFEE61DC}" type="pres">
      <dgm:prSet presAssocID="{28395233-7911-423B-99CB-9C41B33E7495}" presName="rootComposite" presStyleCnt="0">
        <dgm:presLayoutVars/>
      </dgm:prSet>
      <dgm:spPr/>
    </dgm:pt>
    <dgm:pt modelId="{5CA21B62-DA58-4884-92F9-23F77A489E22}" type="pres">
      <dgm:prSet presAssocID="{28395233-7911-423B-99CB-9C41B33E7495}" presName="rootText" presStyleLbl="node0" presStyleIdx="0" presStyleCnt="1" custLinFactNeighborX="12834" custLinFactNeighborY="-12035">
        <dgm:presLayoutVars>
          <dgm:chMax/>
          <dgm:chPref val="4"/>
        </dgm:presLayoutVars>
      </dgm:prSet>
      <dgm:spPr/>
    </dgm:pt>
    <dgm:pt modelId="{02C99499-76C2-4AF2-A4F0-AC5F7A715229}" type="pres">
      <dgm:prSet presAssocID="{28395233-7911-423B-99CB-9C41B33E7495}" presName="childShape" presStyleCnt="0">
        <dgm:presLayoutVars>
          <dgm:chMax val="0"/>
          <dgm:chPref val="0"/>
        </dgm:presLayoutVars>
      </dgm:prSet>
      <dgm:spPr/>
    </dgm:pt>
    <dgm:pt modelId="{578A4530-DE95-44E9-9F09-3D232C3CD279}" type="pres">
      <dgm:prSet presAssocID="{108D0ECD-343A-4BCC-A6E8-381DF5F6A036}" presName="childComposite" presStyleCnt="0">
        <dgm:presLayoutVars>
          <dgm:chMax val="0"/>
          <dgm:chPref val="0"/>
        </dgm:presLayoutVars>
      </dgm:prSet>
      <dgm:spPr/>
    </dgm:pt>
    <dgm:pt modelId="{95221281-701E-4BD7-B826-8FE76BB0E1D8}" type="pres">
      <dgm:prSet presAssocID="{108D0ECD-343A-4BCC-A6E8-381DF5F6A036}" presName="Image"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6523119-CD77-4B46-A9CF-A7ADA4220176}" type="pres">
      <dgm:prSet presAssocID="{108D0ECD-343A-4BCC-A6E8-381DF5F6A036}" presName="childText" presStyleLbl="lnNode1" presStyleIdx="0" presStyleCnt="2" custLinFactNeighborY="-2326">
        <dgm:presLayoutVars>
          <dgm:chMax val="0"/>
          <dgm:chPref val="0"/>
          <dgm:bulletEnabled val="1"/>
        </dgm:presLayoutVars>
      </dgm:prSet>
      <dgm:spPr/>
    </dgm:pt>
    <dgm:pt modelId="{9A28B4B7-C463-4CCB-9CC3-C567F8D91A3A}" type="pres">
      <dgm:prSet presAssocID="{97F0DA25-35D1-4E36-B66A-3D7EB4008DCD}" presName="childComposite" presStyleCnt="0">
        <dgm:presLayoutVars>
          <dgm:chMax val="0"/>
          <dgm:chPref val="0"/>
        </dgm:presLayoutVars>
      </dgm:prSet>
      <dgm:spPr/>
    </dgm:pt>
    <dgm:pt modelId="{FD31B258-F34A-4FF7-85A5-EDBE720D9202}" type="pres">
      <dgm:prSet presAssocID="{97F0DA25-35D1-4E36-B66A-3D7EB4008DCD}" presName="Image" presStyleLbl="nod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FD53592-4C11-4C1F-9486-212903D9232E}" type="pres">
      <dgm:prSet presAssocID="{97F0DA25-35D1-4E36-B66A-3D7EB4008DCD}" presName="childText" presStyleLbl="lnNode1" presStyleIdx="1" presStyleCnt="2">
        <dgm:presLayoutVars>
          <dgm:chMax val="0"/>
          <dgm:chPref val="0"/>
          <dgm:bulletEnabled val="1"/>
        </dgm:presLayoutVars>
      </dgm:prSet>
      <dgm:spPr/>
    </dgm:pt>
  </dgm:ptLst>
  <dgm:cxnLst>
    <dgm:cxn modelId="{A7CB3C1A-4510-4E34-A16F-A79EBA7604A1}" srcId="{28395233-7911-423B-99CB-9C41B33E7495}" destId="{97F0DA25-35D1-4E36-B66A-3D7EB4008DCD}" srcOrd="1" destOrd="0" parTransId="{BBB7FC7C-814C-4892-8C3D-2BAC914D2D7D}" sibTransId="{571B8CB3-0F0A-411A-BDAF-29497547AF71}"/>
    <dgm:cxn modelId="{8B310D29-0BDD-4B89-8D95-E4AEFD5C4506}" srcId="{7F2F7D0F-D26D-4BFD-AA2E-D1AE65A2DFE5}" destId="{28395233-7911-423B-99CB-9C41B33E7495}" srcOrd="0" destOrd="0" parTransId="{1AAD38E7-AD52-481F-8BCA-C7161E1404DF}" sibTransId="{8D0BD901-2C17-4AB9-A86F-01DC8C04DECA}"/>
    <dgm:cxn modelId="{BA33254D-5435-4877-AC62-D97321AF7F8A}" type="presOf" srcId="{28395233-7911-423B-99CB-9C41B33E7495}" destId="{5CA21B62-DA58-4884-92F9-23F77A489E22}" srcOrd="0" destOrd="0" presId="urn:microsoft.com/office/officeart/2008/layout/PictureAccentList"/>
    <dgm:cxn modelId="{DA4D374D-DA4A-4534-8FB2-B8CE000F3362}" type="presOf" srcId="{97F0DA25-35D1-4E36-B66A-3D7EB4008DCD}" destId="{FFD53592-4C11-4C1F-9486-212903D9232E}" srcOrd="0" destOrd="0" presId="urn:microsoft.com/office/officeart/2008/layout/PictureAccentList"/>
    <dgm:cxn modelId="{FCEB384E-9D5E-4E4F-971E-F5363FC42C0D}" type="presOf" srcId="{108D0ECD-343A-4BCC-A6E8-381DF5F6A036}" destId="{96523119-CD77-4B46-A9CF-A7ADA4220176}" srcOrd="0" destOrd="0" presId="urn:microsoft.com/office/officeart/2008/layout/PictureAccentList"/>
    <dgm:cxn modelId="{27B62E7B-0E4D-4CF1-B8E2-92DA17A13B87}" srcId="{28395233-7911-423B-99CB-9C41B33E7495}" destId="{108D0ECD-343A-4BCC-A6E8-381DF5F6A036}" srcOrd="0" destOrd="0" parTransId="{8C742E12-CF89-483A-AD56-BDE556EB0972}" sibTransId="{D7D3E69A-8717-4A5E-88A8-C8595B45E7DF}"/>
    <dgm:cxn modelId="{6011F3E6-B42E-40BD-B397-FD5D7BF9BDD6}" type="presOf" srcId="{7F2F7D0F-D26D-4BFD-AA2E-D1AE65A2DFE5}" destId="{B72984EA-5513-4DC1-9E1E-2121724DD488}" srcOrd="0" destOrd="0" presId="urn:microsoft.com/office/officeart/2008/layout/PictureAccentList"/>
    <dgm:cxn modelId="{7DDFACF3-CF62-43FA-ABDF-3C108F26C8AA}" type="presParOf" srcId="{B72984EA-5513-4DC1-9E1E-2121724DD488}" destId="{D75B812C-C4D2-4E74-99C2-B68844B4BF4A}" srcOrd="0" destOrd="0" presId="urn:microsoft.com/office/officeart/2008/layout/PictureAccentList"/>
    <dgm:cxn modelId="{E1AF0C57-DD90-47C5-8051-B17254D18AA0}" type="presParOf" srcId="{D75B812C-C4D2-4E74-99C2-B68844B4BF4A}" destId="{79D53A96-C88A-4D83-BFA3-F7FFAFEE61DC}" srcOrd="0" destOrd="0" presId="urn:microsoft.com/office/officeart/2008/layout/PictureAccentList"/>
    <dgm:cxn modelId="{1879CB90-0D81-48AB-BE98-34D9350E02EA}" type="presParOf" srcId="{79D53A96-C88A-4D83-BFA3-F7FFAFEE61DC}" destId="{5CA21B62-DA58-4884-92F9-23F77A489E22}" srcOrd="0" destOrd="0" presId="urn:microsoft.com/office/officeart/2008/layout/PictureAccentList"/>
    <dgm:cxn modelId="{6CA842F3-05D7-4BDD-8134-6CD932B67760}" type="presParOf" srcId="{D75B812C-C4D2-4E74-99C2-B68844B4BF4A}" destId="{02C99499-76C2-4AF2-A4F0-AC5F7A715229}" srcOrd="1" destOrd="0" presId="urn:microsoft.com/office/officeart/2008/layout/PictureAccentList"/>
    <dgm:cxn modelId="{5892A966-AF32-4E38-B9F5-47C7083038C9}" type="presParOf" srcId="{02C99499-76C2-4AF2-A4F0-AC5F7A715229}" destId="{578A4530-DE95-44E9-9F09-3D232C3CD279}" srcOrd="0" destOrd="0" presId="urn:microsoft.com/office/officeart/2008/layout/PictureAccentList"/>
    <dgm:cxn modelId="{24ABCBD4-790E-41A5-AE24-E8F9CED69BE8}" type="presParOf" srcId="{578A4530-DE95-44E9-9F09-3D232C3CD279}" destId="{95221281-701E-4BD7-B826-8FE76BB0E1D8}" srcOrd="0" destOrd="0" presId="urn:microsoft.com/office/officeart/2008/layout/PictureAccentList"/>
    <dgm:cxn modelId="{192AB3B3-5AC2-415B-BDF3-219C8B998FE8}" type="presParOf" srcId="{578A4530-DE95-44E9-9F09-3D232C3CD279}" destId="{96523119-CD77-4B46-A9CF-A7ADA4220176}" srcOrd="1" destOrd="0" presId="urn:microsoft.com/office/officeart/2008/layout/PictureAccentList"/>
    <dgm:cxn modelId="{70D04DF0-8114-464A-B8C4-E210F89676C2}" type="presParOf" srcId="{02C99499-76C2-4AF2-A4F0-AC5F7A715229}" destId="{9A28B4B7-C463-4CCB-9CC3-C567F8D91A3A}" srcOrd="1" destOrd="0" presId="urn:microsoft.com/office/officeart/2008/layout/PictureAccentList"/>
    <dgm:cxn modelId="{F807CC9B-FC9D-4A35-BA91-FF76961A48CC}" type="presParOf" srcId="{9A28B4B7-C463-4CCB-9CC3-C567F8D91A3A}" destId="{FD31B258-F34A-4FF7-85A5-EDBE720D9202}" srcOrd="0" destOrd="0" presId="urn:microsoft.com/office/officeart/2008/layout/PictureAccentList"/>
    <dgm:cxn modelId="{C2242232-8B82-4648-8E5F-B428336929DF}" type="presParOf" srcId="{9A28B4B7-C463-4CCB-9CC3-C567F8D91A3A}" destId="{FFD53592-4C11-4C1F-9486-212903D9232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21B62-DA58-4884-92F9-23F77A489E22}">
      <dsp:nvSpPr>
        <dsp:cNvPr id="0" name=""/>
        <dsp:cNvSpPr/>
      </dsp:nvSpPr>
      <dsp:spPr>
        <a:xfrm>
          <a:off x="0" y="225407"/>
          <a:ext cx="6714924" cy="9815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latin typeface="Montserrat" panose="00000500000000000000" pitchFamily="2" charset="0"/>
            </a:rPr>
            <a:t>24 investment funds, 3 of which are managed by CDC Gestion</a:t>
          </a:r>
          <a:endParaRPr lang="fr-FR" sz="1600" kern="1200" dirty="0">
            <a:latin typeface="Montserrat" panose="00000500000000000000" pitchFamily="2" charset="0"/>
          </a:endParaRPr>
        </a:p>
      </dsp:txBody>
      <dsp:txXfrm>
        <a:off x="28748" y="254155"/>
        <a:ext cx="6657428" cy="924029"/>
      </dsp:txXfrm>
    </dsp:sp>
    <dsp:sp modelId="{95221281-701E-4BD7-B826-8FE76BB0E1D8}">
      <dsp:nvSpPr>
        <dsp:cNvPr id="0" name=""/>
        <dsp:cNvSpPr/>
      </dsp:nvSpPr>
      <dsp:spPr>
        <a:xfrm>
          <a:off x="0" y="1501733"/>
          <a:ext cx="981525" cy="981525"/>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23119-CD77-4B46-A9CF-A7ADA4220176}">
      <dsp:nvSpPr>
        <dsp:cNvPr id="0" name=""/>
        <dsp:cNvSpPr/>
      </dsp:nvSpPr>
      <dsp:spPr>
        <a:xfrm>
          <a:off x="1040416" y="1478903"/>
          <a:ext cx="5674508" cy="981525"/>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dirty="0">
              <a:latin typeface="Montserrat" panose="00000500000000000000" pitchFamily="2" charset="0"/>
            </a:rPr>
            <a:t>161 </a:t>
          </a:r>
          <a:r>
            <a:rPr lang="fr-FR" sz="1200" b="1" kern="1200" dirty="0" err="1">
              <a:latin typeface="Montserrat" panose="00000500000000000000" pitchFamily="2" charset="0"/>
            </a:rPr>
            <a:t>SMEs</a:t>
          </a:r>
          <a:r>
            <a:rPr lang="fr-FR" sz="1200" b="1" kern="1200" dirty="0">
              <a:latin typeface="Montserrat" panose="00000500000000000000" pitchFamily="2" charset="0"/>
            </a:rPr>
            <a:t> </a:t>
          </a:r>
          <a:r>
            <a:rPr lang="fr-FR" sz="1200" b="1" kern="1200" dirty="0" err="1">
              <a:latin typeface="Montserrat" panose="00000500000000000000" pitchFamily="2" charset="0"/>
            </a:rPr>
            <a:t>invested</a:t>
          </a:r>
          <a:endParaRPr lang="fr-FR" sz="1200" b="1" kern="1200" dirty="0">
            <a:latin typeface="Montserrat" panose="00000500000000000000" pitchFamily="2" charset="0"/>
          </a:endParaRPr>
        </a:p>
      </dsp:txBody>
      <dsp:txXfrm>
        <a:off x="1088339" y="1526826"/>
        <a:ext cx="5578662" cy="885679"/>
      </dsp:txXfrm>
    </dsp:sp>
    <dsp:sp modelId="{FD31B258-F34A-4FF7-85A5-EDBE720D9202}">
      <dsp:nvSpPr>
        <dsp:cNvPr id="0" name=""/>
        <dsp:cNvSpPr/>
      </dsp:nvSpPr>
      <dsp:spPr>
        <a:xfrm>
          <a:off x="0" y="2601041"/>
          <a:ext cx="981525" cy="981525"/>
        </a:xfrm>
        <a:prstGeom prst="roundRect">
          <a:avLst>
            <a:gd name="adj" fmla="val 166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53592-4C11-4C1F-9486-212903D9232E}">
      <dsp:nvSpPr>
        <dsp:cNvPr id="0" name=""/>
        <dsp:cNvSpPr/>
      </dsp:nvSpPr>
      <dsp:spPr>
        <a:xfrm>
          <a:off x="1040416" y="2601041"/>
          <a:ext cx="5674508" cy="981525"/>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Montserrat" panose="00000500000000000000" pitchFamily="2" charset="0"/>
            </a:rPr>
            <a:t>13 management companies partner to the CDC</a:t>
          </a:r>
          <a:endParaRPr lang="fr-FR" sz="1200" kern="1200" dirty="0">
            <a:latin typeface="Montserrat" panose="00000500000000000000" pitchFamily="2" charset="0"/>
          </a:endParaRPr>
        </a:p>
      </dsp:txBody>
      <dsp:txXfrm>
        <a:off x="1088339" y="2648964"/>
        <a:ext cx="5578662" cy="88567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r-T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981C4-1232-4F12-916E-15374E6BEF75}" type="datetimeFigureOut">
              <a:rPr lang="ar-TN" smtClean="0"/>
              <a:t>10-04-1445</a:t>
            </a:fld>
            <a:endParaRPr lang="ar-T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T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r-T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EA79D-4F3A-4925-B536-8FB890121494}" type="slidenum">
              <a:rPr lang="ar-TN" smtClean="0"/>
              <a:t>‹#›</a:t>
            </a:fld>
            <a:endParaRPr lang="ar-TN"/>
          </a:p>
        </p:txBody>
      </p:sp>
    </p:spTree>
    <p:extLst>
      <p:ext uri="{BB962C8B-B14F-4D97-AF65-F5344CB8AC3E}">
        <p14:creationId xmlns:p14="http://schemas.microsoft.com/office/powerpoint/2010/main" val="216952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3D7E4F-BB1E-5EA8-E628-AAACA2CAFE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TN"/>
          </a:p>
        </p:txBody>
      </p:sp>
      <p:sp>
        <p:nvSpPr>
          <p:cNvPr id="3" name="Sous-titre 2">
            <a:extLst>
              <a:ext uri="{FF2B5EF4-FFF2-40B4-BE49-F238E27FC236}">
                <a16:creationId xmlns:a16="http://schemas.microsoft.com/office/drawing/2014/main" id="{9B68BC10-AD80-D30B-80D5-2F613264C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TN"/>
          </a:p>
        </p:txBody>
      </p:sp>
      <p:sp>
        <p:nvSpPr>
          <p:cNvPr id="4" name="Espace réservé de la date 3">
            <a:extLst>
              <a:ext uri="{FF2B5EF4-FFF2-40B4-BE49-F238E27FC236}">
                <a16:creationId xmlns:a16="http://schemas.microsoft.com/office/drawing/2014/main" id="{1631E23A-183B-4D7A-F1D4-42DBD25CFFF8}"/>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5" name="Espace réservé du pied de page 4">
            <a:extLst>
              <a:ext uri="{FF2B5EF4-FFF2-40B4-BE49-F238E27FC236}">
                <a16:creationId xmlns:a16="http://schemas.microsoft.com/office/drawing/2014/main" id="{1175B827-C38D-C975-32DA-2BE1FC57E202}"/>
              </a:ext>
            </a:extLst>
          </p:cNvPr>
          <p:cNvSpPr>
            <a:spLocks noGrp="1"/>
          </p:cNvSpPr>
          <p:nvPr>
            <p:ph type="ftr" sz="quarter" idx="11"/>
          </p:nvPr>
        </p:nvSpPr>
        <p:spPr/>
        <p:txBody>
          <a:bodyPr/>
          <a:lstStyle/>
          <a:p>
            <a:endParaRPr lang="fr-TN"/>
          </a:p>
        </p:txBody>
      </p:sp>
      <p:sp>
        <p:nvSpPr>
          <p:cNvPr id="6" name="Espace réservé du numéro de diapositive 5">
            <a:extLst>
              <a:ext uri="{FF2B5EF4-FFF2-40B4-BE49-F238E27FC236}">
                <a16:creationId xmlns:a16="http://schemas.microsoft.com/office/drawing/2014/main" id="{1C7944B7-C228-47D4-C1F7-3A24692BC933}"/>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179203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02319-C5B3-4A09-69C3-5326AFC8C21D}"/>
              </a:ext>
            </a:extLst>
          </p:cNvPr>
          <p:cNvSpPr>
            <a:spLocks noGrp="1"/>
          </p:cNvSpPr>
          <p:nvPr>
            <p:ph type="title"/>
          </p:nvPr>
        </p:nvSpPr>
        <p:spPr/>
        <p:txBody>
          <a:bodyPr/>
          <a:lstStyle/>
          <a:p>
            <a:r>
              <a:rPr lang="fr-FR"/>
              <a:t>Modifiez le style du titre</a:t>
            </a:r>
            <a:endParaRPr lang="fr-TN"/>
          </a:p>
        </p:txBody>
      </p:sp>
      <p:sp>
        <p:nvSpPr>
          <p:cNvPr id="3" name="Espace réservé du texte vertical 2">
            <a:extLst>
              <a:ext uri="{FF2B5EF4-FFF2-40B4-BE49-F238E27FC236}">
                <a16:creationId xmlns:a16="http://schemas.microsoft.com/office/drawing/2014/main" id="{830E8198-989B-0A16-6E67-29E09AFF32F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4" name="Espace réservé de la date 3">
            <a:extLst>
              <a:ext uri="{FF2B5EF4-FFF2-40B4-BE49-F238E27FC236}">
                <a16:creationId xmlns:a16="http://schemas.microsoft.com/office/drawing/2014/main" id="{8603F4DB-BDAE-0F1D-8106-B91F28CD28B1}"/>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5" name="Espace réservé du pied de page 4">
            <a:extLst>
              <a:ext uri="{FF2B5EF4-FFF2-40B4-BE49-F238E27FC236}">
                <a16:creationId xmlns:a16="http://schemas.microsoft.com/office/drawing/2014/main" id="{34D2237D-6CFD-7A2C-A069-51C9A9566C28}"/>
              </a:ext>
            </a:extLst>
          </p:cNvPr>
          <p:cNvSpPr>
            <a:spLocks noGrp="1"/>
          </p:cNvSpPr>
          <p:nvPr>
            <p:ph type="ftr" sz="quarter" idx="11"/>
          </p:nvPr>
        </p:nvSpPr>
        <p:spPr/>
        <p:txBody>
          <a:bodyPr/>
          <a:lstStyle/>
          <a:p>
            <a:endParaRPr lang="fr-TN"/>
          </a:p>
        </p:txBody>
      </p:sp>
      <p:sp>
        <p:nvSpPr>
          <p:cNvPr id="6" name="Espace réservé du numéro de diapositive 5">
            <a:extLst>
              <a:ext uri="{FF2B5EF4-FFF2-40B4-BE49-F238E27FC236}">
                <a16:creationId xmlns:a16="http://schemas.microsoft.com/office/drawing/2014/main" id="{E31AFE84-B71A-1535-15B7-7142938672AA}"/>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359633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A5699D-2D0A-6CC0-DBEA-B280ED69E2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TN"/>
          </a:p>
        </p:txBody>
      </p:sp>
      <p:sp>
        <p:nvSpPr>
          <p:cNvPr id="3" name="Espace réservé du texte vertical 2">
            <a:extLst>
              <a:ext uri="{FF2B5EF4-FFF2-40B4-BE49-F238E27FC236}">
                <a16:creationId xmlns:a16="http://schemas.microsoft.com/office/drawing/2014/main" id="{3A0125F9-F59A-04F4-2EBF-C3E18BA032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4" name="Espace réservé de la date 3">
            <a:extLst>
              <a:ext uri="{FF2B5EF4-FFF2-40B4-BE49-F238E27FC236}">
                <a16:creationId xmlns:a16="http://schemas.microsoft.com/office/drawing/2014/main" id="{B92F9716-79F8-F016-2F6A-EC62386116E3}"/>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5" name="Espace réservé du pied de page 4">
            <a:extLst>
              <a:ext uri="{FF2B5EF4-FFF2-40B4-BE49-F238E27FC236}">
                <a16:creationId xmlns:a16="http://schemas.microsoft.com/office/drawing/2014/main" id="{3629D0C6-1CAA-F6F7-47CE-9C181ECD6DBF}"/>
              </a:ext>
            </a:extLst>
          </p:cNvPr>
          <p:cNvSpPr>
            <a:spLocks noGrp="1"/>
          </p:cNvSpPr>
          <p:nvPr>
            <p:ph type="ftr" sz="quarter" idx="11"/>
          </p:nvPr>
        </p:nvSpPr>
        <p:spPr/>
        <p:txBody>
          <a:bodyPr/>
          <a:lstStyle/>
          <a:p>
            <a:endParaRPr lang="fr-TN"/>
          </a:p>
        </p:txBody>
      </p:sp>
      <p:sp>
        <p:nvSpPr>
          <p:cNvPr id="6" name="Espace réservé du numéro de diapositive 5">
            <a:extLst>
              <a:ext uri="{FF2B5EF4-FFF2-40B4-BE49-F238E27FC236}">
                <a16:creationId xmlns:a16="http://schemas.microsoft.com/office/drawing/2014/main" id="{8BB161F2-0C36-A088-D33F-662061B8FE40}"/>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68619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57163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4EBFA0-46B6-4893-8D00-D339F577D223}"/>
              </a:ext>
            </a:extLst>
          </p:cNvPr>
          <p:cNvSpPr/>
          <p:nvPr userDrawn="1"/>
        </p:nvSpPr>
        <p:spPr>
          <a:xfrm rot="16200000">
            <a:off x="8271509" y="2955292"/>
            <a:ext cx="6875783" cy="96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4" name="Conector recto 3">
            <a:extLst>
              <a:ext uri="{FF2B5EF4-FFF2-40B4-BE49-F238E27FC236}">
                <a16:creationId xmlns:a16="http://schemas.microsoft.com/office/drawing/2014/main" id="{F31921B3-F24C-4C78-964C-AF06B10C73B7}"/>
              </a:ext>
            </a:extLst>
          </p:cNvPr>
          <p:cNvCxnSpPr>
            <a:cxnSpLocks/>
          </p:cNvCxnSpPr>
          <p:nvPr userDrawn="1"/>
        </p:nvCxnSpPr>
        <p:spPr>
          <a:xfrm flipV="1">
            <a:off x="3601141" y="6121400"/>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28559AF6-F4A5-4E5A-B98F-FFBBCC023FBE}"/>
              </a:ext>
            </a:extLst>
          </p:cNvPr>
          <p:cNvSpPr>
            <a:spLocks noGrp="1"/>
          </p:cNvSpPr>
          <p:nvPr>
            <p:ph type="title"/>
          </p:nvPr>
        </p:nvSpPr>
        <p:spPr>
          <a:xfrm>
            <a:off x="965200" y="736601"/>
            <a:ext cx="10261600" cy="528484"/>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53244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864D9E1-2A4F-4031-9A4B-0354AA75EECA}"/>
              </a:ext>
            </a:extLst>
          </p:cNvPr>
          <p:cNvSpPr/>
          <p:nvPr userDrawn="1"/>
        </p:nvSpPr>
        <p:spPr>
          <a:xfrm>
            <a:off x="8361680" y="0"/>
            <a:ext cx="3830320" cy="6858000"/>
          </a:xfrm>
          <a:prstGeom prst="rect">
            <a:avLst/>
          </a:prstGeom>
          <a:solidFill>
            <a:srgbClr val="A3D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 name="Title 1"/>
          <p:cNvSpPr>
            <a:spLocks noGrp="1"/>
          </p:cNvSpPr>
          <p:nvPr>
            <p:ph type="ctrTitle" hasCustomPrompt="1"/>
          </p:nvPr>
        </p:nvSpPr>
        <p:spPr>
          <a:xfrm>
            <a:off x="965200" y="871477"/>
            <a:ext cx="6504000" cy="4012800"/>
          </a:xfrm>
        </p:spPr>
        <p:txBody>
          <a:bodyPr anchor="ctr">
            <a:noAutofit/>
          </a:bodyPr>
          <a:lstStyle>
            <a:lvl1pPr algn="l">
              <a:defRPr sz="6400"/>
            </a:lvl1pPr>
          </a:lstStyle>
          <a:p>
            <a:r>
              <a:rPr lang="en-US" dirty="0"/>
              <a:t>CLICK TO EDIT MASTER TITLE STYLE</a:t>
            </a:r>
          </a:p>
        </p:txBody>
      </p:sp>
      <p:sp>
        <p:nvSpPr>
          <p:cNvPr id="3" name="Subtitle 2"/>
          <p:cNvSpPr>
            <a:spLocks noGrp="1"/>
          </p:cNvSpPr>
          <p:nvPr>
            <p:ph type="subTitle" idx="1" hasCustomPrompt="1"/>
          </p:nvPr>
        </p:nvSpPr>
        <p:spPr>
          <a:xfrm>
            <a:off x="965199" y="4749653"/>
            <a:ext cx="6504000" cy="504000"/>
          </a:xfrm>
        </p:spPr>
        <p:txBody>
          <a:bodyPr anchor="ctr">
            <a:normAutofit/>
          </a:bodyPr>
          <a:lstStyle>
            <a:lvl1pPr marL="0" indent="0" algn="l">
              <a:buNone/>
              <a:defRPr sz="2133" b="0">
                <a:latin typeface="Montserrat" panose="000005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8241261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E9B0DAE-88E0-4E04-8C3B-5988EFAD312C}"/>
              </a:ext>
            </a:extLst>
          </p:cNvPr>
          <p:cNvSpPr/>
          <p:nvPr userDrawn="1"/>
        </p:nvSpPr>
        <p:spPr>
          <a:xfrm>
            <a:off x="5319485" y="0"/>
            <a:ext cx="68725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 name="Title 1"/>
          <p:cNvSpPr>
            <a:spLocks noGrp="1"/>
          </p:cNvSpPr>
          <p:nvPr>
            <p:ph type="title" hasCustomPrompt="1"/>
          </p:nvPr>
        </p:nvSpPr>
        <p:spPr>
          <a:xfrm>
            <a:off x="6096001" y="2971201"/>
            <a:ext cx="5063065" cy="1368479"/>
          </a:xfrm>
        </p:spPr>
        <p:txBody>
          <a:bodyPr anchor="ctr">
            <a:noAutofit/>
          </a:bodyPr>
          <a:lstStyle>
            <a:lvl1pPr algn="ctr">
              <a:defRPr sz="6667"/>
            </a:lvl1pPr>
          </a:lstStyle>
          <a:p>
            <a:r>
              <a:rPr lang="en-US" dirty="0"/>
              <a:t>Click to edit Master title style</a:t>
            </a:r>
          </a:p>
        </p:txBody>
      </p:sp>
      <p:sp>
        <p:nvSpPr>
          <p:cNvPr id="3" name="Text Placeholder 2"/>
          <p:cNvSpPr>
            <a:spLocks noGrp="1"/>
          </p:cNvSpPr>
          <p:nvPr>
            <p:ph type="body" idx="1" hasCustomPrompt="1"/>
          </p:nvPr>
        </p:nvSpPr>
        <p:spPr>
          <a:xfrm>
            <a:off x="6508800" y="4161601"/>
            <a:ext cx="4236720" cy="880137"/>
          </a:xfrm>
        </p:spPr>
        <p:txBody>
          <a:bodyPr anchor="ctr">
            <a:normAutofit/>
          </a:bodyPr>
          <a:lstStyle>
            <a:lvl1pPr marL="0" indent="0" algn="ctr">
              <a:buNone/>
              <a:defRPr sz="2133" b="0">
                <a:solidFill>
                  <a:schemeClr val="tx1"/>
                </a:solidFill>
                <a:latin typeface="Montserrat" panose="00000500000000000000" pitchFamily="50"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Text Placeholder 2">
            <a:extLst>
              <a:ext uri="{FF2B5EF4-FFF2-40B4-BE49-F238E27FC236}">
                <a16:creationId xmlns:a16="http://schemas.microsoft.com/office/drawing/2014/main" id="{53FEA4E8-678D-4279-BA7C-4E624B9ABEBE}"/>
              </a:ext>
            </a:extLst>
          </p:cNvPr>
          <p:cNvSpPr>
            <a:spLocks noGrp="1"/>
          </p:cNvSpPr>
          <p:nvPr>
            <p:ph type="body" idx="10" hasCustomPrompt="1"/>
          </p:nvPr>
        </p:nvSpPr>
        <p:spPr>
          <a:xfrm>
            <a:off x="7833600" y="1747201"/>
            <a:ext cx="1583600" cy="1021583"/>
          </a:xfrm>
        </p:spPr>
        <p:txBody>
          <a:bodyPr anchor="ctr">
            <a:noAutofit/>
          </a:bodyPr>
          <a:lstStyle>
            <a:lvl1pPr marL="0" indent="0" algn="ctr">
              <a:buNone/>
              <a:defRPr lang="en-US" sz="6667" b="1" kern="1200" dirty="0">
                <a:solidFill>
                  <a:schemeClr val="tx1"/>
                </a:solidFill>
                <a:latin typeface="Poiret One" panose="02000000000000000000" pitchFamily="2" charset="0"/>
                <a:ea typeface="+mn-ea"/>
                <a:cs typeface="+mn-cs"/>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cxnSp>
        <p:nvCxnSpPr>
          <p:cNvPr id="17" name="Conector recto 16">
            <a:extLst>
              <a:ext uri="{FF2B5EF4-FFF2-40B4-BE49-F238E27FC236}">
                <a16:creationId xmlns:a16="http://schemas.microsoft.com/office/drawing/2014/main" id="{F1256C1C-053B-4ED1-8CD3-9B85B4BFEFE8}"/>
              </a:ext>
            </a:extLst>
          </p:cNvPr>
          <p:cNvCxnSpPr>
            <a:cxnSpLocks/>
          </p:cNvCxnSpPr>
          <p:nvPr userDrawn="1"/>
        </p:nvCxnSpPr>
        <p:spPr>
          <a:xfrm flipV="1">
            <a:off x="965009"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250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490526C-D60D-4B14-8F43-F1B8B54F75FC}"/>
              </a:ext>
            </a:extLst>
          </p:cNvPr>
          <p:cNvSpPr/>
          <p:nvPr userDrawn="1"/>
        </p:nvSpPr>
        <p:spPr>
          <a:xfrm rot="16200000">
            <a:off x="5319252" y="-5336797"/>
            <a:ext cx="1553497"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5" name="Conector recto 4">
            <a:extLst>
              <a:ext uri="{FF2B5EF4-FFF2-40B4-BE49-F238E27FC236}">
                <a16:creationId xmlns:a16="http://schemas.microsoft.com/office/drawing/2014/main" id="{E355E7D4-C74C-4848-A027-E775BFECD14C}"/>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hasCustomPrompt="1"/>
          </p:nvPr>
        </p:nvSpPr>
        <p:spPr>
          <a:xfrm>
            <a:off x="965200" y="1644652"/>
            <a:ext cx="10261600" cy="4476749"/>
          </a:xfrm>
        </p:spPr>
        <p:txBody>
          <a:bodyPr anchor="ctr">
            <a:normAutofit/>
          </a:bodyPr>
          <a:lstStyle>
            <a:lvl1pPr marL="0" indent="0" algn="l">
              <a:spcBef>
                <a:spcPts val="0"/>
              </a:spcBef>
              <a:buNone/>
              <a:defRPr sz="1467" b="0">
                <a:solidFill>
                  <a:schemeClr val="tx1"/>
                </a:solidFill>
                <a:latin typeface="Montserrat" panose="00000500000000000000" pitchFamily="50"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7" name="Title 1">
            <a:extLst>
              <a:ext uri="{FF2B5EF4-FFF2-40B4-BE49-F238E27FC236}">
                <a16:creationId xmlns:a16="http://schemas.microsoft.com/office/drawing/2014/main" id="{A5323437-7DAB-4E24-960F-EFA0167181FF}"/>
              </a:ext>
            </a:extLst>
          </p:cNvPr>
          <p:cNvSpPr>
            <a:spLocks noGrp="1"/>
          </p:cNvSpPr>
          <p:nvPr>
            <p:ph type="title"/>
          </p:nvPr>
        </p:nvSpPr>
        <p:spPr>
          <a:xfrm>
            <a:off x="965200" y="736601"/>
            <a:ext cx="10261600" cy="528484"/>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3093326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04B42BB2-1921-4A47-B958-B24B46D1DBA7}"/>
              </a:ext>
            </a:extLst>
          </p:cNvPr>
          <p:cNvSpPr/>
          <p:nvPr userDrawn="1"/>
        </p:nvSpPr>
        <p:spPr>
          <a:xfrm rot="16200000">
            <a:off x="-2955293" y="2937508"/>
            <a:ext cx="6875783" cy="96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3" name="Content Placeholder 2"/>
          <p:cNvSpPr>
            <a:spLocks noGrp="1"/>
          </p:cNvSpPr>
          <p:nvPr>
            <p:ph sz="half" idx="1"/>
          </p:nvPr>
        </p:nvSpPr>
        <p:spPr>
          <a:xfrm>
            <a:off x="1660801" y="4799227"/>
            <a:ext cx="3887017" cy="1025071"/>
          </a:xfrm>
        </p:spPr>
        <p:txBody>
          <a:bodyPr>
            <a:noAutofit/>
          </a:bodyPr>
          <a:lstStyle>
            <a:lvl1pPr marL="0" indent="0" algn="ctr">
              <a:buNone/>
              <a:defRPr sz="2133" b="0">
                <a:solidFill>
                  <a:schemeClr val="tx1"/>
                </a:solidFill>
                <a:latin typeface="Montserrat" panose="00000500000000000000" pitchFamily="50" charset="0"/>
              </a:defRPr>
            </a:lvl1pPr>
            <a:lvl2pPr algn="ctr">
              <a:defRPr sz="2133">
                <a:solidFill>
                  <a:schemeClr val="tx1"/>
                </a:solidFill>
                <a:latin typeface="Montserrat" panose="00000500000000000000" pitchFamily="50" charset="0"/>
              </a:defRPr>
            </a:lvl2pPr>
            <a:lvl3pPr algn="ctr">
              <a:defRPr sz="2133">
                <a:solidFill>
                  <a:schemeClr val="tx1"/>
                </a:solidFill>
              </a:defRPr>
            </a:lvl3pPr>
            <a:lvl4pPr algn="ctr">
              <a:defRPr sz="2133">
                <a:solidFill>
                  <a:schemeClr val="tx1"/>
                </a:solidFill>
              </a:defRPr>
            </a:lvl4pPr>
            <a:lvl5pPr algn="ctr">
              <a:defRPr sz="213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52636" y="4799227"/>
            <a:ext cx="3887017" cy="1027200"/>
          </a:xfrm>
        </p:spPr>
        <p:txBody>
          <a:bodyPr>
            <a:noAutofit/>
          </a:bodyPr>
          <a:lstStyle>
            <a:lvl1pPr marL="0" indent="0" algn="ctr">
              <a:buNone/>
              <a:defRPr sz="2133" b="0">
                <a:solidFill>
                  <a:schemeClr val="tx1"/>
                </a:solidFill>
                <a:latin typeface="Montserrat" panose="00000500000000000000" pitchFamily="50" charset="0"/>
              </a:defRPr>
            </a:lvl1pPr>
            <a:lvl2pPr algn="ctr">
              <a:defRPr sz="2133">
                <a:solidFill>
                  <a:schemeClr val="tx1"/>
                </a:solidFill>
                <a:latin typeface="Montserrat" panose="00000500000000000000" pitchFamily="50" charset="0"/>
              </a:defRPr>
            </a:lvl2pPr>
            <a:lvl3pPr algn="ctr">
              <a:defRPr sz="2133">
                <a:solidFill>
                  <a:schemeClr val="tx1"/>
                </a:solidFill>
                <a:latin typeface="Montserrat" panose="00000500000000000000" pitchFamily="50" charset="0"/>
              </a:defRPr>
            </a:lvl3pPr>
            <a:lvl4pPr algn="ctr">
              <a:defRPr sz="2133">
                <a:solidFill>
                  <a:schemeClr val="tx1"/>
                </a:solidFill>
                <a:latin typeface="Montserrat" panose="00000500000000000000" pitchFamily="50" charset="0"/>
              </a:defRPr>
            </a:lvl4pPr>
            <a:lvl5pPr algn="ctr">
              <a:defRPr sz="2133">
                <a:solidFill>
                  <a:schemeClr val="tx1"/>
                </a:solidFill>
                <a:latin typeface="Montserrat"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157D406E-515A-4F43-9A01-A05A4C6D1924}"/>
              </a:ext>
            </a:extLst>
          </p:cNvPr>
          <p:cNvSpPr>
            <a:spLocks noGrp="1"/>
          </p:cNvSpPr>
          <p:nvPr>
            <p:ph type="body" idx="14"/>
          </p:nvPr>
        </p:nvSpPr>
        <p:spPr>
          <a:xfrm>
            <a:off x="1660801" y="4318867"/>
            <a:ext cx="3887017" cy="523309"/>
          </a:xfrm>
        </p:spPr>
        <p:txBody>
          <a:bodyPr>
            <a:noAutofit/>
          </a:bodyPr>
          <a:lstStyle>
            <a:lvl1pPr marL="0" indent="0" algn="ctr">
              <a:buNone/>
              <a:defRPr sz="2933" b="1">
                <a:solidFill>
                  <a:schemeClr val="tx1"/>
                </a:solidFill>
                <a:latin typeface="Poiret One"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Text Placeholder 2">
            <a:extLst>
              <a:ext uri="{FF2B5EF4-FFF2-40B4-BE49-F238E27FC236}">
                <a16:creationId xmlns:a16="http://schemas.microsoft.com/office/drawing/2014/main" id="{65C9BD97-A085-490E-8875-69685121698A}"/>
              </a:ext>
            </a:extLst>
          </p:cNvPr>
          <p:cNvSpPr>
            <a:spLocks noGrp="1"/>
          </p:cNvSpPr>
          <p:nvPr>
            <p:ph type="body" idx="17"/>
          </p:nvPr>
        </p:nvSpPr>
        <p:spPr>
          <a:xfrm>
            <a:off x="6652636" y="4318867"/>
            <a:ext cx="3887017" cy="523309"/>
          </a:xfrm>
        </p:spPr>
        <p:txBody>
          <a:bodyPr>
            <a:noAutofit/>
          </a:bodyPr>
          <a:lstStyle>
            <a:lvl1pPr marL="0" indent="0" algn="ctr">
              <a:buNone/>
              <a:defRPr sz="2933" b="1">
                <a:solidFill>
                  <a:schemeClr val="tx1"/>
                </a:solidFill>
                <a:latin typeface="Poiret One"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02FF346E-8764-4066-94AC-ECE6D9365A5B}"/>
              </a:ext>
            </a:extLst>
          </p:cNvPr>
          <p:cNvSpPr>
            <a:spLocks noGrp="1"/>
          </p:cNvSpPr>
          <p:nvPr>
            <p:ph type="title"/>
          </p:nvPr>
        </p:nvSpPr>
        <p:spPr>
          <a:xfrm>
            <a:off x="965200" y="736601"/>
            <a:ext cx="10261600" cy="528484"/>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cxnSp>
        <p:nvCxnSpPr>
          <p:cNvPr id="18" name="Conector recto 17">
            <a:extLst>
              <a:ext uri="{FF2B5EF4-FFF2-40B4-BE49-F238E27FC236}">
                <a16:creationId xmlns:a16="http://schemas.microsoft.com/office/drawing/2014/main" id="{54A267CD-0336-4222-9B0B-97C7BE52BBB4}"/>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806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4EBFA0-46B6-4893-8D00-D339F577D223}"/>
              </a:ext>
            </a:extLst>
          </p:cNvPr>
          <p:cNvSpPr/>
          <p:nvPr userDrawn="1"/>
        </p:nvSpPr>
        <p:spPr>
          <a:xfrm rot="16200000">
            <a:off x="-2955293" y="2937508"/>
            <a:ext cx="6875783" cy="96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4" name="Conector recto 3">
            <a:extLst>
              <a:ext uri="{FF2B5EF4-FFF2-40B4-BE49-F238E27FC236}">
                <a16:creationId xmlns:a16="http://schemas.microsoft.com/office/drawing/2014/main" id="{F31921B3-F24C-4C78-964C-AF06B10C73B7}"/>
              </a:ext>
            </a:extLst>
          </p:cNvPr>
          <p:cNvCxnSpPr>
            <a:cxnSpLocks/>
          </p:cNvCxnSpPr>
          <p:nvPr userDrawn="1"/>
        </p:nvCxnSpPr>
        <p:spPr>
          <a:xfrm flipV="1">
            <a:off x="965190"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2AAAC595-3CB6-4D7E-B622-9B2466152F57}"/>
              </a:ext>
            </a:extLst>
          </p:cNvPr>
          <p:cNvSpPr>
            <a:spLocks noGrp="1"/>
          </p:cNvSpPr>
          <p:nvPr>
            <p:ph type="title"/>
          </p:nvPr>
        </p:nvSpPr>
        <p:spPr>
          <a:xfrm>
            <a:off x="965200" y="736601"/>
            <a:ext cx="10261600" cy="528484"/>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12860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poi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09043F-2CB1-4697-ADC0-1A4B5CEE02B4}"/>
              </a:ext>
            </a:extLst>
          </p:cNvPr>
          <p:cNvSpPr>
            <a:spLocks noGrp="1"/>
          </p:cNvSpPr>
          <p:nvPr>
            <p:ph type="title"/>
          </p:nvPr>
        </p:nvSpPr>
        <p:spPr>
          <a:xfrm>
            <a:off x="838200" y="1657681"/>
            <a:ext cx="10515600" cy="3542641"/>
          </a:xfrm>
        </p:spPr>
        <p:txBody>
          <a:bodyPr/>
          <a:lstStyle>
            <a:lvl1pPr>
              <a:defRPr b="1">
                <a:latin typeface="Poiret One" panose="02000000000000000000" pitchFamily="2" charset="0"/>
                <a:cs typeface="Poppins" panose="00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34605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55821-38DA-6C22-1EB5-C91C71DFB193}"/>
              </a:ext>
            </a:extLst>
          </p:cNvPr>
          <p:cNvSpPr>
            <a:spLocks noGrp="1"/>
          </p:cNvSpPr>
          <p:nvPr>
            <p:ph type="title"/>
          </p:nvPr>
        </p:nvSpPr>
        <p:spPr/>
        <p:txBody>
          <a:bodyPr/>
          <a:lstStyle/>
          <a:p>
            <a:r>
              <a:rPr lang="fr-FR"/>
              <a:t>Modifiez le style du titre</a:t>
            </a:r>
            <a:endParaRPr lang="fr-TN"/>
          </a:p>
        </p:txBody>
      </p:sp>
      <p:sp>
        <p:nvSpPr>
          <p:cNvPr id="3" name="Espace réservé du contenu 2">
            <a:extLst>
              <a:ext uri="{FF2B5EF4-FFF2-40B4-BE49-F238E27FC236}">
                <a16:creationId xmlns:a16="http://schemas.microsoft.com/office/drawing/2014/main" id="{0BA01C8B-F0DE-251C-32A4-10BC19784FF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4" name="Espace réservé de la date 3">
            <a:extLst>
              <a:ext uri="{FF2B5EF4-FFF2-40B4-BE49-F238E27FC236}">
                <a16:creationId xmlns:a16="http://schemas.microsoft.com/office/drawing/2014/main" id="{C67639F2-61A8-6FB2-7FC7-C88925687A8B}"/>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5" name="Espace réservé du pied de page 4">
            <a:extLst>
              <a:ext uri="{FF2B5EF4-FFF2-40B4-BE49-F238E27FC236}">
                <a16:creationId xmlns:a16="http://schemas.microsoft.com/office/drawing/2014/main" id="{CB54C534-40CF-2659-EE49-CFB625E4AA88}"/>
              </a:ext>
            </a:extLst>
          </p:cNvPr>
          <p:cNvSpPr>
            <a:spLocks noGrp="1"/>
          </p:cNvSpPr>
          <p:nvPr>
            <p:ph type="ftr" sz="quarter" idx="11"/>
          </p:nvPr>
        </p:nvSpPr>
        <p:spPr/>
        <p:txBody>
          <a:bodyPr/>
          <a:lstStyle/>
          <a:p>
            <a:endParaRPr lang="fr-TN"/>
          </a:p>
        </p:txBody>
      </p:sp>
      <p:sp>
        <p:nvSpPr>
          <p:cNvPr id="6" name="Espace réservé du numéro de diapositive 5">
            <a:extLst>
              <a:ext uri="{FF2B5EF4-FFF2-40B4-BE49-F238E27FC236}">
                <a16:creationId xmlns:a16="http://schemas.microsoft.com/office/drawing/2014/main" id="{251FD2FB-D167-7DEE-49A2-21481236CFA4}"/>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303509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nd description">
    <p:spTree>
      <p:nvGrpSpPr>
        <p:cNvPr id="1" name=""/>
        <p:cNvGrpSpPr/>
        <p:nvPr/>
      </p:nvGrpSpPr>
      <p:grpSpPr>
        <a:xfrm>
          <a:off x="0" y="0"/>
          <a:ext cx="0" cy="0"/>
          <a:chOff x="0" y="0"/>
          <a:chExt cx="0" cy="0"/>
        </a:xfrm>
      </p:grpSpPr>
      <p:sp>
        <p:nvSpPr>
          <p:cNvPr id="5" name="Rectángulo 3">
            <a:extLst>
              <a:ext uri="{FF2B5EF4-FFF2-40B4-BE49-F238E27FC236}">
                <a16:creationId xmlns:a16="http://schemas.microsoft.com/office/drawing/2014/main" id="{2CC5DEF2-471C-44A2-8740-C2D0EB3257F7}"/>
              </a:ext>
            </a:extLst>
          </p:cNvPr>
          <p:cNvSpPr/>
          <p:nvPr userDrawn="1"/>
        </p:nvSpPr>
        <p:spPr>
          <a:xfrm rot="16200000">
            <a:off x="5319252" y="-5336797"/>
            <a:ext cx="1553497"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6" name="Title 1">
            <a:extLst>
              <a:ext uri="{FF2B5EF4-FFF2-40B4-BE49-F238E27FC236}">
                <a16:creationId xmlns:a16="http://schemas.microsoft.com/office/drawing/2014/main" id="{E18CE39D-8A98-4B5A-8C7B-9E9210E70059}"/>
              </a:ext>
            </a:extLst>
          </p:cNvPr>
          <p:cNvSpPr>
            <a:spLocks noGrp="1"/>
          </p:cNvSpPr>
          <p:nvPr>
            <p:ph type="title"/>
          </p:nvPr>
        </p:nvSpPr>
        <p:spPr>
          <a:xfrm>
            <a:off x="965200" y="736599"/>
            <a:ext cx="10261600" cy="576000"/>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A7AD295-11B3-4DBD-83ED-1361E6D683A5}"/>
              </a:ext>
            </a:extLst>
          </p:cNvPr>
          <p:cNvSpPr>
            <a:spLocks noGrp="1"/>
          </p:cNvSpPr>
          <p:nvPr>
            <p:ph idx="1" hasCustomPrompt="1"/>
          </p:nvPr>
        </p:nvSpPr>
        <p:spPr>
          <a:xfrm>
            <a:off x="965200" y="3209104"/>
            <a:ext cx="10261600" cy="2912299"/>
          </a:xfrm>
        </p:spPr>
        <p:txBody>
          <a:bodyPr anchor="ctr">
            <a:normAutofit/>
          </a:bodyPr>
          <a:lstStyle>
            <a:lvl1pPr marL="380990" indent="-380990">
              <a:spcBef>
                <a:spcPts val="0"/>
              </a:spcBef>
              <a:buFont typeface="Arial" panose="020B0604020202020204" pitchFamily="34" charset="0"/>
              <a:buChar char="•"/>
              <a:defRPr sz="1867" b="0">
                <a:solidFill>
                  <a:schemeClr val="tx1"/>
                </a:solidFill>
                <a:latin typeface="Montserrat" panose="00000500000000000000" pitchFamily="50"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8" name="Content Placeholder 3">
            <a:extLst>
              <a:ext uri="{FF2B5EF4-FFF2-40B4-BE49-F238E27FC236}">
                <a16:creationId xmlns:a16="http://schemas.microsoft.com/office/drawing/2014/main" id="{7BEF84CC-BF56-4C47-B129-9BCB2A4E2D1E}"/>
              </a:ext>
            </a:extLst>
          </p:cNvPr>
          <p:cNvSpPr>
            <a:spLocks noGrp="1"/>
          </p:cNvSpPr>
          <p:nvPr>
            <p:ph sz="half" idx="2" hasCustomPrompt="1"/>
          </p:nvPr>
        </p:nvSpPr>
        <p:spPr>
          <a:xfrm>
            <a:off x="965200" y="1710446"/>
            <a:ext cx="7992445" cy="1435469"/>
          </a:xfrm>
        </p:spPr>
        <p:txBody>
          <a:bodyPr anchor="ctr">
            <a:normAutofit/>
          </a:bodyPr>
          <a:lstStyle>
            <a:lvl1pPr marL="0" indent="0">
              <a:buNone/>
              <a:defRPr sz="1867" b="0">
                <a:solidFill>
                  <a:schemeClr val="tx1"/>
                </a:solidFill>
                <a:latin typeface="Montserrat" panose="00000500000000000000" pitchFamily="50" charset="0"/>
              </a:defRPr>
            </a:lvl1pPr>
            <a:lvl2pPr marL="838179" indent="-380990">
              <a:buFont typeface="Arial" panose="020B0604020202020204" pitchFamily="34" charset="0"/>
              <a:buChar char="•"/>
              <a:defRPr sz="2133" b="0">
                <a:solidFill>
                  <a:schemeClr val="tx1"/>
                </a:solidFill>
                <a:latin typeface="Montserrat" panose="00000500000000000000" pitchFamily="50" charset="0"/>
              </a:defRPr>
            </a:lvl2pPr>
            <a:lvl3pPr marL="1295368" indent="-380990">
              <a:buFont typeface="Arial" panose="020B0604020202020204" pitchFamily="34" charset="0"/>
              <a:buChar char="•"/>
              <a:defRPr sz="2133" b="0">
                <a:solidFill>
                  <a:schemeClr val="tx1"/>
                </a:solidFill>
                <a:latin typeface="Montserrat" panose="00000500000000000000" pitchFamily="50" charset="0"/>
              </a:defRPr>
            </a:lvl3pPr>
            <a:lvl4pPr marL="1752556" indent="-380990">
              <a:buFont typeface="Arial" panose="020B0604020202020204" pitchFamily="34" charset="0"/>
              <a:buChar char="•"/>
              <a:defRPr sz="2133" b="0">
                <a:solidFill>
                  <a:schemeClr val="tx1"/>
                </a:solidFill>
                <a:latin typeface="Montserrat" panose="00000500000000000000" pitchFamily="50" charset="0"/>
              </a:defRPr>
            </a:lvl4pPr>
            <a:lvl5pPr marL="2209745" indent="-380990">
              <a:buFont typeface="Arial" panose="020B0604020202020204" pitchFamily="34" charset="0"/>
              <a:buChar char="•"/>
              <a:defRPr sz="2133" b="0">
                <a:solidFill>
                  <a:schemeClr val="tx1"/>
                </a:solidFill>
                <a:latin typeface="Montserrat" panose="00000500000000000000" pitchFamily="50" charset="0"/>
              </a:defRPr>
            </a:lvl5pPr>
          </a:lstStyle>
          <a:p>
            <a:pPr lvl="0"/>
            <a:r>
              <a:rPr lang="en-US" dirty="0"/>
              <a:t>Click to edit Master text styles</a:t>
            </a:r>
          </a:p>
        </p:txBody>
      </p:sp>
      <p:cxnSp>
        <p:nvCxnSpPr>
          <p:cNvPr id="9" name="Conector recto 4">
            <a:extLst>
              <a:ext uri="{FF2B5EF4-FFF2-40B4-BE49-F238E27FC236}">
                <a16:creationId xmlns:a16="http://schemas.microsoft.com/office/drawing/2014/main" id="{EECDF328-3D16-46F8-8C28-4BFB1768D2B1}"/>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511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64B4CD4-2C5C-4DA5-BF61-CF7C5547558E}"/>
              </a:ext>
            </a:extLst>
          </p:cNvPr>
          <p:cNvSpPr/>
          <p:nvPr userDrawn="1"/>
        </p:nvSpPr>
        <p:spPr>
          <a:xfrm>
            <a:off x="5319485" y="0"/>
            <a:ext cx="68725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6" name="Conector recto 5">
            <a:extLst>
              <a:ext uri="{FF2B5EF4-FFF2-40B4-BE49-F238E27FC236}">
                <a16:creationId xmlns:a16="http://schemas.microsoft.com/office/drawing/2014/main" id="{B2CFB794-51EC-4E40-BD37-E64E93CCD5C1}"/>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hasCustomPrompt="1"/>
          </p:nvPr>
        </p:nvSpPr>
        <p:spPr>
          <a:xfrm>
            <a:off x="965200" y="1297858"/>
            <a:ext cx="4165600" cy="2067233"/>
          </a:xfrm>
        </p:spPr>
        <p:txBody>
          <a:bodyPr anchor="ctr">
            <a:noAutofit/>
          </a:bodyPr>
          <a:lstStyle>
            <a:lvl1pPr algn="l">
              <a:defRPr sz="4000" b="1">
                <a:solidFill>
                  <a:schemeClr val="tx1"/>
                </a:solidFill>
                <a:latin typeface="Poiret One" panose="020000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965200" y="3617651"/>
            <a:ext cx="4165600" cy="1495123"/>
          </a:xfrm>
        </p:spPr>
        <p:txBody>
          <a:bodyPr>
            <a:normAutofit/>
          </a:bodyPr>
          <a:lstStyle>
            <a:lvl1pPr marL="0" indent="0" algn="l">
              <a:buNone/>
              <a:defRPr sz="2133" b="0">
                <a:solidFill>
                  <a:schemeClr val="tx1"/>
                </a:solidFill>
                <a:latin typeface="Montserrat" panose="00000500000000000000" pitchFamily="50"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47989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8118C-7525-42C5-83E9-649111189F8A}"/>
              </a:ext>
            </a:extLst>
          </p:cNvPr>
          <p:cNvSpPr>
            <a:spLocks noGrp="1"/>
          </p:cNvSpPr>
          <p:nvPr>
            <p:ph type="title"/>
          </p:nvPr>
        </p:nvSpPr>
        <p:spPr>
          <a:xfrm>
            <a:off x="965200" y="1657681"/>
            <a:ext cx="10261600" cy="3542641"/>
          </a:xfrm>
        </p:spPr>
        <p:txBody>
          <a:bodyPr/>
          <a:lstStyle>
            <a:lvl1pPr>
              <a:defRPr b="1">
                <a:solidFill>
                  <a:schemeClr val="tx1"/>
                </a:solidFill>
                <a:latin typeface="Poiret One"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3015211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23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490526C-D60D-4B14-8F43-F1B8B54F75FC}"/>
              </a:ext>
            </a:extLst>
          </p:cNvPr>
          <p:cNvSpPr/>
          <p:nvPr userDrawn="1"/>
        </p:nvSpPr>
        <p:spPr>
          <a:xfrm rot="16200000">
            <a:off x="5319252" y="-5336797"/>
            <a:ext cx="1553497"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5" name="Conector recto 4">
            <a:extLst>
              <a:ext uri="{FF2B5EF4-FFF2-40B4-BE49-F238E27FC236}">
                <a16:creationId xmlns:a16="http://schemas.microsoft.com/office/drawing/2014/main" id="{E355E7D4-C74C-4848-A027-E775BFECD14C}"/>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965200" y="736599"/>
            <a:ext cx="10261600" cy="576000"/>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
        <p:nvSpPr>
          <p:cNvPr id="3" name="Content Placeholder 2"/>
          <p:cNvSpPr>
            <a:spLocks noGrp="1"/>
          </p:cNvSpPr>
          <p:nvPr>
            <p:ph idx="1" hasCustomPrompt="1"/>
          </p:nvPr>
        </p:nvSpPr>
        <p:spPr>
          <a:xfrm>
            <a:off x="965200" y="3209104"/>
            <a:ext cx="10261600" cy="2912299"/>
          </a:xfrm>
        </p:spPr>
        <p:txBody>
          <a:bodyPr anchor="ctr">
            <a:normAutofit/>
          </a:bodyPr>
          <a:lstStyle>
            <a:lvl1pPr marL="380990" indent="-380990">
              <a:spcBef>
                <a:spcPts val="0"/>
              </a:spcBef>
              <a:buFont typeface="Arial" panose="020B0604020202020204" pitchFamily="34" charset="0"/>
              <a:buChar char="•"/>
              <a:defRPr sz="1867" b="0">
                <a:solidFill>
                  <a:schemeClr val="tx1"/>
                </a:solidFill>
                <a:latin typeface="Montserrat" panose="00000500000000000000" pitchFamily="50"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9" name="Content Placeholder 3">
            <a:extLst>
              <a:ext uri="{FF2B5EF4-FFF2-40B4-BE49-F238E27FC236}">
                <a16:creationId xmlns:a16="http://schemas.microsoft.com/office/drawing/2014/main" id="{0490B421-C816-4E55-A4CC-1C8849D91A3B}"/>
              </a:ext>
            </a:extLst>
          </p:cNvPr>
          <p:cNvSpPr>
            <a:spLocks noGrp="1"/>
          </p:cNvSpPr>
          <p:nvPr>
            <p:ph sz="half" idx="2" hasCustomPrompt="1"/>
          </p:nvPr>
        </p:nvSpPr>
        <p:spPr>
          <a:xfrm>
            <a:off x="965200" y="1710446"/>
            <a:ext cx="7992445" cy="1435469"/>
          </a:xfrm>
        </p:spPr>
        <p:txBody>
          <a:bodyPr anchor="ctr">
            <a:normAutofit/>
          </a:bodyPr>
          <a:lstStyle>
            <a:lvl1pPr marL="0" indent="0">
              <a:buNone/>
              <a:defRPr sz="1867" b="0">
                <a:solidFill>
                  <a:schemeClr val="tx1"/>
                </a:solidFill>
                <a:latin typeface="Montserrat" panose="00000500000000000000" pitchFamily="50" charset="0"/>
              </a:defRPr>
            </a:lvl1pPr>
            <a:lvl2pPr marL="838179" indent="-380990">
              <a:buFont typeface="Arial" panose="020B0604020202020204" pitchFamily="34" charset="0"/>
              <a:buChar char="•"/>
              <a:defRPr sz="2133" b="0">
                <a:solidFill>
                  <a:schemeClr val="tx1"/>
                </a:solidFill>
                <a:latin typeface="Montserrat" panose="00000500000000000000" pitchFamily="50" charset="0"/>
              </a:defRPr>
            </a:lvl2pPr>
            <a:lvl3pPr marL="1295368" indent="-380990">
              <a:buFont typeface="Arial" panose="020B0604020202020204" pitchFamily="34" charset="0"/>
              <a:buChar char="•"/>
              <a:defRPr sz="2133" b="0">
                <a:solidFill>
                  <a:schemeClr val="tx1"/>
                </a:solidFill>
                <a:latin typeface="Montserrat" panose="00000500000000000000" pitchFamily="50" charset="0"/>
              </a:defRPr>
            </a:lvl3pPr>
            <a:lvl4pPr marL="1752556" indent="-380990">
              <a:buFont typeface="Arial" panose="020B0604020202020204" pitchFamily="34" charset="0"/>
              <a:buChar char="•"/>
              <a:defRPr sz="2133" b="0">
                <a:solidFill>
                  <a:schemeClr val="tx1"/>
                </a:solidFill>
                <a:latin typeface="Montserrat" panose="00000500000000000000" pitchFamily="50" charset="0"/>
              </a:defRPr>
            </a:lvl4pPr>
            <a:lvl5pPr marL="2209745" indent="-380990">
              <a:buFont typeface="Arial" panose="020B0604020202020204" pitchFamily="34" charset="0"/>
              <a:buChar char="•"/>
              <a:defRPr sz="2133" b="0">
                <a:solidFill>
                  <a:schemeClr val="tx1"/>
                </a:solidFill>
                <a:latin typeface="Montserrat" panose="000005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105989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4EBFA0-46B6-4893-8D00-D339F577D223}"/>
              </a:ext>
            </a:extLst>
          </p:cNvPr>
          <p:cNvSpPr/>
          <p:nvPr userDrawn="1"/>
        </p:nvSpPr>
        <p:spPr>
          <a:xfrm rot="16200000">
            <a:off x="8271509" y="2955292"/>
            <a:ext cx="6875783" cy="96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4" name="Conector recto 3">
            <a:extLst>
              <a:ext uri="{FF2B5EF4-FFF2-40B4-BE49-F238E27FC236}">
                <a16:creationId xmlns:a16="http://schemas.microsoft.com/office/drawing/2014/main" id="{F31921B3-F24C-4C78-964C-AF06B10C73B7}"/>
              </a:ext>
            </a:extLst>
          </p:cNvPr>
          <p:cNvCxnSpPr>
            <a:cxnSpLocks/>
          </p:cNvCxnSpPr>
          <p:nvPr userDrawn="1"/>
        </p:nvCxnSpPr>
        <p:spPr>
          <a:xfrm flipV="1">
            <a:off x="3601141" y="6121400"/>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28559AF6-F4A5-4E5A-B98F-FFBBCC023FBE}"/>
              </a:ext>
            </a:extLst>
          </p:cNvPr>
          <p:cNvSpPr>
            <a:spLocks noGrp="1"/>
          </p:cNvSpPr>
          <p:nvPr>
            <p:ph type="title"/>
          </p:nvPr>
        </p:nvSpPr>
        <p:spPr>
          <a:xfrm>
            <a:off x="965200" y="736601"/>
            <a:ext cx="10261600" cy="528484"/>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3165594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3C49DE8-F141-4074-AB71-3682D2E62103}"/>
              </a:ext>
            </a:extLst>
          </p:cNvPr>
          <p:cNvSpPr/>
          <p:nvPr userDrawn="1"/>
        </p:nvSpPr>
        <p:spPr>
          <a:xfrm rot="16200000">
            <a:off x="5319250" y="-5337033"/>
            <a:ext cx="1553497"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6" name="Conector recto 5">
            <a:extLst>
              <a:ext uri="{FF2B5EF4-FFF2-40B4-BE49-F238E27FC236}">
                <a16:creationId xmlns:a16="http://schemas.microsoft.com/office/drawing/2014/main" id="{89158A42-BE1A-4BF1-8C5A-11AE47ED54BF}"/>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E604AAA2-568E-49D7-AB45-7C4A7023E709}"/>
              </a:ext>
            </a:extLst>
          </p:cNvPr>
          <p:cNvSpPr>
            <a:spLocks noGrp="1"/>
          </p:cNvSpPr>
          <p:nvPr>
            <p:ph type="title"/>
          </p:nvPr>
        </p:nvSpPr>
        <p:spPr>
          <a:xfrm>
            <a:off x="965200" y="736601"/>
            <a:ext cx="10261600" cy="528484"/>
          </a:xfrm>
        </p:spPr>
        <p:txBody>
          <a:bodyPr>
            <a:normAutofit/>
          </a:bodyPr>
          <a:lstStyle>
            <a:lvl1pPr>
              <a:defRPr sz="4000" b="1">
                <a:solidFill>
                  <a:schemeClr val="tx1"/>
                </a:solidFill>
                <a:latin typeface="Poiret One"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1419365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A531E7D-46E0-4FAD-AF12-F453E479AF7F}"/>
              </a:ext>
            </a:extLst>
          </p:cNvPr>
          <p:cNvSpPr/>
          <p:nvPr userDrawn="1"/>
        </p:nvSpPr>
        <p:spPr>
          <a:xfrm>
            <a:off x="5319485" y="0"/>
            <a:ext cx="68725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7" name="Conector recto 6">
            <a:extLst>
              <a:ext uri="{FF2B5EF4-FFF2-40B4-BE49-F238E27FC236}">
                <a16:creationId xmlns:a16="http://schemas.microsoft.com/office/drawing/2014/main" id="{E0497A89-91C5-42B7-A41F-487DF58B37F4}"/>
              </a:ext>
            </a:extLst>
          </p:cNvPr>
          <p:cNvCxnSpPr>
            <a:cxnSpLocks/>
          </p:cNvCxnSpPr>
          <p:nvPr userDrawn="1"/>
        </p:nvCxnSpPr>
        <p:spPr>
          <a:xfrm flipV="1">
            <a:off x="3613152" y="6111646"/>
            <a:ext cx="7625657" cy="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1741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B65DBD9-7306-4D00-83C9-98A2EAEBF9CF}"/>
              </a:ext>
            </a:extLst>
          </p:cNvPr>
          <p:cNvSpPr/>
          <p:nvPr userDrawn="1"/>
        </p:nvSpPr>
        <p:spPr>
          <a:xfrm rot="16200000">
            <a:off x="8271509" y="2955292"/>
            <a:ext cx="6875783" cy="965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cxnSp>
        <p:nvCxnSpPr>
          <p:cNvPr id="7" name="Conector recto 6">
            <a:extLst>
              <a:ext uri="{FF2B5EF4-FFF2-40B4-BE49-F238E27FC236}">
                <a16:creationId xmlns:a16="http://schemas.microsoft.com/office/drawing/2014/main" id="{37426D79-E3E1-45CB-BD42-8BCBD4E55B34}"/>
              </a:ext>
            </a:extLst>
          </p:cNvPr>
          <p:cNvCxnSpPr>
            <a:cxnSpLocks/>
          </p:cNvCxnSpPr>
          <p:nvPr userDrawn="1"/>
        </p:nvCxnSpPr>
        <p:spPr>
          <a:xfrm flipV="1">
            <a:off x="3601141" y="6121400"/>
            <a:ext cx="7625657" cy="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039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88739-B7DE-F34A-5135-6F8473C8914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TN"/>
          </a:p>
        </p:txBody>
      </p:sp>
      <p:sp>
        <p:nvSpPr>
          <p:cNvPr id="3" name="Espace réservé du texte 2">
            <a:extLst>
              <a:ext uri="{FF2B5EF4-FFF2-40B4-BE49-F238E27FC236}">
                <a16:creationId xmlns:a16="http://schemas.microsoft.com/office/drawing/2014/main" id="{F9ECC86F-2ABE-B0A8-E5AA-AFB53715A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295DAC-D9A2-D425-1389-F3224A250D9C}"/>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5" name="Espace réservé du pied de page 4">
            <a:extLst>
              <a:ext uri="{FF2B5EF4-FFF2-40B4-BE49-F238E27FC236}">
                <a16:creationId xmlns:a16="http://schemas.microsoft.com/office/drawing/2014/main" id="{53FC723E-1A27-DF2F-7AF3-D5AD2C6C470C}"/>
              </a:ext>
            </a:extLst>
          </p:cNvPr>
          <p:cNvSpPr>
            <a:spLocks noGrp="1"/>
          </p:cNvSpPr>
          <p:nvPr>
            <p:ph type="ftr" sz="quarter" idx="11"/>
          </p:nvPr>
        </p:nvSpPr>
        <p:spPr/>
        <p:txBody>
          <a:bodyPr/>
          <a:lstStyle/>
          <a:p>
            <a:endParaRPr lang="fr-TN"/>
          </a:p>
        </p:txBody>
      </p:sp>
      <p:sp>
        <p:nvSpPr>
          <p:cNvPr id="6" name="Espace réservé du numéro de diapositive 5">
            <a:extLst>
              <a:ext uri="{FF2B5EF4-FFF2-40B4-BE49-F238E27FC236}">
                <a16:creationId xmlns:a16="http://schemas.microsoft.com/office/drawing/2014/main" id="{F36162FE-261A-E02B-8662-B30DD1B81CF9}"/>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1580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AE30A-7062-9E60-304B-A8DB365158BB}"/>
              </a:ext>
            </a:extLst>
          </p:cNvPr>
          <p:cNvSpPr>
            <a:spLocks noGrp="1"/>
          </p:cNvSpPr>
          <p:nvPr>
            <p:ph type="title"/>
          </p:nvPr>
        </p:nvSpPr>
        <p:spPr/>
        <p:txBody>
          <a:bodyPr/>
          <a:lstStyle/>
          <a:p>
            <a:r>
              <a:rPr lang="fr-FR"/>
              <a:t>Modifiez le style du titre</a:t>
            </a:r>
            <a:endParaRPr lang="fr-TN"/>
          </a:p>
        </p:txBody>
      </p:sp>
      <p:sp>
        <p:nvSpPr>
          <p:cNvPr id="3" name="Espace réservé du contenu 2">
            <a:extLst>
              <a:ext uri="{FF2B5EF4-FFF2-40B4-BE49-F238E27FC236}">
                <a16:creationId xmlns:a16="http://schemas.microsoft.com/office/drawing/2014/main" id="{17855088-317D-7E34-F2C5-9512232C4F5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4" name="Espace réservé du contenu 3">
            <a:extLst>
              <a:ext uri="{FF2B5EF4-FFF2-40B4-BE49-F238E27FC236}">
                <a16:creationId xmlns:a16="http://schemas.microsoft.com/office/drawing/2014/main" id="{5E8C8580-D626-25C1-54B5-D58532AD04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5" name="Espace réservé de la date 4">
            <a:extLst>
              <a:ext uri="{FF2B5EF4-FFF2-40B4-BE49-F238E27FC236}">
                <a16:creationId xmlns:a16="http://schemas.microsoft.com/office/drawing/2014/main" id="{2413AF1E-EBD5-44A7-C17A-BAC4235D0B42}"/>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6" name="Espace réservé du pied de page 5">
            <a:extLst>
              <a:ext uri="{FF2B5EF4-FFF2-40B4-BE49-F238E27FC236}">
                <a16:creationId xmlns:a16="http://schemas.microsoft.com/office/drawing/2014/main" id="{36B1F409-7177-EF9F-3629-65B51300045C}"/>
              </a:ext>
            </a:extLst>
          </p:cNvPr>
          <p:cNvSpPr>
            <a:spLocks noGrp="1"/>
          </p:cNvSpPr>
          <p:nvPr>
            <p:ph type="ftr" sz="quarter" idx="11"/>
          </p:nvPr>
        </p:nvSpPr>
        <p:spPr/>
        <p:txBody>
          <a:bodyPr/>
          <a:lstStyle/>
          <a:p>
            <a:endParaRPr lang="fr-TN"/>
          </a:p>
        </p:txBody>
      </p:sp>
      <p:sp>
        <p:nvSpPr>
          <p:cNvPr id="7" name="Espace réservé du numéro de diapositive 6">
            <a:extLst>
              <a:ext uri="{FF2B5EF4-FFF2-40B4-BE49-F238E27FC236}">
                <a16:creationId xmlns:a16="http://schemas.microsoft.com/office/drawing/2014/main" id="{774A960A-607D-A38A-C6C7-36981645BCD8}"/>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3081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82016-B9CE-5B44-07B4-DB99E45E4F42}"/>
              </a:ext>
            </a:extLst>
          </p:cNvPr>
          <p:cNvSpPr>
            <a:spLocks noGrp="1"/>
          </p:cNvSpPr>
          <p:nvPr>
            <p:ph type="title"/>
          </p:nvPr>
        </p:nvSpPr>
        <p:spPr>
          <a:xfrm>
            <a:off x="839788" y="365125"/>
            <a:ext cx="10515600" cy="1325563"/>
          </a:xfrm>
        </p:spPr>
        <p:txBody>
          <a:bodyPr/>
          <a:lstStyle/>
          <a:p>
            <a:r>
              <a:rPr lang="fr-FR"/>
              <a:t>Modifiez le style du titre</a:t>
            </a:r>
            <a:endParaRPr lang="fr-TN"/>
          </a:p>
        </p:txBody>
      </p:sp>
      <p:sp>
        <p:nvSpPr>
          <p:cNvPr id="3" name="Espace réservé du texte 2">
            <a:extLst>
              <a:ext uri="{FF2B5EF4-FFF2-40B4-BE49-F238E27FC236}">
                <a16:creationId xmlns:a16="http://schemas.microsoft.com/office/drawing/2014/main" id="{EC37B998-7520-FD31-ACB5-E7620DE1C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0B0BC27-D673-732E-B88A-DA262A56D1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5" name="Espace réservé du texte 4">
            <a:extLst>
              <a:ext uri="{FF2B5EF4-FFF2-40B4-BE49-F238E27FC236}">
                <a16:creationId xmlns:a16="http://schemas.microsoft.com/office/drawing/2014/main" id="{6DF0E85D-F87C-94C1-1AB1-AF72744B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E87225-8AA1-5197-BD0F-A1E3F662749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7" name="Espace réservé de la date 6">
            <a:extLst>
              <a:ext uri="{FF2B5EF4-FFF2-40B4-BE49-F238E27FC236}">
                <a16:creationId xmlns:a16="http://schemas.microsoft.com/office/drawing/2014/main" id="{01CBE442-D6ED-D783-D145-5CF01019C012}"/>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8" name="Espace réservé du pied de page 7">
            <a:extLst>
              <a:ext uri="{FF2B5EF4-FFF2-40B4-BE49-F238E27FC236}">
                <a16:creationId xmlns:a16="http://schemas.microsoft.com/office/drawing/2014/main" id="{FEF3801C-223B-7AFF-D3F7-7A1A1C77A28F}"/>
              </a:ext>
            </a:extLst>
          </p:cNvPr>
          <p:cNvSpPr>
            <a:spLocks noGrp="1"/>
          </p:cNvSpPr>
          <p:nvPr>
            <p:ph type="ftr" sz="quarter" idx="11"/>
          </p:nvPr>
        </p:nvSpPr>
        <p:spPr/>
        <p:txBody>
          <a:bodyPr/>
          <a:lstStyle/>
          <a:p>
            <a:endParaRPr lang="fr-TN"/>
          </a:p>
        </p:txBody>
      </p:sp>
      <p:sp>
        <p:nvSpPr>
          <p:cNvPr id="9" name="Espace réservé du numéro de diapositive 8">
            <a:extLst>
              <a:ext uri="{FF2B5EF4-FFF2-40B4-BE49-F238E27FC236}">
                <a16:creationId xmlns:a16="http://schemas.microsoft.com/office/drawing/2014/main" id="{96F6FFD5-C280-5418-DD93-EC04ED8F75B1}"/>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148350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A400E-AE8C-293A-CED0-1E1946404D9D}"/>
              </a:ext>
            </a:extLst>
          </p:cNvPr>
          <p:cNvSpPr>
            <a:spLocks noGrp="1"/>
          </p:cNvSpPr>
          <p:nvPr>
            <p:ph type="title"/>
          </p:nvPr>
        </p:nvSpPr>
        <p:spPr/>
        <p:txBody>
          <a:bodyPr/>
          <a:lstStyle/>
          <a:p>
            <a:r>
              <a:rPr lang="fr-FR"/>
              <a:t>Modifiez le style du titre</a:t>
            </a:r>
            <a:endParaRPr lang="fr-TN"/>
          </a:p>
        </p:txBody>
      </p:sp>
      <p:sp>
        <p:nvSpPr>
          <p:cNvPr id="3" name="Espace réservé de la date 2">
            <a:extLst>
              <a:ext uri="{FF2B5EF4-FFF2-40B4-BE49-F238E27FC236}">
                <a16:creationId xmlns:a16="http://schemas.microsoft.com/office/drawing/2014/main" id="{8ED5DF3A-97AE-B467-5E4E-0305BD2BFC3C}"/>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4" name="Espace réservé du pied de page 3">
            <a:extLst>
              <a:ext uri="{FF2B5EF4-FFF2-40B4-BE49-F238E27FC236}">
                <a16:creationId xmlns:a16="http://schemas.microsoft.com/office/drawing/2014/main" id="{3701F278-E8D4-3220-8AEC-6DC1B47887B2}"/>
              </a:ext>
            </a:extLst>
          </p:cNvPr>
          <p:cNvSpPr>
            <a:spLocks noGrp="1"/>
          </p:cNvSpPr>
          <p:nvPr>
            <p:ph type="ftr" sz="quarter" idx="11"/>
          </p:nvPr>
        </p:nvSpPr>
        <p:spPr/>
        <p:txBody>
          <a:bodyPr/>
          <a:lstStyle/>
          <a:p>
            <a:endParaRPr lang="fr-TN"/>
          </a:p>
        </p:txBody>
      </p:sp>
      <p:sp>
        <p:nvSpPr>
          <p:cNvPr id="5" name="Espace réservé du numéro de diapositive 4">
            <a:extLst>
              <a:ext uri="{FF2B5EF4-FFF2-40B4-BE49-F238E27FC236}">
                <a16:creationId xmlns:a16="http://schemas.microsoft.com/office/drawing/2014/main" id="{DCA1856E-081B-C4FE-FF63-8C77B7008924}"/>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273060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BEFBDD-FEFC-D500-F99F-E99CB9B5B045}"/>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3" name="Espace réservé du pied de page 2">
            <a:extLst>
              <a:ext uri="{FF2B5EF4-FFF2-40B4-BE49-F238E27FC236}">
                <a16:creationId xmlns:a16="http://schemas.microsoft.com/office/drawing/2014/main" id="{7B9319A9-36CC-F084-477F-562DEFD3F2EE}"/>
              </a:ext>
            </a:extLst>
          </p:cNvPr>
          <p:cNvSpPr>
            <a:spLocks noGrp="1"/>
          </p:cNvSpPr>
          <p:nvPr>
            <p:ph type="ftr" sz="quarter" idx="11"/>
          </p:nvPr>
        </p:nvSpPr>
        <p:spPr/>
        <p:txBody>
          <a:bodyPr/>
          <a:lstStyle/>
          <a:p>
            <a:endParaRPr lang="fr-TN"/>
          </a:p>
        </p:txBody>
      </p:sp>
      <p:sp>
        <p:nvSpPr>
          <p:cNvPr id="4" name="Espace réservé du numéro de diapositive 3">
            <a:extLst>
              <a:ext uri="{FF2B5EF4-FFF2-40B4-BE49-F238E27FC236}">
                <a16:creationId xmlns:a16="http://schemas.microsoft.com/office/drawing/2014/main" id="{3D1A1914-134D-48C7-D389-FBD31C4B0D3C}"/>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10264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07E44-9090-3796-BECA-DA5161FFC6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TN"/>
          </a:p>
        </p:txBody>
      </p:sp>
      <p:sp>
        <p:nvSpPr>
          <p:cNvPr id="3" name="Espace réservé du contenu 2">
            <a:extLst>
              <a:ext uri="{FF2B5EF4-FFF2-40B4-BE49-F238E27FC236}">
                <a16:creationId xmlns:a16="http://schemas.microsoft.com/office/drawing/2014/main" id="{57AEE818-8284-EF59-C16B-6CB8A2120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4" name="Espace réservé du texte 3">
            <a:extLst>
              <a:ext uri="{FF2B5EF4-FFF2-40B4-BE49-F238E27FC236}">
                <a16:creationId xmlns:a16="http://schemas.microsoft.com/office/drawing/2014/main" id="{5CEDEA9B-F58A-B0E1-F3D8-3A04945E3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FFF6BB-3F10-F2AE-07E7-37E6B35C1500}"/>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6" name="Espace réservé du pied de page 5">
            <a:extLst>
              <a:ext uri="{FF2B5EF4-FFF2-40B4-BE49-F238E27FC236}">
                <a16:creationId xmlns:a16="http://schemas.microsoft.com/office/drawing/2014/main" id="{803F8E74-6F3F-F35F-1BF4-4A971E1F5297}"/>
              </a:ext>
            </a:extLst>
          </p:cNvPr>
          <p:cNvSpPr>
            <a:spLocks noGrp="1"/>
          </p:cNvSpPr>
          <p:nvPr>
            <p:ph type="ftr" sz="quarter" idx="11"/>
          </p:nvPr>
        </p:nvSpPr>
        <p:spPr/>
        <p:txBody>
          <a:bodyPr/>
          <a:lstStyle/>
          <a:p>
            <a:endParaRPr lang="fr-TN"/>
          </a:p>
        </p:txBody>
      </p:sp>
      <p:sp>
        <p:nvSpPr>
          <p:cNvPr id="7" name="Espace réservé du numéro de diapositive 6">
            <a:extLst>
              <a:ext uri="{FF2B5EF4-FFF2-40B4-BE49-F238E27FC236}">
                <a16:creationId xmlns:a16="http://schemas.microsoft.com/office/drawing/2014/main" id="{90F3BA89-AF86-FCEE-7CDD-0EEC9172278F}"/>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62904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21292-9F31-1FB7-7E48-AF584E4E23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TN"/>
          </a:p>
        </p:txBody>
      </p:sp>
      <p:sp>
        <p:nvSpPr>
          <p:cNvPr id="3" name="Espace réservé pour une image  2">
            <a:extLst>
              <a:ext uri="{FF2B5EF4-FFF2-40B4-BE49-F238E27FC236}">
                <a16:creationId xmlns:a16="http://schemas.microsoft.com/office/drawing/2014/main" id="{C0C7B7F5-29B2-D3EB-B571-1D9FACC93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TN"/>
          </a:p>
        </p:txBody>
      </p:sp>
      <p:sp>
        <p:nvSpPr>
          <p:cNvPr id="4" name="Espace réservé du texte 3">
            <a:extLst>
              <a:ext uri="{FF2B5EF4-FFF2-40B4-BE49-F238E27FC236}">
                <a16:creationId xmlns:a16="http://schemas.microsoft.com/office/drawing/2014/main" id="{7455294C-8F9C-E6EF-616A-67C092D31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4649FD3-32DB-20F2-0921-AB0DB9B81DA3}"/>
              </a:ext>
            </a:extLst>
          </p:cNvPr>
          <p:cNvSpPr>
            <a:spLocks noGrp="1"/>
          </p:cNvSpPr>
          <p:nvPr>
            <p:ph type="dt" sz="half" idx="10"/>
          </p:nvPr>
        </p:nvSpPr>
        <p:spPr/>
        <p:txBody>
          <a:bodyPr/>
          <a:lstStyle/>
          <a:p>
            <a:fld id="{4C14C2AA-289B-4CC0-8280-EA13FDE55CC8}" type="datetimeFigureOut">
              <a:rPr lang="fr-TN" smtClean="0"/>
              <a:t>10/24/2023</a:t>
            </a:fld>
            <a:endParaRPr lang="fr-TN"/>
          </a:p>
        </p:txBody>
      </p:sp>
      <p:sp>
        <p:nvSpPr>
          <p:cNvPr id="6" name="Espace réservé du pied de page 5">
            <a:extLst>
              <a:ext uri="{FF2B5EF4-FFF2-40B4-BE49-F238E27FC236}">
                <a16:creationId xmlns:a16="http://schemas.microsoft.com/office/drawing/2014/main" id="{5DA770BF-1937-CD5C-8870-CE73EA1C3571}"/>
              </a:ext>
            </a:extLst>
          </p:cNvPr>
          <p:cNvSpPr>
            <a:spLocks noGrp="1"/>
          </p:cNvSpPr>
          <p:nvPr>
            <p:ph type="ftr" sz="quarter" idx="11"/>
          </p:nvPr>
        </p:nvSpPr>
        <p:spPr/>
        <p:txBody>
          <a:bodyPr/>
          <a:lstStyle/>
          <a:p>
            <a:endParaRPr lang="fr-TN"/>
          </a:p>
        </p:txBody>
      </p:sp>
      <p:sp>
        <p:nvSpPr>
          <p:cNvPr id="7" name="Espace réservé du numéro de diapositive 6">
            <a:extLst>
              <a:ext uri="{FF2B5EF4-FFF2-40B4-BE49-F238E27FC236}">
                <a16:creationId xmlns:a16="http://schemas.microsoft.com/office/drawing/2014/main" id="{A5C09D0D-2149-7D41-8EA9-B28C0015F906}"/>
              </a:ext>
            </a:extLst>
          </p:cNvPr>
          <p:cNvSpPr>
            <a:spLocks noGrp="1"/>
          </p:cNvSpPr>
          <p:nvPr>
            <p:ph type="sldNum" sz="quarter" idx="12"/>
          </p:nvPr>
        </p:nvSpPr>
        <p:spPr/>
        <p:txBody>
          <a:bodyPr/>
          <a:lstStyle/>
          <a:p>
            <a:fld id="{C8C85652-E25B-4E1C-9D1F-64AF918D3EDC}" type="slidenum">
              <a:rPr lang="fr-TN" smtClean="0"/>
              <a:t>‹#›</a:t>
            </a:fld>
            <a:endParaRPr lang="fr-TN"/>
          </a:p>
        </p:txBody>
      </p:sp>
    </p:spTree>
    <p:extLst>
      <p:ext uri="{BB962C8B-B14F-4D97-AF65-F5344CB8AC3E}">
        <p14:creationId xmlns:p14="http://schemas.microsoft.com/office/powerpoint/2010/main" val="248954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slideLayout" Target="../slideLayouts/slideLayout26.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2" Type="http://schemas.openxmlformats.org/officeDocument/2006/relationships/slideLayout" Target="../slideLayouts/slideLayout15.xml" /><Relationship Id="rId16" Type="http://schemas.openxmlformats.org/officeDocument/2006/relationships/theme" Target="../theme/theme2.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5" Type="http://schemas.openxmlformats.org/officeDocument/2006/relationships/slideLayout" Target="../slideLayouts/slideLayout2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 Id="rId14" Type="http://schemas.openxmlformats.org/officeDocument/2006/relationships/slideLayout" Target="../slideLayouts/slideLayout2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7FFCCF-EF75-2233-E637-9B52B86F6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TN"/>
          </a:p>
        </p:txBody>
      </p:sp>
      <p:sp>
        <p:nvSpPr>
          <p:cNvPr id="3" name="Espace réservé du texte 2">
            <a:extLst>
              <a:ext uri="{FF2B5EF4-FFF2-40B4-BE49-F238E27FC236}">
                <a16:creationId xmlns:a16="http://schemas.microsoft.com/office/drawing/2014/main" id="{1DF9A856-EFA8-4298-58DD-B89D65271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4" name="Espace réservé de la date 3">
            <a:extLst>
              <a:ext uri="{FF2B5EF4-FFF2-40B4-BE49-F238E27FC236}">
                <a16:creationId xmlns:a16="http://schemas.microsoft.com/office/drawing/2014/main" id="{64142E24-D517-6DEB-1A0C-B81F081BA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4C2AA-289B-4CC0-8280-EA13FDE55CC8}" type="datetimeFigureOut">
              <a:rPr lang="fr-TN" smtClean="0"/>
              <a:t>10/24/2023</a:t>
            </a:fld>
            <a:endParaRPr lang="fr-TN"/>
          </a:p>
        </p:txBody>
      </p:sp>
      <p:sp>
        <p:nvSpPr>
          <p:cNvPr id="5" name="Espace réservé du pied de page 4">
            <a:extLst>
              <a:ext uri="{FF2B5EF4-FFF2-40B4-BE49-F238E27FC236}">
                <a16:creationId xmlns:a16="http://schemas.microsoft.com/office/drawing/2014/main" id="{8AA584FB-8BA8-00E6-358A-66E12A30D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TN"/>
          </a:p>
        </p:txBody>
      </p:sp>
      <p:sp>
        <p:nvSpPr>
          <p:cNvPr id="6" name="Espace réservé du numéro de diapositive 5">
            <a:extLst>
              <a:ext uri="{FF2B5EF4-FFF2-40B4-BE49-F238E27FC236}">
                <a16:creationId xmlns:a16="http://schemas.microsoft.com/office/drawing/2014/main" id="{E1BB6F1F-8861-BB27-4998-9B66B788A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85652-E25B-4E1C-9D1F-64AF918D3EDC}" type="slidenum">
              <a:rPr lang="fr-TN" smtClean="0"/>
              <a:t>‹#›</a:t>
            </a:fld>
            <a:endParaRPr lang="fr-TN"/>
          </a:p>
        </p:txBody>
      </p:sp>
    </p:spTree>
    <p:extLst>
      <p:ext uri="{BB962C8B-B14F-4D97-AF65-F5344CB8AC3E}">
        <p14:creationId xmlns:p14="http://schemas.microsoft.com/office/powerpoint/2010/main" val="298254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 id="2147483677" r:id="rId13"/>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T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00" y="736600"/>
            <a:ext cx="10261600" cy="9540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5200" y="1825626"/>
            <a:ext cx="10261600" cy="42957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65200" y="6356351"/>
            <a:ext cx="261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3EFF7-90E2-431F-8E31-BA0CE4C55B2F}" type="datetimeFigureOut">
              <a:rPr lang="en-US" smtClean="0"/>
              <a:t>10/24/2023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616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CEFFA-EA14-4325-A0F4-7973582784D2}" type="slidenum">
              <a:rPr lang="en-US" smtClean="0"/>
              <a:t>‹#›</a:t>
            </a:fld>
            <a:endParaRPr lang="en-US" dirty="0"/>
          </a:p>
        </p:txBody>
      </p:sp>
    </p:spTree>
    <p:extLst>
      <p:ext uri="{BB962C8B-B14F-4D97-AF65-F5344CB8AC3E}">
        <p14:creationId xmlns:p14="http://schemas.microsoft.com/office/powerpoint/2010/main" val="372319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377" rtl="0" eaLnBrk="1" latinLnBrk="0" hangingPunct="1">
        <a:lnSpc>
          <a:spcPct val="90000"/>
        </a:lnSpc>
        <a:spcBef>
          <a:spcPct val="0"/>
        </a:spcBef>
        <a:buNone/>
        <a:defRPr sz="2933" b="1" kern="1200">
          <a:solidFill>
            <a:schemeClr val="tx1"/>
          </a:solidFill>
          <a:latin typeface="Poiret One" panose="02000000000000000000"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933" b="1" kern="1200">
          <a:solidFill>
            <a:schemeClr val="tx1"/>
          </a:solidFill>
          <a:latin typeface="Poiret One" panose="020000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jp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svg"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slideLayout" Target="../slideLayouts/slideLayout12.xml" /><Relationship Id="rId1" Type="http://schemas.openxmlformats.org/officeDocument/2006/relationships/themeOverride" Target="../theme/themeOverride1.xml" /><Relationship Id="rId6" Type="http://schemas.openxmlformats.org/officeDocument/2006/relationships/image" Target="../media/image12.svg" /><Relationship Id="rId5" Type="http://schemas.openxmlformats.org/officeDocument/2006/relationships/image" Target="../media/image11.pn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21.png" /><Relationship Id="rId5" Type="http://schemas.openxmlformats.org/officeDocument/2006/relationships/image" Target="../media/image12.svg" /><Relationship Id="rId4" Type="http://schemas.openxmlformats.org/officeDocument/2006/relationships/image" Target="../media/image11.png" /></Relationships>
</file>

<file path=ppt/slides/_rels/slide12.xml.rels><?xml version="1.0" encoding="UTF-8" standalone="yes"?>
<Relationships xmlns="http://schemas.openxmlformats.org/package/2006/relationships"><Relationship Id="rId8" Type="http://schemas.openxmlformats.org/officeDocument/2006/relationships/image" Target="../media/image24.png" /><Relationship Id="rId3" Type="http://schemas.openxmlformats.org/officeDocument/2006/relationships/image" Target="../media/image10.png" /><Relationship Id="rId7" Type="http://schemas.openxmlformats.org/officeDocument/2006/relationships/image" Target="../media/image23.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22.jpg" /><Relationship Id="rId5" Type="http://schemas.openxmlformats.org/officeDocument/2006/relationships/image" Target="../media/image12.svg" /><Relationship Id="rId4" Type="http://schemas.openxmlformats.org/officeDocument/2006/relationships/image" Target="../media/image11.png" /></Relationships>
</file>

<file path=ppt/slides/_rels/slide1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23.xml" /><Relationship Id="rId6" Type="http://schemas.openxmlformats.org/officeDocument/2006/relationships/image" Target="../media/image23.png" /><Relationship Id="rId5" Type="http://schemas.openxmlformats.org/officeDocument/2006/relationships/image" Target="../media/image27.png" /><Relationship Id="rId4" Type="http://schemas.openxmlformats.org/officeDocument/2006/relationships/image" Target="../media/image24.png" /></Relationships>
</file>

<file path=ppt/slides/_rels/slide14.xml.rels><?xml version="1.0" encoding="UTF-8" standalone="yes"?>
<Relationships xmlns="http://schemas.openxmlformats.org/package/2006/relationships"><Relationship Id="rId8" Type="http://schemas.openxmlformats.org/officeDocument/2006/relationships/image" Target="../media/image31.png" /><Relationship Id="rId3" Type="http://schemas.openxmlformats.org/officeDocument/2006/relationships/image" Target="../media/image26.png" /><Relationship Id="rId7" Type="http://schemas.openxmlformats.org/officeDocument/2006/relationships/image" Target="../media/image30.png" /><Relationship Id="rId2" Type="http://schemas.openxmlformats.org/officeDocument/2006/relationships/image" Target="../media/image25.png" /><Relationship Id="rId1" Type="http://schemas.openxmlformats.org/officeDocument/2006/relationships/slideLayout" Target="../slideLayouts/slideLayout23.xml" /><Relationship Id="rId6" Type="http://schemas.openxmlformats.org/officeDocument/2006/relationships/image" Target="../media/image29.png" /><Relationship Id="rId5" Type="http://schemas.openxmlformats.org/officeDocument/2006/relationships/image" Target="../media/image6.jpg" /><Relationship Id="rId4" Type="http://schemas.openxmlformats.org/officeDocument/2006/relationships/image" Target="../media/image28.png" /></Relationships>
</file>

<file path=ppt/slides/_rels/slide15.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13.xml" /><Relationship Id="rId4" Type="http://schemas.openxmlformats.org/officeDocument/2006/relationships/image" Target="../media/image34.png" /></Relationships>
</file>

<file path=ppt/slides/_rels/slide16.xml.rels><?xml version="1.0" encoding="UTF-8" standalone="yes"?>
<Relationships xmlns="http://schemas.openxmlformats.org/package/2006/relationships"><Relationship Id="rId8" Type="http://schemas.openxmlformats.org/officeDocument/2006/relationships/image" Target="../media/image37.png" /><Relationship Id="rId3" Type="http://schemas.openxmlformats.org/officeDocument/2006/relationships/image" Target="../media/image10.png" /><Relationship Id="rId7" Type="http://schemas.openxmlformats.org/officeDocument/2006/relationships/image" Target="../media/image36.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35.png" /><Relationship Id="rId5" Type="http://schemas.openxmlformats.org/officeDocument/2006/relationships/image" Target="../media/image12.svg" /><Relationship Id="rId4" Type="http://schemas.openxmlformats.org/officeDocument/2006/relationships/image" Target="../media/image11.png" /></Relationships>
</file>

<file path=ppt/slides/_rels/slide17.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37.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35.png" /><Relationship Id="rId5" Type="http://schemas.openxmlformats.org/officeDocument/2006/relationships/image" Target="../media/image12.svg" /><Relationship Id="rId4" Type="http://schemas.openxmlformats.org/officeDocument/2006/relationships/image" Target="../media/image11.png" /></Relationships>
</file>

<file path=ppt/slides/_rels/slide18.xml.rels><?xml version="1.0" encoding="UTF-8" standalone="yes"?>
<Relationships xmlns="http://schemas.openxmlformats.org/package/2006/relationships"><Relationship Id="rId8" Type="http://schemas.openxmlformats.org/officeDocument/2006/relationships/image" Target="../media/image40.png" /><Relationship Id="rId3" Type="http://schemas.openxmlformats.org/officeDocument/2006/relationships/image" Target="../media/image10.png" /><Relationship Id="rId7" Type="http://schemas.openxmlformats.org/officeDocument/2006/relationships/image" Target="../media/image39.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38.png" /><Relationship Id="rId5" Type="http://schemas.openxmlformats.org/officeDocument/2006/relationships/image" Target="../media/image12.svg" /><Relationship Id="rId10" Type="http://schemas.openxmlformats.org/officeDocument/2006/relationships/image" Target="../media/image41.png" /><Relationship Id="rId4" Type="http://schemas.openxmlformats.org/officeDocument/2006/relationships/image" Target="../media/image11.png" /><Relationship Id="rId9" Type="http://schemas.openxmlformats.org/officeDocument/2006/relationships/image" Target="../media/image6.jpg" /></Relationships>
</file>

<file path=ppt/slides/_rels/slide1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37.png" /><Relationship Id="rId5" Type="http://schemas.openxmlformats.org/officeDocument/2006/relationships/image" Target="../media/image12.svg" /><Relationship Id="rId4" Type="http://schemas.openxmlformats.org/officeDocument/2006/relationships/image" Target="../media/image11.png" /></Relationships>
</file>

<file path=ppt/slides/_rels/slide2.xml.rels><?xml version="1.0" encoding="UTF-8" standalone="yes"?>
<Relationships xmlns="http://schemas.openxmlformats.org/package/2006/relationships"><Relationship Id="rId3" Type="http://schemas.openxmlformats.org/officeDocument/2006/relationships/image" Target="../media/image8.svg" /><Relationship Id="rId2" Type="http://schemas.openxmlformats.org/officeDocument/2006/relationships/image" Target="../media/image7.png" /><Relationship Id="rId1" Type="http://schemas.openxmlformats.org/officeDocument/2006/relationships/slideLayout" Target="../slideLayouts/slideLayout1.xml" /><Relationship Id="rId6" Type="http://schemas.openxmlformats.org/officeDocument/2006/relationships/image" Target="../media/image9.png" /><Relationship Id="rId5" Type="http://schemas.openxmlformats.org/officeDocument/2006/relationships/image" Target="../media/image5.svg"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42.png" /><Relationship Id="rId1" Type="http://schemas.openxmlformats.org/officeDocument/2006/relationships/slideLayout" Target="../slideLayouts/slideLayout1.xml" /><Relationship Id="rId6" Type="http://schemas.openxmlformats.org/officeDocument/2006/relationships/image" Target="../media/image5.svg" /><Relationship Id="rId5" Type="http://schemas.openxmlformats.org/officeDocument/2006/relationships/image" Target="../media/image4.png" /><Relationship Id="rId4" Type="http://schemas.openxmlformats.org/officeDocument/2006/relationships/image" Target="../media/image12.svg" /></Relationships>
</file>

<file path=ppt/slides/_rels/slide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12.svg" /><Relationship Id="rId4" Type="http://schemas.openxmlformats.org/officeDocument/2006/relationships/image" Target="../media/image11.png"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13.png" /><Relationship Id="rId5" Type="http://schemas.openxmlformats.org/officeDocument/2006/relationships/image" Target="../media/image12.svg" /><Relationship Id="rId4" Type="http://schemas.openxmlformats.org/officeDocument/2006/relationships/image" Target="../media/image11.png"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15.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14.png" /><Relationship Id="rId5" Type="http://schemas.openxmlformats.org/officeDocument/2006/relationships/image" Target="../media/image12.svg" /><Relationship Id="rId4" Type="http://schemas.openxmlformats.org/officeDocument/2006/relationships/image" Target="../media/image11.png"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17.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16.png" /><Relationship Id="rId5" Type="http://schemas.openxmlformats.org/officeDocument/2006/relationships/image" Target="../media/image12.svg" /><Relationship Id="rId4" Type="http://schemas.openxmlformats.org/officeDocument/2006/relationships/image" Target="../media/image11.png"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12.svg"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12.svg" /><Relationship Id="rId4" Type="http://schemas.openxmlformats.org/officeDocument/2006/relationships/image" Target="../media/image11.png" /></Relationships>
</file>

<file path=ppt/slides/_rels/slide9.xml.rels><?xml version="1.0" encoding="UTF-8" standalone="yes"?>
<Relationships xmlns="http://schemas.openxmlformats.org/package/2006/relationships"><Relationship Id="rId8" Type="http://schemas.openxmlformats.org/officeDocument/2006/relationships/image" Target="../media/image12.svg" /><Relationship Id="rId3" Type="http://schemas.openxmlformats.org/officeDocument/2006/relationships/diagramLayout" Target="../diagrams/layout1.xml" /><Relationship Id="rId7" Type="http://schemas.openxmlformats.org/officeDocument/2006/relationships/image" Target="../media/image11.pn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520D4CA4-D3DE-FF95-867D-3D1B5A206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7471"/>
            <a:ext cx="12160578" cy="2853059"/>
          </a:xfrm>
          <a:prstGeom prst="rect">
            <a:avLst/>
          </a:prstGeom>
        </p:spPr>
      </p:pic>
      <p:pic>
        <p:nvPicPr>
          <p:cNvPr id="5" name="Image 4" descr="Une image contenant flèche&#10;&#10;Description générée automatiquement">
            <a:extLst>
              <a:ext uri="{FF2B5EF4-FFF2-40B4-BE49-F238E27FC236}">
                <a16:creationId xmlns:a16="http://schemas.microsoft.com/office/drawing/2014/main" id="{15892AE1-52F8-D277-97B3-59A3093B8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449" y="2872173"/>
            <a:ext cx="1428750" cy="704850"/>
          </a:xfrm>
          <a:prstGeom prst="rect">
            <a:avLst/>
          </a:prstGeom>
        </p:spPr>
      </p:pic>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26" y="3920605"/>
            <a:ext cx="1428750" cy="1466850"/>
          </a:xfrm>
          <a:prstGeom prst="rect">
            <a:avLst/>
          </a:prstGeom>
        </p:spPr>
      </p:pic>
      <p:pic>
        <p:nvPicPr>
          <p:cNvPr id="15" name="Graphique 14">
            <a:extLst>
              <a:ext uri="{FF2B5EF4-FFF2-40B4-BE49-F238E27FC236}">
                <a16:creationId xmlns:a16="http://schemas.microsoft.com/office/drawing/2014/main" id="{1EAB2D35-E090-0BC5-B471-6D0342B994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866" y="-376575"/>
            <a:ext cx="1290637" cy="1290637"/>
          </a:xfrm>
          <a:prstGeom prst="rect">
            <a:avLst/>
          </a:prstGeom>
        </p:spPr>
      </p:pic>
      <p:sp>
        <p:nvSpPr>
          <p:cNvPr id="20" name="ZoneTexte 19">
            <a:extLst>
              <a:ext uri="{FF2B5EF4-FFF2-40B4-BE49-F238E27FC236}">
                <a16:creationId xmlns:a16="http://schemas.microsoft.com/office/drawing/2014/main" id="{DB7C29C0-A370-BBFF-25D6-B4522FFF53AB}"/>
              </a:ext>
            </a:extLst>
          </p:cNvPr>
          <p:cNvSpPr txBox="1"/>
          <p:nvPr/>
        </p:nvSpPr>
        <p:spPr>
          <a:xfrm>
            <a:off x="835801" y="1414510"/>
            <a:ext cx="8025639" cy="2123658"/>
          </a:xfrm>
          <a:prstGeom prst="rect">
            <a:avLst/>
          </a:prstGeom>
          <a:noFill/>
        </p:spPr>
        <p:txBody>
          <a:bodyPr wrap="square" rtlCol="0">
            <a:spAutoFit/>
          </a:bodyPr>
          <a:lstStyle/>
          <a:p>
            <a:pPr algn="ctr"/>
            <a:r>
              <a:rPr lang="fr-FR" sz="4400">
                <a:solidFill>
                  <a:schemeClr val="accent2"/>
                </a:solidFill>
                <a:latin typeface="Abadi" panose="020B0604020104020204" pitchFamily="34" charset="0"/>
              </a:rPr>
              <a:t>Financing Mechanisms of the Caisse des Dépôts et Consignations</a:t>
            </a:r>
            <a:endParaRPr lang="fr-TN" sz="4400" dirty="0">
              <a:solidFill>
                <a:schemeClr val="accent2"/>
              </a:solidFill>
              <a:latin typeface="Abadi" panose="020B0604020104020204" pitchFamily="34" charset="0"/>
            </a:endParaRPr>
          </a:p>
        </p:txBody>
      </p:sp>
      <p:pic>
        <p:nvPicPr>
          <p:cNvPr id="22" name="Image 21">
            <a:extLst>
              <a:ext uri="{FF2B5EF4-FFF2-40B4-BE49-F238E27FC236}">
                <a16:creationId xmlns:a16="http://schemas.microsoft.com/office/drawing/2014/main" id="{114B6770-B905-6612-445F-3431678899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1824" y="268744"/>
            <a:ext cx="1210533" cy="1452148"/>
          </a:xfrm>
          <a:prstGeom prst="rect">
            <a:avLst/>
          </a:prstGeom>
        </p:spPr>
      </p:pic>
    </p:spTree>
    <p:extLst>
      <p:ext uri="{BB962C8B-B14F-4D97-AF65-F5344CB8AC3E}">
        <p14:creationId xmlns:p14="http://schemas.microsoft.com/office/powerpoint/2010/main" val="354261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FBA9FD-6724-431A-9A5C-D387C40B8D6B}"/>
              </a:ext>
            </a:extLst>
          </p:cNvPr>
          <p:cNvSpPr/>
          <p:nvPr/>
        </p:nvSpPr>
        <p:spPr>
          <a:xfrm>
            <a:off x="4666162" y="3362733"/>
            <a:ext cx="1648375" cy="682529"/>
          </a:xfrm>
          <a:prstGeom prst="rect">
            <a:avLst/>
          </a:prstGeom>
          <a:solidFill>
            <a:srgbClr val="81192A"/>
          </a:solidFill>
          <a:ln w="22225" cap="rnd" cmpd="sng" algn="ctr">
            <a:solidFill>
              <a:srgbClr val="81192A">
                <a:shade val="50000"/>
              </a:srgbClr>
            </a:solidFill>
            <a:prstDash val="solid"/>
          </a:ln>
          <a:effectLst/>
        </p:spPr>
        <p:txBody>
          <a:bodyPr rtlCol="0" anchor="ctr"/>
          <a:lstStyle/>
          <a:p>
            <a:pPr algn="ctr">
              <a:defRPr/>
            </a:pPr>
            <a:r>
              <a:rPr lang="fr-FR" kern="0">
                <a:solidFill>
                  <a:prstClr val="white"/>
                </a:solidFill>
                <a:latin typeface="Gill Sans MT"/>
              </a:rPr>
              <a:t>Project Company</a:t>
            </a:r>
            <a:endParaRPr lang="fr-FR" kern="0" dirty="0">
              <a:solidFill>
                <a:prstClr val="white"/>
              </a:solidFill>
              <a:latin typeface="Gill Sans MT"/>
            </a:endParaRPr>
          </a:p>
        </p:txBody>
      </p:sp>
      <p:sp>
        <p:nvSpPr>
          <p:cNvPr id="7" name="Rectangle 6">
            <a:extLst>
              <a:ext uri="{FF2B5EF4-FFF2-40B4-BE49-F238E27FC236}">
                <a16:creationId xmlns:a16="http://schemas.microsoft.com/office/drawing/2014/main" id="{A217EFFE-0A7D-4AB2-B8DB-B7C52FC76E61}"/>
              </a:ext>
            </a:extLst>
          </p:cNvPr>
          <p:cNvSpPr/>
          <p:nvPr/>
        </p:nvSpPr>
        <p:spPr>
          <a:xfrm>
            <a:off x="1550684" y="3338312"/>
            <a:ext cx="914400" cy="673656"/>
          </a:xfrm>
          <a:prstGeom prst="rect">
            <a:avLst/>
          </a:prstGeom>
          <a:solidFill>
            <a:srgbClr val="CC3300"/>
          </a:solidFill>
          <a:ln w="22225" cap="rnd" cmpd="sng" algn="ctr">
            <a:solidFill>
              <a:srgbClr val="C05E0E">
                <a:shade val="50000"/>
              </a:srgbClr>
            </a:solidFill>
            <a:prstDash val="solid"/>
          </a:ln>
          <a:effectLst/>
        </p:spPr>
        <p:txBody>
          <a:bodyPr rtlCol="0" anchor="ctr"/>
          <a:lstStyle/>
          <a:p>
            <a:pPr algn="ctr">
              <a:defRPr/>
            </a:pPr>
            <a:r>
              <a:rPr lang="fr-FR" kern="0">
                <a:solidFill>
                  <a:prstClr val="white"/>
                </a:solidFill>
                <a:latin typeface="Gill Sans MT"/>
              </a:rPr>
              <a:t>Debts</a:t>
            </a:r>
            <a:endParaRPr lang="fr-FR" kern="0" dirty="0">
              <a:solidFill>
                <a:prstClr val="white"/>
              </a:solidFill>
              <a:latin typeface="Gill Sans MT"/>
            </a:endParaRPr>
          </a:p>
        </p:txBody>
      </p:sp>
      <p:sp>
        <p:nvSpPr>
          <p:cNvPr id="8" name="Rectangle 7">
            <a:extLst>
              <a:ext uri="{FF2B5EF4-FFF2-40B4-BE49-F238E27FC236}">
                <a16:creationId xmlns:a16="http://schemas.microsoft.com/office/drawing/2014/main" id="{F73222A1-0D03-4B5B-9ECC-56D63C016F1D}"/>
              </a:ext>
            </a:extLst>
          </p:cNvPr>
          <p:cNvSpPr/>
          <p:nvPr/>
        </p:nvSpPr>
        <p:spPr>
          <a:xfrm>
            <a:off x="7962912" y="3423614"/>
            <a:ext cx="936089" cy="633777"/>
          </a:xfrm>
          <a:prstGeom prst="rect">
            <a:avLst/>
          </a:prstGeom>
          <a:solidFill>
            <a:srgbClr val="CC3300"/>
          </a:solidFill>
          <a:ln w="22225" cap="rnd" cmpd="sng" algn="ctr">
            <a:solidFill>
              <a:srgbClr val="8B7B57">
                <a:shade val="50000"/>
              </a:srgbClr>
            </a:solidFill>
            <a:prstDash val="solid"/>
          </a:ln>
          <a:effectLst/>
        </p:spPr>
        <p:txBody>
          <a:bodyPr rtlCol="0" anchor="ctr"/>
          <a:lstStyle/>
          <a:p>
            <a:pPr algn="ctr">
              <a:defRPr/>
            </a:pPr>
            <a:r>
              <a:rPr lang="fr-FR" kern="0" dirty="0">
                <a:solidFill>
                  <a:prstClr val="white"/>
                </a:solidFill>
                <a:latin typeface="Gill Sans MT"/>
              </a:rPr>
              <a:t>Fonds propres</a:t>
            </a:r>
          </a:p>
        </p:txBody>
      </p:sp>
      <p:sp>
        <p:nvSpPr>
          <p:cNvPr id="9" name="Rectangle 8">
            <a:extLst>
              <a:ext uri="{FF2B5EF4-FFF2-40B4-BE49-F238E27FC236}">
                <a16:creationId xmlns:a16="http://schemas.microsoft.com/office/drawing/2014/main" id="{4851A506-AD16-42F0-92E9-83A8972BA382}"/>
              </a:ext>
            </a:extLst>
          </p:cNvPr>
          <p:cNvSpPr/>
          <p:nvPr/>
        </p:nvSpPr>
        <p:spPr>
          <a:xfrm>
            <a:off x="2378233" y="5386974"/>
            <a:ext cx="1635617" cy="453512"/>
          </a:xfrm>
          <a:prstGeom prst="rect">
            <a:avLst/>
          </a:prstGeom>
          <a:solidFill>
            <a:srgbClr val="666633"/>
          </a:solidFill>
          <a:ln w="22225" cap="rnd" cmpd="sng" algn="ctr">
            <a:solidFill>
              <a:srgbClr val="666633"/>
            </a:solidFill>
            <a:prstDash val="solid"/>
          </a:ln>
          <a:effectLst/>
        </p:spPr>
        <p:txBody>
          <a:bodyPr rtlCol="0" anchor="ctr"/>
          <a:lstStyle/>
          <a:p>
            <a:pPr algn="ctr">
              <a:defRPr/>
            </a:pPr>
            <a:r>
              <a:rPr lang="fr-FR" sz="1600" kern="0" dirty="0">
                <a:solidFill>
                  <a:prstClr val="white"/>
                </a:solidFill>
                <a:latin typeface="Gill Sans MT"/>
              </a:rPr>
              <a:t>Conception/ Réalisation</a:t>
            </a:r>
          </a:p>
        </p:txBody>
      </p:sp>
      <p:sp>
        <p:nvSpPr>
          <p:cNvPr id="10" name="Rectangle 9">
            <a:extLst>
              <a:ext uri="{FF2B5EF4-FFF2-40B4-BE49-F238E27FC236}">
                <a16:creationId xmlns:a16="http://schemas.microsoft.com/office/drawing/2014/main" id="{6D58A920-6746-42F2-A269-468D8ED74CC6}"/>
              </a:ext>
            </a:extLst>
          </p:cNvPr>
          <p:cNvSpPr/>
          <p:nvPr/>
        </p:nvSpPr>
        <p:spPr>
          <a:xfrm>
            <a:off x="4666162" y="5385053"/>
            <a:ext cx="1635617" cy="453512"/>
          </a:xfrm>
          <a:prstGeom prst="rect">
            <a:avLst/>
          </a:prstGeom>
          <a:solidFill>
            <a:srgbClr val="666633"/>
          </a:solidFill>
          <a:ln w="22225" cap="rnd" cmpd="sng" algn="ctr">
            <a:solidFill>
              <a:srgbClr val="666633"/>
            </a:solidFill>
            <a:prstDash val="solid"/>
          </a:ln>
          <a:effectLst/>
        </p:spPr>
        <p:txBody>
          <a:bodyPr rtlCol="0" anchor="ctr"/>
          <a:lstStyle/>
          <a:p>
            <a:pPr algn="ctr">
              <a:defRPr/>
            </a:pPr>
            <a:r>
              <a:rPr lang="fr-FR" sz="1600" kern="0">
                <a:solidFill>
                  <a:prstClr val="white"/>
                </a:solidFill>
                <a:latin typeface="Gill Sans MT"/>
              </a:rPr>
              <a:t>Maintenance</a:t>
            </a:r>
            <a:endParaRPr lang="fr-FR" sz="1600" kern="0" dirty="0">
              <a:solidFill>
                <a:prstClr val="white"/>
              </a:solidFill>
              <a:latin typeface="Gill Sans MT"/>
            </a:endParaRPr>
          </a:p>
        </p:txBody>
      </p:sp>
      <p:sp>
        <p:nvSpPr>
          <p:cNvPr id="11" name="Rectangle 10">
            <a:extLst>
              <a:ext uri="{FF2B5EF4-FFF2-40B4-BE49-F238E27FC236}">
                <a16:creationId xmlns:a16="http://schemas.microsoft.com/office/drawing/2014/main" id="{1C535515-28FF-464D-BD4A-04C1172B4597}"/>
              </a:ext>
            </a:extLst>
          </p:cNvPr>
          <p:cNvSpPr/>
          <p:nvPr/>
        </p:nvSpPr>
        <p:spPr>
          <a:xfrm>
            <a:off x="4669389" y="1955927"/>
            <a:ext cx="1635617" cy="601073"/>
          </a:xfrm>
          <a:prstGeom prst="rect">
            <a:avLst/>
          </a:prstGeom>
          <a:solidFill>
            <a:srgbClr val="800000"/>
          </a:solidFill>
          <a:ln w="22225" cap="rnd" cmpd="sng" algn="ctr">
            <a:noFill/>
            <a:prstDash val="solid"/>
          </a:ln>
          <a:effectLst/>
        </p:spPr>
        <p:txBody>
          <a:bodyPr rtlCol="0" anchor="ctr"/>
          <a:lstStyle/>
          <a:p>
            <a:pPr algn="ctr">
              <a:defRPr/>
            </a:pPr>
            <a:r>
              <a:rPr lang="fr-FR" kern="0">
                <a:solidFill>
                  <a:prstClr val="white"/>
                </a:solidFill>
                <a:latin typeface="Gill Sans MT"/>
              </a:rPr>
              <a:t>Public Partner</a:t>
            </a:r>
            <a:endParaRPr lang="fr-FR" kern="0" dirty="0">
              <a:solidFill>
                <a:prstClr val="white"/>
              </a:solidFill>
              <a:latin typeface="Gill Sans MT"/>
            </a:endParaRPr>
          </a:p>
        </p:txBody>
      </p:sp>
      <p:sp>
        <p:nvSpPr>
          <p:cNvPr id="12" name="Rectangle 11">
            <a:extLst>
              <a:ext uri="{FF2B5EF4-FFF2-40B4-BE49-F238E27FC236}">
                <a16:creationId xmlns:a16="http://schemas.microsoft.com/office/drawing/2014/main" id="{2B0046AA-110A-4F97-9E3F-5FB9607091B6}"/>
              </a:ext>
            </a:extLst>
          </p:cNvPr>
          <p:cNvSpPr/>
          <p:nvPr/>
        </p:nvSpPr>
        <p:spPr>
          <a:xfrm>
            <a:off x="6902896" y="5431034"/>
            <a:ext cx="1635617" cy="453512"/>
          </a:xfrm>
          <a:prstGeom prst="rect">
            <a:avLst/>
          </a:prstGeom>
          <a:solidFill>
            <a:srgbClr val="666633"/>
          </a:solidFill>
          <a:ln w="22225" cap="rnd" cmpd="sng" algn="ctr">
            <a:solidFill>
              <a:srgbClr val="666633"/>
            </a:solidFill>
            <a:prstDash val="solid"/>
          </a:ln>
          <a:effectLst/>
        </p:spPr>
        <p:txBody>
          <a:bodyPr rtlCol="0" anchor="ctr"/>
          <a:lstStyle/>
          <a:p>
            <a:pPr algn="ctr"/>
            <a:r>
              <a:rPr lang="fr-FR" sz="1600" kern="0">
                <a:solidFill>
                  <a:prstClr val="white"/>
                </a:solidFill>
                <a:latin typeface="Gill Sans MT"/>
              </a:rPr>
              <a:t>Ancillary services</a:t>
            </a:r>
            <a:endParaRPr lang="fr-FR" sz="1600" kern="0" dirty="0">
              <a:solidFill>
                <a:prstClr val="white"/>
              </a:solidFill>
              <a:latin typeface="Gill Sans MT"/>
            </a:endParaRPr>
          </a:p>
        </p:txBody>
      </p:sp>
      <p:cxnSp>
        <p:nvCxnSpPr>
          <p:cNvPr id="13" name="Connecteur droit avec flèche 12">
            <a:extLst>
              <a:ext uri="{FF2B5EF4-FFF2-40B4-BE49-F238E27FC236}">
                <a16:creationId xmlns:a16="http://schemas.microsoft.com/office/drawing/2014/main" id="{562046CB-2945-498A-A293-B1905E7FEFB7}"/>
              </a:ext>
            </a:extLst>
          </p:cNvPr>
          <p:cNvCxnSpPr>
            <a:stCxn id="6" idx="1"/>
            <a:endCxn id="7" idx="3"/>
          </p:cNvCxnSpPr>
          <p:nvPr/>
        </p:nvCxnSpPr>
        <p:spPr>
          <a:xfrm flipH="1" flipV="1">
            <a:off x="2465085" y="3675141"/>
            <a:ext cx="2201077" cy="28857"/>
          </a:xfrm>
          <a:prstGeom prst="straightConnector1">
            <a:avLst/>
          </a:prstGeom>
          <a:noFill/>
          <a:ln w="12700" cap="rnd" cmpd="sng" algn="ctr">
            <a:solidFill>
              <a:srgbClr val="81192A">
                <a:lumMod val="90000"/>
              </a:srgbClr>
            </a:solidFill>
            <a:prstDash val="solid"/>
            <a:headEnd type="arrow"/>
            <a:tailEnd type="arrow"/>
          </a:ln>
          <a:effectLst/>
        </p:spPr>
      </p:cxnSp>
      <p:sp>
        <p:nvSpPr>
          <p:cNvPr id="14" name="ZoneTexte 13">
            <a:extLst>
              <a:ext uri="{FF2B5EF4-FFF2-40B4-BE49-F238E27FC236}">
                <a16:creationId xmlns:a16="http://schemas.microsoft.com/office/drawing/2014/main" id="{7F8408C7-9AEF-448F-864A-B2DD6B107038}"/>
              </a:ext>
            </a:extLst>
          </p:cNvPr>
          <p:cNvSpPr txBox="1"/>
          <p:nvPr/>
        </p:nvSpPr>
        <p:spPr>
          <a:xfrm>
            <a:off x="2547150" y="3398142"/>
            <a:ext cx="1565750" cy="276999"/>
          </a:xfrm>
          <a:prstGeom prst="rect">
            <a:avLst/>
          </a:prstGeom>
          <a:noFill/>
        </p:spPr>
        <p:txBody>
          <a:bodyPr wrap="none" rtlCol="0">
            <a:spAutoFit/>
          </a:bodyPr>
          <a:lstStyle/>
          <a:p>
            <a:r>
              <a:rPr lang="fr-FR" sz="1200" b="1" dirty="0" err="1">
                <a:solidFill>
                  <a:prstClr val="black"/>
                </a:solidFill>
                <a:latin typeface="Gill Sans MT"/>
              </a:rPr>
              <a:t>Credit</a:t>
            </a:r>
            <a:r>
              <a:rPr lang="fr-FR" sz="1200" b="1" dirty="0">
                <a:solidFill>
                  <a:prstClr val="black"/>
                </a:solidFill>
                <a:latin typeface="Gill Sans MT"/>
              </a:rPr>
              <a:t> </a:t>
            </a:r>
            <a:r>
              <a:rPr lang="fr-FR" sz="1200" b="1" dirty="0" err="1">
                <a:solidFill>
                  <a:prstClr val="black"/>
                </a:solidFill>
                <a:latin typeface="Gill Sans MT"/>
              </a:rPr>
              <a:t>Agreements</a:t>
            </a:r>
            <a:endParaRPr lang="fr-FR" sz="1200" b="1" dirty="0">
              <a:solidFill>
                <a:prstClr val="black"/>
              </a:solidFill>
              <a:latin typeface="Gill Sans MT"/>
            </a:endParaRPr>
          </a:p>
        </p:txBody>
      </p:sp>
      <p:cxnSp>
        <p:nvCxnSpPr>
          <p:cNvPr id="15" name="Connecteur droit avec flèche 14">
            <a:extLst>
              <a:ext uri="{FF2B5EF4-FFF2-40B4-BE49-F238E27FC236}">
                <a16:creationId xmlns:a16="http://schemas.microsoft.com/office/drawing/2014/main" id="{515743C3-BB6F-415B-9EF6-90C67E81F55C}"/>
              </a:ext>
            </a:extLst>
          </p:cNvPr>
          <p:cNvCxnSpPr>
            <a:stCxn id="6" idx="3"/>
          </p:cNvCxnSpPr>
          <p:nvPr/>
        </p:nvCxnSpPr>
        <p:spPr>
          <a:xfrm flipV="1">
            <a:off x="6314536" y="3703193"/>
            <a:ext cx="1670064" cy="805"/>
          </a:xfrm>
          <a:prstGeom prst="straightConnector1">
            <a:avLst/>
          </a:prstGeom>
          <a:noFill/>
          <a:ln w="12700" cap="rnd" cmpd="sng" algn="ctr">
            <a:solidFill>
              <a:srgbClr val="81192A">
                <a:lumMod val="90000"/>
              </a:srgbClr>
            </a:solidFill>
            <a:prstDash val="solid"/>
            <a:headEnd type="arrow"/>
            <a:tailEnd type="arrow"/>
          </a:ln>
          <a:effectLst/>
        </p:spPr>
      </p:cxnSp>
      <p:sp>
        <p:nvSpPr>
          <p:cNvPr id="16" name="ZoneTexte 15">
            <a:extLst>
              <a:ext uri="{FF2B5EF4-FFF2-40B4-BE49-F238E27FC236}">
                <a16:creationId xmlns:a16="http://schemas.microsoft.com/office/drawing/2014/main" id="{44A388AC-1AB3-43FF-A16A-60B713B43190}"/>
              </a:ext>
            </a:extLst>
          </p:cNvPr>
          <p:cNvSpPr txBox="1"/>
          <p:nvPr/>
        </p:nvSpPr>
        <p:spPr>
          <a:xfrm>
            <a:off x="6327219" y="3375325"/>
            <a:ext cx="1995611" cy="276999"/>
          </a:xfrm>
          <a:prstGeom prst="rect">
            <a:avLst/>
          </a:prstGeom>
          <a:noFill/>
        </p:spPr>
        <p:txBody>
          <a:bodyPr wrap="none" rtlCol="0">
            <a:spAutoFit/>
          </a:bodyPr>
          <a:lstStyle/>
          <a:p>
            <a:r>
              <a:rPr lang="fr-FR" sz="1200" b="1">
                <a:solidFill>
                  <a:prstClr val="black"/>
                </a:solidFill>
                <a:latin typeface="Gill Sans MT"/>
              </a:rPr>
              <a:t>Shareholders' agreement</a:t>
            </a:r>
            <a:endParaRPr lang="fr-FR" sz="1200" b="1" dirty="0">
              <a:solidFill>
                <a:prstClr val="black"/>
              </a:solidFill>
              <a:latin typeface="Gill Sans MT"/>
            </a:endParaRPr>
          </a:p>
        </p:txBody>
      </p:sp>
      <p:cxnSp>
        <p:nvCxnSpPr>
          <p:cNvPr id="18" name="Connecteur droit 17">
            <a:extLst>
              <a:ext uri="{FF2B5EF4-FFF2-40B4-BE49-F238E27FC236}">
                <a16:creationId xmlns:a16="http://schemas.microsoft.com/office/drawing/2014/main" id="{60E838F6-D500-48B4-AE52-DC8EF1E0BC82}"/>
              </a:ext>
            </a:extLst>
          </p:cNvPr>
          <p:cNvCxnSpPr>
            <a:stCxn id="6" idx="2"/>
          </p:cNvCxnSpPr>
          <p:nvPr/>
        </p:nvCxnSpPr>
        <p:spPr>
          <a:xfrm rot="16200000" flipH="1">
            <a:off x="5317501" y="4218109"/>
            <a:ext cx="348684" cy="2989"/>
          </a:xfrm>
          <a:prstGeom prst="line">
            <a:avLst/>
          </a:prstGeom>
          <a:noFill/>
          <a:ln w="12700" cap="rnd" cmpd="sng" algn="ctr">
            <a:solidFill>
              <a:srgbClr val="81192A">
                <a:lumMod val="90000"/>
              </a:srgbClr>
            </a:solidFill>
            <a:prstDash val="solid"/>
            <a:headEnd type="arrow"/>
          </a:ln>
          <a:effectLst/>
        </p:spPr>
      </p:cxnSp>
      <p:sp>
        <p:nvSpPr>
          <p:cNvPr id="19" name="ZoneTexte 18">
            <a:extLst>
              <a:ext uri="{FF2B5EF4-FFF2-40B4-BE49-F238E27FC236}">
                <a16:creationId xmlns:a16="http://schemas.microsoft.com/office/drawing/2014/main" id="{3D57EB87-44E8-4672-B02E-8C27B95DF026}"/>
              </a:ext>
            </a:extLst>
          </p:cNvPr>
          <p:cNvSpPr txBox="1"/>
          <p:nvPr/>
        </p:nvSpPr>
        <p:spPr>
          <a:xfrm>
            <a:off x="4578939" y="4442073"/>
            <a:ext cx="1133644" cy="276999"/>
          </a:xfrm>
          <a:prstGeom prst="rect">
            <a:avLst/>
          </a:prstGeom>
          <a:noFill/>
        </p:spPr>
        <p:txBody>
          <a:bodyPr wrap="none" rtlCol="0">
            <a:spAutoFit/>
          </a:bodyPr>
          <a:lstStyle/>
          <a:p>
            <a:r>
              <a:rPr lang="fr-FR" sz="1200" b="1">
                <a:solidFill>
                  <a:prstClr val="black"/>
                </a:solidFill>
                <a:latin typeface="Gill Sans MT"/>
              </a:rPr>
              <a:t>Subcontracts</a:t>
            </a:r>
            <a:endParaRPr lang="fr-FR" sz="1200" b="1" dirty="0">
              <a:solidFill>
                <a:prstClr val="black"/>
              </a:solidFill>
              <a:latin typeface="Gill Sans MT"/>
            </a:endParaRPr>
          </a:p>
        </p:txBody>
      </p:sp>
      <p:cxnSp>
        <p:nvCxnSpPr>
          <p:cNvPr id="20" name="Forme 27">
            <a:extLst>
              <a:ext uri="{FF2B5EF4-FFF2-40B4-BE49-F238E27FC236}">
                <a16:creationId xmlns:a16="http://schemas.microsoft.com/office/drawing/2014/main" id="{7FCF56F9-FC56-4512-96C0-4BB6F87AE9D6}"/>
              </a:ext>
            </a:extLst>
          </p:cNvPr>
          <p:cNvCxnSpPr>
            <a:endCxn id="9" idx="0"/>
          </p:cNvCxnSpPr>
          <p:nvPr/>
        </p:nvCxnSpPr>
        <p:spPr>
          <a:xfrm rot="10800000" flipV="1">
            <a:off x="3196043" y="4562386"/>
            <a:ext cx="1382901" cy="824588"/>
          </a:xfrm>
          <a:prstGeom prst="bentConnector2">
            <a:avLst/>
          </a:prstGeom>
          <a:noFill/>
          <a:ln w="12700" cap="rnd" cmpd="sng" algn="ctr">
            <a:solidFill>
              <a:srgbClr val="81192A">
                <a:lumMod val="90000"/>
              </a:srgbClr>
            </a:solidFill>
            <a:prstDash val="solid"/>
            <a:tailEnd type="arrow"/>
          </a:ln>
          <a:effectLst/>
        </p:spPr>
      </p:cxnSp>
      <p:cxnSp>
        <p:nvCxnSpPr>
          <p:cNvPr id="21" name="Forme 29">
            <a:extLst>
              <a:ext uri="{FF2B5EF4-FFF2-40B4-BE49-F238E27FC236}">
                <a16:creationId xmlns:a16="http://schemas.microsoft.com/office/drawing/2014/main" id="{DA179517-06B8-4B5B-8086-734CBE36C333}"/>
              </a:ext>
            </a:extLst>
          </p:cNvPr>
          <p:cNvCxnSpPr>
            <a:stCxn id="19" idx="3"/>
            <a:endCxn id="12" idx="0"/>
          </p:cNvCxnSpPr>
          <p:nvPr/>
        </p:nvCxnSpPr>
        <p:spPr>
          <a:xfrm>
            <a:off x="5712583" y="4580573"/>
            <a:ext cx="2008122" cy="850461"/>
          </a:xfrm>
          <a:prstGeom prst="bentConnector2">
            <a:avLst/>
          </a:prstGeom>
          <a:noFill/>
          <a:ln w="12700" cap="rnd" cmpd="sng" algn="ctr">
            <a:solidFill>
              <a:srgbClr val="81192A">
                <a:lumMod val="90000"/>
              </a:srgbClr>
            </a:solidFill>
            <a:prstDash val="solid"/>
            <a:tailEnd type="arrow"/>
          </a:ln>
          <a:effectLst/>
        </p:spPr>
      </p:cxnSp>
      <p:cxnSp>
        <p:nvCxnSpPr>
          <p:cNvPr id="22" name="Connecteur droit avec flèche 21">
            <a:extLst>
              <a:ext uri="{FF2B5EF4-FFF2-40B4-BE49-F238E27FC236}">
                <a16:creationId xmlns:a16="http://schemas.microsoft.com/office/drawing/2014/main" id="{585F983E-16A5-4648-9C11-776C33637CD3}"/>
              </a:ext>
            </a:extLst>
          </p:cNvPr>
          <p:cNvCxnSpPr>
            <a:endCxn id="10" idx="0"/>
          </p:cNvCxnSpPr>
          <p:nvPr/>
        </p:nvCxnSpPr>
        <p:spPr>
          <a:xfrm>
            <a:off x="5478300" y="4719071"/>
            <a:ext cx="5671" cy="665982"/>
          </a:xfrm>
          <a:prstGeom prst="straightConnector1">
            <a:avLst/>
          </a:prstGeom>
          <a:noFill/>
          <a:ln w="12700" cap="rnd" cmpd="sng" algn="ctr">
            <a:solidFill>
              <a:srgbClr val="81192A">
                <a:lumMod val="90000"/>
              </a:srgbClr>
            </a:solidFill>
            <a:prstDash val="solid"/>
            <a:tailEnd type="arrow"/>
          </a:ln>
          <a:effectLst/>
        </p:spPr>
      </p:cxnSp>
      <p:cxnSp>
        <p:nvCxnSpPr>
          <p:cNvPr id="23" name="Forme 27">
            <a:extLst>
              <a:ext uri="{FF2B5EF4-FFF2-40B4-BE49-F238E27FC236}">
                <a16:creationId xmlns:a16="http://schemas.microsoft.com/office/drawing/2014/main" id="{9EDA7C0D-C920-4C81-95FF-0A59AAE68DA3}"/>
              </a:ext>
            </a:extLst>
          </p:cNvPr>
          <p:cNvCxnSpPr>
            <a:stCxn id="11" idx="2"/>
            <a:endCxn id="6" idx="0"/>
          </p:cNvCxnSpPr>
          <p:nvPr/>
        </p:nvCxnSpPr>
        <p:spPr>
          <a:xfrm rot="16200000" flipH="1">
            <a:off x="5085908" y="2958289"/>
            <a:ext cx="805733" cy="3152"/>
          </a:xfrm>
          <a:prstGeom prst="bentConnector3">
            <a:avLst>
              <a:gd name="adj1" fmla="val 50000"/>
            </a:avLst>
          </a:prstGeom>
          <a:noFill/>
          <a:ln w="12700" cap="rnd" cmpd="sng" algn="ctr">
            <a:solidFill>
              <a:srgbClr val="81192A">
                <a:lumMod val="90000"/>
              </a:srgbClr>
            </a:solidFill>
            <a:prstDash val="solid"/>
            <a:tailEnd type="arrow"/>
          </a:ln>
          <a:effectLst/>
        </p:spPr>
      </p:cxnSp>
      <p:sp>
        <p:nvSpPr>
          <p:cNvPr id="24" name="ZoneTexte 23">
            <a:extLst>
              <a:ext uri="{FF2B5EF4-FFF2-40B4-BE49-F238E27FC236}">
                <a16:creationId xmlns:a16="http://schemas.microsoft.com/office/drawing/2014/main" id="{B0594954-55B6-4DB9-BE56-BDDE64319B06}"/>
              </a:ext>
            </a:extLst>
          </p:cNvPr>
          <p:cNvSpPr txBox="1"/>
          <p:nvPr/>
        </p:nvSpPr>
        <p:spPr>
          <a:xfrm>
            <a:off x="9210380" y="3121143"/>
            <a:ext cx="883395" cy="276999"/>
          </a:xfrm>
          <a:prstGeom prst="rect">
            <a:avLst/>
          </a:prstGeom>
          <a:noFill/>
        </p:spPr>
        <p:txBody>
          <a:bodyPr wrap="square" rtlCol="0">
            <a:spAutoFit/>
          </a:bodyPr>
          <a:lstStyle/>
          <a:p>
            <a:r>
              <a:rPr lang="fr-FR" sz="1200">
                <a:solidFill>
                  <a:prstClr val="black"/>
                </a:solidFill>
                <a:latin typeface="Gill Sans MT"/>
              </a:rPr>
              <a:t>Capital</a:t>
            </a:r>
            <a:endParaRPr lang="fr-FR" sz="1200" dirty="0">
              <a:solidFill>
                <a:prstClr val="black"/>
              </a:solidFill>
              <a:latin typeface="Gill Sans MT"/>
            </a:endParaRPr>
          </a:p>
        </p:txBody>
      </p:sp>
      <p:sp>
        <p:nvSpPr>
          <p:cNvPr id="25" name="ZoneTexte 24">
            <a:extLst>
              <a:ext uri="{FF2B5EF4-FFF2-40B4-BE49-F238E27FC236}">
                <a16:creationId xmlns:a16="http://schemas.microsoft.com/office/drawing/2014/main" id="{DE5F766F-EF27-48F4-840A-F86634848677}"/>
              </a:ext>
            </a:extLst>
          </p:cNvPr>
          <p:cNvSpPr txBox="1"/>
          <p:nvPr/>
        </p:nvSpPr>
        <p:spPr>
          <a:xfrm>
            <a:off x="8975980" y="3387110"/>
            <a:ext cx="1090670" cy="276999"/>
          </a:xfrm>
          <a:prstGeom prst="rect">
            <a:avLst/>
          </a:prstGeom>
          <a:noFill/>
        </p:spPr>
        <p:txBody>
          <a:bodyPr wrap="square" rtlCol="0">
            <a:spAutoFit/>
          </a:bodyPr>
          <a:lstStyle/>
          <a:p>
            <a:pPr algn="ctr"/>
            <a:r>
              <a:rPr lang="fr-FR" sz="1200" dirty="0">
                <a:solidFill>
                  <a:prstClr val="black"/>
                </a:solidFill>
                <a:latin typeface="Gill Sans MT"/>
              </a:rPr>
              <a:t>Mezzanine</a:t>
            </a:r>
          </a:p>
        </p:txBody>
      </p:sp>
      <p:pic>
        <p:nvPicPr>
          <p:cNvPr id="26" name="Image 25">
            <a:extLst>
              <a:ext uri="{FF2B5EF4-FFF2-40B4-BE49-F238E27FC236}">
                <a16:creationId xmlns:a16="http://schemas.microsoft.com/office/drawing/2014/main" id="{5ECAB106-0FFA-4202-B222-0686976D9B55}"/>
              </a:ext>
            </a:extLst>
          </p:cNvPr>
          <p:cNvPicPr>
            <a:picLocks noChangeAspect="1"/>
          </p:cNvPicPr>
          <p:nvPr/>
        </p:nvPicPr>
        <p:blipFill>
          <a:blip r:embed="rId3"/>
          <a:stretch>
            <a:fillRect/>
          </a:stretch>
        </p:blipFill>
        <p:spPr>
          <a:xfrm>
            <a:off x="7895862" y="1644770"/>
            <a:ext cx="753859" cy="908339"/>
          </a:xfrm>
          <a:prstGeom prst="rect">
            <a:avLst/>
          </a:prstGeom>
        </p:spPr>
      </p:pic>
      <p:sp>
        <p:nvSpPr>
          <p:cNvPr id="27" name="ZoneTexte 26">
            <a:extLst>
              <a:ext uri="{FF2B5EF4-FFF2-40B4-BE49-F238E27FC236}">
                <a16:creationId xmlns:a16="http://schemas.microsoft.com/office/drawing/2014/main" id="{A45644D8-253A-4F6D-9C98-11DCCD3157DD}"/>
              </a:ext>
            </a:extLst>
          </p:cNvPr>
          <p:cNvSpPr txBox="1"/>
          <p:nvPr/>
        </p:nvSpPr>
        <p:spPr>
          <a:xfrm>
            <a:off x="4427538" y="2708544"/>
            <a:ext cx="1208621" cy="276999"/>
          </a:xfrm>
          <a:prstGeom prst="rect">
            <a:avLst/>
          </a:prstGeom>
          <a:noFill/>
        </p:spPr>
        <p:txBody>
          <a:bodyPr wrap="square" rtlCol="0">
            <a:spAutoFit/>
          </a:bodyPr>
          <a:lstStyle/>
          <a:p>
            <a:r>
              <a:rPr lang="fr-FR" sz="1200" b="1">
                <a:solidFill>
                  <a:prstClr val="black"/>
                </a:solidFill>
                <a:latin typeface="Gill Sans MT"/>
              </a:rPr>
              <a:t>PPP Contract</a:t>
            </a:r>
            <a:endParaRPr lang="fr-FR" sz="1200" b="1" dirty="0">
              <a:solidFill>
                <a:prstClr val="black"/>
              </a:solidFill>
              <a:latin typeface="Gill Sans MT"/>
            </a:endParaRPr>
          </a:p>
        </p:txBody>
      </p:sp>
      <p:sp>
        <p:nvSpPr>
          <p:cNvPr id="28" name="Rectangle 27">
            <a:extLst>
              <a:ext uri="{FF2B5EF4-FFF2-40B4-BE49-F238E27FC236}">
                <a16:creationId xmlns:a16="http://schemas.microsoft.com/office/drawing/2014/main" id="{0AE51149-B8DB-48FC-8CD4-380F1B65222E}"/>
              </a:ext>
            </a:extLst>
          </p:cNvPr>
          <p:cNvSpPr/>
          <p:nvPr/>
        </p:nvSpPr>
        <p:spPr>
          <a:xfrm>
            <a:off x="9186262" y="1939941"/>
            <a:ext cx="1635617" cy="534471"/>
          </a:xfrm>
          <a:prstGeom prst="rect">
            <a:avLst/>
          </a:prstGeom>
          <a:solidFill>
            <a:srgbClr val="800000"/>
          </a:solidFill>
          <a:ln w="22225" cap="rnd" cmpd="sng" algn="ctr">
            <a:noFill/>
            <a:prstDash val="solid"/>
          </a:ln>
          <a:effectLst/>
        </p:spPr>
        <p:txBody>
          <a:bodyPr rtlCol="0" anchor="ctr"/>
          <a:lstStyle/>
          <a:p>
            <a:pPr algn="ctr">
              <a:defRPr/>
            </a:pPr>
            <a:r>
              <a:rPr lang="fr-FR" kern="0" dirty="0">
                <a:solidFill>
                  <a:prstClr val="white"/>
                </a:solidFill>
                <a:latin typeface="Gill Sans MT"/>
              </a:rPr>
              <a:t>Partenaires privés</a:t>
            </a:r>
          </a:p>
        </p:txBody>
      </p:sp>
      <p:cxnSp>
        <p:nvCxnSpPr>
          <p:cNvPr id="29" name="Forme 27">
            <a:extLst>
              <a:ext uri="{FF2B5EF4-FFF2-40B4-BE49-F238E27FC236}">
                <a16:creationId xmlns:a16="http://schemas.microsoft.com/office/drawing/2014/main" id="{F6C60651-4253-4073-9C8A-7D13E8D4D4B6}"/>
              </a:ext>
            </a:extLst>
          </p:cNvPr>
          <p:cNvCxnSpPr>
            <a:cxnSpLocks/>
            <a:stCxn id="28" idx="2"/>
          </p:cNvCxnSpPr>
          <p:nvPr/>
        </p:nvCxnSpPr>
        <p:spPr>
          <a:xfrm rot="5400000">
            <a:off x="8989671" y="2383742"/>
            <a:ext cx="923730" cy="1105071"/>
          </a:xfrm>
          <a:prstGeom prst="bentConnector2">
            <a:avLst/>
          </a:prstGeom>
          <a:noFill/>
          <a:ln w="12700" cap="rnd" cmpd="sng" algn="ctr">
            <a:solidFill>
              <a:srgbClr val="81192A">
                <a:lumMod val="90000"/>
              </a:srgbClr>
            </a:solidFill>
            <a:prstDash val="solid"/>
            <a:tailEnd type="arrow"/>
          </a:ln>
          <a:effectLst/>
        </p:spPr>
      </p:cxnSp>
      <p:cxnSp>
        <p:nvCxnSpPr>
          <p:cNvPr id="30" name="Connecteur droit avec flèche 29">
            <a:extLst>
              <a:ext uri="{FF2B5EF4-FFF2-40B4-BE49-F238E27FC236}">
                <a16:creationId xmlns:a16="http://schemas.microsoft.com/office/drawing/2014/main" id="{5A87837C-8715-4CBD-B553-FCF72004D78E}"/>
              </a:ext>
            </a:extLst>
          </p:cNvPr>
          <p:cNvCxnSpPr>
            <a:cxnSpLocks/>
            <a:stCxn id="26" idx="2"/>
            <a:endCxn id="8" idx="0"/>
          </p:cNvCxnSpPr>
          <p:nvPr/>
        </p:nvCxnSpPr>
        <p:spPr>
          <a:xfrm>
            <a:off x="8272792" y="2553109"/>
            <a:ext cx="158165" cy="870505"/>
          </a:xfrm>
          <a:prstGeom prst="straightConnector1">
            <a:avLst/>
          </a:prstGeom>
          <a:ln>
            <a:solidFill>
              <a:srgbClr val="8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F2AA7075-AC73-4750-8589-7DD257B5DFD0}"/>
              </a:ext>
            </a:extLst>
          </p:cNvPr>
          <p:cNvCxnSpPr/>
          <p:nvPr/>
        </p:nvCxnSpPr>
        <p:spPr>
          <a:xfrm>
            <a:off x="5693092" y="2556999"/>
            <a:ext cx="2522862" cy="830111"/>
          </a:xfrm>
          <a:prstGeom prst="straightConnector1">
            <a:avLst/>
          </a:prstGeom>
          <a:ln>
            <a:solidFill>
              <a:srgbClr val="80000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B80CC8AB-BFCE-4FBA-A5B1-1FB2EB6FBE0B}"/>
              </a:ext>
            </a:extLst>
          </p:cNvPr>
          <p:cNvCxnSpPr>
            <a:cxnSpLocks/>
            <a:stCxn id="26" idx="1"/>
            <a:endCxn id="11" idx="3"/>
          </p:cNvCxnSpPr>
          <p:nvPr/>
        </p:nvCxnSpPr>
        <p:spPr>
          <a:xfrm flipH="1">
            <a:off x="6305006" y="2098940"/>
            <a:ext cx="1590856" cy="157524"/>
          </a:xfrm>
          <a:prstGeom prst="straightConnector1">
            <a:avLst/>
          </a:prstGeom>
          <a:ln>
            <a:solidFill>
              <a:srgbClr val="8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B2D90474-4B5C-43FD-BF07-55F02406C14E}"/>
              </a:ext>
            </a:extLst>
          </p:cNvPr>
          <p:cNvSpPr txBox="1"/>
          <p:nvPr/>
        </p:nvSpPr>
        <p:spPr>
          <a:xfrm>
            <a:off x="6471341" y="1963917"/>
            <a:ext cx="772840" cy="276999"/>
          </a:xfrm>
          <a:prstGeom prst="rect">
            <a:avLst/>
          </a:prstGeom>
          <a:noFill/>
        </p:spPr>
        <p:txBody>
          <a:bodyPr wrap="none" rtlCol="0">
            <a:spAutoFit/>
          </a:bodyPr>
          <a:lstStyle/>
          <a:p>
            <a:r>
              <a:rPr lang="fr-FR" sz="1200" b="1">
                <a:solidFill>
                  <a:prstClr val="black"/>
                </a:solidFill>
                <a:latin typeface="Gill Sans MT"/>
              </a:rPr>
              <a:t>Support</a:t>
            </a:r>
            <a:endParaRPr lang="fr-FR" sz="1200" b="1" dirty="0">
              <a:solidFill>
                <a:prstClr val="black"/>
              </a:solidFill>
              <a:latin typeface="Gill Sans MT"/>
            </a:endParaRPr>
          </a:p>
        </p:txBody>
      </p:sp>
      <p:sp>
        <p:nvSpPr>
          <p:cNvPr id="34" name="ZoneTexte 33">
            <a:extLst>
              <a:ext uri="{FF2B5EF4-FFF2-40B4-BE49-F238E27FC236}">
                <a16:creationId xmlns:a16="http://schemas.microsoft.com/office/drawing/2014/main" id="{D3E458EE-2C54-4A80-B031-3B1881F7B543}"/>
              </a:ext>
            </a:extLst>
          </p:cNvPr>
          <p:cNvSpPr txBox="1"/>
          <p:nvPr/>
        </p:nvSpPr>
        <p:spPr>
          <a:xfrm>
            <a:off x="7160676" y="2316207"/>
            <a:ext cx="1151149" cy="461665"/>
          </a:xfrm>
          <a:prstGeom prst="rect">
            <a:avLst/>
          </a:prstGeom>
          <a:noFill/>
        </p:spPr>
        <p:txBody>
          <a:bodyPr wrap="none" rtlCol="0">
            <a:spAutoFit/>
          </a:bodyPr>
          <a:lstStyle/>
          <a:p>
            <a:r>
              <a:rPr lang="fr-FR" sz="1200" b="1">
                <a:solidFill>
                  <a:prstClr val="black"/>
                </a:solidFill>
                <a:latin typeface="Gill Sans MT"/>
              </a:rPr>
              <a:t>Taking
 participation</a:t>
            </a:r>
            <a:endParaRPr lang="fr-FR" sz="1200" b="1" dirty="0">
              <a:solidFill>
                <a:prstClr val="black"/>
              </a:solidFill>
              <a:latin typeface="Gill Sans MT"/>
            </a:endParaRPr>
          </a:p>
        </p:txBody>
      </p:sp>
      <p:sp>
        <p:nvSpPr>
          <p:cNvPr id="41" name="Text Placeholder 13">
            <a:extLst>
              <a:ext uri="{FF2B5EF4-FFF2-40B4-BE49-F238E27FC236}">
                <a16:creationId xmlns:a16="http://schemas.microsoft.com/office/drawing/2014/main" id="{E4B9974B-C8F9-4001-A39D-917C7D0767F4}"/>
              </a:ext>
            </a:extLst>
          </p:cNvPr>
          <p:cNvSpPr txBox="1">
            <a:spLocks/>
          </p:cNvSpPr>
          <p:nvPr/>
        </p:nvSpPr>
        <p:spPr>
          <a:xfrm>
            <a:off x="1209675" y="267864"/>
            <a:ext cx="10903947" cy="69007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latinLnBrk="0">
              <a:lnSpc>
                <a:spcPct val="110000"/>
              </a:lnSpc>
              <a:buNone/>
            </a:pPr>
            <a:r>
              <a:rPr lang="fr-FR" altLang="ko-KR" sz="3600" dirty="0">
                <a:solidFill>
                  <a:schemeClr val="accent2"/>
                </a:solidFill>
                <a:latin typeface="Abadi" panose="020B0604020104020204" pitchFamily="34" charset="0"/>
              </a:rPr>
              <a:t>PUBLIC-PRIVATE PARTNERSHIP</a:t>
            </a:r>
            <a:endParaRPr lang="en-US" altLang="ko-KR" sz="3600" dirty="0">
              <a:solidFill>
                <a:schemeClr val="accent2"/>
              </a:solidFill>
              <a:latin typeface="Abadi" panose="020B0604020104020204" pitchFamily="34" charset="0"/>
            </a:endParaRPr>
          </a:p>
        </p:txBody>
      </p:sp>
      <p:pic>
        <p:nvPicPr>
          <p:cNvPr id="2" name="Image 1">
            <a:extLst>
              <a:ext uri="{FF2B5EF4-FFF2-40B4-BE49-F238E27FC236}">
                <a16:creationId xmlns:a16="http://schemas.microsoft.com/office/drawing/2014/main" id="{DF753F40-BFFA-D044-0EE7-7B327120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3" name="Graphique 2">
            <a:extLst>
              <a:ext uri="{FF2B5EF4-FFF2-40B4-BE49-F238E27FC236}">
                <a16:creationId xmlns:a16="http://schemas.microsoft.com/office/drawing/2014/main" id="{0C9E1D2B-8D65-555E-FC3A-493483B6B8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222" y="-18935"/>
            <a:ext cx="1161544" cy="1161544"/>
          </a:xfrm>
          <a:prstGeom prst="rect">
            <a:avLst/>
          </a:prstGeom>
        </p:spPr>
      </p:pic>
    </p:spTree>
    <p:extLst>
      <p:ext uri="{BB962C8B-B14F-4D97-AF65-F5344CB8AC3E}">
        <p14:creationId xmlns:p14="http://schemas.microsoft.com/office/powerpoint/2010/main" val="5852096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740666" y="275428"/>
            <a:ext cx="9355273" cy="646331"/>
          </a:xfrm>
          <a:prstGeom prst="rect">
            <a:avLst/>
          </a:prstGeom>
          <a:noFill/>
        </p:spPr>
        <p:txBody>
          <a:bodyPr wrap="square" rtlCol="0">
            <a:spAutoFit/>
          </a:bodyPr>
          <a:lstStyle/>
          <a:p>
            <a:r>
              <a:rPr lang="en-US" sz="3600">
                <a:solidFill>
                  <a:schemeClr val="accent2"/>
                </a:solidFill>
                <a:latin typeface="Abadi" panose="020B0604020104020204" pitchFamily="34" charset="0"/>
              </a:rPr>
              <a:t>Post Covid 600 MTND Fund</a:t>
            </a:r>
            <a:endParaRPr lang="fr-TN" sz="3600" dirty="0">
              <a:solidFill>
                <a:schemeClr val="accent2"/>
              </a:solidFill>
              <a:latin typeface="Abadi" panose="020B0604020104020204" pitchFamily="34" charset="0"/>
            </a:endParaRPr>
          </a:p>
        </p:txBody>
      </p:sp>
      <p:pic>
        <p:nvPicPr>
          <p:cNvPr id="4" name="Image 3">
            <a:extLst>
              <a:ext uri="{FF2B5EF4-FFF2-40B4-BE49-F238E27FC236}">
                <a16:creationId xmlns:a16="http://schemas.microsoft.com/office/drawing/2014/main" id="{E230C7F1-A03F-DD18-206F-9981DE6A5DAA}"/>
              </a:ext>
            </a:extLst>
          </p:cNvPr>
          <p:cNvPicPr>
            <a:picLocks noChangeAspect="1"/>
          </p:cNvPicPr>
          <p:nvPr/>
        </p:nvPicPr>
        <p:blipFill rotWithShape="1">
          <a:blip r:embed="rId6"/>
          <a:srcRect l="59122" t="15194" r="9959" b="6447"/>
          <a:stretch/>
        </p:blipFill>
        <p:spPr>
          <a:xfrm>
            <a:off x="1595590" y="1065728"/>
            <a:ext cx="9000820" cy="5630761"/>
          </a:xfrm>
          <a:prstGeom prst="rect">
            <a:avLst/>
          </a:prstGeom>
        </p:spPr>
      </p:pic>
    </p:spTree>
    <p:extLst>
      <p:ext uri="{BB962C8B-B14F-4D97-AF65-F5344CB8AC3E}">
        <p14:creationId xmlns:p14="http://schemas.microsoft.com/office/powerpoint/2010/main" val="139349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pic>
        <p:nvPicPr>
          <p:cNvPr id="5" name="Image 4">
            <a:extLst>
              <a:ext uri="{FF2B5EF4-FFF2-40B4-BE49-F238E27FC236}">
                <a16:creationId xmlns:a16="http://schemas.microsoft.com/office/drawing/2014/main" id="{6D05E259-D86B-E2A8-0480-797F3C871344}"/>
              </a:ext>
            </a:extLst>
          </p:cNvPr>
          <p:cNvPicPr>
            <a:picLocks noChangeAspect="1"/>
          </p:cNvPicPr>
          <p:nvPr/>
        </p:nvPicPr>
        <p:blipFill rotWithShape="1">
          <a:blip r:embed="rId6">
            <a:extLst>
              <a:ext uri="{28A0092B-C50C-407E-A947-70E740481C1C}">
                <a14:useLocalDpi xmlns:a14="http://schemas.microsoft.com/office/drawing/2010/main" val="0"/>
              </a:ext>
            </a:extLst>
          </a:blip>
          <a:srcRect r="11896"/>
          <a:stretch/>
        </p:blipFill>
        <p:spPr>
          <a:xfrm>
            <a:off x="6096000" y="2229394"/>
            <a:ext cx="6016247" cy="4097170"/>
          </a:xfrm>
          <a:prstGeom prst="rect">
            <a:avLst/>
          </a:prstGeom>
          <a:ln>
            <a:noFill/>
          </a:ln>
          <a:effectLst>
            <a:softEdge rad="112500"/>
          </a:effectLst>
        </p:spPr>
      </p:pic>
      <p:pic>
        <p:nvPicPr>
          <p:cNvPr id="8" name="Image 7">
            <a:extLst>
              <a:ext uri="{FF2B5EF4-FFF2-40B4-BE49-F238E27FC236}">
                <a16:creationId xmlns:a16="http://schemas.microsoft.com/office/drawing/2014/main" id="{6B20D3B6-ACDE-DE52-E73C-695852246F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479" y="286663"/>
            <a:ext cx="3389086" cy="1084507"/>
          </a:xfrm>
          <a:prstGeom prst="rect">
            <a:avLst/>
          </a:prstGeom>
        </p:spPr>
      </p:pic>
      <p:sp>
        <p:nvSpPr>
          <p:cNvPr id="10" name="ZoneTexte 9">
            <a:extLst>
              <a:ext uri="{FF2B5EF4-FFF2-40B4-BE49-F238E27FC236}">
                <a16:creationId xmlns:a16="http://schemas.microsoft.com/office/drawing/2014/main" id="{87DDD723-7308-9CBB-7A96-29DCFADE1764}"/>
              </a:ext>
            </a:extLst>
          </p:cNvPr>
          <p:cNvSpPr txBox="1"/>
          <p:nvPr/>
        </p:nvSpPr>
        <p:spPr>
          <a:xfrm>
            <a:off x="1585609" y="1441271"/>
            <a:ext cx="4815198" cy="3457293"/>
          </a:xfrm>
          <a:prstGeom prst="rect">
            <a:avLst/>
          </a:prstGeom>
          <a:noFill/>
        </p:spPr>
        <p:txBody>
          <a:bodyPr wrap="square">
            <a:spAutoFit/>
          </a:bodyPr>
          <a:lstStyle/>
          <a:p>
            <a:pPr marL="380990" indent="-380990" algn="just" defTabSz="609585">
              <a:lnSpc>
                <a:spcPct val="107000"/>
              </a:lnSpc>
              <a:spcBef>
                <a:spcPts val="800"/>
              </a:spcBef>
              <a:spcAft>
                <a:spcPts val="800"/>
              </a:spcAft>
              <a:buFont typeface="Arial" panose="020B0604020202020204" pitchFamily="34" charset="0"/>
              <a:buChar char="•"/>
            </a:pPr>
            <a:r>
              <a:rPr lang="en-US" sz="1867" dirty="0">
                <a:solidFill>
                  <a:prstClr val="black"/>
                </a:solidFill>
                <a:latin typeface="Montserrat" panose="00000500000000000000" pitchFamily="2" charset="0"/>
                <a:ea typeface="Calibri" panose="020F0502020204030204" pitchFamily="34" charset="0"/>
                <a:cs typeface="Arial" panose="020B0604020202020204" pitchFamily="34" charset="0"/>
              </a:rPr>
              <a:t>First digital platform in Tunisia 
Launched by institutional investors</a:t>
            </a:r>
          </a:p>
          <a:p>
            <a:pPr algn="just" defTabSz="609585">
              <a:lnSpc>
                <a:spcPct val="107000"/>
              </a:lnSpc>
              <a:spcBef>
                <a:spcPts val="800"/>
              </a:spcBef>
              <a:spcAft>
                <a:spcPts val="800"/>
              </a:spcAft>
            </a:pPr>
            <a:r>
              <a:rPr lang="en-US" sz="1867" dirty="0">
                <a:solidFill>
                  <a:prstClr val="black"/>
                </a:solidFill>
                <a:latin typeface="Montserrat" panose="00000500000000000000" pitchFamily="2" charset="0"/>
                <a:ea typeface="Calibri" panose="020F0502020204030204" pitchFamily="34" charset="0"/>
                <a:cs typeface="Arial" panose="020B0604020202020204" pitchFamily="34" charset="0"/>
              </a:rPr>
              <a:t>
Acts as a marketplace to connect investors and SMEs seeking capital financing to undertake financial restructuring following the COVID-19 crisis, or to strengthen and support their growth.</a:t>
            </a:r>
            <a:endParaRPr lang="fr-TN" sz="1867" dirty="0">
              <a:solidFill>
                <a:prstClr val="black"/>
              </a:solidFill>
              <a:latin typeface="Montserrat" panose="00000500000000000000" pitchFamily="2" charset="0"/>
              <a:ea typeface="Calibri" panose="020F050202020403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3D402261-DD19-04DC-0345-EC8678B467EE}"/>
              </a:ext>
            </a:extLst>
          </p:cNvPr>
          <p:cNvPicPr>
            <a:picLocks noChangeAspect="1"/>
          </p:cNvPicPr>
          <p:nvPr/>
        </p:nvPicPr>
        <p:blipFill>
          <a:blip r:embed="rId8"/>
          <a:stretch>
            <a:fillRect/>
          </a:stretch>
        </p:blipFill>
        <p:spPr>
          <a:xfrm>
            <a:off x="10363135" y="286663"/>
            <a:ext cx="1503811" cy="1503811"/>
          </a:xfrm>
          <a:prstGeom prst="rect">
            <a:avLst/>
          </a:prstGeom>
        </p:spPr>
      </p:pic>
    </p:spTree>
    <p:extLst>
      <p:ext uri="{BB962C8B-B14F-4D97-AF65-F5344CB8AC3E}">
        <p14:creationId xmlns:p14="http://schemas.microsoft.com/office/powerpoint/2010/main" val="410492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C23561E5-929B-4ADA-BA7B-26D84C55379D}"/>
              </a:ext>
            </a:extLst>
          </p:cNvPr>
          <p:cNvPicPr>
            <a:picLocks noChangeAspect="1"/>
          </p:cNvPicPr>
          <p:nvPr/>
        </p:nvPicPr>
        <p:blipFill>
          <a:blip r:embed="rId2">
            <a:duotone>
              <a:prstClr val="black"/>
              <a:schemeClr val="accent1">
                <a:tint val="45000"/>
                <a:satMod val="400000"/>
              </a:schemeClr>
            </a:duotone>
          </a:blip>
          <a:stretch>
            <a:fillRect/>
          </a:stretch>
        </p:blipFill>
        <p:spPr>
          <a:xfrm>
            <a:off x="3615740" y="5902225"/>
            <a:ext cx="1048603" cy="1048603"/>
          </a:xfrm>
          <a:prstGeom prst="rect">
            <a:avLst/>
          </a:prstGeom>
        </p:spPr>
      </p:pic>
      <p:pic>
        <p:nvPicPr>
          <p:cNvPr id="15" name="Image 14">
            <a:extLst>
              <a:ext uri="{FF2B5EF4-FFF2-40B4-BE49-F238E27FC236}">
                <a16:creationId xmlns:a16="http://schemas.microsoft.com/office/drawing/2014/main" id="{EE79CC72-41E8-4B85-957E-A5E32644E420}"/>
              </a:ext>
            </a:extLst>
          </p:cNvPr>
          <p:cNvPicPr>
            <a:picLocks noChangeAspect="1"/>
          </p:cNvPicPr>
          <p:nvPr/>
        </p:nvPicPr>
        <p:blipFill>
          <a:blip r:embed="rId2">
            <a:duotone>
              <a:prstClr val="black"/>
              <a:schemeClr val="accent1">
                <a:tint val="45000"/>
                <a:satMod val="400000"/>
              </a:schemeClr>
            </a:duotone>
          </a:blip>
          <a:stretch>
            <a:fillRect/>
          </a:stretch>
        </p:blipFill>
        <p:spPr>
          <a:xfrm>
            <a:off x="4670213" y="373893"/>
            <a:ext cx="1048603" cy="1048603"/>
          </a:xfrm>
          <a:prstGeom prst="rect">
            <a:avLst/>
          </a:prstGeom>
        </p:spPr>
      </p:pic>
      <p:pic>
        <p:nvPicPr>
          <p:cNvPr id="20" name="Image 19">
            <a:extLst>
              <a:ext uri="{FF2B5EF4-FFF2-40B4-BE49-F238E27FC236}">
                <a16:creationId xmlns:a16="http://schemas.microsoft.com/office/drawing/2014/main" id="{5CE109FD-B984-48DD-8843-5BD62645BA7C}"/>
              </a:ext>
            </a:extLst>
          </p:cNvPr>
          <p:cNvPicPr>
            <a:picLocks noChangeAspect="1"/>
          </p:cNvPicPr>
          <p:nvPr/>
        </p:nvPicPr>
        <p:blipFill>
          <a:blip r:embed="rId3"/>
          <a:stretch>
            <a:fillRect/>
          </a:stretch>
        </p:blipFill>
        <p:spPr>
          <a:xfrm>
            <a:off x="0" y="-187"/>
            <a:ext cx="701040" cy="6858187"/>
          </a:xfrm>
          <a:prstGeom prst="rect">
            <a:avLst/>
          </a:prstGeom>
        </p:spPr>
      </p:pic>
      <p:pic>
        <p:nvPicPr>
          <p:cNvPr id="21" name="Image 20">
            <a:extLst>
              <a:ext uri="{FF2B5EF4-FFF2-40B4-BE49-F238E27FC236}">
                <a16:creationId xmlns:a16="http://schemas.microsoft.com/office/drawing/2014/main" id="{7B8F8D03-BF1C-400E-9D67-66FBFD9A2D15}"/>
              </a:ext>
            </a:extLst>
          </p:cNvPr>
          <p:cNvPicPr>
            <a:picLocks noChangeAspect="1"/>
          </p:cNvPicPr>
          <p:nvPr/>
        </p:nvPicPr>
        <p:blipFill>
          <a:blip r:embed="rId4"/>
          <a:stretch>
            <a:fillRect/>
          </a:stretch>
        </p:blipFill>
        <p:spPr>
          <a:xfrm>
            <a:off x="10363135" y="286663"/>
            <a:ext cx="1503811" cy="1503811"/>
          </a:xfrm>
          <a:prstGeom prst="rect">
            <a:avLst/>
          </a:prstGeom>
        </p:spPr>
      </p:pic>
      <p:sp>
        <p:nvSpPr>
          <p:cNvPr id="14" name="ZoneTexte 13">
            <a:extLst>
              <a:ext uri="{FF2B5EF4-FFF2-40B4-BE49-F238E27FC236}">
                <a16:creationId xmlns:a16="http://schemas.microsoft.com/office/drawing/2014/main" id="{40266214-C34F-4CBF-BC4A-8184FFB488C4}"/>
              </a:ext>
            </a:extLst>
          </p:cNvPr>
          <p:cNvSpPr txBox="1"/>
          <p:nvPr/>
        </p:nvSpPr>
        <p:spPr>
          <a:xfrm>
            <a:off x="196950" y="6091546"/>
            <a:ext cx="11748749" cy="715260"/>
          </a:xfrm>
          <a:prstGeom prst="rect">
            <a:avLst/>
          </a:prstGeom>
          <a:noFill/>
        </p:spPr>
        <p:txBody>
          <a:bodyPr wrap="square" lIns="121920" tIns="60960" rIns="121920" bIns="60960" anchor="t">
            <a:spAutoFit/>
          </a:bodyPr>
          <a:lstStyle/>
          <a:p>
            <a:pPr marL="609585" algn="just">
              <a:lnSpc>
                <a:spcPct val="106000"/>
              </a:lnSpc>
              <a:spcBef>
                <a:spcPts val="800"/>
              </a:spcBef>
              <a:spcAft>
                <a:spcPts val="800"/>
              </a:spcAft>
            </a:pPr>
            <a:r>
              <a:rPr lang="fr-FR" sz="1867" dirty="0">
                <a:latin typeface="Montserrat"/>
                <a:ea typeface="Calibri" panose="020F0502020204030204" pitchFamily="34" charset="0"/>
                <a:cs typeface="Arial"/>
              </a:rPr>
              <a:t>Joussourinvest.tn est une solution qui permet aux entreprises de trouver des financements </a:t>
            </a:r>
            <a:r>
              <a:rPr lang="fr-FR" sz="1867" b="1" dirty="0">
                <a:solidFill>
                  <a:srgbClr val="D9000D"/>
                </a:solidFill>
                <a:latin typeface="Montserrat"/>
                <a:ea typeface="Calibri" panose="020F0502020204030204" pitchFamily="34" charset="0"/>
                <a:cs typeface="Arial"/>
              </a:rPr>
              <a:t>en un clic</a:t>
            </a:r>
            <a:r>
              <a:rPr lang="fr-FR" sz="1867" dirty="0">
                <a:latin typeface="Montserrat"/>
                <a:ea typeface="Calibri" panose="020F0502020204030204" pitchFamily="34" charset="0"/>
                <a:cs typeface="Arial"/>
              </a:rPr>
              <a:t>!</a:t>
            </a:r>
            <a:endParaRPr lang="fr-TN" sz="1400" dirty="0">
              <a:latin typeface="Montserrat"/>
              <a:ea typeface="Calibri" panose="020F0502020204030204" pitchFamily="34" charset="0"/>
              <a:cs typeface="Arial"/>
            </a:endParaRPr>
          </a:p>
        </p:txBody>
      </p:sp>
      <p:pic>
        <p:nvPicPr>
          <p:cNvPr id="6" name="Image 5" descr="Une image contenant texte, équipement électronique&#10;&#10;Description générée automatiquement">
            <a:extLst>
              <a:ext uri="{FF2B5EF4-FFF2-40B4-BE49-F238E27FC236}">
                <a16:creationId xmlns:a16="http://schemas.microsoft.com/office/drawing/2014/main" id="{4D8F4D78-ED3B-439C-8E64-23BB2969D5D7}"/>
              </a:ext>
            </a:extLst>
          </p:cNvPr>
          <p:cNvPicPr>
            <a:picLocks noChangeAspect="1"/>
          </p:cNvPicPr>
          <p:nvPr/>
        </p:nvPicPr>
        <p:blipFill rotWithShape="1">
          <a:blip r:embed="rId5">
            <a:extLst>
              <a:ext uri="{28A0092B-C50C-407E-A947-70E740481C1C}">
                <a14:useLocalDpi xmlns:a14="http://schemas.microsoft.com/office/drawing/2010/main" val="0"/>
              </a:ext>
            </a:extLst>
          </a:blip>
          <a:srcRect l="8804" t="399" r="10185" b="1668"/>
          <a:stretch/>
        </p:blipFill>
        <p:spPr>
          <a:xfrm>
            <a:off x="729601" y="2851052"/>
            <a:ext cx="3052167" cy="2075805"/>
          </a:xfrm>
          <a:prstGeom prst="rect">
            <a:avLst/>
          </a:prstGeom>
        </p:spPr>
      </p:pic>
      <p:pic>
        <p:nvPicPr>
          <p:cNvPr id="4" name="Image 3">
            <a:extLst>
              <a:ext uri="{FF2B5EF4-FFF2-40B4-BE49-F238E27FC236}">
                <a16:creationId xmlns:a16="http://schemas.microsoft.com/office/drawing/2014/main" id="{CF04556C-03F5-0697-D8D6-EEFFEC9C8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680" y="431473"/>
            <a:ext cx="4246880" cy="1359001"/>
          </a:xfrm>
          <a:prstGeom prst="rect">
            <a:avLst/>
          </a:prstGeom>
        </p:spPr>
      </p:pic>
      <p:sp>
        <p:nvSpPr>
          <p:cNvPr id="2" name="ZoneTexte 1">
            <a:extLst>
              <a:ext uri="{FF2B5EF4-FFF2-40B4-BE49-F238E27FC236}">
                <a16:creationId xmlns:a16="http://schemas.microsoft.com/office/drawing/2014/main" id="{A34DD6E7-C093-1530-D5E7-DF232ED6AB8F}"/>
              </a:ext>
            </a:extLst>
          </p:cNvPr>
          <p:cNvSpPr txBox="1"/>
          <p:nvPr/>
        </p:nvSpPr>
        <p:spPr>
          <a:xfrm>
            <a:off x="3978718" y="2121228"/>
            <a:ext cx="7587083" cy="3108543"/>
          </a:xfrm>
          <a:prstGeom prst="rect">
            <a:avLst/>
          </a:prstGeom>
          <a:noFill/>
        </p:spPr>
        <p:txBody>
          <a:bodyPr wrap="square" rtlCol="0">
            <a:spAutoFit/>
          </a:bodyPr>
          <a:lstStyle/>
          <a:p>
            <a:r>
              <a:rPr lang="en-US" sz="2800" b="1" dirty="0">
                <a:solidFill>
                  <a:srgbClr val="C00000"/>
                </a:solidFill>
              </a:rPr>
              <a:t>67 </a:t>
            </a:r>
            <a:r>
              <a:rPr lang="en-US" sz="2000" dirty="0"/>
              <a:t>active investors on </a:t>
            </a:r>
            <a:r>
              <a:rPr lang="en-US" sz="2000" dirty="0" err="1"/>
              <a:t>JoussourInvest</a:t>
            </a:r>
            <a:r>
              <a:rPr lang="en-US" sz="2000" dirty="0"/>
              <a:t> out of 128 registered investors</a:t>
            </a:r>
            <a:r>
              <a:rPr lang="en-US" sz="2800" b="1" dirty="0">
                <a:solidFill>
                  <a:srgbClr val="C00000"/>
                </a:solidFill>
              </a:rPr>
              <a:t>
3061 </a:t>
            </a:r>
            <a:r>
              <a:rPr lang="en-US" sz="2000" dirty="0"/>
              <a:t>registered SMEs from all regions of Tunisia </a:t>
            </a:r>
            <a:r>
              <a:rPr lang="en-US" sz="2800" b="1" dirty="0">
                <a:solidFill>
                  <a:srgbClr val="C00000"/>
                </a:solidFill>
              </a:rPr>
              <a:t>
522 </a:t>
            </a:r>
            <a:r>
              <a:rPr lang="en-US" sz="2000" dirty="0"/>
              <a:t>startups registered (135 labelled)</a:t>
            </a:r>
            <a:r>
              <a:rPr lang="en-US" sz="2800" b="1" dirty="0">
                <a:solidFill>
                  <a:srgbClr val="C00000"/>
                </a:solidFill>
              </a:rPr>
              <a:t>
523 </a:t>
            </a:r>
            <a:r>
              <a:rPr lang="en-US" sz="2000" dirty="0"/>
              <a:t>applications for capital investment were submitted </a:t>
            </a:r>
            <a:r>
              <a:rPr lang="en-US" sz="2800" b="1" dirty="0">
                <a:solidFill>
                  <a:srgbClr val="C00000"/>
                </a:solidFill>
              </a:rPr>
              <a:t>
37 </a:t>
            </a:r>
            <a:r>
              <a:rPr lang="en-US" sz="2000" dirty="0"/>
              <a:t>Positive Closes (125,844 MTNDT)</a:t>
            </a:r>
            <a:r>
              <a:rPr lang="en-US" sz="2800" b="1" dirty="0">
                <a:solidFill>
                  <a:srgbClr val="C00000"/>
                </a:solidFill>
              </a:rPr>
              <a:t>
93 </a:t>
            </a:r>
            <a:r>
              <a:rPr lang="en-US" sz="2000" dirty="0"/>
              <a:t>Applications are in the Due Diligence phase </a:t>
            </a:r>
            <a:r>
              <a:rPr lang="en-US" sz="2800" b="1" dirty="0">
                <a:solidFill>
                  <a:srgbClr val="C00000"/>
                </a:solidFill>
              </a:rPr>
              <a:t>
14% </a:t>
            </a:r>
            <a:r>
              <a:rPr lang="en-US" sz="2000" dirty="0"/>
              <a:t>female promoters (2,538)</a:t>
            </a:r>
            <a:endParaRPr lang="fr-FR" sz="2000" dirty="0"/>
          </a:p>
        </p:txBody>
      </p:sp>
    </p:spTree>
    <p:extLst>
      <p:ext uri="{BB962C8B-B14F-4D97-AF65-F5344CB8AC3E}">
        <p14:creationId xmlns:p14="http://schemas.microsoft.com/office/powerpoint/2010/main" val="1778723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E79CC72-41E8-4B85-957E-A5E32644E420}"/>
              </a:ext>
            </a:extLst>
          </p:cNvPr>
          <p:cNvPicPr>
            <a:picLocks noChangeAspect="1"/>
          </p:cNvPicPr>
          <p:nvPr/>
        </p:nvPicPr>
        <p:blipFill>
          <a:blip r:embed="rId2">
            <a:duotone>
              <a:prstClr val="black"/>
              <a:schemeClr val="accent1">
                <a:tint val="45000"/>
                <a:satMod val="400000"/>
              </a:schemeClr>
            </a:duotone>
          </a:blip>
          <a:stretch>
            <a:fillRect/>
          </a:stretch>
        </p:blipFill>
        <p:spPr>
          <a:xfrm>
            <a:off x="1223729" y="177433"/>
            <a:ext cx="1048603" cy="1048603"/>
          </a:xfrm>
          <a:prstGeom prst="rect">
            <a:avLst/>
          </a:prstGeom>
        </p:spPr>
      </p:pic>
      <p:pic>
        <p:nvPicPr>
          <p:cNvPr id="20" name="Image 19">
            <a:extLst>
              <a:ext uri="{FF2B5EF4-FFF2-40B4-BE49-F238E27FC236}">
                <a16:creationId xmlns:a16="http://schemas.microsoft.com/office/drawing/2014/main" id="{5CE109FD-B984-48DD-8843-5BD62645BA7C}"/>
              </a:ext>
            </a:extLst>
          </p:cNvPr>
          <p:cNvPicPr>
            <a:picLocks noChangeAspect="1"/>
          </p:cNvPicPr>
          <p:nvPr/>
        </p:nvPicPr>
        <p:blipFill>
          <a:blip r:embed="rId3"/>
          <a:stretch>
            <a:fillRect/>
          </a:stretch>
        </p:blipFill>
        <p:spPr>
          <a:xfrm>
            <a:off x="0" y="-187"/>
            <a:ext cx="701040" cy="6858187"/>
          </a:xfrm>
          <a:prstGeom prst="rect">
            <a:avLst/>
          </a:prstGeom>
        </p:spPr>
      </p:pic>
      <p:sp>
        <p:nvSpPr>
          <p:cNvPr id="17" name="Google Shape;388;p38">
            <a:extLst>
              <a:ext uri="{FF2B5EF4-FFF2-40B4-BE49-F238E27FC236}">
                <a16:creationId xmlns:a16="http://schemas.microsoft.com/office/drawing/2014/main" id="{B2D43A6C-2674-4F6E-968D-F7D3574188CB}"/>
              </a:ext>
            </a:extLst>
          </p:cNvPr>
          <p:cNvSpPr txBox="1">
            <a:spLocks/>
          </p:cNvSpPr>
          <p:nvPr/>
        </p:nvSpPr>
        <p:spPr>
          <a:xfrm>
            <a:off x="1595987" y="318787"/>
            <a:ext cx="6200503" cy="59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585"/>
            <a:r>
              <a:rPr lang="fr-FR" sz="4667" b="1" dirty="0">
                <a:solidFill>
                  <a:prstClr val="black"/>
                </a:solidFill>
                <a:latin typeface="Sarala"/>
                <a:cs typeface="Sarala"/>
                <a:sym typeface="Sarala"/>
              </a:rPr>
              <a:t>FAST</a:t>
            </a:r>
            <a:endParaRPr lang="fr-FR" sz="4667" b="1" dirty="0">
              <a:solidFill>
                <a:srgbClr val="E6E6E6"/>
              </a:solidFill>
              <a:latin typeface="Sarala"/>
              <a:cs typeface="Sarala"/>
              <a:sym typeface="Sarala"/>
            </a:endParaRPr>
          </a:p>
        </p:txBody>
      </p:sp>
      <p:sp>
        <p:nvSpPr>
          <p:cNvPr id="22" name="ZoneTexte 21">
            <a:extLst>
              <a:ext uri="{FF2B5EF4-FFF2-40B4-BE49-F238E27FC236}">
                <a16:creationId xmlns:a16="http://schemas.microsoft.com/office/drawing/2014/main" id="{9A422003-DD1D-4119-910D-3A69686245E6}"/>
              </a:ext>
            </a:extLst>
          </p:cNvPr>
          <p:cNvSpPr txBox="1"/>
          <p:nvPr/>
        </p:nvSpPr>
        <p:spPr>
          <a:xfrm>
            <a:off x="1660261" y="788339"/>
            <a:ext cx="6201832" cy="307777"/>
          </a:xfrm>
          <a:prstGeom prst="rect">
            <a:avLst/>
          </a:prstGeom>
          <a:noFill/>
        </p:spPr>
        <p:txBody>
          <a:bodyPr wrap="square">
            <a:spAutoFit/>
          </a:bodyPr>
          <a:lstStyle/>
          <a:p>
            <a:pPr defTabSz="609585"/>
            <a:r>
              <a:rPr lang="en-US" sz="1400" dirty="0">
                <a:solidFill>
                  <a:srgbClr val="F4F4F4">
                    <a:lumMod val="50000"/>
                  </a:srgbClr>
                </a:solidFill>
                <a:latin typeface="Montserrat" panose="00000500000000000000" pitchFamily="2" charset="0"/>
                <a:ea typeface="Calibri" panose="020F0502020204030204" pitchFamily="34" charset="0"/>
              </a:rPr>
              <a:t>Selection of accelerator programs for startups</a:t>
            </a:r>
            <a:endParaRPr lang="fr-FR" sz="1400" dirty="0">
              <a:solidFill>
                <a:srgbClr val="F4F4F4">
                  <a:lumMod val="50000"/>
                </a:srgbClr>
              </a:solidFill>
              <a:latin typeface="Montserrat" panose="00000500000000000000" pitchFamily="2" charset="0"/>
              <a:ea typeface="Calibri" panose="020F0502020204030204" pitchFamily="34" charset="0"/>
            </a:endParaRPr>
          </a:p>
        </p:txBody>
      </p:sp>
      <p:pic>
        <p:nvPicPr>
          <p:cNvPr id="16" name="Image 15">
            <a:extLst>
              <a:ext uri="{FF2B5EF4-FFF2-40B4-BE49-F238E27FC236}">
                <a16:creationId xmlns:a16="http://schemas.microsoft.com/office/drawing/2014/main" id="{E1D05DC7-4B06-421E-BD10-BF4E6713BF61}"/>
              </a:ext>
            </a:extLst>
          </p:cNvPr>
          <p:cNvPicPr>
            <a:picLocks noChangeAspect="1"/>
          </p:cNvPicPr>
          <p:nvPr/>
        </p:nvPicPr>
        <p:blipFill>
          <a:blip r:embed="rId4"/>
          <a:stretch>
            <a:fillRect/>
          </a:stretch>
        </p:blipFill>
        <p:spPr>
          <a:xfrm>
            <a:off x="1177121" y="4904162"/>
            <a:ext cx="1167009" cy="485600"/>
          </a:xfrm>
          <a:prstGeom prst="rect">
            <a:avLst/>
          </a:prstGeom>
        </p:spPr>
      </p:pic>
      <p:pic>
        <p:nvPicPr>
          <p:cNvPr id="19" name="Image 18">
            <a:extLst>
              <a:ext uri="{FF2B5EF4-FFF2-40B4-BE49-F238E27FC236}">
                <a16:creationId xmlns:a16="http://schemas.microsoft.com/office/drawing/2014/main" id="{574012EA-C035-4660-BBD2-38F82B12C488}"/>
              </a:ext>
            </a:extLst>
          </p:cNvPr>
          <p:cNvPicPr>
            <a:picLocks noChangeAspect="1"/>
          </p:cNvPicPr>
          <p:nvPr/>
        </p:nvPicPr>
        <p:blipFill>
          <a:blip r:embed="rId5"/>
          <a:stretch>
            <a:fillRect/>
          </a:stretch>
        </p:blipFill>
        <p:spPr>
          <a:xfrm>
            <a:off x="2786171" y="4738286"/>
            <a:ext cx="701040" cy="840965"/>
          </a:xfrm>
          <a:prstGeom prst="rect">
            <a:avLst/>
          </a:prstGeom>
        </p:spPr>
      </p:pic>
      <p:pic>
        <p:nvPicPr>
          <p:cNvPr id="13" name="image4.png">
            <a:extLst>
              <a:ext uri="{FF2B5EF4-FFF2-40B4-BE49-F238E27FC236}">
                <a16:creationId xmlns:a16="http://schemas.microsoft.com/office/drawing/2014/main" id="{44B9F9F6-D8A5-4542-B08C-CD4B2A7E256D}"/>
              </a:ext>
            </a:extLst>
          </p:cNvPr>
          <p:cNvPicPr/>
          <p:nvPr/>
        </p:nvPicPr>
        <p:blipFill>
          <a:blip r:embed="rId6"/>
          <a:srcRect/>
          <a:stretch>
            <a:fillRect/>
          </a:stretch>
        </p:blipFill>
        <p:spPr>
          <a:xfrm>
            <a:off x="8819548" y="488590"/>
            <a:ext cx="1727200" cy="737447"/>
          </a:xfrm>
          <a:prstGeom prst="rect">
            <a:avLst/>
          </a:prstGeom>
          <a:ln/>
        </p:spPr>
      </p:pic>
      <p:pic>
        <p:nvPicPr>
          <p:cNvPr id="21" name="Image 20">
            <a:extLst>
              <a:ext uri="{FF2B5EF4-FFF2-40B4-BE49-F238E27FC236}">
                <a16:creationId xmlns:a16="http://schemas.microsoft.com/office/drawing/2014/main" id="{8C85B199-3175-4D4D-8C18-1A4330B4D22E}"/>
              </a:ext>
            </a:extLst>
          </p:cNvPr>
          <p:cNvPicPr>
            <a:picLocks noChangeAspect="1"/>
          </p:cNvPicPr>
          <p:nvPr/>
        </p:nvPicPr>
        <p:blipFill>
          <a:blip r:embed="rId7"/>
          <a:stretch>
            <a:fillRect/>
          </a:stretch>
        </p:blipFill>
        <p:spPr>
          <a:xfrm>
            <a:off x="10615253" y="163745"/>
            <a:ext cx="1503683" cy="1503683"/>
          </a:xfrm>
          <a:prstGeom prst="rect">
            <a:avLst/>
          </a:prstGeom>
        </p:spPr>
      </p:pic>
      <p:graphicFrame>
        <p:nvGraphicFramePr>
          <p:cNvPr id="24" name="Google Shape;598;p45">
            <a:extLst>
              <a:ext uri="{FF2B5EF4-FFF2-40B4-BE49-F238E27FC236}">
                <a16:creationId xmlns:a16="http://schemas.microsoft.com/office/drawing/2014/main" id="{AD286BFE-4078-4830-ADCB-1456D7896D8D}"/>
              </a:ext>
            </a:extLst>
          </p:cNvPr>
          <p:cNvGraphicFramePr/>
          <p:nvPr>
            <p:extLst>
              <p:ext uri="{D42A27DB-BD31-4B8C-83A1-F6EECF244321}">
                <p14:modId xmlns:p14="http://schemas.microsoft.com/office/powerpoint/2010/main" val="538653570"/>
              </p:ext>
            </p:extLst>
          </p:nvPr>
        </p:nvGraphicFramePr>
        <p:xfrm>
          <a:off x="4157319" y="1442720"/>
          <a:ext cx="7661771" cy="4369868"/>
        </p:xfrm>
        <a:graphic>
          <a:graphicData uri="http://schemas.openxmlformats.org/drawingml/2006/table">
            <a:tbl>
              <a:tblPr>
                <a:noFill/>
              </a:tblPr>
              <a:tblGrid>
                <a:gridCol w="2530971">
                  <a:extLst>
                    <a:ext uri="{9D8B030D-6E8A-4147-A177-3AD203B41FA5}">
                      <a16:colId xmlns:a16="http://schemas.microsoft.com/office/drawing/2014/main" val="20000"/>
                    </a:ext>
                  </a:extLst>
                </a:gridCol>
                <a:gridCol w="5130800">
                  <a:extLst>
                    <a:ext uri="{9D8B030D-6E8A-4147-A177-3AD203B41FA5}">
                      <a16:colId xmlns:a16="http://schemas.microsoft.com/office/drawing/2014/main" val="20001"/>
                    </a:ext>
                  </a:extLst>
                </a:gridCol>
              </a:tblGrid>
              <a:tr h="1443868">
                <a:tc>
                  <a:txBody>
                    <a:bodyPr/>
                    <a:lstStyle/>
                    <a:p>
                      <a:pPr marL="0" lvl="0" indent="0" algn="ctr" rtl="0">
                        <a:spcBef>
                          <a:spcPts val="0"/>
                        </a:spcBef>
                        <a:spcAft>
                          <a:spcPts val="0"/>
                        </a:spcAft>
                        <a:buNone/>
                      </a:pPr>
                      <a:r>
                        <a:rPr lang="fr-FR" sz="2100" b="1" dirty="0">
                          <a:solidFill>
                            <a:schemeClr val="bg1">
                              <a:lumMod val="10000"/>
                            </a:schemeClr>
                          </a:solidFill>
                          <a:latin typeface="Sarala"/>
                          <a:ea typeface="Sarala"/>
                          <a:cs typeface="Sarala"/>
                          <a:sym typeface="Sarala"/>
                        </a:rPr>
                        <a:t>Component 1</a:t>
                      </a:r>
                      <a:endParaRPr sz="2100" b="1" dirty="0">
                        <a:solidFill>
                          <a:schemeClr val="bg1">
                            <a:lumMod val="10000"/>
                          </a:schemeClr>
                        </a:solidFill>
                        <a:latin typeface="Sarala"/>
                        <a:ea typeface="Sarala"/>
                        <a:cs typeface="Sarala"/>
                        <a:sym typeface="Sarala"/>
                      </a:endParaRPr>
                    </a:p>
                  </a:txBody>
                  <a:tcPr marL="121900" marR="121900" marT="121900" marB="121900" anchor="ctr">
                    <a:lnL w="76200" cap="flat" cmpd="sng">
                      <a:solidFill>
                        <a:schemeClr val="lt1"/>
                      </a:solidFill>
                      <a:prstDash val="solid"/>
                      <a:round/>
                      <a:headEnd type="none" w="sm" len="sm"/>
                      <a:tailEnd type="none" w="sm" len="sm"/>
                    </a:lnL>
                    <a:lnR w="76200" cap="flat" cmpd="sng" algn="ctr">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FR" sz="1600" dirty="0">
                          <a:solidFill>
                            <a:schemeClr val="bg1">
                              <a:lumMod val="10000"/>
                            </a:schemeClr>
                          </a:solidFill>
                          <a:latin typeface="Montserrat"/>
                          <a:ea typeface="Montserrat"/>
                          <a:cs typeface="Montserrat"/>
                          <a:sym typeface="Montserrat"/>
                        </a:rPr>
                        <a:t> </a:t>
                      </a:r>
                      <a:r>
                        <a:rPr lang="en-US" sz="1600" dirty="0">
                          <a:solidFill>
                            <a:schemeClr val="tx1"/>
                          </a:solidFill>
                          <a:latin typeface="Montserrat"/>
                          <a:ea typeface="Montserrat"/>
                          <a:cs typeface="Montserrat"/>
                          <a:sym typeface="Montserrat"/>
                        </a:rPr>
                        <a:t>Select accelerator programs that support startups beyond their ideation stage, in the development of their business and their scaling</a:t>
                      </a:r>
                      <a:endParaRPr sz="1600" dirty="0">
                        <a:solidFill>
                          <a:schemeClr val="bg1">
                            <a:lumMod val="10000"/>
                          </a:schemeClr>
                        </a:solidFill>
                        <a:latin typeface="Montserrat"/>
                        <a:ea typeface="Montserrat"/>
                        <a:cs typeface="Montserrat"/>
                        <a:sym typeface="Montserrat"/>
                      </a:endParaRPr>
                    </a:p>
                  </a:txBody>
                  <a:tcPr marL="121900" marR="121900" marT="121900" marB="121900" anchor="ctr">
                    <a:lnL w="76200" cap="flat" cmpd="sng" algn="ctr">
                      <a:solidFill>
                        <a:schemeClr val="lt1"/>
                      </a:solidFill>
                      <a:prstDash val="solid"/>
                      <a:round/>
                      <a:headEnd type="none" w="sm" len="sm"/>
                      <a:tailEnd type="none" w="sm" len="sm"/>
                    </a:lnL>
                    <a:lnR w="76200" cap="flat" cmpd="sng" algn="ctr">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1463000">
                <a:tc>
                  <a:txBody>
                    <a:bodyPr/>
                    <a:lstStyle/>
                    <a:p>
                      <a:pPr marL="0" lvl="0" indent="0" algn="ctr" rtl="0">
                        <a:spcBef>
                          <a:spcPts val="0"/>
                        </a:spcBef>
                        <a:spcAft>
                          <a:spcPts val="0"/>
                        </a:spcAft>
                        <a:buNone/>
                      </a:pPr>
                      <a:r>
                        <a:rPr lang="fr-FR" sz="2100" b="1" dirty="0">
                          <a:solidFill>
                            <a:schemeClr val="bg1">
                              <a:lumMod val="10000"/>
                            </a:schemeClr>
                          </a:solidFill>
                          <a:latin typeface="Sarala"/>
                          <a:ea typeface="Sarala"/>
                          <a:cs typeface="Sarala"/>
                          <a:sym typeface="Sarala"/>
                        </a:rPr>
                        <a:t>Component 2</a:t>
                      </a:r>
                    </a:p>
                  </a:txBody>
                  <a:tcPr marL="121900" marR="121900" marT="121900" marB="1219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600" dirty="0">
                          <a:solidFill>
                            <a:schemeClr val="bg1">
                              <a:lumMod val="10000"/>
                            </a:schemeClr>
                          </a:solidFill>
                          <a:latin typeface="Montserrat"/>
                          <a:ea typeface="Montserrat"/>
                          <a:cs typeface="Montserrat"/>
                          <a:sym typeface="Montserrat"/>
                        </a:rPr>
                        <a:t>Encourage the creation or strengthening of incubation programs, intended exclusively for projects led by women and located in the regions, outside the greater Tunis area.</a:t>
                      </a:r>
                      <a:endParaRPr sz="1600" dirty="0">
                        <a:solidFill>
                          <a:schemeClr val="bg1">
                            <a:lumMod val="10000"/>
                          </a:schemeClr>
                        </a:solidFill>
                        <a:latin typeface="Montserrat"/>
                        <a:ea typeface="Montserrat"/>
                        <a:cs typeface="Montserrat"/>
                        <a:sym typeface="Montserrat"/>
                      </a:endParaRPr>
                    </a:p>
                  </a:txBody>
                  <a:tcPr marL="121900" marR="121900" marT="121900" marB="1219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1463000">
                <a:tc>
                  <a:txBody>
                    <a:bodyPr/>
                    <a:lstStyle/>
                    <a:p>
                      <a:pPr marL="0" lvl="0" indent="0" algn="ctr" rtl="0">
                        <a:spcBef>
                          <a:spcPts val="0"/>
                        </a:spcBef>
                        <a:spcAft>
                          <a:spcPts val="0"/>
                        </a:spcAft>
                        <a:buNone/>
                      </a:pPr>
                      <a:r>
                        <a:rPr lang="fr-FR" sz="2100" b="1" dirty="0">
                          <a:solidFill>
                            <a:schemeClr val="bg1">
                              <a:lumMod val="10000"/>
                            </a:schemeClr>
                          </a:solidFill>
                          <a:latin typeface="Sarala"/>
                          <a:ea typeface="Sarala"/>
                          <a:cs typeface="Sarala"/>
                          <a:sym typeface="Sarala"/>
                        </a:rPr>
                        <a:t>Component 3</a:t>
                      </a:r>
                    </a:p>
                  </a:txBody>
                  <a:tcPr marL="121900" marR="121900" marT="121900" marB="1219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600" dirty="0">
                          <a:solidFill>
                            <a:schemeClr val="bg1">
                              <a:lumMod val="10000"/>
                            </a:schemeClr>
                          </a:solidFill>
                          <a:latin typeface="Montserrat"/>
                          <a:ea typeface="Montserrat"/>
                          <a:cs typeface="Montserrat"/>
                          <a:sym typeface="Montserrat"/>
                        </a:rPr>
                        <a:t>Support programs that strengthen the creation of links between start-ups and medium and large companies to accelerate the development of start-ups and small businesses.</a:t>
                      </a:r>
                      <a:endParaRPr sz="1600" dirty="0">
                        <a:solidFill>
                          <a:schemeClr val="bg1">
                            <a:lumMod val="10000"/>
                          </a:schemeClr>
                        </a:solidFill>
                        <a:latin typeface="Montserrat"/>
                        <a:ea typeface="Montserrat"/>
                        <a:cs typeface="Montserrat"/>
                        <a:sym typeface="Montserrat"/>
                      </a:endParaRPr>
                    </a:p>
                  </a:txBody>
                  <a:tcPr marL="121900" marR="121900" marT="121900" marB="12190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bl>
          </a:graphicData>
        </a:graphic>
      </p:graphicFrame>
      <p:sp>
        <p:nvSpPr>
          <p:cNvPr id="30" name="ZoneTexte 29">
            <a:extLst>
              <a:ext uri="{FF2B5EF4-FFF2-40B4-BE49-F238E27FC236}">
                <a16:creationId xmlns:a16="http://schemas.microsoft.com/office/drawing/2014/main" id="{A9C49DC5-3F83-4FE7-BD7C-EA81F5B5083B}"/>
              </a:ext>
            </a:extLst>
          </p:cNvPr>
          <p:cNvSpPr txBox="1"/>
          <p:nvPr/>
        </p:nvSpPr>
        <p:spPr>
          <a:xfrm>
            <a:off x="941755" y="1564649"/>
            <a:ext cx="2686807" cy="2871555"/>
          </a:xfrm>
          <a:prstGeom prst="rect">
            <a:avLst/>
          </a:prstGeom>
          <a:noFill/>
        </p:spPr>
        <p:txBody>
          <a:bodyPr wrap="square">
            <a:spAutoFit/>
          </a:bodyPr>
          <a:lstStyle/>
          <a:p>
            <a:pPr algn="just" defTabSz="609585">
              <a:lnSpc>
                <a:spcPct val="107000"/>
              </a:lnSpc>
              <a:spcAft>
                <a:spcPts val="1067"/>
              </a:spcAft>
            </a:pPr>
            <a:r>
              <a:rPr lang="fr-FR" sz="1600" b="1" dirty="0">
                <a:solidFill>
                  <a:srgbClr val="000000"/>
                </a:solidFill>
                <a:latin typeface="Montserrat" panose="00000500000000000000" pitchFamily="2" charset="0"/>
                <a:ea typeface="Calibri" panose="020F0502020204030204" pitchFamily="34" charset="0"/>
                <a:cs typeface="Arial" panose="020B0604020202020204" pitchFamily="34" charset="0"/>
              </a:rPr>
              <a:t>Programme :</a:t>
            </a:r>
          </a:p>
          <a:p>
            <a:pPr defTabSz="609585">
              <a:lnSpc>
                <a:spcPct val="107000"/>
              </a:lnSpc>
              <a:spcAft>
                <a:spcPts val="1067"/>
              </a:spcAft>
            </a:pPr>
            <a:r>
              <a:rPr lang="fr-FR" sz="1600" dirty="0">
                <a:solidFill>
                  <a:srgbClr val="000000"/>
                </a:solidFill>
                <a:latin typeface="Montserrat" panose="00000500000000000000" pitchFamily="2" charset="0"/>
                <a:ea typeface="Calibri" panose="020F0502020204030204" pitchFamily="34" charset="0"/>
                <a:cs typeface="Arial" panose="020B0604020202020204" pitchFamily="34" charset="0"/>
              </a:rPr>
              <a:t>Femmes et Accélération pour les Startups et TPE</a:t>
            </a:r>
          </a:p>
          <a:p>
            <a:pPr algn="just" defTabSz="609585">
              <a:lnSpc>
                <a:spcPct val="107000"/>
              </a:lnSpc>
              <a:spcAft>
                <a:spcPts val="1067"/>
              </a:spcAft>
            </a:pPr>
            <a:r>
              <a:rPr lang="fr-FR" sz="1600" b="1" dirty="0">
                <a:solidFill>
                  <a:srgbClr val="000000"/>
                </a:solidFill>
                <a:latin typeface="Montserrat" panose="00000500000000000000" pitchFamily="2" charset="0"/>
                <a:ea typeface="Calibri" panose="020F0502020204030204" pitchFamily="34" charset="0"/>
                <a:cs typeface="Arial" panose="020B0604020202020204" pitchFamily="34" charset="0"/>
              </a:rPr>
              <a:t>Objective : </a:t>
            </a:r>
          </a:p>
          <a:p>
            <a:pPr defTabSz="609585">
              <a:lnSpc>
                <a:spcPct val="107000"/>
              </a:lnSpc>
              <a:spcAft>
                <a:spcPts val="1067"/>
              </a:spcAft>
            </a:pPr>
            <a:r>
              <a:rPr lang="en-US" sz="1600" dirty="0">
                <a:solidFill>
                  <a:srgbClr val="000000"/>
                </a:solidFill>
                <a:latin typeface="Montserrat" panose="00000500000000000000" pitchFamily="2" charset="0"/>
                <a:cs typeface="Arial" panose="020B0604020202020204" pitchFamily="34" charset="0"/>
              </a:rPr>
              <a:t>Supporting the strengthening and structuring of</a:t>
            </a:r>
            <a:br>
              <a:rPr lang="en-US" sz="1600" dirty="0">
                <a:solidFill>
                  <a:srgbClr val="000000"/>
                </a:solidFill>
                <a:latin typeface="Montserrat" panose="00000500000000000000" pitchFamily="2" charset="0"/>
                <a:cs typeface="Arial" panose="020B0604020202020204" pitchFamily="34" charset="0"/>
              </a:rPr>
            </a:br>
            <a:r>
              <a:rPr lang="en-US" sz="1600" dirty="0">
                <a:solidFill>
                  <a:srgbClr val="000000"/>
                </a:solidFill>
                <a:latin typeface="Montserrat" panose="00000500000000000000" pitchFamily="2" charset="0"/>
                <a:cs typeface="Arial" panose="020B0604020202020204" pitchFamily="34" charset="0"/>
              </a:rPr>
              <a:t>the entrepreneurial ecosystem.</a:t>
            </a:r>
            <a:endParaRPr lang="fr-TN" sz="1467" dirty="0">
              <a:solidFill>
                <a:prstClr val="black"/>
              </a:solidFill>
              <a:latin typeface="Montserrat" panose="00000500000000000000" pitchFamily="2" charset="0"/>
              <a:ea typeface="Calibri" panose="020F0502020204030204" pitchFamily="34" charset="0"/>
              <a:cs typeface="Arial" panose="020B0604020202020204" pitchFamily="34" charset="0"/>
            </a:endParaRPr>
          </a:p>
        </p:txBody>
      </p:sp>
      <p:pic>
        <p:nvPicPr>
          <p:cNvPr id="3" name="Image 2" descr="Une image contenant texte&#10;&#10;Description générée automatiquement">
            <a:extLst>
              <a:ext uri="{FF2B5EF4-FFF2-40B4-BE49-F238E27FC236}">
                <a16:creationId xmlns:a16="http://schemas.microsoft.com/office/drawing/2014/main" id="{F7D5ABAE-2FC9-53F2-0DB3-66A831592E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8117" y="5685873"/>
            <a:ext cx="1499271" cy="767576"/>
          </a:xfrm>
          <a:prstGeom prst="rect">
            <a:avLst/>
          </a:prstGeom>
        </p:spPr>
      </p:pic>
    </p:spTree>
    <p:extLst>
      <p:ext uri="{BB962C8B-B14F-4D97-AF65-F5344CB8AC3E}">
        <p14:creationId xmlns:p14="http://schemas.microsoft.com/office/powerpoint/2010/main" val="3304233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DB381-A964-40D1-8EC8-73CF6F5805FE}"/>
              </a:ext>
            </a:extLst>
          </p:cNvPr>
          <p:cNvSpPr>
            <a:spLocks noGrp="1"/>
          </p:cNvSpPr>
          <p:nvPr>
            <p:ph type="title"/>
          </p:nvPr>
        </p:nvSpPr>
        <p:spPr>
          <a:xfrm>
            <a:off x="259295" y="317501"/>
            <a:ext cx="10261600" cy="528484"/>
          </a:xfrm>
        </p:spPr>
        <p:txBody>
          <a:bodyPr>
            <a:noAutofit/>
          </a:bodyPr>
          <a:lstStyle/>
          <a:p>
            <a:r>
              <a:rPr lang="es-ES" sz="3733" b="0" dirty="0">
                <a:solidFill>
                  <a:srgbClr val="9A141F"/>
                </a:solidFill>
                <a:effectLst>
                  <a:outerShdw blurRad="38100" dist="38100" dir="2700000" algn="tl">
                    <a:srgbClr val="000000">
                      <a:alpha val="43137"/>
                    </a:srgbClr>
                  </a:outerShdw>
                </a:effectLst>
                <a:latin typeface="Montserrat" panose="00000500000000000000" pitchFamily="2" charset="0"/>
              </a:rPr>
              <a:t>AIR D4D</a:t>
            </a:r>
            <a:endParaRPr lang="en-US" sz="3733" b="0" dirty="0">
              <a:solidFill>
                <a:srgbClr val="9A141F"/>
              </a:solidFill>
              <a:effectLst>
                <a:outerShdw blurRad="38100" dist="38100" dir="2700000" algn="tl">
                  <a:srgbClr val="000000">
                    <a:alpha val="43137"/>
                  </a:srgbClr>
                </a:outerShdw>
              </a:effectLst>
              <a:latin typeface="Montserrat" panose="00000500000000000000" pitchFamily="2" charset="0"/>
            </a:endParaRPr>
          </a:p>
        </p:txBody>
      </p:sp>
      <p:sp>
        <p:nvSpPr>
          <p:cNvPr id="12" name="Google Shape;379;p47">
            <a:extLst>
              <a:ext uri="{FF2B5EF4-FFF2-40B4-BE49-F238E27FC236}">
                <a16:creationId xmlns:a16="http://schemas.microsoft.com/office/drawing/2014/main" id="{EA9794A1-9F1A-4E4B-BB7F-BA853BEEEEFA}"/>
              </a:ext>
            </a:extLst>
          </p:cNvPr>
          <p:cNvSpPr txBox="1"/>
          <p:nvPr/>
        </p:nvSpPr>
        <p:spPr>
          <a:xfrm flipH="1">
            <a:off x="503134" y="845985"/>
            <a:ext cx="9606065" cy="762400"/>
          </a:xfrm>
          <a:prstGeom prst="rect">
            <a:avLst/>
          </a:prstGeom>
          <a:noFill/>
          <a:ln>
            <a:noFill/>
          </a:ln>
        </p:spPr>
        <p:txBody>
          <a:bodyPr spcFirstLastPara="1" wrap="square" lIns="121900" tIns="121900" rIns="121900" bIns="121900" anchor="t" anchorCtr="0">
            <a:noAutofit/>
          </a:bodyPr>
          <a:lstStyle/>
          <a:p>
            <a:pPr lvl="0" algn="just">
              <a:lnSpc>
                <a:spcPct val="150000"/>
              </a:lnSpc>
            </a:pPr>
            <a:r>
              <a:rPr lang="en-US" dirty="0">
                <a:latin typeface="Montserrat" panose="00000500000000000000" pitchFamily="2" charset="0"/>
                <a:ea typeface="Anaheim"/>
                <a:cs typeface="Anaheim"/>
                <a:sym typeface="Anaheim"/>
              </a:rPr>
              <a:t>The project </a:t>
            </a:r>
            <a:r>
              <a:rPr lang="en-US" dirty="0" err="1">
                <a:latin typeface="Montserrat" panose="00000500000000000000" pitchFamily="2" charset="0"/>
                <a:ea typeface="Anaheim"/>
                <a:cs typeface="Anaheim"/>
                <a:sym typeface="Anaheim"/>
              </a:rPr>
              <a:t>Progres</a:t>
            </a:r>
            <a:r>
              <a:rPr lang="en-US" dirty="0">
                <a:latin typeface="Montserrat" panose="00000500000000000000" pitchFamily="2" charset="0"/>
                <a:ea typeface="Anaheim"/>
                <a:cs typeface="Anaheim"/>
                <a:sym typeface="Anaheim"/>
              </a:rPr>
              <a:t> Migration Tunisia D4D AIR intends to </a:t>
            </a:r>
            <a:r>
              <a:rPr lang="en-US" b="1" dirty="0">
                <a:latin typeface="Montserrat" panose="00000500000000000000" pitchFamily="2" charset="0"/>
                <a:ea typeface="Anaheim"/>
                <a:cs typeface="Anaheim"/>
                <a:sym typeface="Anaheim"/>
              </a:rPr>
              <a:t>engage the talented Tunisian diaspora </a:t>
            </a:r>
            <a:r>
              <a:rPr lang="en-US" dirty="0">
                <a:latin typeface="Montserrat" panose="00000500000000000000" pitchFamily="2" charset="0"/>
                <a:ea typeface="Anaheim"/>
                <a:cs typeface="Anaheim"/>
                <a:sym typeface="Anaheim"/>
              </a:rPr>
              <a:t>in order to expand the Tunisian entrepreneurial network.  </a:t>
            </a:r>
          </a:p>
          <a:p>
            <a:pPr lvl="0" algn="just">
              <a:lnSpc>
                <a:spcPct val="150000"/>
              </a:lnSpc>
            </a:pPr>
            <a:endParaRPr lang="en-US" dirty="0">
              <a:latin typeface="Montserrat" panose="00000500000000000000" pitchFamily="2" charset="0"/>
              <a:ea typeface="Anaheim"/>
              <a:cs typeface="Anaheim"/>
              <a:sym typeface="Anaheim"/>
            </a:endParaRPr>
          </a:p>
          <a:p>
            <a:pPr lvl="0" algn="just">
              <a:lnSpc>
                <a:spcPct val="150000"/>
              </a:lnSpc>
            </a:pPr>
            <a:r>
              <a:rPr lang="en-US" dirty="0">
                <a:latin typeface="Montserrat" panose="00000500000000000000" pitchFamily="2" charset="0"/>
                <a:ea typeface="Anaheim"/>
                <a:cs typeface="Anaheim"/>
                <a:sym typeface="Anaheim"/>
              </a:rPr>
              <a:t>The budget allocated to the funding of the beneficiaries of the project is </a:t>
            </a:r>
            <a:r>
              <a:rPr lang="en-US" b="1" dirty="0">
                <a:latin typeface="Montserrat" panose="00000500000000000000" pitchFamily="2" charset="0"/>
                <a:ea typeface="Anaheim"/>
                <a:cs typeface="Anaheim"/>
                <a:sym typeface="Anaheim"/>
              </a:rPr>
              <a:t>€810 000</a:t>
            </a:r>
            <a:r>
              <a:rPr lang="en-US" dirty="0">
                <a:latin typeface="Montserrat" panose="00000500000000000000" pitchFamily="2" charset="0"/>
                <a:ea typeface="Anaheim"/>
                <a:cs typeface="Anaheim"/>
                <a:sym typeface="Anaheim"/>
              </a:rPr>
              <a:t>.</a:t>
            </a:r>
          </a:p>
          <a:p>
            <a:pPr lvl="0" algn="just">
              <a:lnSpc>
                <a:spcPct val="150000"/>
              </a:lnSpc>
            </a:pPr>
            <a:endParaRPr lang="en-US" dirty="0">
              <a:latin typeface="Montserrat" panose="00000500000000000000" pitchFamily="2" charset="0"/>
              <a:ea typeface="Anaheim"/>
              <a:cs typeface="Anaheim"/>
              <a:sym typeface="Anaheim"/>
            </a:endParaRPr>
          </a:p>
          <a:p>
            <a:pPr lvl="0" algn="just">
              <a:lnSpc>
                <a:spcPct val="150000"/>
              </a:lnSpc>
            </a:pPr>
            <a:r>
              <a:rPr lang="en-US" dirty="0">
                <a:latin typeface="Montserrat" panose="00000500000000000000" pitchFamily="2" charset="0"/>
                <a:ea typeface="Anaheim"/>
                <a:cs typeface="Anaheim"/>
                <a:sym typeface="Anaheim"/>
              </a:rPr>
              <a:t>The project AIR D4D supported </a:t>
            </a:r>
            <a:r>
              <a:rPr lang="en-US" b="1" dirty="0">
                <a:latin typeface="Montserrat" panose="00000500000000000000" pitchFamily="2" charset="0"/>
                <a:ea typeface="Anaheim"/>
                <a:cs typeface="Anaheim"/>
                <a:sym typeface="Anaheim"/>
              </a:rPr>
              <a:t>30 startups </a:t>
            </a:r>
            <a:r>
              <a:rPr lang="en-US" dirty="0">
                <a:latin typeface="Montserrat" panose="00000500000000000000" pitchFamily="2" charset="0"/>
                <a:ea typeface="Anaheim"/>
                <a:cs typeface="Anaheim"/>
                <a:sym typeface="Anaheim"/>
              </a:rPr>
              <a:t>(newly created) at a rate of  </a:t>
            </a:r>
            <a:r>
              <a:rPr lang="en-US" b="1" dirty="0">
                <a:latin typeface="Montserrat" panose="00000500000000000000" pitchFamily="2" charset="0"/>
                <a:ea typeface="Anaheim"/>
                <a:cs typeface="Anaheim"/>
                <a:sym typeface="Anaheim"/>
              </a:rPr>
              <a:t>€27 000</a:t>
            </a:r>
            <a:r>
              <a:rPr lang="en-US" dirty="0">
                <a:latin typeface="Montserrat" panose="00000500000000000000" pitchFamily="2" charset="0"/>
                <a:ea typeface="Anaheim"/>
                <a:cs typeface="Anaheim"/>
                <a:sym typeface="Anaheim"/>
              </a:rPr>
              <a:t> (88 884 TND) per beneficiary. </a:t>
            </a:r>
          </a:p>
          <a:p>
            <a:pPr lvl="0" algn="just">
              <a:lnSpc>
                <a:spcPct val="150000"/>
              </a:lnSpc>
            </a:pPr>
            <a:endParaRPr lang="en-US" dirty="0">
              <a:latin typeface="Montserrat" panose="00000500000000000000" pitchFamily="2" charset="0"/>
              <a:ea typeface="Anaheim"/>
              <a:cs typeface="Anaheim"/>
              <a:sym typeface="Anaheim"/>
            </a:endParaRPr>
          </a:p>
          <a:p>
            <a:pPr lvl="0" algn="just">
              <a:lnSpc>
                <a:spcPct val="150000"/>
              </a:lnSpc>
            </a:pPr>
            <a:r>
              <a:rPr lang="en-US" dirty="0">
                <a:latin typeface="Montserrat" panose="00000500000000000000" pitchFamily="2" charset="0"/>
                <a:ea typeface="Anaheim"/>
                <a:cs typeface="Anaheim"/>
                <a:sym typeface="Anaheim"/>
              </a:rPr>
              <a:t>The main sectors of activity of the supported startups are E-service, </a:t>
            </a:r>
            <a:r>
              <a:rPr lang="en-US" dirty="0" err="1">
                <a:latin typeface="Montserrat" panose="00000500000000000000" pitchFamily="2" charset="0"/>
                <a:ea typeface="Anaheim"/>
                <a:cs typeface="Anaheim"/>
                <a:sym typeface="Anaheim"/>
              </a:rPr>
              <a:t>HealthTech</a:t>
            </a:r>
            <a:r>
              <a:rPr lang="en-US" dirty="0">
                <a:latin typeface="Montserrat" panose="00000500000000000000" pitchFamily="2" charset="0"/>
                <a:ea typeface="Anaheim"/>
                <a:cs typeface="Anaheim"/>
                <a:sym typeface="Anaheim"/>
              </a:rPr>
              <a:t>, artificial intelligence and </a:t>
            </a:r>
            <a:r>
              <a:rPr lang="en-US" dirty="0" err="1">
                <a:latin typeface="Montserrat" panose="00000500000000000000" pitchFamily="2" charset="0"/>
                <a:ea typeface="Anaheim"/>
                <a:cs typeface="Anaheim"/>
                <a:sym typeface="Anaheim"/>
              </a:rPr>
              <a:t>AgriTech</a:t>
            </a:r>
            <a:r>
              <a:rPr lang="en-US" dirty="0">
                <a:latin typeface="Montserrat" panose="00000500000000000000" pitchFamily="2" charset="0"/>
                <a:ea typeface="Anaheim"/>
                <a:cs typeface="Anaheim"/>
                <a:sym typeface="Anaheim"/>
              </a:rPr>
              <a:t>.</a:t>
            </a:r>
            <a:endParaRPr dirty="0">
              <a:latin typeface="Montserrat" panose="00000500000000000000" pitchFamily="2" charset="0"/>
              <a:ea typeface="Anaheim"/>
              <a:cs typeface="Anaheim"/>
              <a:sym typeface="Anaheim"/>
            </a:endParaRPr>
          </a:p>
        </p:txBody>
      </p:sp>
      <p:pic>
        <p:nvPicPr>
          <p:cNvPr id="2" name="Image 1">
            <a:extLst>
              <a:ext uri="{FF2B5EF4-FFF2-40B4-BE49-F238E27FC236}">
                <a16:creationId xmlns:a16="http://schemas.microsoft.com/office/drawing/2014/main" id="{8E57012A-5E3C-280D-C647-1E1F78FC2DDD}"/>
              </a:ext>
            </a:extLst>
          </p:cNvPr>
          <p:cNvPicPr>
            <a:picLocks noChangeAspect="1"/>
          </p:cNvPicPr>
          <p:nvPr/>
        </p:nvPicPr>
        <p:blipFill>
          <a:blip r:embed="rId2"/>
          <a:stretch>
            <a:fillRect/>
          </a:stretch>
        </p:blipFill>
        <p:spPr>
          <a:xfrm>
            <a:off x="1930401" y="5877052"/>
            <a:ext cx="1562100" cy="916432"/>
          </a:xfrm>
          <a:prstGeom prst="rect">
            <a:avLst/>
          </a:prstGeom>
          <a:ln>
            <a:noFill/>
          </a:ln>
        </p:spPr>
      </p:pic>
      <p:pic>
        <p:nvPicPr>
          <p:cNvPr id="3" name="Image 2">
            <a:extLst>
              <a:ext uri="{FF2B5EF4-FFF2-40B4-BE49-F238E27FC236}">
                <a16:creationId xmlns:a16="http://schemas.microsoft.com/office/drawing/2014/main" id="{465BBBFA-2AA8-44D7-A36C-1C0C600D161D}"/>
              </a:ext>
            </a:extLst>
          </p:cNvPr>
          <p:cNvPicPr>
            <a:picLocks noChangeAspect="1"/>
          </p:cNvPicPr>
          <p:nvPr/>
        </p:nvPicPr>
        <p:blipFill>
          <a:blip r:embed="rId3"/>
          <a:stretch>
            <a:fillRect/>
          </a:stretch>
        </p:blipFill>
        <p:spPr>
          <a:xfrm rot="16200000">
            <a:off x="9313782" y="3291902"/>
            <a:ext cx="3642512" cy="1527787"/>
          </a:xfrm>
          <a:prstGeom prst="rect">
            <a:avLst/>
          </a:prstGeom>
        </p:spPr>
      </p:pic>
      <p:pic>
        <p:nvPicPr>
          <p:cNvPr id="7" name="Image 6">
            <a:extLst>
              <a:ext uri="{FF2B5EF4-FFF2-40B4-BE49-F238E27FC236}">
                <a16:creationId xmlns:a16="http://schemas.microsoft.com/office/drawing/2014/main" id="{B7C22C20-1174-FB27-BBF2-2C8FDC5D287C}"/>
              </a:ext>
            </a:extLst>
          </p:cNvPr>
          <p:cNvPicPr>
            <a:picLocks noChangeAspect="1"/>
          </p:cNvPicPr>
          <p:nvPr/>
        </p:nvPicPr>
        <p:blipFill rotWithShape="1">
          <a:blip r:embed="rId4"/>
          <a:srcRect t="41093"/>
          <a:stretch/>
        </p:blipFill>
        <p:spPr>
          <a:xfrm>
            <a:off x="259295" y="6121400"/>
            <a:ext cx="1859447" cy="569581"/>
          </a:xfrm>
          <a:prstGeom prst="rect">
            <a:avLst/>
          </a:prstGeom>
        </p:spPr>
      </p:pic>
    </p:spTree>
    <p:extLst>
      <p:ext uri="{BB962C8B-B14F-4D97-AF65-F5344CB8AC3E}">
        <p14:creationId xmlns:p14="http://schemas.microsoft.com/office/powerpoint/2010/main" val="414167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C07D0B97-4A26-9AA8-9C69-2DCC3E70EB43}"/>
              </a:ext>
            </a:extLst>
          </p:cNvPr>
          <p:cNvSpPr txBox="1"/>
          <p:nvPr/>
        </p:nvSpPr>
        <p:spPr>
          <a:xfrm>
            <a:off x="740666" y="275428"/>
            <a:ext cx="11172660" cy="646331"/>
          </a:xfrm>
          <a:prstGeom prst="rect">
            <a:avLst/>
          </a:prstGeom>
          <a:noFill/>
        </p:spPr>
        <p:txBody>
          <a:bodyPr wrap="square" rtlCol="0">
            <a:spAutoFit/>
          </a:bodyPr>
          <a:lstStyle/>
          <a:p>
            <a:r>
              <a:rPr lang="en-US" sz="3600" dirty="0">
                <a:solidFill>
                  <a:schemeClr val="accent2"/>
                </a:solidFill>
                <a:latin typeface="Abadi" panose="020B0604020104020204" pitchFamily="34" charset="0"/>
              </a:rPr>
              <a:t>Initiative to support innovative startups and SMEs</a:t>
            </a:r>
            <a:endParaRPr lang="fr-TN" sz="3600" dirty="0">
              <a:solidFill>
                <a:schemeClr val="accent2"/>
              </a:solidFill>
              <a:latin typeface="Abadi" panose="020B0604020104020204" pitchFamily="34" charset="0"/>
            </a:endParaRPr>
          </a:p>
        </p:txBody>
      </p:sp>
      <p:pic>
        <p:nvPicPr>
          <p:cNvPr id="4" name="Image 3">
            <a:extLst>
              <a:ext uri="{FF2B5EF4-FFF2-40B4-BE49-F238E27FC236}">
                <a16:creationId xmlns:a16="http://schemas.microsoft.com/office/drawing/2014/main" id="{534CDFE2-BE81-53A0-2930-F322D9F3311B}"/>
              </a:ext>
            </a:extLst>
          </p:cNvPr>
          <p:cNvPicPr>
            <a:picLocks noChangeAspect="1"/>
          </p:cNvPicPr>
          <p:nvPr/>
        </p:nvPicPr>
        <p:blipFill rotWithShape="1">
          <a:blip r:embed="rId6"/>
          <a:srcRect l="36714" t="31270" r="60215" b="57446"/>
          <a:stretch/>
        </p:blipFill>
        <p:spPr>
          <a:xfrm>
            <a:off x="10807337" y="275429"/>
            <a:ext cx="1200397" cy="1240390"/>
          </a:xfrm>
          <a:prstGeom prst="rect">
            <a:avLst/>
          </a:prstGeom>
        </p:spPr>
      </p:pic>
      <p:pic>
        <p:nvPicPr>
          <p:cNvPr id="13" name="Image 12">
            <a:extLst>
              <a:ext uri="{FF2B5EF4-FFF2-40B4-BE49-F238E27FC236}">
                <a16:creationId xmlns:a16="http://schemas.microsoft.com/office/drawing/2014/main" id="{32FFF580-0D69-EA3C-9040-0DD6AE364013}"/>
              </a:ext>
            </a:extLst>
          </p:cNvPr>
          <p:cNvPicPr>
            <a:picLocks noChangeAspect="1"/>
          </p:cNvPicPr>
          <p:nvPr/>
        </p:nvPicPr>
        <p:blipFill rotWithShape="1">
          <a:blip r:embed="rId7"/>
          <a:srcRect l="14642" t="15524" r="65903" b="7462"/>
          <a:stretch/>
        </p:blipFill>
        <p:spPr>
          <a:xfrm>
            <a:off x="2981325" y="888274"/>
            <a:ext cx="6753225" cy="5969726"/>
          </a:xfrm>
          <a:prstGeom prst="rect">
            <a:avLst/>
          </a:prstGeom>
        </p:spPr>
      </p:pic>
      <p:pic>
        <p:nvPicPr>
          <p:cNvPr id="3" name="Image 2">
            <a:extLst>
              <a:ext uri="{FF2B5EF4-FFF2-40B4-BE49-F238E27FC236}">
                <a16:creationId xmlns:a16="http://schemas.microsoft.com/office/drawing/2014/main" id="{8593FA13-3601-2288-F27F-B9F671A246DC}"/>
              </a:ext>
            </a:extLst>
          </p:cNvPr>
          <p:cNvPicPr>
            <a:picLocks noChangeAspect="1"/>
          </p:cNvPicPr>
          <p:nvPr/>
        </p:nvPicPr>
        <p:blipFill>
          <a:blip r:embed="rId8"/>
          <a:stretch>
            <a:fillRect/>
          </a:stretch>
        </p:blipFill>
        <p:spPr>
          <a:xfrm>
            <a:off x="495656" y="1280769"/>
            <a:ext cx="1412882" cy="663626"/>
          </a:xfrm>
          <a:prstGeom prst="rect">
            <a:avLst/>
          </a:prstGeom>
        </p:spPr>
      </p:pic>
    </p:spTree>
    <p:extLst>
      <p:ext uri="{BB962C8B-B14F-4D97-AF65-F5344CB8AC3E}">
        <p14:creationId xmlns:p14="http://schemas.microsoft.com/office/powerpoint/2010/main" val="416404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C07D0B97-4A26-9AA8-9C69-2DCC3E70EB43}"/>
              </a:ext>
            </a:extLst>
          </p:cNvPr>
          <p:cNvSpPr txBox="1"/>
          <p:nvPr/>
        </p:nvSpPr>
        <p:spPr>
          <a:xfrm>
            <a:off x="740666" y="275428"/>
            <a:ext cx="11172660" cy="646331"/>
          </a:xfrm>
          <a:prstGeom prst="rect">
            <a:avLst/>
          </a:prstGeom>
          <a:noFill/>
        </p:spPr>
        <p:txBody>
          <a:bodyPr wrap="square" rtlCol="0">
            <a:spAutoFit/>
          </a:bodyPr>
          <a:lstStyle/>
          <a:p>
            <a:r>
              <a:rPr lang="en-US" sz="3600" dirty="0">
                <a:solidFill>
                  <a:schemeClr val="accent2"/>
                </a:solidFill>
                <a:latin typeface="Abadi" panose="020B0604020104020204" pitchFamily="34" charset="0"/>
              </a:rPr>
              <a:t>Initiative to support innovative startups and SMEs</a:t>
            </a:r>
            <a:endParaRPr lang="fr-TN" sz="3600" dirty="0">
              <a:solidFill>
                <a:schemeClr val="accent2"/>
              </a:solidFill>
              <a:latin typeface="Abadi" panose="020B0604020104020204" pitchFamily="34" charset="0"/>
            </a:endParaRPr>
          </a:p>
        </p:txBody>
      </p:sp>
      <p:pic>
        <p:nvPicPr>
          <p:cNvPr id="4" name="Image 3">
            <a:extLst>
              <a:ext uri="{FF2B5EF4-FFF2-40B4-BE49-F238E27FC236}">
                <a16:creationId xmlns:a16="http://schemas.microsoft.com/office/drawing/2014/main" id="{534CDFE2-BE81-53A0-2930-F322D9F3311B}"/>
              </a:ext>
            </a:extLst>
          </p:cNvPr>
          <p:cNvPicPr>
            <a:picLocks noChangeAspect="1"/>
          </p:cNvPicPr>
          <p:nvPr/>
        </p:nvPicPr>
        <p:blipFill rotWithShape="1">
          <a:blip r:embed="rId6"/>
          <a:srcRect l="36714" t="31270" r="60215" b="57446"/>
          <a:stretch/>
        </p:blipFill>
        <p:spPr>
          <a:xfrm>
            <a:off x="10807337" y="275429"/>
            <a:ext cx="1200397" cy="1240390"/>
          </a:xfrm>
          <a:prstGeom prst="rect">
            <a:avLst/>
          </a:prstGeom>
        </p:spPr>
      </p:pic>
      <p:graphicFrame>
        <p:nvGraphicFramePr>
          <p:cNvPr id="6" name="Tableau 5">
            <a:extLst>
              <a:ext uri="{FF2B5EF4-FFF2-40B4-BE49-F238E27FC236}">
                <a16:creationId xmlns:a16="http://schemas.microsoft.com/office/drawing/2014/main" id="{D1A925B1-066B-44DD-FC84-D42BEB9CAEB9}"/>
              </a:ext>
            </a:extLst>
          </p:cNvPr>
          <p:cNvGraphicFramePr>
            <a:graphicFrameLocks noGrp="1"/>
          </p:cNvGraphicFramePr>
          <p:nvPr>
            <p:extLst>
              <p:ext uri="{D42A27DB-BD31-4B8C-83A1-F6EECF244321}">
                <p14:modId xmlns:p14="http://schemas.microsoft.com/office/powerpoint/2010/main" val="1690110282"/>
              </p:ext>
            </p:extLst>
          </p:nvPr>
        </p:nvGraphicFramePr>
        <p:xfrm>
          <a:off x="1138687" y="1280769"/>
          <a:ext cx="9840648" cy="5143924"/>
        </p:xfrm>
        <a:graphic>
          <a:graphicData uri="http://schemas.openxmlformats.org/drawingml/2006/table">
            <a:tbl>
              <a:tblPr firstRow="1" firstCol="1" lastRow="1" lastCol="1" bandRow="1" bandCol="1"/>
              <a:tblGrid>
                <a:gridCol w="1662219">
                  <a:extLst>
                    <a:ext uri="{9D8B030D-6E8A-4147-A177-3AD203B41FA5}">
                      <a16:colId xmlns:a16="http://schemas.microsoft.com/office/drawing/2014/main" val="1675523787"/>
                    </a:ext>
                  </a:extLst>
                </a:gridCol>
                <a:gridCol w="1669047">
                  <a:extLst>
                    <a:ext uri="{9D8B030D-6E8A-4147-A177-3AD203B41FA5}">
                      <a16:colId xmlns:a16="http://schemas.microsoft.com/office/drawing/2014/main" val="1132288005"/>
                    </a:ext>
                  </a:extLst>
                </a:gridCol>
                <a:gridCol w="1668071">
                  <a:extLst>
                    <a:ext uri="{9D8B030D-6E8A-4147-A177-3AD203B41FA5}">
                      <a16:colId xmlns:a16="http://schemas.microsoft.com/office/drawing/2014/main" val="32420709"/>
                    </a:ext>
                  </a:extLst>
                </a:gridCol>
                <a:gridCol w="1455418">
                  <a:extLst>
                    <a:ext uri="{9D8B030D-6E8A-4147-A177-3AD203B41FA5}">
                      <a16:colId xmlns:a16="http://schemas.microsoft.com/office/drawing/2014/main" val="3951454183"/>
                    </a:ext>
                  </a:extLst>
                </a:gridCol>
                <a:gridCol w="2321644">
                  <a:extLst>
                    <a:ext uri="{9D8B030D-6E8A-4147-A177-3AD203B41FA5}">
                      <a16:colId xmlns:a16="http://schemas.microsoft.com/office/drawing/2014/main" val="1493856834"/>
                    </a:ext>
                  </a:extLst>
                </a:gridCol>
                <a:gridCol w="1064249">
                  <a:extLst>
                    <a:ext uri="{9D8B030D-6E8A-4147-A177-3AD203B41FA5}">
                      <a16:colId xmlns:a16="http://schemas.microsoft.com/office/drawing/2014/main" val="2315325203"/>
                    </a:ext>
                  </a:extLst>
                </a:gridCol>
              </a:tblGrid>
              <a:tr h="303998">
                <a:tc>
                  <a:txBody>
                    <a:bodyPr/>
                    <a:lstStyle/>
                    <a:p>
                      <a:r>
                        <a:rPr lang="en-US" sz="16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solidFill>
                      <a:schemeClr val="accent2"/>
                    </a:solidFill>
                  </a:tcPr>
                </a:tc>
                <a:tc gridSpan="4">
                  <a:txBody>
                    <a:bodyPr/>
                    <a:lstStyle/>
                    <a:p>
                      <a:pPr marL="1983740" marR="1975485" algn="ctr">
                        <a:spcBef>
                          <a:spcPts val="280"/>
                        </a:spcBef>
                        <a:spcAft>
                          <a:spcPts val="0"/>
                        </a:spcAft>
                      </a:pPr>
                      <a:r>
                        <a:rPr lang="en-US" sz="1400" b="1" dirty="0">
                          <a:solidFill>
                            <a:srgbClr val="000000"/>
                          </a:solidFill>
                          <a:effectLst/>
                          <a:latin typeface="Carlito"/>
                          <a:ea typeface="Trebuchet MS" panose="020B0603020202020204" pitchFamily="34" charset="0"/>
                          <a:cs typeface="Trebuchet MS" panose="020B0603020202020204" pitchFamily="34" charset="0"/>
                        </a:rPr>
                        <a:t>Component 1</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solidFill>
                      <a:schemeClr val="accent2"/>
                    </a:solidFill>
                  </a:tcPr>
                </a:tc>
                <a:tc hMerge="1">
                  <a:txBody>
                    <a:bodyPr/>
                    <a:lstStyle/>
                    <a:p>
                      <a:endParaRPr lang="fr-TN"/>
                    </a:p>
                  </a:txBody>
                  <a:tcPr/>
                </a:tc>
                <a:tc hMerge="1">
                  <a:txBody>
                    <a:bodyPr/>
                    <a:lstStyle/>
                    <a:p>
                      <a:endParaRPr lang="fr-TN"/>
                    </a:p>
                  </a:txBody>
                  <a:tcPr/>
                </a:tc>
                <a:tc hMerge="1">
                  <a:txBody>
                    <a:bodyPr/>
                    <a:lstStyle/>
                    <a:p>
                      <a:endParaRPr lang="fr-TN"/>
                    </a:p>
                  </a:txBody>
                  <a:tcPr/>
                </a:tc>
                <a:tc>
                  <a:txBody>
                    <a:bodyPr/>
                    <a:lstStyle/>
                    <a:p>
                      <a:pPr marL="226695">
                        <a:spcBef>
                          <a:spcPts val="280"/>
                        </a:spcBef>
                        <a:spcAft>
                          <a:spcPts val="0"/>
                        </a:spcAft>
                      </a:pPr>
                      <a:r>
                        <a:rPr lang="en-US" sz="1400" b="1" dirty="0">
                          <a:solidFill>
                            <a:srgbClr val="000000"/>
                          </a:solidFill>
                          <a:effectLst/>
                          <a:latin typeface="Carlito"/>
                          <a:ea typeface="Trebuchet MS" panose="020B0603020202020204" pitchFamily="34" charset="0"/>
                          <a:cs typeface="Trebuchet MS" panose="020B0603020202020204" pitchFamily="34" charset="0"/>
                        </a:rPr>
                        <a:t>Total</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solidFill>
                      <a:schemeClr val="accent2"/>
                    </a:solidFill>
                  </a:tcPr>
                </a:tc>
                <a:extLst>
                  <a:ext uri="{0D108BD9-81ED-4DB2-BD59-A6C34878D82A}">
                    <a16:rowId xmlns:a16="http://schemas.microsoft.com/office/drawing/2014/main" val="2921512131"/>
                  </a:ext>
                </a:extLst>
              </a:tr>
              <a:tr h="371300">
                <a:tc>
                  <a:txBody>
                    <a:bodyPr/>
                    <a:lstStyle/>
                    <a:p>
                      <a:r>
                        <a:rPr lang="en-US" sz="160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gridSpan="3">
                  <a:txBody>
                    <a:bodyPr/>
                    <a:lstStyle/>
                    <a:p>
                      <a:pPr marL="1045210" marR="1040765" algn="ctr">
                        <a:lnSpc>
                          <a:spcPts val="1095"/>
                        </a:lnSpc>
                        <a:spcAft>
                          <a:spcPts val="0"/>
                        </a:spcAft>
                      </a:pPr>
                      <a:r>
                        <a:rPr lang="en-US" sz="1400" b="1" dirty="0" err="1">
                          <a:effectLst/>
                          <a:latin typeface="Carlito"/>
                          <a:ea typeface="Trebuchet MS" panose="020B0603020202020204" pitchFamily="34" charset="0"/>
                          <a:cs typeface="Trebuchet MS" panose="020B0603020202020204" pitchFamily="34" charset="0"/>
                        </a:rPr>
                        <a:t>Anava</a:t>
                      </a:r>
                      <a:r>
                        <a:rPr lang="en-US" sz="1400" b="1" dirty="0">
                          <a:effectLst/>
                          <a:latin typeface="Carlito"/>
                          <a:ea typeface="Trebuchet MS" panose="020B0603020202020204" pitchFamily="34" charset="0"/>
                          <a:cs typeface="Trebuchet MS" panose="020B0603020202020204" pitchFamily="34" charset="0"/>
                        </a:rPr>
                        <a:t> Fund of</a:t>
                      </a:r>
                      <a:r>
                        <a:rPr lang="en-US" sz="1400" b="1" spc="-45" dirty="0">
                          <a:effectLst/>
                          <a:latin typeface="Carlito"/>
                          <a:ea typeface="Trebuchet MS" panose="020B0603020202020204" pitchFamily="34" charset="0"/>
                          <a:cs typeface="Trebuchet MS" panose="020B0603020202020204" pitchFamily="34" charset="0"/>
                        </a:rPr>
                        <a:t> </a:t>
                      </a:r>
                      <a:r>
                        <a:rPr lang="en-US" sz="1400" b="1" dirty="0">
                          <a:effectLst/>
                          <a:latin typeface="Carlito"/>
                          <a:ea typeface="Trebuchet MS" panose="020B0603020202020204" pitchFamily="34" charset="0"/>
                          <a:cs typeface="Trebuchet MS" panose="020B0603020202020204" pitchFamily="34" charset="0"/>
                        </a:rPr>
                        <a:t>Funds</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1046480" marR="1040765" algn="ctr">
                        <a:lnSpc>
                          <a:spcPts val="995"/>
                        </a:lnSpc>
                        <a:spcBef>
                          <a:spcPts val="5"/>
                        </a:spcBef>
                        <a:spcAft>
                          <a:spcPts val="0"/>
                        </a:spcAft>
                      </a:pPr>
                      <a:r>
                        <a:rPr lang="en-US" sz="1400" b="1" dirty="0">
                          <a:effectLst/>
                          <a:latin typeface="Carlito"/>
                          <a:ea typeface="Trebuchet MS" panose="020B0603020202020204" pitchFamily="34" charset="0"/>
                          <a:cs typeface="Trebuchet MS" panose="020B0603020202020204" pitchFamily="34" charset="0"/>
                        </a:rPr>
                        <a:t>(Indirect</a:t>
                      </a:r>
                      <a:r>
                        <a:rPr lang="en-US" sz="1400" b="1" spc="-35" dirty="0">
                          <a:effectLst/>
                          <a:latin typeface="Carlito"/>
                          <a:ea typeface="Trebuchet MS" panose="020B0603020202020204" pitchFamily="34" charset="0"/>
                          <a:cs typeface="Trebuchet MS" panose="020B0603020202020204" pitchFamily="34" charset="0"/>
                        </a:rPr>
                        <a:t> </a:t>
                      </a:r>
                      <a:r>
                        <a:rPr lang="en-US" sz="1400" b="1" dirty="0">
                          <a:effectLst/>
                          <a:latin typeface="Carlito"/>
                          <a:ea typeface="Trebuchet MS" panose="020B0603020202020204" pitchFamily="34" charset="0"/>
                          <a:cs typeface="Trebuchet MS" panose="020B0603020202020204" pitchFamily="34" charset="0"/>
                        </a:rPr>
                        <a:t>Investment)</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hMerge="1">
                  <a:txBody>
                    <a:bodyPr/>
                    <a:lstStyle/>
                    <a:p>
                      <a:endParaRPr lang="fr-TN"/>
                    </a:p>
                  </a:txBody>
                  <a:tcPr/>
                </a:tc>
                <a:tc hMerge="1">
                  <a:txBody>
                    <a:bodyPr/>
                    <a:lstStyle/>
                    <a:p>
                      <a:endParaRPr lang="fr-TN"/>
                    </a:p>
                  </a:txBody>
                  <a:tcPr/>
                </a:tc>
                <a:tc>
                  <a:txBody>
                    <a:bodyPr/>
                    <a:lstStyle/>
                    <a:p>
                      <a:pPr marL="201930" marR="195580" algn="ctr">
                        <a:lnSpc>
                          <a:spcPts val="1095"/>
                        </a:lnSpc>
                        <a:spcAft>
                          <a:spcPts val="0"/>
                        </a:spcAft>
                      </a:pPr>
                      <a:r>
                        <a:rPr lang="en-US" sz="1400" b="1">
                          <a:effectLst/>
                          <a:latin typeface="Carlito"/>
                          <a:ea typeface="Trebuchet MS" panose="020B0603020202020204" pitchFamily="34" charset="0"/>
                          <a:cs typeface="Trebuchet MS" panose="020B0603020202020204" pitchFamily="34" charset="0"/>
                        </a:rPr>
                        <a:t>InnovaTech Fund</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201930" marR="196850" algn="ctr">
                        <a:lnSpc>
                          <a:spcPts val="995"/>
                        </a:lnSpc>
                        <a:spcBef>
                          <a:spcPts val="5"/>
                        </a:spcBef>
                        <a:spcAft>
                          <a:spcPts val="0"/>
                        </a:spcAft>
                      </a:pPr>
                      <a:r>
                        <a:rPr lang="en-US" sz="1400" b="1">
                          <a:effectLst/>
                          <a:latin typeface="Carlito"/>
                          <a:ea typeface="Trebuchet MS" panose="020B0603020202020204" pitchFamily="34" charset="0"/>
                          <a:cs typeface="Trebuchet MS" panose="020B0603020202020204" pitchFamily="34" charset="0"/>
                        </a:rPr>
                        <a:t>(Direct Co-Investment)</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r>
                        <a:rPr lang="en-US" sz="160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434783961"/>
                  </a:ext>
                </a:extLst>
              </a:tr>
              <a:tr h="717484">
                <a:tc>
                  <a:txBody>
                    <a:bodyPr/>
                    <a:lstStyle/>
                    <a:p>
                      <a:pPr>
                        <a:spcBef>
                          <a:spcPts val="60"/>
                        </a:spcBef>
                      </a:pPr>
                      <a:r>
                        <a:rPr lang="en-US" sz="1200" b="1">
                          <a:effectLst/>
                          <a:latin typeface="Carlito"/>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r>
                        <a:rPr lang="en-US" sz="1400" b="1">
                          <a:effectLst/>
                          <a:latin typeface="Carlito"/>
                          <a:ea typeface="Trebuchet MS" panose="020B0603020202020204" pitchFamily="34" charset="0"/>
                          <a:cs typeface="Trebuchet MS" panose="020B0603020202020204" pitchFamily="34" charset="0"/>
                        </a:rPr>
                        <a:t>Investment stage</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
                        </a:spcBef>
                        <a:spcAft>
                          <a:spcPts val="0"/>
                        </a:spcAft>
                      </a:pPr>
                      <a:r>
                        <a:rPr lang="en-US" sz="1400" b="1">
                          <a:effectLst/>
                          <a:latin typeface="Carlito"/>
                          <a:ea typeface="Trebuchet MS" panose="020B0603020202020204" pitchFamily="34" charset="0"/>
                          <a:cs typeface="Trebuchet MS" panose="020B0603020202020204" pitchFamily="34" charset="0"/>
                        </a:rPr>
                        <a:t>Seed Stage</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spcBef>
                          <a:spcPts val="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(US$50,000–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lnSpc>
                          <a:spcPts val="985"/>
                        </a:lnSpc>
                        <a:spcBef>
                          <a:spcPts val="6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US$300,000)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
                        </a:spcBef>
                        <a:spcAft>
                          <a:spcPts val="0"/>
                        </a:spcAft>
                      </a:pPr>
                      <a:r>
                        <a:rPr lang="en-US" sz="1400" b="1">
                          <a:effectLst/>
                          <a:latin typeface="Carlito"/>
                          <a:ea typeface="Trebuchet MS" panose="020B0603020202020204" pitchFamily="34" charset="0"/>
                          <a:cs typeface="Trebuchet MS" panose="020B0603020202020204" pitchFamily="34" charset="0"/>
                        </a:rPr>
                        <a:t>Early Stage</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spcBef>
                          <a:spcPts val="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(US$300,000–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lnSpc>
                          <a:spcPts val="985"/>
                        </a:lnSpc>
                        <a:spcBef>
                          <a:spcPts val="6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US$500,000)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5"/>
                        </a:spcBef>
                        <a:spcAft>
                          <a:spcPts val="0"/>
                        </a:spcAft>
                      </a:pPr>
                      <a:r>
                        <a:rPr lang="en-US" sz="1400" b="1">
                          <a:effectLst/>
                          <a:latin typeface="Carlito"/>
                          <a:ea typeface="Trebuchet MS" panose="020B0603020202020204" pitchFamily="34" charset="0"/>
                          <a:cs typeface="Trebuchet MS" panose="020B0603020202020204" pitchFamily="34" charset="0"/>
                        </a:rPr>
                        <a:t>Growth</a:t>
                      </a:r>
                      <a:r>
                        <a:rPr lang="en-US" sz="1400" b="1" spc="-30">
                          <a:effectLst/>
                          <a:latin typeface="Carlito"/>
                          <a:ea typeface="Trebuchet MS" panose="020B0603020202020204" pitchFamily="34" charset="0"/>
                          <a:cs typeface="Trebuchet MS" panose="020B0603020202020204" pitchFamily="34" charset="0"/>
                        </a:rPr>
                        <a:t> </a:t>
                      </a:r>
                      <a:r>
                        <a:rPr lang="en-US" sz="1400" b="1">
                          <a:effectLst/>
                          <a:latin typeface="Carlito"/>
                          <a:ea typeface="Trebuchet MS" panose="020B0603020202020204" pitchFamily="34" charset="0"/>
                          <a:cs typeface="Trebuchet MS" panose="020B0603020202020204" pitchFamily="34" charset="0"/>
                        </a:rPr>
                        <a:t>Stage</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spcBef>
                          <a:spcPts val="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(US$500,000–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lnSpc>
                          <a:spcPts val="985"/>
                        </a:lnSpc>
                        <a:spcBef>
                          <a:spcPts val="6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US$1,000,000)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94615">
                        <a:spcBef>
                          <a:spcPts val="545"/>
                        </a:spcBef>
                        <a:spcAft>
                          <a:spcPts val="0"/>
                        </a:spcAft>
                      </a:pPr>
                      <a:r>
                        <a:rPr lang="en-US" sz="1400" b="1">
                          <a:effectLst/>
                          <a:latin typeface="Carlito"/>
                          <a:ea typeface="Trebuchet MS" panose="020B0603020202020204" pitchFamily="34" charset="0"/>
                          <a:cs typeface="Trebuchet MS" panose="020B0603020202020204" pitchFamily="34" charset="0"/>
                        </a:rPr>
                        <a:t>Growth Stage</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spcBef>
                          <a:spcPts val="1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(US$300,000–US$1,000,000)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r>
                        <a:rPr lang="en-US" sz="160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421922811"/>
                  </a:ext>
                </a:extLst>
              </a:tr>
              <a:tr h="371300">
                <a:tc>
                  <a:txBody>
                    <a:bodyPr/>
                    <a:lstStyle/>
                    <a:p>
                      <a:pPr marL="67945">
                        <a:spcBef>
                          <a:spcPts val="545"/>
                        </a:spcBef>
                        <a:spcAft>
                          <a:spcPts val="0"/>
                        </a:spcAft>
                      </a:pPr>
                      <a:r>
                        <a:rPr lang="en-US" sz="1400" b="1">
                          <a:effectLst/>
                          <a:latin typeface="Carlito"/>
                          <a:ea typeface="Trebuchet MS" panose="020B0603020202020204" pitchFamily="34" charset="0"/>
                          <a:cs typeface="Trebuchet MS" panose="020B0603020202020204" pitchFamily="34" charset="0"/>
                        </a:rPr>
                        <a:t>Allocation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45"/>
                        </a:spcBef>
                        <a:spcAft>
                          <a:spcPts val="0"/>
                        </a:spcAft>
                      </a:pPr>
                      <a:r>
                        <a:rPr lang="en-US" sz="1400" b="1">
                          <a:effectLst/>
                          <a:latin typeface="Carlito"/>
                          <a:ea typeface="Trebuchet MS" panose="020B0603020202020204" pitchFamily="34" charset="0"/>
                          <a:cs typeface="Trebuchet MS" panose="020B0603020202020204" pitchFamily="34" charset="0"/>
                        </a:rPr>
                        <a:t>US$20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45"/>
                        </a:spcBef>
                        <a:spcAft>
                          <a:spcPts val="0"/>
                        </a:spcAft>
                      </a:pPr>
                      <a:r>
                        <a:rPr lang="en-US" sz="1400" b="1">
                          <a:effectLst/>
                          <a:latin typeface="Carlito"/>
                          <a:ea typeface="Trebuchet MS" panose="020B0603020202020204" pitchFamily="34" charset="0"/>
                          <a:cs typeface="Trebuchet MS" panose="020B0603020202020204" pitchFamily="34" charset="0"/>
                        </a:rPr>
                        <a:t>US$22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545"/>
                        </a:spcBef>
                        <a:spcAft>
                          <a:spcPts val="0"/>
                        </a:spcAft>
                      </a:pPr>
                      <a:r>
                        <a:rPr lang="en-US" sz="1400" b="1">
                          <a:effectLst/>
                          <a:latin typeface="Carlito"/>
                          <a:ea typeface="Trebuchet MS" panose="020B0603020202020204" pitchFamily="34" charset="0"/>
                          <a:cs typeface="Trebuchet MS" panose="020B0603020202020204" pitchFamily="34" charset="0"/>
                        </a:rPr>
                        <a:t>US$3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45"/>
                        </a:spcBef>
                        <a:spcAft>
                          <a:spcPts val="0"/>
                        </a:spcAft>
                      </a:pPr>
                      <a:r>
                        <a:rPr lang="en-US" sz="1400" b="1">
                          <a:effectLst/>
                          <a:latin typeface="Carlito"/>
                          <a:ea typeface="Trebuchet MS" panose="020B0603020202020204" pitchFamily="34" charset="0"/>
                          <a:cs typeface="Trebuchet MS" panose="020B0603020202020204" pitchFamily="34" charset="0"/>
                        </a:rPr>
                        <a:t>US$17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9850">
                        <a:lnSpc>
                          <a:spcPts val="1095"/>
                        </a:lnSpc>
                        <a:spcBef>
                          <a:spcPts val="5"/>
                        </a:spcBef>
                        <a:spcAft>
                          <a:spcPts val="0"/>
                        </a:spcAft>
                      </a:pPr>
                      <a:r>
                        <a:rPr lang="en-US" sz="1400" b="1">
                          <a:effectLst/>
                          <a:latin typeface="Carlito"/>
                          <a:ea typeface="Trebuchet MS" panose="020B0603020202020204" pitchFamily="34" charset="0"/>
                          <a:cs typeface="Trebuchet MS" panose="020B0603020202020204" pitchFamily="34" charset="0"/>
                        </a:rPr>
                        <a:t>US$62</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9850">
                        <a:lnSpc>
                          <a:spcPts val="995"/>
                        </a:lnSpc>
                      </a:pPr>
                      <a:r>
                        <a:rPr lang="en-US" sz="1400" b="1">
                          <a:effectLst/>
                          <a:latin typeface="Carlito"/>
                          <a:ea typeface="Trebuchet MS" panose="020B0603020202020204" pitchFamily="34" charset="0"/>
                          <a:cs typeface="Trebuchet MS" panose="020B0603020202020204" pitchFamily="34" charset="0"/>
                        </a:rPr>
                        <a:t>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1709029686"/>
                  </a:ext>
                </a:extLst>
              </a:tr>
              <a:tr h="804408">
                <a:tc>
                  <a:txBody>
                    <a:bodyPr/>
                    <a:lstStyle/>
                    <a:p>
                      <a:r>
                        <a:rPr lang="en-US" sz="1400" b="1">
                          <a:effectLst/>
                          <a:latin typeface="Carlito"/>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r>
                        <a:rPr lang="en-US" sz="1400" b="1">
                          <a:effectLst/>
                          <a:latin typeface="Carlito"/>
                          <a:ea typeface="Trebuchet MS" panose="020B0603020202020204" pitchFamily="34" charset="0"/>
                          <a:cs typeface="Trebuchet MS" panose="020B0603020202020204" pitchFamily="34" charset="0"/>
                        </a:rPr>
                        <a:t>FIs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marR="52070">
                        <a:lnSpc>
                          <a:spcPct val="103000"/>
                        </a:lnSpc>
                        <a:spcBef>
                          <a:spcPts val="2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Accelerators, angel networks, and seed</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lnSpc>
                          <a:spcPts val="985"/>
                        </a:lnSpc>
                        <a:spcBef>
                          <a:spcPts val="2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stage funds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marR="146050">
                        <a:lnSpc>
                          <a:spcPct val="103000"/>
                        </a:lnSpc>
                        <a:spcBef>
                          <a:spcPts val="57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Accelerators stage and VC funds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a:spcBef>
                          <a:spcPts val="10"/>
                        </a:spcBef>
                      </a:pPr>
                      <a:r>
                        <a:rPr lang="en-US" sz="1400" b="1">
                          <a:effectLst/>
                          <a:latin typeface="Carlito"/>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spcBef>
                          <a:spcPts val="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VC funds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marR="75565">
                        <a:lnSpc>
                          <a:spcPct val="103000"/>
                        </a:lnSpc>
                        <a:spcBef>
                          <a:spcPts val="57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Co-investment</a:t>
                      </a:r>
                      <a:r>
                        <a:rPr lang="en-US" sz="1400" spc="-160">
                          <a:effectLst/>
                          <a:latin typeface="Trebuchet MS" panose="020B0603020202020204" pitchFamily="34" charset="0"/>
                          <a:ea typeface="Trebuchet MS" panose="020B0603020202020204" pitchFamily="34" charset="0"/>
                          <a:cs typeface="Trebuchet MS" panose="020B0603020202020204" pitchFamily="34" charset="0"/>
                        </a:rPr>
                        <a:t> </a:t>
                      </a:r>
                      <a:r>
                        <a:rPr lang="en-US" sz="1400">
                          <a:effectLst/>
                          <a:latin typeface="Trebuchet MS" panose="020B0603020202020204" pitchFamily="34" charset="0"/>
                          <a:ea typeface="Trebuchet MS" panose="020B0603020202020204" pitchFamily="34" charset="0"/>
                          <a:cs typeface="Trebuchet MS" panose="020B0603020202020204" pitchFamily="34" charset="0"/>
                        </a:rPr>
                        <a:t>with</a:t>
                      </a:r>
                      <a:r>
                        <a:rPr lang="en-US" sz="1400" spc="-165">
                          <a:effectLst/>
                          <a:latin typeface="Trebuchet MS" panose="020B0603020202020204" pitchFamily="34" charset="0"/>
                          <a:ea typeface="Trebuchet MS" panose="020B0603020202020204" pitchFamily="34" charset="0"/>
                          <a:cs typeface="Trebuchet MS" panose="020B0603020202020204" pitchFamily="34" charset="0"/>
                        </a:rPr>
                        <a:t> </a:t>
                      </a:r>
                      <a:r>
                        <a:rPr lang="en-US" sz="1400">
                          <a:effectLst/>
                          <a:latin typeface="Trebuchet MS" panose="020B0603020202020204" pitchFamily="34" charset="0"/>
                          <a:ea typeface="Trebuchet MS" panose="020B0603020202020204" pitchFamily="34" charset="0"/>
                          <a:cs typeface="Trebuchet MS" panose="020B0603020202020204" pitchFamily="34" charset="0"/>
                        </a:rPr>
                        <a:t>VC</a:t>
                      </a:r>
                      <a:r>
                        <a:rPr lang="en-US" sz="1400" spc="-155">
                          <a:effectLst/>
                          <a:latin typeface="Trebuchet MS" panose="020B0603020202020204" pitchFamily="34" charset="0"/>
                          <a:ea typeface="Trebuchet MS" panose="020B0603020202020204" pitchFamily="34" charset="0"/>
                          <a:cs typeface="Trebuchet MS" panose="020B0603020202020204" pitchFamily="34" charset="0"/>
                        </a:rPr>
                        <a:t> </a:t>
                      </a:r>
                      <a:r>
                        <a:rPr lang="en-US" sz="1400">
                          <a:effectLst/>
                          <a:latin typeface="Trebuchet MS" panose="020B0603020202020204" pitchFamily="34" charset="0"/>
                          <a:ea typeface="Trebuchet MS" panose="020B0603020202020204" pitchFamily="34" charset="0"/>
                          <a:cs typeface="Trebuchet MS" panose="020B0603020202020204" pitchFamily="34" charset="0"/>
                        </a:rPr>
                        <a:t>funds and</a:t>
                      </a:r>
                      <a:r>
                        <a:rPr lang="en-US" sz="1400" spc="-200">
                          <a:effectLst/>
                          <a:latin typeface="Trebuchet MS" panose="020B0603020202020204" pitchFamily="34" charset="0"/>
                          <a:ea typeface="Trebuchet MS" panose="020B0603020202020204" pitchFamily="34" charset="0"/>
                          <a:cs typeface="Trebuchet MS" panose="020B0603020202020204" pitchFamily="34" charset="0"/>
                        </a:rPr>
                        <a:t> </a:t>
                      </a:r>
                      <a:r>
                        <a:rPr lang="en-US" sz="1400">
                          <a:effectLst/>
                          <a:latin typeface="Trebuchet MS" panose="020B0603020202020204" pitchFamily="34" charset="0"/>
                          <a:ea typeface="Trebuchet MS" panose="020B0603020202020204" pitchFamily="34" charset="0"/>
                          <a:cs typeface="Trebuchet MS" panose="020B0603020202020204" pitchFamily="34" charset="0"/>
                        </a:rPr>
                        <a:t>other</a:t>
                      </a:r>
                      <a:r>
                        <a:rPr lang="en-US" sz="1400" spc="-185">
                          <a:effectLst/>
                          <a:latin typeface="Trebuchet MS" panose="020B0603020202020204" pitchFamily="34" charset="0"/>
                          <a:ea typeface="Trebuchet MS" panose="020B0603020202020204" pitchFamily="34" charset="0"/>
                          <a:cs typeface="Trebuchet MS" panose="020B0603020202020204" pitchFamily="34" charset="0"/>
                        </a:rPr>
                        <a:t> </a:t>
                      </a:r>
                      <a:r>
                        <a:rPr lang="en-US" sz="1400">
                          <a:effectLst/>
                          <a:latin typeface="Trebuchet MS" panose="020B0603020202020204" pitchFamily="34" charset="0"/>
                          <a:ea typeface="Trebuchet MS" panose="020B0603020202020204" pitchFamily="34" charset="0"/>
                          <a:cs typeface="Trebuchet MS" panose="020B0603020202020204" pitchFamily="34" charset="0"/>
                        </a:rPr>
                        <a:t>private</a:t>
                      </a:r>
                      <a:r>
                        <a:rPr lang="en-US" sz="1400" spc="-195">
                          <a:effectLst/>
                          <a:latin typeface="Trebuchet MS" panose="020B0603020202020204" pitchFamily="34" charset="0"/>
                          <a:ea typeface="Trebuchet MS" panose="020B0603020202020204" pitchFamily="34" charset="0"/>
                          <a:cs typeface="Trebuchet MS" panose="020B0603020202020204" pitchFamily="34" charset="0"/>
                        </a:rPr>
                        <a:t> </a:t>
                      </a:r>
                      <a:r>
                        <a:rPr lang="en-US" sz="1400">
                          <a:effectLst/>
                          <a:latin typeface="Trebuchet MS" panose="020B0603020202020204" pitchFamily="34" charset="0"/>
                          <a:ea typeface="Trebuchet MS" panose="020B0603020202020204" pitchFamily="34" charset="0"/>
                          <a:cs typeface="Trebuchet MS" panose="020B0603020202020204" pitchFamily="34" charset="0"/>
                        </a:rPr>
                        <a:t>investors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r>
                        <a:rPr lang="en-US" sz="160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355029061"/>
                  </a:ext>
                </a:extLst>
              </a:tr>
              <a:tr h="451486">
                <a:tc>
                  <a:txBody>
                    <a:bodyPr/>
                    <a:lstStyle/>
                    <a:p>
                      <a:pPr marL="67945">
                        <a:lnSpc>
                          <a:spcPts val="1095"/>
                        </a:lnSpc>
                      </a:pPr>
                      <a:r>
                        <a:rPr lang="en-US" sz="1400" b="1" dirty="0">
                          <a:effectLst/>
                          <a:latin typeface="Carlito"/>
                          <a:ea typeface="Trebuchet MS" panose="020B0603020202020204" pitchFamily="34" charset="0"/>
                          <a:cs typeface="Trebuchet MS" panose="020B0603020202020204" pitchFamily="34" charset="0"/>
                        </a:rPr>
                        <a:t>Target number of</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67945">
                        <a:lnSpc>
                          <a:spcPts val="995"/>
                        </a:lnSpc>
                        <a:spcBef>
                          <a:spcPts val="5"/>
                        </a:spcBef>
                        <a:spcAft>
                          <a:spcPts val="0"/>
                        </a:spcAft>
                      </a:pPr>
                      <a:r>
                        <a:rPr lang="en-US" sz="1400" b="1" dirty="0">
                          <a:effectLst/>
                          <a:latin typeface="Carlito"/>
                          <a:ea typeface="Trebuchet MS" panose="020B0603020202020204" pitchFamily="34" charset="0"/>
                          <a:cs typeface="Trebuchet MS" panose="020B0603020202020204" pitchFamily="34" charset="0"/>
                        </a:rPr>
                        <a:t>funds</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Up to 3 funds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Up to 2 funds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55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1 fund</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1 fund</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9850">
                        <a:spcBef>
                          <a:spcPts val="5"/>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Up to 7</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69850">
                        <a:lnSpc>
                          <a:spcPts val="985"/>
                        </a:lnSpc>
                        <a:spcBef>
                          <a:spcPts val="6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funds</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3759155028"/>
                  </a:ext>
                </a:extLst>
              </a:tr>
              <a:tr h="451486">
                <a:tc>
                  <a:txBody>
                    <a:bodyPr/>
                    <a:lstStyle/>
                    <a:p>
                      <a:pPr marL="67945">
                        <a:spcBef>
                          <a:spcPts val="555"/>
                        </a:spcBef>
                        <a:spcAft>
                          <a:spcPts val="0"/>
                        </a:spcAft>
                      </a:pPr>
                      <a:r>
                        <a:rPr lang="en-US" sz="1400" b="1">
                          <a:effectLst/>
                          <a:latin typeface="Carlito"/>
                          <a:ea typeface="Trebuchet MS" panose="020B0603020202020204" pitchFamily="34" charset="0"/>
                          <a:cs typeface="Trebuchet MS" panose="020B0603020202020204" pitchFamily="34" charset="0"/>
                        </a:rPr>
                        <a:t>Target fund size</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7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Up to US$10 million</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7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Up to US$22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1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Above US$20</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lnSpc>
                          <a:spcPts val="985"/>
                        </a:lnSpc>
                        <a:spcBef>
                          <a:spcPts val="5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7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US$34 million</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1326491994"/>
                  </a:ext>
                </a:extLst>
              </a:tr>
              <a:tr h="475377">
                <a:tc>
                  <a:txBody>
                    <a:bodyPr/>
                    <a:lstStyle/>
                    <a:p>
                      <a:pPr marL="67945">
                        <a:spcBef>
                          <a:spcPts val="555"/>
                        </a:spcBef>
                        <a:spcAft>
                          <a:spcPts val="0"/>
                        </a:spcAft>
                      </a:pPr>
                      <a:r>
                        <a:rPr lang="en-US" sz="1400" b="1" dirty="0">
                          <a:effectLst/>
                          <a:latin typeface="Carlito"/>
                          <a:ea typeface="Trebuchet MS" panose="020B0603020202020204" pitchFamily="34" charset="0"/>
                          <a:cs typeface="Trebuchet MS" panose="020B0603020202020204" pitchFamily="34" charset="0"/>
                        </a:rPr>
                        <a:t>Allocation per fund</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1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Up to US$7.5</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8580">
                        <a:lnSpc>
                          <a:spcPts val="985"/>
                        </a:lnSpc>
                        <a:spcBef>
                          <a:spcPts val="6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7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Up to US$11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57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US$3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7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US$17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r>
                        <a:rPr lang="en-US" sz="140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3406590941"/>
                  </a:ext>
                </a:extLst>
              </a:tr>
              <a:tr h="374299">
                <a:tc>
                  <a:txBody>
                    <a:bodyPr/>
                    <a:lstStyle/>
                    <a:p>
                      <a:pPr marL="67945">
                        <a:lnSpc>
                          <a:spcPts val="1095"/>
                        </a:lnSpc>
                      </a:pPr>
                      <a:r>
                        <a:rPr lang="en-US" sz="1400" b="1" dirty="0">
                          <a:solidFill>
                            <a:srgbClr val="EF6120"/>
                          </a:solidFill>
                          <a:effectLst/>
                          <a:latin typeface="Carlito"/>
                          <a:ea typeface="Trebuchet MS" panose="020B0603020202020204" pitchFamily="34" charset="0"/>
                          <a:cs typeface="Trebuchet MS" panose="020B0603020202020204" pitchFamily="34" charset="0"/>
                        </a:rPr>
                        <a:t>Private leverage</a:t>
                      </a:r>
                      <a:endParaRPr lang="fr-TN" sz="20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67945">
                        <a:lnSpc>
                          <a:spcPts val="995"/>
                        </a:lnSpc>
                        <a:spcBef>
                          <a:spcPts val="5"/>
                        </a:spcBef>
                        <a:spcAft>
                          <a:spcPts val="0"/>
                        </a:spcAft>
                      </a:pPr>
                      <a:r>
                        <a:rPr lang="en-US" sz="1400" b="1" dirty="0">
                          <a:solidFill>
                            <a:srgbClr val="EF6120"/>
                          </a:solidFill>
                          <a:effectLst/>
                          <a:latin typeface="Carlito"/>
                          <a:ea typeface="Trebuchet MS" panose="020B0603020202020204" pitchFamily="34" charset="0"/>
                          <a:cs typeface="Trebuchet MS" panose="020B0603020202020204" pitchFamily="34" charset="0"/>
                        </a:rPr>
                        <a:t>(%)</a:t>
                      </a:r>
                      <a:endParaRPr lang="fr-TN" sz="20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rPr>
                        <a:t>25</a:t>
                      </a:r>
                      <a:endParaRPr lang="fr-TN" sz="20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rPr>
                        <a:t>50</a:t>
                      </a:r>
                      <a:endParaRPr lang="fr-TN" sz="20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555"/>
                        </a:spcBef>
                        <a:spcAft>
                          <a:spcPts val="0"/>
                        </a:spcAft>
                      </a:pPr>
                      <a:r>
                        <a:rPr lang="en-US" sz="14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rPr>
                        <a:t>85</a:t>
                      </a:r>
                      <a:endParaRPr lang="fr-TN" sz="20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rPr>
                        <a:t>50</a:t>
                      </a:r>
                      <a:endParaRPr lang="fr-TN" sz="2000" dirty="0">
                        <a:solidFill>
                          <a:srgbClr val="EF612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r>
                        <a:rPr lang="en-US" sz="1400">
                          <a:effectLst/>
                          <a:latin typeface="Times New Roman" panose="02020603050405020304" pitchFamily="18" charset="0"/>
                          <a:ea typeface="Trebuchet MS" panose="020B0603020202020204" pitchFamily="34" charset="0"/>
                          <a:cs typeface="Trebuchet MS" panose="020B0603020202020204" pitchFamily="34" charset="0"/>
                        </a:rPr>
                        <a:t> </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2872791791"/>
                  </a:ext>
                </a:extLst>
              </a:tr>
              <a:tr h="451486">
                <a:tc>
                  <a:txBody>
                    <a:bodyPr/>
                    <a:lstStyle/>
                    <a:p>
                      <a:pPr marL="67945">
                        <a:lnSpc>
                          <a:spcPts val="1095"/>
                        </a:lnSpc>
                        <a:spcBef>
                          <a:spcPts val="5"/>
                        </a:spcBef>
                        <a:spcAft>
                          <a:spcPts val="0"/>
                        </a:spcAft>
                      </a:pPr>
                      <a:r>
                        <a:rPr lang="en-US" sz="1400" b="1" dirty="0">
                          <a:effectLst/>
                          <a:latin typeface="Carlito"/>
                          <a:ea typeface="Trebuchet MS" panose="020B0603020202020204" pitchFamily="34" charset="0"/>
                          <a:cs typeface="Trebuchet MS" panose="020B0603020202020204" pitchFamily="34" charset="0"/>
                        </a:rPr>
                        <a:t>Number</a:t>
                      </a:r>
                      <a:r>
                        <a:rPr lang="en-US" sz="1400" b="1" spc="-30" dirty="0">
                          <a:effectLst/>
                          <a:latin typeface="Carlito"/>
                          <a:ea typeface="Trebuchet MS" panose="020B0603020202020204" pitchFamily="34" charset="0"/>
                          <a:cs typeface="Trebuchet MS" panose="020B0603020202020204" pitchFamily="34" charset="0"/>
                        </a:rPr>
                        <a:t> </a:t>
                      </a:r>
                      <a:r>
                        <a:rPr lang="en-US" sz="1400" b="1" dirty="0">
                          <a:effectLst/>
                          <a:latin typeface="Carlito"/>
                          <a:ea typeface="Trebuchet MS" panose="020B0603020202020204" pitchFamily="34" charset="0"/>
                          <a:cs typeface="Trebuchet MS" panose="020B0603020202020204" pitchFamily="34" charset="0"/>
                        </a:rPr>
                        <a:t>of</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67945">
                        <a:lnSpc>
                          <a:spcPts val="995"/>
                        </a:lnSpc>
                      </a:pPr>
                      <a:r>
                        <a:rPr lang="en-US" sz="1400" b="1" dirty="0">
                          <a:effectLst/>
                          <a:latin typeface="Carlito"/>
                          <a:ea typeface="Trebuchet MS" panose="020B0603020202020204" pitchFamily="34" charset="0"/>
                          <a:cs typeface="Trebuchet MS" panose="020B0603020202020204" pitchFamily="34" charset="0"/>
                        </a:rPr>
                        <a:t>companies</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93980">
                        <a:spcBef>
                          <a:spcPts val="56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90–100 companies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6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90–100 companies</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15"/>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20–25</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p>
                      <a:pPr marL="67945">
                        <a:lnSpc>
                          <a:spcPts val="985"/>
                        </a:lnSpc>
                        <a:spcBef>
                          <a:spcPts val="5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companies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60"/>
                        </a:spcBef>
                        <a:spcAft>
                          <a:spcPts val="0"/>
                        </a:spcAft>
                      </a:pPr>
                      <a:r>
                        <a:rPr lang="en-US" sz="1400">
                          <a:effectLst/>
                          <a:latin typeface="Trebuchet MS" panose="020B0603020202020204" pitchFamily="34" charset="0"/>
                          <a:ea typeface="Trebuchet MS" panose="020B0603020202020204" pitchFamily="34" charset="0"/>
                          <a:cs typeface="Trebuchet MS" panose="020B0603020202020204" pitchFamily="34" charset="0"/>
                        </a:rPr>
                        <a:t>40–50 companies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9850">
                        <a:spcBef>
                          <a:spcPts val="15"/>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About</a:t>
                      </a:r>
                      <a:r>
                        <a:rPr lang="en-US" sz="14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400" dirty="0">
                          <a:effectLst/>
                          <a:latin typeface="Trebuchet MS" panose="020B0603020202020204" pitchFamily="34" charset="0"/>
                          <a:ea typeface="Trebuchet MS" panose="020B0603020202020204" pitchFamily="34" charset="0"/>
                          <a:cs typeface="Trebuchet MS" panose="020B0603020202020204" pitchFamily="34" charset="0"/>
                        </a:rPr>
                        <a:t>280</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69850">
                        <a:lnSpc>
                          <a:spcPts val="985"/>
                        </a:lnSpc>
                        <a:spcBef>
                          <a:spcPts val="5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companies</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3642819922"/>
                  </a:ext>
                </a:extLst>
              </a:tr>
              <a:tr h="371300">
                <a:tc>
                  <a:txBody>
                    <a:bodyPr/>
                    <a:lstStyle/>
                    <a:p>
                      <a:pPr marL="67945">
                        <a:spcBef>
                          <a:spcPts val="555"/>
                        </a:spcBef>
                        <a:spcAft>
                          <a:spcPts val="0"/>
                        </a:spcAft>
                      </a:pPr>
                      <a:r>
                        <a:rPr lang="en-US" sz="1400" b="1">
                          <a:effectLst/>
                          <a:latin typeface="Carlito"/>
                          <a:ea typeface="Trebuchet MS" panose="020B0603020202020204" pitchFamily="34" charset="0"/>
                          <a:cs typeface="Trebuchet MS" panose="020B0603020202020204" pitchFamily="34" charset="0"/>
                        </a:rPr>
                        <a:t>Total funds</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b="1">
                          <a:effectLst/>
                          <a:latin typeface="Carlito"/>
                          <a:ea typeface="Trebuchet MS" panose="020B0603020202020204" pitchFamily="34" charset="0"/>
                          <a:cs typeface="Trebuchet MS" panose="020B0603020202020204" pitchFamily="34" charset="0"/>
                        </a:rPr>
                        <a:t>US$27</a:t>
                      </a:r>
                      <a:r>
                        <a:rPr lang="en-US" sz="1050" b="1">
                          <a:effectLst/>
                          <a:latin typeface="Carlito"/>
                          <a:ea typeface="Trebuchet MS" panose="020B0603020202020204" pitchFamily="34" charset="0"/>
                          <a:cs typeface="Trebuchet MS" panose="020B0603020202020204" pitchFamily="34" charset="0"/>
                        </a:rPr>
                        <a:t>a </a:t>
                      </a:r>
                      <a:r>
                        <a:rPr lang="en-US" sz="1400" b="1">
                          <a:effectLst/>
                          <a:latin typeface="Carlito"/>
                          <a:ea typeface="Trebuchet MS" panose="020B0603020202020204" pitchFamily="34" charset="0"/>
                          <a:cs typeface="Trebuchet MS" panose="020B0603020202020204" pitchFamily="34" charset="0"/>
                        </a:rPr>
                        <a:t>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b="1">
                          <a:effectLst/>
                          <a:latin typeface="Carlito"/>
                          <a:ea typeface="Trebuchet MS" panose="020B0603020202020204" pitchFamily="34" charset="0"/>
                          <a:cs typeface="Trebuchet MS" panose="020B0603020202020204" pitchFamily="34" charset="0"/>
                        </a:rPr>
                        <a:t>US$44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7945">
                        <a:spcBef>
                          <a:spcPts val="555"/>
                        </a:spcBef>
                        <a:spcAft>
                          <a:spcPts val="0"/>
                        </a:spcAft>
                      </a:pPr>
                      <a:r>
                        <a:rPr lang="en-US" sz="1400" b="1">
                          <a:effectLst/>
                          <a:latin typeface="Carlito"/>
                          <a:ea typeface="Trebuchet MS" panose="020B0603020202020204" pitchFamily="34" charset="0"/>
                          <a:cs typeface="Trebuchet MS" panose="020B0603020202020204" pitchFamily="34" charset="0"/>
                        </a:rPr>
                        <a:t>US$20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8580">
                        <a:spcBef>
                          <a:spcPts val="555"/>
                        </a:spcBef>
                        <a:spcAft>
                          <a:spcPts val="0"/>
                        </a:spcAft>
                      </a:pPr>
                      <a:r>
                        <a:rPr lang="en-US" sz="1400" b="1">
                          <a:effectLst/>
                          <a:latin typeface="Carlito"/>
                          <a:ea typeface="Trebuchet MS" panose="020B0603020202020204" pitchFamily="34" charset="0"/>
                          <a:cs typeface="Trebuchet MS" panose="020B0603020202020204" pitchFamily="34" charset="0"/>
                        </a:rPr>
                        <a:t>US$34 million</a:t>
                      </a:r>
                      <a:endParaRPr lang="fr-T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tc>
                  <a:txBody>
                    <a:bodyPr/>
                    <a:lstStyle/>
                    <a:p>
                      <a:pPr marL="69850">
                        <a:lnSpc>
                          <a:spcPts val="1095"/>
                        </a:lnSpc>
                        <a:spcBef>
                          <a:spcPts val="5"/>
                        </a:spcBef>
                        <a:spcAft>
                          <a:spcPts val="0"/>
                        </a:spcAft>
                      </a:pPr>
                      <a:r>
                        <a:rPr lang="en-US" sz="1400" b="1" dirty="0">
                          <a:effectLst/>
                          <a:latin typeface="Carlito"/>
                          <a:ea typeface="Trebuchet MS" panose="020B0603020202020204" pitchFamily="34" charset="0"/>
                          <a:cs typeface="Trebuchet MS" panose="020B0603020202020204" pitchFamily="34" charset="0"/>
                        </a:rPr>
                        <a:t>US$125</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69850">
                        <a:lnSpc>
                          <a:spcPts val="995"/>
                        </a:lnSpc>
                      </a:pPr>
                      <a:r>
                        <a:rPr lang="en-US" sz="1400" b="1" dirty="0">
                          <a:effectLst/>
                          <a:latin typeface="Carlito"/>
                          <a:ea typeface="Trebuchet MS" panose="020B0603020202020204" pitchFamily="34" charset="0"/>
                          <a:cs typeface="Trebuchet MS" panose="020B0603020202020204" pitchFamily="34" charset="0"/>
                        </a:rPr>
                        <a:t>million</a:t>
                      </a:r>
                      <a:endParaRPr lang="fr-T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A4A4A4"/>
                      </a:solidFill>
                      <a:prstDash val="solid"/>
                      <a:round/>
                      <a:headEnd type="none" w="med" len="med"/>
                      <a:tailEnd type="none" w="med" len="med"/>
                    </a:lnL>
                    <a:lnR w="12700" cap="flat" cmpd="sng" algn="ctr">
                      <a:solidFill>
                        <a:srgbClr val="A4A4A4"/>
                      </a:solidFill>
                      <a:prstDash val="solid"/>
                      <a:round/>
                      <a:headEnd type="none" w="med" len="med"/>
                      <a:tailEnd type="none" w="med" len="med"/>
                    </a:lnR>
                    <a:lnT w="12700" cap="flat" cmpd="sng" algn="ctr">
                      <a:solidFill>
                        <a:srgbClr val="A4A4A4"/>
                      </a:solidFill>
                      <a:prstDash val="solid"/>
                      <a:round/>
                      <a:headEnd type="none" w="med" len="med"/>
                      <a:tailEnd type="none" w="med" len="med"/>
                    </a:lnT>
                    <a:lnB w="1270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4160837041"/>
                  </a:ext>
                </a:extLst>
              </a:tr>
            </a:tbl>
          </a:graphicData>
        </a:graphic>
      </p:graphicFrame>
      <p:pic>
        <p:nvPicPr>
          <p:cNvPr id="8" name="Image 7">
            <a:extLst>
              <a:ext uri="{FF2B5EF4-FFF2-40B4-BE49-F238E27FC236}">
                <a16:creationId xmlns:a16="http://schemas.microsoft.com/office/drawing/2014/main" id="{78C46BE5-D632-4E60-6228-D1F5A2FB6F5F}"/>
              </a:ext>
            </a:extLst>
          </p:cNvPr>
          <p:cNvPicPr>
            <a:picLocks noChangeAspect="1"/>
          </p:cNvPicPr>
          <p:nvPr/>
        </p:nvPicPr>
        <p:blipFill>
          <a:blip r:embed="rId7"/>
          <a:stretch>
            <a:fillRect/>
          </a:stretch>
        </p:blipFill>
        <p:spPr>
          <a:xfrm>
            <a:off x="120992" y="921759"/>
            <a:ext cx="1048932" cy="492680"/>
          </a:xfrm>
          <a:prstGeom prst="rect">
            <a:avLst/>
          </a:prstGeom>
        </p:spPr>
      </p:pic>
    </p:spTree>
    <p:extLst>
      <p:ext uri="{BB962C8B-B14F-4D97-AF65-F5344CB8AC3E}">
        <p14:creationId xmlns:p14="http://schemas.microsoft.com/office/powerpoint/2010/main" val="21270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740666" y="275428"/>
            <a:ext cx="9355273" cy="646331"/>
          </a:xfrm>
          <a:prstGeom prst="rect">
            <a:avLst/>
          </a:prstGeom>
          <a:noFill/>
        </p:spPr>
        <p:txBody>
          <a:bodyPr wrap="square" rtlCol="0">
            <a:spAutoFit/>
          </a:bodyPr>
          <a:lstStyle/>
          <a:p>
            <a:r>
              <a:rPr lang="fr-FR" sz="3600" dirty="0" err="1">
                <a:solidFill>
                  <a:schemeClr val="accent2"/>
                </a:solidFill>
                <a:latin typeface="Abadi" panose="020B0604020104020204" pitchFamily="34" charset="0"/>
              </a:rPr>
              <a:t>Ecosystem</a:t>
            </a:r>
            <a:r>
              <a:rPr lang="fr-FR" sz="3600" dirty="0">
                <a:solidFill>
                  <a:schemeClr val="accent2"/>
                </a:solidFill>
                <a:latin typeface="Abadi" panose="020B0604020104020204" pitchFamily="34" charset="0"/>
              </a:rPr>
              <a:t> Support </a:t>
            </a:r>
            <a:endParaRPr lang="fr-TN" sz="3600" dirty="0">
              <a:solidFill>
                <a:schemeClr val="accent2"/>
              </a:solidFill>
              <a:latin typeface="Abadi" panose="020B0604020104020204" pitchFamily="34" charset="0"/>
            </a:endParaRPr>
          </a:p>
        </p:txBody>
      </p:sp>
      <p:pic>
        <p:nvPicPr>
          <p:cNvPr id="3" name="Image 2">
            <a:extLst>
              <a:ext uri="{FF2B5EF4-FFF2-40B4-BE49-F238E27FC236}">
                <a16:creationId xmlns:a16="http://schemas.microsoft.com/office/drawing/2014/main" id="{81764DCA-3376-947B-D5DF-BD4B6FFE3D22}"/>
              </a:ext>
            </a:extLst>
          </p:cNvPr>
          <p:cNvPicPr>
            <a:picLocks noChangeAspect="1"/>
          </p:cNvPicPr>
          <p:nvPr/>
        </p:nvPicPr>
        <p:blipFill rotWithShape="1">
          <a:blip r:embed="rId6"/>
          <a:srcRect l="4" t="14173" r="59583" b="14542"/>
          <a:stretch/>
        </p:blipFill>
        <p:spPr>
          <a:xfrm>
            <a:off x="480287" y="1363085"/>
            <a:ext cx="1242136" cy="1235733"/>
          </a:xfrm>
          <a:prstGeom prst="rect">
            <a:avLst/>
          </a:prstGeom>
        </p:spPr>
      </p:pic>
      <p:sp>
        <p:nvSpPr>
          <p:cNvPr id="5" name="ZoneTexte 4">
            <a:extLst>
              <a:ext uri="{FF2B5EF4-FFF2-40B4-BE49-F238E27FC236}">
                <a16:creationId xmlns:a16="http://schemas.microsoft.com/office/drawing/2014/main" id="{60C8D21A-B2C0-1318-28AB-F3CAC42424A3}"/>
              </a:ext>
            </a:extLst>
          </p:cNvPr>
          <p:cNvSpPr txBox="1"/>
          <p:nvPr/>
        </p:nvSpPr>
        <p:spPr>
          <a:xfrm>
            <a:off x="2016688" y="1501584"/>
            <a:ext cx="9867634" cy="1015663"/>
          </a:xfrm>
          <a:prstGeom prst="rect">
            <a:avLst/>
          </a:prstGeom>
          <a:noFill/>
        </p:spPr>
        <p:txBody>
          <a:bodyPr wrap="square">
            <a:spAutoFit/>
          </a:bodyPr>
          <a:lstStyle/>
          <a:p>
            <a:r>
              <a:rPr lang="fr-FR" sz="2000" dirty="0" err="1">
                <a:solidFill>
                  <a:srgbClr val="009999"/>
                </a:solidFill>
                <a:latin typeface="Calibri" panose="020F0502020204030204" pitchFamily="34" charset="0"/>
              </a:rPr>
              <a:t>Flywheel</a:t>
            </a:r>
            <a:r>
              <a:rPr lang="fr-FR" sz="2000" dirty="0">
                <a:solidFill>
                  <a:srgbClr val="009999"/>
                </a:solidFill>
                <a:latin typeface="Calibri" panose="020F0502020204030204" pitchFamily="34" charset="0"/>
              </a:rPr>
              <a:t> </a:t>
            </a:r>
            <a:r>
              <a:rPr lang="fr-FR" sz="2000" dirty="0">
                <a:latin typeface="Calibri" panose="020F0502020204030204" pitchFamily="34" charset="0"/>
              </a:rPr>
              <a:t>est un fonds destiné à soutenir les acteurs de l'écosystème des Startups en Tunisie.</a:t>
            </a:r>
          </a:p>
          <a:p>
            <a:r>
              <a:rPr lang="fr-FR" sz="2000" dirty="0">
                <a:latin typeface="Calibri" panose="020F0502020204030204" pitchFamily="34" charset="0"/>
              </a:rPr>
              <a:t>Il soutient le lancement et le développement des Startups et des structures de soutien aux Startups.</a:t>
            </a:r>
          </a:p>
        </p:txBody>
      </p:sp>
      <p:sp>
        <p:nvSpPr>
          <p:cNvPr id="6" name="Rectangle 5">
            <a:extLst>
              <a:ext uri="{FF2B5EF4-FFF2-40B4-BE49-F238E27FC236}">
                <a16:creationId xmlns:a16="http://schemas.microsoft.com/office/drawing/2014/main" id="{A79EDD7B-F591-2DCC-E3AA-BECCAF7A88E7}"/>
              </a:ext>
            </a:extLst>
          </p:cNvPr>
          <p:cNvSpPr/>
          <p:nvPr/>
        </p:nvSpPr>
        <p:spPr>
          <a:xfrm>
            <a:off x="480287" y="2806062"/>
            <a:ext cx="4294914" cy="27896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80990" indent="-380990">
              <a:buFont typeface="Arial" panose="020B0604020202020204" pitchFamily="34" charset="0"/>
              <a:buChar char="•"/>
            </a:pPr>
            <a:r>
              <a:rPr lang="en-US" sz="2133">
                <a:solidFill>
                  <a:srgbClr val="212529"/>
                </a:solidFill>
                <a:latin typeface="-apple-system"/>
              </a:rPr>
              <a:t>AIR: A grant for the development of POCs (Proof-of-concept) for early-stage startups.
it can reach 30,000 TND and is composed of 60% subsidy and 40% repayable advance.</a:t>
            </a:r>
            <a:endParaRPr lang="fr-FR" sz="1600" i="1" dirty="0">
              <a:solidFill>
                <a:srgbClr val="212529"/>
              </a:solidFill>
              <a:latin typeface="-apple-system"/>
            </a:endParaRPr>
          </a:p>
        </p:txBody>
      </p:sp>
      <p:sp>
        <p:nvSpPr>
          <p:cNvPr id="12" name="ZoneTexte 11">
            <a:extLst>
              <a:ext uri="{FF2B5EF4-FFF2-40B4-BE49-F238E27FC236}">
                <a16:creationId xmlns:a16="http://schemas.microsoft.com/office/drawing/2014/main" id="{74A10F52-3BA6-A021-4C43-425EB0B767C4}"/>
              </a:ext>
            </a:extLst>
          </p:cNvPr>
          <p:cNvSpPr txBox="1"/>
          <p:nvPr/>
        </p:nvSpPr>
        <p:spPr>
          <a:xfrm>
            <a:off x="480287" y="5595668"/>
            <a:ext cx="11540223" cy="369332"/>
          </a:xfrm>
          <a:prstGeom prst="rect">
            <a:avLst/>
          </a:prstGeom>
          <a:noFill/>
        </p:spPr>
        <p:txBody>
          <a:bodyPr wrap="square">
            <a:spAutoFit/>
          </a:bodyPr>
          <a:lstStyle/>
          <a:p>
            <a:pPr algn="ctr"/>
            <a:r>
              <a:rPr lang="en-US">
                <a:latin typeface="Calibri" panose="020F0502020204030204" pitchFamily="34" charset="0"/>
              </a:rPr>
              <a:t>Flywheel provides a structured solution based on financial instruments to address today's challenges.</a:t>
            </a:r>
            <a:endParaRPr lang="fr-TN" sz="1100" i="1" dirty="0">
              <a:latin typeface="Montserrat" panose="02000505000000020004" pitchFamily="2" charset="0"/>
              <a:ea typeface="Calibri" panose="020F0502020204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9F04C2A3-4E70-4C68-857F-A3D1AE726D2E}"/>
              </a:ext>
            </a:extLst>
          </p:cNvPr>
          <p:cNvPicPr>
            <a:picLocks noChangeAspect="1"/>
          </p:cNvPicPr>
          <p:nvPr/>
        </p:nvPicPr>
        <p:blipFill>
          <a:blip r:embed="rId7"/>
          <a:stretch>
            <a:fillRect/>
          </a:stretch>
        </p:blipFill>
        <p:spPr>
          <a:xfrm>
            <a:off x="2868163" y="6173570"/>
            <a:ext cx="1033539" cy="516769"/>
          </a:xfrm>
          <a:prstGeom prst="rect">
            <a:avLst/>
          </a:prstGeom>
        </p:spPr>
      </p:pic>
      <p:pic>
        <p:nvPicPr>
          <p:cNvPr id="14" name="Image 13">
            <a:extLst>
              <a:ext uri="{FF2B5EF4-FFF2-40B4-BE49-F238E27FC236}">
                <a16:creationId xmlns:a16="http://schemas.microsoft.com/office/drawing/2014/main" id="{60A9769B-79CF-E17D-3AF7-A488AA8A08AC}"/>
              </a:ext>
            </a:extLst>
          </p:cNvPr>
          <p:cNvPicPr>
            <a:picLocks noChangeAspect="1"/>
          </p:cNvPicPr>
          <p:nvPr/>
        </p:nvPicPr>
        <p:blipFill>
          <a:blip r:embed="rId8"/>
          <a:stretch>
            <a:fillRect/>
          </a:stretch>
        </p:blipFill>
        <p:spPr>
          <a:xfrm>
            <a:off x="4201895" y="6128664"/>
            <a:ext cx="2199519" cy="606581"/>
          </a:xfrm>
          <a:prstGeom prst="rect">
            <a:avLst/>
          </a:prstGeom>
        </p:spPr>
      </p:pic>
      <p:pic>
        <p:nvPicPr>
          <p:cNvPr id="15" name="Image 14">
            <a:extLst>
              <a:ext uri="{FF2B5EF4-FFF2-40B4-BE49-F238E27FC236}">
                <a16:creationId xmlns:a16="http://schemas.microsoft.com/office/drawing/2014/main" id="{F30A3833-F0F2-199C-BFA1-A147ACB6E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1607" y="6091386"/>
            <a:ext cx="519797" cy="623545"/>
          </a:xfrm>
          <a:prstGeom prst="rect">
            <a:avLst/>
          </a:prstGeom>
        </p:spPr>
      </p:pic>
      <p:pic>
        <p:nvPicPr>
          <p:cNvPr id="16" name="Image 15">
            <a:extLst>
              <a:ext uri="{FF2B5EF4-FFF2-40B4-BE49-F238E27FC236}">
                <a16:creationId xmlns:a16="http://schemas.microsoft.com/office/drawing/2014/main" id="{31F6968E-95D2-B694-E707-EA09A92805D2}"/>
              </a:ext>
            </a:extLst>
          </p:cNvPr>
          <p:cNvPicPr>
            <a:picLocks noChangeAspect="1"/>
          </p:cNvPicPr>
          <p:nvPr/>
        </p:nvPicPr>
        <p:blipFill rotWithShape="1">
          <a:blip r:embed="rId10"/>
          <a:srcRect b="20499"/>
          <a:stretch/>
        </p:blipFill>
        <p:spPr>
          <a:xfrm>
            <a:off x="7583110" y="6096991"/>
            <a:ext cx="2339837" cy="660604"/>
          </a:xfrm>
          <a:prstGeom prst="rect">
            <a:avLst/>
          </a:prstGeom>
        </p:spPr>
      </p:pic>
      <p:sp>
        <p:nvSpPr>
          <p:cNvPr id="22" name="Rectangle 21">
            <a:extLst>
              <a:ext uri="{FF2B5EF4-FFF2-40B4-BE49-F238E27FC236}">
                <a16:creationId xmlns:a16="http://schemas.microsoft.com/office/drawing/2014/main" id="{F9A72942-79AF-9701-86BF-BA444365BE94}"/>
              </a:ext>
            </a:extLst>
          </p:cNvPr>
          <p:cNvSpPr/>
          <p:nvPr/>
        </p:nvSpPr>
        <p:spPr>
          <a:xfrm>
            <a:off x="4899129" y="2806062"/>
            <a:ext cx="3892342" cy="27557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133" dirty="0">
                <a:solidFill>
                  <a:srgbClr val="212529"/>
                </a:solidFill>
                <a:latin typeface="-apple-system"/>
              </a:rPr>
              <a:t>AIR²: An investment readiness grant for early-stage startups.</a:t>
            </a:r>
          </a:p>
          <a:p>
            <a:pPr marL="285750" indent="-285750">
              <a:buFont typeface="Arial" panose="020B0604020202020204" pitchFamily="34" charset="0"/>
              <a:buChar char="•"/>
            </a:pPr>
            <a:endParaRPr lang="en-US" sz="2133" dirty="0">
              <a:solidFill>
                <a:srgbClr val="212529"/>
              </a:solidFill>
              <a:latin typeface="-apple-system"/>
            </a:endParaRPr>
          </a:p>
          <a:p>
            <a:pPr marL="285750" indent="-285750">
              <a:buFont typeface="Arial" panose="020B0604020202020204" pitchFamily="34" charset="0"/>
              <a:buChar char="•"/>
            </a:pPr>
            <a:endParaRPr lang="en-US" sz="2133" dirty="0">
              <a:solidFill>
                <a:srgbClr val="212529"/>
              </a:solidFill>
              <a:latin typeface="-apple-system"/>
            </a:endParaRPr>
          </a:p>
          <a:p>
            <a:pPr algn="just"/>
            <a:r>
              <a:rPr lang="en-US" dirty="0">
                <a:solidFill>
                  <a:srgbClr val="212529"/>
                </a:solidFill>
                <a:latin typeface="-apple-system"/>
              </a:rPr>
              <a:t>prepares and supports them to raise larger funds to be able to successfully carry out their scale-up and expansion plans.</a:t>
            </a:r>
            <a:endParaRPr lang="fr-FR" sz="1600" i="1" dirty="0">
              <a:solidFill>
                <a:srgbClr val="212529"/>
              </a:solidFill>
              <a:latin typeface="-apple-system"/>
            </a:endParaRPr>
          </a:p>
        </p:txBody>
      </p:sp>
      <p:sp>
        <p:nvSpPr>
          <p:cNvPr id="10" name="ZoneTexte 9">
            <a:extLst>
              <a:ext uri="{FF2B5EF4-FFF2-40B4-BE49-F238E27FC236}">
                <a16:creationId xmlns:a16="http://schemas.microsoft.com/office/drawing/2014/main" id="{29E7D574-480A-C956-03B1-BC52805C6013}"/>
              </a:ext>
            </a:extLst>
          </p:cNvPr>
          <p:cNvSpPr txBox="1"/>
          <p:nvPr/>
        </p:nvSpPr>
        <p:spPr>
          <a:xfrm>
            <a:off x="8915400" y="2806062"/>
            <a:ext cx="3276600" cy="2862322"/>
          </a:xfrm>
          <a:prstGeom prst="rect">
            <a:avLst/>
          </a:prstGeom>
          <a:solidFill>
            <a:schemeClr val="accent1">
              <a:lumMod val="40000"/>
              <a:lumOff val="60000"/>
            </a:schemeClr>
          </a:solidFill>
        </p:spPr>
        <p:txBody>
          <a:bodyPr wrap="square">
            <a:spAutoFit/>
          </a:bodyPr>
          <a:lstStyle/>
          <a:p>
            <a:pPr algn="ctr"/>
            <a:r>
              <a:rPr lang="en-US" b="1" dirty="0">
                <a:solidFill>
                  <a:srgbClr val="212529"/>
                </a:solidFill>
                <a:latin typeface="-apple-system"/>
              </a:rPr>
              <a:t>For SSOs
DEAL</a:t>
            </a:r>
            <a:r>
              <a:rPr lang="en-US" dirty="0">
                <a:solidFill>
                  <a:srgbClr val="212529"/>
                </a:solidFill>
                <a:latin typeface="-apple-system"/>
              </a:rPr>
              <a:t>: A grant for the launch of new programs, up to 200k TND</a:t>
            </a:r>
          </a:p>
          <a:p>
            <a:pPr algn="just"/>
            <a:endParaRPr lang="en-US" b="1" dirty="0">
              <a:solidFill>
                <a:srgbClr val="212529"/>
              </a:solidFill>
              <a:latin typeface="-apple-system"/>
            </a:endParaRPr>
          </a:p>
          <a:p>
            <a:pPr algn="just"/>
            <a:endParaRPr lang="en-US" b="1" dirty="0">
              <a:solidFill>
                <a:srgbClr val="212529"/>
              </a:solidFill>
              <a:latin typeface="-apple-system"/>
            </a:endParaRPr>
          </a:p>
          <a:p>
            <a:pPr algn="just"/>
            <a:endParaRPr lang="en-US" b="1" dirty="0">
              <a:solidFill>
                <a:srgbClr val="212529"/>
              </a:solidFill>
              <a:latin typeface="-apple-system"/>
            </a:endParaRPr>
          </a:p>
          <a:p>
            <a:pPr algn="just"/>
            <a:r>
              <a:rPr lang="en-US" b="1" dirty="0">
                <a:solidFill>
                  <a:srgbClr val="212529"/>
                </a:solidFill>
                <a:latin typeface="-apple-system"/>
              </a:rPr>
              <a:t>
SAIL: </a:t>
            </a:r>
            <a:r>
              <a:rPr lang="en-US" dirty="0">
                <a:solidFill>
                  <a:srgbClr val="212529"/>
                </a:solidFill>
                <a:latin typeface="-apple-system"/>
              </a:rPr>
              <a:t>A subsidy to ensure the continuity of certified and high-performance SSOs</a:t>
            </a:r>
            <a:endParaRPr lang="fr-FR" sz="1800" dirty="0">
              <a:solidFill>
                <a:srgbClr val="212529"/>
              </a:solidFill>
              <a:latin typeface="-apple-system"/>
            </a:endParaRPr>
          </a:p>
        </p:txBody>
      </p:sp>
    </p:spTree>
    <p:extLst>
      <p:ext uri="{BB962C8B-B14F-4D97-AF65-F5344CB8AC3E}">
        <p14:creationId xmlns:p14="http://schemas.microsoft.com/office/powerpoint/2010/main" val="69015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C07D0B97-4A26-9AA8-9C69-2DCC3E70EB43}"/>
              </a:ext>
            </a:extLst>
          </p:cNvPr>
          <p:cNvSpPr txBox="1"/>
          <p:nvPr/>
        </p:nvSpPr>
        <p:spPr>
          <a:xfrm>
            <a:off x="740666" y="275428"/>
            <a:ext cx="11172660" cy="646331"/>
          </a:xfrm>
          <a:prstGeom prst="rect">
            <a:avLst/>
          </a:prstGeom>
          <a:noFill/>
        </p:spPr>
        <p:txBody>
          <a:bodyPr wrap="square" rtlCol="0">
            <a:spAutoFit/>
          </a:bodyPr>
          <a:lstStyle/>
          <a:p>
            <a:pPr>
              <a:defRPr/>
            </a:pPr>
            <a:r>
              <a:rPr lang="fr-FR" sz="3600" dirty="0">
                <a:solidFill>
                  <a:srgbClr val="ED7D31"/>
                </a:solidFill>
                <a:latin typeface="Abadi" panose="020B0604020104020204" pitchFamily="34" charset="0"/>
              </a:rPr>
              <a:t>Startup </a:t>
            </a:r>
            <a:r>
              <a:rPr lang="fr-FR" sz="3600" dirty="0" err="1">
                <a:solidFill>
                  <a:srgbClr val="ED7D31"/>
                </a:solidFill>
                <a:latin typeface="Abadi" panose="020B0604020104020204" pitchFamily="34" charset="0"/>
              </a:rPr>
              <a:t>Guarantee</a:t>
            </a:r>
            <a:r>
              <a:rPr lang="fr-FR" sz="3600" dirty="0">
                <a:solidFill>
                  <a:srgbClr val="ED7D31"/>
                </a:solidFill>
                <a:latin typeface="Abadi" panose="020B0604020104020204" pitchFamily="34" charset="0"/>
              </a:rPr>
              <a:t> Fund</a:t>
            </a:r>
            <a:endParaRPr kumimoji="0" lang="fr-TN" sz="3600" b="0" i="0" u="none" strike="noStrike" kern="1200" cap="none" spc="0" normalizeH="0" baseline="0" noProof="0" dirty="0">
              <a:ln>
                <a:noFill/>
              </a:ln>
              <a:solidFill>
                <a:srgbClr val="ED7D31"/>
              </a:solidFill>
              <a:effectLst/>
              <a:uLnTx/>
              <a:uFillTx/>
              <a:latin typeface="Abadi" panose="020B0604020104020204" pitchFamily="34" charset="0"/>
              <a:ea typeface="+mn-ea"/>
              <a:cs typeface="+mn-cs"/>
            </a:endParaRPr>
          </a:p>
        </p:txBody>
      </p:sp>
      <p:sp>
        <p:nvSpPr>
          <p:cNvPr id="5" name="ZoneTexte 4">
            <a:extLst>
              <a:ext uri="{FF2B5EF4-FFF2-40B4-BE49-F238E27FC236}">
                <a16:creationId xmlns:a16="http://schemas.microsoft.com/office/drawing/2014/main" id="{756EEF53-215D-7FD4-D738-58DE8422201A}"/>
              </a:ext>
            </a:extLst>
          </p:cNvPr>
          <p:cNvSpPr txBox="1"/>
          <p:nvPr/>
        </p:nvSpPr>
        <p:spPr>
          <a:xfrm>
            <a:off x="2323204" y="1287733"/>
            <a:ext cx="9489440" cy="4524315"/>
          </a:xfrm>
          <a:prstGeom prst="rect">
            <a:avLst/>
          </a:prstGeom>
          <a:noFill/>
        </p:spPr>
        <p:txBody>
          <a:bodyPr wrap="square">
            <a:spAutoFit/>
          </a:bodyPr>
          <a:lstStyle/>
          <a:p>
            <a:pPr algn="just"/>
            <a:r>
              <a:rPr lang="en-US" sz="2400" dirty="0">
                <a:solidFill>
                  <a:srgbClr val="4B4F58"/>
                </a:solidFill>
                <a:latin typeface="-apple-system"/>
              </a:rPr>
              <a:t>It is a guarantee mechanism for the participations of investment funds and other regulated investment bodies in startups.</a:t>
            </a:r>
          </a:p>
          <a:p>
            <a:pPr algn="just"/>
            <a:r>
              <a:rPr lang="en-US" sz="2400" dirty="0">
                <a:solidFill>
                  <a:srgbClr val="4B4F58"/>
                </a:solidFill>
                <a:latin typeface="-apple-system"/>
              </a:rPr>
              <a:t>
This mechanism can only be activated in the event of amicable liquidation of the startup subject to the guarantee.</a:t>
            </a:r>
          </a:p>
          <a:p>
            <a:pPr algn="just"/>
            <a:endParaRPr lang="en-US" sz="2400" b="0" i="0" dirty="0">
              <a:effectLst/>
              <a:latin typeface="Gilroy-Medium"/>
            </a:endParaRPr>
          </a:p>
          <a:p>
            <a:pPr algn="just"/>
            <a:r>
              <a:rPr lang="en-US" sz="2400" dirty="0">
                <a:solidFill>
                  <a:srgbClr val="4B4F58"/>
                </a:solidFill>
                <a:latin typeface="-apple-system"/>
              </a:rPr>
              <a:t>It aims to strengthen the role of investment companies in supporting the capital of start-ups, whose business model is based on innovation, particularly technological innovation. </a:t>
            </a:r>
          </a:p>
          <a:p>
            <a:pPr algn="just"/>
            <a:endParaRPr lang="en-US" sz="2400" dirty="0">
              <a:solidFill>
                <a:srgbClr val="4B4F58"/>
              </a:solidFill>
              <a:latin typeface="-apple-system"/>
            </a:endParaRPr>
          </a:p>
          <a:p>
            <a:pPr algn="just"/>
            <a:r>
              <a:rPr lang="en-US" sz="2400" dirty="0">
                <a:solidFill>
                  <a:srgbClr val="4B4F58"/>
                </a:solidFill>
                <a:latin typeface="-apple-system"/>
              </a:rPr>
              <a:t>SOTUGAR is responsible for the management of the fund, in order to protect the start-ups' shareholdings.</a:t>
            </a:r>
            <a:endParaRPr lang="fr-FR" sz="2400" b="0" i="0" dirty="0">
              <a:effectLst/>
              <a:latin typeface="Gilroy-Medium"/>
            </a:endParaRPr>
          </a:p>
        </p:txBody>
      </p:sp>
      <p:pic>
        <p:nvPicPr>
          <p:cNvPr id="6" name="Image 5">
            <a:extLst>
              <a:ext uri="{FF2B5EF4-FFF2-40B4-BE49-F238E27FC236}">
                <a16:creationId xmlns:a16="http://schemas.microsoft.com/office/drawing/2014/main" id="{447830E3-A534-DD78-2299-BE2357145804}"/>
              </a:ext>
            </a:extLst>
          </p:cNvPr>
          <p:cNvPicPr>
            <a:picLocks noChangeAspect="1"/>
          </p:cNvPicPr>
          <p:nvPr/>
        </p:nvPicPr>
        <p:blipFill>
          <a:blip r:embed="rId6"/>
          <a:stretch>
            <a:fillRect/>
          </a:stretch>
        </p:blipFill>
        <p:spPr>
          <a:xfrm>
            <a:off x="270167" y="1245873"/>
            <a:ext cx="1949276" cy="915569"/>
          </a:xfrm>
          <a:prstGeom prst="rect">
            <a:avLst/>
          </a:prstGeom>
        </p:spPr>
      </p:pic>
    </p:spTree>
    <p:extLst>
      <p:ext uri="{BB962C8B-B14F-4D97-AF65-F5344CB8AC3E}">
        <p14:creationId xmlns:p14="http://schemas.microsoft.com/office/powerpoint/2010/main" val="219359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54369CEA-6891-F4FF-CF15-A37119358A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733" y="-537074"/>
            <a:ext cx="1214438" cy="1214438"/>
          </a:xfrm>
          <a:prstGeom prst="rect">
            <a:avLst/>
          </a:prstGeom>
        </p:spPr>
      </p:pic>
      <p:pic>
        <p:nvPicPr>
          <p:cNvPr id="15" name="Graphique 14">
            <a:extLst>
              <a:ext uri="{FF2B5EF4-FFF2-40B4-BE49-F238E27FC236}">
                <a16:creationId xmlns:a16="http://schemas.microsoft.com/office/drawing/2014/main" id="{1EAB2D35-E090-0BC5-B471-6D0342B994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965" y="4718131"/>
            <a:ext cx="2561924" cy="2561924"/>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D994C9C5-4777-E519-723B-7FEF9FD81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5794" y="-234784"/>
            <a:ext cx="3911534" cy="6372225"/>
          </a:xfrm>
          <a:prstGeom prst="rect">
            <a:avLst/>
          </a:prstGeom>
        </p:spPr>
      </p:pic>
      <p:sp>
        <p:nvSpPr>
          <p:cNvPr id="6" name="ZoneTexte 5">
            <a:extLst>
              <a:ext uri="{FF2B5EF4-FFF2-40B4-BE49-F238E27FC236}">
                <a16:creationId xmlns:a16="http://schemas.microsoft.com/office/drawing/2014/main" id="{12110134-6190-54D8-080F-D6A4F65872D6}"/>
              </a:ext>
            </a:extLst>
          </p:cNvPr>
          <p:cNvSpPr txBox="1"/>
          <p:nvPr/>
        </p:nvSpPr>
        <p:spPr>
          <a:xfrm>
            <a:off x="78378" y="1054904"/>
            <a:ext cx="8351520" cy="3751796"/>
          </a:xfrm>
          <a:prstGeom prst="rect">
            <a:avLst/>
          </a:prstGeom>
          <a:noFill/>
        </p:spPr>
        <p:txBody>
          <a:bodyPr wrap="square" rtlCol="0">
            <a:spAutoFit/>
          </a:bodyPr>
          <a:lstStyle/>
          <a:p>
            <a:pPr algn="l"/>
            <a:endParaRPr lang="fr-FR" dirty="0">
              <a:latin typeface="Abadi" panose="020B0604020104020204" pitchFamily="34" charset="0"/>
            </a:endParaRPr>
          </a:p>
          <a:p>
            <a:pPr marL="430530" marR="114935" algn="just">
              <a:lnSpc>
                <a:spcPct val="90000"/>
              </a:lnSpc>
              <a:spcBef>
                <a:spcPts val="735"/>
              </a:spcBef>
              <a:spcAft>
                <a:spcPts val="0"/>
              </a:spcAft>
            </a:pPr>
            <a:r>
              <a:rPr lang="en-US" sz="2800" dirty="0">
                <a:latin typeface="Calibri" panose="020F0502020204030204" pitchFamily="34" charset="0"/>
                <a:ea typeface="Lucida Sans Unicode" panose="020B0602030504020204" pitchFamily="34" charset="0"/>
              </a:rPr>
              <a:t>The Caisse des Dépôts et Consignations (CDC) is a public institution, created in 2011, acting as the financial arm of Tunisia with the mission of supporting its investment policies. </a:t>
            </a:r>
          </a:p>
          <a:p>
            <a:pPr marL="430530" marR="114935" algn="just">
              <a:lnSpc>
                <a:spcPct val="90000"/>
              </a:lnSpc>
              <a:spcBef>
                <a:spcPts val="735"/>
              </a:spcBef>
              <a:spcAft>
                <a:spcPts val="0"/>
              </a:spcAft>
            </a:pPr>
            <a:r>
              <a:rPr lang="en-US" sz="2800" dirty="0">
                <a:latin typeface="Calibri" panose="020F0502020204030204" pitchFamily="34" charset="0"/>
                <a:ea typeface="Lucida Sans Unicode" panose="020B0602030504020204" pitchFamily="34" charset="0"/>
              </a:rPr>
              <a:t>
Its status gives it the role of a key player in the economic and social development of Tunisia to serve the general interest over a long-term horizon.</a:t>
            </a:r>
            <a:endParaRPr lang="fr-TN" sz="2800" dirty="0">
              <a:effectLst/>
              <a:latin typeface="Lucida Sans Unicode" panose="020B0602030504020204" pitchFamily="34" charset="0"/>
              <a:ea typeface="Lucida Sans Unicode" panose="020B0602030504020204" pitchFamily="34" charset="0"/>
            </a:endParaRPr>
          </a:p>
        </p:txBody>
      </p:sp>
      <p:sp>
        <p:nvSpPr>
          <p:cNvPr id="2" name="ZoneTexte 1">
            <a:extLst>
              <a:ext uri="{FF2B5EF4-FFF2-40B4-BE49-F238E27FC236}">
                <a16:creationId xmlns:a16="http://schemas.microsoft.com/office/drawing/2014/main" id="{98FE575B-DC6D-82E7-73C7-68C1979AC212}"/>
              </a:ext>
            </a:extLst>
          </p:cNvPr>
          <p:cNvSpPr txBox="1"/>
          <p:nvPr/>
        </p:nvSpPr>
        <p:spPr>
          <a:xfrm>
            <a:off x="542152" y="602339"/>
            <a:ext cx="9355273" cy="646331"/>
          </a:xfrm>
          <a:prstGeom prst="rect">
            <a:avLst/>
          </a:prstGeom>
          <a:noFill/>
        </p:spPr>
        <p:txBody>
          <a:bodyPr wrap="square" rtlCol="0">
            <a:spAutoFit/>
          </a:bodyPr>
          <a:lstStyle/>
          <a:p>
            <a:r>
              <a:rPr lang="fr-FR" sz="3600" dirty="0">
                <a:solidFill>
                  <a:schemeClr val="accent2"/>
                </a:solidFill>
                <a:latin typeface="Abadi" panose="020B0604020104020204" pitchFamily="34" charset="0"/>
              </a:rPr>
              <a:t>In brief</a:t>
            </a:r>
            <a:endParaRPr lang="fr-TN" sz="3600" dirty="0">
              <a:solidFill>
                <a:schemeClr val="accent2"/>
              </a:solidFill>
              <a:latin typeface="Abadi" panose="020B0604020104020204" pitchFamily="34" charset="0"/>
            </a:endParaRPr>
          </a:p>
        </p:txBody>
      </p:sp>
    </p:spTree>
    <p:extLst>
      <p:ext uri="{BB962C8B-B14F-4D97-AF65-F5344CB8AC3E}">
        <p14:creationId xmlns:p14="http://schemas.microsoft.com/office/powerpoint/2010/main" val="130049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8BFCB-9041-9E05-EBDC-814F306F297A}"/>
              </a:ext>
            </a:extLst>
          </p:cNvPr>
          <p:cNvSpPr>
            <a:spLocks noGrp="1"/>
          </p:cNvSpPr>
          <p:nvPr>
            <p:ph type="title"/>
          </p:nvPr>
        </p:nvSpPr>
        <p:spPr/>
        <p:txBody>
          <a:bodyPr/>
          <a:lstStyle/>
          <a:p>
            <a:pPr rtl="0">
              <a:defRPr/>
            </a:pPr>
            <a:r>
              <a:rPr lang="en-US" sz="3600" dirty="0">
                <a:solidFill>
                  <a:srgbClr val="ED7D31"/>
                </a:solidFill>
                <a:latin typeface="Abadi" panose="020B0604020104020204" pitchFamily="34" charset="0"/>
                <a:ea typeface="+mn-ea"/>
                <a:cs typeface="+mn-cs"/>
              </a:rPr>
              <a:t>Capital Guarantee Fund for SME’s</a:t>
            </a:r>
            <a:endParaRPr lang="fr-TN" sz="3600" dirty="0">
              <a:solidFill>
                <a:srgbClr val="ED7D31"/>
              </a:solidFill>
              <a:latin typeface="Abadi" panose="020B0604020104020204" pitchFamily="34" charset="0"/>
              <a:ea typeface="+mn-ea"/>
              <a:cs typeface="+mn-cs"/>
            </a:endParaRPr>
          </a:p>
        </p:txBody>
      </p:sp>
      <p:sp>
        <p:nvSpPr>
          <p:cNvPr id="3" name="Espace réservé du contenu 2">
            <a:extLst>
              <a:ext uri="{FF2B5EF4-FFF2-40B4-BE49-F238E27FC236}">
                <a16:creationId xmlns:a16="http://schemas.microsoft.com/office/drawing/2014/main" id="{00592731-EF80-BA5D-2AD7-94CDA36B42B4}"/>
              </a:ext>
            </a:extLst>
          </p:cNvPr>
          <p:cNvSpPr>
            <a:spLocks noGrp="1"/>
          </p:cNvSpPr>
          <p:nvPr>
            <p:ph idx="1"/>
          </p:nvPr>
        </p:nvSpPr>
        <p:spPr>
          <a:xfrm>
            <a:off x="838200" y="1825625"/>
            <a:ext cx="10845800" cy="4351338"/>
          </a:xfrm>
        </p:spPr>
        <p:txBody>
          <a:bodyPr>
            <a:normAutofit/>
          </a:bodyPr>
          <a:lstStyle/>
          <a:p>
            <a:pPr marL="0" indent="0" algn="l">
              <a:buNone/>
            </a:pPr>
            <a:r>
              <a:rPr lang="en-US" b="0" i="0" dirty="0">
                <a:solidFill>
                  <a:srgbClr val="111111"/>
                </a:solidFill>
                <a:effectLst/>
                <a:latin typeface="SourceSansPro"/>
              </a:rPr>
              <a:t>Capital guaranteed funds are pooled investment vehicles that provide principal protection for investors.</a:t>
            </a:r>
          </a:p>
          <a:p>
            <a:pPr marL="0" indent="0" algn="l">
              <a:buNone/>
            </a:pPr>
            <a:r>
              <a:rPr lang="en-US" b="0" i="0" dirty="0">
                <a:solidFill>
                  <a:srgbClr val="111111"/>
                </a:solidFill>
                <a:effectLst/>
                <a:latin typeface="SourceSansPro"/>
              </a:rPr>
              <a:t>These funds tend to use low-risk instruments and/or employ derivatives strategies in order to protect from losses but also provide some positive return potential, although limited.</a:t>
            </a:r>
          </a:p>
          <a:p>
            <a:pPr marL="0" indent="0" algn="l">
              <a:buNone/>
            </a:pPr>
            <a:r>
              <a:rPr lang="en-US" b="0" i="0" dirty="0">
                <a:solidFill>
                  <a:srgbClr val="111111"/>
                </a:solidFill>
                <a:effectLst/>
                <a:latin typeface="SourceSansPro"/>
              </a:rPr>
              <a:t>Capital guaranteed strategies tend to be long-term and illiquid due to the way they are structured, meaning that investors may lose principal if they withdraw their money too early.</a:t>
            </a:r>
          </a:p>
          <a:p>
            <a:pPr marL="0" indent="0" algn="l">
              <a:buNone/>
            </a:pPr>
            <a:r>
              <a:rPr lang="en-US" b="0" i="0" dirty="0">
                <a:solidFill>
                  <a:srgbClr val="111111"/>
                </a:solidFill>
                <a:effectLst/>
                <a:latin typeface="SourceSansPro"/>
              </a:rPr>
              <a:t>In blended Finance, we can cover </a:t>
            </a:r>
            <a:r>
              <a:rPr lang="en-US" dirty="0">
                <a:solidFill>
                  <a:srgbClr val="111111"/>
                </a:solidFill>
                <a:latin typeface="SourceSansPro"/>
              </a:rPr>
              <a:t>first loss by public or DFI’s </a:t>
            </a:r>
            <a:r>
              <a:rPr lang="en-US" dirty="0" err="1">
                <a:solidFill>
                  <a:srgbClr val="111111"/>
                </a:solidFill>
                <a:latin typeface="SourceSansPro"/>
              </a:rPr>
              <a:t>financement</a:t>
            </a:r>
            <a:endParaRPr lang="en-US" b="0" i="0" dirty="0">
              <a:solidFill>
                <a:srgbClr val="111111"/>
              </a:solidFill>
              <a:effectLst/>
              <a:latin typeface="SourceSansPro"/>
            </a:endParaRPr>
          </a:p>
          <a:p>
            <a:endParaRPr lang="fr-TN" dirty="0"/>
          </a:p>
        </p:txBody>
      </p:sp>
    </p:spTree>
    <p:extLst>
      <p:ext uri="{BB962C8B-B14F-4D97-AF65-F5344CB8AC3E}">
        <p14:creationId xmlns:p14="http://schemas.microsoft.com/office/powerpoint/2010/main" val="197427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366BBF-F0A9-E560-9527-892661F48F27}"/>
              </a:ext>
            </a:extLst>
          </p:cNvPr>
          <p:cNvPicPr>
            <a:picLocks noChangeAspect="1"/>
          </p:cNvPicPr>
          <p:nvPr/>
        </p:nvPicPr>
        <p:blipFill rotWithShape="1">
          <a:blip r:embed="rId2">
            <a:extLst>
              <a:ext uri="{28A0092B-C50C-407E-A947-70E740481C1C}">
                <a14:useLocalDpi xmlns:a14="http://schemas.microsoft.com/office/drawing/2010/main" val="0"/>
              </a:ext>
            </a:extLst>
          </a:blip>
          <a:srcRect t="48366" b="32288"/>
          <a:stretch/>
        </p:blipFill>
        <p:spPr>
          <a:xfrm>
            <a:off x="5312394" y="4691911"/>
            <a:ext cx="6879606" cy="2173941"/>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574" y="651585"/>
            <a:ext cx="2952226" cy="2952226"/>
          </a:xfrm>
          <a:prstGeom prst="rect">
            <a:avLst/>
          </a:prstGeom>
        </p:spPr>
      </p:pic>
      <p:pic>
        <p:nvPicPr>
          <p:cNvPr id="15" name="Graphique 14">
            <a:extLst>
              <a:ext uri="{FF2B5EF4-FFF2-40B4-BE49-F238E27FC236}">
                <a16:creationId xmlns:a16="http://schemas.microsoft.com/office/drawing/2014/main" id="{1EAB2D35-E090-0BC5-B471-6D0342B994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19889" y="1980566"/>
            <a:ext cx="1448434" cy="1448434"/>
          </a:xfrm>
          <a:prstGeom prst="rect">
            <a:avLst/>
          </a:prstGeom>
        </p:spPr>
      </p:pic>
      <p:pic>
        <p:nvPicPr>
          <p:cNvPr id="4" name="Image 3">
            <a:extLst>
              <a:ext uri="{FF2B5EF4-FFF2-40B4-BE49-F238E27FC236}">
                <a16:creationId xmlns:a16="http://schemas.microsoft.com/office/drawing/2014/main" id="{F37F4258-544F-5DE6-D271-BA44CE8A3F4B}"/>
              </a:ext>
            </a:extLst>
          </p:cNvPr>
          <p:cNvPicPr>
            <a:picLocks noChangeAspect="1"/>
          </p:cNvPicPr>
          <p:nvPr/>
        </p:nvPicPr>
        <p:blipFill rotWithShape="1">
          <a:blip r:embed="rId2">
            <a:extLst>
              <a:ext uri="{28A0092B-C50C-407E-A947-70E740481C1C}">
                <a14:useLocalDpi xmlns:a14="http://schemas.microsoft.com/office/drawing/2010/main" val="0"/>
              </a:ext>
            </a:extLst>
          </a:blip>
          <a:srcRect l="31440" t="91241" r="9417"/>
          <a:stretch/>
        </p:blipFill>
        <p:spPr>
          <a:xfrm>
            <a:off x="82802" y="5503212"/>
            <a:ext cx="4929392" cy="1192305"/>
          </a:xfrm>
          <a:prstGeom prst="rect">
            <a:avLst/>
          </a:prstGeom>
        </p:spPr>
      </p:pic>
      <p:pic>
        <p:nvPicPr>
          <p:cNvPr id="6" name="Image 5">
            <a:extLst>
              <a:ext uri="{FF2B5EF4-FFF2-40B4-BE49-F238E27FC236}">
                <a16:creationId xmlns:a16="http://schemas.microsoft.com/office/drawing/2014/main" id="{63BDE662-A035-7436-EB9A-BF1CA21F0884}"/>
              </a:ext>
            </a:extLst>
          </p:cNvPr>
          <p:cNvPicPr>
            <a:picLocks noChangeAspect="1"/>
          </p:cNvPicPr>
          <p:nvPr/>
        </p:nvPicPr>
        <p:blipFill rotWithShape="1">
          <a:blip r:embed="rId2">
            <a:extLst>
              <a:ext uri="{28A0092B-C50C-407E-A947-70E740481C1C}">
                <a14:useLocalDpi xmlns:a14="http://schemas.microsoft.com/office/drawing/2010/main" val="0"/>
              </a:ext>
            </a:extLst>
          </a:blip>
          <a:srcRect b="87451"/>
          <a:stretch/>
        </p:blipFill>
        <p:spPr>
          <a:xfrm>
            <a:off x="6168641" y="467425"/>
            <a:ext cx="6296658" cy="1290637"/>
          </a:xfrm>
          <a:prstGeom prst="rect">
            <a:avLst/>
          </a:prstGeom>
        </p:spPr>
      </p:pic>
      <p:sp>
        <p:nvSpPr>
          <p:cNvPr id="12" name="ZoneTexte 11">
            <a:extLst>
              <a:ext uri="{FF2B5EF4-FFF2-40B4-BE49-F238E27FC236}">
                <a16:creationId xmlns:a16="http://schemas.microsoft.com/office/drawing/2014/main" id="{81D0F548-8DEE-15CA-6735-156AD2CD0288}"/>
              </a:ext>
            </a:extLst>
          </p:cNvPr>
          <p:cNvSpPr txBox="1"/>
          <p:nvPr/>
        </p:nvSpPr>
        <p:spPr>
          <a:xfrm>
            <a:off x="1040828" y="1878462"/>
            <a:ext cx="6795247" cy="707886"/>
          </a:xfrm>
          <a:prstGeom prst="rect">
            <a:avLst/>
          </a:prstGeom>
          <a:noFill/>
        </p:spPr>
        <p:txBody>
          <a:bodyPr wrap="square" rtlCol="0">
            <a:spAutoFit/>
          </a:bodyPr>
          <a:lstStyle/>
          <a:p>
            <a:r>
              <a:rPr lang="en-US" sz="4000" dirty="0">
                <a:latin typeface="Abadi" panose="020B0604020104020204" pitchFamily="34" charset="0"/>
              </a:rPr>
              <a:t>Thank you for your attention</a:t>
            </a:r>
            <a:endParaRPr lang="fr-TN" sz="6600" dirty="0">
              <a:latin typeface="Abadi" panose="020B0604020104020204" pitchFamily="34" charset="0"/>
            </a:endParaRPr>
          </a:p>
        </p:txBody>
      </p:sp>
    </p:spTree>
    <p:extLst>
      <p:ext uri="{BB962C8B-B14F-4D97-AF65-F5344CB8AC3E}">
        <p14:creationId xmlns:p14="http://schemas.microsoft.com/office/powerpoint/2010/main" val="350836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712091" y="265903"/>
            <a:ext cx="9355273" cy="646331"/>
          </a:xfrm>
          <a:prstGeom prst="rect">
            <a:avLst/>
          </a:prstGeom>
          <a:noFill/>
        </p:spPr>
        <p:txBody>
          <a:bodyPr wrap="square" rtlCol="0">
            <a:spAutoFit/>
          </a:bodyPr>
          <a:lstStyle/>
          <a:p>
            <a:r>
              <a:rPr lang="fr-FR" sz="3600" dirty="0">
                <a:solidFill>
                  <a:schemeClr val="accent2"/>
                </a:solidFill>
                <a:latin typeface="Abadi" panose="020B0604020104020204" pitchFamily="34" charset="0"/>
              </a:rPr>
              <a:t>Mission</a:t>
            </a:r>
            <a:endParaRPr lang="fr-TN" sz="3600" dirty="0">
              <a:solidFill>
                <a:schemeClr val="accent2"/>
              </a:solidFill>
              <a:latin typeface="Abadi" panose="020B0604020104020204" pitchFamily="34" charset="0"/>
            </a:endParaRPr>
          </a:p>
        </p:txBody>
      </p:sp>
      <p:sp>
        <p:nvSpPr>
          <p:cNvPr id="4" name="ZoneTexte 3">
            <a:extLst>
              <a:ext uri="{FF2B5EF4-FFF2-40B4-BE49-F238E27FC236}">
                <a16:creationId xmlns:a16="http://schemas.microsoft.com/office/drawing/2014/main" id="{6E1A2633-F7CE-FE0B-2B3E-D529ABBB42A7}"/>
              </a:ext>
            </a:extLst>
          </p:cNvPr>
          <p:cNvSpPr txBox="1"/>
          <p:nvPr/>
        </p:nvSpPr>
        <p:spPr>
          <a:xfrm>
            <a:off x="2062265" y="1663429"/>
            <a:ext cx="9017540" cy="3970318"/>
          </a:xfrm>
          <a:prstGeom prst="rect">
            <a:avLst/>
          </a:prstGeom>
          <a:noFill/>
        </p:spPr>
        <p:txBody>
          <a:bodyPr wrap="square">
            <a:spAutoFit/>
          </a:bodyPr>
          <a:lstStyle/>
          <a:p>
            <a:pPr algn="just"/>
            <a:r>
              <a:rPr lang="en-US" sz="2800" dirty="0">
                <a:latin typeface="Calibri" panose="020F0502020204030204" pitchFamily="34" charset="0"/>
              </a:rPr>
              <a:t>The CDC is responsible for the custody and management of the resources made available to it by the State or those it mobilizes by making investments in various categories of treasury bills and other guaranteed securities as well as on the financial market. 
It makes investments, while ensuring their economic viability, in all areas of a strategic nature with a wide range of possible maturities, in partnership with both the public and private sectors.</a:t>
            </a:r>
            <a:endParaRPr lang="ar-TN" sz="2800" dirty="0">
              <a:solidFill>
                <a:srgbClr val="009999"/>
              </a:solidFill>
              <a:latin typeface="Calibri" panose="020F0502020204030204" pitchFamily="34" charset="0"/>
            </a:endParaRPr>
          </a:p>
        </p:txBody>
      </p:sp>
    </p:spTree>
    <p:extLst>
      <p:ext uri="{BB962C8B-B14F-4D97-AF65-F5344CB8AC3E}">
        <p14:creationId xmlns:p14="http://schemas.microsoft.com/office/powerpoint/2010/main" val="195923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712091" y="265903"/>
            <a:ext cx="9355273" cy="646331"/>
          </a:xfrm>
          <a:prstGeom prst="rect">
            <a:avLst/>
          </a:prstGeom>
          <a:noFill/>
        </p:spPr>
        <p:txBody>
          <a:bodyPr wrap="square" rtlCol="0">
            <a:spAutoFit/>
          </a:bodyPr>
          <a:lstStyle/>
          <a:p>
            <a:r>
              <a:rPr lang="fr-FR" sz="3600" dirty="0" err="1">
                <a:solidFill>
                  <a:schemeClr val="accent2"/>
                </a:solidFill>
                <a:latin typeface="Abadi" panose="020B0604020104020204" pitchFamily="34" charset="0"/>
              </a:rPr>
              <a:t>Strategy</a:t>
            </a:r>
            <a:r>
              <a:rPr lang="fr-FR" sz="3600" dirty="0">
                <a:solidFill>
                  <a:schemeClr val="accent2"/>
                </a:solidFill>
                <a:latin typeface="Abadi" panose="020B0604020104020204" pitchFamily="34" charset="0"/>
              </a:rPr>
              <a:t> 2021-2025</a:t>
            </a:r>
            <a:endParaRPr lang="fr-TN" sz="3600" dirty="0">
              <a:solidFill>
                <a:schemeClr val="accent2"/>
              </a:solidFill>
              <a:latin typeface="Abadi" panose="020B0604020104020204" pitchFamily="34" charset="0"/>
            </a:endParaRPr>
          </a:p>
        </p:txBody>
      </p:sp>
      <p:pic>
        <p:nvPicPr>
          <p:cNvPr id="5" name="Image 4">
            <a:extLst>
              <a:ext uri="{FF2B5EF4-FFF2-40B4-BE49-F238E27FC236}">
                <a16:creationId xmlns:a16="http://schemas.microsoft.com/office/drawing/2014/main" id="{FC83E945-6DA1-8255-5426-5DE9EB318750}"/>
              </a:ext>
            </a:extLst>
          </p:cNvPr>
          <p:cNvPicPr>
            <a:picLocks noChangeAspect="1"/>
          </p:cNvPicPr>
          <p:nvPr/>
        </p:nvPicPr>
        <p:blipFill rotWithShape="1">
          <a:blip r:embed="rId6"/>
          <a:srcRect l="60204" t="20135" r="10285" b="6000"/>
          <a:stretch/>
        </p:blipFill>
        <p:spPr>
          <a:xfrm>
            <a:off x="1938618" y="1072812"/>
            <a:ext cx="8314763" cy="5399941"/>
          </a:xfrm>
          <a:prstGeom prst="rect">
            <a:avLst/>
          </a:prstGeom>
        </p:spPr>
      </p:pic>
    </p:spTree>
    <p:extLst>
      <p:ext uri="{BB962C8B-B14F-4D97-AF65-F5344CB8AC3E}">
        <p14:creationId xmlns:p14="http://schemas.microsoft.com/office/powerpoint/2010/main" val="143393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712091" y="265903"/>
            <a:ext cx="9355273" cy="646331"/>
          </a:xfrm>
          <a:prstGeom prst="rect">
            <a:avLst/>
          </a:prstGeom>
          <a:noFill/>
        </p:spPr>
        <p:txBody>
          <a:bodyPr wrap="square" rtlCol="0">
            <a:spAutoFit/>
          </a:bodyPr>
          <a:lstStyle/>
          <a:p>
            <a:r>
              <a:rPr lang="fr-FR" sz="3600" dirty="0">
                <a:solidFill>
                  <a:schemeClr val="accent2"/>
                </a:solidFill>
                <a:latin typeface="Abadi" panose="020B0604020104020204" pitchFamily="34" charset="0"/>
              </a:rPr>
              <a:t>Key figures</a:t>
            </a:r>
            <a:endParaRPr lang="fr-TN" sz="3600" dirty="0">
              <a:solidFill>
                <a:schemeClr val="accent2"/>
              </a:solidFill>
              <a:latin typeface="Abadi" panose="020B0604020104020204" pitchFamily="34" charset="0"/>
            </a:endParaRPr>
          </a:p>
        </p:txBody>
      </p:sp>
      <p:pic>
        <p:nvPicPr>
          <p:cNvPr id="5" name="Image 4">
            <a:extLst>
              <a:ext uri="{FF2B5EF4-FFF2-40B4-BE49-F238E27FC236}">
                <a16:creationId xmlns:a16="http://schemas.microsoft.com/office/drawing/2014/main" id="{CADFF045-2364-72B5-3AEB-71BBBD962602}"/>
              </a:ext>
            </a:extLst>
          </p:cNvPr>
          <p:cNvPicPr>
            <a:picLocks noChangeAspect="1"/>
          </p:cNvPicPr>
          <p:nvPr/>
        </p:nvPicPr>
        <p:blipFill rotWithShape="1">
          <a:blip r:embed="rId6"/>
          <a:srcRect l="54714" t="41683" r="6357" b="37398"/>
          <a:stretch/>
        </p:blipFill>
        <p:spPr>
          <a:xfrm>
            <a:off x="482806" y="840415"/>
            <a:ext cx="10853906" cy="1640433"/>
          </a:xfrm>
          <a:prstGeom prst="rect">
            <a:avLst/>
          </a:prstGeom>
        </p:spPr>
      </p:pic>
      <p:pic>
        <p:nvPicPr>
          <p:cNvPr id="3" name="Image 2">
            <a:extLst>
              <a:ext uri="{FF2B5EF4-FFF2-40B4-BE49-F238E27FC236}">
                <a16:creationId xmlns:a16="http://schemas.microsoft.com/office/drawing/2014/main" id="{114D41D9-E3D9-4DCD-44AF-4DBA8ECDDD28}"/>
              </a:ext>
            </a:extLst>
          </p:cNvPr>
          <p:cNvPicPr>
            <a:picLocks noChangeAspect="1"/>
          </p:cNvPicPr>
          <p:nvPr/>
        </p:nvPicPr>
        <p:blipFill>
          <a:blip r:embed="rId7"/>
          <a:stretch>
            <a:fillRect/>
          </a:stretch>
        </p:blipFill>
        <p:spPr>
          <a:xfrm>
            <a:off x="3195289" y="2928016"/>
            <a:ext cx="7024475" cy="3768473"/>
          </a:xfrm>
          <a:prstGeom prst="rect">
            <a:avLst/>
          </a:prstGeom>
        </p:spPr>
      </p:pic>
      <p:sp>
        <p:nvSpPr>
          <p:cNvPr id="4" name="ZoneTexte 3">
            <a:extLst>
              <a:ext uri="{FF2B5EF4-FFF2-40B4-BE49-F238E27FC236}">
                <a16:creationId xmlns:a16="http://schemas.microsoft.com/office/drawing/2014/main" id="{660E9B30-BDE5-04D4-CF33-FA9A3C146BAB}"/>
              </a:ext>
            </a:extLst>
          </p:cNvPr>
          <p:cNvSpPr txBox="1"/>
          <p:nvPr/>
        </p:nvSpPr>
        <p:spPr>
          <a:xfrm>
            <a:off x="864491" y="2409028"/>
            <a:ext cx="9355273" cy="646331"/>
          </a:xfrm>
          <a:prstGeom prst="rect">
            <a:avLst/>
          </a:prstGeom>
          <a:noFill/>
        </p:spPr>
        <p:txBody>
          <a:bodyPr wrap="square" rtlCol="0">
            <a:spAutoFit/>
          </a:bodyPr>
          <a:lstStyle/>
          <a:p>
            <a:r>
              <a:rPr lang="fr-FR" sz="3600" dirty="0">
                <a:solidFill>
                  <a:schemeClr val="accent2"/>
                </a:solidFill>
                <a:latin typeface="Abadi" panose="020B0604020104020204" pitchFamily="34" charset="0"/>
              </a:rPr>
              <a:t>Ressources</a:t>
            </a:r>
            <a:endParaRPr lang="fr-TN" sz="3600" dirty="0">
              <a:solidFill>
                <a:schemeClr val="accent2"/>
              </a:solidFill>
              <a:latin typeface="Abadi" panose="020B0604020104020204" pitchFamily="34" charset="0"/>
            </a:endParaRPr>
          </a:p>
        </p:txBody>
      </p:sp>
      <p:sp>
        <p:nvSpPr>
          <p:cNvPr id="6" name="ZoneTexte 5">
            <a:extLst>
              <a:ext uri="{FF2B5EF4-FFF2-40B4-BE49-F238E27FC236}">
                <a16:creationId xmlns:a16="http://schemas.microsoft.com/office/drawing/2014/main" id="{502CB02D-E467-0BFB-0D36-BB59DF7D5F1C}"/>
              </a:ext>
            </a:extLst>
          </p:cNvPr>
          <p:cNvSpPr txBox="1"/>
          <p:nvPr/>
        </p:nvSpPr>
        <p:spPr>
          <a:xfrm>
            <a:off x="3649210" y="3802642"/>
            <a:ext cx="1493241" cy="677108"/>
          </a:xfrm>
          <a:prstGeom prst="rect">
            <a:avLst/>
          </a:prstGeom>
          <a:solidFill>
            <a:srgbClr val="E9E9EB"/>
          </a:solidFill>
        </p:spPr>
        <p:txBody>
          <a:bodyPr wrap="square" rtlCol="0">
            <a:spAutoFit/>
          </a:bodyPr>
          <a:lstStyle/>
          <a:p>
            <a:r>
              <a:rPr lang="fr-FR" sz="2400" b="1" dirty="0">
                <a:solidFill>
                  <a:srgbClr val="EF6120"/>
                </a:solidFill>
              </a:rPr>
              <a:t>7 852.2 </a:t>
            </a:r>
            <a:r>
              <a:rPr lang="fr-FR" sz="1400" dirty="0">
                <a:solidFill>
                  <a:srgbClr val="EF6120"/>
                </a:solidFill>
              </a:rPr>
              <a:t>MTND</a:t>
            </a:r>
            <a:endParaRPr lang="fr-FR" sz="2400" dirty="0">
              <a:solidFill>
                <a:srgbClr val="EF6120"/>
              </a:solidFill>
            </a:endParaRPr>
          </a:p>
        </p:txBody>
      </p:sp>
      <p:sp>
        <p:nvSpPr>
          <p:cNvPr id="8" name="ZoneTexte 7">
            <a:extLst>
              <a:ext uri="{FF2B5EF4-FFF2-40B4-BE49-F238E27FC236}">
                <a16:creationId xmlns:a16="http://schemas.microsoft.com/office/drawing/2014/main" id="{09BE110E-823D-B0E4-64D0-F5E81F589562}"/>
              </a:ext>
            </a:extLst>
          </p:cNvPr>
          <p:cNvSpPr txBox="1"/>
          <p:nvPr/>
        </p:nvSpPr>
        <p:spPr>
          <a:xfrm>
            <a:off x="5980008" y="3802641"/>
            <a:ext cx="1493241" cy="677108"/>
          </a:xfrm>
          <a:prstGeom prst="rect">
            <a:avLst/>
          </a:prstGeom>
          <a:solidFill>
            <a:srgbClr val="E9E9EB"/>
          </a:solidFill>
        </p:spPr>
        <p:txBody>
          <a:bodyPr wrap="square" rtlCol="0">
            <a:spAutoFit/>
          </a:bodyPr>
          <a:lstStyle/>
          <a:p>
            <a:r>
              <a:rPr lang="fr-FR" sz="2400" b="1" dirty="0">
                <a:solidFill>
                  <a:srgbClr val="EF6120"/>
                </a:solidFill>
              </a:rPr>
              <a:t>1 467.9 </a:t>
            </a:r>
            <a:r>
              <a:rPr lang="fr-FR" sz="1400" dirty="0">
                <a:solidFill>
                  <a:srgbClr val="EF6120"/>
                </a:solidFill>
              </a:rPr>
              <a:t>MTND</a:t>
            </a:r>
            <a:endParaRPr lang="fr-FR" sz="2400" dirty="0">
              <a:solidFill>
                <a:srgbClr val="EF6120"/>
              </a:solidFill>
            </a:endParaRPr>
          </a:p>
        </p:txBody>
      </p:sp>
      <p:sp>
        <p:nvSpPr>
          <p:cNvPr id="10" name="ZoneTexte 9">
            <a:extLst>
              <a:ext uri="{FF2B5EF4-FFF2-40B4-BE49-F238E27FC236}">
                <a16:creationId xmlns:a16="http://schemas.microsoft.com/office/drawing/2014/main" id="{73E5E2F7-0E72-0958-6E73-96BF9DE67962}"/>
              </a:ext>
            </a:extLst>
          </p:cNvPr>
          <p:cNvSpPr txBox="1"/>
          <p:nvPr/>
        </p:nvSpPr>
        <p:spPr>
          <a:xfrm>
            <a:off x="8538377" y="3884115"/>
            <a:ext cx="1117351" cy="677108"/>
          </a:xfrm>
          <a:prstGeom prst="rect">
            <a:avLst/>
          </a:prstGeom>
          <a:solidFill>
            <a:srgbClr val="E9E9EB"/>
          </a:solidFill>
        </p:spPr>
        <p:txBody>
          <a:bodyPr wrap="square" rtlCol="0">
            <a:spAutoFit/>
          </a:bodyPr>
          <a:lstStyle/>
          <a:p>
            <a:r>
              <a:rPr lang="fr-FR" sz="2400" b="1" dirty="0">
                <a:solidFill>
                  <a:srgbClr val="EF6120"/>
                </a:solidFill>
              </a:rPr>
              <a:t>46.2 </a:t>
            </a:r>
            <a:r>
              <a:rPr lang="fr-FR" sz="1400" dirty="0">
                <a:solidFill>
                  <a:srgbClr val="EF6120"/>
                </a:solidFill>
              </a:rPr>
              <a:t>MTND</a:t>
            </a:r>
            <a:endParaRPr lang="fr-FR" sz="2400" dirty="0">
              <a:solidFill>
                <a:srgbClr val="EF6120"/>
              </a:solidFill>
            </a:endParaRPr>
          </a:p>
        </p:txBody>
      </p:sp>
      <p:sp>
        <p:nvSpPr>
          <p:cNvPr id="12" name="ZoneTexte 11">
            <a:extLst>
              <a:ext uri="{FF2B5EF4-FFF2-40B4-BE49-F238E27FC236}">
                <a16:creationId xmlns:a16="http://schemas.microsoft.com/office/drawing/2014/main" id="{B755708F-377E-6EE6-59A4-874ED32B03C5}"/>
              </a:ext>
            </a:extLst>
          </p:cNvPr>
          <p:cNvSpPr txBox="1"/>
          <p:nvPr/>
        </p:nvSpPr>
        <p:spPr>
          <a:xfrm>
            <a:off x="3762461" y="5867181"/>
            <a:ext cx="1228990" cy="830997"/>
          </a:xfrm>
          <a:prstGeom prst="rect">
            <a:avLst/>
          </a:prstGeom>
          <a:solidFill>
            <a:srgbClr val="E9E9EB"/>
          </a:solidFill>
        </p:spPr>
        <p:txBody>
          <a:bodyPr wrap="square" rtlCol="0">
            <a:spAutoFit/>
          </a:bodyPr>
          <a:lstStyle/>
          <a:p>
            <a:r>
              <a:rPr lang="fr-FR" sz="2400" b="1" dirty="0">
                <a:solidFill>
                  <a:srgbClr val="EF6120"/>
                </a:solidFill>
              </a:rPr>
              <a:t>   68.2</a:t>
            </a:r>
            <a:r>
              <a:rPr lang="fr-FR" sz="1400" dirty="0">
                <a:solidFill>
                  <a:srgbClr val="EF6120"/>
                </a:solidFill>
              </a:rPr>
              <a:t>MTND</a:t>
            </a:r>
            <a:endParaRPr lang="fr-FR" sz="2400" dirty="0">
              <a:solidFill>
                <a:srgbClr val="EF6120"/>
              </a:solidFill>
            </a:endParaRPr>
          </a:p>
        </p:txBody>
      </p:sp>
      <p:sp>
        <p:nvSpPr>
          <p:cNvPr id="15" name="ZoneTexte 14">
            <a:extLst>
              <a:ext uri="{FF2B5EF4-FFF2-40B4-BE49-F238E27FC236}">
                <a16:creationId xmlns:a16="http://schemas.microsoft.com/office/drawing/2014/main" id="{AE05253B-3BE3-294D-8C56-F1D19069EC5A}"/>
              </a:ext>
            </a:extLst>
          </p:cNvPr>
          <p:cNvSpPr txBox="1"/>
          <p:nvPr/>
        </p:nvSpPr>
        <p:spPr>
          <a:xfrm>
            <a:off x="1149725" y="1514341"/>
            <a:ext cx="2306539" cy="1077218"/>
          </a:xfrm>
          <a:prstGeom prst="rect">
            <a:avLst/>
          </a:prstGeom>
          <a:noFill/>
        </p:spPr>
        <p:txBody>
          <a:bodyPr wrap="square" rtlCol="0">
            <a:spAutoFit/>
          </a:bodyPr>
          <a:lstStyle/>
          <a:p>
            <a:r>
              <a:rPr lang="fr-FR" sz="4000" b="1" dirty="0">
                <a:solidFill>
                  <a:srgbClr val="EF6120"/>
                </a:solidFill>
                <a:highlight>
                  <a:srgbClr val="FFFFFF"/>
                </a:highlight>
              </a:rPr>
              <a:t>7 852.2 </a:t>
            </a:r>
            <a:r>
              <a:rPr lang="fr-FR" sz="2400" dirty="0">
                <a:solidFill>
                  <a:srgbClr val="EF6120"/>
                </a:solidFill>
                <a:highlight>
                  <a:srgbClr val="FFFFFF"/>
                </a:highlight>
              </a:rPr>
              <a:t>MTND</a:t>
            </a:r>
            <a:endParaRPr lang="fr-FR" sz="4000" dirty="0">
              <a:solidFill>
                <a:srgbClr val="EF6120"/>
              </a:solidFill>
              <a:highlight>
                <a:srgbClr val="FFFFFF"/>
              </a:highlight>
            </a:endParaRPr>
          </a:p>
        </p:txBody>
      </p:sp>
      <p:sp>
        <p:nvSpPr>
          <p:cNvPr id="16" name="ZoneTexte 15">
            <a:extLst>
              <a:ext uri="{FF2B5EF4-FFF2-40B4-BE49-F238E27FC236}">
                <a16:creationId xmlns:a16="http://schemas.microsoft.com/office/drawing/2014/main" id="{F09FE121-CECD-3F2D-6A06-E972E3555145}"/>
              </a:ext>
            </a:extLst>
          </p:cNvPr>
          <p:cNvSpPr txBox="1"/>
          <p:nvPr/>
        </p:nvSpPr>
        <p:spPr>
          <a:xfrm>
            <a:off x="5248649" y="1477558"/>
            <a:ext cx="2917754" cy="707886"/>
          </a:xfrm>
          <a:prstGeom prst="rect">
            <a:avLst/>
          </a:prstGeom>
          <a:noFill/>
        </p:spPr>
        <p:txBody>
          <a:bodyPr wrap="square" rtlCol="0">
            <a:spAutoFit/>
          </a:bodyPr>
          <a:lstStyle/>
          <a:p>
            <a:r>
              <a:rPr lang="fr-FR" sz="4000" b="1" dirty="0">
                <a:solidFill>
                  <a:srgbClr val="EF6120"/>
                </a:solidFill>
                <a:highlight>
                  <a:srgbClr val="FFFFFF"/>
                </a:highlight>
              </a:rPr>
              <a:t>  528 </a:t>
            </a:r>
            <a:r>
              <a:rPr lang="fr-FR" sz="2400" dirty="0">
                <a:solidFill>
                  <a:srgbClr val="EF6120"/>
                </a:solidFill>
                <a:highlight>
                  <a:srgbClr val="FFFFFF"/>
                </a:highlight>
              </a:rPr>
              <a:t>MTND</a:t>
            </a:r>
            <a:endParaRPr lang="fr-FR" sz="4000" dirty="0">
              <a:solidFill>
                <a:srgbClr val="EF6120"/>
              </a:solidFill>
              <a:highlight>
                <a:srgbClr val="FFFFFF"/>
              </a:highlight>
            </a:endParaRPr>
          </a:p>
        </p:txBody>
      </p:sp>
      <p:sp>
        <p:nvSpPr>
          <p:cNvPr id="17" name="ZoneTexte 16">
            <a:extLst>
              <a:ext uri="{FF2B5EF4-FFF2-40B4-BE49-F238E27FC236}">
                <a16:creationId xmlns:a16="http://schemas.microsoft.com/office/drawing/2014/main" id="{671E4BFA-7949-D79E-5233-64F97916F6D0}"/>
              </a:ext>
            </a:extLst>
          </p:cNvPr>
          <p:cNvSpPr txBox="1"/>
          <p:nvPr/>
        </p:nvSpPr>
        <p:spPr>
          <a:xfrm>
            <a:off x="8545235" y="1451809"/>
            <a:ext cx="2917754" cy="707886"/>
          </a:xfrm>
          <a:prstGeom prst="rect">
            <a:avLst/>
          </a:prstGeom>
          <a:noFill/>
        </p:spPr>
        <p:txBody>
          <a:bodyPr wrap="square" rtlCol="0">
            <a:spAutoFit/>
          </a:bodyPr>
          <a:lstStyle/>
          <a:p>
            <a:r>
              <a:rPr lang="fr-FR" sz="4000" b="1" dirty="0">
                <a:solidFill>
                  <a:srgbClr val="EF6120"/>
                </a:solidFill>
                <a:highlight>
                  <a:srgbClr val="FFFFFF"/>
                </a:highlight>
              </a:rPr>
              <a:t>    118.9 </a:t>
            </a:r>
            <a:r>
              <a:rPr lang="fr-FR" sz="2400" dirty="0">
                <a:solidFill>
                  <a:srgbClr val="EF6120"/>
                </a:solidFill>
                <a:highlight>
                  <a:srgbClr val="FFFFFF"/>
                </a:highlight>
              </a:rPr>
              <a:t>MTND</a:t>
            </a:r>
            <a:endParaRPr lang="fr-FR" sz="4000" dirty="0">
              <a:solidFill>
                <a:srgbClr val="EF6120"/>
              </a:solidFill>
              <a:highlight>
                <a:srgbClr val="FFFFFF"/>
              </a:highlight>
            </a:endParaRPr>
          </a:p>
        </p:txBody>
      </p:sp>
    </p:spTree>
    <p:extLst>
      <p:ext uri="{BB962C8B-B14F-4D97-AF65-F5344CB8AC3E}">
        <p14:creationId xmlns:p14="http://schemas.microsoft.com/office/powerpoint/2010/main" val="357738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4" name="ZoneTexte 3">
            <a:extLst>
              <a:ext uri="{FF2B5EF4-FFF2-40B4-BE49-F238E27FC236}">
                <a16:creationId xmlns:a16="http://schemas.microsoft.com/office/drawing/2014/main" id="{94944813-7E0E-85FC-DE2C-EAAEFE8C2444}"/>
              </a:ext>
            </a:extLst>
          </p:cNvPr>
          <p:cNvSpPr txBox="1"/>
          <p:nvPr/>
        </p:nvSpPr>
        <p:spPr>
          <a:xfrm>
            <a:off x="645458" y="740421"/>
            <a:ext cx="9355273" cy="646331"/>
          </a:xfrm>
          <a:prstGeom prst="rect">
            <a:avLst/>
          </a:prstGeom>
          <a:noFill/>
        </p:spPr>
        <p:txBody>
          <a:bodyPr wrap="square" rtlCol="0">
            <a:spAutoFit/>
          </a:bodyPr>
          <a:lstStyle/>
          <a:p>
            <a:r>
              <a:rPr lang="fr-FR" sz="3600" dirty="0">
                <a:solidFill>
                  <a:schemeClr val="accent2"/>
                </a:solidFill>
                <a:latin typeface="Abadi" panose="020B0604020104020204" pitchFamily="34" charset="0"/>
              </a:rPr>
              <a:t>Certifications</a:t>
            </a:r>
            <a:endParaRPr lang="fr-TN" sz="3600" dirty="0">
              <a:solidFill>
                <a:schemeClr val="accent2"/>
              </a:solidFill>
              <a:latin typeface="Abadi" panose="020B0604020104020204" pitchFamily="34" charset="0"/>
            </a:endParaRPr>
          </a:p>
        </p:txBody>
      </p:sp>
      <p:pic>
        <p:nvPicPr>
          <p:cNvPr id="5" name="Image 4">
            <a:extLst>
              <a:ext uri="{FF2B5EF4-FFF2-40B4-BE49-F238E27FC236}">
                <a16:creationId xmlns:a16="http://schemas.microsoft.com/office/drawing/2014/main" id="{525A52F5-2FF4-6B95-2A0C-70E65500117E}"/>
              </a:ext>
            </a:extLst>
          </p:cNvPr>
          <p:cNvPicPr>
            <a:picLocks noChangeAspect="1"/>
          </p:cNvPicPr>
          <p:nvPr/>
        </p:nvPicPr>
        <p:blipFill>
          <a:blip r:embed="rId6"/>
          <a:stretch>
            <a:fillRect/>
          </a:stretch>
        </p:blipFill>
        <p:spPr>
          <a:xfrm>
            <a:off x="912664" y="4711247"/>
            <a:ext cx="2512574" cy="1466851"/>
          </a:xfrm>
          <a:prstGeom prst="rect">
            <a:avLst/>
          </a:prstGeom>
        </p:spPr>
      </p:pic>
      <p:pic>
        <p:nvPicPr>
          <p:cNvPr id="6" name="Image 5">
            <a:extLst>
              <a:ext uri="{FF2B5EF4-FFF2-40B4-BE49-F238E27FC236}">
                <a16:creationId xmlns:a16="http://schemas.microsoft.com/office/drawing/2014/main" id="{D005300C-74F3-B661-8206-36647DA82A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267" y="2432192"/>
            <a:ext cx="1077684" cy="1077684"/>
          </a:xfrm>
          <a:prstGeom prst="rect">
            <a:avLst/>
          </a:prstGeom>
        </p:spPr>
      </p:pic>
      <p:sp>
        <p:nvSpPr>
          <p:cNvPr id="8" name="ZoneTexte 7">
            <a:extLst>
              <a:ext uri="{FF2B5EF4-FFF2-40B4-BE49-F238E27FC236}">
                <a16:creationId xmlns:a16="http://schemas.microsoft.com/office/drawing/2014/main" id="{571EDB5E-52C1-2E03-8616-7A1B4E03AF62}"/>
              </a:ext>
            </a:extLst>
          </p:cNvPr>
          <p:cNvSpPr txBox="1"/>
          <p:nvPr/>
        </p:nvSpPr>
        <p:spPr>
          <a:xfrm>
            <a:off x="2558265" y="2217214"/>
            <a:ext cx="9230205" cy="1569660"/>
          </a:xfrm>
          <a:prstGeom prst="rect">
            <a:avLst/>
          </a:prstGeom>
          <a:noFill/>
        </p:spPr>
        <p:txBody>
          <a:bodyPr wrap="square">
            <a:spAutoFit/>
          </a:bodyPr>
          <a:lstStyle/>
          <a:p>
            <a:pPr algn="just"/>
            <a:r>
              <a:rPr lang="en-US" sz="2400" dirty="0">
                <a:latin typeface="Calibri" panose="020F0502020204030204" pitchFamily="34" charset="0"/>
              </a:rPr>
              <a:t>CDC, as a responsible investment entity, has placed Corporate Social Responsibility (CSR) among its priorities. Since December 2019, it has been certified CSR by the CONECT Label, validated by VERITAS, making it the first public institution to receive the CSR label.</a:t>
            </a:r>
            <a:endParaRPr lang="ar-TN" sz="2400" dirty="0">
              <a:latin typeface="Calibri" panose="020F0502020204030204" pitchFamily="34" charset="0"/>
            </a:endParaRPr>
          </a:p>
        </p:txBody>
      </p:sp>
      <p:sp>
        <p:nvSpPr>
          <p:cNvPr id="10" name="ZoneTexte 9">
            <a:extLst>
              <a:ext uri="{FF2B5EF4-FFF2-40B4-BE49-F238E27FC236}">
                <a16:creationId xmlns:a16="http://schemas.microsoft.com/office/drawing/2014/main" id="{5145BAD6-715A-7AA7-E0A5-4D74EB5DB3BA}"/>
              </a:ext>
            </a:extLst>
          </p:cNvPr>
          <p:cNvSpPr txBox="1"/>
          <p:nvPr/>
        </p:nvSpPr>
        <p:spPr>
          <a:xfrm>
            <a:off x="3505737" y="4420917"/>
            <a:ext cx="8432580" cy="1938992"/>
          </a:xfrm>
          <a:prstGeom prst="rect">
            <a:avLst/>
          </a:prstGeom>
          <a:noFill/>
        </p:spPr>
        <p:txBody>
          <a:bodyPr wrap="square">
            <a:spAutoFit/>
          </a:bodyPr>
          <a:lstStyle/>
          <a:p>
            <a:pPr algn="just"/>
            <a:r>
              <a:rPr lang="en-US" sz="2400" dirty="0">
                <a:latin typeface="Calibri" panose="020F0502020204030204" pitchFamily="34" charset="0"/>
              </a:rPr>
              <a:t>In February 2023, CDC is enrolled in a second round of MSI 20000 certification, once again attesting to its continued compliance with international financial quality standards. The MSI 20000 assessment is based on two fundamentals: soundness and financial performance.</a:t>
            </a:r>
            <a:endParaRPr lang="ar-TN" sz="2400" dirty="0">
              <a:latin typeface="Calibri" panose="020F0502020204030204" pitchFamily="34" charset="0"/>
            </a:endParaRPr>
          </a:p>
        </p:txBody>
      </p:sp>
    </p:spTree>
    <p:extLst>
      <p:ext uri="{BB962C8B-B14F-4D97-AF65-F5344CB8AC3E}">
        <p14:creationId xmlns:p14="http://schemas.microsoft.com/office/powerpoint/2010/main" val="93502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912664" y="440075"/>
            <a:ext cx="11107846" cy="1508105"/>
          </a:xfrm>
          <a:prstGeom prst="rect">
            <a:avLst/>
          </a:prstGeom>
          <a:noFill/>
        </p:spPr>
        <p:txBody>
          <a:bodyPr wrap="square" rtlCol="0">
            <a:spAutoFit/>
          </a:bodyPr>
          <a:lstStyle/>
          <a:p>
            <a:r>
              <a:rPr lang="en-US" sz="3600" dirty="0">
                <a:solidFill>
                  <a:schemeClr val="accent2"/>
                </a:solidFill>
                <a:latin typeface="Abadi" panose="020B0604020104020204" pitchFamily="34" charset="0"/>
              </a:rPr>
              <a:t>Direct Financing of Major Projects</a:t>
            </a:r>
            <a:endParaRPr lang="fr-FR" sz="2000" dirty="0">
              <a:latin typeface="Abadi" panose="020B0604020104020204" pitchFamily="34" charset="0"/>
            </a:endParaRPr>
          </a:p>
          <a:p>
            <a:endParaRPr lang="fr-FR" sz="2000" dirty="0">
              <a:latin typeface="Abadi" panose="020B0604020104020204" pitchFamily="34" charset="0"/>
            </a:endParaRPr>
          </a:p>
          <a:p>
            <a:endParaRPr lang="fr-TN" sz="3600" dirty="0">
              <a:solidFill>
                <a:srgbClr val="009999"/>
              </a:solidFill>
              <a:latin typeface="Abadi" panose="020B0604020104020204" pitchFamily="34" charset="0"/>
            </a:endParaRPr>
          </a:p>
        </p:txBody>
      </p:sp>
      <p:sp>
        <p:nvSpPr>
          <p:cNvPr id="10" name="ZoneTexte 9">
            <a:extLst>
              <a:ext uri="{FF2B5EF4-FFF2-40B4-BE49-F238E27FC236}">
                <a16:creationId xmlns:a16="http://schemas.microsoft.com/office/drawing/2014/main" id="{5145BAD6-715A-7AA7-E0A5-4D74EB5DB3BA}"/>
              </a:ext>
            </a:extLst>
          </p:cNvPr>
          <p:cNvSpPr txBox="1"/>
          <p:nvPr/>
        </p:nvSpPr>
        <p:spPr>
          <a:xfrm>
            <a:off x="1666612" y="3232921"/>
            <a:ext cx="9670100" cy="1384995"/>
          </a:xfrm>
          <a:prstGeom prst="rect">
            <a:avLst/>
          </a:prstGeom>
          <a:noFill/>
        </p:spPr>
        <p:txBody>
          <a:bodyPr wrap="square">
            <a:spAutoFit/>
          </a:bodyPr>
          <a:lstStyle/>
          <a:p>
            <a:pPr algn="just"/>
            <a:r>
              <a:rPr lang="en-US" sz="2800" dirty="0">
                <a:latin typeface="Calibri" panose="020F0502020204030204" pitchFamily="34" charset="0"/>
              </a:rPr>
              <a:t>As a long-term investor, CDC is primarily called upon to fund major projects, whether new or under development, in different sectors and regions, through equity and quasi-equity financing.</a:t>
            </a:r>
            <a:endParaRPr lang="fr-TN" sz="2800" dirty="0">
              <a:latin typeface="Calibri" panose="020F0502020204030204" pitchFamily="34" charset="0"/>
            </a:endParaRPr>
          </a:p>
        </p:txBody>
      </p:sp>
      <p:sp>
        <p:nvSpPr>
          <p:cNvPr id="4" name="ZoneTexte 3">
            <a:extLst>
              <a:ext uri="{FF2B5EF4-FFF2-40B4-BE49-F238E27FC236}">
                <a16:creationId xmlns:a16="http://schemas.microsoft.com/office/drawing/2014/main" id="{027DB3D4-2148-8183-30C2-706903DBAAC1}"/>
              </a:ext>
            </a:extLst>
          </p:cNvPr>
          <p:cNvSpPr txBox="1"/>
          <p:nvPr/>
        </p:nvSpPr>
        <p:spPr>
          <a:xfrm>
            <a:off x="4552543" y="1963288"/>
            <a:ext cx="6634266" cy="584775"/>
          </a:xfrm>
          <a:prstGeom prst="rect">
            <a:avLst/>
          </a:prstGeom>
          <a:noFill/>
        </p:spPr>
        <p:txBody>
          <a:bodyPr wrap="square">
            <a:spAutoFit/>
          </a:bodyPr>
          <a:lstStyle/>
          <a:p>
            <a:pPr algn="r"/>
            <a:r>
              <a:rPr lang="en-US" sz="3200" dirty="0">
                <a:solidFill>
                  <a:srgbClr val="009999"/>
                </a:solidFill>
                <a:latin typeface="Abadi" panose="020B0604020104020204" pitchFamily="34" charset="0"/>
              </a:rPr>
              <a:t>104.9 MTND </a:t>
            </a:r>
            <a:r>
              <a:rPr lang="en-US" sz="2800" dirty="0">
                <a:latin typeface="Abadi" panose="020B0604020104020204" pitchFamily="34" charset="0"/>
              </a:rPr>
              <a:t>invested in 21 projects</a:t>
            </a:r>
            <a:endParaRPr lang="fr-FR" sz="2400" dirty="0">
              <a:latin typeface="Abadi" panose="020B0604020104020204" pitchFamily="34" charset="0"/>
            </a:endParaRPr>
          </a:p>
        </p:txBody>
      </p:sp>
    </p:spTree>
    <p:extLst>
      <p:ext uri="{BB962C8B-B14F-4D97-AF65-F5344CB8AC3E}">
        <p14:creationId xmlns:p14="http://schemas.microsoft.com/office/powerpoint/2010/main" val="2219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05A6E8-C31F-3D88-B083-2C5301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6" y="3687492"/>
            <a:ext cx="1428750" cy="1466850"/>
          </a:xfrm>
          <a:prstGeom prst="rect">
            <a:avLst/>
          </a:prstGeom>
        </p:spPr>
      </p:pic>
      <p:pic>
        <p:nvPicPr>
          <p:cNvPr id="9" name="Image 8">
            <a:extLst>
              <a:ext uri="{FF2B5EF4-FFF2-40B4-BE49-F238E27FC236}">
                <a16:creationId xmlns:a16="http://schemas.microsoft.com/office/drawing/2014/main" id="{7D4AA4F7-2005-296D-AE9C-6F71D9776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712" y="6210714"/>
            <a:ext cx="683798" cy="485775"/>
          </a:xfrm>
          <a:prstGeom prst="rect">
            <a:avLst/>
          </a:prstGeom>
        </p:spPr>
      </p:pic>
      <p:pic>
        <p:nvPicPr>
          <p:cNvPr id="11" name="Graphique 10">
            <a:extLst>
              <a:ext uri="{FF2B5EF4-FFF2-40B4-BE49-F238E27FC236}">
                <a16:creationId xmlns:a16="http://schemas.microsoft.com/office/drawing/2014/main" id="{E36A38AE-C900-B436-2DA4-A29921CAB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86" y="-456360"/>
            <a:ext cx="1161544" cy="1161544"/>
          </a:xfrm>
          <a:prstGeom prst="rect">
            <a:avLst/>
          </a:prstGeom>
        </p:spPr>
      </p:pic>
      <p:sp>
        <p:nvSpPr>
          <p:cNvPr id="2" name="ZoneTexte 1">
            <a:extLst>
              <a:ext uri="{FF2B5EF4-FFF2-40B4-BE49-F238E27FC236}">
                <a16:creationId xmlns:a16="http://schemas.microsoft.com/office/drawing/2014/main" id="{F0295263-3BCE-0F56-F124-44B8BAC2DADD}"/>
              </a:ext>
            </a:extLst>
          </p:cNvPr>
          <p:cNvSpPr txBox="1"/>
          <p:nvPr/>
        </p:nvSpPr>
        <p:spPr>
          <a:xfrm>
            <a:off x="912664" y="265903"/>
            <a:ext cx="11107846" cy="5786199"/>
          </a:xfrm>
          <a:prstGeom prst="rect">
            <a:avLst/>
          </a:prstGeom>
          <a:noFill/>
        </p:spPr>
        <p:txBody>
          <a:bodyPr wrap="square" rtlCol="0">
            <a:spAutoFit/>
          </a:bodyPr>
          <a:lstStyle/>
          <a:p>
            <a:r>
              <a:rPr lang="fr-FR" sz="3600" dirty="0">
                <a:solidFill>
                  <a:schemeClr val="accent2"/>
                </a:solidFill>
                <a:latin typeface="Abadi" panose="020B0604020104020204" pitchFamily="34" charset="0"/>
              </a:rPr>
              <a:t>Indirect </a:t>
            </a:r>
            <a:r>
              <a:rPr lang="fr-FR" sz="3600" dirty="0" err="1">
                <a:solidFill>
                  <a:schemeClr val="accent2"/>
                </a:solidFill>
                <a:latin typeface="Abadi" panose="020B0604020104020204" pitchFamily="34" charset="0"/>
              </a:rPr>
              <a:t>Financing</a:t>
            </a:r>
            <a:r>
              <a:rPr lang="fr-FR" sz="3600" dirty="0">
                <a:solidFill>
                  <a:schemeClr val="accent2"/>
                </a:solidFill>
                <a:latin typeface="Abadi" panose="020B0604020104020204" pitchFamily="34" charset="0"/>
              </a:rPr>
              <a:t> of </a:t>
            </a:r>
            <a:r>
              <a:rPr lang="fr-FR" sz="3600" dirty="0" err="1">
                <a:solidFill>
                  <a:schemeClr val="accent2"/>
                </a:solidFill>
                <a:latin typeface="Abadi" panose="020B0604020104020204" pitchFamily="34" charset="0"/>
              </a:rPr>
              <a:t>SMEs</a:t>
            </a:r>
            <a:endParaRPr lang="fr-FR" sz="3600" dirty="0">
              <a:solidFill>
                <a:schemeClr val="accent2"/>
              </a:solidFill>
              <a:latin typeface="Abadi" panose="020B0604020104020204" pitchFamily="34" charset="0"/>
            </a:endParaRPr>
          </a:p>
          <a:p>
            <a:endParaRPr lang="fr-FR" sz="3600" dirty="0">
              <a:solidFill>
                <a:srgbClr val="009999"/>
              </a:solidFill>
              <a:latin typeface="Abadi" panose="020B0604020104020204" pitchFamily="34" charset="0"/>
            </a:endParaRPr>
          </a:p>
          <a:p>
            <a:r>
              <a:rPr lang="fr-FR" sz="3200" dirty="0">
                <a:solidFill>
                  <a:srgbClr val="009999"/>
                </a:solidFill>
                <a:latin typeface="Abadi" panose="020B0604020104020204" pitchFamily="34" charset="0"/>
              </a:rPr>
              <a:t>FCPR</a:t>
            </a:r>
          </a:p>
          <a:p>
            <a:r>
              <a:rPr lang="fr-FR" sz="2800" dirty="0" err="1">
                <a:latin typeface="Abadi" panose="020B0604020104020204" pitchFamily="34" charset="0"/>
              </a:rPr>
              <a:t>Operational</a:t>
            </a:r>
            <a:r>
              <a:rPr lang="fr-FR" sz="2800" dirty="0">
                <a:latin typeface="Abadi" panose="020B0604020104020204" pitchFamily="34" charset="0"/>
              </a:rPr>
              <a:t> Funds</a:t>
            </a:r>
          </a:p>
          <a:p>
            <a:r>
              <a:rPr lang="fr-FR" dirty="0">
                <a:solidFill>
                  <a:srgbClr val="009999"/>
                </a:solidFill>
                <a:latin typeface="Abadi" panose="020B0604020104020204" pitchFamily="34" charset="0"/>
              </a:rPr>
              <a:t>24 Fonds :</a:t>
            </a:r>
          </a:p>
          <a:p>
            <a:r>
              <a:rPr lang="en-US" dirty="0">
                <a:solidFill>
                  <a:srgbClr val="009999"/>
                </a:solidFill>
                <a:latin typeface="Abadi" panose="020B0604020104020204" pitchFamily="34" charset="0"/>
              </a:rPr>
              <a:t>21 </a:t>
            </a:r>
            <a:r>
              <a:rPr lang="en-US" dirty="0">
                <a:latin typeface="Abadi" panose="020B0604020104020204" pitchFamily="34" charset="0"/>
              </a:rPr>
              <a:t>Local funds: subscription for a total amount of 185 MTND, of which 147 MTND have been paid up</a:t>
            </a:r>
            <a:r>
              <a:rPr lang="en-US" dirty="0">
                <a:solidFill>
                  <a:srgbClr val="009999"/>
                </a:solidFill>
                <a:latin typeface="Abadi" panose="020B0604020104020204" pitchFamily="34" charset="0"/>
              </a:rPr>
              <a:t>
03 </a:t>
            </a:r>
            <a:r>
              <a:rPr lang="en-US" dirty="0">
                <a:latin typeface="Abadi" panose="020B0604020104020204" pitchFamily="34" charset="0"/>
              </a:rPr>
              <a:t>International funds: subscription for an amount of €15 million and $10 million have been released</a:t>
            </a:r>
            <a:endParaRPr lang="fr-FR" dirty="0">
              <a:latin typeface="Abadi" panose="020B0604020104020204" pitchFamily="34" charset="0"/>
            </a:endParaRPr>
          </a:p>
          <a:p>
            <a:r>
              <a:rPr lang="fr-FR" sz="2800" dirty="0" err="1">
                <a:latin typeface="Abadi" panose="020B0604020104020204" pitchFamily="34" charset="0"/>
              </a:rPr>
              <a:t>Projects</a:t>
            </a:r>
            <a:r>
              <a:rPr lang="fr-FR" sz="2800" dirty="0">
                <a:latin typeface="Abadi" panose="020B0604020104020204" pitchFamily="34" charset="0"/>
              </a:rPr>
              <a:t> </a:t>
            </a:r>
            <a:r>
              <a:rPr lang="fr-FR" sz="2800" dirty="0" err="1">
                <a:latin typeface="Abadi" panose="020B0604020104020204" pitchFamily="34" charset="0"/>
              </a:rPr>
              <a:t>Invested</a:t>
            </a:r>
            <a:endParaRPr lang="fr-FR" sz="2800" dirty="0">
              <a:latin typeface="Abadi" panose="020B0604020104020204" pitchFamily="34" charset="0"/>
            </a:endParaRPr>
          </a:p>
          <a:p>
            <a:r>
              <a:rPr lang="fr-FR" dirty="0">
                <a:solidFill>
                  <a:srgbClr val="009999"/>
                </a:solidFill>
                <a:latin typeface="Abadi" panose="020B0604020104020204" pitchFamily="34" charset="0"/>
              </a:rPr>
              <a:t>161</a:t>
            </a:r>
            <a:r>
              <a:rPr lang="fr-FR" dirty="0">
                <a:latin typeface="Abadi" panose="020B0604020104020204" pitchFamily="34" charset="0"/>
              </a:rPr>
              <a:t> </a:t>
            </a:r>
            <a:r>
              <a:rPr lang="en-US" dirty="0">
                <a:latin typeface="Abadi" panose="020B0604020104020204" pitchFamily="34" charset="0"/>
              </a:rPr>
              <a:t>of which 54 projects invested by the funds in the ZDRs</a:t>
            </a:r>
            <a:endParaRPr lang="fr-FR" dirty="0">
              <a:latin typeface="Abadi" panose="020B0604020104020204" pitchFamily="34" charset="0"/>
            </a:endParaRPr>
          </a:p>
          <a:p>
            <a:endParaRPr lang="fr-FR" dirty="0">
              <a:latin typeface="Abadi" panose="020B0604020104020204" pitchFamily="34" charset="0"/>
            </a:endParaRPr>
          </a:p>
          <a:p>
            <a:r>
              <a:rPr lang="fr-FR" sz="2800" dirty="0">
                <a:latin typeface="Abadi" panose="020B0604020104020204" pitchFamily="34" charset="0"/>
              </a:rPr>
              <a:t>Mezzanine Line</a:t>
            </a:r>
          </a:p>
          <a:p>
            <a:r>
              <a:rPr lang="fr-FR" dirty="0">
                <a:solidFill>
                  <a:srgbClr val="009999"/>
                </a:solidFill>
                <a:latin typeface="Abadi" panose="020B0604020104020204" pitchFamily="34" charset="0"/>
              </a:rPr>
              <a:t>25,6</a:t>
            </a:r>
            <a:r>
              <a:rPr lang="fr-FR" dirty="0">
                <a:latin typeface="Abadi" panose="020B0604020104020204" pitchFamily="34" charset="0"/>
              </a:rPr>
              <a:t> MTND </a:t>
            </a:r>
            <a:r>
              <a:rPr lang="en-US" dirty="0">
                <a:latin typeface="Abadi" panose="020B0604020104020204" pitchFamily="34" charset="0"/>
              </a:rPr>
              <a:t>Allocated in the form of OCAs - </a:t>
            </a:r>
            <a:r>
              <a:rPr lang="en-US" dirty="0">
                <a:solidFill>
                  <a:srgbClr val="009999"/>
                </a:solidFill>
                <a:latin typeface="Abadi" panose="020B0604020104020204" pitchFamily="34" charset="0"/>
              </a:rPr>
              <a:t>14</a:t>
            </a:r>
            <a:r>
              <a:rPr lang="en-US" dirty="0">
                <a:latin typeface="Abadi" panose="020B0604020104020204" pitchFamily="34" charset="0"/>
              </a:rPr>
              <a:t> Beneficiary companies</a:t>
            </a:r>
            <a:endParaRPr lang="fr-FR" dirty="0">
              <a:latin typeface="Abadi" panose="020B0604020104020204" pitchFamily="34" charset="0"/>
            </a:endParaRPr>
          </a:p>
          <a:p>
            <a:endParaRPr lang="fr-FR" sz="2800" dirty="0">
              <a:latin typeface="Abadi" panose="020B0604020104020204" pitchFamily="34" charset="0"/>
            </a:endParaRPr>
          </a:p>
          <a:p>
            <a:r>
              <a:rPr lang="fr-FR" sz="2800" dirty="0" err="1">
                <a:latin typeface="Abadi" panose="020B0604020104020204" pitchFamily="34" charset="0"/>
              </a:rPr>
              <a:t>Sicar</a:t>
            </a:r>
            <a:r>
              <a:rPr lang="fr-FR" sz="2800" dirty="0">
                <a:latin typeface="Abadi" panose="020B0604020104020204" pitchFamily="34" charset="0"/>
              </a:rPr>
              <a:t> Line</a:t>
            </a:r>
          </a:p>
          <a:p>
            <a:r>
              <a:rPr lang="fr-FR" dirty="0">
                <a:solidFill>
                  <a:srgbClr val="009999"/>
                </a:solidFill>
                <a:latin typeface="Abadi" panose="020B0604020104020204" pitchFamily="34" charset="0"/>
              </a:rPr>
              <a:t>20,8 MTND </a:t>
            </a:r>
            <a:r>
              <a:rPr lang="en-US" dirty="0">
                <a:latin typeface="Abadi" panose="020B0604020104020204" pitchFamily="34" charset="0"/>
              </a:rPr>
              <a:t>Allocated for the 6 regional </a:t>
            </a:r>
            <a:r>
              <a:rPr lang="en-US" dirty="0" err="1">
                <a:latin typeface="Abadi" panose="020B0604020104020204" pitchFamily="34" charset="0"/>
              </a:rPr>
              <a:t>Sicars</a:t>
            </a:r>
            <a:r>
              <a:rPr lang="en-US" dirty="0">
                <a:latin typeface="Abadi" panose="020B0604020104020204" pitchFamily="34" charset="0"/>
              </a:rPr>
              <a:t> – </a:t>
            </a:r>
            <a:r>
              <a:rPr lang="en-US" dirty="0">
                <a:solidFill>
                  <a:srgbClr val="009999"/>
                </a:solidFill>
                <a:latin typeface="Abadi" panose="020B0604020104020204" pitchFamily="34" charset="0"/>
              </a:rPr>
              <a:t>23 </a:t>
            </a:r>
            <a:r>
              <a:rPr lang="en-US" dirty="0">
                <a:latin typeface="Abadi" panose="020B0604020104020204" pitchFamily="34" charset="0"/>
              </a:rPr>
              <a:t>Projects invested</a:t>
            </a:r>
            <a:endParaRPr lang="fr-FR" dirty="0">
              <a:latin typeface="Abadi" panose="020B0604020104020204" pitchFamily="34" charset="0"/>
            </a:endParaRPr>
          </a:p>
        </p:txBody>
      </p:sp>
    </p:spTree>
    <p:extLst>
      <p:ext uri="{BB962C8B-B14F-4D97-AF65-F5344CB8AC3E}">
        <p14:creationId xmlns:p14="http://schemas.microsoft.com/office/powerpoint/2010/main" val="208324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BC4330-DB0E-D453-DD5A-BE69D65B53AD}"/>
              </a:ext>
            </a:extLst>
          </p:cNvPr>
          <p:cNvSpPr>
            <a:spLocks noGrp="1"/>
          </p:cNvSpPr>
          <p:nvPr>
            <p:ph type="subTitle" idx="4294967295"/>
          </p:nvPr>
        </p:nvSpPr>
        <p:spPr>
          <a:xfrm>
            <a:off x="7962899" y="2954210"/>
            <a:ext cx="4128581" cy="2760789"/>
          </a:xfrm>
        </p:spPr>
        <p:txBody>
          <a:bodyPr anchor="ctr">
            <a:noAutofit/>
          </a:bodyPr>
          <a:lstStyle/>
          <a:p>
            <a:pPr marL="0" indent="0" algn="just" rtl="0">
              <a:buNone/>
            </a:pPr>
            <a:r>
              <a:rPr lang="en-US" sz="1867" dirty="0">
                <a:latin typeface="Montserrat" panose="00000500000000000000" pitchFamily="2" charset="0"/>
                <a:sym typeface="Wingdings" panose="05000000000000000000" pitchFamily="2" charset="2"/>
              </a:rPr>
              <a:t> Creating Leverage: 
A dinar invested by the CDC in local funds is multiplied by </a:t>
            </a:r>
            <a:r>
              <a:rPr lang="en-US" sz="1867" b="1" dirty="0">
                <a:solidFill>
                  <a:srgbClr val="C00000"/>
                </a:solidFill>
                <a:latin typeface="Montserrat" panose="00000500000000000000" pitchFamily="2" charset="0"/>
                <a:sym typeface="Wingdings" panose="05000000000000000000" pitchFamily="2" charset="2"/>
              </a:rPr>
              <a:t>14.8x </a:t>
            </a:r>
            <a:r>
              <a:rPr lang="en-US" sz="1867" dirty="0">
                <a:latin typeface="Montserrat" panose="00000500000000000000" pitchFamily="2" charset="0"/>
                <a:sym typeface="Wingdings" panose="05000000000000000000" pitchFamily="2" charset="2"/>
              </a:rPr>
              <a:t>in terms of investment.</a:t>
            </a:r>
            <a:endParaRPr lang="fr-FR" sz="1867" dirty="0">
              <a:latin typeface="Montserrat" panose="00000500000000000000" pitchFamily="2" charset="0"/>
            </a:endParaRPr>
          </a:p>
        </p:txBody>
      </p:sp>
      <p:graphicFrame>
        <p:nvGraphicFramePr>
          <p:cNvPr id="4" name="Diagramme 3">
            <a:extLst>
              <a:ext uri="{FF2B5EF4-FFF2-40B4-BE49-F238E27FC236}">
                <a16:creationId xmlns:a16="http://schemas.microsoft.com/office/drawing/2014/main" id="{2288C642-C677-F019-8A70-D624F9111507}"/>
              </a:ext>
            </a:extLst>
          </p:cNvPr>
          <p:cNvGraphicFramePr/>
          <p:nvPr>
            <p:extLst>
              <p:ext uri="{D42A27DB-BD31-4B8C-83A1-F6EECF244321}">
                <p14:modId xmlns:p14="http://schemas.microsoft.com/office/powerpoint/2010/main" val="1867497651"/>
              </p:ext>
            </p:extLst>
          </p:nvPr>
        </p:nvGraphicFramePr>
        <p:xfrm>
          <a:off x="928790" y="1475309"/>
          <a:ext cx="6714925" cy="392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388;p38">
            <a:extLst>
              <a:ext uri="{FF2B5EF4-FFF2-40B4-BE49-F238E27FC236}">
                <a16:creationId xmlns:a16="http://schemas.microsoft.com/office/drawing/2014/main" id="{BB84302A-5B52-ED49-34BE-13D6C5F469E2}"/>
              </a:ext>
            </a:extLst>
          </p:cNvPr>
          <p:cNvSpPr txBox="1">
            <a:spLocks/>
          </p:cNvSpPr>
          <p:nvPr/>
        </p:nvSpPr>
        <p:spPr>
          <a:xfrm>
            <a:off x="-401286" y="298024"/>
            <a:ext cx="10869260" cy="596513"/>
          </a:xfrm>
          <a:prstGeom prst="rect">
            <a:avLst/>
          </a:prstGeom>
        </p:spPr>
        <p:txBody>
          <a:bodyPr spcFirstLastPara="1" vert="horz" wrap="square" lIns="121900" tIns="121900" rIns="121900" bIns="121900" rtlCol="0" anchor="ctr" anchorCtr="0">
            <a:noAutofit/>
          </a:bodyPr>
          <a:lstStyle>
            <a:lvl1pPr algn="ctr" defTabSz="685800" rtl="0" eaLnBrk="1" latinLnBrk="0" hangingPunct="1">
              <a:lnSpc>
                <a:spcPct val="90000"/>
              </a:lnSpc>
              <a:spcBef>
                <a:spcPct val="0"/>
              </a:spcBef>
              <a:buNone/>
              <a:defRPr sz="2200" b="1" kern="1200">
                <a:solidFill>
                  <a:schemeClr val="tx1"/>
                </a:solidFill>
                <a:latin typeface="Poiret One" panose="02000000000000000000" pitchFamily="2" charset="0"/>
                <a:ea typeface="+mj-ea"/>
                <a:cs typeface="+mj-cs"/>
              </a:defRPr>
            </a:lvl1pPr>
          </a:lstStyle>
          <a:p>
            <a:r>
              <a:rPr lang="fr-FR" sz="3600" dirty="0">
                <a:solidFill>
                  <a:schemeClr val="accent2"/>
                </a:solidFill>
                <a:latin typeface="Abadi" panose="020B0604020104020204" pitchFamily="34" charset="0"/>
              </a:rPr>
              <a:t>Indirect </a:t>
            </a:r>
            <a:r>
              <a:rPr lang="fr-FR" sz="3600" dirty="0" err="1">
                <a:solidFill>
                  <a:schemeClr val="accent2"/>
                </a:solidFill>
                <a:latin typeface="Abadi" panose="020B0604020104020204" pitchFamily="34" charset="0"/>
              </a:rPr>
              <a:t>Financing</a:t>
            </a:r>
            <a:r>
              <a:rPr lang="fr-FR" sz="3600" dirty="0">
                <a:solidFill>
                  <a:schemeClr val="accent2"/>
                </a:solidFill>
                <a:latin typeface="Abadi" panose="020B0604020104020204" pitchFamily="34" charset="0"/>
              </a:rPr>
              <a:t> of </a:t>
            </a:r>
            <a:r>
              <a:rPr lang="fr-FR" sz="3600" dirty="0" err="1">
                <a:solidFill>
                  <a:schemeClr val="accent2"/>
                </a:solidFill>
                <a:latin typeface="Abadi" panose="020B0604020104020204" pitchFamily="34" charset="0"/>
              </a:rPr>
              <a:t>SME’s</a:t>
            </a:r>
            <a:endParaRPr lang="fr-FR" sz="3600" dirty="0">
              <a:solidFill>
                <a:schemeClr val="accent2"/>
              </a:solidFill>
              <a:latin typeface="Abadi" panose="020B0604020104020204" pitchFamily="34" charset="0"/>
            </a:endParaRPr>
          </a:p>
        </p:txBody>
      </p:sp>
      <p:pic>
        <p:nvPicPr>
          <p:cNvPr id="2" name="Graphique 1">
            <a:extLst>
              <a:ext uri="{FF2B5EF4-FFF2-40B4-BE49-F238E27FC236}">
                <a16:creationId xmlns:a16="http://schemas.microsoft.com/office/drawing/2014/main" id="{B4A930A4-32DD-4A12-AE09-C8FA90E828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286" y="-282748"/>
            <a:ext cx="1161544" cy="1161544"/>
          </a:xfrm>
          <a:prstGeom prst="rect">
            <a:avLst/>
          </a:prstGeom>
        </p:spPr>
      </p:pic>
    </p:spTree>
    <p:extLst>
      <p:ext uri="{BB962C8B-B14F-4D97-AF65-F5344CB8AC3E}">
        <p14:creationId xmlns:p14="http://schemas.microsoft.com/office/powerpoint/2010/main" val="3755682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CDC" id="{B7599806-86A9-4B81-9906-9DB401E6FABB}" vid="{BD0C286F-7452-4D9B-AC39-AFEA87581224}"/>
    </a:ext>
  </a:extLst>
</a:theme>
</file>

<file path=ppt/theme/theme2.xml><?xml version="1.0" encoding="utf-8"?>
<a:theme xmlns:a="http://schemas.openxmlformats.org/drawingml/2006/main" name="Office Theme">
  <a:themeElements>
    <a:clrScheme name="Personnalisé 17">
      <a:dk1>
        <a:sysClr val="windowText" lastClr="000000"/>
      </a:dk1>
      <a:lt1>
        <a:srgbClr val="F4F4F4"/>
      </a:lt1>
      <a:dk2>
        <a:srgbClr val="3E4C4C"/>
      </a:dk2>
      <a:lt2>
        <a:srgbClr val="E6E6E6"/>
      </a:lt2>
      <a:accent1>
        <a:srgbClr val="E6E6E6"/>
      </a:accent1>
      <a:accent2>
        <a:srgbClr val="FFFFFF"/>
      </a:accent2>
      <a:accent3>
        <a:srgbClr val="FFFFFF"/>
      </a:accent3>
      <a:accent4>
        <a:srgbClr val="FFFFFF"/>
      </a:accent4>
      <a:accent5>
        <a:srgbClr val="FFFFFF"/>
      </a:accent5>
      <a:accent6>
        <a:srgbClr val="FFFFFF"/>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Présentation de la CDC</Template>
  <TotalTime>1521</TotalTime>
  <Words>1592</Words>
  <Application>Microsoft Office PowerPoint</Application>
  <PresentationFormat>Widescreen</PresentationFormat>
  <Paragraphs>224</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Thème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D4D</vt:lpstr>
      <vt:lpstr>PowerPoint Presentation</vt:lpstr>
      <vt:lpstr>PowerPoint Presentation</vt:lpstr>
      <vt:lpstr>PowerPoint Presentation</vt:lpstr>
      <vt:lpstr>PowerPoint Presentation</vt:lpstr>
      <vt:lpstr>Capital Guarantee Fund for SME’s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Faten Zerzeri</dc:creator>
  <cp:lastModifiedBy>Nejia Gharbi</cp:lastModifiedBy>
  <cp:revision>15</cp:revision>
  <dcterms:created xsi:type="dcterms:W3CDTF">2023-03-06T14:19:14Z</dcterms:created>
  <dcterms:modified xsi:type="dcterms:W3CDTF">2023-10-24T10:25:21Z</dcterms:modified>
</cp:coreProperties>
</file>