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4" r:id="rId1"/>
    <p:sldMasterId id="2147483838" r:id="rId2"/>
  </p:sldMasterIdLst>
  <p:notesMasterIdLst>
    <p:notesMasterId r:id="rId11"/>
  </p:notesMasterIdLst>
  <p:sldIdLst>
    <p:sldId id="256" r:id="rId3"/>
    <p:sldId id="2147475148" r:id="rId4"/>
    <p:sldId id="2147475145" r:id="rId5"/>
    <p:sldId id="2147475147" r:id="rId6"/>
    <p:sldId id="2147475149" r:id="rId7"/>
    <p:sldId id="2147475146" r:id="rId8"/>
    <p:sldId id="2147475134" r:id="rId9"/>
    <p:sldId id="2147475139" r:id="rId10"/>
  </p:sldIdLst>
  <p:sldSz cx="13439775" cy="7559675"/>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0" userDrawn="1">
          <p15:clr>
            <a:srgbClr val="A4A3A4"/>
          </p15:clr>
        </p15:guide>
        <p15:guide id="11" orient="horz" pos="2381"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066AD5-D11F-7168-DC85-6EC002A506D0}" name="Baklouti, Chema" initials="BC" userId="S::cbaklouti@deloitte.tn::fee8e1bf-23f9-4a47-96c3-7ca1ba0f87e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D9FF"/>
    <a:srgbClr val="EEF7F3"/>
    <a:srgbClr val="00B0F0"/>
    <a:srgbClr val="005587"/>
    <a:srgbClr val="6E7683"/>
    <a:srgbClr val="1B794A"/>
    <a:srgbClr val="9DD4CF"/>
    <a:srgbClr val="012169"/>
    <a:srgbClr val="92D050"/>
    <a:srgbClr val="DF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8BD276-89D3-4ECD-B778-93A8E3559304}" v="19" dt="2023-10-24T05:23:42.563"/>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0357" autoAdjust="0"/>
  </p:normalViewPr>
  <p:slideViewPr>
    <p:cSldViewPr snapToGrid="0">
      <p:cViewPr varScale="1">
        <p:scale>
          <a:sx n="64" d="100"/>
          <a:sy n="64" d="100"/>
        </p:scale>
        <p:origin x="1099" y="62"/>
      </p:cViewPr>
      <p:guideLst>
        <p:guide/>
        <p:guide orient="horz" pos="2381"/>
      </p:guideLst>
    </p:cSldViewPr>
  </p:slideViewPr>
  <p:notesTextViewPr>
    <p:cViewPr>
      <p:scale>
        <a:sx n="100" d="100"/>
        <a:sy n="100" d="100"/>
      </p:scale>
      <p:origin x="0" y="0"/>
    </p:cViewPr>
  </p:notesTextViewPr>
  <p:sorterViewPr>
    <p:cViewPr>
      <p:scale>
        <a:sx n="100" d="100"/>
        <a:sy n="100" d="100"/>
      </p:scale>
      <p:origin x="0" y="-760"/>
    </p:cViewPr>
  </p:sorterViewPr>
  <p:notesViewPr>
    <p:cSldViewPr snapToGrid="0">
      <p:cViewPr varScale="1">
        <p:scale>
          <a:sx n="66" d="100"/>
          <a:sy n="66" d="100"/>
        </p:scale>
        <p:origin x="0" y="0"/>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62EDE7F4-1B3C-419A-86CA-B02032935EFE}" type="datetimeFigureOut">
              <a:rPr lang="fr-FR" smtClean="0"/>
              <a:t>24/10/2023</a:t>
            </a:fld>
            <a:endParaRPr lang="fr-FR"/>
          </a:p>
        </p:txBody>
      </p:sp>
      <p:sp>
        <p:nvSpPr>
          <p:cNvPr id="4" name="Espace réservé de l'image des diapositives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D90A1EFD-DA67-4F07-BE52-45CB7702F44C}" type="slidenum">
              <a:rPr lang="fr-FR" smtClean="0"/>
              <a:t>‹#›</a:t>
            </a:fld>
            <a:endParaRPr lang="fr-FR"/>
          </a:p>
        </p:txBody>
      </p:sp>
    </p:spTree>
    <p:extLst>
      <p:ext uri="{BB962C8B-B14F-4D97-AF65-F5344CB8AC3E}">
        <p14:creationId xmlns:p14="http://schemas.microsoft.com/office/powerpoint/2010/main" val="1679841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D90A1EFD-DA67-4F07-BE52-45CB7702F44C}" type="slidenum">
              <a:rPr lang="fr-FR" smtClean="0"/>
              <a:t>1</a:t>
            </a:fld>
            <a:endParaRPr lang="fr-FR"/>
          </a:p>
        </p:txBody>
      </p:sp>
    </p:spTree>
    <p:extLst>
      <p:ext uri="{BB962C8B-B14F-4D97-AF65-F5344CB8AC3E}">
        <p14:creationId xmlns:p14="http://schemas.microsoft.com/office/powerpoint/2010/main" val="291354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Tx/>
              <a:buNone/>
            </a:pPr>
            <a:r>
              <a:rPr lang="fr-FR" noProof="0" dirty="0"/>
              <a:t>Pour répondre à ces questions, il faut d’abord comprendre pourquoi faut-il mesurer l’impact des programmes et institutions de garantie ? </a:t>
            </a:r>
          </a:p>
          <a:p>
            <a:pPr marL="457200" lvl="1" indent="0">
              <a:buFontTx/>
              <a:buNone/>
            </a:pPr>
            <a:endParaRPr lang="fr-FR" noProof="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4265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050" noProof="0" dirty="0">
                <a:latin typeface="+mn-lt"/>
              </a:rPr>
              <a:t>En d’autres termes, que faut-il évaluer pour mesurer l’impact </a:t>
            </a:r>
            <a:r>
              <a:rPr lang="fr-FR" sz="1050" dirty="0">
                <a:latin typeface="+mn-lt"/>
              </a:rPr>
              <a:t>des programmes et institutions de garantie ?</a:t>
            </a:r>
          </a:p>
          <a:p>
            <a:r>
              <a:rPr lang="fr-FR" sz="1050" noProof="0" dirty="0">
                <a:latin typeface="+mn-lt"/>
              </a:rPr>
              <a:t>Tout d’abord il est important de souligner que pour bénéficier d’une évaluation 360 des impacts des </a:t>
            </a:r>
            <a:r>
              <a:rPr lang="fr-FR" sz="1050" dirty="0">
                <a:latin typeface="+mn-lt"/>
              </a:rPr>
              <a:t>programmes et institutions de garantie  il faut prendre en compte deux acteurs : les entreprises bénéficiaires des prêts garanties mais également des banques prêteuses.</a:t>
            </a:r>
          </a:p>
          <a:p>
            <a:endParaRPr lang="fr-FR" sz="1050" dirty="0">
              <a:latin typeface="+mn-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50" noProof="0" dirty="0">
                <a:latin typeface="+mn-lt"/>
              </a:rPr>
              <a:t>Entreprises bénéficiaires : la couverture : </a:t>
            </a:r>
            <a:r>
              <a:rPr lang="fr-FR" sz="1050" dirty="0">
                <a:latin typeface="+mn-lt"/>
              </a:rPr>
              <a:t>La capacité à répondre à la demande des PME en matière de prêts garantis mesurée par le nombre de garanties émises en faveur des PME éligibles et par le montant de l’encours de garanties, les secteurs couverts..</a:t>
            </a:r>
            <a:endParaRPr lang="fr-FR" sz="1050" noProof="0" dirty="0">
              <a:latin typeface="+mn-lt"/>
            </a:endParaRPr>
          </a:p>
          <a:p>
            <a:pPr marL="171450" indent="-171450">
              <a:buFont typeface="Arial" panose="020B0604020202020204" pitchFamily="34" charset="0"/>
              <a:buChar char="•"/>
            </a:pPr>
            <a:r>
              <a:rPr lang="fr-FR" sz="1050" noProof="0" dirty="0">
                <a:latin typeface="+mn-lt"/>
              </a:rPr>
              <a:t>Préteurs : </a:t>
            </a:r>
            <a:r>
              <a:rPr lang="fr-FR" sz="1050" dirty="0">
                <a:latin typeface="+mn-lt"/>
              </a:rPr>
              <a:t>Examiner les changements éventuels dans l’attitude des institutions bancaires à l’égard des TPE-PME en matière de crédits suite à la mise en place du fonds de garantie </a:t>
            </a:r>
          </a:p>
          <a:p>
            <a:pPr marL="0" indent="0">
              <a:buFont typeface="Arial" panose="020B0604020202020204" pitchFamily="34" charset="0"/>
              <a:buNone/>
            </a:pPr>
            <a:endParaRPr lang="fr-FR" sz="1050" noProof="0" dirty="0">
              <a:latin typeface="+mn-lt"/>
            </a:endParaRPr>
          </a:p>
          <a:p>
            <a:pPr marL="0" indent="0">
              <a:buFontTx/>
              <a:buNone/>
            </a:pPr>
            <a:r>
              <a:rPr lang="fr-FR" sz="1050" noProof="0" dirty="0">
                <a:latin typeface="+mn-lt"/>
              </a:rPr>
              <a:t>Il également important de noter que l’ évaluation de la viabilité financière est également un axe à prendre en compte dans le cadre de l’évaluation des résultats des programmes et instituions de garantie</a:t>
            </a:r>
          </a:p>
          <a:p>
            <a:pPr marL="0" indent="0">
              <a:buFontTx/>
              <a:buNone/>
            </a:pPr>
            <a:endParaRPr lang="fr-FR" sz="1050" noProof="0" dirty="0">
              <a:latin typeface="+mn-lt"/>
            </a:endParaRPr>
          </a:p>
          <a:p>
            <a:pPr marL="457200" lvl="1" indent="0">
              <a:buFontTx/>
              <a:buNone/>
            </a:pPr>
            <a:endParaRPr lang="fr-FR" sz="1050" noProof="0" dirty="0">
              <a:latin typeface="+mn-lt"/>
            </a:endParaRPr>
          </a:p>
          <a:p>
            <a:pPr marL="457200" lvl="1" indent="0">
              <a:buFontTx/>
              <a:buNone/>
            </a:pPr>
            <a:endParaRPr lang="fr-FR" sz="1050" noProof="0" dirty="0">
              <a:latin typeface="+mn-lt"/>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4753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050" dirty="0"/>
              <a:t>En d’autres termes comment évaluer </a:t>
            </a:r>
            <a:r>
              <a:rPr lang="fr-FR" sz="1400" dirty="0">
                <a:solidFill>
                  <a:srgbClr val="313131"/>
                </a:solidFill>
              </a:rPr>
              <a:t>l’</a:t>
            </a:r>
            <a:r>
              <a:rPr lang="fr-FR" sz="1400" dirty="0" err="1">
                <a:solidFill>
                  <a:srgbClr val="313131"/>
                </a:solidFill>
              </a:rPr>
              <a:t>additionnalité</a:t>
            </a:r>
            <a:r>
              <a:rPr lang="fr-FR" sz="1400" dirty="0">
                <a:solidFill>
                  <a:srgbClr val="313131"/>
                </a:solidFill>
              </a:rPr>
              <a:t> financière et économique </a:t>
            </a:r>
            <a:endParaRPr lang="fr-FR" sz="1050" dirty="0"/>
          </a:p>
          <a:p>
            <a:pPr algn="l"/>
            <a:r>
              <a:rPr lang="fr-FR" sz="1800" b="0" i="0" u="none" strike="noStrike" baseline="0" dirty="0">
                <a:latin typeface="Garamond" panose="02020404030301010803" pitchFamily="18" charset="0"/>
              </a:rPr>
              <a:t>Il faut savoir que les évaluations de l’</a:t>
            </a:r>
            <a:r>
              <a:rPr lang="fr-FR" sz="1800" b="0" i="0" u="none" strike="noStrike" baseline="0" dirty="0" err="1">
                <a:latin typeface="Garamond" panose="02020404030301010803" pitchFamily="18" charset="0"/>
              </a:rPr>
              <a:t>additionnalité</a:t>
            </a:r>
            <a:r>
              <a:rPr lang="fr-FR" sz="1800" b="0" i="0" u="none" strike="noStrike" baseline="0" dirty="0">
                <a:latin typeface="Garamond" panose="02020404030301010803" pitchFamily="18" charset="0"/>
              </a:rPr>
              <a:t> financière et de l’</a:t>
            </a:r>
            <a:r>
              <a:rPr lang="fr-FR" sz="1800" b="0" i="0" u="none" strike="noStrike" baseline="0" dirty="0" err="1">
                <a:latin typeface="Garamond" panose="02020404030301010803" pitchFamily="18" charset="0"/>
              </a:rPr>
              <a:t>additionnalité</a:t>
            </a:r>
            <a:r>
              <a:rPr lang="fr-FR" sz="1800" b="0" i="0" u="none" strike="noStrike" baseline="0" dirty="0">
                <a:latin typeface="Garamond" panose="02020404030301010803" pitchFamily="18" charset="0"/>
              </a:rPr>
              <a:t> économique sont complémentaires</a:t>
            </a:r>
            <a:r>
              <a:rPr lang="fr-FR" noProof="0" dirty="0"/>
              <a:t> </a:t>
            </a:r>
          </a:p>
          <a:p>
            <a:pPr marL="171450" indent="-171450">
              <a:spcBef>
                <a:spcPts val="600"/>
              </a:spcBef>
              <a:buSzPct val="100000"/>
              <a:buFont typeface="Arial" panose="020B0604020202020204" pitchFamily="34" charset="0"/>
              <a:buChar char="•"/>
            </a:pPr>
            <a:r>
              <a:rPr lang="fr-FR" dirty="0">
                <a:solidFill>
                  <a:srgbClr val="313131"/>
                </a:solidFill>
              </a:rPr>
              <a:t>l’</a:t>
            </a:r>
            <a:r>
              <a:rPr lang="fr-FR" dirty="0" err="1">
                <a:solidFill>
                  <a:srgbClr val="313131"/>
                </a:solidFill>
              </a:rPr>
              <a:t>additionnalité</a:t>
            </a:r>
            <a:r>
              <a:rPr lang="fr-FR" dirty="0">
                <a:solidFill>
                  <a:srgbClr val="313131"/>
                </a:solidFill>
              </a:rPr>
              <a:t> financière </a:t>
            </a:r>
            <a:r>
              <a:rPr lang="fr-FR" sz="1200" b="0" i="0" u="none" strike="noStrike" baseline="0" dirty="0"/>
              <a:t>peut être évaluée en termes de :</a:t>
            </a:r>
          </a:p>
          <a:p>
            <a:pPr marL="628650" lvl="1" indent="-171450">
              <a:spcBef>
                <a:spcPts val="600"/>
              </a:spcBef>
              <a:buSzPct val="100000"/>
              <a:buFont typeface="Arial" panose="020B0604020202020204" pitchFamily="34" charset="0"/>
              <a:buChar char="•"/>
            </a:pPr>
            <a:r>
              <a:rPr lang="fr-FR" sz="1200" b="0" i="0" u="none" strike="noStrike" baseline="0" dirty="0"/>
              <a:t>Marges extensive : </a:t>
            </a:r>
            <a:r>
              <a:rPr lang="fr-FR" dirty="0"/>
              <a:t>; il s’agit alors de savoir si la garantie permet effectivement à une entreprise d’obtenir un prêt auquel elle n’aurait sinon pas eu accès</a:t>
            </a:r>
          </a:p>
          <a:p>
            <a:pPr marL="628650" lvl="1" indent="-171450">
              <a:spcBef>
                <a:spcPts val="600"/>
              </a:spcBef>
              <a:buSzPct val="100000"/>
              <a:buFont typeface="Arial" panose="020B0604020202020204" pitchFamily="34" charset="0"/>
              <a:buChar char="•"/>
            </a:pPr>
            <a:r>
              <a:rPr lang="fr-FR" dirty="0"/>
              <a:t>Marge intensive : il s’agit de savoir si le montant prêté est influencé par l’existence de la garantie</a:t>
            </a:r>
            <a:endParaRPr lang="fr-FR" sz="1200" b="0" i="0" u="none" strike="noStrike" baseline="0" dirty="0"/>
          </a:p>
          <a:p>
            <a:pPr marL="171450" marR="0" lvl="0" indent="-171450" algn="l" defTabSz="914400" rtl="0" eaLnBrk="1" fontAlgn="auto" latinLnBrk="0" hangingPunct="1">
              <a:lnSpc>
                <a:spcPct val="100000"/>
              </a:lnSpc>
              <a:spcBef>
                <a:spcPts val="600"/>
              </a:spcBef>
              <a:spcAft>
                <a:spcPts val="0"/>
              </a:spcAft>
              <a:buClrTx/>
              <a:buSzPct val="100000"/>
              <a:buFont typeface="Arial" panose="020B0604020202020204" pitchFamily="34" charset="0"/>
              <a:buChar char="•"/>
              <a:tabLst/>
              <a:defRPr/>
            </a:pPr>
            <a:r>
              <a:rPr lang="fr-FR" sz="1200" b="0" i="0" u="none" strike="noStrike" baseline="0" dirty="0"/>
              <a:t>Evaluer l’</a:t>
            </a:r>
            <a:r>
              <a:rPr lang="fr-FR" sz="1200" b="0" i="0" u="none" strike="noStrike" baseline="0" dirty="0" err="1"/>
              <a:t>addionalité</a:t>
            </a:r>
            <a:r>
              <a:rPr lang="fr-FR" sz="1200" b="0" i="0" u="none" strike="noStrike" baseline="0" dirty="0"/>
              <a:t> économique revient à </a:t>
            </a:r>
            <a:r>
              <a:rPr lang="fr-FR" dirty="0"/>
              <a:t>évaluer l’ensemble des  effets économiques (positifs et négatifs) induits par la mise en place de la garantie. Plus précisément il s’agit de m</a:t>
            </a:r>
            <a:r>
              <a:rPr lang="fr-FR" dirty="0">
                <a:latin typeface="Garamond" panose="02020404030301010803" pitchFamily="18" charset="0"/>
              </a:rPr>
              <a:t>esurer l’impact des garanties sur l’emploi, sur l’investissement et, à terme, sur la croissance économique. Plus précisément cela revient à évaluer l’accroissement des ventes, les gains nets de productivité, </a:t>
            </a:r>
            <a:r>
              <a:rPr lang="fr-FR" sz="1200" dirty="0"/>
              <a:t>l</a:t>
            </a:r>
            <a:r>
              <a:rPr lang="fr-FR" sz="1200" b="0" i="0" u="none" strike="noStrike" baseline="0" dirty="0"/>
              <a:t>es améliorations technologiques, le développement de nouveaux produits, l’évaluation CA et à terme évaluer les effets externes positifs permettant le renforcement  des TPE-PME, le développement d’un secteur d’activités porteur en termes de croissance économique, ..</a:t>
            </a:r>
            <a:endParaRPr lang="fr-FR" sz="1200" dirty="0"/>
          </a:p>
          <a:p>
            <a:pPr marL="0" marR="0" lvl="0" indent="0" algn="l" defTabSz="914400" rtl="0" eaLnBrk="1" fontAlgn="auto" latinLnBrk="0" hangingPunct="1">
              <a:lnSpc>
                <a:spcPct val="100000"/>
              </a:lnSpc>
              <a:spcBef>
                <a:spcPts val="600"/>
              </a:spcBef>
              <a:spcAft>
                <a:spcPts val="0"/>
              </a:spcAft>
              <a:buClrTx/>
              <a:buSzPct val="100000"/>
              <a:buFont typeface="Arial" panose="020B0604020202020204" pitchFamily="34" charset="0"/>
              <a:buNone/>
              <a:tabLst/>
              <a:defRPr/>
            </a:pPr>
            <a:endParaRPr lang="fr-FR" dirty="0">
              <a:latin typeface="+mn-lt"/>
            </a:endParaRPr>
          </a:p>
          <a:p>
            <a:pPr marL="171450" indent="-171450">
              <a:spcBef>
                <a:spcPts val="600"/>
              </a:spcBef>
              <a:buSzPct val="100000"/>
              <a:buFont typeface="Arial" panose="020B0604020202020204" pitchFamily="34" charset="0"/>
              <a:buChar char="•"/>
            </a:pPr>
            <a:endParaRPr lang="fr-FR" sz="1200" b="0" i="0" u="none" strike="noStrike" baseline="0" dirty="0">
              <a:latin typeface="+mn-lt"/>
            </a:endParaRPr>
          </a:p>
          <a:p>
            <a:pPr>
              <a:spcBef>
                <a:spcPts val="600"/>
              </a:spcBef>
              <a:buSzPct val="100000"/>
            </a:pPr>
            <a:endParaRPr lang="fr-FR" sz="1200" b="0" i="0" u="none" strike="noStrike" baseline="0" noProof="0" dirty="0">
              <a:latin typeface="+mn-lt"/>
            </a:endParaRPr>
          </a:p>
          <a:p>
            <a:pPr>
              <a:spcBef>
                <a:spcPts val="600"/>
              </a:spcBef>
              <a:buSzPct val="100000"/>
            </a:pPr>
            <a:endParaRPr lang="fr-FR" sz="1200" b="0" i="0" u="none" strike="noStrike" baseline="0" noProof="0" dirty="0">
              <a:latin typeface="+mn-lt"/>
            </a:endParaRPr>
          </a:p>
          <a:p>
            <a:pPr>
              <a:spcBef>
                <a:spcPts val="600"/>
              </a:spcBef>
              <a:buSzPct val="100000"/>
            </a:pPr>
            <a:endParaRPr lang="fr-FR" noProof="0" dirty="0">
              <a:latin typeface="+mn-lt"/>
            </a:endParaRPr>
          </a:p>
          <a:p>
            <a:pPr>
              <a:spcBef>
                <a:spcPts val="600"/>
              </a:spcBef>
              <a:buSzPct val="100000"/>
            </a:pPr>
            <a:endParaRPr lang="fr-FR" noProof="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6955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b="0" i="0" u="none" strike="noStrike" baseline="0" dirty="0">
                <a:latin typeface="Garamond" panose="02020404030301010803" pitchFamily="18" charset="0"/>
              </a:rPr>
              <a:t>Comment l’ont si bien Vogel et Adams dans d’une de leur publication, le plus grand obstacle à l’évaluation d’un programme de garantie concerne son </a:t>
            </a:r>
            <a:r>
              <a:rPr lang="fr-FR" sz="1800" b="0" i="0" u="none" strike="noStrike" baseline="0" dirty="0" err="1">
                <a:latin typeface="Garamond" panose="02020404030301010803" pitchFamily="18" charset="0"/>
              </a:rPr>
              <a:t>additionnalité</a:t>
            </a:r>
            <a:r>
              <a:rPr lang="fr-FR" sz="1800" b="0" i="0" u="none" strike="noStrike" baseline="0" dirty="0">
                <a:latin typeface="Garamond" panose="02020404030301010803" pitchFamily="18" charset="0"/>
              </a:rPr>
              <a:t>.  </a:t>
            </a:r>
          </a:p>
          <a:p>
            <a:pPr algn="l"/>
            <a:r>
              <a:rPr lang="fr-FR" sz="1800" b="0" i="0" u="none" strike="noStrike" baseline="0" dirty="0">
                <a:latin typeface="Garamond" panose="02020404030301010803" pitchFamily="18" charset="0"/>
              </a:rPr>
              <a:t>En ce qui concerne l’</a:t>
            </a:r>
            <a:r>
              <a:rPr lang="fr-FR" sz="1800" b="0" i="0" u="none" strike="noStrike" baseline="0" dirty="0" err="1">
                <a:latin typeface="Garamond" panose="02020404030301010803" pitchFamily="18" charset="0"/>
              </a:rPr>
              <a:t>additionalité</a:t>
            </a:r>
            <a:r>
              <a:rPr lang="fr-FR" sz="1800" b="0" i="0" u="none" strike="noStrike" baseline="0" dirty="0">
                <a:latin typeface="Garamond" panose="02020404030301010803" pitchFamily="18" charset="0"/>
              </a:rPr>
              <a:t> financière, il est très difficile d’estimer le montant du prêt dont aurait pu bénéficier l’entreprise en l’absence de garantie.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u="none" strike="noStrike" baseline="0" dirty="0">
                <a:latin typeface="Garamond" panose="02020404030301010803" pitchFamily="18" charset="0"/>
              </a:rPr>
              <a:t>De plus, si l’institution de garantie accorde des garanties uniquement aux entreprises qui empruntent pour la première fois ou aux entreprises qui sont en mesure de prouver qu’elles se sont vues refuser un prêt bancaire permet d’accroître mécaniquement cette </a:t>
            </a:r>
            <a:r>
              <a:rPr lang="fr-FR" sz="1800" b="0" i="0" u="none" strike="noStrike" baseline="0" dirty="0" err="1">
                <a:latin typeface="Garamond" panose="02020404030301010803" pitchFamily="18" charset="0"/>
              </a:rPr>
              <a:t>additionnalité</a:t>
            </a:r>
            <a:r>
              <a:rPr lang="fr-FR" sz="1800" b="0" i="0" u="none" strike="noStrike" baseline="0" dirty="0">
                <a:latin typeface="Garamond" panose="02020404030301010803"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b="0" i="0" u="none" strike="noStrike" baseline="0" dirty="0">
              <a:latin typeface="Garamond" panose="02020404030301010803" pitchFamily="18" charset="0"/>
            </a:endParaRPr>
          </a:p>
          <a:p>
            <a:r>
              <a:rPr lang="fr-FR" sz="1800" b="0" i="0" u="none" strike="noStrike" baseline="0" dirty="0">
                <a:latin typeface="Garamond" panose="02020404030301010803" pitchFamily="18" charset="0"/>
              </a:rPr>
              <a:t>En ce qui concerne l’</a:t>
            </a:r>
            <a:r>
              <a:rPr lang="fr-FR" sz="1800" b="0" i="0" u="none" strike="noStrike" baseline="0" dirty="0" err="1">
                <a:latin typeface="Garamond" panose="02020404030301010803" pitchFamily="18" charset="0"/>
              </a:rPr>
              <a:t>additionalité</a:t>
            </a:r>
            <a:r>
              <a:rPr lang="fr-FR" sz="1800" b="0" i="0" u="none" strike="noStrike" baseline="0" dirty="0">
                <a:latin typeface="Garamond" panose="02020404030301010803" pitchFamily="18" charset="0"/>
              </a:rPr>
              <a:t> économique, le timing peut être considéré comme un défi pour la mesure de l’</a:t>
            </a:r>
            <a:r>
              <a:rPr lang="fr-FR" sz="1800" b="0" i="0" u="none" strike="noStrike" baseline="0" dirty="0" err="1">
                <a:latin typeface="Garamond" panose="02020404030301010803" pitchFamily="18" charset="0"/>
              </a:rPr>
              <a:t>additionalité</a:t>
            </a:r>
            <a:r>
              <a:rPr lang="fr-FR" sz="1800" b="0" i="0" u="none" strike="noStrike" baseline="0" dirty="0">
                <a:latin typeface="Garamond" panose="02020404030301010803" pitchFamily="18" charset="0"/>
              </a:rPr>
              <a:t> dans la mesure ou </a:t>
            </a:r>
            <a:r>
              <a:rPr lang="fr-FR" sz="2800" dirty="0">
                <a:highlight>
                  <a:srgbClr val="FFFF00"/>
                </a:highlight>
              </a:rPr>
              <a:t>les retombées économiques peuvent mettre du temps à se manifester. C’est pour cela qu’il es nécessaire de définir une période d’analyse pertinente pour prendre en compte tant les coûts que les bénéfices. La qualité des données et pour finir nous pouvons citer les facteurs externes imprévisibles qui peuvent avoir un impact sur les résultats des programmes de garantie (ex : covid 19)</a:t>
            </a:r>
            <a:endParaRPr lang="fr-FR" sz="1800" b="0" i="0" u="none" strike="noStrike" baseline="0" dirty="0">
              <a:latin typeface="Garamond" panose="02020404030301010803" pitchFamily="18" charset="0"/>
            </a:endParaRPr>
          </a:p>
          <a:p>
            <a:pPr algn="l"/>
            <a:endParaRPr lang="fr-FR" sz="1800" b="0" i="0" u="none" strike="noStrike" baseline="0" dirty="0">
              <a:latin typeface="Garamond" panose="02020404030301010803" pitchFamily="18" charset="0"/>
            </a:endParaRPr>
          </a:p>
          <a:p>
            <a:pPr algn="l"/>
            <a:endParaRPr lang="fr-FR" sz="1800" b="0" i="0" u="none" strike="noStrike" baseline="0" dirty="0">
              <a:latin typeface="Garamond" panose="02020404030301010803" pitchFamily="18" charset="0"/>
            </a:endParaRPr>
          </a:p>
          <a:p>
            <a:pPr marL="457200" lvl="1" indent="0">
              <a:buFontTx/>
              <a:buNone/>
            </a:pPr>
            <a:endParaRPr lang="fr-FR" noProof="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0109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dirty="0"/>
              <a:t>deux approches d’évaluation d’impact des programmes et institutions de garantie permettant d’apprécier l’</a:t>
            </a:r>
            <a:r>
              <a:rPr lang="fr-FR" sz="1800" dirty="0" err="1"/>
              <a:t>additionnalité</a:t>
            </a:r>
            <a:r>
              <a:rPr lang="fr-FR" sz="1800" dirty="0"/>
              <a:t> financière et économique </a:t>
            </a:r>
            <a:br>
              <a:rPr lang="fr-FR" sz="1800" dirty="0"/>
            </a:br>
            <a:r>
              <a:rPr lang="fr-FR" sz="1800" b="0" i="0" u="none" strike="noStrike" baseline="0" dirty="0">
                <a:latin typeface="Garamond" panose="02020404030301010803" pitchFamily="18" charset="0"/>
              </a:rPr>
              <a:t>disponibles dans la littérature :</a:t>
            </a:r>
          </a:p>
          <a:p>
            <a:pPr marL="285750" indent="-285750" algn="l">
              <a:buFontTx/>
              <a:buChar char="-"/>
            </a:pPr>
            <a:r>
              <a:rPr lang="fr-FR" sz="1800" b="0" i="0" u="none" strike="noStrike" baseline="0" dirty="0">
                <a:latin typeface="Garamond" panose="02020404030301010803" pitchFamily="18" charset="0"/>
              </a:rPr>
              <a:t>La première (</a:t>
            </a:r>
            <a:r>
              <a:rPr lang="fr-FR" sz="1800" b="1" i="0" u="none" strike="noStrike" baseline="0" dirty="0">
                <a:latin typeface="Garamond" panose="02020404030301010803" pitchFamily="18" charset="0"/>
              </a:rPr>
              <a:t>approche enquête</a:t>
            </a:r>
            <a:r>
              <a:rPr lang="fr-FR" sz="1800" b="0" i="0" u="none" strike="noStrike" baseline="0" dirty="0">
                <a:latin typeface="Garamond" panose="02020404030301010803" pitchFamily="18" charset="0"/>
              </a:rPr>
              <a:t>) utilise des enquêtes auprès des banques et des entreprises bénéficiaires</a:t>
            </a:r>
          </a:p>
          <a:p>
            <a:pPr marL="285750" indent="-285750" algn="l">
              <a:buFontTx/>
              <a:buChar char="-"/>
            </a:pPr>
            <a:r>
              <a:rPr lang="fr-FR" sz="1800" b="0" i="0" u="none" strike="noStrike" baseline="0" dirty="0">
                <a:latin typeface="Garamond" panose="02020404030301010803" pitchFamily="18" charset="0"/>
              </a:rPr>
              <a:t>La deuxième (</a:t>
            </a:r>
            <a:r>
              <a:rPr lang="fr-FR" sz="1800" b="1" dirty="0">
                <a:highlight>
                  <a:srgbClr val="FFFF00"/>
                </a:highlight>
              </a:rPr>
              <a:t>quantitative et économétrique) </a:t>
            </a:r>
            <a:r>
              <a:rPr lang="fr-FR" sz="1800" b="0" i="0" u="none" strike="noStrike" baseline="0" dirty="0">
                <a:highlight>
                  <a:srgbClr val="FFFF00"/>
                </a:highlight>
                <a:latin typeface="Garamond" panose="02020404030301010803" pitchFamily="18" charset="0"/>
              </a:rPr>
              <a:t> utilisent des fichiers de données </a:t>
            </a:r>
            <a:r>
              <a:rPr lang="fr-FR" sz="1800" b="0" i="0" u="none" strike="noStrike" baseline="0" dirty="0">
                <a:latin typeface="Garamond" panose="02020404030301010803" pitchFamily="18" charset="0"/>
              </a:rPr>
              <a:t>conséquents pour permettre une analyse quantitative avec des techniques économétriques..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u="none" strike="noStrike" baseline="0" dirty="0">
                <a:latin typeface="Garamond" panose="02020404030301010803" pitchFamily="18" charset="0"/>
              </a:rPr>
              <a:t>A lire en lissant les avantages inconvénients de l’approche économétrique : </a:t>
            </a:r>
            <a:r>
              <a:rPr lang="fr-FR" sz="1800" b="0" i="0" u="none" strike="noStrike" baseline="0" dirty="0">
                <a:latin typeface="Garamond" panose="02020404030301010803" pitchFamily="18" charset="0"/>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Avantage</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Inclut généralement l’étude d’un groupe de contrôle, c’est-à-dire l’observation d’entreprises n’ayant pas bénéficié du mécanisme de garantie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b="1" i="0" u="none" strike="noStrike" baseline="0" dirty="0">
                <a:latin typeface="Garamond" panose="02020404030301010803" pitchFamily="18" charset="0"/>
              </a:rPr>
              <a:t>Inconvénients : </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Multiples sources de données et leur pertinence dépend du nombre d’entreprises ciblées, du nombre d’entreprises potentiellement éligibles et non bénéficiaires, ainsi que des statistiques locales disponibles.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indent="0" algn="l">
              <a:buFontTx/>
              <a:buNone/>
            </a:pPr>
            <a:endParaRPr lang="fr-FR" sz="1800" b="0" i="0" u="none" strike="noStrike" baseline="0" dirty="0">
              <a:latin typeface="Garamond" panose="02020404030301010803"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1921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b="0" i="0" u="none" strike="noStrike" kern="1200" baseline="0" dirty="0">
                <a:solidFill>
                  <a:schemeClr val="tx1"/>
                </a:solidFill>
                <a:latin typeface="Garamond" panose="02020404030301010803" pitchFamily="18" charset="0"/>
                <a:ea typeface="+mn-ea"/>
                <a:cs typeface="+mn-cs"/>
              </a:rPr>
              <a:t>L</a:t>
            </a:r>
            <a:r>
              <a:rPr lang="fr-FR" sz="2800" kern="1200" dirty="0">
                <a:solidFill>
                  <a:schemeClr val="tx1"/>
                </a:solidFill>
                <a:latin typeface="+mn-lt"/>
                <a:ea typeface="+mn-ea"/>
                <a:cs typeface="+mn-cs"/>
              </a:rPr>
              <a:t>’évaluation d’impact </a:t>
            </a:r>
            <a:r>
              <a:rPr lang="fr-FR" sz="2800" dirty="0"/>
              <a:t>des mécanismes de garantie correspond au principe numéro 16 des principes préconisés </a:t>
            </a:r>
            <a:r>
              <a:rPr lang="fr-FR" sz="2800" kern="1200" dirty="0">
                <a:solidFill>
                  <a:schemeClr val="tx1"/>
                </a:solidFill>
                <a:latin typeface="+mn-lt"/>
                <a:ea typeface="+mn-ea"/>
                <a:cs typeface="+mn-cs"/>
              </a:rPr>
              <a:t>par la Banque Mondiale en matière de gestion des mécanismes de garantie. Ainsi les prérequis et les outils nécessaires pour une mesure d’impact pertinente et efficace sont les 15 autres principes que nous pouvons regrouper comme suit.</a:t>
            </a:r>
            <a:endParaRPr lang="fr-FR" sz="2800" kern="1200" noProof="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60491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fr-FR" sz="1800" b="0" i="0" u="none" strike="noStrike" baseline="0" dirty="0">
              <a:latin typeface="Garamond" panose="02020404030301010803" pitchFamily="18" charset="0"/>
            </a:endParaRPr>
          </a:p>
          <a:p>
            <a:pPr marL="457200" lvl="1" indent="0">
              <a:buFontTx/>
              <a:buNone/>
            </a:pPr>
            <a:endParaRPr lang="fr-FR" noProof="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958991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940F16A-C5DB-4AC7-9011-5FF24519F333}"/>
              </a:ext>
            </a:extLst>
          </p:cNvPr>
          <p:cNvGrpSpPr>
            <a:grpSpLocks noChangeAspect="1"/>
          </p:cNvGrpSpPr>
          <p:nvPr/>
        </p:nvGrpSpPr>
        <p:grpSpPr>
          <a:xfrm>
            <a:off x="517991" y="504597"/>
            <a:ext cx="2202483" cy="412707"/>
            <a:chOff x="398463" y="404813"/>
            <a:chExt cx="1627187" cy="307976"/>
          </a:xfrm>
          <a:solidFill>
            <a:schemeClr val="tx1"/>
          </a:solidFill>
        </p:grpSpPr>
        <p:sp>
          <p:nvSpPr>
            <p:cNvPr id="7" name="Oval 5">
              <a:extLst>
                <a:ext uri="{FF2B5EF4-FFF2-40B4-BE49-F238E27FC236}">
                  <a16:creationId xmlns:a16="http://schemas.microsoft.com/office/drawing/2014/main" id="{1402F96C-0108-4DC9-BF3E-16DCF4463388}"/>
                </a:ext>
              </a:extLst>
            </p:cNvPr>
            <p:cNvSpPr>
              <a:spLocks noChangeArrowheads="1"/>
            </p:cNvSpPr>
            <p:nvPr/>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343891" eaLnBrk="1" fontAlgn="auto" hangingPunct="1">
                <a:spcBef>
                  <a:spcPts val="0"/>
                </a:spcBef>
                <a:spcAft>
                  <a:spcPts val="0"/>
                </a:spcAft>
                <a:defRPr/>
              </a:pPr>
              <a:endParaRPr lang="en-GB" sz="2866">
                <a:solidFill>
                  <a:schemeClr val="bg1"/>
                </a:solidFill>
                <a:latin typeface="+mn-lt"/>
              </a:endParaRPr>
            </a:p>
          </p:txBody>
        </p:sp>
        <p:sp>
          <p:nvSpPr>
            <p:cNvPr id="8" name="Freeform 6">
              <a:extLst>
                <a:ext uri="{FF2B5EF4-FFF2-40B4-BE49-F238E27FC236}">
                  <a16:creationId xmlns:a16="http://schemas.microsoft.com/office/drawing/2014/main" id="{913DF173-F504-47C6-B565-F73A48F2F626}"/>
                </a:ext>
              </a:extLst>
            </p:cNvPr>
            <p:cNvSpPr>
              <a:spLocks noEditPoints="1"/>
            </p:cNvSpPr>
            <p:nvPr/>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343891" eaLnBrk="1" fontAlgn="auto" hangingPunct="1">
                <a:spcBef>
                  <a:spcPts val="0"/>
                </a:spcBef>
                <a:spcAft>
                  <a:spcPts val="0"/>
                </a:spcAft>
                <a:defRPr/>
              </a:pPr>
              <a:endParaRPr lang="en-GB" sz="2866">
                <a:solidFill>
                  <a:schemeClr val="bg1"/>
                </a:solidFill>
                <a:latin typeface="+mn-lt"/>
              </a:endParaRPr>
            </a:p>
          </p:txBody>
        </p:sp>
        <p:sp>
          <p:nvSpPr>
            <p:cNvPr id="9" name="Rectangle 7">
              <a:extLst>
                <a:ext uri="{FF2B5EF4-FFF2-40B4-BE49-F238E27FC236}">
                  <a16:creationId xmlns:a16="http://schemas.microsoft.com/office/drawing/2014/main" id="{6DEDC84D-FDBF-4F6E-AF44-044B60A1A9D0}"/>
                </a:ext>
              </a:extLst>
            </p:cNvPr>
            <p:cNvSpPr>
              <a:spLocks noChangeArrowheads="1"/>
            </p:cNvSpPr>
            <p:nvPr/>
          </p:nvSpPr>
          <p:spPr bwMode="auto">
            <a:xfrm>
              <a:off x="906463" y="404813"/>
              <a:ext cx="74612" cy="303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343891" eaLnBrk="1" fontAlgn="auto" hangingPunct="1">
                <a:spcBef>
                  <a:spcPts val="0"/>
                </a:spcBef>
                <a:spcAft>
                  <a:spcPts val="0"/>
                </a:spcAft>
                <a:defRPr/>
              </a:pPr>
              <a:endParaRPr lang="en-GB" sz="2866">
                <a:solidFill>
                  <a:schemeClr val="bg1"/>
                </a:solidFill>
                <a:latin typeface="+mn-lt"/>
              </a:endParaRPr>
            </a:p>
          </p:txBody>
        </p:sp>
        <p:sp>
          <p:nvSpPr>
            <p:cNvPr id="10" name="Freeform 8">
              <a:extLst>
                <a:ext uri="{FF2B5EF4-FFF2-40B4-BE49-F238E27FC236}">
                  <a16:creationId xmlns:a16="http://schemas.microsoft.com/office/drawing/2014/main" id="{9F9A7961-FCB7-48F3-A236-4124D8BAB4C3}"/>
                </a:ext>
              </a:extLst>
            </p:cNvPr>
            <p:cNvSpPr>
              <a:spLocks noEditPoints="1"/>
            </p:cNvSpPr>
            <p:nvPr/>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343891" eaLnBrk="1" fontAlgn="auto" hangingPunct="1">
                <a:spcBef>
                  <a:spcPts val="0"/>
                </a:spcBef>
                <a:spcAft>
                  <a:spcPts val="0"/>
                </a:spcAft>
                <a:defRPr/>
              </a:pPr>
              <a:endParaRPr lang="en-GB" sz="2866">
                <a:solidFill>
                  <a:schemeClr val="bg1"/>
                </a:solidFill>
                <a:latin typeface="+mn-lt"/>
              </a:endParaRPr>
            </a:p>
          </p:txBody>
        </p:sp>
        <p:sp>
          <p:nvSpPr>
            <p:cNvPr id="11" name="Rectangle 9">
              <a:extLst>
                <a:ext uri="{FF2B5EF4-FFF2-40B4-BE49-F238E27FC236}">
                  <a16:creationId xmlns:a16="http://schemas.microsoft.com/office/drawing/2014/main" id="{75703C77-FA47-4616-A891-8A90C0BD544E}"/>
                </a:ext>
              </a:extLst>
            </p:cNvPr>
            <p:cNvSpPr>
              <a:spLocks noChangeArrowheads="1"/>
            </p:cNvSpPr>
            <p:nvPr/>
          </p:nvSpPr>
          <p:spPr bwMode="auto">
            <a:xfrm>
              <a:off x="1257300" y="482601"/>
              <a:ext cx="74612" cy="225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343891" eaLnBrk="1" fontAlgn="auto" hangingPunct="1">
                <a:spcBef>
                  <a:spcPts val="0"/>
                </a:spcBef>
                <a:spcAft>
                  <a:spcPts val="0"/>
                </a:spcAft>
                <a:defRPr/>
              </a:pPr>
              <a:endParaRPr lang="en-GB" sz="2866">
                <a:solidFill>
                  <a:schemeClr val="bg1"/>
                </a:solidFill>
                <a:latin typeface="+mn-lt"/>
              </a:endParaRPr>
            </a:p>
          </p:txBody>
        </p:sp>
        <p:sp>
          <p:nvSpPr>
            <p:cNvPr id="12" name="Rectangle 10">
              <a:extLst>
                <a:ext uri="{FF2B5EF4-FFF2-40B4-BE49-F238E27FC236}">
                  <a16:creationId xmlns:a16="http://schemas.microsoft.com/office/drawing/2014/main" id="{D84A80E7-8F87-49AC-B7AA-4217605CF2B0}"/>
                </a:ext>
              </a:extLst>
            </p:cNvPr>
            <p:cNvSpPr>
              <a:spLocks noChangeArrowheads="1"/>
            </p:cNvSpPr>
            <p:nvPr/>
          </p:nvSpPr>
          <p:spPr bwMode="auto">
            <a:xfrm>
              <a:off x="1257300" y="404813"/>
              <a:ext cx="74612"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343891" eaLnBrk="1" fontAlgn="auto" hangingPunct="1">
                <a:spcBef>
                  <a:spcPts val="0"/>
                </a:spcBef>
                <a:spcAft>
                  <a:spcPts val="0"/>
                </a:spcAft>
                <a:defRPr/>
              </a:pPr>
              <a:endParaRPr lang="en-GB" sz="2866">
                <a:solidFill>
                  <a:schemeClr val="bg1"/>
                </a:solidFill>
                <a:latin typeface="+mn-lt"/>
              </a:endParaRPr>
            </a:p>
          </p:txBody>
        </p:sp>
        <p:sp>
          <p:nvSpPr>
            <p:cNvPr id="13" name="Freeform 11">
              <a:extLst>
                <a:ext uri="{FF2B5EF4-FFF2-40B4-BE49-F238E27FC236}">
                  <a16:creationId xmlns:a16="http://schemas.microsoft.com/office/drawing/2014/main" id="{74FB93BE-85DB-441B-A71A-2927B5AFAEA6}"/>
                </a:ext>
              </a:extLst>
            </p:cNvPr>
            <p:cNvSpPr>
              <a:spLocks/>
            </p:cNvSpPr>
            <p:nvPr/>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343891" eaLnBrk="1" fontAlgn="auto" hangingPunct="1">
                <a:spcBef>
                  <a:spcPts val="0"/>
                </a:spcBef>
                <a:spcAft>
                  <a:spcPts val="0"/>
                </a:spcAft>
                <a:defRPr/>
              </a:pPr>
              <a:endParaRPr lang="en-GB" sz="2866">
                <a:solidFill>
                  <a:schemeClr val="bg1"/>
                </a:solidFill>
                <a:latin typeface="+mn-lt"/>
              </a:endParaRPr>
            </a:p>
          </p:txBody>
        </p:sp>
        <p:sp>
          <p:nvSpPr>
            <p:cNvPr id="14" name="Freeform 12">
              <a:extLst>
                <a:ext uri="{FF2B5EF4-FFF2-40B4-BE49-F238E27FC236}">
                  <a16:creationId xmlns:a16="http://schemas.microsoft.com/office/drawing/2014/main" id="{655F1807-90DA-4FFE-B2EA-F596EF0A487F}"/>
                </a:ext>
              </a:extLst>
            </p:cNvPr>
            <p:cNvSpPr>
              <a:spLocks/>
            </p:cNvSpPr>
            <p:nvPr/>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343891" eaLnBrk="1" fontAlgn="auto" hangingPunct="1">
                <a:spcBef>
                  <a:spcPts val="0"/>
                </a:spcBef>
                <a:spcAft>
                  <a:spcPts val="0"/>
                </a:spcAft>
                <a:defRPr/>
              </a:pPr>
              <a:endParaRPr lang="en-GB" sz="2866">
                <a:solidFill>
                  <a:schemeClr val="bg1"/>
                </a:solidFill>
                <a:latin typeface="+mn-lt"/>
              </a:endParaRPr>
            </a:p>
          </p:txBody>
        </p:sp>
        <p:sp>
          <p:nvSpPr>
            <p:cNvPr id="15" name="Freeform 13">
              <a:extLst>
                <a:ext uri="{FF2B5EF4-FFF2-40B4-BE49-F238E27FC236}">
                  <a16:creationId xmlns:a16="http://schemas.microsoft.com/office/drawing/2014/main" id="{17713134-6653-4ECE-B3B2-5C7072548865}"/>
                </a:ext>
              </a:extLst>
            </p:cNvPr>
            <p:cNvSpPr>
              <a:spLocks noEditPoints="1"/>
            </p:cNvSpPr>
            <p:nvPr/>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343891" eaLnBrk="1" fontAlgn="auto" hangingPunct="1">
                <a:spcBef>
                  <a:spcPts val="0"/>
                </a:spcBef>
                <a:spcAft>
                  <a:spcPts val="0"/>
                </a:spcAft>
                <a:defRPr/>
              </a:pPr>
              <a:endParaRPr lang="en-GB" sz="2866">
                <a:solidFill>
                  <a:schemeClr val="bg1"/>
                </a:solidFill>
                <a:latin typeface="+mn-lt"/>
              </a:endParaRPr>
            </a:p>
          </p:txBody>
        </p:sp>
        <p:sp>
          <p:nvSpPr>
            <p:cNvPr id="20" name="Freeform 14">
              <a:extLst>
                <a:ext uri="{FF2B5EF4-FFF2-40B4-BE49-F238E27FC236}">
                  <a16:creationId xmlns:a16="http://schemas.microsoft.com/office/drawing/2014/main" id="{9ADFF5D8-12FA-4FE8-8B04-D825A0F15FFE}"/>
                </a:ext>
              </a:extLst>
            </p:cNvPr>
            <p:cNvSpPr>
              <a:spLocks noEditPoints="1"/>
            </p:cNvSpPr>
            <p:nvPr/>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343891" eaLnBrk="1" fontAlgn="auto" hangingPunct="1">
                <a:spcBef>
                  <a:spcPts val="0"/>
                </a:spcBef>
                <a:spcAft>
                  <a:spcPts val="0"/>
                </a:spcAft>
                <a:defRPr/>
              </a:pPr>
              <a:endParaRPr lang="en-GB" sz="2866">
                <a:solidFill>
                  <a:schemeClr val="bg1"/>
                </a:solidFill>
                <a:latin typeface="+mn-lt"/>
              </a:endParaRPr>
            </a:p>
          </p:txBody>
        </p:sp>
      </p:grpSp>
      <p:sp>
        <p:nvSpPr>
          <p:cNvPr id="16" name="Subtitle 2">
            <a:extLst>
              <a:ext uri="{FF2B5EF4-FFF2-40B4-BE49-F238E27FC236}">
                <a16:creationId xmlns:a16="http://schemas.microsoft.com/office/drawing/2014/main" id="{3F81166B-48CD-5841-9CDB-511108A88EC5}"/>
              </a:ext>
            </a:extLst>
          </p:cNvPr>
          <p:cNvSpPr>
            <a:spLocks noGrp="1"/>
          </p:cNvSpPr>
          <p:nvPr>
            <p:ph type="subTitle" idx="1"/>
          </p:nvPr>
        </p:nvSpPr>
        <p:spPr bwMode="gray">
          <a:xfrm>
            <a:off x="523972" y="5646725"/>
            <a:ext cx="3217068" cy="1007957"/>
          </a:xfrm>
          <a:prstGeom prst="rect">
            <a:avLst/>
          </a:prstGeom>
        </p:spPr>
        <p:txBody>
          <a:bodyPr>
            <a:noAutofit/>
          </a:bodyPr>
          <a:lstStyle>
            <a:lvl1pPr marL="0" indent="0" algn="l">
              <a:lnSpc>
                <a:spcPts val="3527"/>
              </a:lnSpc>
              <a:spcAft>
                <a:spcPts val="0"/>
              </a:spcAft>
              <a:buNone/>
              <a:defRPr sz="3527" b="0" i="0" spc="-55" baseline="0">
                <a:solidFill>
                  <a:schemeClr val="bg1"/>
                </a:solidFill>
                <a:latin typeface="+mj-lt"/>
                <a:ea typeface="Open Sans Light" panose="020B0306030504020204" pitchFamily="34" charset="0"/>
                <a:cs typeface="Open Sans Light" panose="020B0306030504020204" pitchFamily="34" charset="0"/>
              </a:defRPr>
            </a:lvl1pPr>
            <a:lvl2pPr marL="0" indent="0" algn="l">
              <a:lnSpc>
                <a:spcPts val="3968"/>
              </a:lnSpc>
              <a:spcAft>
                <a:spcPts val="0"/>
              </a:spcAft>
              <a:buNone/>
              <a:defRPr sz="3968" b="1" i="0" spc="-132" baseline="0">
                <a:latin typeface="Open Sans ExtraBold" panose="020B0606030504020204" pitchFamily="34" charset="0"/>
                <a:ea typeface="Open Sans ExtraBold" panose="020B0606030504020204" pitchFamily="34" charset="0"/>
                <a:cs typeface="Open Sans ExtraBold" panose="020B0606030504020204" pitchFamily="34" charset="0"/>
              </a:defRPr>
            </a:lvl2pPr>
            <a:lvl3pPr marL="1343891" indent="0" algn="ctr">
              <a:buNone/>
              <a:defRPr sz="2646"/>
            </a:lvl3pPr>
            <a:lvl4pPr marL="2015836" indent="0" algn="ctr">
              <a:buNone/>
              <a:defRPr sz="2351"/>
            </a:lvl4pPr>
            <a:lvl5pPr marL="2687781" indent="0" algn="ctr">
              <a:buNone/>
              <a:defRPr sz="2351"/>
            </a:lvl5pPr>
            <a:lvl6pPr marL="3359727" indent="0" algn="ctr">
              <a:buNone/>
              <a:defRPr sz="2351"/>
            </a:lvl6pPr>
            <a:lvl7pPr marL="4031672" indent="0" algn="ctr">
              <a:buNone/>
              <a:defRPr sz="2351"/>
            </a:lvl7pPr>
            <a:lvl8pPr marL="4703617" indent="0" algn="ctr">
              <a:buNone/>
              <a:defRPr sz="2351"/>
            </a:lvl8pPr>
            <a:lvl9pPr marL="5375562" indent="0" algn="ctr">
              <a:buNone/>
              <a:defRPr sz="2351"/>
            </a:lvl9pPr>
          </a:lstStyle>
          <a:p>
            <a:r>
              <a:rPr lang="en-US" noProof="0"/>
              <a:t>Click to edit Master subtitle style</a:t>
            </a:r>
          </a:p>
        </p:txBody>
      </p:sp>
      <p:sp>
        <p:nvSpPr>
          <p:cNvPr id="17" name="Text Placeholder 4">
            <a:extLst>
              <a:ext uri="{FF2B5EF4-FFF2-40B4-BE49-F238E27FC236}">
                <a16:creationId xmlns:a16="http://schemas.microsoft.com/office/drawing/2014/main" id="{3240AD5E-C521-7B44-AC13-F2829246A13F}"/>
              </a:ext>
            </a:extLst>
          </p:cNvPr>
          <p:cNvSpPr>
            <a:spLocks noGrp="1"/>
          </p:cNvSpPr>
          <p:nvPr>
            <p:ph type="body" sz="quarter" idx="10"/>
          </p:nvPr>
        </p:nvSpPr>
        <p:spPr>
          <a:xfrm>
            <a:off x="553618" y="6684328"/>
            <a:ext cx="6166896" cy="328987"/>
          </a:xfrm>
          <a:prstGeom prst="rect">
            <a:avLst/>
          </a:prstGeom>
        </p:spPr>
        <p:txBody>
          <a:bodyPr>
            <a:noAutofit/>
          </a:bodyPr>
          <a:lstStyle>
            <a:lvl1pPr>
              <a:spcAft>
                <a:spcPts val="0"/>
              </a:spcAft>
              <a:defRPr sz="1543" b="1" i="0">
                <a:solidFill>
                  <a:schemeClr val="bg1"/>
                </a:solidFill>
                <a:latin typeface="+mn-lt"/>
                <a:ea typeface="Open Sans" panose="020B0606030504020204" pitchFamily="34" charset="0"/>
                <a:cs typeface="Open Sans" panose="020B0606030504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18" name="Picture Placeholder 8">
            <a:extLst>
              <a:ext uri="{FF2B5EF4-FFF2-40B4-BE49-F238E27FC236}">
                <a16:creationId xmlns:a16="http://schemas.microsoft.com/office/drawing/2014/main" id="{AC8F5DBC-6E93-0C4B-91EB-DF39EE4668E7}"/>
              </a:ext>
            </a:extLst>
          </p:cNvPr>
          <p:cNvSpPr>
            <a:spLocks noGrp="1"/>
          </p:cNvSpPr>
          <p:nvPr>
            <p:ph type="pic" sz="quarter" idx="11"/>
          </p:nvPr>
        </p:nvSpPr>
        <p:spPr>
          <a:xfrm>
            <a:off x="3881314" y="802039"/>
            <a:ext cx="5677149" cy="5679231"/>
          </a:xfrm>
          <a:prstGeom prst="rect">
            <a:avLst/>
          </a:prstGeom>
        </p:spPr>
        <p:txBody>
          <a:bodyPr rtlCol="0">
            <a:noAutofit/>
          </a:bodyPr>
          <a:lstStyle/>
          <a:p>
            <a:pPr lvl="0"/>
            <a:r>
              <a:rPr lang="en-US" noProof="0"/>
              <a:t>Click icon to add picture</a:t>
            </a:r>
          </a:p>
        </p:txBody>
      </p:sp>
      <p:sp>
        <p:nvSpPr>
          <p:cNvPr id="19" name="Text Placeholder 4">
            <a:extLst>
              <a:ext uri="{FF2B5EF4-FFF2-40B4-BE49-F238E27FC236}">
                <a16:creationId xmlns:a16="http://schemas.microsoft.com/office/drawing/2014/main" id="{32EAB23B-951F-4A4D-966C-2FA3EF6CADAA}"/>
              </a:ext>
            </a:extLst>
          </p:cNvPr>
          <p:cNvSpPr>
            <a:spLocks noGrp="1"/>
          </p:cNvSpPr>
          <p:nvPr>
            <p:ph type="body" sz="quarter" idx="12"/>
          </p:nvPr>
        </p:nvSpPr>
        <p:spPr>
          <a:xfrm>
            <a:off x="523971" y="5188161"/>
            <a:ext cx="3217068" cy="458565"/>
          </a:xfrm>
          <a:prstGeom prst="rect">
            <a:avLst/>
          </a:prstGeom>
        </p:spPr>
        <p:txBody>
          <a:bodyPr>
            <a:noAutofit/>
          </a:bodyPr>
          <a:lstStyle>
            <a:lvl1pPr>
              <a:spcAft>
                <a:spcPts val="0"/>
              </a:spcAft>
              <a:defRPr sz="1157" b="0" i="0">
                <a:solidFill>
                  <a:schemeClr val="bg1"/>
                </a:solidFill>
                <a:latin typeface="+mn-lt"/>
                <a:ea typeface="Open Sans" panose="020B0606030504020204" pitchFamily="34" charset="0"/>
                <a:cs typeface="Open Sans" panose="020B0606030504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Tree>
    <p:extLst>
      <p:ext uri="{BB962C8B-B14F-4D97-AF65-F5344CB8AC3E}">
        <p14:creationId xmlns:p14="http://schemas.microsoft.com/office/powerpoint/2010/main" val="224706814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ver Lett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897F8B-5DE5-026B-BB1E-86A4F858173E}"/>
              </a:ext>
            </a:extLst>
          </p:cNvPr>
          <p:cNvSpPr/>
          <p:nvPr userDrawn="1"/>
        </p:nvSpPr>
        <p:spPr>
          <a:xfrm>
            <a:off x="9968233" y="0"/>
            <a:ext cx="3471542" cy="7559675"/>
          </a:xfrm>
          <a:prstGeom prst="rect">
            <a:avLst/>
          </a:prstGeom>
          <a:gradFill>
            <a:gsLst>
              <a:gs pos="53000">
                <a:schemeClr val="bg2"/>
              </a:gs>
              <a:gs pos="100000">
                <a:schemeClr val="tx1"/>
              </a:gs>
            </a:gsLst>
            <a:path path="circle">
              <a:fillToRect l="100000" b="100000"/>
            </a:path>
          </a:gradFill>
        </p:spPr>
        <p:txBody>
          <a:bodyPr wrap="square" lIns="352785" tIns="251989" rIns="352785" bIns="302387">
            <a:noAutofit/>
          </a:bodyPr>
          <a:lstStyle/>
          <a:p>
            <a:pPr>
              <a:lnSpc>
                <a:spcPct val="120000"/>
              </a:lnSpc>
              <a:spcAft>
                <a:spcPts val="2205"/>
              </a:spcAft>
              <a:buClr>
                <a:srgbClr val="E21D23"/>
              </a:buClr>
              <a:buSzPct val="100000"/>
              <a:defRPr/>
            </a:pPr>
            <a:endParaRPr lang="en-US" sz="1764" b="1">
              <a:solidFill>
                <a:srgbClr val="0C4B9F"/>
              </a:solidFill>
              <a:latin typeface="Open Sans SemiBold" panose="020B0606030504020204" pitchFamily="34" charset="0"/>
              <a:ea typeface="Open Sans SemiBold" panose="020B0606030504020204" pitchFamily="34" charset="0"/>
              <a:cs typeface="Open Sans SemiBold" panose="020B0606030504020204" pitchFamily="34" charset="0"/>
            </a:endParaRPr>
          </a:p>
        </p:txBody>
      </p:sp>
      <p:pic>
        <p:nvPicPr>
          <p:cNvPr id="2" name="Picture 1">
            <a:extLst>
              <a:ext uri="{FF2B5EF4-FFF2-40B4-BE49-F238E27FC236}">
                <a16:creationId xmlns:a16="http://schemas.microsoft.com/office/drawing/2014/main" id="{A7F77135-EF12-F7D4-09D7-2D1C74A94480}"/>
              </a:ext>
            </a:extLst>
          </p:cNvPr>
          <p:cNvPicPr>
            <a:picLocks noChangeAspect="1"/>
          </p:cNvPicPr>
          <p:nvPr userDrawn="1"/>
        </p:nvPicPr>
        <p:blipFill rotWithShape="1">
          <a:blip r:embed="rId2" cstate="screen">
            <a:alphaModFix amt="3000"/>
            <a:extLst>
              <a:ext uri="{28A0092B-C50C-407E-A947-70E740481C1C}">
                <a14:useLocalDpi xmlns:a14="http://schemas.microsoft.com/office/drawing/2010/main"/>
              </a:ext>
            </a:extLst>
          </a:blip>
          <a:srcRect/>
          <a:stretch/>
        </p:blipFill>
        <p:spPr>
          <a:xfrm flipH="1" flipV="1">
            <a:off x="0" y="-9"/>
            <a:ext cx="13439775" cy="7559684"/>
          </a:xfrm>
          <a:prstGeom prst="rect">
            <a:avLst/>
          </a:prstGeom>
        </p:spPr>
      </p:pic>
      <p:sp>
        <p:nvSpPr>
          <p:cNvPr id="4" name="Title 1">
            <a:extLst>
              <a:ext uri="{FF2B5EF4-FFF2-40B4-BE49-F238E27FC236}">
                <a16:creationId xmlns:a16="http://schemas.microsoft.com/office/drawing/2014/main" id="{3C7B3DB5-7AEE-B02F-8EED-0A466E64B68F}"/>
              </a:ext>
            </a:extLst>
          </p:cNvPr>
          <p:cNvSpPr>
            <a:spLocks noGrp="1"/>
          </p:cNvSpPr>
          <p:nvPr>
            <p:ph type="title"/>
          </p:nvPr>
        </p:nvSpPr>
        <p:spPr>
          <a:xfrm>
            <a:off x="526980" y="503979"/>
            <a:ext cx="12408804" cy="474874"/>
          </a:xfrm>
        </p:spPr>
        <p:txBody>
          <a:bodyPr anchor="t">
            <a:spAutoFit/>
          </a:bodyPr>
          <a:lstStyle>
            <a:lvl1pPr>
              <a:defRPr sz="3086" b="0" i="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5" name="Text Placeholder 5">
            <a:extLst>
              <a:ext uri="{FF2B5EF4-FFF2-40B4-BE49-F238E27FC236}">
                <a16:creationId xmlns:a16="http://schemas.microsoft.com/office/drawing/2014/main" id="{334B8205-E981-103B-2A05-D0CE45E41E48}"/>
              </a:ext>
            </a:extLst>
          </p:cNvPr>
          <p:cNvSpPr>
            <a:spLocks noGrp="1"/>
          </p:cNvSpPr>
          <p:nvPr>
            <p:ph type="body" sz="quarter" idx="15" hasCustomPrompt="1"/>
          </p:nvPr>
        </p:nvSpPr>
        <p:spPr>
          <a:xfrm>
            <a:off x="507836" y="251989"/>
            <a:ext cx="12433547" cy="15267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lvl1pPr marL="0" indent="0">
              <a:buNone/>
              <a:defRPr lang="en-US" sz="992" b="1" cap="all" spc="165" baseline="0" dirty="0" smtClean="0">
                <a:solidFill>
                  <a:srgbClr val="63666A"/>
                </a:solidFill>
                <a:latin typeface="Open Sans" panose="020B0606030504020204" pitchFamily="34" charset="0"/>
                <a:ea typeface="Open Sans" panose="020B0606030504020204" pitchFamily="34" charset="0"/>
                <a:cs typeface="Open Sans" panose="020B0606030504020204" pitchFamily="34" charset="0"/>
              </a:defRPr>
            </a:lvl1pPr>
            <a:lvl2pPr>
              <a:defRPr lang="en-US" dirty="0" smtClean="0"/>
            </a:lvl2pPr>
            <a:lvl3pPr>
              <a:defRPr lang="en-US" dirty="0" smtClean="0"/>
            </a:lvl3pPr>
            <a:lvl4pPr>
              <a:defRPr lang="en-US" dirty="0" smtClean="0"/>
            </a:lvl4pPr>
            <a:lvl5pPr>
              <a:defRPr lang="en-US" dirty="0"/>
            </a:lvl5pPr>
          </a:lstStyle>
          <a:p>
            <a:pPr lvl="0" eaLnBrk="0" hangingPunct="0">
              <a:spcBef>
                <a:spcPts val="661"/>
              </a:spcBef>
              <a:spcAft>
                <a:spcPct val="0"/>
              </a:spcAft>
            </a:pPr>
            <a:r>
              <a:rPr lang="en-US"/>
              <a:t>BREADCRUMB</a:t>
            </a:r>
          </a:p>
        </p:txBody>
      </p:sp>
    </p:spTree>
    <p:extLst>
      <p:ext uri="{BB962C8B-B14F-4D97-AF65-F5344CB8AC3E}">
        <p14:creationId xmlns:p14="http://schemas.microsoft.com/office/powerpoint/2010/main" val="690621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Quals">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EF41868F-8F7A-4433-947F-DDE67C5241E2}"/>
              </a:ext>
            </a:extLst>
          </p:cNvPr>
          <p:cNvSpPr>
            <a:spLocks noGrp="1"/>
          </p:cNvSpPr>
          <p:nvPr>
            <p:ph type="title" hasCustomPrompt="1"/>
          </p:nvPr>
        </p:nvSpPr>
        <p:spPr>
          <a:xfrm>
            <a:off x="482711" y="488144"/>
            <a:ext cx="8197144" cy="474973"/>
          </a:xfrm>
          <a:prstGeom prst="rect">
            <a:avLst/>
          </a:prstGeom>
        </p:spPr>
        <p:txBody>
          <a:bodyPr vert="horz" wrap="square" lIns="0" tIns="0" rIns="0" bIns="0" rtlCol="0" anchor="t" anchorCtr="0">
            <a:spAutoFit/>
          </a:bodyPr>
          <a:lstStyle>
            <a:lvl1pPr>
              <a:defRPr sz="3086">
                <a:latin typeface="+mj-lt"/>
              </a:defRPr>
            </a:lvl1pPr>
          </a:lstStyle>
          <a:p>
            <a:r>
              <a:rPr lang="en-US"/>
              <a:t>Click to add title</a:t>
            </a:r>
          </a:p>
        </p:txBody>
      </p:sp>
    </p:spTree>
    <p:extLst>
      <p:ext uri="{BB962C8B-B14F-4D97-AF65-F5344CB8AC3E}">
        <p14:creationId xmlns:p14="http://schemas.microsoft.com/office/powerpoint/2010/main" val="4003017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Subhead &amp; Breadcrumb">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07983" y="766047"/>
            <a:ext cx="11423809" cy="655172"/>
          </a:xfrm>
        </p:spPr>
        <p:txBody>
          <a:bodyPr vert="horz" lIns="0" tIns="45720" rIns="91440" bIns="0" rtlCol="0" anchor="b" anchorCtr="0">
            <a:noAutofit/>
          </a:bodyPr>
          <a:lstStyle>
            <a:lvl1pPr>
              <a:defRPr lang="en-US" sz="3968" dirty="0"/>
            </a:lvl1pPr>
          </a:lstStyle>
          <a:p>
            <a:pPr lvl="0">
              <a:lnSpc>
                <a:spcPct val="85000"/>
              </a:lnSpc>
            </a:pPr>
            <a:r>
              <a:rPr lang="en-US"/>
              <a:t>Click to edit title</a:t>
            </a:r>
          </a:p>
        </p:txBody>
      </p:sp>
      <p:sp>
        <p:nvSpPr>
          <p:cNvPr id="4" name="Text Placeholder 8"/>
          <p:cNvSpPr>
            <a:spLocks noGrp="1"/>
          </p:cNvSpPr>
          <p:nvPr>
            <p:ph type="body" sz="quarter" idx="14" hasCustomPrompt="1"/>
          </p:nvPr>
        </p:nvSpPr>
        <p:spPr>
          <a:xfrm>
            <a:off x="1008337" y="1491776"/>
            <a:ext cx="11423456" cy="524137"/>
          </a:xfrm>
        </p:spPr>
        <p:txBody>
          <a:bodyPr vert="horz" lIns="0" tIns="0" rIns="0" bIns="0" rtlCol="0">
            <a:noAutofit/>
          </a:bodyPr>
          <a:lstStyle>
            <a:lvl1pPr marL="0" indent="0">
              <a:buNone/>
              <a:defRPr lang="en-US" sz="1323"/>
            </a:lvl1pPr>
          </a:lstStyle>
          <a:p>
            <a:pPr marL="251986" lvl="0" indent="-251986">
              <a:lnSpc>
                <a:spcPct val="130000"/>
              </a:lnSpc>
            </a:pPr>
            <a:r>
              <a:rPr lang="en-US"/>
              <a:t>Click to edit subhead</a:t>
            </a:r>
          </a:p>
        </p:txBody>
      </p:sp>
      <p:sp>
        <p:nvSpPr>
          <p:cNvPr id="8" name="Text Placeholder 5"/>
          <p:cNvSpPr>
            <a:spLocks noGrp="1"/>
          </p:cNvSpPr>
          <p:nvPr>
            <p:ph type="body" sz="quarter" idx="15" hasCustomPrompt="1"/>
          </p:nvPr>
        </p:nvSpPr>
        <p:spPr>
          <a:xfrm>
            <a:off x="1008613" y="514058"/>
            <a:ext cx="3699298" cy="223990"/>
          </a:xfrm>
        </p:spPr>
        <p:txBody>
          <a:bodyPr vert="horz" lIns="0" tIns="0" rIns="0" bIns="0" rtlCol="0">
            <a:noAutofit/>
          </a:bodyPr>
          <a:lstStyle>
            <a:lvl1pPr marL="0" indent="0">
              <a:buNone/>
              <a:defRPr lang="en-US" sz="992" b="1" kern="0" cap="all" spc="276" baseline="0" dirty="0">
                <a:solidFill>
                  <a:schemeClr val="bg1">
                    <a:lumMod val="65000"/>
                  </a:schemeClr>
                </a:solidFill>
                <a:ea typeface="Nexa Black" charset="0"/>
                <a:cs typeface="Nexa Black" charset="0"/>
              </a:defRPr>
            </a:lvl1pPr>
          </a:lstStyle>
          <a:p>
            <a:pPr marL="251986" lvl="0" indent="-251986"/>
            <a:r>
              <a:rPr lang="en-US"/>
              <a:t>BREADCRUMBS</a:t>
            </a:r>
          </a:p>
        </p:txBody>
      </p:sp>
    </p:spTree>
    <p:extLst>
      <p:ext uri="{BB962C8B-B14F-4D97-AF65-F5344CB8AC3E}">
        <p14:creationId xmlns:p14="http://schemas.microsoft.com/office/powerpoint/2010/main" val="4010261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rning_Title, subhead">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D09D2F-E345-6040-9408-A642F236AC9B}"/>
              </a:ext>
            </a:extLst>
          </p:cNvPr>
          <p:cNvSpPr>
            <a:spLocks noGrp="1"/>
          </p:cNvSpPr>
          <p:nvPr>
            <p:ph type="title"/>
          </p:nvPr>
        </p:nvSpPr>
        <p:spPr bwMode="gray">
          <a:xfrm>
            <a:off x="503992" y="479480"/>
            <a:ext cx="12431791" cy="542827"/>
          </a:xfrm>
          <a:prstGeom prst="rect">
            <a:avLst/>
          </a:prstGeom>
        </p:spPr>
        <p:txBody>
          <a:bodyPr>
            <a:spAutoFit/>
          </a:bodyPr>
          <a:lstStyle>
            <a:lvl1pPr>
              <a:defRPr sz="3527" spc="0" baseline="0">
                <a:latin typeface="+mj-lt"/>
              </a:defRPr>
            </a:lvl1pPr>
          </a:lstStyle>
          <a:p>
            <a:r>
              <a:rPr lang="en-US" noProof="0"/>
              <a:t>Click to edit Master title style</a:t>
            </a:r>
          </a:p>
        </p:txBody>
      </p:sp>
      <p:sp>
        <p:nvSpPr>
          <p:cNvPr id="3" name="Text Placeholder 8">
            <a:extLst>
              <a:ext uri="{FF2B5EF4-FFF2-40B4-BE49-F238E27FC236}">
                <a16:creationId xmlns:a16="http://schemas.microsoft.com/office/drawing/2014/main" id="{61ECAAFF-8F4D-1041-9BD6-F01200012957}"/>
              </a:ext>
            </a:extLst>
          </p:cNvPr>
          <p:cNvSpPr>
            <a:spLocks noGrp="1"/>
          </p:cNvSpPr>
          <p:nvPr>
            <p:ph type="body" sz="quarter" idx="13" hasCustomPrompt="1"/>
          </p:nvPr>
        </p:nvSpPr>
        <p:spPr>
          <a:xfrm>
            <a:off x="505746" y="1086704"/>
            <a:ext cx="12430023" cy="237487"/>
          </a:xfrm>
          <a:prstGeom prst="rect">
            <a:avLst/>
          </a:prstGeom>
        </p:spPr>
        <p:txBody>
          <a:bodyPr>
            <a:spAutoFit/>
          </a:bodyPr>
          <a:lstStyle>
            <a:lvl1pPr marL="0" indent="0">
              <a:spcAft>
                <a:spcPts val="661"/>
              </a:spcAft>
              <a:buNone/>
              <a:defRPr sz="1543" b="0" spc="0" baseline="0">
                <a:solidFill>
                  <a:schemeClr val="accent6"/>
                </a:solidFill>
                <a:latin typeface="+mj-lt"/>
              </a:defRPr>
            </a:lvl1pPr>
          </a:lstStyle>
          <a:p>
            <a:pPr lvl="0"/>
            <a:r>
              <a:rPr lang="en-US" noProof="0"/>
              <a:t>Click to edit Master text styles</a:t>
            </a:r>
          </a:p>
        </p:txBody>
      </p:sp>
    </p:spTree>
    <p:extLst>
      <p:ext uri="{BB962C8B-B14F-4D97-AF65-F5344CB8AC3E}">
        <p14:creationId xmlns:p14="http://schemas.microsoft.com/office/powerpoint/2010/main" val="17460444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07983" y="2343499"/>
            <a:ext cx="11423809" cy="36933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015966" y="4233418"/>
            <a:ext cx="9407843" cy="16927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10/24/2023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931507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503992" y="137120"/>
            <a:ext cx="12431792" cy="407163"/>
          </a:xfrm>
        </p:spPr>
        <p:txBody>
          <a:bodyPr lIns="0" tIns="0" rIns="0" bIns="0"/>
          <a:lstStyle>
            <a:lvl1pPr>
              <a:defRPr sz="2646" b="0" i="0">
                <a:solidFill>
                  <a:schemeClr val="tx1"/>
                </a:solidFill>
                <a:latin typeface="Open Sans"/>
                <a:cs typeface="Open Sans"/>
              </a:defRPr>
            </a:lvl1pPr>
          </a:lstStyle>
          <a:p>
            <a:endParaRPr/>
          </a:p>
        </p:txBody>
      </p:sp>
      <p:sp>
        <p:nvSpPr>
          <p:cNvPr id="3" name="Holder 3"/>
          <p:cNvSpPr>
            <a:spLocks noGrp="1"/>
          </p:cNvSpPr>
          <p:nvPr>
            <p:ph type="body" idx="1"/>
          </p:nvPr>
        </p:nvSpPr>
        <p:spPr>
          <a:xfrm>
            <a:off x="595178" y="1493064"/>
            <a:ext cx="6344694" cy="186654"/>
          </a:xfrm>
        </p:spPr>
        <p:txBody>
          <a:bodyPr lIns="0" tIns="0" rIns="0" bIns="0"/>
          <a:lstStyle>
            <a:lvl1pPr>
              <a:defRPr sz="1213" b="0" i="0">
                <a:solidFill>
                  <a:schemeClr val="tx1"/>
                </a:solidFill>
                <a:latin typeface="Open Sans"/>
                <a:cs typeface="Open San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10/24/2023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826222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503992" y="137120"/>
            <a:ext cx="12431792" cy="407163"/>
          </a:xfrm>
        </p:spPr>
        <p:txBody>
          <a:bodyPr lIns="0" tIns="0" rIns="0" bIns="0"/>
          <a:lstStyle>
            <a:lvl1pPr>
              <a:defRPr sz="2646" b="0" i="0">
                <a:solidFill>
                  <a:schemeClr val="tx1"/>
                </a:solidFill>
                <a:latin typeface="Open Sans"/>
                <a:cs typeface="Open Sans"/>
              </a:defRPr>
            </a:lvl1pPr>
          </a:lstStyle>
          <a:p>
            <a:endParaRPr/>
          </a:p>
        </p:txBody>
      </p:sp>
      <p:sp>
        <p:nvSpPr>
          <p:cNvPr id="3" name="Holder 3"/>
          <p:cNvSpPr>
            <a:spLocks noGrp="1"/>
          </p:cNvSpPr>
          <p:nvPr>
            <p:ph sz="half" idx="2"/>
          </p:nvPr>
        </p:nvSpPr>
        <p:spPr>
          <a:xfrm>
            <a:off x="671989" y="1738725"/>
            <a:ext cx="5846302" cy="169277"/>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921484" y="1738725"/>
            <a:ext cx="5846302" cy="169277"/>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10/24/2023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8234280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1" y="1"/>
            <a:ext cx="13439774" cy="7559674"/>
          </a:xfrm>
          <a:prstGeom prst="rect">
            <a:avLst/>
          </a:prstGeom>
        </p:spPr>
      </p:pic>
      <p:pic>
        <p:nvPicPr>
          <p:cNvPr id="17" name="bg object 17"/>
          <p:cNvPicPr/>
          <p:nvPr/>
        </p:nvPicPr>
        <p:blipFill>
          <a:blip r:embed="rId3" cstate="print"/>
          <a:stretch>
            <a:fillRect/>
          </a:stretch>
        </p:blipFill>
        <p:spPr>
          <a:xfrm>
            <a:off x="0" y="0"/>
            <a:ext cx="13439775" cy="7559675"/>
          </a:xfrm>
          <a:prstGeom prst="rect">
            <a:avLst/>
          </a:prstGeom>
        </p:spPr>
      </p:pic>
      <p:sp>
        <p:nvSpPr>
          <p:cNvPr id="2" name="Holder 2"/>
          <p:cNvSpPr>
            <a:spLocks noGrp="1"/>
          </p:cNvSpPr>
          <p:nvPr>
            <p:ph type="title"/>
          </p:nvPr>
        </p:nvSpPr>
        <p:spPr>
          <a:xfrm>
            <a:off x="503992" y="137120"/>
            <a:ext cx="12431792" cy="407163"/>
          </a:xfrm>
        </p:spPr>
        <p:txBody>
          <a:bodyPr lIns="0" tIns="0" rIns="0" bIns="0"/>
          <a:lstStyle>
            <a:lvl1pPr>
              <a:defRPr sz="2646" b="0" i="0">
                <a:solidFill>
                  <a:schemeClr val="tx1"/>
                </a:solidFill>
                <a:latin typeface="Open Sans"/>
                <a:cs typeface="Open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10/24/2023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4586560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10/24/2023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20550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subhead">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D09D2F-E345-6040-9408-A642F236AC9B}"/>
              </a:ext>
            </a:extLst>
          </p:cNvPr>
          <p:cNvSpPr>
            <a:spLocks noGrp="1"/>
          </p:cNvSpPr>
          <p:nvPr>
            <p:ph type="title"/>
          </p:nvPr>
        </p:nvSpPr>
        <p:spPr bwMode="gray">
          <a:xfrm>
            <a:off x="503992" y="479480"/>
            <a:ext cx="12431791" cy="542827"/>
          </a:xfrm>
          <a:prstGeom prst="rect">
            <a:avLst/>
          </a:prstGeom>
        </p:spPr>
        <p:txBody>
          <a:bodyPr>
            <a:spAutoFit/>
          </a:bodyPr>
          <a:lstStyle>
            <a:lvl1pPr>
              <a:defRPr sz="3527" spc="0" baseline="0">
                <a:latin typeface="+mj-lt"/>
              </a:defRPr>
            </a:lvl1pPr>
          </a:lstStyle>
          <a:p>
            <a:r>
              <a:rPr lang="en-US" noProof="0"/>
              <a:t>Click to edit Master title style</a:t>
            </a:r>
          </a:p>
        </p:txBody>
      </p:sp>
      <p:sp>
        <p:nvSpPr>
          <p:cNvPr id="3" name="Text Placeholder 8">
            <a:extLst>
              <a:ext uri="{FF2B5EF4-FFF2-40B4-BE49-F238E27FC236}">
                <a16:creationId xmlns:a16="http://schemas.microsoft.com/office/drawing/2014/main" id="{61ECAAFF-8F4D-1041-9BD6-F01200012957}"/>
              </a:ext>
            </a:extLst>
          </p:cNvPr>
          <p:cNvSpPr>
            <a:spLocks noGrp="1"/>
          </p:cNvSpPr>
          <p:nvPr>
            <p:ph type="body" sz="quarter" idx="13" hasCustomPrompt="1"/>
          </p:nvPr>
        </p:nvSpPr>
        <p:spPr>
          <a:xfrm>
            <a:off x="505746" y="1086704"/>
            <a:ext cx="12430023" cy="237487"/>
          </a:xfrm>
          <a:prstGeom prst="rect">
            <a:avLst/>
          </a:prstGeom>
        </p:spPr>
        <p:txBody>
          <a:bodyPr>
            <a:spAutoFit/>
          </a:bodyPr>
          <a:lstStyle>
            <a:lvl1pPr marL="0" indent="0">
              <a:spcAft>
                <a:spcPts val="661"/>
              </a:spcAft>
              <a:buNone/>
              <a:defRPr sz="1543" b="0" spc="0" baseline="0">
                <a:solidFill>
                  <a:schemeClr val="accent6"/>
                </a:solidFill>
                <a:latin typeface="+mj-lt"/>
              </a:defRPr>
            </a:lvl1pPr>
          </a:lstStyle>
          <a:p>
            <a:pPr lvl="0"/>
            <a:r>
              <a:rPr lang="en-US" noProof="0"/>
              <a:t>Click to edit Master text styles</a:t>
            </a:r>
          </a:p>
        </p:txBody>
      </p:sp>
    </p:spTree>
    <p:extLst>
      <p:ext uri="{BB962C8B-B14F-4D97-AF65-F5344CB8AC3E}">
        <p14:creationId xmlns:p14="http://schemas.microsoft.com/office/powerpoint/2010/main" val="283838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B497648-D8B9-4FAB-8080-A4343D46B68B}"/>
              </a:ext>
            </a:extLst>
          </p:cNvPr>
          <p:cNvSpPr>
            <a:spLocks noGrp="1"/>
          </p:cNvSpPr>
          <p:nvPr>
            <p:ph type="pic" sz="quarter" idx="10"/>
          </p:nvPr>
        </p:nvSpPr>
        <p:spPr>
          <a:xfrm>
            <a:off x="0" y="0"/>
            <a:ext cx="13436415" cy="7559675"/>
          </a:xfrm>
          <a:solidFill>
            <a:schemeClr val="tx2"/>
          </a:solidFill>
        </p:spPr>
        <p:txBody>
          <a:bodyPr rtlCol="0">
            <a:noAutofit/>
          </a:bodyPr>
          <a:lstStyle>
            <a:lvl1pPr>
              <a:defRPr lang="en-US" sz="2205">
                <a:solidFill>
                  <a:schemeClr val="bg1"/>
                </a:solidFill>
              </a:defRPr>
            </a:lvl1pPr>
          </a:lstStyle>
          <a:p>
            <a:pPr lvl="0"/>
            <a:r>
              <a:rPr lang="en-US" noProof="0"/>
              <a:t>Click icon to add picture</a:t>
            </a:r>
          </a:p>
        </p:txBody>
      </p:sp>
      <p:sp>
        <p:nvSpPr>
          <p:cNvPr id="8" name="Text Placeholder 7">
            <a:extLst>
              <a:ext uri="{FF2B5EF4-FFF2-40B4-BE49-F238E27FC236}">
                <a16:creationId xmlns:a16="http://schemas.microsoft.com/office/drawing/2014/main" id="{020F2F38-75EA-44C0-8FEA-4E0ECEB2DEB7}"/>
              </a:ext>
            </a:extLst>
          </p:cNvPr>
          <p:cNvSpPr>
            <a:spLocks noGrp="1"/>
          </p:cNvSpPr>
          <p:nvPr>
            <p:ph type="body" sz="quarter" idx="12"/>
          </p:nvPr>
        </p:nvSpPr>
        <p:spPr>
          <a:xfrm>
            <a:off x="0" y="4116229"/>
            <a:ext cx="6433503" cy="1899894"/>
          </a:xfrm>
          <a:solidFill>
            <a:schemeClr val="bg1"/>
          </a:solidFill>
          <a:ln w="38100">
            <a:noFill/>
          </a:ln>
        </p:spPr>
        <p:txBody>
          <a:bodyPr lIns="548640" tIns="182880" rIns="182880" bIns="182880" rtlCol="0" anchor="ctr">
            <a:spAutoFit/>
          </a:bodyPr>
          <a:lstStyle>
            <a:lvl1pPr>
              <a:defRPr lang="en-US" sz="4850" i="0" cap="none" spc="-165" baseline="0" dirty="0">
                <a:solidFill>
                  <a:schemeClr val="tx1"/>
                </a:solidFill>
                <a:latin typeface="+mj-lt"/>
                <a:ea typeface="Open Sans Light" panose="020B0306030504020204" pitchFamily="34" charset="0"/>
                <a:cs typeface="Open Sans Light" panose="020B0306030504020204" pitchFamily="34" charset="0"/>
              </a:defRPr>
            </a:lvl1pPr>
          </a:lstStyle>
          <a:p>
            <a:pPr lvl="0"/>
            <a:r>
              <a:rPr lang="en-US"/>
              <a:t>Click to edit Master text styles</a:t>
            </a:r>
          </a:p>
        </p:txBody>
      </p:sp>
    </p:spTree>
    <p:extLst>
      <p:ext uri="{BB962C8B-B14F-4D97-AF65-F5344CB8AC3E}">
        <p14:creationId xmlns:p14="http://schemas.microsoft.com/office/powerpoint/2010/main" val="2746253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517992" y="1835675"/>
            <a:ext cx="10305577" cy="5108028"/>
          </a:xfrm>
          <a:prstGeom prst="rect">
            <a:avLst/>
          </a:prstGeom>
        </p:spPr>
        <p:txBody>
          <a:bodyPr/>
          <a:lstStyle>
            <a:lvl1pPr>
              <a:tabLst>
                <a:tab pos="9890195" algn="r"/>
              </a:tabLst>
              <a:defRPr/>
            </a:lvl1pPr>
            <a:lvl2pPr>
              <a:tabLst>
                <a:tab pos="9890195" algn="r"/>
              </a:tabLst>
              <a:defRPr/>
            </a:lvl2pPr>
            <a:lvl3pPr>
              <a:tabLst>
                <a:tab pos="9890195" algn="r"/>
              </a:tabLst>
              <a:defRPr/>
            </a:lvl3pPr>
            <a:lvl4pPr>
              <a:tabLst>
                <a:tab pos="9890195" algn="r"/>
              </a:tabLst>
              <a:defRPr/>
            </a:lvl4pPr>
            <a:lvl5pPr>
              <a:tabLst>
                <a:tab pos="7391398" algn="r"/>
              </a:tabLst>
              <a:defRPr baseline="0"/>
            </a:lvl5pPr>
            <a:lvl6pPr>
              <a:tabLst>
                <a:tab pos="9890195" algn="r"/>
              </a:tabLst>
              <a:defRPr/>
            </a:lvl6pPr>
            <a:lvl7pPr>
              <a:tabLst>
                <a:tab pos="9890195" algn="r"/>
              </a:tabLst>
              <a:defRPr/>
            </a:lvl7pPr>
            <a:lvl8pPr>
              <a:tabLst>
                <a:tab pos="9890195" algn="r"/>
              </a:tabLst>
              <a:defRPr/>
            </a:lvl8pPr>
            <a:lvl9pPr>
              <a:tabLst>
                <a:tab pos="9890195" algn="r"/>
              </a:tabLst>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8"/>
          <p:cNvSpPr>
            <a:spLocks noGrp="1"/>
          </p:cNvSpPr>
          <p:nvPr>
            <p:ph type="body" sz="quarter" idx="13" hasCustomPrompt="1"/>
          </p:nvPr>
        </p:nvSpPr>
        <p:spPr>
          <a:xfrm>
            <a:off x="517992" y="812063"/>
            <a:ext cx="12403792" cy="834733"/>
          </a:xfrm>
          <a:prstGeom prst="rect">
            <a:avLst/>
          </a:prstGeom>
        </p:spPr>
        <p:txBody>
          <a:bodyPr lIns="0" tIns="0" rIns="0" bIns="0">
            <a:noAutofit/>
          </a:bodyPr>
          <a:lstStyle>
            <a:lvl1pPr marL="0" indent="0">
              <a:buNone/>
              <a:defRPr sz="1764" b="0">
                <a:solidFill>
                  <a:srgbClr val="575757"/>
                </a:solidFill>
              </a:defRPr>
            </a:lvl1pPr>
          </a:lstStyle>
          <a:p>
            <a:pPr lvl="0"/>
            <a:r>
              <a:rPr lang="en-US" noProof="0"/>
              <a:t>Click to add subtitle</a:t>
            </a:r>
          </a:p>
        </p:txBody>
      </p:sp>
      <p:sp>
        <p:nvSpPr>
          <p:cNvPr id="6" name="Title Placeholder 1"/>
          <p:cNvSpPr>
            <a:spLocks noGrp="1"/>
          </p:cNvSpPr>
          <p:nvPr>
            <p:ph type="title"/>
          </p:nvPr>
        </p:nvSpPr>
        <p:spPr>
          <a:xfrm>
            <a:off x="517992" y="443777"/>
            <a:ext cx="12403792" cy="368286"/>
          </a:xfrm>
          <a:prstGeom prst="rect">
            <a:avLst/>
          </a:prstGeom>
        </p:spPr>
        <p:txBody>
          <a:bodyPr vert="horz" lIns="0" tIns="0" rIns="0" bIns="0" rtlCol="0" anchor="t" anchorCtr="0">
            <a:noAutofit/>
          </a:bodyPr>
          <a:lstStyle>
            <a:lvl1pPr>
              <a:defRPr sz="2205"/>
            </a:lvl1pPr>
          </a:lstStyle>
          <a:p>
            <a:r>
              <a:rPr lang="en-US" noProof="0"/>
              <a:t>Click to edit Master title style</a:t>
            </a:r>
          </a:p>
        </p:txBody>
      </p:sp>
    </p:spTree>
    <p:extLst>
      <p:ext uri="{BB962C8B-B14F-4D97-AF65-F5344CB8AC3E}">
        <p14:creationId xmlns:p14="http://schemas.microsoft.com/office/powerpoint/2010/main" val="522199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Text Placeholder 42"/>
          <p:cNvSpPr>
            <a:spLocks noGrp="1"/>
          </p:cNvSpPr>
          <p:nvPr>
            <p:ph type="body" sz="quarter" idx="20" hasCustomPrompt="1"/>
          </p:nvPr>
        </p:nvSpPr>
        <p:spPr>
          <a:xfrm>
            <a:off x="701415" y="1193370"/>
            <a:ext cx="12134421" cy="331118"/>
          </a:xfrm>
          <a:prstGeom prst="rect">
            <a:avLst/>
          </a:prstGeom>
        </p:spPr>
        <p:txBody>
          <a:bodyPr lIns="0"/>
          <a:lstStyle>
            <a:lvl1pPr marL="0" indent="0">
              <a:buNone/>
              <a:defRPr lang="en-US" sz="1543" kern="1200" dirty="0" smtClean="0">
                <a:solidFill>
                  <a:schemeClr val="tx1"/>
                </a:solidFill>
                <a:latin typeface="Open Sans" charset="0"/>
                <a:ea typeface="Open Sans" charset="0"/>
                <a:cs typeface="Open Sans" charset="0"/>
              </a:defRPr>
            </a:lvl1pPr>
            <a:lvl2pPr>
              <a:defRPr sz="1543"/>
            </a:lvl2pPr>
            <a:lvl3pPr>
              <a:defRPr sz="1543"/>
            </a:lvl3pPr>
            <a:lvl4pPr>
              <a:defRPr sz="1543"/>
            </a:lvl4pPr>
            <a:lvl5pPr>
              <a:defRPr sz="1543"/>
            </a:lvl5pPr>
          </a:lstStyle>
          <a:p>
            <a:pPr lvl="0"/>
            <a:r>
              <a:rPr lang="en-US"/>
              <a:t>Subtitle</a:t>
            </a:r>
          </a:p>
        </p:txBody>
      </p:sp>
      <p:sp>
        <p:nvSpPr>
          <p:cNvPr id="9" name="Text Placeholder 5"/>
          <p:cNvSpPr>
            <a:spLocks noGrp="1"/>
          </p:cNvSpPr>
          <p:nvPr>
            <p:ph type="body" sz="quarter" idx="23" hasCustomPrompt="1"/>
          </p:nvPr>
        </p:nvSpPr>
        <p:spPr>
          <a:xfrm>
            <a:off x="701414" y="362235"/>
            <a:ext cx="5244410" cy="135364"/>
          </a:xfrm>
          <a:prstGeom prst="rect">
            <a:avLst/>
          </a:prstGeom>
        </p:spPr>
        <p:txBody>
          <a:bodyPr lIns="0"/>
          <a:lstStyle>
            <a:lvl1pPr marL="0" indent="0">
              <a:buFontTx/>
              <a:buNone/>
              <a:defRPr sz="1102" b="1" cap="all" spc="331" baseline="0">
                <a:solidFill>
                  <a:schemeClr val="bg1">
                    <a:lumMod val="50000"/>
                  </a:schemeClr>
                </a:solidFill>
                <a:latin typeface="Open Sans" charset="0"/>
                <a:ea typeface="Open Sans" charset="0"/>
                <a:cs typeface="Open Sans" charset="0"/>
              </a:defRPr>
            </a:lvl1pPr>
            <a:lvl2pPr>
              <a:defRPr sz="1102">
                <a:latin typeface="Open Sans" charset="0"/>
                <a:ea typeface="Open Sans" charset="0"/>
                <a:cs typeface="Open Sans" charset="0"/>
              </a:defRPr>
            </a:lvl2pPr>
            <a:lvl3pPr>
              <a:defRPr sz="1102">
                <a:latin typeface="Open Sans" charset="0"/>
                <a:ea typeface="Open Sans" charset="0"/>
                <a:cs typeface="Open Sans" charset="0"/>
              </a:defRPr>
            </a:lvl3pPr>
            <a:lvl4pPr>
              <a:defRPr sz="1102">
                <a:latin typeface="Open Sans" charset="0"/>
                <a:ea typeface="Open Sans" charset="0"/>
                <a:cs typeface="Open Sans" charset="0"/>
              </a:defRPr>
            </a:lvl4pPr>
            <a:lvl5pPr>
              <a:defRPr sz="1102">
                <a:latin typeface="Open Sans" charset="0"/>
                <a:ea typeface="Open Sans" charset="0"/>
                <a:cs typeface="Open Sans" charset="0"/>
              </a:defRPr>
            </a:lvl5pPr>
          </a:lstStyle>
          <a:p>
            <a:pPr lvl="0"/>
            <a:r>
              <a:rPr lang="en-US"/>
              <a:t>SECTION</a:t>
            </a:r>
          </a:p>
        </p:txBody>
      </p:sp>
      <p:sp>
        <p:nvSpPr>
          <p:cNvPr id="11" name="Title 10"/>
          <p:cNvSpPr>
            <a:spLocks noGrp="1"/>
          </p:cNvSpPr>
          <p:nvPr>
            <p:ph type="title" hasCustomPrompt="1"/>
          </p:nvPr>
        </p:nvSpPr>
        <p:spPr>
          <a:xfrm>
            <a:off x="701415" y="593397"/>
            <a:ext cx="12134421" cy="599975"/>
          </a:xfrm>
          <a:prstGeom prst="rect">
            <a:avLst/>
          </a:prstGeom>
        </p:spPr>
        <p:txBody>
          <a:bodyPr lIns="0"/>
          <a:lstStyle>
            <a:lvl1pPr>
              <a:defRPr sz="3968" b="0" i="0">
                <a:latin typeface="Chronicle Display Black" charset="0"/>
                <a:ea typeface="Chronicle Display Black" charset="0"/>
                <a:cs typeface="Chronicle Display Black" charset="0"/>
              </a:defRPr>
            </a:lvl1pPr>
          </a:lstStyle>
          <a:p>
            <a:r>
              <a:rPr lang="en-US"/>
              <a:t>Slide Title</a:t>
            </a:r>
          </a:p>
        </p:txBody>
      </p:sp>
    </p:spTree>
    <p:extLst>
      <p:ext uri="{BB962C8B-B14F-4D97-AF65-F5344CB8AC3E}">
        <p14:creationId xmlns:p14="http://schemas.microsoft.com/office/powerpoint/2010/main" val="1514599073"/>
      </p:ext>
    </p:extLst>
  </p:cSld>
  <p:clrMapOvr>
    <a:masterClrMapping/>
  </p:clrMapOvr>
  <p:extLst>
    <p:ext uri="{DCECCB84-F9BA-43D5-87BE-67443E8EF086}">
      <p15:sldGuideLst xmlns:p15="http://schemas.microsoft.com/office/powerpoint/2012/main">
        <p15:guide id="2" pos="3768">
          <p15:clr>
            <a:srgbClr val="FBAE40"/>
          </p15:clr>
        </p15:guide>
        <p15:guide id="5" orient="horz" pos="216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USE SLIDE MASTER">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47C18F-4B67-4E04-9E47-F64E117A95A1}"/>
              </a:ext>
            </a:extLst>
          </p:cNvPr>
          <p:cNvSpPr>
            <a:spLocks noGrp="1"/>
          </p:cNvSpPr>
          <p:nvPr>
            <p:ph type="title"/>
          </p:nvPr>
        </p:nvSpPr>
        <p:spPr>
          <a:xfrm>
            <a:off x="331210" y="388213"/>
            <a:ext cx="11423809" cy="655172"/>
          </a:xfrm>
        </p:spPr>
        <p:txBody>
          <a:bodyPr vert="horz" lIns="0" tIns="45720" rIns="0" bIns="0" rtlCol="0" anchor="b" anchorCtr="0">
            <a:noAutofit/>
          </a:bodyPr>
          <a:lstStyle>
            <a:lvl1pPr>
              <a:defRPr lang="en-US" sz="3968" b="0" spc="-83" dirty="0">
                <a:latin typeface="+mn-lt"/>
              </a:defRPr>
            </a:lvl1pPr>
          </a:lstStyle>
          <a:p>
            <a:pPr lvl="0" defTabSz="755957">
              <a:lnSpc>
                <a:spcPct val="85000"/>
              </a:lnSpc>
            </a:pPr>
            <a:r>
              <a:rPr lang="en-US"/>
              <a:t>Click to edit Master title style</a:t>
            </a:r>
          </a:p>
        </p:txBody>
      </p:sp>
      <p:sp>
        <p:nvSpPr>
          <p:cNvPr id="6" name="Text Placeholder 8">
            <a:extLst>
              <a:ext uri="{FF2B5EF4-FFF2-40B4-BE49-F238E27FC236}">
                <a16:creationId xmlns:a16="http://schemas.microsoft.com/office/drawing/2014/main" id="{B99A4A57-D2E6-4E69-8F2A-59B3A74CF7D1}"/>
              </a:ext>
            </a:extLst>
          </p:cNvPr>
          <p:cNvSpPr>
            <a:spLocks noGrp="1"/>
          </p:cNvSpPr>
          <p:nvPr>
            <p:ph type="body" sz="quarter" idx="14"/>
          </p:nvPr>
        </p:nvSpPr>
        <p:spPr>
          <a:xfrm>
            <a:off x="331564" y="1137384"/>
            <a:ext cx="11423456" cy="524137"/>
          </a:xfrm>
        </p:spPr>
        <p:txBody>
          <a:bodyPr vert="horz" lIns="0" tIns="0" rIns="0" bIns="0" rtlCol="0">
            <a:noAutofit/>
          </a:bodyPr>
          <a:lstStyle>
            <a:lvl1pPr marL="0" indent="0">
              <a:buNone/>
              <a:defRPr lang="en-US" sz="1543"/>
            </a:lvl1pPr>
          </a:lstStyle>
          <a:p>
            <a:pPr marL="251986" lvl="0" indent="-251986">
              <a:lnSpc>
                <a:spcPct val="130000"/>
              </a:lnSpc>
            </a:pPr>
            <a:r>
              <a:rPr lang="en-US"/>
              <a:t>Edit Master text styles</a:t>
            </a:r>
          </a:p>
        </p:txBody>
      </p:sp>
      <p:sp>
        <p:nvSpPr>
          <p:cNvPr id="7" name="Text Placeholder 5">
            <a:extLst>
              <a:ext uri="{FF2B5EF4-FFF2-40B4-BE49-F238E27FC236}">
                <a16:creationId xmlns:a16="http://schemas.microsoft.com/office/drawing/2014/main" id="{AD5B8850-E845-485F-9BD9-94CC865F7801}"/>
              </a:ext>
            </a:extLst>
          </p:cNvPr>
          <p:cNvSpPr>
            <a:spLocks noGrp="1"/>
          </p:cNvSpPr>
          <p:nvPr>
            <p:ph type="body" sz="quarter" idx="15" hasCustomPrompt="1"/>
          </p:nvPr>
        </p:nvSpPr>
        <p:spPr>
          <a:xfrm>
            <a:off x="331840" y="203825"/>
            <a:ext cx="3699298" cy="223990"/>
          </a:xfrm>
        </p:spPr>
        <p:txBody>
          <a:bodyPr vert="horz" lIns="0" tIns="0" rIns="0" bIns="0" rtlCol="0">
            <a:noAutofit/>
          </a:bodyPr>
          <a:lstStyle>
            <a:lvl1pPr marL="0" indent="0">
              <a:buNone/>
              <a:defRPr lang="en-US" sz="992" b="1" kern="0" cap="all" spc="276" baseline="0" dirty="0">
                <a:solidFill>
                  <a:schemeClr val="accent5">
                    <a:lumMod val="60000"/>
                    <a:lumOff val="40000"/>
                  </a:schemeClr>
                </a:solidFill>
                <a:ea typeface="Nexa Black" charset="0"/>
                <a:cs typeface="Nexa Black" charset="0"/>
              </a:defRPr>
            </a:lvl1pPr>
          </a:lstStyle>
          <a:p>
            <a:pPr marL="251986" lvl="0" indent="-251986"/>
            <a:r>
              <a:rPr lang="en-US"/>
              <a:t>BREADCRUMBS</a:t>
            </a:r>
          </a:p>
        </p:txBody>
      </p:sp>
    </p:spTree>
    <p:extLst>
      <p:ext uri="{BB962C8B-B14F-4D97-AF65-F5344CB8AC3E}">
        <p14:creationId xmlns:p14="http://schemas.microsoft.com/office/powerpoint/2010/main" val="2328664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17992" y="443777"/>
            <a:ext cx="12403792" cy="769968"/>
          </a:xfrm>
          <a:prstGeom prst="rect">
            <a:avLst/>
          </a:prstGeom>
        </p:spPr>
        <p:txBody>
          <a:bodyPr vert="horz" lIns="0" tIns="0" rIns="0" bIns="0" rtlCol="0" anchor="t" anchorCtr="0">
            <a:noAutofit/>
          </a:bodyPr>
          <a:lstStyle>
            <a:lvl1pPr>
              <a:defRPr sz="2205"/>
            </a:lvl1pPr>
          </a:lstStyle>
          <a:p>
            <a:r>
              <a:rPr lang="en-US" noProof="0"/>
              <a:t>Click to edit Master title style</a:t>
            </a:r>
          </a:p>
        </p:txBody>
      </p:sp>
    </p:spTree>
    <p:extLst>
      <p:ext uri="{BB962C8B-B14F-4D97-AF65-F5344CB8AC3E}">
        <p14:creationId xmlns:p14="http://schemas.microsoft.com/office/powerpoint/2010/main" val="849532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1_Title, Subhead">
    <p:spTree>
      <p:nvGrpSpPr>
        <p:cNvPr id="1" name=""/>
        <p:cNvGrpSpPr/>
        <p:nvPr/>
      </p:nvGrpSpPr>
      <p:grpSpPr>
        <a:xfrm>
          <a:off x="0" y="0"/>
          <a:ext cx="0" cy="0"/>
          <a:chOff x="0" y="0"/>
          <a:chExt cx="0" cy="0"/>
        </a:xfrm>
      </p:grpSpPr>
      <p:sp>
        <p:nvSpPr>
          <p:cNvPr id="2" name="Title 1"/>
          <p:cNvSpPr>
            <a:spLocks noGrp="1"/>
          </p:cNvSpPr>
          <p:nvPr>
            <p:ph type="title"/>
          </p:nvPr>
        </p:nvSpPr>
        <p:spPr>
          <a:xfrm>
            <a:off x="1007983" y="766047"/>
            <a:ext cx="11423809" cy="655172"/>
          </a:xfrm>
        </p:spPr>
        <p:txBody>
          <a:bodyPr vert="horz" lIns="0" tIns="45720" rIns="0" bIns="0" rtlCol="0" anchor="b" anchorCtr="0">
            <a:noAutofit/>
          </a:bodyPr>
          <a:lstStyle>
            <a:lvl1pPr>
              <a:defRPr lang="en-US" sz="3968" b="0" i="0" spc="-83" dirty="0">
                <a:latin typeface="Open Sans Light" charset="0"/>
                <a:ea typeface="Open Sans Light" charset="0"/>
                <a:cs typeface="Open Sans Light" charset="0"/>
              </a:defRPr>
            </a:lvl1pPr>
          </a:lstStyle>
          <a:p>
            <a:pPr lvl="0" defTabSz="755957">
              <a:lnSpc>
                <a:spcPct val="85000"/>
              </a:lnSpc>
            </a:pPr>
            <a:r>
              <a:rPr lang="en-US"/>
              <a:t>Click to edit Master title style</a:t>
            </a:r>
          </a:p>
        </p:txBody>
      </p:sp>
      <p:sp>
        <p:nvSpPr>
          <p:cNvPr id="4" name="Text Placeholder 8"/>
          <p:cNvSpPr>
            <a:spLocks noGrp="1"/>
          </p:cNvSpPr>
          <p:nvPr>
            <p:ph type="body" sz="quarter" idx="14"/>
          </p:nvPr>
        </p:nvSpPr>
        <p:spPr>
          <a:xfrm>
            <a:off x="1008337" y="1491776"/>
            <a:ext cx="11423456" cy="524137"/>
          </a:xfrm>
        </p:spPr>
        <p:txBody>
          <a:bodyPr vert="horz" lIns="0" tIns="0" rIns="0" bIns="0" rtlCol="0">
            <a:noAutofit/>
          </a:bodyPr>
          <a:lstStyle>
            <a:lvl1pPr marL="0" indent="0">
              <a:buNone/>
              <a:defRPr lang="en-US" sz="1323"/>
            </a:lvl1pPr>
          </a:lstStyle>
          <a:p>
            <a:pPr marL="251986" lvl="0" indent="-251986">
              <a:lnSpc>
                <a:spcPct val="130000"/>
              </a:lnSpc>
            </a:pPr>
            <a:r>
              <a:rPr lang="en-US"/>
              <a:t>Click to edit Master text styles</a:t>
            </a:r>
          </a:p>
        </p:txBody>
      </p:sp>
    </p:spTree>
    <p:extLst>
      <p:ext uri="{BB962C8B-B14F-4D97-AF65-F5344CB8AC3E}">
        <p14:creationId xmlns:p14="http://schemas.microsoft.com/office/powerpoint/2010/main" val="3743258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breadcrumb">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A80E548E-ED08-0885-1009-236CFCF436E1}"/>
              </a:ext>
            </a:extLst>
          </p:cNvPr>
          <p:cNvSpPr>
            <a:spLocks noGrp="1"/>
          </p:cNvSpPr>
          <p:nvPr>
            <p:ph type="title"/>
          </p:nvPr>
        </p:nvSpPr>
        <p:spPr bwMode="gray">
          <a:xfrm>
            <a:off x="507837" y="503979"/>
            <a:ext cx="12433546" cy="451225"/>
          </a:xfrm>
          <a:prstGeom prst="rect">
            <a:avLst/>
          </a:prstGeom>
        </p:spPr>
        <p:txBody>
          <a:bodyPr anchor="t">
            <a:spAutoFit/>
          </a:bodyPr>
          <a:lstStyle>
            <a:lvl1pPr>
              <a:lnSpc>
                <a:spcPct val="95000"/>
              </a:lnSpc>
              <a:defRPr sz="3086" b="0" i="0" baseline="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noProof="0"/>
              <a:t>Click to edit Master title style</a:t>
            </a:r>
          </a:p>
        </p:txBody>
      </p:sp>
      <p:sp>
        <p:nvSpPr>
          <p:cNvPr id="9" name="Text Placeholder 5">
            <a:extLst>
              <a:ext uri="{FF2B5EF4-FFF2-40B4-BE49-F238E27FC236}">
                <a16:creationId xmlns:a16="http://schemas.microsoft.com/office/drawing/2014/main" id="{2D6BCDC2-09B8-230D-B6B1-831A28A88346}"/>
              </a:ext>
            </a:extLst>
          </p:cNvPr>
          <p:cNvSpPr>
            <a:spLocks noGrp="1"/>
          </p:cNvSpPr>
          <p:nvPr>
            <p:ph type="body" sz="quarter" idx="15" hasCustomPrompt="1"/>
          </p:nvPr>
        </p:nvSpPr>
        <p:spPr>
          <a:xfrm>
            <a:off x="507836" y="251989"/>
            <a:ext cx="12433547" cy="15267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lvl1pPr marL="0" indent="0">
              <a:buNone/>
              <a:defRPr lang="en-US" sz="992" b="1" cap="all" spc="165" baseline="0" dirty="0" smtClean="0">
                <a:solidFill>
                  <a:srgbClr val="63666A"/>
                </a:solidFill>
                <a:latin typeface="Open Sans" panose="020B0606030504020204" pitchFamily="34" charset="0"/>
                <a:ea typeface="Open Sans" panose="020B0606030504020204" pitchFamily="34" charset="0"/>
                <a:cs typeface="Open Sans" panose="020B0606030504020204" pitchFamily="34" charset="0"/>
              </a:defRPr>
            </a:lvl1pPr>
            <a:lvl2pPr>
              <a:defRPr lang="en-US" dirty="0" smtClean="0"/>
            </a:lvl2pPr>
            <a:lvl3pPr>
              <a:defRPr lang="en-US" dirty="0" smtClean="0"/>
            </a:lvl3pPr>
            <a:lvl4pPr>
              <a:defRPr lang="en-US" dirty="0" smtClean="0"/>
            </a:lvl4pPr>
            <a:lvl5pPr>
              <a:defRPr lang="en-US" dirty="0"/>
            </a:lvl5pPr>
          </a:lstStyle>
          <a:p>
            <a:pPr lvl="0" eaLnBrk="0" hangingPunct="0">
              <a:spcBef>
                <a:spcPts val="661"/>
              </a:spcBef>
              <a:spcAft>
                <a:spcPct val="0"/>
              </a:spcAft>
            </a:pPr>
            <a:r>
              <a:rPr lang="en-US"/>
              <a:t>BREADCRUMB</a:t>
            </a:r>
          </a:p>
        </p:txBody>
      </p:sp>
    </p:spTree>
    <p:extLst>
      <p:ext uri="{BB962C8B-B14F-4D97-AF65-F5344CB8AC3E}">
        <p14:creationId xmlns:p14="http://schemas.microsoft.com/office/powerpoint/2010/main" val="209171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2.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8" name="Object 3" hidden="1">
            <a:extLst>
              <a:ext uri="{FF2B5EF4-FFF2-40B4-BE49-F238E27FC236}">
                <a16:creationId xmlns:a16="http://schemas.microsoft.com/office/drawing/2014/main" id="{128C83F4-A638-4DF0-B2B2-A760780ECDCF}"/>
              </a:ext>
            </a:extLst>
          </p:cNvPr>
          <p:cNvGraphicFramePr>
            <a:graphicFrameLocks noChangeAspect="1"/>
          </p:cNvGraphicFramePr>
          <p:nvPr>
            <p:custDataLst>
              <p:tags r:id="rId15"/>
            </p:custDataLst>
            <p:extLst>
              <p:ext uri="{D42A27DB-BD31-4B8C-83A1-F6EECF244321}">
                <p14:modId xmlns:p14="http://schemas.microsoft.com/office/powerpoint/2010/main" val="3041218125"/>
              </p:ext>
            </p:extLst>
          </p:nvPr>
        </p:nvGraphicFramePr>
        <p:xfrm>
          <a:off x="1751" y="1751"/>
          <a:ext cx="3500" cy="1749"/>
        </p:xfrm>
        <a:graphic>
          <a:graphicData uri="http://schemas.openxmlformats.org/presentationml/2006/ole">
            <mc:AlternateContent xmlns:mc="http://schemas.openxmlformats.org/markup-compatibility/2006">
              <mc:Choice xmlns:v="urn:schemas-microsoft-com:vml" Requires="v">
                <p:oleObj name="think-cell Slide" r:id="rId17" imgW="0" imgH="0" progId="TCLayout.ActiveDocument.1">
                  <p:embed/>
                </p:oleObj>
              </mc:Choice>
              <mc:Fallback>
                <p:oleObj name="think-cell Slide" r:id="rId17" imgW="0" imgH="0" progId="TCLayout.ActiveDocument.1">
                  <p:embed/>
                  <p:pic>
                    <p:nvPicPr>
                      <p:cNvPr id="1028" name="Object 3" hidden="1">
                        <a:extLst>
                          <a:ext uri="{FF2B5EF4-FFF2-40B4-BE49-F238E27FC236}">
                            <a16:creationId xmlns:a16="http://schemas.microsoft.com/office/drawing/2014/main" id="{128C83F4-A638-4DF0-B2B2-A760780ECDCF}"/>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751" y="1751"/>
                        <a:ext cx="3500" cy="1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Rectangle 2" hidden="1">
            <a:extLst>
              <a:ext uri="{FF2B5EF4-FFF2-40B4-BE49-F238E27FC236}">
                <a16:creationId xmlns:a16="http://schemas.microsoft.com/office/drawing/2014/main" id="{6F25D464-1C4D-42E6-929C-FB6FCB23D5C3}"/>
              </a:ext>
            </a:extLst>
          </p:cNvPr>
          <p:cNvSpPr/>
          <p:nvPr userDrawn="1">
            <p:custDataLst>
              <p:tags r:id="rId16"/>
            </p:custDataLst>
          </p:nvPr>
        </p:nvSpPr>
        <p:spPr bwMode="gray">
          <a:xfrm>
            <a:off x="0" y="0"/>
            <a:ext cx="174997" cy="174992"/>
          </a:xfrm>
          <a:prstGeom prst="rect">
            <a:avLst/>
          </a:prstGeom>
          <a:solidFill>
            <a:schemeClr val="accent3"/>
          </a:solidFill>
          <a:ln w="19050" algn="ctr">
            <a:noFill/>
            <a:miter lim="800000"/>
            <a:headEnd/>
            <a:tailEnd/>
          </a:ln>
        </p:spPr>
        <p:txBody>
          <a:bodyPr wrap="none" lIns="0" tIns="0" rIns="0" bIns="0" numCol="1" spcCol="0" rtlCol="0" anchor="ctr" anchorCtr="0">
            <a:noAutofit/>
          </a:bodyPr>
          <a:lstStyle/>
          <a:p>
            <a:pPr marL="0" lvl="0" indent="0" algn="ctr">
              <a:lnSpc>
                <a:spcPct val="106000"/>
              </a:lnSpc>
              <a:buFont typeface="Wingdings 2" pitchFamily="18" charset="2"/>
              <a:buNone/>
            </a:pPr>
            <a:endParaRPr lang="en-US" sz="3086" b="0" i="0" baseline="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sym typeface="Open Sans Light" panose="020B0306030504020204" pitchFamily="34" charset="0"/>
            </a:endParaRPr>
          </a:p>
        </p:txBody>
      </p:sp>
      <p:sp>
        <p:nvSpPr>
          <p:cNvPr id="1026" name="Text Placeholder 18">
            <a:extLst>
              <a:ext uri="{FF2B5EF4-FFF2-40B4-BE49-F238E27FC236}">
                <a16:creationId xmlns:a16="http://schemas.microsoft.com/office/drawing/2014/main" id="{7F2C28D5-8027-4D2F-AE3C-64030160CFF5}"/>
              </a:ext>
            </a:extLst>
          </p:cNvPr>
          <p:cNvSpPr>
            <a:spLocks noGrp="1" noChangeArrowheads="1"/>
          </p:cNvSpPr>
          <p:nvPr>
            <p:ph type="body" idx="1"/>
          </p:nvPr>
        </p:nvSpPr>
        <p:spPr bwMode="auto">
          <a:xfrm>
            <a:off x="517992" y="1835672"/>
            <a:ext cx="12403792" cy="5108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itle Placeholder 1">
            <a:extLst>
              <a:ext uri="{FF2B5EF4-FFF2-40B4-BE49-F238E27FC236}">
                <a16:creationId xmlns:a16="http://schemas.microsoft.com/office/drawing/2014/main" id="{2E820E3E-5894-5C47-A4FD-097EBEF2848B}"/>
              </a:ext>
            </a:extLst>
          </p:cNvPr>
          <p:cNvSpPr>
            <a:spLocks noGrp="1"/>
          </p:cNvSpPr>
          <p:nvPr>
            <p:ph type="title"/>
          </p:nvPr>
        </p:nvSpPr>
        <p:spPr bwMode="gray">
          <a:xfrm>
            <a:off x="517992" y="444481"/>
            <a:ext cx="12403792" cy="762967"/>
          </a:xfrm>
          <a:prstGeom prst="rect">
            <a:avLst/>
          </a:prstGeom>
        </p:spPr>
        <p:txBody>
          <a:bodyPr vert="horz" lIns="0" tIns="0" rIns="0" bIns="0" rtlCol="0" anchor="t" anchorCtr="0">
            <a:noAutofit/>
          </a:bodyPr>
          <a:lstStyle/>
          <a:p>
            <a:r>
              <a:rPr lang="en-US" noProof="0"/>
              <a:t>Click to edit Master title style</a:t>
            </a:r>
          </a:p>
        </p:txBody>
      </p:sp>
      <p:sp>
        <p:nvSpPr>
          <p:cNvPr id="1030" name="TextBox 11">
            <a:extLst>
              <a:ext uri="{FF2B5EF4-FFF2-40B4-BE49-F238E27FC236}">
                <a16:creationId xmlns:a16="http://schemas.microsoft.com/office/drawing/2014/main" id="{6CA80F27-F0D4-7249-A6AB-6E9DE383D6B8}"/>
              </a:ext>
            </a:extLst>
          </p:cNvPr>
          <p:cNvSpPr txBox="1">
            <a:spLocks noChangeArrowheads="1"/>
          </p:cNvSpPr>
          <p:nvPr/>
        </p:nvSpPr>
        <p:spPr bwMode="auto">
          <a:xfrm>
            <a:off x="12578790" y="7139693"/>
            <a:ext cx="339494" cy="13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Open Sans" panose="020B0606030504020204" pitchFamily="34" charset="0"/>
              </a:defRPr>
            </a:lvl1pPr>
            <a:lvl2pPr marL="742950" indent="-285750">
              <a:defRPr sz="2400">
                <a:solidFill>
                  <a:schemeClr val="tx1"/>
                </a:solidFill>
                <a:latin typeface="Open Sans" panose="020B0606030504020204" pitchFamily="34" charset="0"/>
              </a:defRPr>
            </a:lvl2pPr>
            <a:lvl3pPr marL="1143000" indent="-228600">
              <a:defRPr sz="2400">
                <a:solidFill>
                  <a:schemeClr val="tx1"/>
                </a:solidFill>
                <a:latin typeface="Open Sans" panose="020B0606030504020204" pitchFamily="34" charset="0"/>
              </a:defRPr>
            </a:lvl3pPr>
            <a:lvl4pPr marL="1600200" indent="-228600">
              <a:defRPr sz="2400">
                <a:solidFill>
                  <a:schemeClr val="tx1"/>
                </a:solidFill>
                <a:latin typeface="Open Sans" panose="020B0606030504020204" pitchFamily="34" charset="0"/>
              </a:defRPr>
            </a:lvl4pPr>
            <a:lvl5pPr marL="2057400" indent="-228600">
              <a:defRPr sz="2400">
                <a:solidFill>
                  <a:schemeClr val="tx1"/>
                </a:solidFill>
                <a:latin typeface="Open Sans" panose="020B0606030504020204" pitchFamily="34" charset="0"/>
              </a:defRPr>
            </a:lvl5pPr>
            <a:lvl6pPr marL="2514600" indent="-228600" defTabSz="1217613" fontAlgn="base">
              <a:spcBef>
                <a:spcPct val="0"/>
              </a:spcBef>
              <a:spcAft>
                <a:spcPct val="0"/>
              </a:spcAft>
              <a:defRPr sz="2400">
                <a:solidFill>
                  <a:schemeClr val="tx1"/>
                </a:solidFill>
                <a:latin typeface="Open Sans" panose="020B0606030504020204" pitchFamily="34" charset="0"/>
              </a:defRPr>
            </a:lvl6pPr>
            <a:lvl7pPr marL="2971800" indent="-228600" defTabSz="1217613" fontAlgn="base">
              <a:spcBef>
                <a:spcPct val="0"/>
              </a:spcBef>
              <a:spcAft>
                <a:spcPct val="0"/>
              </a:spcAft>
              <a:defRPr sz="2400">
                <a:solidFill>
                  <a:schemeClr val="tx1"/>
                </a:solidFill>
                <a:latin typeface="Open Sans" panose="020B0606030504020204" pitchFamily="34" charset="0"/>
              </a:defRPr>
            </a:lvl7pPr>
            <a:lvl8pPr marL="3429000" indent="-228600" defTabSz="1217613" fontAlgn="base">
              <a:spcBef>
                <a:spcPct val="0"/>
              </a:spcBef>
              <a:spcAft>
                <a:spcPct val="0"/>
              </a:spcAft>
              <a:defRPr sz="2400">
                <a:solidFill>
                  <a:schemeClr val="tx1"/>
                </a:solidFill>
                <a:latin typeface="Open Sans" panose="020B0606030504020204" pitchFamily="34" charset="0"/>
              </a:defRPr>
            </a:lvl8pPr>
            <a:lvl9pPr marL="3886200" indent="-228600" defTabSz="1217613" fontAlgn="base">
              <a:spcBef>
                <a:spcPct val="0"/>
              </a:spcBef>
              <a:spcAft>
                <a:spcPct val="0"/>
              </a:spcAft>
              <a:defRPr sz="2400">
                <a:solidFill>
                  <a:schemeClr val="tx1"/>
                </a:solidFill>
                <a:latin typeface="Open Sans" panose="020B0606030504020204" pitchFamily="34" charset="0"/>
              </a:defRPr>
            </a:lvl9pPr>
          </a:lstStyle>
          <a:p>
            <a:pPr algn="r" eaLnBrk="1" hangingPunct="1">
              <a:spcBef>
                <a:spcPts val="882"/>
              </a:spcBef>
              <a:buSzPct val="100000"/>
              <a:buFont typeface="Arial" panose="020B0604020202020204" pitchFamily="34" charset="0"/>
              <a:buNone/>
              <a:defRPr/>
            </a:pPr>
            <a:fld id="{27752BD4-E93D-4983-957F-D1236369E0C1}" type="slidenum">
              <a:rPr lang="en-US" altLang="en-US" sz="882" smtClean="0">
                <a:solidFill>
                  <a:srgbClr val="75787B"/>
                </a:solidFill>
                <a:latin typeface="Open Sans Light" panose="020B0306030504020204" pitchFamily="34" charset="0"/>
                <a:ea typeface="Open Sans Light" panose="020B0306030504020204" pitchFamily="34" charset="0"/>
                <a:cs typeface="Open Sans Light" panose="020B0306030504020204" pitchFamily="34" charset="0"/>
              </a:rPr>
              <a:pPr algn="r" eaLnBrk="1" hangingPunct="1">
                <a:spcBef>
                  <a:spcPts val="882"/>
                </a:spcBef>
                <a:buSzPct val="100000"/>
                <a:buFont typeface="Arial" panose="020B0604020202020204" pitchFamily="34" charset="0"/>
                <a:buNone/>
                <a:defRPr/>
              </a:pPr>
              <a:t>‹#›</a:t>
            </a:fld>
            <a:endParaRPr lang="en-US" altLang="en-US" sz="882">
              <a:solidFill>
                <a:srgbClr val="75787B"/>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951065003"/>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7" r:id="rId13"/>
  </p:sldLayoutIdLst>
  <p:hf hdr="0" ftr="0" dt="0"/>
  <p:txStyles>
    <p:titleStyle>
      <a:lvl1pPr algn="l" defTabSz="1342175" rtl="0" fontAlgn="base">
        <a:spcBef>
          <a:spcPct val="0"/>
        </a:spcBef>
        <a:spcAft>
          <a:spcPct val="0"/>
        </a:spcAft>
        <a:defRPr sz="3086" kern="1200" spc="-55">
          <a:solidFill>
            <a:schemeClr val="tx1"/>
          </a:solidFill>
          <a:latin typeface="+mj-lt"/>
          <a:ea typeface="Open Sans Light" panose="020B0306030504020204" pitchFamily="34" charset="0"/>
          <a:cs typeface="Open Sans Light" panose="020B0306030504020204" pitchFamily="34" charset="0"/>
        </a:defRPr>
      </a:lvl1pPr>
      <a:lvl2pPr algn="l" defTabSz="1342175" rtl="0" fontAlgn="base">
        <a:spcBef>
          <a:spcPct val="0"/>
        </a:spcBef>
        <a:spcAft>
          <a:spcPct val="0"/>
        </a:spcAft>
        <a:defRPr sz="3086">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algn="l" defTabSz="1342175" rtl="0" fontAlgn="base">
        <a:spcBef>
          <a:spcPct val="0"/>
        </a:spcBef>
        <a:spcAft>
          <a:spcPct val="0"/>
        </a:spcAft>
        <a:defRPr sz="3086">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algn="l" defTabSz="1342175" rtl="0" fontAlgn="base">
        <a:spcBef>
          <a:spcPct val="0"/>
        </a:spcBef>
        <a:spcAft>
          <a:spcPct val="0"/>
        </a:spcAft>
        <a:defRPr sz="3086">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algn="l" defTabSz="1342175" rtl="0" fontAlgn="base">
        <a:spcBef>
          <a:spcPct val="0"/>
        </a:spcBef>
        <a:spcAft>
          <a:spcPct val="0"/>
        </a:spcAft>
        <a:defRPr sz="3086">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503972" algn="l" defTabSz="1342175" rtl="0" eaLnBrk="1" fontAlgn="base" hangingPunct="1">
        <a:spcBef>
          <a:spcPct val="0"/>
        </a:spcBef>
        <a:spcAft>
          <a:spcPct val="0"/>
        </a:spcAft>
        <a:defRPr sz="3086">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6pPr>
      <a:lvl7pPr marL="1007943" algn="l" defTabSz="1342175" rtl="0" eaLnBrk="1" fontAlgn="base" hangingPunct="1">
        <a:spcBef>
          <a:spcPct val="0"/>
        </a:spcBef>
        <a:spcAft>
          <a:spcPct val="0"/>
        </a:spcAft>
        <a:defRPr sz="3086">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7pPr>
      <a:lvl8pPr marL="1511915" algn="l" defTabSz="1342175" rtl="0" eaLnBrk="1" fontAlgn="base" hangingPunct="1">
        <a:spcBef>
          <a:spcPct val="0"/>
        </a:spcBef>
        <a:spcAft>
          <a:spcPct val="0"/>
        </a:spcAft>
        <a:defRPr sz="3086">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8pPr>
      <a:lvl9pPr marL="2015886" algn="l" defTabSz="1342175" rtl="0" eaLnBrk="1" fontAlgn="base" hangingPunct="1">
        <a:spcBef>
          <a:spcPct val="0"/>
        </a:spcBef>
        <a:spcAft>
          <a:spcPct val="0"/>
        </a:spcAft>
        <a:defRPr sz="3086">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9pPr>
    </p:titleStyle>
    <p:bodyStyle>
      <a:lvl1pPr algn="l" defTabSz="1342175" rtl="0" fontAlgn="base">
        <a:spcBef>
          <a:spcPct val="0"/>
        </a:spcBef>
        <a:spcAft>
          <a:spcPts val="1475"/>
        </a:spcAft>
        <a:buSzPct val="100000"/>
        <a:buFont typeface="Arial" panose="020B0604020202020204" pitchFamily="34" charset="0"/>
        <a:defRPr sz="1323" kern="1200">
          <a:solidFill>
            <a:schemeClr val="tx1"/>
          </a:solidFill>
          <a:latin typeface="+mn-lt"/>
          <a:ea typeface="Open Sans" panose="020B0606030504020204" pitchFamily="34" charset="0"/>
          <a:cs typeface="Open Sans" panose="020B0606030504020204" pitchFamily="34" charset="0"/>
        </a:defRPr>
      </a:lvl1pPr>
      <a:lvl2pPr algn="l" defTabSz="1342175" rtl="0" fontAlgn="base">
        <a:spcBef>
          <a:spcPct val="0"/>
        </a:spcBef>
        <a:spcAft>
          <a:spcPts val="1475"/>
        </a:spcAft>
        <a:buSzPct val="100000"/>
        <a:buFont typeface="Arial" panose="020B0604020202020204" pitchFamily="34" charset="0"/>
        <a:defRPr lang="en-US" sz="1323" b="1" kern="1200" dirty="0">
          <a:solidFill>
            <a:schemeClr val="tx1"/>
          </a:solidFill>
          <a:latin typeface="+mn-lt"/>
          <a:ea typeface="Open Sans" panose="020B0606030504020204" pitchFamily="34" charset="0"/>
          <a:cs typeface="Open Sans" panose="020B0606030504020204" pitchFamily="34" charset="0"/>
        </a:defRPr>
      </a:lvl2pPr>
      <a:lvl3pPr marL="258985" indent="-258985" algn="l" defTabSz="1342175" rtl="0" fontAlgn="base">
        <a:spcBef>
          <a:spcPct val="0"/>
        </a:spcBef>
        <a:spcAft>
          <a:spcPts val="1475"/>
        </a:spcAft>
        <a:buSzPct val="100000"/>
        <a:buFont typeface="Arial" panose="020B0604020202020204" pitchFamily="34" charset="0"/>
        <a:buChar char="•"/>
        <a:defRPr lang="en-US" sz="1323" kern="1200" dirty="0">
          <a:solidFill>
            <a:schemeClr val="tx1"/>
          </a:solidFill>
          <a:latin typeface="+mn-lt"/>
          <a:ea typeface="Open Sans" panose="020B0606030504020204" pitchFamily="34" charset="0"/>
          <a:cs typeface="Open Sans" panose="020B0606030504020204" pitchFamily="34" charset="0"/>
        </a:defRPr>
      </a:lvl3pPr>
      <a:lvl4pPr marL="523221" indent="-258985" algn="l" defTabSz="1342175" rtl="0" fontAlgn="base">
        <a:spcBef>
          <a:spcPct val="0"/>
        </a:spcBef>
        <a:spcAft>
          <a:spcPts val="1475"/>
        </a:spcAft>
        <a:buSzPct val="100000"/>
        <a:buFont typeface="Verdana" panose="020B0604030504040204" pitchFamily="34" charset="0"/>
        <a:buChar char="−"/>
        <a:defRPr lang="en-US" sz="1323" kern="1200" dirty="0">
          <a:solidFill>
            <a:schemeClr val="tx1"/>
          </a:solidFill>
          <a:latin typeface="+mn-lt"/>
          <a:ea typeface="Open Sans" panose="020B0606030504020204" pitchFamily="34" charset="0"/>
          <a:cs typeface="Open Sans" panose="020B0606030504020204" pitchFamily="34" charset="0"/>
        </a:defRPr>
      </a:lvl4pPr>
      <a:lvl5pPr marL="782206" indent="-258985" algn="l" defTabSz="1172434" rtl="0" fontAlgn="base">
        <a:spcBef>
          <a:spcPct val="0"/>
        </a:spcBef>
        <a:spcAft>
          <a:spcPts val="1475"/>
        </a:spcAft>
        <a:buSzPct val="100000"/>
        <a:buFont typeface="Verdana" panose="020B0604030504040204" pitchFamily="34" charset="0"/>
        <a:buChar char="−"/>
        <a:defRPr lang="en-US" sz="1323" kern="1200" dirty="0">
          <a:solidFill>
            <a:schemeClr val="tx1"/>
          </a:solidFill>
          <a:latin typeface="+mn-lt"/>
          <a:ea typeface="Open Sans" panose="020B0606030504020204" pitchFamily="34" charset="0"/>
          <a:cs typeface="Open Sans" panose="020B0606030504020204" pitchFamily="34" charset="0"/>
        </a:defRPr>
      </a:lvl5pPr>
      <a:lvl6pPr marL="783054" indent="-259254" algn="l" defTabSz="1343891" rtl="0" eaLnBrk="1" latinLnBrk="0" hangingPunct="1">
        <a:spcBef>
          <a:spcPts val="0"/>
        </a:spcBef>
        <a:spcAft>
          <a:spcPts val="1469"/>
        </a:spcAft>
        <a:buFont typeface="Verdana" panose="020B0604030504040204" pitchFamily="34" charset="0"/>
        <a:buChar char="−"/>
        <a:defRPr sz="1764" kern="1200" baseline="0">
          <a:solidFill>
            <a:schemeClr val="tx1"/>
          </a:solidFill>
          <a:latin typeface="+mn-lt"/>
          <a:ea typeface="+mn-ea"/>
          <a:cs typeface="+mn-cs"/>
        </a:defRPr>
      </a:lvl6pPr>
      <a:lvl7pPr marL="783054" indent="-259254" algn="l" defTabSz="1343891" rtl="0" eaLnBrk="1" latinLnBrk="0" hangingPunct="1">
        <a:spcBef>
          <a:spcPts val="0"/>
        </a:spcBef>
        <a:spcAft>
          <a:spcPts val="1469"/>
        </a:spcAft>
        <a:buFont typeface="Verdana" panose="020B0604030504040204" pitchFamily="34" charset="0"/>
        <a:buChar char="−"/>
        <a:defRPr sz="1764" kern="1200">
          <a:solidFill>
            <a:schemeClr val="tx1"/>
          </a:solidFill>
          <a:latin typeface="+mn-lt"/>
          <a:ea typeface="+mn-ea"/>
          <a:cs typeface="+mn-cs"/>
        </a:defRPr>
      </a:lvl7pPr>
      <a:lvl8pPr marL="783054" indent="-259254" algn="l" defTabSz="1343891" rtl="0" eaLnBrk="1" latinLnBrk="0" hangingPunct="1">
        <a:spcBef>
          <a:spcPts val="0"/>
        </a:spcBef>
        <a:spcAft>
          <a:spcPts val="1469"/>
        </a:spcAft>
        <a:buFont typeface="Verdana" panose="020B0604030504040204" pitchFamily="34" charset="0"/>
        <a:buChar char="−"/>
        <a:defRPr sz="1764" kern="1200" baseline="0">
          <a:solidFill>
            <a:schemeClr val="tx1"/>
          </a:solidFill>
          <a:latin typeface="+mn-lt"/>
          <a:ea typeface="+mn-ea"/>
          <a:cs typeface="+mn-cs"/>
        </a:defRPr>
      </a:lvl8pPr>
      <a:lvl9pPr marL="783054" indent="-259254" algn="l" defTabSz="1343891" rtl="0" eaLnBrk="1" latinLnBrk="0" hangingPunct="1">
        <a:spcBef>
          <a:spcPts val="0"/>
        </a:spcBef>
        <a:spcAft>
          <a:spcPts val="1469"/>
        </a:spcAft>
        <a:buFont typeface="Verdana" panose="020B0604030504040204" pitchFamily="34" charset="0"/>
        <a:buChar char="−"/>
        <a:defRPr sz="1764" kern="1200" baseline="0">
          <a:solidFill>
            <a:schemeClr val="tx1"/>
          </a:solidFill>
          <a:latin typeface="+mn-lt"/>
          <a:ea typeface="+mn-ea"/>
          <a:cs typeface="+mn-cs"/>
        </a:defRPr>
      </a:lvl9pPr>
    </p:bodyStyle>
    <p:otherStyle>
      <a:defPPr>
        <a:defRPr lang="en-US"/>
      </a:defPPr>
      <a:lvl1pPr marL="0" algn="l" defTabSz="1343891" rtl="0" eaLnBrk="1" latinLnBrk="0" hangingPunct="1">
        <a:defRPr sz="2646" kern="1200">
          <a:solidFill>
            <a:schemeClr val="tx1"/>
          </a:solidFill>
          <a:latin typeface="+mn-lt"/>
          <a:ea typeface="+mn-ea"/>
          <a:cs typeface="+mn-cs"/>
        </a:defRPr>
      </a:lvl1pPr>
      <a:lvl2pPr marL="671946" algn="l" defTabSz="1343891" rtl="0" eaLnBrk="1" latinLnBrk="0" hangingPunct="1">
        <a:defRPr sz="2646" kern="1200">
          <a:solidFill>
            <a:schemeClr val="tx1"/>
          </a:solidFill>
          <a:latin typeface="+mn-lt"/>
          <a:ea typeface="+mn-ea"/>
          <a:cs typeface="+mn-cs"/>
        </a:defRPr>
      </a:lvl2pPr>
      <a:lvl3pPr marL="1343891" algn="l" defTabSz="1343891" rtl="0" eaLnBrk="1" latinLnBrk="0" hangingPunct="1">
        <a:defRPr sz="2646" kern="1200">
          <a:solidFill>
            <a:schemeClr val="tx1"/>
          </a:solidFill>
          <a:latin typeface="+mn-lt"/>
          <a:ea typeface="+mn-ea"/>
          <a:cs typeface="+mn-cs"/>
        </a:defRPr>
      </a:lvl3pPr>
      <a:lvl4pPr marL="2015836" algn="l" defTabSz="1343891" rtl="0" eaLnBrk="1" latinLnBrk="0" hangingPunct="1">
        <a:defRPr sz="2646" kern="1200">
          <a:solidFill>
            <a:schemeClr val="tx1"/>
          </a:solidFill>
          <a:latin typeface="+mn-lt"/>
          <a:ea typeface="+mn-ea"/>
          <a:cs typeface="+mn-cs"/>
        </a:defRPr>
      </a:lvl4pPr>
      <a:lvl5pPr marL="2687781" algn="l" defTabSz="1343891" rtl="0" eaLnBrk="1" latinLnBrk="0" hangingPunct="1">
        <a:defRPr sz="2646" kern="1200">
          <a:solidFill>
            <a:schemeClr val="tx1"/>
          </a:solidFill>
          <a:latin typeface="+mn-lt"/>
          <a:ea typeface="+mn-ea"/>
          <a:cs typeface="+mn-cs"/>
        </a:defRPr>
      </a:lvl5pPr>
      <a:lvl6pPr marL="3359727" algn="l" defTabSz="1343891" rtl="0" eaLnBrk="1" latinLnBrk="0" hangingPunct="1">
        <a:defRPr sz="2646" kern="1200">
          <a:solidFill>
            <a:schemeClr val="tx1"/>
          </a:solidFill>
          <a:latin typeface="+mn-lt"/>
          <a:ea typeface="+mn-ea"/>
          <a:cs typeface="+mn-cs"/>
        </a:defRPr>
      </a:lvl6pPr>
      <a:lvl7pPr marL="4031672" algn="l" defTabSz="1343891" rtl="0" eaLnBrk="1" latinLnBrk="0" hangingPunct="1">
        <a:defRPr sz="2646" kern="1200">
          <a:solidFill>
            <a:schemeClr val="tx1"/>
          </a:solidFill>
          <a:latin typeface="+mn-lt"/>
          <a:ea typeface="+mn-ea"/>
          <a:cs typeface="+mn-cs"/>
        </a:defRPr>
      </a:lvl7pPr>
      <a:lvl8pPr marL="4703617" algn="l" defTabSz="1343891" rtl="0" eaLnBrk="1" latinLnBrk="0" hangingPunct="1">
        <a:defRPr sz="2646" kern="1200">
          <a:solidFill>
            <a:schemeClr val="tx1"/>
          </a:solidFill>
          <a:latin typeface="+mn-lt"/>
          <a:ea typeface="+mn-ea"/>
          <a:cs typeface="+mn-cs"/>
        </a:defRPr>
      </a:lvl8pPr>
      <a:lvl9pPr marL="5375562" algn="l" defTabSz="1343891" rtl="0" eaLnBrk="1" latinLnBrk="0" hangingPunct="1">
        <a:defRPr sz="264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03992" y="137120"/>
            <a:ext cx="12431792" cy="369332"/>
          </a:xfrm>
          <a:prstGeom prst="rect">
            <a:avLst/>
          </a:prstGeom>
        </p:spPr>
        <p:txBody>
          <a:bodyPr wrap="square" lIns="0" tIns="0" rIns="0" bIns="0">
            <a:spAutoFit/>
          </a:bodyPr>
          <a:lstStyle>
            <a:lvl1pPr>
              <a:defRPr sz="2400" b="0" i="0">
                <a:solidFill>
                  <a:schemeClr val="tx1"/>
                </a:solidFill>
                <a:latin typeface="Open Sans"/>
                <a:cs typeface="Open Sans"/>
              </a:defRPr>
            </a:lvl1pPr>
          </a:lstStyle>
          <a:p>
            <a:endParaRPr/>
          </a:p>
        </p:txBody>
      </p:sp>
      <p:sp>
        <p:nvSpPr>
          <p:cNvPr id="3" name="Holder 3"/>
          <p:cNvSpPr>
            <a:spLocks noGrp="1"/>
          </p:cNvSpPr>
          <p:nvPr>
            <p:ph type="body" idx="1"/>
          </p:nvPr>
        </p:nvSpPr>
        <p:spPr>
          <a:xfrm>
            <a:off x="595178" y="1493064"/>
            <a:ext cx="6344694" cy="169277"/>
          </a:xfrm>
          <a:prstGeom prst="rect">
            <a:avLst/>
          </a:prstGeom>
        </p:spPr>
        <p:txBody>
          <a:bodyPr wrap="square" lIns="0" tIns="0" rIns="0" bIns="0">
            <a:spAutoFit/>
          </a:bodyPr>
          <a:lstStyle>
            <a:lvl1pPr>
              <a:defRPr sz="1100" b="0" i="0">
                <a:solidFill>
                  <a:schemeClr val="tx1"/>
                </a:solidFill>
                <a:latin typeface="Open Sans"/>
                <a:cs typeface="Open Sans"/>
              </a:defRPr>
            </a:lvl1pPr>
          </a:lstStyle>
          <a:p>
            <a:endParaRPr/>
          </a:p>
        </p:txBody>
      </p:sp>
      <p:sp>
        <p:nvSpPr>
          <p:cNvPr id="4" name="Holder 4"/>
          <p:cNvSpPr>
            <a:spLocks noGrp="1"/>
          </p:cNvSpPr>
          <p:nvPr>
            <p:ph type="ftr" sz="quarter" idx="5"/>
          </p:nvPr>
        </p:nvSpPr>
        <p:spPr>
          <a:xfrm>
            <a:off x="4569524" y="7030498"/>
            <a:ext cx="4300728"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71989" y="7030498"/>
            <a:ext cx="3091148"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10/24/2023</a:t>
            </a:fld>
            <a:endParaRPr lang="en-US"/>
          </a:p>
        </p:txBody>
      </p:sp>
      <p:sp>
        <p:nvSpPr>
          <p:cNvPr id="6" name="Holder 6"/>
          <p:cNvSpPr>
            <a:spLocks noGrp="1"/>
          </p:cNvSpPr>
          <p:nvPr>
            <p:ph type="sldNum" sz="quarter" idx="7"/>
          </p:nvPr>
        </p:nvSpPr>
        <p:spPr>
          <a:xfrm>
            <a:off x="9676638" y="7030498"/>
            <a:ext cx="3091148"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031349996"/>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Lst>
  <p:txStyles>
    <p:titleStyle>
      <a:lvl1pPr>
        <a:defRPr>
          <a:latin typeface="+mj-lt"/>
          <a:ea typeface="+mj-ea"/>
          <a:cs typeface="+mj-cs"/>
        </a:defRPr>
      </a:lvl1pPr>
    </p:titleStyle>
    <p:bodyStyle>
      <a:lvl1pPr marL="0">
        <a:defRPr>
          <a:latin typeface="+mn-lt"/>
          <a:ea typeface="+mn-ea"/>
          <a:cs typeface="+mn-cs"/>
        </a:defRPr>
      </a:lvl1pPr>
      <a:lvl2pPr marL="503972">
        <a:defRPr>
          <a:latin typeface="+mn-lt"/>
          <a:ea typeface="+mn-ea"/>
          <a:cs typeface="+mn-cs"/>
        </a:defRPr>
      </a:lvl2pPr>
      <a:lvl3pPr marL="1007943">
        <a:defRPr>
          <a:latin typeface="+mn-lt"/>
          <a:ea typeface="+mn-ea"/>
          <a:cs typeface="+mn-cs"/>
        </a:defRPr>
      </a:lvl3pPr>
      <a:lvl4pPr marL="1511915">
        <a:defRPr>
          <a:latin typeface="+mn-lt"/>
          <a:ea typeface="+mn-ea"/>
          <a:cs typeface="+mn-cs"/>
        </a:defRPr>
      </a:lvl4pPr>
      <a:lvl5pPr marL="2015886">
        <a:defRPr>
          <a:latin typeface="+mn-lt"/>
          <a:ea typeface="+mn-ea"/>
          <a:cs typeface="+mn-cs"/>
        </a:defRPr>
      </a:lvl5pPr>
      <a:lvl6pPr marL="2519858">
        <a:defRPr>
          <a:latin typeface="+mn-lt"/>
          <a:ea typeface="+mn-ea"/>
          <a:cs typeface="+mn-cs"/>
        </a:defRPr>
      </a:lvl6pPr>
      <a:lvl7pPr marL="3023829">
        <a:defRPr>
          <a:latin typeface="+mn-lt"/>
          <a:ea typeface="+mn-ea"/>
          <a:cs typeface="+mn-cs"/>
        </a:defRPr>
      </a:lvl7pPr>
      <a:lvl8pPr marL="3527801">
        <a:defRPr>
          <a:latin typeface="+mn-lt"/>
          <a:ea typeface="+mn-ea"/>
          <a:cs typeface="+mn-cs"/>
        </a:defRPr>
      </a:lvl8pPr>
      <a:lvl9pPr marL="4031772">
        <a:defRPr>
          <a:latin typeface="+mn-lt"/>
          <a:ea typeface="+mn-ea"/>
          <a:cs typeface="+mn-cs"/>
        </a:defRPr>
      </a:lvl9pPr>
    </p:bodyStyle>
    <p:otherStyle>
      <a:lvl1pPr marL="0">
        <a:defRPr>
          <a:latin typeface="+mn-lt"/>
          <a:ea typeface="+mn-ea"/>
          <a:cs typeface="+mn-cs"/>
        </a:defRPr>
      </a:lvl1pPr>
      <a:lvl2pPr marL="503972">
        <a:defRPr>
          <a:latin typeface="+mn-lt"/>
          <a:ea typeface="+mn-ea"/>
          <a:cs typeface="+mn-cs"/>
        </a:defRPr>
      </a:lvl2pPr>
      <a:lvl3pPr marL="1007943">
        <a:defRPr>
          <a:latin typeface="+mn-lt"/>
          <a:ea typeface="+mn-ea"/>
          <a:cs typeface="+mn-cs"/>
        </a:defRPr>
      </a:lvl3pPr>
      <a:lvl4pPr marL="1511915">
        <a:defRPr>
          <a:latin typeface="+mn-lt"/>
          <a:ea typeface="+mn-ea"/>
          <a:cs typeface="+mn-cs"/>
        </a:defRPr>
      </a:lvl4pPr>
      <a:lvl5pPr marL="2015886">
        <a:defRPr>
          <a:latin typeface="+mn-lt"/>
          <a:ea typeface="+mn-ea"/>
          <a:cs typeface="+mn-cs"/>
        </a:defRPr>
      </a:lvl5pPr>
      <a:lvl6pPr marL="2519858">
        <a:defRPr>
          <a:latin typeface="+mn-lt"/>
          <a:ea typeface="+mn-ea"/>
          <a:cs typeface="+mn-cs"/>
        </a:defRPr>
      </a:lvl6pPr>
      <a:lvl7pPr marL="3023829">
        <a:defRPr>
          <a:latin typeface="+mn-lt"/>
          <a:ea typeface="+mn-ea"/>
          <a:cs typeface="+mn-cs"/>
        </a:defRPr>
      </a:lvl7pPr>
      <a:lvl8pPr marL="3527801">
        <a:defRPr>
          <a:latin typeface="+mn-lt"/>
          <a:ea typeface="+mn-ea"/>
          <a:cs typeface="+mn-cs"/>
        </a:defRPr>
      </a:lvl8pPr>
      <a:lvl9pPr marL="4031772">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8.xml"/><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18.png"/><Relationship Id="rId7"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19.png"/><Relationship Id="rId10" Type="http://schemas.microsoft.com/office/2007/relationships/hdphoto" Target="../media/hdphoto4.wdp"/><Relationship Id="rId4" Type="http://schemas.microsoft.com/office/2007/relationships/hdphoto" Target="../media/hdphoto1.wdp"/><Relationship Id="rId9" Type="http://schemas.openxmlformats.org/officeDocument/2006/relationships/image" Target="../media/image21.png"/></Relationships>
</file>

<file path=ppt/slides/_rels/slide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08484" y="6915233"/>
            <a:ext cx="11372411" cy="144225"/>
          </a:xfrm>
          <a:prstGeom prst="rect">
            <a:avLst/>
          </a:prstGeom>
        </p:spPr>
        <p:txBody>
          <a:bodyPr vert="horz" wrap="square" lIns="0" tIns="8400" rIns="0" bIns="0" rtlCol="0">
            <a:spAutoFit/>
          </a:bodyPr>
          <a:lstStyle/>
          <a:p>
            <a:pPr defTabSz="1007943">
              <a:spcBef>
                <a:spcPts val="66"/>
              </a:spcBef>
              <a:tabLst>
                <a:tab pos="8956693" algn="l"/>
              </a:tabLst>
            </a:pPr>
            <a:r>
              <a:rPr sz="882" kern="0" dirty="0">
                <a:solidFill>
                  <a:srgbClr val="A6A6A6"/>
                </a:solidFill>
                <a:latin typeface="Open Sans"/>
                <a:cs typeface="Open Sans"/>
              </a:rPr>
              <a:t>1</a:t>
            </a:r>
            <a:r>
              <a:rPr sz="882" kern="0" spc="209" dirty="0">
                <a:solidFill>
                  <a:srgbClr val="A6A6A6"/>
                </a:solidFill>
                <a:latin typeface="Open Sans"/>
                <a:cs typeface="Open Sans"/>
              </a:rPr>
              <a:t> </a:t>
            </a:r>
            <a:r>
              <a:rPr sz="882" kern="0" dirty="0">
                <a:solidFill>
                  <a:srgbClr val="A6A6A6"/>
                </a:solidFill>
                <a:latin typeface="Open Sans"/>
                <a:cs typeface="Open Sans"/>
              </a:rPr>
              <a:t>|</a:t>
            </a:r>
            <a:r>
              <a:rPr sz="882" kern="0" spc="215" dirty="0">
                <a:solidFill>
                  <a:srgbClr val="A6A6A6"/>
                </a:solidFill>
                <a:latin typeface="Open Sans"/>
                <a:cs typeface="Open Sans"/>
              </a:rPr>
              <a:t> </a:t>
            </a:r>
            <a:r>
              <a:rPr sz="882" kern="0" dirty="0">
                <a:solidFill>
                  <a:srgbClr val="A6A6A6"/>
                </a:solidFill>
                <a:latin typeface="Open Sans"/>
                <a:cs typeface="Open Sans"/>
              </a:rPr>
              <a:t>Copyright</a:t>
            </a:r>
            <a:r>
              <a:rPr sz="882" kern="0" spc="-28" dirty="0">
                <a:solidFill>
                  <a:srgbClr val="A6A6A6"/>
                </a:solidFill>
                <a:latin typeface="Open Sans"/>
                <a:cs typeface="Open Sans"/>
              </a:rPr>
              <a:t> </a:t>
            </a:r>
            <a:r>
              <a:rPr sz="882" kern="0" dirty="0">
                <a:solidFill>
                  <a:srgbClr val="A6A6A6"/>
                </a:solidFill>
                <a:latin typeface="Open Sans"/>
                <a:cs typeface="Open Sans"/>
              </a:rPr>
              <a:t>©</a:t>
            </a:r>
            <a:r>
              <a:rPr sz="882" kern="0" spc="-22" dirty="0">
                <a:solidFill>
                  <a:srgbClr val="A6A6A6"/>
                </a:solidFill>
                <a:latin typeface="Open Sans"/>
                <a:cs typeface="Open Sans"/>
              </a:rPr>
              <a:t> </a:t>
            </a:r>
            <a:r>
              <a:rPr sz="882" kern="0" dirty="0">
                <a:solidFill>
                  <a:srgbClr val="A6A6A6"/>
                </a:solidFill>
                <a:latin typeface="Open Sans"/>
                <a:cs typeface="Open Sans"/>
              </a:rPr>
              <a:t>2022</a:t>
            </a:r>
            <a:r>
              <a:rPr sz="882" kern="0" spc="17" dirty="0">
                <a:solidFill>
                  <a:srgbClr val="A6A6A6"/>
                </a:solidFill>
                <a:latin typeface="Open Sans"/>
                <a:cs typeface="Open Sans"/>
              </a:rPr>
              <a:t> </a:t>
            </a:r>
            <a:r>
              <a:rPr sz="882" kern="0" dirty="0">
                <a:solidFill>
                  <a:srgbClr val="A6A6A6"/>
                </a:solidFill>
                <a:latin typeface="Open Sans"/>
                <a:cs typeface="Open Sans"/>
              </a:rPr>
              <a:t>Deloitte</a:t>
            </a:r>
            <a:r>
              <a:rPr sz="882" kern="0" spc="-6" dirty="0">
                <a:solidFill>
                  <a:srgbClr val="A6A6A6"/>
                </a:solidFill>
                <a:latin typeface="Open Sans"/>
                <a:cs typeface="Open Sans"/>
              </a:rPr>
              <a:t> </a:t>
            </a:r>
            <a:r>
              <a:rPr sz="882" kern="0" dirty="0">
                <a:solidFill>
                  <a:srgbClr val="A6A6A6"/>
                </a:solidFill>
                <a:latin typeface="Open Sans"/>
                <a:cs typeface="Open Sans"/>
              </a:rPr>
              <a:t>Development</a:t>
            </a:r>
            <a:r>
              <a:rPr sz="882" kern="0" spc="-33" dirty="0">
                <a:solidFill>
                  <a:srgbClr val="A6A6A6"/>
                </a:solidFill>
                <a:latin typeface="Open Sans"/>
                <a:cs typeface="Open Sans"/>
              </a:rPr>
              <a:t> </a:t>
            </a:r>
            <a:r>
              <a:rPr sz="882" kern="0" dirty="0">
                <a:solidFill>
                  <a:srgbClr val="A6A6A6"/>
                </a:solidFill>
                <a:latin typeface="Open Sans"/>
                <a:cs typeface="Open Sans"/>
              </a:rPr>
              <a:t>LLC.</a:t>
            </a:r>
            <a:r>
              <a:rPr sz="882" kern="0" spc="-28" dirty="0">
                <a:solidFill>
                  <a:srgbClr val="A6A6A6"/>
                </a:solidFill>
                <a:latin typeface="Open Sans"/>
                <a:cs typeface="Open Sans"/>
              </a:rPr>
              <a:t> </a:t>
            </a:r>
            <a:r>
              <a:rPr sz="882" kern="0" dirty="0">
                <a:solidFill>
                  <a:srgbClr val="A6A6A6"/>
                </a:solidFill>
                <a:latin typeface="Open Sans"/>
                <a:cs typeface="Open Sans"/>
              </a:rPr>
              <a:t>All rights</a:t>
            </a:r>
            <a:r>
              <a:rPr sz="882" kern="0" spc="-11" dirty="0">
                <a:solidFill>
                  <a:srgbClr val="A6A6A6"/>
                </a:solidFill>
                <a:latin typeface="Open Sans"/>
                <a:cs typeface="Open Sans"/>
              </a:rPr>
              <a:t> reserved.</a:t>
            </a:r>
            <a:r>
              <a:rPr sz="882" kern="0" dirty="0">
                <a:solidFill>
                  <a:srgbClr val="A6A6A6"/>
                </a:solidFill>
                <a:latin typeface="Open Sans"/>
                <a:cs typeface="Open Sans"/>
              </a:rPr>
              <a:t>	Deloitte</a:t>
            </a:r>
            <a:r>
              <a:rPr sz="882" kern="0" spc="-39" dirty="0">
                <a:solidFill>
                  <a:srgbClr val="A6A6A6"/>
                </a:solidFill>
                <a:latin typeface="Open Sans"/>
                <a:cs typeface="Open Sans"/>
              </a:rPr>
              <a:t> </a:t>
            </a:r>
            <a:r>
              <a:rPr sz="882" kern="0" dirty="0">
                <a:solidFill>
                  <a:srgbClr val="A6A6A6"/>
                </a:solidFill>
                <a:latin typeface="Open Sans"/>
                <a:cs typeface="Open Sans"/>
              </a:rPr>
              <a:t>Performance</a:t>
            </a:r>
            <a:r>
              <a:rPr sz="882" kern="0" spc="-28" dirty="0">
                <a:solidFill>
                  <a:srgbClr val="A6A6A6"/>
                </a:solidFill>
                <a:latin typeface="Open Sans"/>
                <a:cs typeface="Open Sans"/>
              </a:rPr>
              <a:t> </a:t>
            </a:r>
            <a:r>
              <a:rPr sz="882" kern="0" dirty="0">
                <a:solidFill>
                  <a:srgbClr val="A6A6A6"/>
                </a:solidFill>
                <a:latin typeface="Open Sans"/>
                <a:cs typeface="Open Sans"/>
              </a:rPr>
              <a:t>Management</a:t>
            </a:r>
            <a:r>
              <a:rPr sz="882" kern="0" spc="-17" dirty="0">
                <a:solidFill>
                  <a:srgbClr val="A6A6A6"/>
                </a:solidFill>
                <a:latin typeface="Open Sans"/>
                <a:cs typeface="Open Sans"/>
              </a:rPr>
              <a:t> </a:t>
            </a:r>
            <a:r>
              <a:rPr sz="882" kern="0" spc="-11" dirty="0">
                <a:solidFill>
                  <a:srgbClr val="A6A6A6"/>
                </a:solidFill>
                <a:latin typeface="Open Sans"/>
                <a:cs typeface="Open Sans"/>
              </a:rPr>
              <a:t>Bootcamp</a:t>
            </a:r>
            <a:endParaRPr sz="882" kern="0">
              <a:solidFill>
                <a:sysClr val="windowText" lastClr="000000"/>
              </a:solidFill>
              <a:latin typeface="Open Sans"/>
              <a:cs typeface="Open Sans"/>
            </a:endParaRPr>
          </a:p>
        </p:txBody>
      </p:sp>
      <p:pic>
        <p:nvPicPr>
          <p:cNvPr id="3" name="object 3"/>
          <p:cNvPicPr/>
          <p:nvPr/>
        </p:nvPicPr>
        <p:blipFill>
          <a:blip r:embed="rId3" cstate="print"/>
          <a:stretch>
            <a:fillRect/>
          </a:stretch>
        </p:blipFill>
        <p:spPr>
          <a:xfrm>
            <a:off x="1743100" y="0"/>
            <a:ext cx="11696496" cy="7223688"/>
          </a:xfrm>
          <a:prstGeom prst="rect">
            <a:avLst/>
          </a:prstGeom>
        </p:spPr>
      </p:pic>
      <p:sp>
        <p:nvSpPr>
          <p:cNvPr id="4" name="object 4"/>
          <p:cNvSpPr txBox="1"/>
          <p:nvPr/>
        </p:nvSpPr>
        <p:spPr>
          <a:xfrm>
            <a:off x="468137" y="6586500"/>
            <a:ext cx="5344270" cy="618737"/>
          </a:xfrm>
          <a:prstGeom prst="rect">
            <a:avLst/>
          </a:prstGeom>
          <a:solidFill>
            <a:schemeClr val="bg1"/>
          </a:solidFill>
        </p:spPr>
        <p:txBody>
          <a:bodyPr vert="horz" wrap="square" lIns="0" tIns="49698" rIns="0" bIns="0" rtlCol="0">
            <a:spAutoFit/>
          </a:bodyPr>
          <a:lstStyle/>
          <a:p>
            <a:pPr marL="13999" defTabSz="1007943">
              <a:spcBef>
                <a:spcPts val="391"/>
              </a:spcBef>
            </a:pPr>
            <a:r>
              <a:rPr lang="fr-FR" sz="2205" b="1" kern="0" dirty="0">
                <a:solidFill>
                  <a:sysClr val="windowText" lastClr="000000"/>
                </a:solidFill>
                <a:latin typeface="Open Sans"/>
                <a:cs typeface="Open Sans"/>
              </a:rPr>
              <a:t>Intervention de Aymen Mtimet</a:t>
            </a:r>
            <a:endParaRPr sz="2205" kern="0" dirty="0">
              <a:solidFill>
                <a:sysClr val="windowText" lastClr="000000"/>
              </a:solidFill>
              <a:latin typeface="Open Sans"/>
              <a:cs typeface="Open Sans"/>
            </a:endParaRPr>
          </a:p>
          <a:p>
            <a:pPr marL="55997" defTabSz="1007943">
              <a:spcBef>
                <a:spcPts val="165"/>
              </a:spcBef>
            </a:pPr>
            <a:r>
              <a:rPr lang="fr-FR" sz="1323" kern="0" dirty="0">
                <a:solidFill>
                  <a:sysClr val="windowText" lastClr="000000"/>
                </a:solidFill>
                <a:latin typeface="Open Sans"/>
                <a:cs typeface="Open Sans"/>
              </a:rPr>
              <a:t>Octobre 2023</a:t>
            </a:r>
            <a:endParaRPr sz="1323" kern="0" dirty="0">
              <a:solidFill>
                <a:sysClr val="windowText" lastClr="000000"/>
              </a:solidFill>
              <a:latin typeface="Open Sans"/>
              <a:cs typeface="Open Sans"/>
            </a:endParaRPr>
          </a:p>
        </p:txBody>
      </p:sp>
      <p:grpSp>
        <p:nvGrpSpPr>
          <p:cNvPr id="5" name="object 5"/>
          <p:cNvGrpSpPr/>
          <p:nvPr/>
        </p:nvGrpSpPr>
        <p:grpSpPr>
          <a:xfrm>
            <a:off x="524311" y="503978"/>
            <a:ext cx="2202805" cy="413682"/>
            <a:chOff x="475485" y="457200"/>
            <a:chExt cx="1998345" cy="375285"/>
          </a:xfrm>
        </p:grpSpPr>
        <p:pic>
          <p:nvPicPr>
            <p:cNvPr id="6" name="object 6"/>
            <p:cNvPicPr/>
            <p:nvPr/>
          </p:nvPicPr>
          <p:blipFill>
            <a:blip r:embed="rId4" cstate="print"/>
            <a:stretch>
              <a:fillRect/>
            </a:stretch>
          </p:blipFill>
          <p:spPr>
            <a:xfrm>
              <a:off x="2366771" y="725424"/>
              <a:ext cx="106679" cy="106666"/>
            </a:xfrm>
            <a:prstGeom prst="rect">
              <a:avLst/>
            </a:prstGeom>
          </p:spPr>
        </p:pic>
        <p:sp>
          <p:nvSpPr>
            <p:cNvPr id="7" name="object 7"/>
            <p:cNvSpPr/>
            <p:nvPr/>
          </p:nvSpPr>
          <p:spPr>
            <a:xfrm>
              <a:off x="475485" y="458723"/>
              <a:ext cx="281940" cy="367030"/>
            </a:xfrm>
            <a:custGeom>
              <a:avLst/>
              <a:gdLst/>
              <a:ahLst/>
              <a:cxnLst/>
              <a:rect l="l" t="t" r="r" b="b"/>
              <a:pathLst>
                <a:path w="281940" h="367030">
                  <a:moveTo>
                    <a:pt x="123532" y="0"/>
                  </a:moveTo>
                  <a:lnTo>
                    <a:pt x="0" y="0"/>
                  </a:lnTo>
                  <a:lnTo>
                    <a:pt x="0" y="366903"/>
                  </a:lnTo>
                  <a:lnTo>
                    <a:pt x="115087" y="366903"/>
                  </a:lnTo>
                  <a:lnTo>
                    <a:pt x="157035" y="363753"/>
                  </a:lnTo>
                  <a:lnTo>
                    <a:pt x="194144" y="354355"/>
                  </a:lnTo>
                  <a:lnTo>
                    <a:pt x="253390" y="317207"/>
                  </a:lnTo>
                  <a:lnTo>
                    <a:pt x="277037" y="285496"/>
                  </a:lnTo>
                  <a:lnTo>
                    <a:pt x="96088" y="285496"/>
                  </a:lnTo>
                  <a:lnTo>
                    <a:pt x="96088" y="80352"/>
                  </a:lnTo>
                  <a:lnTo>
                    <a:pt x="281330" y="80352"/>
                  </a:lnTo>
                  <a:lnTo>
                    <a:pt x="276745" y="70840"/>
                  </a:lnTo>
                  <a:lnTo>
                    <a:pt x="256565" y="45466"/>
                  </a:lnTo>
                  <a:lnTo>
                    <a:pt x="230441" y="25869"/>
                  </a:lnTo>
                  <a:lnTo>
                    <a:pt x="199555" y="11633"/>
                  </a:lnTo>
                  <a:lnTo>
                    <a:pt x="163918" y="2946"/>
                  </a:lnTo>
                  <a:lnTo>
                    <a:pt x="123532" y="0"/>
                  </a:lnTo>
                  <a:close/>
                </a:path>
              </a:pathLst>
            </a:custGeom>
            <a:solidFill>
              <a:srgbClr val="000000"/>
            </a:solidFill>
          </p:spPr>
          <p:txBody>
            <a:bodyPr wrap="square" lIns="0" tIns="0" rIns="0" bIns="0" rtlCol="0"/>
            <a:lstStyle/>
            <a:p>
              <a:pPr defTabSz="1007943"/>
              <a:endParaRPr sz="1984" kern="0">
                <a:solidFill>
                  <a:sysClr val="windowText" lastClr="000000"/>
                </a:solidFill>
              </a:endParaRPr>
            </a:p>
          </p:txBody>
        </p:sp>
        <p:pic>
          <p:nvPicPr>
            <p:cNvPr id="8" name="object 8"/>
            <p:cNvPicPr/>
            <p:nvPr/>
          </p:nvPicPr>
          <p:blipFill>
            <a:blip r:embed="rId5" cstate="print"/>
            <a:stretch>
              <a:fillRect/>
            </a:stretch>
          </p:blipFill>
          <p:spPr>
            <a:xfrm>
              <a:off x="592682" y="539081"/>
              <a:ext cx="185826" cy="205130"/>
            </a:xfrm>
            <a:prstGeom prst="rect">
              <a:avLst/>
            </a:prstGeom>
          </p:spPr>
        </p:pic>
        <p:sp>
          <p:nvSpPr>
            <p:cNvPr id="9" name="object 9"/>
            <p:cNvSpPr/>
            <p:nvPr/>
          </p:nvSpPr>
          <p:spPr>
            <a:xfrm>
              <a:off x="806183" y="457199"/>
              <a:ext cx="1537970" cy="372110"/>
            </a:xfrm>
            <a:custGeom>
              <a:avLst/>
              <a:gdLst/>
              <a:ahLst/>
              <a:cxnLst/>
              <a:rect l="l" t="t" r="r" b="b"/>
              <a:pathLst>
                <a:path w="1537970" h="372109">
                  <a:moveTo>
                    <a:pt x="257517" y="215226"/>
                  </a:moveTo>
                  <a:lnTo>
                    <a:pt x="249440" y="162369"/>
                  </a:lnTo>
                  <a:lnTo>
                    <a:pt x="224663" y="122872"/>
                  </a:lnTo>
                  <a:lnTo>
                    <a:pt x="184797" y="99263"/>
                  </a:lnTo>
                  <a:lnTo>
                    <a:pt x="173799" y="96659"/>
                  </a:lnTo>
                  <a:lnTo>
                    <a:pt x="173799" y="198437"/>
                  </a:lnTo>
                  <a:lnTo>
                    <a:pt x="94322" y="198437"/>
                  </a:lnTo>
                  <a:lnTo>
                    <a:pt x="113436" y="160731"/>
                  </a:lnTo>
                  <a:lnTo>
                    <a:pt x="134594" y="155409"/>
                  </a:lnTo>
                  <a:lnTo>
                    <a:pt x="142938" y="156032"/>
                  </a:lnTo>
                  <a:lnTo>
                    <a:pt x="173037" y="188798"/>
                  </a:lnTo>
                  <a:lnTo>
                    <a:pt x="173799" y="198437"/>
                  </a:lnTo>
                  <a:lnTo>
                    <a:pt x="173799" y="96659"/>
                  </a:lnTo>
                  <a:lnTo>
                    <a:pt x="159842" y="93357"/>
                  </a:lnTo>
                  <a:lnTo>
                    <a:pt x="131419" y="91389"/>
                  </a:lnTo>
                  <a:lnTo>
                    <a:pt x="101434" y="93738"/>
                  </a:lnTo>
                  <a:lnTo>
                    <a:pt x="52590" y="112204"/>
                  </a:lnTo>
                  <a:lnTo>
                    <a:pt x="18783" y="148361"/>
                  </a:lnTo>
                  <a:lnTo>
                    <a:pt x="2019" y="201041"/>
                  </a:lnTo>
                  <a:lnTo>
                    <a:pt x="0" y="233070"/>
                  </a:lnTo>
                  <a:lnTo>
                    <a:pt x="2222" y="264782"/>
                  </a:lnTo>
                  <a:lnTo>
                    <a:pt x="20574" y="316026"/>
                  </a:lnTo>
                  <a:lnTo>
                    <a:pt x="57188" y="351688"/>
                  </a:lnTo>
                  <a:lnTo>
                    <a:pt x="108483" y="369430"/>
                  </a:lnTo>
                  <a:lnTo>
                    <a:pt x="139890" y="371614"/>
                  </a:lnTo>
                  <a:lnTo>
                    <a:pt x="155803" y="371411"/>
                  </a:lnTo>
                  <a:lnTo>
                    <a:pt x="194995" y="367411"/>
                  </a:lnTo>
                  <a:lnTo>
                    <a:pt x="240563" y="352729"/>
                  </a:lnTo>
                  <a:lnTo>
                    <a:pt x="229247" y="305485"/>
                  </a:lnTo>
                  <a:lnTo>
                    <a:pt x="225717" y="290791"/>
                  </a:lnTo>
                  <a:lnTo>
                    <a:pt x="217957" y="293763"/>
                  </a:lnTo>
                  <a:lnTo>
                    <a:pt x="210502" y="296443"/>
                  </a:lnTo>
                  <a:lnTo>
                    <a:pt x="163271" y="305130"/>
                  </a:lnTo>
                  <a:lnTo>
                    <a:pt x="151536" y="305485"/>
                  </a:lnTo>
                  <a:lnTo>
                    <a:pt x="138823" y="304698"/>
                  </a:lnTo>
                  <a:lnTo>
                    <a:pt x="102209" y="285407"/>
                  </a:lnTo>
                  <a:lnTo>
                    <a:pt x="93256" y="257213"/>
                  </a:lnTo>
                  <a:lnTo>
                    <a:pt x="257517" y="257213"/>
                  </a:lnTo>
                  <a:lnTo>
                    <a:pt x="257517" y="215226"/>
                  </a:lnTo>
                  <a:close/>
                </a:path>
                <a:path w="1537970" h="372109">
                  <a:moveTo>
                    <a:pt x="384009" y="0"/>
                  </a:moveTo>
                  <a:lnTo>
                    <a:pt x="292582" y="0"/>
                  </a:lnTo>
                  <a:lnTo>
                    <a:pt x="292582" y="368554"/>
                  </a:lnTo>
                  <a:lnTo>
                    <a:pt x="384009" y="368554"/>
                  </a:lnTo>
                  <a:lnTo>
                    <a:pt x="384009" y="0"/>
                  </a:lnTo>
                  <a:close/>
                </a:path>
                <a:path w="1537970" h="372109">
                  <a:moveTo>
                    <a:pt x="687235" y="230974"/>
                  </a:moveTo>
                  <a:lnTo>
                    <a:pt x="683158" y="191490"/>
                  </a:lnTo>
                  <a:lnTo>
                    <a:pt x="638302" y="117652"/>
                  </a:lnTo>
                  <a:lnTo>
                    <a:pt x="593598" y="95999"/>
                  </a:lnTo>
                  <a:lnTo>
                    <a:pt x="593598" y="230974"/>
                  </a:lnTo>
                  <a:lnTo>
                    <a:pt x="593013" y="247307"/>
                  </a:lnTo>
                  <a:lnTo>
                    <a:pt x="579805" y="292163"/>
                  </a:lnTo>
                  <a:lnTo>
                    <a:pt x="554672" y="302336"/>
                  </a:lnTo>
                  <a:lnTo>
                    <a:pt x="544576" y="301167"/>
                  </a:lnTo>
                  <a:lnTo>
                    <a:pt x="517042" y="261658"/>
                  </a:lnTo>
                  <a:lnTo>
                    <a:pt x="514680" y="230974"/>
                  </a:lnTo>
                  <a:lnTo>
                    <a:pt x="515264" y="214668"/>
                  </a:lnTo>
                  <a:lnTo>
                    <a:pt x="529513" y="170840"/>
                  </a:lnTo>
                  <a:lnTo>
                    <a:pt x="554672" y="160655"/>
                  </a:lnTo>
                  <a:lnTo>
                    <a:pt x="564311" y="161823"/>
                  </a:lnTo>
                  <a:lnTo>
                    <a:pt x="591350" y="200418"/>
                  </a:lnTo>
                  <a:lnTo>
                    <a:pt x="593598" y="230974"/>
                  </a:lnTo>
                  <a:lnTo>
                    <a:pt x="593598" y="95999"/>
                  </a:lnTo>
                  <a:lnTo>
                    <a:pt x="591870" y="95453"/>
                  </a:lnTo>
                  <a:lnTo>
                    <a:pt x="574230" y="92379"/>
                  </a:lnTo>
                  <a:lnTo>
                    <a:pt x="555726" y="91376"/>
                  </a:lnTo>
                  <a:lnTo>
                    <a:pt x="525322" y="93726"/>
                  </a:lnTo>
                  <a:lnTo>
                    <a:pt x="475970" y="112191"/>
                  </a:lnTo>
                  <a:lnTo>
                    <a:pt x="441617" y="148170"/>
                  </a:lnTo>
                  <a:lnTo>
                    <a:pt x="424256" y="199707"/>
                  </a:lnTo>
                  <a:lnTo>
                    <a:pt x="422097" y="230974"/>
                  </a:lnTo>
                  <a:lnTo>
                    <a:pt x="424281" y="261670"/>
                  </a:lnTo>
                  <a:lnTo>
                    <a:pt x="442061" y="313194"/>
                  </a:lnTo>
                  <a:lnTo>
                    <a:pt x="476973" y="350367"/>
                  </a:lnTo>
                  <a:lnTo>
                    <a:pt x="525043" y="369252"/>
                  </a:lnTo>
                  <a:lnTo>
                    <a:pt x="553618" y="371602"/>
                  </a:lnTo>
                  <a:lnTo>
                    <a:pt x="583387" y="369417"/>
                  </a:lnTo>
                  <a:lnTo>
                    <a:pt x="632320" y="351256"/>
                  </a:lnTo>
                  <a:lnTo>
                    <a:pt x="667258" y="314223"/>
                  </a:lnTo>
                  <a:lnTo>
                    <a:pt x="672731" y="302336"/>
                  </a:lnTo>
                  <a:lnTo>
                    <a:pt x="678421" y="290017"/>
                  </a:lnTo>
                  <a:lnTo>
                    <a:pt x="685038" y="262255"/>
                  </a:lnTo>
                  <a:lnTo>
                    <a:pt x="687235" y="230974"/>
                  </a:lnTo>
                  <a:close/>
                </a:path>
                <a:path w="1537970" h="372109">
                  <a:moveTo>
                    <a:pt x="815225" y="94424"/>
                  </a:moveTo>
                  <a:lnTo>
                    <a:pt x="723798" y="94424"/>
                  </a:lnTo>
                  <a:lnTo>
                    <a:pt x="723798" y="368554"/>
                  </a:lnTo>
                  <a:lnTo>
                    <a:pt x="815225" y="368554"/>
                  </a:lnTo>
                  <a:lnTo>
                    <a:pt x="815225" y="94424"/>
                  </a:lnTo>
                  <a:close/>
                </a:path>
                <a:path w="1537970" h="372109">
                  <a:moveTo>
                    <a:pt x="815225" y="0"/>
                  </a:moveTo>
                  <a:lnTo>
                    <a:pt x="723798" y="0"/>
                  </a:lnTo>
                  <a:lnTo>
                    <a:pt x="723798" y="62445"/>
                  </a:lnTo>
                  <a:lnTo>
                    <a:pt x="815225" y="62445"/>
                  </a:lnTo>
                  <a:lnTo>
                    <a:pt x="815225" y="0"/>
                  </a:lnTo>
                  <a:close/>
                </a:path>
                <a:path w="1537970" h="372109">
                  <a:moveTo>
                    <a:pt x="1046822" y="288023"/>
                  </a:moveTo>
                  <a:lnTo>
                    <a:pt x="1033907" y="292201"/>
                  </a:lnTo>
                  <a:lnTo>
                    <a:pt x="1022184" y="295173"/>
                  </a:lnTo>
                  <a:lnTo>
                    <a:pt x="1011643" y="296964"/>
                  </a:lnTo>
                  <a:lnTo>
                    <a:pt x="1002309" y="297548"/>
                  </a:lnTo>
                  <a:lnTo>
                    <a:pt x="991184" y="295948"/>
                  </a:lnTo>
                  <a:lnTo>
                    <a:pt x="983234" y="291071"/>
                  </a:lnTo>
                  <a:lnTo>
                    <a:pt x="978458" y="282816"/>
                  </a:lnTo>
                  <a:lnTo>
                    <a:pt x="976871" y="271094"/>
                  </a:lnTo>
                  <a:lnTo>
                    <a:pt x="976871" y="164223"/>
                  </a:lnTo>
                  <a:lnTo>
                    <a:pt x="1036218" y="164223"/>
                  </a:lnTo>
                  <a:lnTo>
                    <a:pt x="1036218" y="93319"/>
                  </a:lnTo>
                  <a:lnTo>
                    <a:pt x="976871" y="93319"/>
                  </a:lnTo>
                  <a:lnTo>
                    <a:pt x="976871" y="7620"/>
                  </a:lnTo>
                  <a:lnTo>
                    <a:pt x="883577" y="24549"/>
                  </a:lnTo>
                  <a:lnTo>
                    <a:pt x="883577" y="93319"/>
                  </a:lnTo>
                  <a:lnTo>
                    <a:pt x="851789" y="93319"/>
                  </a:lnTo>
                  <a:lnTo>
                    <a:pt x="851789" y="164223"/>
                  </a:lnTo>
                  <a:lnTo>
                    <a:pt x="883577" y="164223"/>
                  </a:lnTo>
                  <a:lnTo>
                    <a:pt x="883577" y="277444"/>
                  </a:lnTo>
                  <a:lnTo>
                    <a:pt x="884961" y="299821"/>
                  </a:lnTo>
                  <a:lnTo>
                    <a:pt x="904786" y="348335"/>
                  </a:lnTo>
                  <a:lnTo>
                    <a:pt x="950099" y="370217"/>
                  </a:lnTo>
                  <a:lnTo>
                    <a:pt x="971562" y="371614"/>
                  </a:lnTo>
                  <a:lnTo>
                    <a:pt x="982472" y="371424"/>
                  </a:lnTo>
                  <a:lnTo>
                    <a:pt x="1028407" y="363816"/>
                  </a:lnTo>
                  <a:lnTo>
                    <a:pt x="1046822" y="356793"/>
                  </a:lnTo>
                  <a:lnTo>
                    <a:pt x="1046822" y="288023"/>
                  </a:lnTo>
                  <a:close/>
                </a:path>
                <a:path w="1537970" h="372109">
                  <a:moveTo>
                    <a:pt x="1260144" y="288023"/>
                  </a:moveTo>
                  <a:lnTo>
                    <a:pt x="1247825" y="292201"/>
                  </a:lnTo>
                  <a:lnTo>
                    <a:pt x="1236294" y="295173"/>
                  </a:lnTo>
                  <a:lnTo>
                    <a:pt x="1225562" y="296964"/>
                  </a:lnTo>
                  <a:lnTo>
                    <a:pt x="1215631" y="297548"/>
                  </a:lnTo>
                  <a:lnTo>
                    <a:pt x="1205115" y="295948"/>
                  </a:lnTo>
                  <a:lnTo>
                    <a:pt x="1197483" y="291071"/>
                  </a:lnTo>
                  <a:lnTo>
                    <a:pt x="1192822" y="282816"/>
                  </a:lnTo>
                  <a:lnTo>
                    <a:pt x="1191247" y="271094"/>
                  </a:lnTo>
                  <a:lnTo>
                    <a:pt x="1191247" y="164223"/>
                  </a:lnTo>
                  <a:lnTo>
                    <a:pt x="1249540" y="164223"/>
                  </a:lnTo>
                  <a:lnTo>
                    <a:pt x="1249540" y="93319"/>
                  </a:lnTo>
                  <a:lnTo>
                    <a:pt x="1191247" y="93319"/>
                  </a:lnTo>
                  <a:lnTo>
                    <a:pt x="1191247" y="7620"/>
                  </a:lnTo>
                  <a:lnTo>
                    <a:pt x="1097965" y="23495"/>
                  </a:lnTo>
                  <a:lnTo>
                    <a:pt x="1097965" y="93319"/>
                  </a:lnTo>
                  <a:lnTo>
                    <a:pt x="1065110" y="93319"/>
                  </a:lnTo>
                  <a:lnTo>
                    <a:pt x="1065110" y="164223"/>
                  </a:lnTo>
                  <a:lnTo>
                    <a:pt x="1097965" y="164223"/>
                  </a:lnTo>
                  <a:lnTo>
                    <a:pt x="1097965" y="277444"/>
                  </a:lnTo>
                  <a:lnTo>
                    <a:pt x="1099185" y="299821"/>
                  </a:lnTo>
                  <a:lnTo>
                    <a:pt x="1118108" y="348335"/>
                  </a:lnTo>
                  <a:lnTo>
                    <a:pt x="1163866" y="370217"/>
                  </a:lnTo>
                  <a:lnTo>
                    <a:pt x="1185951" y="371614"/>
                  </a:lnTo>
                  <a:lnTo>
                    <a:pt x="1196708" y="371424"/>
                  </a:lnTo>
                  <a:lnTo>
                    <a:pt x="1242263" y="363816"/>
                  </a:lnTo>
                  <a:lnTo>
                    <a:pt x="1260144" y="356793"/>
                  </a:lnTo>
                  <a:lnTo>
                    <a:pt x="1260144" y="288023"/>
                  </a:lnTo>
                  <a:close/>
                </a:path>
                <a:path w="1537970" h="372109">
                  <a:moveTo>
                    <a:pt x="1537474" y="215226"/>
                  </a:moveTo>
                  <a:lnTo>
                    <a:pt x="1529372" y="162369"/>
                  </a:lnTo>
                  <a:lnTo>
                    <a:pt x="1504556" y="122872"/>
                  </a:lnTo>
                  <a:lnTo>
                    <a:pt x="1464614" y="99263"/>
                  </a:lnTo>
                  <a:lnTo>
                    <a:pt x="1453603" y="96659"/>
                  </a:lnTo>
                  <a:lnTo>
                    <a:pt x="1453603" y="198437"/>
                  </a:lnTo>
                  <a:lnTo>
                    <a:pt x="1373974" y="198437"/>
                  </a:lnTo>
                  <a:lnTo>
                    <a:pt x="1392669" y="160731"/>
                  </a:lnTo>
                  <a:lnTo>
                    <a:pt x="1414322" y="155409"/>
                  </a:lnTo>
                  <a:lnTo>
                    <a:pt x="1422679" y="156032"/>
                  </a:lnTo>
                  <a:lnTo>
                    <a:pt x="1452841" y="188798"/>
                  </a:lnTo>
                  <a:lnTo>
                    <a:pt x="1453603" y="198437"/>
                  </a:lnTo>
                  <a:lnTo>
                    <a:pt x="1453603" y="96659"/>
                  </a:lnTo>
                  <a:lnTo>
                    <a:pt x="1439621" y="93357"/>
                  </a:lnTo>
                  <a:lnTo>
                    <a:pt x="1411147" y="91389"/>
                  </a:lnTo>
                  <a:lnTo>
                    <a:pt x="1381099" y="93738"/>
                  </a:lnTo>
                  <a:lnTo>
                    <a:pt x="1332166" y="112204"/>
                  </a:lnTo>
                  <a:lnTo>
                    <a:pt x="1298130" y="148361"/>
                  </a:lnTo>
                  <a:lnTo>
                    <a:pt x="1280617" y="201041"/>
                  </a:lnTo>
                  <a:lnTo>
                    <a:pt x="1278432" y="233070"/>
                  </a:lnTo>
                  <a:lnTo>
                    <a:pt x="1280795" y="264782"/>
                  </a:lnTo>
                  <a:lnTo>
                    <a:pt x="1299476" y="316026"/>
                  </a:lnTo>
                  <a:lnTo>
                    <a:pt x="1336332" y="351688"/>
                  </a:lnTo>
                  <a:lnTo>
                    <a:pt x="1388148" y="369430"/>
                  </a:lnTo>
                  <a:lnTo>
                    <a:pt x="1419631" y="371614"/>
                  </a:lnTo>
                  <a:lnTo>
                    <a:pt x="1435112" y="371411"/>
                  </a:lnTo>
                  <a:lnTo>
                    <a:pt x="1474838" y="367411"/>
                  </a:lnTo>
                  <a:lnTo>
                    <a:pt x="1519415" y="352729"/>
                  </a:lnTo>
                  <a:lnTo>
                    <a:pt x="1508899" y="305485"/>
                  </a:lnTo>
                  <a:lnTo>
                    <a:pt x="1505623" y="290791"/>
                  </a:lnTo>
                  <a:lnTo>
                    <a:pt x="1465351" y="302831"/>
                  </a:lnTo>
                  <a:lnTo>
                    <a:pt x="1431302" y="305485"/>
                  </a:lnTo>
                  <a:lnTo>
                    <a:pt x="1418551" y="304698"/>
                  </a:lnTo>
                  <a:lnTo>
                    <a:pt x="1381861" y="285407"/>
                  </a:lnTo>
                  <a:lnTo>
                    <a:pt x="1371854" y="257213"/>
                  </a:lnTo>
                  <a:lnTo>
                    <a:pt x="1537474" y="257213"/>
                  </a:lnTo>
                  <a:lnTo>
                    <a:pt x="1537474" y="215226"/>
                  </a:lnTo>
                  <a:close/>
                </a:path>
              </a:pathLst>
            </a:custGeom>
            <a:solidFill>
              <a:srgbClr val="000000"/>
            </a:solidFill>
          </p:spPr>
          <p:txBody>
            <a:bodyPr wrap="square" lIns="0" tIns="0" rIns="0" bIns="0" rtlCol="0"/>
            <a:lstStyle/>
            <a:p>
              <a:pPr defTabSz="1007943"/>
              <a:endParaRPr sz="1984" kern="0">
                <a:solidFill>
                  <a:sysClr val="windowText" lastClr="000000"/>
                </a:solidFill>
              </a:endParaRPr>
            </a:p>
          </p:txBody>
        </p:sp>
      </p:grpSp>
      <p:sp>
        <p:nvSpPr>
          <p:cNvPr id="10" name="object 10"/>
          <p:cNvSpPr txBox="1"/>
          <p:nvPr/>
        </p:nvSpPr>
        <p:spPr>
          <a:xfrm>
            <a:off x="510134" y="3057176"/>
            <a:ext cx="4275576" cy="1983906"/>
          </a:xfrm>
          <a:prstGeom prst="rect">
            <a:avLst/>
          </a:prstGeom>
        </p:spPr>
        <p:txBody>
          <a:bodyPr vert="horz" wrap="square" lIns="0" tIns="13999" rIns="0" bIns="0" rtlCol="0">
            <a:spAutoFit/>
          </a:bodyPr>
          <a:lstStyle/>
          <a:p>
            <a:pPr marL="13999" marR="5600" algn="just" defTabSz="1007943">
              <a:spcBef>
                <a:spcPts val="110"/>
              </a:spcBef>
            </a:pPr>
            <a:r>
              <a:rPr lang="fr-FR" sz="3200" b="1" kern="0" spc="-11" dirty="0">
                <a:solidFill>
                  <a:sysClr val="windowText" lastClr="000000"/>
                </a:solidFill>
                <a:latin typeface="Open Sans"/>
                <a:cs typeface="Open Sans"/>
              </a:rPr>
              <a:t>Session 3 : </a:t>
            </a:r>
          </a:p>
          <a:p>
            <a:pPr marL="13999" marR="5600" algn="just" defTabSz="1007943">
              <a:spcBef>
                <a:spcPts val="110"/>
              </a:spcBef>
            </a:pPr>
            <a:r>
              <a:rPr lang="fr-FR" sz="3200" b="1" kern="0" spc="-11" dirty="0">
                <a:solidFill>
                  <a:sysClr val="windowText" lastClr="000000"/>
                </a:solidFill>
                <a:latin typeface="Open Sans"/>
                <a:cs typeface="Open Sans"/>
              </a:rPr>
              <a:t>Les Institutions de Garantie, Acteurs d'impact</a:t>
            </a:r>
            <a:endParaRPr lang="fr-FR" sz="3200" kern="0" dirty="0">
              <a:solidFill>
                <a:sysClr val="windowText" lastClr="000000"/>
              </a:solidFill>
              <a:latin typeface="Open Sans"/>
              <a:cs typeface="Open Sans"/>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73692A4-57C9-7658-C6EE-ABC9B7EAC601}"/>
              </a:ext>
            </a:extLst>
          </p:cNvPr>
          <p:cNvSpPr>
            <a:spLocks noGrp="1"/>
          </p:cNvSpPr>
          <p:nvPr>
            <p:ph type="title"/>
          </p:nvPr>
        </p:nvSpPr>
        <p:spPr>
          <a:xfrm>
            <a:off x="503992" y="479480"/>
            <a:ext cx="12431791" cy="984885"/>
          </a:xfrm>
        </p:spPr>
        <p:txBody>
          <a:bodyPr/>
          <a:lstStyle/>
          <a:p>
            <a:r>
              <a:rPr lang="fr-FR" sz="3200" dirty="0"/>
              <a:t>Pourquoi mesurer l’impact des programmes et institutions de garantie ? </a:t>
            </a:r>
            <a:endParaRPr lang="fr-FR" sz="3200" b="1" dirty="0">
              <a:latin typeface="+mj-lt"/>
            </a:endParaRPr>
          </a:p>
        </p:txBody>
      </p:sp>
      <p:sp>
        <p:nvSpPr>
          <p:cNvPr id="8" name="ZoneTexte 7">
            <a:extLst>
              <a:ext uri="{FF2B5EF4-FFF2-40B4-BE49-F238E27FC236}">
                <a16:creationId xmlns:a16="http://schemas.microsoft.com/office/drawing/2014/main" id="{16290F7B-1AA9-2D5E-B08C-51CD9C0D4C14}"/>
              </a:ext>
            </a:extLst>
          </p:cNvPr>
          <p:cNvSpPr txBox="1"/>
          <p:nvPr/>
        </p:nvSpPr>
        <p:spPr>
          <a:xfrm>
            <a:off x="503992" y="7099190"/>
            <a:ext cx="10246227" cy="215444"/>
          </a:xfrm>
          <a:prstGeom prst="rect">
            <a:avLst/>
          </a:prstGeom>
          <a:noFill/>
        </p:spPr>
        <p:txBody>
          <a:bodyPr wrap="square" lIns="0" tIns="0" rIns="0" bIns="0" rtlCol="0">
            <a:spAutoFit/>
          </a:bodyPr>
          <a:lstStyle/>
          <a:p>
            <a:pPr>
              <a:spcBef>
                <a:spcPts val="600"/>
              </a:spcBef>
              <a:buSzPct val="100000"/>
            </a:pPr>
            <a:r>
              <a:rPr lang="fr-FR" sz="1400" b="1" i="1" dirty="0">
                <a:solidFill>
                  <a:srgbClr val="313131"/>
                </a:solidFill>
              </a:rPr>
              <a:t>Source</a:t>
            </a:r>
            <a:r>
              <a:rPr lang="fr-FR" sz="1400" i="1" dirty="0">
                <a:solidFill>
                  <a:srgbClr val="313131"/>
                </a:solidFill>
              </a:rPr>
              <a:t> : P</a:t>
            </a:r>
            <a:r>
              <a:rPr lang="fr-FR" sz="1400" i="1" dirty="0"/>
              <a:t>rincipes applicables aux mécanismes publics de garantie de crédit dédiés aux PME</a:t>
            </a:r>
            <a:endParaRPr lang="fr-FR" sz="1400" i="1" dirty="0">
              <a:solidFill>
                <a:srgbClr val="313131"/>
              </a:solidFill>
            </a:endParaRPr>
          </a:p>
        </p:txBody>
      </p:sp>
      <p:graphicFrame>
        <p:nvGraphicFramePr>
          <p:cNvPr id="42" name="Table 63">
            <a:extLst>
              <a:ext uri="{FF2B5EF4-FFF2-40B4-BE49-F238E27FC236}">
                <a16:creationId xmlns:a16="http://schemas.microsoft.com/office/drawing/2014/main" id="{6A0ECC7E-AFD5-C63D-7894-460408E03120}"/>
              </a:ext>
            </a:extLst>
          </p:cNvPr>
          <p:cNvGraphicFramePr>
            <a:graphicFrameLocks noGrp="1"/>
          </p:cNvGraphicFramePr>
          <p:nvPr>
            <p:extLst>
              <p:ext uri="{D42A27DB-BD31-4B8C-83A1-F6EECF244321}">
                <p14:modId xmlns:p14="http://schemas.microsoft.com/office/powerpoint/2010/main" val="1639439604"/>
              </p:ext>
            </p:extLst>
          </p:nvPr>
        </p:nvGraphicFramePr>
        <p:xfrm>
          <a:off x="655093" y="2121942"/>
          <a:ext cx="11616452" cy="2665917"/>
        </p:xfrm>
        <a:graphic>
          <a:graphicData uri="http://schemas.openxmlformats.org/drawingml/2006/table">
            <a:tbl>
              <a:tblPr firstRow="1" bandRow="1"/>
              <a:tblGrid>
                <a:gridCol w="5808226">
                  <a:extLst>
                    <a:ext uri="{9D8B030D-6E8A-4147-A177-3AD203B41FA5}">
                      <a16:colId xmlns:a16="http://schemas.microsoft.com/office/drawing/2014/main" val="242598728"/>
                    </a:ext>
                  </a:extLst>
                </a:gridCol>
                <a:gridCol w="5808226">
                  <a:extLst>
                    <a:ext uri="{9D8B030D-6E8A-4147-A177-3AD203B41FA5}">
                      <a16:colId xmlns:a16="http://schemas.microsoft.com/office/drawing/2014/main" val="2297358663"/>
                    </a:ext>
                  </a:extLst>
                </a:gridCol>
              </a:tblGrid>
              <a:tr h="1130799">
                <a:tc>
                  <a:txBody>
                    <a:bodyPr/>
                    <a:lstStyle>
                      <a:lvl1pPr marL="0" algn="l" defTabSz="1343891" rtl="0" eaLnBrk="1" latinLnBrk="0" hangingPunct="1">
                        <a:defRPr sz="2646" b="1" kern="1200">
                          <a:solidFill>
                            <a:schemeClr val="lt1"/>
                          </a:solidFill>
                          <a:latin typeface="Open Sans"/>
                        </a:defRPr>
                      </a:lvl1pPr>
                      <a:lvl2pPr marL="671946" algn="l" defTabSz="1343891" rtl="0" eaLnBrk="1" latinLnBrk="0" hangingPunct="1">
                        <a:defRPr sz="2646" b="1" kern="1200">
                          <a:solidFill>
                            <a:schemeClr val="lt1"/>
                          </a:solidFill>
                          <a:latin typeface="Open Sans"/>
                        </a:defRPr>
                      </a:lvl2pPr>
                      <a:lvl3pPr marL="1343891" algn="l" defTabSz="1343891" rtl="0" eaLnBrk="1" latinLnBrk="0" hangingPunct="1">
                        <a:defRPr sz="2646" b="1" kern="1200">
                          <a:solidFill>
                            <a:schemeClr val="lt1"/>
                          </a:solidFill>
                          <a:latin typeface="Open Sans"/>
                        </a:defRPr>
                      </a:lvl3pPr>
                      <a:lvl4pPr marL="2015836" algn="l" defTabSz="1343891" rtl="0" eaLnBrk="1" latinLnBrk="0" hangingPunct="1">
                        <a:defRPr sz="2646" b="1" kern="1200">
                          <a:solidFill>
                            <a:schemeClr val="lt1"/>
                          </a:solidFill>
                          <a:latin typeface="Open Sans"/>
                        </a:defRPr>
                      </a:lvl4pPr>
                      <a:lvl5pPr marL="2687781" algn="l" defTabSz="1343891" rtl="0" eaLnBrk="1" latinLnBrk="0" hangingPunct="1">
                        <a:defRPr sz="2646" b="1" kern="1200">
                          <a:solidFill>
                            <a:schemeClr val="lt1"/>
                          </a:solidFill>
                          <a:latin typeface="Open Sans"/>
                        </a:defRPr>
                      </a:lvl5pPr>
                      <a:lvl6pPr marL="3359727" algn="l" defTabSz="1343891" rtl="0" eaLnBrk="1" latinLnBrk="0" hangingPunct="1">
                        <a:defRPr sz="2646" b="1" kern="1200">
                          <a:solidFill>
                            <a:schemeClr val="lt1"/>
                          </a:solidFill>
                          <a:latin typeface="Open Sans"/>
                        </a:defRPr>
                      </a:lvl6pPr>
                      <a:lvl7pPr marL="4031672" algn="l" defTabSz="1343891" rtl="0" eaLnBrk="1" latinLnBrk="0" hangingPunct="1">
                        <a:defRPr sz="2646" b="1" kern="1200">
                          <a:solidFill>
                            <a:schemeClr val="lt1"/>
                          </a:solidFill>
                          <a:latin typeface="Open Sans"/>
                        </a:defRPr>
                      </a:lvl7pPr>
                      <a:lvl8pPr marL="4703617" algn="l" defTabSz="1343891" rtl="0" eaLnBrk="1" latinLnBrk="0" hangingPunct="1">
                        <a:defRPr sz="2646" b="1" kern="1200">
                          <a:solidFill>
                            <a:schemeClr val="lt1"/>
                          </a:solidFill>
                          <a:latin typeface="Open Sans"/>
                        </a:defRPr>
                      </a:lvl8pPr>
                      <a:lvl9pPr marL="5375562" algn="l" defTabSz="1343891" rtl="0" eaLnBrk="1" latinLnBrk="0" hangingPunct="1">
                        <a:defRPr sz="2646" b="1" kern="1200">
                          <a:solidFill>
                            <a:schemeClr val="lt1"/>
                          </a:solidFill>
                          <a:latin typeface="Open Sans"/>
                        </a:defRPr>
                      </a:lvl9pPr>
                    </a:lstStyle>
                    <a:p>
                      <a:pPr algn="just"/>
                      <a:r>
                        <a:rPr lang="fr-FR"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Pour évaluer l’efficacité  des programmes de garantie </a:t>
                      </a:r>
                      <a:r>
                        <a:rPr lang="en-US" sz="2000" b="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a:txBody>
                  <a:tcPr marL="1280160" marR="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343891" rtl="0" eaLnBrk="1" latinLnBrk="0" hangingPunct="1">
                        <a:defRPr sz="2646" b="1" kern="1200">
                          <a:solidFill>
                            <a:schemeClr val="lt1"/>
                          </a:solidFill>
                          <a:latin typeface="Open Sans"/>
                        </a:defRPr>
                      </a:lvl1pPr>
                      <a:lvl2pPr marL="671946" algn="l" defTabSz="1343891" rtl="0" eaLnBrk="1" latinLnBrk="0" hangingPunct="1">
                        <a:defRPr sz="2646" b="1" kern="1200">
                          <a:solidFill>
                            <a:schemeClr val="lt1"/>
                          </a:solidFill>
                          <a:latin typeface="Open Sans"/>
                        </a:defRPr>
                      </a:lvl2pPr>
                      <a:lvl3pPr marL="1343891" algn="l" defTabSz="1343891" rtl="0" eaLnBrk="1" latinLnBrk="0" hangingPunct="1">
                        <a:defRPr sz="2646" b="1" kern="1200">
                          <a:solidFill>
                            <a:schemeClr val="lt1"/>
                          </a:solidFill>
                          <a:latin typeface="Open Sans"/>
                        </a:defRPr>
                      </a:lvl3pPr>
                      <a:lvl4pPr marL="2015836" algn="l" defTabSz="1343891" rtl="0" eaLnBrk="1" latinLnBrk="0" hangingPunct="1">
                        <a:defRPr sz="2646" b="1" kern="1200">
                          <a:solidFill>
                            <a:schemeClr val="lt1"/>
                          </a:solidFill>
                          <a:latin typeface="Open Sans"/>
                        </a:defRPr>
                      </a:lvl4pPr>
                      <a:lvl5pPr marL="2687781" algn="l" defTabSz="1343891" rtl="0" eaLnBrk="1" latinLnBrk="0" hangingPunct="1">
                        <a:defRPr sz="2646" b="1" kern="1200">
                          <a:solidFill>
                            <a:schemeClr val="lt1"/>
                          </a:solidFill>
                          <a:latin typeface="Open Sans"/>
                        </a:defRPr>
                      </a:lvl5pPr>
                      <a:lvl6pPr marL="3359727" algn="l" defTabSz="1343891" rtl="0" eaLnBrk="1" latinLnBrk="0" hangingPunct="1">
                        <a:defRPr sz="2646" b="1" kern="1200">
                          <a:solidFill>
                            <a:schemeClr val="lt1"/>
                          </a:solidFill>
                          <a:latin typeface="Open Sans"/>
                        </a:defRPr>
                      </a:lvl6pPr>
                      <a:lvl7pPr marL="4031672" algn="l" defTabSz="1343891" rtl="0" eaLnBrk="1" latinLnBrk="0" hangingPunct="1">
                        <a:defRPr sz="2646" b="1" kern="1200">
                          <a:solidFill>
                            <a:schemeClr val="lt1"/>
                          </a:solidFill>
                          <a:latin typeface="Open Sans"/>
                        </a:defRPr>
                      </a:lvl7pPr>
                      <a:lvl8pPr marL="4703617" algn="l" defTabSz="1343891" rtl="0" eaLnBrk="1" latinLnBrk="0" hangingPunct="1">
                        <a:defRPr sz="2646" b="1" kern="1200">
                          <a:solidFill>
                            <a:schemeClr val="lt1"/>
                          </a:solidFill>
                          <a:latin typeface="Open Sans"/>
                        </a:defRPr>
                      </a:lvl8pPr>
                      <a:lvl9pPr marL="5375562" algn="l" defTabSz="1343891" rtl="0" eaLnBrk="1" latinLnBrk="0" hangingPunct="1">
                        <a:defRPr sz="2646" b="1" kern="1200">
                          <a:solidFill>
                            <a:schemeClr val="lt1"/>
                          </a:solidFill>
                          <a:latin typeface="Open Sans"/>
                        </a:defRPr>
                      </a:lvl9pPr>
                    </a:lstStyle>
                    <a:p>
                      <a:pPr algn="l"/>
                      <a:r>
                        <a:rPr lang="fr-FR"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Pour rendre compte de l’utilisation des fonds publics </a:t>
                      </a:r>
                    </a:p>
                  </a:txBody>
                  <a:tcPr marL="1280160" marR="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92808539"/>
                  </a:ext>
                </a:extLst>
              </a:tr>
              <a:tr h="1535118">
                <a:tc>
                  <a:txBody>
                    <a:bodyPr/>
                    <a:lstStyle>
                      <a:lvl1pPr marL="0" algn="l" defTabSz="1343891" rtl="0" eaLnBrk="1" latinLnBrk="0" hangingPunct="1">
                        <a:defRPr sz="2646" kern="1200">
                          <a:solidFill>
                            <a:schemeClr val="dk1"/>
                          </a:solidFill>
                          <a:latin typeface="Open Sans"/>
                        </a:defRPr>
                      </a:lvl1pPr>
                      <a:lvl2pPr marL="671946" algn="l" defTabSz="1343891" rtl="0" eaLnBrk="1" latinLnBrk="0" hangingPunct="1">
                        <a:defRPr sz="2646" kern="1200">
                          <a:solidFill>
                            <a:schemeClr val="dk1"/>
                          </a:solidFill>
                          <a:latin typeface="Open Sans"/>
                        </a:defRPr>
                      </a:lvl2pPr>
                      <a:lvl3pPr marL="1343891" algn="l" defTabSz="1343891" rtl="0" eaLnBrk="1" latinLnBrk="0" hangingPunct="1">
                        <a:defRPr sz="2646" kern="1200">
                          <a:solidFill>
                            <a:schemeClr val="dk1"/>
                          </a:solidFill>
                          <a:latin typeface="Open Sans"/>
                        </a:defRPr>
                      </a:lvl3pPr>
                      <a:lvl4pPr marL="2015836" algn="l" defTabSz="1343891" rtl="0" eaLnBrk="1" latinLnBrk="0" hangingPunct="1">
                        <a:defRPr sz="2646" kern="1200">
                          <a:solidFill>
                            <a:schemeClr val="dk1"/>
                          </a:solidFill>
                          <a:latin typeface="Open Sans"/>
                        </a:defRPr>
                      </a:lvl4pPr>
                      <a:lvl5pPr marL="2687781" algn="l" defTabSz="1343891" rtl="0" eaLnBrk="1" latinLnBrk="0" hangingPunct="1">
                        <a:defRPr sz="2646" kern="1200">
                          <a:solidFill>
                            <a:schemeClr val="dk1"/>
                          </a:solidFill>
                          <a:latin typeface="Open Sans"/>
                        </a:defRPr>
                      </a:lvl5pPr>
                      <a:lvl6pPr marL="3359727" algn="l" defTabSz="1343891" rtl="0" eaLnBrk="1" latinLnBrk="0" hangingPunct="1">
                        <a:defRPr sz="2646" kern="1200">
                          <a:solidFill>
                            <a:schemeClr val="dk1"/>
                          </a:solidFill>
                          <a:latin typeface="Open Sans"/>
                        </a:defRPr>
                      </a:lvl6pPr>
                      <a:lvl7pPr marL="4031672" algn="l" defTabSz="1343891" rtl="0" eaLnBrk="1" latinLnBrk="0" hangingPunct="1">
                        <a:defRPr sz="2646" kern="1200">
                          <a:solidFill>
                            <a:schemeClr val="dk1"/>
                          </a:solidFill>
                          <a:latin typeface="Open Sans"/>
                        </a:defRPr>
                      </a:lvl7pPr>
                      <a:lvl8pPr marL="4703617" algn="l" defTabSz="1343891" rtl="0" eaLnBrk="1" latinLnBrk="0" hangingPunct="1">
                        <a:defRPr sz="2646" kern="1200">
                          <a:solidFill>
                            <a:schemeClr val="dk1"/>
                          </a:solidFill>
                          <a:latin typeface="Open Sans"/>
                        </a:defRPr>
                      </a:lvl8pPr>
                      <a:lvl9pPr marL="5375562" algn="l" defTabSz="1343891" rtl="0" eaLnBrk="1" latinLnBrk="0" hangingPunct="1">
                        <a:defRPr sz="2646" kern="1200">
                          <a:solidFill>
                            <a:schemeClr val="dk1"/>
                          </a:solidFill>
                          <a:latin typeface="Open Sans"/>
                        </a:defRPr>
                      </a:lvl9pPr>
                    </a:lstStyle>
                    <a:p>
                      <a:pPr algn="just"/>
                      <a:r>
                        <a:rPr lang="fr-FR" sz="2000" b="1" noProof="0" dirty="0">
                          <a:latin typeface="Open Sans" panose="020B0606030504020204" pitchFamily="34" charset="0"/>
                          <a:ea typeface="Open Sans" panose="020B0606030504020204" pitchFamily="34" charset="0"/>
                          <a:cs typeface="Open Sans" panose="020B0606030504020204" pitchFamily="34" charset="0"/>
                        </a:rPr>
                        <a:t>Pour mesurer les retombées économiques</a:t>
                      </a:r>
                    </a:p>
                  </a:txBody>
                  <a:tcPr marL="1280160" marR="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343891" rtl="0" eaLnBrk="1" latinLnBrk="0" hangingPunct="1">
                        <a:defRPr sz="2646" kern="1200">
                          <a:solidFill>
                            <a:schemeClr val="dk1"/>
                          </a:solidFill>
                          <a:latin typeface="Open Sans"/>
                        </a:defRPr>
                      </a:lvl1pPr>
                      <a:lvl2pPr marL="671946" algn="l" defTabSz="1343891" rtl="0" eaLnBrk="1" latinLnBrk="0" hangingPunct="1">
                        <a:defRPr sz="2646" kern="1200">
                          <a:solidFill>
                            <a:schemeClr val="dk1"/>
                          </a:solidFill>
                          <a:latin typeface="Open Sans"/>
                        </a:defRPr>
                      </a:lvl2pPr>
                      <a:lvl3pPr marL="1343891" algn="l" defTabSz="1343891" rtl="0" eaLnBrk="1" latinLnBrk="0" hangingPunct="1">
                        <a:defRPr sz="2646" kern="1200">
                          <a:solidFill>
                            <a:schemeClr val="dk1"/>
                          </a:solidFill>
                          <a:latin typeface="Open Sans"/>
                        </a:defRPr>
                      </a:lvl3pPr>
                      <a:lvl4pPr marL="2015836" algn="l" defTabSz="1343891" rtl="0" eaLnBrk="1" latinLnBrk="0" hangingPunct="1">
                        <a:defRPr sz="2646" kern="1200">
                          <a:solidFill>
                            <a:schemeClr val="dk1"/>
                          </a:solidFill>
                          <a:latin typeface="Open Sans"/>
                        </a:defRPr>
                      </a:lvl4pPr>
                      <a:lvl5pPr marL="2687781" algn="l" defTabSz="1343891" rtl="0" eaLnBrk="1" latinLnBrk="0" hangingPunct="1">
                        <a:defRPr sz="2646" kern="1200">
                          <a:solidFill>
                            <a:schemeClr val="dk1"/>
                          </a:solidFill>
                          <a:latin typeface="Open Sans"/>
                        </a:defRPr>
                      </a:lvl5pPr>
                      <a:lvl6pPr marL="3359727" algn="l" defTabSz="1343891" rtl="0" eaLnBrk="1" latinLnBrk="0" hangingPunct="1">
                        <a:defRPr sz="2646" kern="1200">
                          <a:solidFill>
                            <a:schemeClr val="dk1"/>
                          </a:solidFill>
                          <a:latin typeface="Open Sans"/>
                        </a:defRPr>
                      </a:lvl6pPr>
                      <a:lvl7pPr marL="4031672" algn="l" defTabSz="1343891" rtl="0" eaLnBrk="1" latinLnBrk="0" hangingPunct="1">
                        <a:defRPr sz="2646" kern="1200">
                          <a:solidFill>
                            <a:schemeClr val="dk1"/>
                          </a:solidFill>
                          <a:latin typeface="Open Sans"/>
                        </a:defRPr>
                      </a:lvl7pPr>
                      <a:lvl8pPr marL="4703617" algn="l" defTabSz="1343891" rtl="0" eaLnBrk="1" latinLnBrk="0" hangingPunct="1">
                        <a:defRPr sz="2646" kern="1200">
                          <a:solidFill>
                            <a:schemeClr val="dk1"/>
                          </a:solidFill>
                          <a:latin typeface="Open Sans"/>
                        </a:defRPr>
                      </a:lvl8pPr>
                      <a:lvl9pPr marL="5375562" algn="l" defTabSz="1343891" rtl="0" eaLnBrk="1" latinLnBrk="0" hangingPunct="1">
                        <a:defRPr sz="2646" kern="1200">
                          <a:solidFill>
                            <a:schemeClr val="dk1"/>
                          </a:solidFill>
                          <a:latin typeface="Open Sans"/>
                        </a:defRPr>
                      </a:lvl9pPr>
                    </a:lstStyle>
                    <a:p>
                      <a:pPr algn="l"/>
                      <a:r>
                        <a:rPr lang="fr-FR" sz="2000" b="1" dirty="0">
                          <a:latin typeface="Open Sans" panose="020B0606030504020204" pitchFamily="34" charset="0"/>
                          <a:ea typeface="Open Sans" panose="020B0606030504020204" pitchFamily="34" charset="0"/>
                          <a:cs typeface="Open Sans" panose="020B0606030504020204" pitchFamily="34" charset="0"/>
                        </a:rPr>
                        <a:t>Pour mesurer la réalisation des objectifs stratégiques</a:t>
                      </a:r>
                    </a:p>
                  </a:txBody>
                  <a:tcPr marL="1280160" marR="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508753"/>
                  </a:ext>
                </a:extLst>
              </a:tr>
            </a:tbl>
          </a:graphicData>
        </a:graphic>
      </p:graphicFrame>
      <p:sp>
        <p:nvSpPr>
          <p:cNvPr id="43" name="Freeform 723">
            <a:extLst>
              <a:ext uri="{FF2B5EF4-FFF2-40B4-BE49-F238E27FC236}">
                <a16:creationId xmlns:a16="http://schemas.microsoft.com/office/drawing/2014/main" id="{7044855A-8492-C901-43F4-A4416C311E2A}"/>
              </a:ext>
            </a:extLst>
          </p:cNvPr>
          <p:cNvSpPr>
            <a:spLocks noChangeAspect="1" noEditPoints="1"/>
          </p:cNvSpPr>
          <p:nvPr/>
        </p:nvSpPr>
        <p:spPr bwMode="auto">
          <a:xfrm>
            <a:off x="869941" y="2430290"/>
            <a:ext cx="699761" cy="699761"/>
          </a:xfrm>
          <a:custGeom>
            <a:avLst/>
            <a:gdLst>
              <a:gd name="T0" fmla="*/ 248 w 512"/>
              <a:gd name="T1" fmla="*/ 263 h 512"/>
              <a:gd name="T2" fmla="*/ 263 w 512"/>
              <a:gd name="T3" fmla="*/ 263 h 512"/>
              <a:gd name="T4" fmla="*/ 288 w 512"/>
              <a:gd name="T5" fmla="*/ 256 h 512"/>
              <a:gd name="T6" fmla="*/ 224 w 512"/>
              <a:gd name="T7" fmla="*/ 256 h 512"/>
              <a:gd name="T8" fmla="*/ 269 w 512"/>
              <a:gd name="T9" fmla="*/ 227 h 512"/>
              <a:gd name="T10" fmla="*/ 331 w 512"/>
              <a:gd name="T11" fmla="*/ 196 h 512"/>
              <a:gd name="T12" fmla="*/ 256 w 512"/>
              <a:gd name="T13" fmla="*/ 352 h 512"/>
              <a:gd name="T14" fmla="*/ 256 w 512"/>
              <a:gd name="T15" fmla="*/ 160 h 512"/>
              <a:gd name="T16" fmla="*/ 331 w 512"/>
              <a:gd name="T17" fmla="*/ 166 h 512"/>
              <a:gd name="T18" fmla="*/ 138 w 512"/>
              <a:gd name="T19" fmla="*/ 256 h 512"/>
              <a:gd name="T20" fmla="*/ 373 w 512"/>
              <a:gd name="T21" fmla="*/ 256 h 512"/>
              <a:gd name="T22" fmla="*/ 331 w 512"/>
              <a:gd name="T23" fmla="*/ 196 h 512"/>
              <a:gd name="T24" fmla="*/ 181 w 512"/>
              <a:gd name="T25" fmla="*/ 256 h 512"/>
              <a:gd name="T26" fmla="*/ 330 w 512"/>
              <a:gd name="T27" fmla="*/ 256 h 512"/>
              <a:gd name="T28" fmla="*/ 300 w 512"/>
              <a:gd name="T29" fmla="*/ 226 h 512"/>
              <a:gd name="T30" fmla="*/ 256 w 512"/>
              <a:gd name="T31" fmla="*/ 309 h 512"/>
              <a:gd name="T32" fmla="*/ 256 w 512"/>
              <a:gd name="T33" fmla="*/ 202 h 512"/>
              <a:gd name="T34" fmla="*/ 300 w 512"/>
              <a:gd name="T35" fmla="*/ 196 h 512"/>
              <a:gd name="T36" fmla="*/ 512 w 512"/>
              <a:gd name="T37" fmla="*/ 256 h 512"/>
              <a:gd name="T38" fmla="*/ 0 w 512"/>
              <a:gd name="T39" fmla="*/ 256 h 512"/>
              <a:gd name="T40" fmla="*/ 512 w 512"/>
              <a:gd name="T41" fmla="*/ 256 h 512"/>
              <a:gd name="T42" fmla="*/ 394 w 512"/>
              <a:gd name="T43" fmla="*/ 138 h 512"/>
              <a:gd name="T44" fmla="*/ 373 w 512"/>
              <a:gd name="T45" fmla="*/ 117 h 512"/>
              <a:gd name="T46" fmla="*/ 352 w 512"/>
              <a:gd name="T47" fmla="*/ 117 h 512"/>
              <a:gd name="T48" fmla="*/ 346 w 512"/>
              <a:gd name="T49" fmla="*/ 150 h 512"/>
              <a:gd name="T50" fmla="*/ 117 w 512"/>
              <a:gd name="T51" fmla="*/ 256 h 512"/>
              <a:gd name="T52" fmla="*/ 141 w 512"/>
              <a:gd name="T53" fmla="*/ 376 h 512"/>
              <a:gd name="T54" fmla="*/ 149 w 512"/>
              <a:gd name="T55" fmla="*/ 394 h 512"/>
              <a:gd name="T56" fmla="*/ 178 w 512"/>
              <a:gd name="T57" fmla="*/ 370 h 512"/>
              <a:gd name="T58" fmla="*/ 334 w 512"/>
              <a:gd name="T59" fmla="*/ 370 h 512"/>
              <a:gd name="T60" fmla="*/ 362 w 512"/>
              <a:gd name="T61" fmla="*/ 394 h 512"/>
              <a:gd name="T62" fmla="*/ 370 w 512"/>
              <a:gd name="T63" fmla="*/ 376 h 512"/>
              <a:gd name="T64" fmla="*/ 394 w 512"/>
              <a:gd name="T65" fmla="*/ 256 h 512"/>
              <a:gd name="T66" fmla="*/ 367 w 512"/>
              <a:gd name="T67" fmla="*/ 160 h 512"/>
              <a:gd name="T68" fmla="*/ 405 w 512"/>
              <a:gd name="T69" fmla="*/ 149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12" h="512">
                <a:moveTo>
                  <a:pt x="248" y="248"/>
                </a:moveTo>
                <a:cubicBezTo>
                  <a:pt x="244" y="252"/>
                  <a:pt x="244" y="259"/>
                  <a:pt x="248" y="263"/>
                </a:cubicBezTo>
                <a:cubicBezTo>
                  <a:pt x="250" y="265"/>
                  <a:pt x="253" y="266"/>
                  <a:pt x="256" y="266"/>
                </a:cubicBezTo>
                <a:cubicBezTo>
                  <a:pt x="258" y="266"/>
                  <a:pt x="261" y="265"/>
                  <a:pt x="263" y="263"/>
                </a:cubicBezTo>
                <a:cubicBezTo>
                  <a:pt x="284" y="242"/>
                  <a:pt x="284" y="242"/>
                  <a:pt x="284" y="242"/>
                </a:cubicBezTo>
                <a:cubicBezTo>
                  <a:pt x="286" y="246"/>
                  <a:pt x="288" y="251"/>
                  <a:pt x="288" y="256"/>
                </a:cubicBezTo>
                <a:cubicBezTo>
                  <a:pt x="288" y="273"/>
                  <a:pt x="273" y="288"/>
                  <a:pt x="256" y="288"/>
                </a:cubicBezTo>
                <a:cubicBezTo>
                  <a:pt x="238" y="288"/>
                  <a:pt x="224" y="273"/>
                  <a:pt x="224" y="256"/>
                </a:cubicBezTo>
                <a:cubicBezTo>
                  <a:pt x="224" y="238"/>
                  <a:pt x="238" y="224"/>
                  <a:pt x="256" y="224"/>
                </a:cubicBezTo>
                <a:cubicBezTo>
                  <a:pt x="261" y="224"/>
                  <a:pt x="265" y="225"/>
                  <a:pt x="269" y="227"/>
                </a:cubicBezTo>
                <a:lnTo>
                  <a:pt x="248" y="248"/>
                </a:lnTo>
                <a:close/>
                <a:moveTo>
                  <a:pt x="331" y="196"/>
                </a:moveTo>
                <a:cubicBezTo>
                  <a:pt x="344" y="212"/>
                  <a:pt x="352" y="233"/>
                  <a:pt x="352" y="256"/>
                </a:cubicBezTo>
                <a:cubicBezTo>
                  <a:pt x="352" y="309"/>
                  <a:pt x="309" y="352"/>
                  <a:pt x="256" y="352"/>
                </a:cubicBezTo>
                <a:cubicBezTo>
                  <a:pt x="203" y="352"/>
                  <a:pt x="160" y="309"/>
                  <a:pt x="160" y="256"/>
                </a:cubicBezTo>
                <a:cubicBezTo>
                  <a:pt x="160" y="203"/>
                  <a:pt x="203" y="160"/>
                  <a:pt x="256" y="160"/>
                </a:cubicBezTo>
                <a:cubicBezTo>
                  <a:pt x="278" y="160"/>
                  <a:pt x="299" y="168"/>
                  <a:pt x="316" y="181"/>
                </a:cubicBezTo>
                <a:cubicBezTo>
                  <a:pt x="331" y="166"/>
                  <a:pt x="331" y="166"/>
                  <a:pt x="331" y="166"/>
                </a:cubicBezTo>
                <a:cubicBezTo>
                  <a:pt x="310" y="149"/>
                  <a:pt x="284" y="138"/>
                  <a:pt x="256" y="138"/>
                </a:cubicBezTo>
                <a:cubicBezTo>
                  <a:pt x="191" y="138"/>
                  <a:pt x="138" y="191"/>
                  <a:pt x="138" y="256"/>
                </a:cubicBezTo>
                <a:cubicBezTo>
                  <a:pt x="138" y="320"/>
                  <a:pt x="191" y="373"/>
                  <a:pt x="256" y="373"/>
                </a:cubicBezTo>
                <a:cubicBezTo>
                  <a:pt x="320" y="373"/>
                  <a:pt x="373" y="320"/>
                  <a:pt x="373" y="256"/>
                </a:cubicBezTo>
                <a:cubicBezTo>
                  <a:pt x="373" y="227"/>
                  <a:pt x="363" y="201"/>
                  <a:pt x="346" y="181"/>
                </a:cubicBezTo>
                <a:lnTo>
                  <a:pt x="331" y="196"/>
                </a:lnTo>
                <a:close/>
                <a:moveTo>
                  <a:pt x="256" y="181"/>
                </a:moveTo>
                <a:cubicBezTo>
                  <a:pt x="214" y="181"/>
                  <a:pt x="181" y="214"/>
                  <a:pt x="181" y="256"/>
                </a:cubicBezTo>
                <a:cubicBezTo>
                  <a:pt x="181" y="297"/>
                  <a:pt x="214" y="330"/>
                  <a:pt x="256" y="330"/>
                </a:cubicBezTo>
                <a:cubicBezTo>
                  <a:pt x="297" y="330"/>
                  <a:pt x="330" y="297"/>
                  <a:pt x="330" y="256"/>
                </a:cubicBezTo>
                <a:cubicBezTo>
                  <a:pt x="330" y="239"/>
                  <a:pt x="325" y="224"/>
                  <a:pt x="315" y="211"/>
                </a:cubicBezTo>
                <a:cubicBezTo>
                  <a:pt x="300" y="226"/>
                  <a:pt x="300" y="226"/>
                  <a:pt x="300" y="226"/>
                </a:cubicBezTo>
                <a:cubicBezTo>
                  <a:pt x="306" y="235"/>
                  <a:pt x="309" y="245"/>
                  <a:pt x="309" y="256"/>
                </a:cubicBezTo>
                <a:cubicBezTo>
                  <a:pt x="309" y="285"/>
                  <a:pt x="285" y="309"/>
                  <a:pt x="256" y="309"/>
                </a:cubicBezTo>
                <a:cubicBezTo>
                  <a:pt x="226" y="309"/>
                  <a:pt x="202" y="285"/>
                  <a:pt x="202" y="256"/>
                </a:cubicBezTo>
                <a:cubicBezTo>
                  <a:pt x="202" y="226"/>
                  <a:pt x="226" y="202"/>
                  <a:pt x="256" y="202"/>
                </a:cubicBezTo>
                <a:cubicBezTo>
                  <a:pt x="267" y="202"/>
                  <a:pt x="277" y="206"/>
                  <a:pt x="285" y="211"/>
                </a:cubicBezTo>
                <a:cubicBezTo>
                  <a:pt x="300" y="196"/>
                  <a:pt x="300" y="196"/>
                  <a:pt x="300" y="196"/>
                </a:cubicBezTo>
                <a:cubicBezTo>
                  <a:pt x="288" y="187"/>
                  <a:pt x="272" y="181"/>
                  <a:pt x="256" y="181"/>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405" y="149"/>
                </a:moveTo>
                <a:cubicBezTo>
                  <a:pt x="405" y="143"/>
                  <a:pt x="400" y="138"/>
                  <a:pt x="394" y="138"/>
                </a:cubicBezTo>
                <a:cubicBezTo>
                  <a:pt x="373" y="138"/>
                  <a:pt x="373" y="138"/>
                  <a:pt x="373" y="138"/>
                </a:cubicBezTo>
                <a:cubicBezTo>
                  <a:pt x="373" y="117"/>
                  <a:pt x="373" y="117"/>
                  <a:pt x="373" y="117"/>
                </a:cubicBezTo>
                <a:cubicBezTo>
                  <a:pt x="373" y="111"/>
                  <a:pt x="368" y="106"/>
                  <a:pt x="362" y="106"/>
                </a:cubicBezTo>
                <a:cubicBezTo>
                  <a:pt x="356" y="106"/>
                  <a:pt x="352" y="111"/>
                  <a:pt x="352" y="117"/>
                </a:cubicBezTo>
                <a:cubicBezTo>
                  <a:pt x="352" y="145"/>
                  <a:pt x="352" y="145"/>
                  <a:pt x="352" y="145"/>
                </a:cubicBezTo>
                <a:cubicBezTo>
                  <a:pt x="346" y="150"/>
                  <a:pt x="346" y="150"/>
                  <a:pt x="346" y="150"/>
                </a:cubicBezTo>
                <a:cubicBezTo>
                  <a:pt x="322" y="130"/>
                  <a:pt x="290" y="117"/>
                  <a:pt x="256" y="117"/>
                </a:cubicBezTo>
                <a:cubicBezTo>
                  <a:pt x="179" y="117"/>
                  <a:pt x="117" y="179"/>
                  <a:pt x="117" y="256"/>
                </a:cubicBezTo>
                <a:cubicBezTo>
                  <a:pt x="117" y="295"/>
                  <a:pt x="134" y="331"/>
                  <a:pt x="161" y="357"/>
                </a:cubicBezTo>
                <a:cubicBezTo>
                  <a:pt x="141" y="376"/>
                  <a:pt x="141" y="376"/>
                  <a:pt x="141" y="376"/>
                </a:cubicBezTo>
                <a:cubicBezTo>
                  <a:pt x="137" y="380"/>
                  <a:pt x="137" y="387"/>
                  <a:pt x="141" y="391"/>
                </a:cubicBezTo>
                <a:cubicBezTo>
                  <a:pt x="144" y="393"/>
                  <a:pt x="146" y="394"/>
                  <a:pt x="149" y="394"/>
                </a:cubicBezTo>
                <a:cubicBezTo>
                  <a:pt x="152" y="394"/>
                  <a:pt x="154" y="393"/>
                  <a:pt x="157" y="391"/>
                </a:cubicBezTo>
                <a:cubicBezTo>
                  <a:pt x="178" y="370"/>
                  <a:pt x="178" y="370"/>
                  <a:pt x="178" y="370"/>
                </a:cubicBezTo>
                <a:cubicBezTo>
                  <a:pt x="200" y="385"/>
                  <a:pt x="227" y="394"/>
                  <a:pt x="256" y="394"/>
                </a:cubicBezTo>
                <a:cubicBezTo>
                  <a:pt x="285" y="394"/>
                  <a:pt x="311" y="385"/>
                  <a:pt x="334" y="370"/>
                </a:cubicBezTo>
                <a:cubicBezTo>
                  <a:pt x="355" y="391"/>
                  <a:pt x="355" y="391"/>
                  <a:pt x="355" y="391"/>
                </a:cubicBezTo>
                <a:cubicBezTo>
                  <a:pt x="357" y="393"/>
                  <a:pt x="360" y="394"/>
                  <a:pt x="362" y="394"/>
                </a:cubicBezTo>
                <a:cubicBezTo>
                  <a:pt x="365" y="394"/>
                  <a:pt x="368" y="393"/>
                  <a:pt x="370" y="391"/>
                </a:cubicBezTo>
                <a:cubicBezTo>
                  <a:pt x="374" y="387"/>
                  <a:pt x="374" y="380"/>
                  <a:pt x="370" y="376"/>
                </a:cubicBezTo>
                <a:cubicBezTo>
                  <a:pt x="350" y="357"/>
                  <a:pt x="350" y="357"/>
                  <a:pt x="350" y="357"/>
                </a:cubicBezTo>
                <a:cubicBezTo>
                  <a:pt x="377" y="331"/>
                  <a:pt x="394" y="295"/>
                  <a:pt x="394" y="256"/>
                </a:cubicBezTo>
                <a:cubicBezTo>
                  <a:pt x="394" y="221"/>
                  <a:pt x="382" y="190"/>
                  <a:pt x="361" y="166"/>
                </a:cubicBezTo>
                <a:cubicBezTo>
                  <a:pt x="367" y="160"/>
                  <a:pt x="367" y="160"/>
                  <a:pt x="367" y="160"/>
                </a:cubicBezTo>
                <a:cubicBezTo>
                  <a:pt x="394" y="160"/>
                  <a:pt x="394" y="160"/>
                  <a:pt x="394" y="160"/>
                </a:cubicBezTo>
                <a:cubicBezTo>
                  <a:pt x="400" y="160"/>
                  <a:pt x="405" y="155"/>
                  <a:pt x="405" y="149"/>
                </a:cubicBezTo>
                <a:close/>
              </a:path>
            </a:pathLst>
          </a:custGeom>
          <a:solidFill>
            <a:srgbClr val="A0DC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4" name="Freeform 986">
            <a:extLst>
              <a:ext uri="{FF2B5EF4-FFF2-40B4-BE49-F238E27FC236}">
                <a16:creationId xmlns:a16="http://schemas.microsoft.com/office/drawing/2014/main" id="{78C4D60E-A838-C9B4-7D6B-8B1A53013AF9}"/>
              </a:ext>
            </a:extLst>
          </p:cNvPr>
          <p:cNvSpPr>
            <a:spLocks noChangeAspect="1" noEditPoints="1"/>
          </p:cNvSpPr>
          <p:nvPr/>
        </p:nvSpPr>
        <p:spPr bwMode="auto">
          <a:xfrm>
            <a:off x="869941" y="3698569"/>
            <a:ext cx="699761" cy="699761"/>
          </a:xfrm>
          <a:custGeom>
            <a:avLst/>
            <a:gdLst>
              <a:gd name="T0" fmla="*/ 0 w 512"/>
              <a:gd name="T1" fmla="*/ 256 h 512"/>
              <a:gd name="T2" fmla="*/ 512 w 512"/>
              <a:gd name="T3" fmla="*/ 256 h 512"/>
              <a:gd name="T4" fmla="*/ 118 w 512"/>
              <a:gd name="T5" fmla="*/ 241 h 512"/>
              <a:gd name="T6" fmla="*/ 106 w 512"/>
              <a:gd name="T7" fmla="*/ 213 h 512"/>
              <a:gd name="T8" fmla="*/ 341 w 512"/>
              <a:gd name="T9" fmla="*/ 213 h 512"/>
              <a:gd name="T10" fmla="*/ 329 w 512"/>
              <a:gd name="T11" fmla="*/ 231 h 512"/>
              <a:gd name="T12" fmla="*/ 320 w 512"/>
              <a:gd name="T13" fmla="*/ 213 h 512"/>
              <a:gd name="T14" fmla="*/ 128 w 512"/>
              <a:gd name="T15" fmla="*/ 213 h 512"/>
              <a:gd name="T16" fmla="*/ 120 w 512"/>
              <a:gd name="T17" fmla="*/ 241 h 512"/>
              <a:gd name="T18" fmla="*/ 172 w 512"/>
              <a:gd name="T19" fmla="*/ 222 h 512"/>
              <a:gd name="T20" fmla="*/ 161 w 512"/>
              <a:gd name="T21" fmla="*/ 234 h 512"/>
              <a:gd name="T22" fmla="*/ 149 w 512"/>
              <a:gd name="T23" fmla="*/ 213 h 512"/>
              <a:gd name="T24" fmla="*/ 298 w 512"/>
              <a:gd name="T25" fmla="*/ 201 h 512"/>
              <a:gd name="T26" fmla="*/ 277 w 512"/>
              <a:gd name="T27" fmla="*/ 204 h 512"/>
              <a:gd name="T28" fmla="*/ 171 w 512"/>
              <a:gd name="T29" fmla="*/ 213 h 512"/>
              <a:gd name="T30" fmla="*/ 368 w 512"/>
              <a:gd name="T31" fmla="*/ 410 h 512"/>
              <a:gd name="T32" fmla="*/ 353 w 512"/>
              <a:gd name="T33" fmla="*/ 414 h 512"/>
              <a:gd name="T34" fmla="*/ 362 w 512"/>
              <a:gd name="T35" fmla="*/ 342 h 512"/>
              <a:gd name="T36" fmla="*/ 351 w 512"/>
              <a:gd name="T37" fmla="*/ 288 h 512"/>
              <a:gd name="T38" fmla="*/ 341 w 512"/>
              <a:gd name="T39" fmla="*/ 298 h 512"/>
              <a:gd name="T40" fmla="*/ 330 w 512"/>
              <a:gd name="T41" fmla="*/ 309 h 512"/>
              <a:gd name="T42" fmla="*/ 320 w 512"/>
              <a:gd name="T43" fmla="*/ 298 h 512"/>
              <a:gd name="T44" fmla="*/ 309 w 512"/>
              <a:gd name="T45" fmla="*/ 277 h 512"/>
              <a:gd name="T46" fmla="*/ 298 w 512"/>
              <a:gd name="T47" fmla="*/ 298 h 512"/>
              <a:gd name="T48" fmla="*/ 277 w 512"/>
              <a:gd name="T49" fmla="*/ 298 h 512"/>
              <a:gd name="T50" fmla="*/ 266 w 512"/>
              <a:gd name="T51" fmla="*/ 256 h 512"/>
              <a:gd name="T52" fmla="*/ 256 w 512"/>
              <a:gd name="T53" fmla="*/ 298 h 512"/>
              <a:gd name="T54" fmla="*/ 234 w 512"/>
              <a:gd name="T55" fmla="*/ 298 h 512"/>
              <a:gd name="T56" fmla="*/ 224 w 512"/>
              <a:gd name="T57" fmla="*/ 202 h 512"/>
              <a:gd name="T58" fmla="*/ 213 w 512"/>
              <a:gd name="T59" fmla="*/ 341 h 512"/>
              <a:gd name="T60" fmla="*/ 195 w 512"/>
              <a:gd name="T61" fmla="*/ 349 h 512"/>
              <a:gd name="T62" fmla="*/ 157 w 512"/>
              <a:gd name="T63" fmla="*/ 287 h 512"/>
              <a:gd name="T64" fmla="*/ 148 w 512"/>
              <a:gd name="T65" fmla="*/ 304 h 512"/>
              <a:gd name="T66" fmla="*/ 206 w 512"/>
              <a:gd name="T67" fmla="*/ 397 h 512"/>
              <a:gd name="T68" fmla="*/ 199 w 512"/>
              <a:gd name="T69" fmla="*/ 416 h 512"/>
              <a:gd name="T70" fmla="*/ 128 w 512"/>
              <a:gd name="T71" fmla="*/ 313 h 512"/>
              <a:gd name="T72" fmla="*/ 164 w 512"/>
              <a:gd name="T73" fmla="*/ 267 h 512"/>
              <a:gd name="T74" fmla="*/ 192 w 512"/>
              <a:gd name="T75" fmla="*/ 304 h 512"/>
              <a:gd name="T76" fmla="*/ 224 w 512"/>
              <a:gd name="T77" fmla="*/ 181 h 512"/>
              <a:gd name="T78" fmla="*/ 256 w 512"/>
              <a:gd name="T79" fmla="*/ 236 h 512"/>
              <a:gd name="T80" fmla="*/ 297 w 512"/>
              <a:gd name="T81" fmla="*/ 258 h 512"/>
              <a:gd name="T82" fmla="*/ 336 w 512"/>
              <a:gd name="T83" fmla="*/ 271 h 512"/>
              <a:gd name="T84" fmla="*/ 384 w 512"/>
              <a:gd name="T85" fmla="*/ 298 h 512"/>
              <a:gd name="T86" fmla="*/ 368 w 512"/>
              <a:gd name="T87" fmla="*/ 41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118" y="241"/>
                </a:moveTo>
                <a:cubicBezTo>
                  <a:pt x="113" y="241"/>
                  <a:pt x="109" y="238"/>
                  <a:pt x="108" y="233"/>
                </a:cubicBezTo>
                <a:cubicBezTo>
                  <a:pt x="107" y="226"/>
                  <a:pt x="106" y="220"/>
                  <a:pt x="106" y="213"/>
                </a:cubicBezTo>
                <a:cubicBezTo>
                  <a:pt x="106" y="148"/>
                  <a:pt x="159" y="96"/>
                  <a:pt x="224" y="96"/>
                </a:cubicBezTo>
                <a:cubicBezTo>
                  <a:pt x="288" y="96"/>
                  <a:pt x="341" y="148"/>
                  <a:pt x="341" y="213"/>
                </a:cubicBezTo>
                <a:cubicBezTo>
                  <a:pt x="341" y="216"/>
                  <a:pt x="341" y="218"/>
                  <a:pt x="341" y="221"/>
                </a:cubicBezTo>
                <a:cubicBezTo>
                  <a:pt x="340" y="227"/>
                  <a:pt x="335" y="231"/>
                  <a:pt x="329" y="231"/>
                </a:cubicBezTo>
                <a:cubicBezTo>
                  <a:pt x="324" y="230"/>
                  <a:pt x="319" y="225"/>
                  <a:pt x="319" y="219"/>
                </a:cubicBezTo>
                <a:cubicBezTo>
                  <a:pt x="320" y="217"/>
                  <a:pt x="320" y="215"/>
                  <a:pt x="320" y="213"/>
                </a:cubicBezTo>
                <a:cubicBezTo>
                  <a:pt x="320" y="160"/>
                  <a:pt x="277" y="117"/>
                  <a:pt x="224" y="117"/>
                </a:cubicBezTo>
                <a:cubicBezTo>
                  <a:pt x="171" y="117"/>
                  <a:pt x="128" y="160"/>
                  <a:pt x="128" y="213"/>
                </a:cubicBezTo>
                <a:cubicBezTo>
                  <a:pt x="128" y="218"/>
                  <a:pt x="128" y="224"/>
                  <a:pt x="129" y="229"/>
                </a:cubicBezTo>
                <a:cubicBezTo>
                  <a:pt x="130" y="235"/>
                  <a:pt x="126" y="240"/>
                  <a:pt x="120" y="241"/>
                </a:cubicBezTo>
                <a:cubicBezTo>
                  <a:pt x="120" y="241"/>
                  <a:pt x="119" y="241"/>
                  <a:pt x="118" y="241"/>
                </a:cubicBezTo>
                <a:close/>
                <a:moveTo>
                  <a:pt x="172" y="222"/>
                </a:moveTo>
                <a:cubicBezTo>
                  <a:pt x="173" y="228"/>
                  <a:pt x="169" y="233"/>
                  <a:pt x="163" y="234"/>
                </a:cubicBezTo>
                <a:cubicBezTo>
                  <a:pt x="162" y="234"/>
                  <a:pt x="162" y="234"/>
                  <a:pt x="161" y="234"/>
                </a:cubicBezTo>
                <a:cubicBezTo>
                  <a:pt x="156" y="234"/>
                  <a:pt x="151" y="231"/>
                  <a:pt x="150" y="225"/>
                </a:cubicBezTo>
                <a:cubicBezTo>
                  <a:pt x="150" y="221"/>
                  <a:pt x="149" y="217"/>
                  <a:pt x="149" y="213"/>
                </a:cubicBezTo>
                <a:cubicBezTo>
                  <a:pt x="149" y="172"/>
                  <a:pt x="183" y="138"/>
                  <a:pt x="224" y="138"/>
                </a:cubicBezTo>
                <a:cubicBezTo>
                  <a:pt x="261" y="138"/>
                  <a:pt x="292" y="164"/>
                  <a:pt x="298" y="201"/>
                </a:cubicBezTo>
                <a:cubicBezTo>
                  <a:pt x="299" y="206"/>
                  <a:pt x="295" y="212"/>
                  <a:pt x="289" y="213"/>
                </a:cubicBezTo>
                <a:cubicBezTo>
                  <a:pt x="283" y="214"/>
                  <a:pt x="278" y="210"/>
                  <a:pt x="277" y="204"/>
                </a:cubicBezTo>
                <a:cubicBezTo>
                  <a:pt x="272" y="178"/>
                  <a:pt x="250" y="160"/>
                  <a:pt x="224" y="160"/>
                </a:cubicBezTo>
                <a:cubicBezTo>
                  <a:pt x="195" y="160"/>
                  <a:pt x="171" y="184"/>
                  <a:pt x="171" y="213"/>
                </a:cubicBezTo>
                <a:cubicBezTo>
                  <a:pt x="171" y="216"/>
                  <a:pt x="171" y="219"/>
                  <a:pt x="172" y="222"/>
                </a:cubicBezTo>
                <a:close/>
                <a:moveTo>
                  <a:pt x="368" y="410"/>
                </a:moveTo>
                <a:cubicBezTo>
                  <a:pt x="366" y="414"/>
                  <a:pt x="362" y="416"/>
                  <a:pt x="359" y="416"/>
                </a:cubicBezTo>
                <a:cubicBezTo>
                  <a:pt x="357" y="416"/>
                  <a:pt x="355" y="415"/>
                  <a:pt x="353" y="414"/>
                </a:cubicBezTo>
                <a:cubicBezTo>
                  <a:pt x="348" y="411"/>
                  <a:pt x="347" y="405"/>
                  <a:pt x="350" y="400"/>
                </a:cubicBezTo>
                <a:cubicBezTo>
                  <a:pt x="364" y="374"/>
                  <a:pt x="362" y="342"/>
                  <a:pt x="362" y="342"/>
                </a:cubicBezTo>
                <a:cubicBezTo>
                  <a:pt x="362" y="298"/>
                  <a:pt x="362" y="298"/>
                  <a:pt x="362" y="298"/>
                </a:cubicBezTo>
                <a:cubicBezTo>
                  <a:pt x="362" y="292"/>
                  <a:pt x="357" y="288"/>
                  <a:pt x="351" y="288"/>
                </a:cubicBezTo>
                <a:cubicBezTo>
                  <a:pt x="346" y="288"/>
                  <a:pt x="342" y="292"/>
                  <a:pt x="341" y="297"/>
                </a:cubicBezTo>
                <a:cubicBezTo>
                  <a:pt x="341" y="298"/>
                  <a:pt x="341" y="298"/>
                  <a:pt x="341" y="298"/>
                </a:cubicBezTo>
                <a:cubicBezTo>
                  <a:pt x="341" y="304"/>
                  <a:pt x="336" y="309"/>
                  <a:pt x="330" y="309"/>
                </a:cubicBezTo>
                <a:cubicBezTo>
                  <a:pt x="330" y="309"/>
                  <a:pt x="330" y="309"/>
                  <a:pt x="330" y="309"/>
                </a:cubicBezTo>
                <a:cubicBezTo>
                  <a:pt x="330" y="309"/>
                  <a:pt x="330" y="309"/>
                  <a:pt x="330" y="309"/>
                </a:cubicBezTo>
                <a:cubicBezTo>
                  <a:pt x="324" y="309"/>
                  <a:pt x="320" y="304"/>
                  <a:pt x="320" y="298"/>
                </a:cubicBezTo>
                <a:cubicBezTo>
                  <a:pt x="320" y="288"/>
                  <a:pt x="320" y="288"/>
                  <a:pt x="320" y="288"/>
                </a:cubicBezTo>
                <a:cubicBezTo>
                  <a:pt x="320" y="282"/>
                  <a:pt x="315" y="277"/>
                  <a:pt x="309" y="277"/>
                </a:cubicBezTo>
                <a:cubicBezTo>
                  <a:pt x="303" y="277"/>
                  <a:pt x="298" y="282"/>
                  <a:pt x="298" y="288"/>
                </a:cubicBezTo>
                <a:cubicBezTo>
                  <a:pt x="298" y="298"/>
                  <a:pt x="298" y="298"/>
                  <a:pt x="298" y="298"/>
                </a:cubicBezTo>
                <a:cubicBezTo>
                  <a:pt x="298" y="304"/>
                  <a:pt x="294" y="309"/>
                  <a:pt x="288" y="309"/>
                </a:cubicBezTo>
                <a:cubicBezTo>
                  <a:pt x="282" y="309"/>
                  <a:pt x="277" y="304"/>
                  <a:pt x="277" y="298"/>
                </a:cubicBezTo>
                <a:cubicBezTo>
                  <a:pt x="277" y="266"/>
                  <a:pt x="277" y="266"/>
                  <a:pt x="277" y="266"/>
                </a:cubicBezTo>
                <a:cubicBezTo>
                  <a:pt x="277" y="260"/>
                  <a:pt x="272" y="256"/>
                  <a:pt x="266" y="256"/>
                </a:cubicBezTo>
                <a:cubicBezTo>
                  <a:pt x="260" y="256"/>
                  <a:pt x="256" y="260"/>
                  <a:pt x="256" y="266"/>
                </a:cubicBezTo>
                <a:cubicBezTo>
                  <a:pt x="256" y="298"/>
                  <a:pt x="256" y="298"/>
                  <a:pt x="256" y="298"/>
                </a:cubicBezTo>
                <a:cubicBezTo>
                  <a:pt x="256" y="304"/>
                  <a:pt x="251" y="309"/>
                  <a:pt x="245" y="309"/>
                </a:cubicBezTo>
                <a:cubicBezTo>
                  <a:pt x="239" y="309"/>
                  <a:pt x="234" y="304"/>
                  <a:pt x="234" y="298"/>
                </a:cubicBezTo>
                <a:cubicBezTo>
                  <a:pt x="234" y="213"/>
                  <a:pt x="234" y="213"/>
                  <a:pt x="234" y="213"/>
                </a:cubicBezTo>
                <a:cubicBezTo>
                  <a:pt x="234" y="207"/>
                  <a:pt x="230" y="202"/>
                  <a:pt x="224" y="202"/>
                </a:cubicBezTo>
                <a:cubicBezTo>
                  <a:pt x="218" y="202"/>
                  <a:pt x="213" y="207"/>
                  <a:pt x="213" y="213"/>
                </a:cubicBezTo>
                <a:cubicBezTo>
                  <a:pt x="213" y="341"/>
                  <a:pt x="213" y="341"/>
                  <a:pt x="213" y="341"/>
                </a:cubicBezTo>
                <a:cubicBezTo>
                  <a:pt x="213" y="345"/>
                  <a:pt x="211" y="349"/>
                  <a:pt x="207" y="351"/>
                </a:cubicBezTo>
                <a:cubicBezTo>
                  <a:pt x="203" y="352"/>
                  <a:pt x="199" y="352"/>
                  <a:pt x="195" y="349"/>
                </a:cubicBezTo>
                <a:cubicBezTo>
                  <a:pt x="181" y="337"/>
                  <a:pt x="166" y="299"/>
                  <a:pt x="163" y="292"/>
                </a:cubicBezTo>
                <a:cubicBezTo>
                  <a:pt x="162" y="290"/>
                  <a:pt x="160" y="288"/>
                  <a:pt x="157" y="287"/>
                </a:cubicBezTo>
                <a:cubicBezTo>
                  <a:pt x="154" y="286"/>
                  <a:pt x="152" y="286"/>
                  <a:pt x="149" y="288"/>
                </a:cubicBezTo>
                <a:cubicBezTo>
                  <a:pt x="145" y="290"/>
                  <a:pt x="145" y="298"/>
                  <a:pt x="148" y="304"/>
                </a:cubicBezTo>
                <a:cubicBezTo>
                  <a:pt x="148" y="305"/>
                  <a:pt x="148" y="305"/>
                  <a:pt x="148" y="305"/>
                </a:cubicBezTo>
                <a:cubicBezTo>
                  <a:pt x="149" y="306"/>
                  <a:pt x="170" y="365"/>
                  <a:pt x="206" y="397"/>
                </a:cubicBezTo>
                <a:cubicBezTo>
                  <a:pt x="210" y="401"/>
                  <a:pt x="211" y="408"/>
                  <a:pt x="207" y="412"/>
                </a:cubicBezTo>
                <a:cubicBezTo>
                  <a:pt x="205" y="414"/>
                  <a:pt x="202" y="416"/>
                  <a:pt x="199" y="416"/>
                </a:cubicBezTo>
                <a:cubicBezTo>
                  <a:pt x="196" y="416"/>
                  <a:pt x="194" y="415"/>
                  <a:pt x="192" y="413"/>
                </a:cubicBezTo>
                <a:cubicBezTo>
                  <a:pt x="153" y="379"/>
                  <a:pt x="131" y="320"/>
                  <a:pt x="128" y="313"/>
                </a:cubicBezTo>
                <a:cubicBezTo>
                  <a:pt x="121" y="298"/>
                  <a:pt x="123" y="277"/>
                  <a:pt x="139" y="269"/>
                </a:cubicBezTo>
                <a:cubicBezTo>
                  <a:pt x="147" y="265"/>
                  <a:pt x="156" y="264"/>
                  <a:pt x="164" y="267"/>
                </a:cubicBezTo>
                <a:cubicBezTo>
                  <a:pt x="172" y="270"/>
                  <a:pt x="179" y="275"/>
                  <a:pt x="182" y="283"/>
                </a:cubicBezTo>
                <a:cubicBezTo>
                  <a:pt x="185" y="289"/>
                  <a:pt x="188" y="297"/>
                  <a:pt x="192" y="304"/>
                </a:cubicBezTo>
                <a:cubicBezTo>
                  <a:pt x="192" y="213"/>
                  <a:pt x="192" y="213"/>
                  <a:pt x="192" y="213"/>
                </a:cubicBezTo>
                <a:cubicBezTo>
                  <a:pt x="192" y="195"/>
                  <a:pt x="206" y="181"/>
                  <a:pt x="224" y="181"/>
                </a:cubicBezTo>
                <a:cubicBezTo>
                  <a:pt x="241" y="181"/>
                  <a:pt x="256" y="195"/>
                  <a:pt x="256" y="213"/>
                </a:cubicBezTo>
                <a:cubicBezTo>
                  <a:pt x="256" y="236"/>
                  <a:pt x="256" y="236"/>
                  <a:pt x="256" y="236"/>
                </a:cubicBezTo>
                <a:cubicBezTo>
                  <a:pt x="259" y="235"/>
                  <a:pt x="263" y="234"/>
                  <a:pt x="266" y="234"/>
                </a:cubicBezTo>
                <a:cubicBezTo>
                  <a:pt x="281" y="234"/>
                  <a:pt x="293" y="244"/>
                  <a:pt x="297" y="258"/>
                </a:cubicBezTo>
                <a:cubicBezTo>
                  <a:pt x="301" y="257"/>
                  <a:pt x="305" y="256"/>
                  <a:pt x="309" y="256"/>
                </a:cubicBezTo>
                <a:cubicBezTo>
                  <a:pt x="320" y="256"/>
                  <a:pt x="330" y="262"/>
                  <a:pt x="336" y="271"/>
                </a:cubicBezTo>
                <a:cubicBezTo>
                  <a:pt x="341" y="268"/>
                  <a:pt x="346" y="266"/>
                  <a:pt x="352" y="266"/>
                </a:cubicBezTo>
                <a:cubicBezTo>
                  <a:pt x="369" y="266"/>
                  <a:pt x="384" y="281"/>
                  <a:pt x="384" y="298"/>
                </a:cubicBezTo>
                <a:cubicBezTo>
                  <a:pt x="384" y="341"/>
                  <a:pt x="384" y="341"/>
                  <a:pt x="384" y="341"/>
                </a:cubicBezTo>
                <a:cubicBezTo>
                  <a:pt x="384" y="342"/>
                  <a:pt x="386" y="379"/>
                  <a:pt x="368" y="410"/>
                </a:cubicBezTo>
                <a:close/>
              </a:path>
            </a:pathLst>
          </a:custGeom>
          <a:solidFill>
            <a:srgbClr val="6FC2B4"/>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5" name="Freeform 37">
            <a:extLst>
              <a:ext uri="{FF2B5EF4-FFF2-40B4-BE49-F238E27FC236}">
                <a16:creationId xmlns:a16="http://schemas.microsoft.com/office/drawing/2014/main" id="{2F479063-8157-BACA-2980-BC1C9DC09076}"/>
              </a:ext>
            </a:extLst>
          </p:cNvPr>
          <p:cNvSpPr>
            <a:spLocks noChangeAspect="1" noEditPoints="1"/>
          </p:cNvSpPr>
          <p:nvPr/>
        </p:nvSpPr>
        <p:spPr bwMode="auto">
          <a:xfrm>
            <a:off x="6857511" y="3698569"/>
            <a:ext cx="699761" cy="699953"/>
          </a:xfrm>
          <a:custGeom>
            <a:avLst/>
            <a:gdLst>
              <a:gd name="T0" fmla="*/ 160 w 512"/>
              <a:gd name="T1" fmla="*/ 266 h 512"/>
              <a:gd name="T2" fmla="*/ 352 w 512"/>
              <a:gd name="T3" fmla="*/ 266 h 512"/>
              <a:gd name="T4" fmla="*/ 284 w 512"/>
              <a:gd name="T5" fmla="*/ 263 h 512"/>
              <a:gd name="T6" fmla="*/ 263 w 512"/>
              <a:gd name="T7" fmla="*/ 284 h 512"/>
              <a:gd name="T8" fmla="*/ 248 w 512"/>
              <a:gd name="T9" fmla="*/ 284 h 512"/>
              <a:gd name="T10" fmla="*/ 205 w 512"/>
              <a:gd name="T11" fmla="*/ 227 h 512"/>
              <a:gd name="T12" fmla="*/ 256 w 512"/>
              <a:gd name="T13" fmla="*/ 261 h 512"/>
              <a:gd name="T14" fmla="*/ 285 w 512"/>
              <a:gd name="T15" fmla="*/ 248 h 512"/>
              <a:gd name="T16" fmla="*/ 256 w 512"/>
              <a:gd name="T17" fmla="*/ 0 h 512"/>
              <a:gd name="T18" fmla="*/ 256 w 512"/>
              <a:gd name="T19" fmla="*/ 512 h 512"/>
              <a:gd name="T20" fmla="*/ 256 w 512"/>
              <a:gd name="T21" fmla="*/ 0 h 512"/>
              <a:gd name="T22" fmla="*/ 131 w 512"/>
              <a:gd name="T23" fmla="*/ 158 h 512"/>
              <a:gd name="T24" fmla="*/ 199 w 512"/>
              <a:gd name="T25" fmla="*/ 131 h 512"/>
              <a:gd name="T26" fmla="*/ 184 w 512"/>
              <a:gd name="T27" fmla="*/ 146 h 512"/>
              <a:gd name="T28" fmla="*/ 146 w 512"/>
              <a:gd name="T29" fmla="*/ 173 h 512"/>
              <a:gd name="T30" fmla="*/ 146 w 512"/>
              <a:gd name="T31" fmla="*/ 184 h 512"/>
              <a:gd name="T32" fmla="*/ 139 w 512"/>
              <a:gd name="T33" fmla="*/ 202 h 512"/>
              <a:gd name="T34" fmla="*/ 123 w 512"/>
              <a:gd name="T35" fmla="*/ 178 h 512"/>
              <a:gd name="T36" fmla="*/ 346 w 512"/>
              <a:gd name="T37" fmla="*/ 404 h 512"/>
              <a:gd name="T38" fmla="*/ 331 w 512"/>
              <a:gd name="T39" fmla="*/ 399 h 512"/>
              <a:gd name="T40" fmla="*/ 256 w 512"/>
              <a:gd name="T41" fmla="*/ 384 h 512"/>
              <a:gd name="T42" fmla="*/ 180 w 512"/>
              <a:gd name="T43" fmla="*/ 399 h 512"/>
              <a:gd name="T44" fmla="*/ 166 w 512"/>
              <a:gd name="T45" fmla="*/ 404 h 512"/>
              <a:gd name="T46" fmla="*/ 178 w 512"/>
              <a:gd name="T47" fmla="*/ 354 h 512"/>
              <a:gd name="T48" fmla="*/ 256 w 512"/>
              <a:gd name="T49" fmla="*/ 149 h 512"/>
              <a:gd name="T50" fmla="*/ 333 w 512"/>
              <a:gd name="T51" fmla="*/ 354 h 512"/>
              <a:gd name="T52" fmla="*/ 380 w 512"/>
              <a:gd name="T53" fmla="*/ 199 h 512"/>
              <a:gd name="T54" fmla="*/ 365 w 512"/>
              <a:gd name="T55" fmla="*/ 199 h 512"/>
              <a:gd name="T56" fmla="*/ 367 w 512"/>
              <a:gd name="T57" fmla="*/ 178 h 512"/>
              <a:gd name="T58" fmla="*/ 339 w 512"/>
              <a:gd name="T59" fmla="*/ 146 h 512"/>
              <a:gd name="T60" fmla="*/ 312 w 512"/>
              <a:gd name="T61" fmla="*/ 146 h 512"/>
              <a:gd name="T62" fmla="*/ 354 w 512"/>
              <a:gd name="T63" fmla="*/ 131 h 512"/>
              <a:gd name="T64" fmla="*/ 389 w 512"/>
              <a:gd name="T65" fmla="*/ 178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12" h="512">
                <a:moveTo>
                  <a:pt x="256" y="170"/>
                </a:moveTo>
                <a:cubicBezTo>
                  <a:pt x="203" y="170"/>
                  <a:pt x="160" y="213"/>
                  <a:pt x="160" y="266"/>
                </a:cubicBezTo>
                <a:cubicBezTo>
                  <a:pt x="160" y="319"/>
                  <a:pt x="203" y="362"/>
                  <a:pt x="256" y="362"/>
                </a:cubicBezTo>
                <a:cubicBezTo>
                  <a:pt x="309" y="362"/>
                  <a:pt x="352" y="319"/>
                  <a:pt x="352" y="266"/>
                </a:cubicBezTo>
                <a:cubicBezTo>
                  <a:pt x="352" y="213"/>
                  <a:pt x="309" y="170"/>
                  <a:pt x="256" y="170"/>
                </a:cubicBezTo>
                <a:close/>
                <a:moveTo>
                  <a:pt x="284" y="263"/>
                </a:moveTo>
                <a:cubicBezTo>
                  <a:pt x="263" y="284"/>
                  <a:pt x="263" y="284"/>
                  <a:pt x="263" y="284"/>
                </a:cubicBezTo>
                <a:cubicBezTo>
                  <a:pt x="263" y="284"/>
                  <a:pt x="263" y="284"/>
                  <a:pt x="263" y="284"/>
                </a:cubicBezTo>
                <a:cubicBezTo>
                  <a:pt x="261" y="286"/>
                  <a:pt x="258" y="287"/>
                  <a:pt x="256" y="287"/>
                </a:cubicBezTo>
                <a:cubicBezTo>
                  <a:pt x="253" y="287"/>
                  <a:pt x="250" y="286"/>
                  <a:pt x="248" y="284"/>
                </a:cubicBezTo>
                <a:cubicBezTo>
                  <a:pt x="206" y="242"/>
                  <a:pt x="206" y="242"/>
                  <a:pt x="206" y="242"/>
                </a:cubicBezTo>
                <a:cubicBezTo>
                  <a:pt x="201" y="238"/>
                  <a:pt x="201" y="231"/>
                  <a:pt x="205" y="227"/>
                </a:cubicBezTo>
                <a:cubicBezTo>
                  <a:pt x="210" y="223"/>
                  <a:pt x="216" y="223"/>
                  <a:pt x="220" y="227"/>
                </a:cubicBezTo>
                <a:cubicBezTo>
                  <a:pt x="256" y="261"/>
                  <a:pt x="256" y="261"/>
                  <a:pt x="256" y="261"/>
                </a:cubicBezTo>
                <a:cubicBezTo>
                  <a:pt x="270" y="248"/>
                  <a:pt x="270" y="248"/>
                  <a:pt x="270" y="248"/>
                </a:cubicBezTo>
                <a:cubicBezTo>
                  <a:pt x="274" y="244"/>
                  <a:pt x="281" y="244"/>
                  <a:pt x="285" y="248"/>
                </a:cubicBezTo>
                <a:cubicBezTo>
                  <a:pt x="289" y="253"/>
                  <a:pt x="289" y="259"/>
                  <a:pt x="284" y="263"/>
                </a:cubicBezTo>
                <a:close/>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123" y="178"/>
                </a:moveTo>
                <a:cubicBezTo>
                  <a:pt x="123" y="171"/>
                  <a:pt x="126" y="163"/>
                  <a:pt x="131" y="158"/>
                </a:cubicBezTo>
                <a:cubicBezTo>
                  <a:pt x="158" y="131"/>
                  <a:pt x="158" y="131"/>
                  <a:pt x="158" y="131"/>
                </a:cubicBezTo>
                <a:cubicBezTo>
                  <a:pt x="169" y="120"/>
                  <a:pt x="188" y="120"/>
                  <a:pt x="199" y="131"/>
                </a:cubicBezTo>
                <a:cubicBezTo>
                  <a:pt x="203" y="135"/>
                  <a:pt x="203" y="142"/>
                  <a:pt x="199" y="146"/>
                </a:cubicBezTo>
                <a:cubicBezTo>
                  <a:pt x="195" y="151"/>
                  <a:pt x="188" y="151"/>
                  <a:pt x="184" y="146"/>
                </a:cubicBezTo>
                <a:cubicBezTo>
                  <a:pt x="181" y="143"/>
                  <a:pt x="176" y="143"/>
                  <a:pt x="173" y="146"/>
                </a:cubicBezTo>
                <a:cubicBezTo>
                  <a:pt x="146" y="173"/>
                  <a:pt x="146" y="173"/>
                  <a:pt x="146" y="173"/>
                </a:cubicBezTo>
                <a:cubicBezTo>
                  <a:pt x="145" y="174"/>
                  <a:pt x="144" y="176"/>
                  <a:pt x="144" y="178"/>
                </a:cubicBezTo>
                <a:cubicBezTo>
                  <a:pt x="144" y="181"/>
                  <a:pt x="145" y="183"/>
                  <a:pt x="146" y="184"/>
                </a:cubicBezTo>
                <a:cubicBezTo>
                  <a:pt x="151" y="188"/>
                  <a:pt x="151" y="195"/>
                  <a:pt x="146" y="199"/>
                </a:cubicBezTo>
                <a:cubicBezTo>
                  <a:pt x="144" y="201"/>
                  <a:pt x="142" y="202"/>
                  <a:pt x="139" y="202"/>
                </a:cubicBezTo>
                <a:cubicBezTo>
                  <a:pt x="136" y="202"/>
                  <a:pt x="133" y="201"/>
                  <a:pt x="131" y="199"/>
                </a:cubicBezTo>
                <a:cubicBezTo>
                  <a:pt x="126" y="194"/>
                  <a:pt x="123" y="186"/>
                  <a:pt x="123" y="178"/>
                </a:cubicBezTo>
                <a:close/>
                <a:moveTo>
                  <a:pt x="351" y="390"/>
                </a:moveTo>
                <a:cubicBezTo>
                  <a:pt x="353" y="395"/>
                  <a:pt x="351" y="401"/>
                  <a:pt x="346" y="404"/>
                </a:cubicBezTo>
                <a:cubicBezTo>
                  <a:pt x="344" y="405"/>
                  <a:pt x="343" y="405"/>
                  <a:pt x="341" y="405"/>
                </a:cubicBezTo>
                <a:cubicBezTo>
                  <a:pt x="337" y="405"/>
                  <a:pt x="333" y="403"/>
                  <a:pt x="331" y="399"/>
                </a:cubicBezTo>
                <a:cubicBezTo>
                  <a:pt x="315" y="367"/>
                  <a:pt x="315" y="367"/>
                  <a:pt x="315" y="367"/>
                </a:cubicBezTo>
                <a:cubicBezTo>
                  <a:pt x="298" y="378"/>
                  <a:pt x="278" y="384"/>
                  <a:pt x="256" y="384"/>
                </a:cubicBezTo>
                <a:cubicBezTo>
                  <a:pt x="234" y="384"/>
                  <a:pt x="213" y="378"/>
                  <a:pt x="196" y="367"/>
                </a:cubicBezTo>
                <a:cubicBezTo>
                  <a:pt x="180" y="399"/>
                  <a:pt x="180" y="399"/>
                  <a:pt x="180" y="399"/>
                </a:cubicBezTo>
                <a:cubicBezTo>
                  <a:pt x="178" y="403"/>
                  <a:pt x="174" y="405"/>
                  <a:pt x="170" y="405"/>
                </a:cubicBezTo>
                <a:cubicBezTo>
                  <a:pt x="169" y="405"/>
                  <a:pt x="167" y="405"/>
                  <a:pt x="166" y="404"/>
                </a:cubicBezTo>
                <a:cubicBezTo>
                  <a:pt x="160" y="401"/>
                  <a:pt x="158" y="395"/>
                  <a:pt x="161" y="390"/>
                </a:cubicBezTo>
                <a:cubicBezTo>
                  <a:pt x="178" y="354"/>
                  <a:pt x="178" y="354"/>
                  <a:pt x="178" y="354"/>
                </a:cubicBezTo>
                <a:cubicBezTo>
                  <a:pt x="154" y="333"/>
                  <a:pt x="138" y="301"/>
                  <a:pt x="138" y="266"/>
                </a:cubicBezTo>
                <a:cubicBezTo>
                  <a:pt x="138" y="202"/>
                  <a:pt x="191" y="149"/>
                  <a:pt x="256" y="149"/>
                </a:cubicBezTo>
                <a:cubicBezTo>
                  <a:pt x="320" y="149"/>
                  <a:pt x="373" y="202"/>
                  <a:pt x="373" y="266"/>
                </a:cubicBezTo>
                <a:cubicBezTo>
                  <a:pt x="373" y="301"/>
                  <a:pt x="357" y="333"/>
                  <a:pt x="333" y="354"/>
                </a:cubicBezTo>
                <a:lnTo>
                  <a:pt x="351" y="390"/>
                </a:lnTo>
                <a:close/>
                <a:moveTo>
                  <a:pt x="380" y="199"/>
                </a:moveTo>
                <a:cubicBezTo>
                  <a:pt x="378" y="201"/>
                  <a:pt x="375" y="202"/>
                  <a:pt x="372" y="202"/>
                </a:cubicBezTo>
                <a:cubicBezTo>
                  <a:pt x="370" y="202"/>
                  <a:pt x="367" y="201"/>
                  <a:pt x="365" y="199"/>
                </a:cubicBezTo>
                <a:cubicBezTo>
                  <a:pt x="361" y="195"/>
                  <a:pt x="361" y="188"/>
                  <a:pt x="365" y="184"/>
                </a:cubicBezTo>
                <a:cubicBezTo>
                  <a:pt x="366" y="183"/>
                  <a:pt x="367" y="181"/>
                  <a:pt x="367" y="178"/>
                </a:cubicBezTo>
                <a:cubicBezTo>
                  <a:pt x="367" y="176"/>
                  <a:pt x="366" y="174"/>
                  <a:pt x="365" y="173"/>
                </a:cubicBezTo>
                <a:cubicBezTo>
                  <a:pt x="339" y="146"/>
                  <a:pt x="339" y="146"/>
                  <a:pt x="339" y="146"/>
                </a:cubicBezTo>
                <a:cubicBezTo>
                  <a:pt x="335" y="143"/>
                  <a:pt x="330" y="143"/>
                  <a:pt x="327" y="146"/>
                </a:cubicBezTo>
                <a:cubicBezTo>
                  <a:pt x="323" y="151"/>
                  <a:pt x="316" y="151"/>
                  <a:pt x="312" y="146"/>
                </a:cubicBezTo>
                <a:cubicBezTo>
                  <a:pt x="308" y="142"/>
                  <a:pt x="308" y="135"/>
                  <a:pt x="312" y="131"/>
                </a:cubicBezTo>
                <a:cubicBezTo>
                  <a:pt x="324" y="120"/>
                  <a:pt x="342" y="120"/>
                  <a:pt x="354" y="131"/>
                </a:cubicBezTo>
                <a:cubicBezTo>
                  <a:pt x="380" y="158"/>
                  <a:pt x="380" y="158"/>
                  <a:pt x="380" y="158"/>
                </a:cubicBezTo>
                <a:cubicBezTo>
                  <a:pt x="386" y="163"/>
                  <a:pt x="389" y="171"/>
                  <a:pt x="389" y="178"/>
                </a:cubicBezTo>
                <a:cubicBezTo>
                  <a:pt x="389" y="186"/>
                  <a:pt x="386" y="194"/>
                  <a:pt x="380" y="199"/>
                </a:cubicBezTo>
                <a:close/>
              </a:path>
            </a:pathLst>
          </a:custGeom>
          <a:solidFill>
            <a:srgbClr val="00ABAB"/>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6" name="Freeform 812">
            <a:extLst>
              <a:ext uri="{FF2B5EF4-FFF2-40B4-BE49-F238E27FC236}">
                <a16:creationId xmlns:a16="http://schemas.microsoft.com/office/drawing/2014/main" id="{E0DEF7F3-AA71-D4CD-66F0-8F3134E445B6}"/>
              </a:ext>
            </a:extLst>
          </p:cNvPr>
          <p:cNvSpPr>
            <a:spLocks noChangeAspect="1" noEditPoints="1"/>
          </p:cNvSpPr>
          <p:nvPr/>
        </p:nvSpPr>
        <p:spPr bwMode="auto">
          <a:xfrm>
            <a:off x="6857511" y="2430290"/>
            <a:ext cx="699761" cy="701818"/>
          </a:xfrm>
          <a:custGeom>
            <a:avLst/>
            <a:gdLst>
              <a:gd name="T0" fmla="*/ 373 w 512"/>
              <a:gd name="T1" fmla="*/ 202 h 512"/>
              <a:gd name="T2" fmla="*/ 394 w 512"/>
              <a:gd name="T3" fmla="*/ 202 h 512"/>
              <a:gd name="T4" fmla="*/ 394 w 512"/>
              <a:gd name="T5" fmla="*/ 309 h 512"/>
              <a:gd name="T6" fmla="*/ 117 w 512"/>
              <a:gd name="T7" fmla="*/ 309 h 512"/>
              <a:gd name="T8" fmla="*/ 117 w 512"/>
              <a:gd name="T9" fmla="*/ 202 h 512"/>
              <a:gd name="T10" fmla="*/ 138 w 512"/>
              <a:gd name="T11" fmla="*/ 202 h 512"/>
              <a:gd name="T12" fmla="*/ 138 w 512"/>
              <a:gd name="T13" fmla="*/ 234 h 512"/>
              <a:gd name="T14" fmla="*/ 149 w 512"/>
              <a:gd name="T15" fmla="*/ 245 h 512"/>
              <a:gd name="T16" fmla="*/ 160 w 512"/>
              <a:gd name="T17" fmla="*/ 234 h 512"/>
              <a:gd name="T18" fmla="*/ 160 w 512"/>
              <a:gd name="T19" fmla="*/ 202 h 512"/>
              <a:gd name="T20" fmla="*/ 181 w 512"/>
              <a:gd name="T21" fmla="*/ 202 h 512"/>
              <a:gd name="T22" fmla="*/ 181 w 512"/>
              <a:gd name="T23" fmla="*/ 266 h 512"/>
              <a:gd name="T24" fmla="*/ 192 w 512"/>
              <a:gd name="T25" fmla="*/ 277 h 512"/>
              <a:gd name="T26" fmla="*/ 202 w 512"/>
              <a:gd name="T27" fmla="*/ 266 h 512"/>
              <a:gd name="T28" fmla="*/ 202 w 512"/>
              <a:gd name="T29" fmla="*/ 202 h 512"/>
              <a:gd name="T30" fmla="*/ 224 w 512"/>
              <a:gd name="T31" fmla="*/ 202 h 512"/>
              <a:gd name="T32" fmla="*/ 224 w 512"/>
              <a:gd name="T33" fmla="*/ 234 h 512"/>
              <a:gd name="T34" fmla="*/ 234 w 512"/>
              <a:gd name="T35" fmla="*/ 245 h 512"/>
              <a:gd name="T36" fmla="*/ 245 w 512"/>
              <a:gd name="T37" fmla="*/ 234 h 512"/>
              <a:gd name="T38" fmla="*/ 245 w 512"/>
              <a:gd name="T39" fmla="*/ 202 h 512"/>
              <a:gd name="T40" fmla="*/ 266 w 512"/>
              <a:gd name="T41" fmla="*/ 202 h 512"/>
              <a:gd name="T42" fmla="*/ 266 w 512"/>
              <a:gd name="T43" fmla="*/ 266 h 512"/>
              <a:gd name="T44" fmla="*/ 277 w 512"/>
              <a:gd name="T45" fmla="*/ 277 h 512"/>
              <a:gd name="T46" fmla="*/ 288 w 512"/>
              <a:gd name="T47" fmla="*/ 266 h 512"/>
              <a:gd name="T48" fmla="*/ 288 w 512"/>
              <a:gd name="T49" fmla="*/ 202 h 512"/>
              <a:gd name="T50" fmla="*/ 309 w 512"/>
              <a:gd name="T51" fmla="*/ 202 h 512"/>
              <a:gd name="T52" fmla="*/ 309 w 512"/>
              <a:gd name="T53" fmla="*/ 234 h 512"/>
              <a:gd name="T54" fmla="*/ 320 w 512"/>
              <a:gd name="T55" fmla="*/ 245 h 512"/>
              <a:gd name="T56" fmla="*/ 330 w 512"/>
              <a:gd name="T57" fmla="*/ 234 h 512"/>
              <a:gd name="T58" fmla="*/ 330 w 512"/>
              <a:gd name="T59" fmla="*/ 202 h 512"/>
              <a:gd name="T60" fmla="*/ 352 w 512"/>
              <a:gd name="T61" fmla="*/ 202 h 512"/>
              <a:gd name="T62" fmla="*/ 352 w 512"/>
              <a:gd name="T63" fmla="*/ 266 h 512"/>
              <a:gd name="T64" fmla="*/ 362 w 512"/>
              <a:gd name="T65" fmla="*/ 277 h 512"/>
              <a:gd name="T66" fmla="*/ 373 w 512"/>
              <a:gd name="T67" fmla="*/ 266 h 512"/>
              <a:gd name="T68" fmla="*/ 373 w 512"/>
              <a:gd name="T69" fmla="*/ 202 h 512"/>
              <a:gd name="T70" fmla="*/ 512 w 512"/>
              <a:gd name="T71" fmla="*/ 256 h 512"/>
              <a:gd name="T72" fmla="*/ 256 w 512"/>
              <a:gd name="T73" fmla="*/ 512 h 512"/>
              <a:gd name="T74" fmla="*/ 0 w 512"/>
              <a:gd name="T75" fmla="*/ 256 h 512"/>
              <a:gd name="T76" fmla="*/ 256 w 512"/>
              <a:gd name="T77" fmla="*/ 0 h 512"/>
              <a:gd name="T78" fmla="*/ 512 w 512"/>
              <a:gd name="T79" fmla="*/ 256 h 512"/>
              <a:gd name="T80" fmla="*/ 416 w 512"/>
              <a:gd name="T81" fmla="*/ 192 h 512"/>
              <a:gd name="T82" fmla="*/ 405 w 512"/>
              <a:gd name="T83" fmla="*/ 181 h 512"/>
              <a:gd name="T84" fmla="*/ 106 w 512"/>
              <a:gd name="T85" fmla="*/ 181 h 512"/>
              <a:gd name="T86" fmla="*/ 96 w 512"/>
              <a:gd name="T87" fmla="*/ 192 h 512"/>
              <a:gd name="T88" fmla="*/ 96 w 512"/>
              <a:gd name="T89" fmla="*/ 320 h 512"/>
              <a:gd name="T90" fmla="*/ 106 w 512"/>
              <a:gd name="T91" fmla="*/ 330 h 512"/>
              <a:gd name="T92" fmla="*/ 405 w 512"/>
              <a:gd name="T93" fmla="*/ 330 h 512"/>
              <a:gd name="T94" fmla="*/ 416 w 512"/>
              <a:gd name="T95" fmla="*/ 320 h 512"/>
              <a:gd name="T96" fmla="*/ 416 w 512"/>
              <a:gd name="T97" fmla="*/ 19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12" h="512">
                <a:moveTo>
                  <a:pt x="373" y="202"/>
                </a:moveTo>
                <a:cubicBezTo>
                  <a:pt x="394" y="202"/>
                  <a:pt x="394" y="202"/>
                  <a:pt x="394" y="202"/>
                </a:cubicBezTo>
                <a:cubicBezTo>
                  <a:pt x="394" y="309"/>
                  <a:pt x="394" y="309"/>
                  <a:pt x="394" y="309"/>
                </a:cubicBezTo>
                <a:cubicBezTo>
                  <a:pt x="117" y="309"/>
                  <a:pt x="117" y="309"/>
                  <a:pt x="117" y="309"/>
                </a:cubicBezTo>
                <a:cubicBezTo>
                  <a:pt x="117" y="202"/>
                  <a:pt x="117" y="202"/>
                  <a:pt x="117" y="202"/>
                </a:cubicBezTo>
                <a:cubicBezTo>
                  <a:pt x="138" y="202"/>
                  <a:pt x="138" y="202"/>
                  <a:pt x="138" y="202"/>
                </a:cubicBezTo>
                <a:cubicBezTo>
                  <a:pt x="138" y="234"/>
                  <a:pt x="138" y="234"/>
                  <a:pt x="138" y="234"/>
                </a:cubicBezTo>
                <a:cubicBezTo>
                  <a:pt x="138" y="240"/>
                  <a:pt x="143" y="245"/>
                  <a:pt x="149" y="245"/>
                </a:cubicBezTo>
                <a:cubicBezTo>
                  <a:pt x="155" y="245"/>
                  <a:pt x="160" y="240"/>
                  <a:pt x="160" y="234"/>
                </a:cubicBezTo>
                <a:cubicBezTo>
                  <a:pt x="160" y="202"/>
                  <a:pt x="160" y="202"/>
                  <a:pt x="160" y="202"/>
                </a:cubicBezTo>
                <a:cubicBezTo>
                  <a:pt x="181" y="202"/>
                  <a:pt x="181" y="202"/>
                  <a:pt x="181" y="202"/>
                </a:cubicBezTo>
                <a:cubicBezTo>
                  <a:pt x="181" y="266"/>
                  <a:pt x="181" y="266"/>
                  <a:pt x="181" y="266"/>
                </a:cubicBezTo>
                <a:cubicBezTo>
                  <a:pt x="181" y="272"/>
                  <a:pt x="186" y="277"/>
                  <a:pt x="192" y="277"/>
                </a:cubicBezTo>
                <a:cubicBezTo>
                  <a:pt x="198" y="277"/>
                  <a:pt x="202" y="272"/>
                  <a:pt x="202" y="266"/>
                </a:cubicBezTo>
                <a:cubicBezTo>
                  <a:pt x="202" y="202"/>
                  <a:pt x="202" y="202"/>
                  <a:pt x="202" y="202"/>
                </a:cubicBezTo>
                <a:cubicBezTo>
                  <a:pt x="224" y="202"/>
                  <a:pt x="224" y="202"/>
                  <a:pt x="224" y="202"/>
                </a:cubicBezTo>
                <a:cubicBezTo>
                  <a:pt x="224" y="234"/>
                  <a:pt x="224" y="234"/>
                  <a:pt x="224" y="234"/>
                </a:cubicBezTo>
                <a:cubicBezTo>
                  <a:pt x="224" y="240"/>
                  <a:pt x="228" y="245"/>
                  <a:pt x="234" y="245"/>
                </a:cubicBezTo>
                <a:cubicBezTo>
                  <a:pt x="240" y="245"/>
                  <a:pt x="245" y="240"/>
                  <a:pt x="245" y="234"/>
                </a:cubicBezTo>
                <a:cubicBezTo>
                  <a:pt x="245" y="202"/>
                  <a:pt x="245" y="202"/>
                  <a:pt x="245" y="202"/>
                </a:cubicBezTo>
                <a:cubicBezTo>
                  <a:pt x="266" y="202"/>
                  <a:pt x="266" y="202"/>
                  <a:pt x="266" y="202"/>
                </a:cubicBezTo>
                <a:cubicBezTo>
                  <a:pt x="266" y="266"/>
                  <a:pt x="266" y="266"/>
                  <a:pt x="266" y="266"/>
                </a:cubicBezTo>
                <a:cubicBezTo>
                  <a:pt x="266" y="272"/>
                  <a:pt x="271" y="277"/>
                  <a:pt x="277" y="277"/>
                </a:cubicBezTo>
                <a:cubicBezTo>
                  <a:pt x="283" y="277"/>
                  <a:pt x="288" y="272"/>
                  <a:pt x="288" y="266"/>
                </a:cubicBezTo>
                <a:cubicBezTo>
                  <a:pt x="288" y="202"/>
                  <a:pt x="288" y="202"/>
                  <a:pt x="288" y="202"/>
                </a:cubicBezTo>
                <a:cubicBezTo>
                  <a:pt x="309" y="202"/>
                  <a:pt x="309" y="202"/>
                  <a:pt x="309" y="202"/>
                </a:cubicBezTo>
                <a:cubicBezTo>
                  <a:pt x="309" y="234"/>
                  <a:pt x="309" y="234"/>
                  <a:pt x="309" y="234"/>
                </a:cubicBezTo>
                <a:cubicBezTo>
                  <a:pt x="309" y="240"/>
                  <a:pt x="314" y="245"/>
                  <a:pt x="320" y="245"/>
                </a:cubicBezTo>
                <a:cubicBezTo>
                  <a:pt x="326" y="245"/>
                  <a:pt x="330" y="240"/>
                  <a:pt x="330" y="234"/>
                </a:cubicBezTo>
                <a:cubicBezTo>
                  <a:pt x="330" y="202"/>
                  <a:pt x="330" y="202"/>
                  <a:pt x="330" y="202"/>
                </a:cubicBezTo>
                <a:cubicBezTo>
                  <a:pt x="352" y="202"/>
                  <a:pt x="352" y="202"/>
                  <a:pt x="352" y="202"/>
                </a:cubicBezTo>
                <a:cubicBezTo>
                  <a:pt x="352" y="266"/>
                  <a:pt x="352" y="266"/>
                  <a:pt x="352" y="266"/>
                </a:cubicBezTo>
                <a:cubicBezTo>
                  <a:pt x="352" y="272"/>
                  <a:pt x="356" y="277"/>
                  <a:pt x="362" y="277"/>
                </a:cubicBezTo>
                <a:cubicBezTo>
                  <a:pt x="368" y="277"/>
                  <a:pt x="373" y="272"/>
                  <a:pt x="373" y="266"/>
                </a:cubicBezTo>
                <a:lnTo>
                  <a:pt x="373" y="202"/>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416" y="192"/>
                </a:moveTo>
                <a:cubicBezTo>
                  <a:pt x="416" y="186"/>
                  <a:pt x="411" y="181"/>
                  <a:pt x="405" y="181"/>
                </a:cubicBezTo>
                <a:cubicBezTo>
                  <a:pt x="106" y="181"/>
                  <a:pt x="106" y="181"/>
                  <a:pt x="106" y="181"/>
                </a:cubicBezTo>
                <a:cubicBezTo>
                  <a:pt x="100" y="181"/>
                  <a:pt x="96" y="186"/>
                  <a:pt x="96" y="192"/>
                </a:cubicBezTo>
                <a:cubicBezTo>
                  <a:pt x="96" y="320"/>
                  <a:pt x="96" y="320"/>
                  <a:pt x="96" y="320"/>
                </a:cubicBezTo>
                <a:cubicBezTo>
                  <a:pt x="96" y="326"/>
                  <a:pt x="100" y="330"/>
                  <a:pt x="106" y="330"/>
                </a:cubicBezTo>
                <a:cubicBezTo>
                  <a:pt x="405" y="330"/>
                  <a:pt x="405" y="330"/>
                  <a:pt x="405" y="330"/>
                </a:cubicBezTo>
                <a:cubicBezTo>
                  <a:pt x="411" y="330"/>
                  <a:pt x="416" y="326"/>
                  <a:pt x="416" y="320"/>
                </a:cubicBezTo>
                <a:lnTo>
                  <a:pt x="416" y="192"/>
                </a:lnTo>
                <a:close/>
              </a:path>
            </a:pathLst>
          </a:custGeom>
          <a:solidFill>
            <a:srgbClr val="62B5E5"/>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cxnSp>
        <p:nvCxnSpPr>
          <p:cNvPr id="51" name="Straight Connector 69">
            <a:extLst>
              <a:ext uri="{FF2B5EF4-FFF2-40B4-BE49-F238E27FC236}">
                <a16:creationId xmlns:a16="http://schemas.microsoft.com/office/drawing/2014/main" id="{CDEA453A-9A25-0DC9-A0F8-F9CACBE6A0F2}"/>
              </a:ext>
            </a:extLst>
          </p:cNvPr>
          <p:cNvCxnSpPr>
            <a:cxnSpLocks/>
          </p:cNvCxnSpPr>
          <p:nvPr/>
        </p:nvCxnSpPr>
        <p:spPr>
          <a:xfrm>
            <a:off x="1416366" y="5769547"/>
            <a:ext cx="10607040" cy="0"/>
          </a:xfrm>
          <a:prstGeom prst="line">
            <a:avLst/>
          </a:prstGeom>
          <a:noFill/>
          <a:ln w="165100" cap="flat" cmpd="sng" algn="ctr">
            <a:solidFill>
              <a:srgbClr val="E3E48D"/>
            </a:solidFill>
            <a:prstDash val="solid"/>
          </a:ln>
          <a:effectLst/>
        </p:spPr>
      </p:cxnSp>
      <p:sp>
        <p:nvSpPr>
          <p:cNvPr id="52" name="Rectangle 51">
            <a:extLst>
              <a:ext uri="{FF2B5EF4-FFF2-40B4-BE49-F238E27FC236}">
                <a16:creationId xmlns:a16="http://schemas.microsoft.com/office/drawing/2014/main" id="{78290FFE-22E5-0FCC-F1CA-48DE69FE8D25}"/>
              </a:ext>
            </a:extLst>
          </p:cNvPr>
          <p:cNvSpPr/>
          <p:nvPr/>
        </p:nvSpPr>
        <p:spPr>
          <a:xfrm>
            <a:off x="1416366" y="5391189"/>
            <a:ext cx="10607040" cy="608556"/>
          </a:xfrm>
          <a:prstGeom prst="rect">
            <a:avLst/>
          </a:prstGeom>
          <a:noFill/>
          <a:ln w="19050" algn="ctr">
            <a:noFill/>
            <a:miter lim="800000"/>
            <a:headEnd/>
            <a:tailEnd/>
          </a:ln>
        </p:spPr>
        <p:txBody>
          <a:bodyPr wrap="square" lIns="88900" tIns="88900" rIns="88900" bIns="88900" rtlCol="0" anchor="ctr"/>
          <a:lstStyle/>
          <a:p>
            <a:pPr marL="0" marR="0" lvl="0" indent="0" algn="ctr" defTabSz="914400" eaLnBrk="1" fontAlgn="auto" latinLnBrk="0" hangingPunct="1">
              <a:lnSpc>
                <a:spcPct val="106000"/>
              </a:lnSpc>
              <a:spcBef>
                <a:spcPts val="0"/>
              </a:spcBef>
              <a:spcAft>
                <a:spcPts val="0"/>
              </a:spcAft>
              <a:buClrTx/>
              <a:buSzTx/>
              <a:buFontTx/>
              <a:buNone/>
              <a:tabLst/>
              <a:defRPr/>
            </a:pPr>
            <a:r>
              <a:rPr lang="fr-FR" sz="2000" b="1" kern="0" dirty="0">
                <a:solidFill>
                  <a:prstClr val="black"/>
                </a:solidFill>
              </a:rPr>
              <a:t>Instaurer un mécanisme fiable d’évaluation d’impact des résultats</a:t>
            </a:r>
            <a:endParaRPr kumimoji="0" lang="en-US" sz="2000" b="1"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1372793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73692A4-57C9-7658-C6EE-ABC9B7EAC601}"/>
              </a:ext>
            </a:extLst>
          </p:cNvPr>
          <p:cNvSpPr>
            <a:spLocks noGrp="1"/>
          </p:cNvSpPr>
          <p:nvPr>
            <p:ph type="title"/>
          </p:nvPr>
        </p:nvSpPr>
        <p:spPr>
          <a:xfrm>
            <a:off x="503991" y="348254"/>
            <a:ext cx="12431791" cy="984885"/>
          </a:xfrm>
        </p:spPr>
        <p:txBody>
          <a:bodyPr/>
          <a:lstStyle/>
          <a:p>
            <a:r>
              <a:rPr lang="fr-FR" sz="3200" dirty="0"/>
              <a:t>Les bases de référence pour mesurer l’impact des programmes et institutions de garantie </a:t>
            </a:r>
          </a:p>
        </p:txBody>
      </p:sp>
      <p:sp>
        <p:nvSpPr>
          <p:cNvPr id="8" name="ZoneTexte 7">
            <a:extLst>
              <a:ext uri="{FF2B5EF4-FFF2-40B4-BE49-F238E27FC236}">
                <a16:creationId xmlns:a16="http://schemas.microsoft.com/office/drawing/2014/main" id="{16290F7B-1AA9-2D5E-B08C-51CD9C0D4C14}"/>
              </a:ext>
            </a:extLst>
          </p:cNvPr>
          <p:cNvSpPr txBox="1"/>
          <p:nvPr/>
        </p:nvSpPr>
        <p:spPr>
          <a:xfrm>
            <a:off x="830178" y="7269909"/>
            <a:ext cx="11713326" cy="169277"/>
          </a:xfrm>
          <a:prstGeom prst="rect">
            <a:avLst/>
          </a:prstGeom>
          <a:noFill/>
        </p:spPr>
        <p:txBody>
          <a:bodyPr wrap="square" lIns="0" tIns="0" rIns="0" bIns="0" rtlCol="0">
            <a:spAutoFit/>
          </a:bodyPr>
          <a:lstStyle/>
          <a:p>
            <a:pPr>
              <a:spcBef>
                <a:spcPts val="600"/>
              </a:spcBef>
              <a:buSzPct val="100000"/>
            </a:pPr>
            <a:r>
              <a:rPr lang="fr-FR" sz="1100" b="1" i="1" dirty="0">
                <a:solidFill>
                  <a:srgbClr val="313131"/>
                </a:solidFill>
                <a:latin typeface="Calibri" panose="020F0502020204030204" pitchFamily="34" charset="0"/>
                <a:cs typeface="Calibri" panose="020F0502020204030204" pitchFamily="34" charset="0"/>
              </a:rPr>
              <a:t>Sources</a:t>
            </a:r>
            <a:r>
              <a:rPr lang="fr-FR" sz="1100" i="1" dirty="0">
                <a:solidFill>
                  <a:srgbClr val="313131"/>
                </a:solidFill>
                <a:latin typeface="Calibri" panose="020F0502020204030204" pitchFamily="34" charset="0"/>
                <a:cs typeface="Calibri" panose="020F0502020204030204" pitchFamily="34" charset="0"/>
              </a:rPr>
              <a:t> : Pr</a:t>
            </a:r>
            <a:r>
              <a:rPr lang="fr-FR" sz="1100" i="1" dirty="0">
                <a:latin typeface="Calibri" panose="020F0502020204030204" pitchFamily="34" charset="0"/>
                <a:cs typeface="Calibri" panose="020F0502020204030204" pitchFamily="34" charset="0"/>
              </a:rPr>
              <a:t>incipes applicables aux mécanismes publics de garantie de crédit dédiés aux PME -  Les Enseignements Des Évaluations D’impact Des Fonds De Garantie</a:t>
            </a:r>
          </a:p>
        </p:txBody>
      </p:sp>
      <p:sp>
        <p:nvSpPr>
          <p:cNvPr id="32" name="Title 2">
            <a:extLst>
              <a:ext uri="{FF2B5EF4-FFF2-40B4-BE49-F238E27FC236}">
                <a16:creationId xmlns:a16="http://schemas.microsoft.com/office/drawing/2014/main" id="{91D649CE-5DD8-2267-5488-DBB0E0607CA7}"/>
              </a:ext>
            </a:extLst>
          </p:cNvPr>
          <p:cNvSpPr txBox="1">
            <a:spLocks/>
          </p:cNvSpPr>
          <p:nvPr/>
        </p:nvSpPr>
        <p:spPr bwMode="gray">
          <a:xfrm>
            <a:off x="744861" y="1843158"/>
            <a:ext cx="5172810" cy="525228"/>
          </a:xfrm>
          <a:prstGeom prst="rect">
            <a:avLst/>
          </a:prstGeom>
        </p:spPr>
        <p:txBody>
          <a:bodyPr vert="horz" lIns="0" tIns="0" rIns="0" bIns="0" rtlCol="0" anchor="t" anchorCtr="0">
            <a:noAutofit/>
          </a:bodyPr>
          <a:lstStyle>
            <a:lvl1pPr algn="l" defTabSz="914400" rtl="0" eaLnBrk="1" latinLnBrk="0" hangingPunct="1">
              <a:spcBef>
                <a:spcPct val="0"/>
              </a:spcBef>
              <a:buNone/>
              <a:defRPr sz="2000" kern="1200">
                <a:solidFill>
                  <a:schemeClr val="tx1"/>
                </a:solidFill>
                <a:latin typeface="+mj-lt"/>
                <a:ea typeface="+mj-ea"/>
                <a:cs typeface="+mj-cs"/>
              </a:defRPr>
            </a:lvl1pPr>
          </a:lstStyle>
          <a:p>
            <a:pPr defTabSz="914406">
              <a:defRPr/>
            </a:pPr>
            <a:r>
              <a:rPr lang="fr-FR" sz="2800" b="1" dirty="0">
                <a:solidFill>
                  <a:prstClr val="black"/>
                </a:solidFill>
                <a:latin typeface="Calibri" panose="020F0502020204030204" pitchFamily="34" charset="0"/>
                <a:cs typeface="Calibri" panose="020F0502020204030204" pitchFamily="34" charset="0"/>
              </a:rPr>
              <a:t>Entreprises bénéficiaires </a:t>
            </a:r>
          </a:p>
        </p:txBody>
      </p:sp>
      <p:sp>
        <p:nvSpPr>
          <p:cNvPr id="34" name="Rectangle 33">
            <a:extLst>
              <a:ext uri="{FF2B5EF4-FFF2-40B4-BE49-F238E27FC236}">
                <a16:creationId xmlns:a16="http://schemas.microsoft.com/office/drawing/2014/main" id="{7F0B729D-06E1-59BD-7326-B175F427A2A0}"/>
              </a:ext>
            </a:extLst>
          </p:cNvPr>
          <p:cNvSpPr/>
          <p:nvPr/>
        </p:nvSpPr>
        <p:spPr>
          <a:xfrm>
            <a:off x="744861" y="1729891"/>
            <a:ext cx="5217427" cy="90144"/>
          </a:xfrm>
          <a:prstGeom prst="rect">
            <a:avLst/>
          </a:prstGeom>
          <a:solidFill>
            <a:srgbClr val="0097A9"/>
          </a:solidFill>
          <a:ln w="12700" cap="flat" cmpd="sng" algn="ctr">
            <a:noFill/>
            <a:prstDash val="solid"/>
            <a:miter lim="800000"/>
          </a:ln>
          <a:effectLst/>
        </p:spPr>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FFFFFF"/>
              </a:solidFill>
              <a:effectLst/>
              <a:uLnTx/>
              <a:uFillTx/>
              <a:latin typeface="Calibri" panose="020F0502020204030204" pitchFamily="34" charset="0"/>
              <a:cs typeface="Calibri" panose="020F0502020204030204" pitchFamily="34" charset="0"/>
            </a:endParaRPr>
          </a:p>
        </p:txBody>
      </p:sp>
      <p:sp>
        <p:nvSpPr>
          <p:cNvPr id="36" name="Rounded Rectangle 24">
            <a:extLst>
              <a:ext uri="{FF2B5EF4-FFF2-40B4-BE49-F238E27FC236}">
                <a16:creationId xmlns:a16="http://schemas.microsoft.com/office/drawing/2014/main" id="{FBF115FC-CB4A-E4F9-4F13-BC63D99E2DD0}"/>
              </a:ext>
            </a:extLst>
          </p:cNvPr>
          <p:cNvSpPr/>
          <p:nvPr/>
        </p:nvSpPr>
        <p:spPr>
          <a:xfrm>
            <a:off x="744857" y="2406242"/>
            <a:ext cx="5217427" cy="4574421"/>
          </a:xfrm>
          <a:prstGeom prst="roundRect">
            <a:avLst>
              <a:gd name="adj" fmla="val 3353"/>
            </a:avLst>
          </a:prstGeom>
          <a:solidFill>
            <a:schemeClr val="bg1">
              <a:lumMod val="95000"/>
            </a:schemeClr>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37" name="TextBox 210">
            <a:extLst>
              <a:ext uri="{FF2B5EF4-FFF2-40B4-BE49-F238E27FC236}">
                <a16:creationId xmlns:a16="http://schemas.microsoft.com/office/drawing/2014/main" id="{E75B70BA-D372-088E-3F01-83DB6CC78C4F}"/>
              </a:ext>
            </a:extLst>
          </p:cNvPr>
          <p:cNvSpPr txBox="1"/>
          <p:nvPr/>
        </p:nvSpPr>
        <p:spPr bwMode="gray">
          <a:xfrm>
            <a:off x="2583440" y="2855502"/>
            <a:ext cx="2951816" cy="523220"/>
          </a:xfrm>
          <a:prstGeom prst="rect">
            <a:avLst/>
          </a:prstGeom>
        </p:spPr>
        <p:txBody>
          <a:bodyPr wrap="square" lIns="0" rIns="0" rtlCol="0" anchor="t" anchorCtr="0">
            <a:spAutoFit/>
          </a:bodyPr>
          <a:lstStyle/>
          <a:p>
            <a:pPr algn="just">
              <a:spcBef>
                <a:spcPts val="600"/>
              </a:spcBef>
              <a:buSzPct val="100000"/>
            </a:pPr>
            <a:r>
              <a:rPr lang="fr-FR" sz="1400" i="1" dirty="0">
                <a:latin typeface="Calibri" panose="020F0502020204030204" pitchFamily="34" charset="0"/>
                <a:cs typeface="Calibri" panose="020F0502020204030204" pitchFamily="34" charset="0"/>
              </a:rPr>
              <a:t>La capacité à répondre à la demande des PME en matière de prêts garantis </a:t>
            </a:r>
          </a:p>
        </p:txBody>
      </p:sp>
      <p:sp>
        <p:nvSpPr>
          <p:cNvPr id="39" name="TextBox 214">
            <a:extLst>
              <a:ext uri="{FF2B5EF4-FFF2-40B4-BE49-F238E27FC236}">
                <a16:creationId xmlns:a16="http://schemas.microsoft.com/office/drawing/2014/main" id="{3388D60D-BCBC-5315-A75B-E88EF7CC530A}"/>
              </a:ext>
            </a:extLst>
          </p:cNvPr>
          <p:cNvSpPr txBox="1"/>
          <p:nvPr/>
        </p:nvSpPr>
        <p:spPr bwMode="gray">
          <a:xfrm>
            <a:off x="2813659" y="2505656"/>
            <a:ext cx="1443528" cy="369332"/>
          </a:xfrm>
          <a:prstGeom prst="rect">
            <a:avLst/>
          </a:prstGeom>
          <a:ln>
            <a:noFill/>
          </a:ln>
        </p:spPr>
        <p:txBody>
          <a:bodyPr wrap="square" lIns="0" rIns="0" rtlCol="0" anchor="t" anchorCtr="0">
            <a:spAutoFit/>
          </a:bodyPr>
          <a:lstStyle/>
          <a:p>
            <a:pPr marL="0" marR="0" lvl="0" indent="0" algn="ctr" defTabSz="914406" rtl="0" eaLnBrk="1" fontAlgn="auto" latinLnBrk="0" hangingPunct="1">
              <a:lnSpc>
                <a:spcPct val="100000"/>
              </a:lnSpc>
              <a:spcBef>
                <a:spcPts val="0"/>
              </a:spcBef>
              <a:spcAft>
                <a:spcPts val="0"/>
              </a:spcAft>
              <a:buClrTx/>
              <a:buSzTx/>
              <a:buFontTx/>
              <a:buNone/>
              <a:tabLst/>
              <a:defRPr/>
            </a:pPr>
            <a:r>
              <a:rPr kumimoji="0" lang="fr-FR" b="1"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sym typeface="Helvetica"/>
              </a:rPr>
              <a:t>La couverture </a:t>
            </a:r>
          </a:p>
        </p:txBody>
      </p:sp>
      <p:sp>
        <p:nvSpPr>
          <p:cNvPr id="40" name="TextBox 215">
            <a:extLst>
              <a:ext uri="{FF2B5EF4-FFF2-40B4-BE49-F238E27FC236}">
                <a16:creationId xmlns:a16="http://schemas.microsoft.com/office/drawing/2014/main" id="{C5F4FAD3-5CB4-A93F-CFB3-86D0D8DA8016}"/>
              </a:ext>
            </a:extLst>
          </p:cNvPr>
          <p:cNvSpPr txBox="1"/>
          <p:nvPr/>
        </p:nvSpPr>
        <p:spPr bwMode="gray">
          <a:xfrm>
            <a:off x="3998796" y="5313231"/>
            <a:ext cx="1871949" cy="1169551"/>
          </a:xfrm>
          <a:prstGeom prst="rect">
            <a:avLst/>
          </a:prstGeom>
        </p:spPr>
        <p:txBody>
          <a:bodyPr wrap="square" lIns="0" rIns="0" rtlCol="0" anchor="t" anchorCtr="0">
            <a:spAutoFit/>
          </a:bodyPr>
          <a:lstStyle/>
          <a:p>
            <a:pPr marL="0" marR="0" lvl="0" indent="0" algn="just" defTabSz="914400" rtl="0" eaLnBrk="1" fontAlgn="auto" latinLnBrk="0" hangingPunct="1">
              <a:lnSpc>
                <a:spcPct val="100000"/>
              </a:lnSpc>
              <a:spcBef>
                <a:spcPts val="600"/>
              </a:spcBef>
              <a:spcAft>
                <a:spcPts val="0"/>
              </a:spcAft>
              <a:buClrTx/>
              <a:buSzPct val="100000"/>
              <a:buFontTx/>
              <a:buNone/>
              <a:tabLst/>
              <a:defRPr/>
            </a:pPr>
            <a:r>
              <a:rPr kumimoji="0" lang="fr-FR" sz="1400" b="1" i="1" u="none" strike="noStrike" kern="1200" cap="none" spc="0" normalizeH="0" baseline="0" noProof="0" dirty="0">
                <a:ln>
                  <a:noFill/>
                </a:ln>
                <a:solidFill>
                  <a:srgbClr val="00B0F0"/>
                </a:solidFill>
                <a:effectLst/>
                <a:uLnTx/>
                <a:uFillTx/>
                <a:latin typeface="Calibri" panose="020F0502020204030204" pitchFamily="34" charset="0"/>
                <a:cs typeface="Calibri" panose="020F0502020204030204" pitchFamily="34" charset="0"/>
              </a:rPr>
              <a:t>Impact/bien être économique sur l’emploi</a:t>
            </a:r>
            <a:r>
              <a:rPr kumimoji="0" lang="fr-FR" sz="1400" b="0" i="1"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l’investissement et à terme la croissance économique </a:t>
            </a:r>
          </a:p>
        </p:txBody>
      </p:sp>
      <p:sp>
        <p:nvSpPr>
          <p:cNvPr id="41" name="TextBox 216">
            <a:extLst>
              <a:ext uri="{FF2B5EF4-FFF2-40B4-BE49-F238E27FC236}">
                <a16:creationId xmlns:a16="http://schemas.microsoft.com/office/drawing/2014/main" id="{3D2F5D7F-6E20-D660-135E-2E0C903DC3E1}"/>
              </a:ext>
            </a:extLst>
          </p:cNvPr>
          <p:cNvSpPr txBox="1"/>
          <p:nvPr/>
        </p:nvSpPr>
        <p:spPr bwMode="gray">
          <a:xfrm>
            <a:off x="1026892" y="4988244"/>
            <a:ext cx="1366351" cy="1815882"/>
          </a:xfrm>
          <a:prstGeom prst="rect">
            <a:avLst/>
          </a:prstGeom>
        </p:spPr>
        <p:txBody>
          <a:bodyPr wrap="square" lIns="0" rIns="0" rtlCol="0" anchor="t" anchorCtr="0">
            <a:spAutoFit/>
          </a:bodyPr>
          <a:lstStyle/>
          <a:p>
            <a:pPr algn="just">
              <a:spcBef>
                <a:spcPts val="600"/>
              </a:spcBef>
              <a:buSzPct val="100000"/>
            </a:pPr>
            <a:r>
              <a:rPr lang="fr-FR" sz="1400" i="1" dirty="0">
                <a:solidFill>
                  <a:srgbClr val="005587"/>
                </a:solidFill>
                <a:latin typeface="Calibri" panose="020F0502020204030204" pitchFamily="34" charset="0"/>
                <a:cs typeface="Calibri" panose="020F0502020204030204" pitchFamily="34" charset="0"/>
              </a:rPr>
              <a:t> </a:t>
            </a:r>
            <a:r>
              <a:rPr lang="fr-FR" sz="1400" b="1" i="1" dirty="0">
                <a:solidFill>
                  <a:srgbClr val="005587"/>
                </a:solidFill>
                <a:latin typeface="Calibri" panose="020F0502020204030204" pitchFamily="34" charset="0"/>
                <a:cs typeface="Calibri" panose="020F0502020204030204" pitchFamily="34" charset="0"/>
              </a:rPr>
              <a:t>Les volumes de crédit supplémentaires</a:t>
            </a:r>
            <a:r>
              <a:rPr lang="fr-FR" sz="1400" i="1" dirty="0">
                <a:solidFill>
                  <a:srgbClr val="005587"/>
                </a:solidFill>
                <a:latin typeface="Calibri" panose="020F0502020204030204" pitchFamily="34" charset="0"/>
                <a:cs typeface="Calibri" panose="020F0502020204030204" pitchFamily="34" charset="0"/>
              </a:rPr>
              <a:t> </a:t>
            </a:r>
            <a:r>
              <a:rPr lang="fr-FR" sz="1400" i="1" dirty="0">
                <a:latin typeface="Calibri" panose="020F0502020204030204" pitchFamily="34" charset="0"/>
                <a:cs typeface="Calibri" panose="020F0502020204030204" pitchFamily="34" charset="0"/>
              </a:rPr>
              <a:t>consentis aux PME  + les conditions plus favorables consenties aux PME </a:t>
            </a:r>
          </a:p>
        </p:txBody>
      </p:sp>
      <p:sp>
        <p:nvSpPr>
          <p:cNvPr id="42" name="Oval 218">
            <a:extLst>
              <a:ext uri="{FF2B5EF4-FFF2-40B4-BE49-F238E27FC236}">
                <a16:creationId xmlns:a16="http://schemas.microsoft.com/office/drawing/2014/main" id="{F6C80227-ABA4-C3DC-1247-0ACDD7AA129E}"/>
              </a:ext>
            </a:extLst>
          </p:cNvPr>
          <p:cNvSpPr>
            <a:spLocks noChangeAspect="1"/>
          </p:cNvSpPr>
          <p:nvPr/>
        </p:nvSpPr>
        <p:spPr>
          <a:xfrm>
            <a:off x="2410705" y="3703944"/>
            <a:ext cx="1871949" cy="1871951"/>
          </a:xfrm>
          <a:prstGeom prst="ellipse">
            <a:avLst/>
          </a:prstGeom>
          <a:solidFill>
            <a:schemeClr val="bg2">
              <a:lumMod val="90000"/>
            </a:schemeClr>
          </a:solidFill>
          <a:ln w="19050" cap="flat" cmpd="sng" algn="ctr">
            <a:solidFill>
              <a:schemeClr val="accent3">
                <a:lumMod val="20000"/>
                <a:lumOff val="80000"/>
              </a:schemeClr>
            </a:solidFill>
            <a:prstDash val="solid"/>
            <a:miter lim="800000"/>
          </a:ln>
          <a:effectLst/>
        </p:spPr>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FFFFFF"/>
              </a:solidFill>
              <a:effectLst/>
              <a:uLnTx/>
              <a:uFillTx/>
              <a:latin typeface="Calibri" panose="020F0502020204030204" pitchFamily="34" charset="0"/>
              <a:cs typeface="Calibri" panose="020F0502020204030204" pitchFamily="34" charset="0"/>
            </a:endParaRPr>
          </a:p>
        </p:txBody>
      </p:sp>
      <p:sp>
        <p:nvSpPr>
          <p:cNvPr id="43" name="Freeform 115">
            <a:extLst>
              <a:ext uri="{FF2B5EF4-FFF2-40B4-BE49-F238E27FC236}">
                <a16:creationId xmlns:a16="http://schemas.microsoft.com/office/drawing/2014/main" id="{5ADA1A62-9E10-353F-6C7E-2EF70A5B5637}"/>
              </a:ext>
            </a:extLst>
          </p:cNvPr>
          <p:cNvSpPr>
            <a:spLocks/>
          </p:cNvSpPr>
          <p:nvPr/>
        </p:nvSpPr>
        <p:spPr bwMode="auto">
          <a:xfrm rot="20797701">
            <a:off x="2460036" y="5663151"/>
            <a:ext cx="841073" cy="442395"/>
          </a:xfrm>
          <a:custGeom>
            <a:avLst/>
            <a:gdLst>
              <a:gd name="T0" fmla="*/ 290 w 309"/>
              <a:gd name="T1" fmla="*/ 0 h 158"/>
              <a:gd name="T2" fmla="*/ 290 w 309"/>
              <a:gd name="T3" fmla="*/ 4 h 158"/>
              <a:gd name="T4" fmla="*/ 287 w 309"/>
              <a:gd name="T5" fmla="*/ 34 h 158"/>
              <a:gd name="T6" fmla="*/ 276 w 309"/>
              <a:gd name="T7" fmla="*/ 64 h 158"/>
              <a:gd name="T8" fmla="*/ 271 w 309"/>
              <a:gd name="T9" fmla="*/ 76 h 158"/>
              <a:gd name="T10" fmla="*/ 254 w 309"/>
              <a:gd name="T11" fmla="*/ 97 h 158"/>
              <a:gd name="T12" fmla="*/ 235 w 309"/>
              <a:gd name="T13" fmla="*/ 115 h 158"/>
              <a:gd name="T14" fmla="*/ 212 w 309"/>
              <a:gd name="T15" fmla="*/ 128 h 158"/>
              <a:gd name="T16" fmla="*/ 188 w 309"/>
              <a:gd name="T17" fmla="*/ 136 h 158"/>
              <a:gd name="T18" fmla="*/ 162 w 309"/>
              <a:gd name="T19" fmla="*/ 140 h 158"/>
              <a:gd name="T20" fmla="*/ 135 w 309"/>
              <a:gd name="T21" fmla="*/ 139 h 158"/>
              <a:gd name="T22" fmla="*/ 108 w 309"/>
              <a:gd name="T23" fmla="*/ 132 h 158"/>
              <a:gd name="T24" fmla="*/ 96 w 309"/>
              <a:gd name="T25" fmla="*/ 127 h 158"/>
              <a:gd name="T26" fmla="*/ 63 w 309"/>
              <a:gd name="T27" fmla="*/ 104 h 158"/>
              <a:gd name="T28" fmla="*/ 37 w 309"/>
              <a:gd name="T29" fmla="*/ 73 h 158"/>
              <a:gd name="T30" fmla="*/ 87 w 309"/>
              <a:gd name="T31" fmla="*/ 80 h 158"/>
              <a:gd name="T32" fmla="*/ 94 w 309"/>
              <a:gd name="T33" fmla="*/ 77 h 158"/>
              <a:gd name="T34" fmla="*/ 96 w 309"/>
              <a:gd name="T35" fmla="*/ 76 h 158"/>
              <a:gd name="T36" fmla="*/ 98 w 309"/>
              <a:gd name="T37" fmla="*/ 72 h 158"/>
              <a:gd name="T38" fmla="*/ 95 w 309"/>
              <a:gd name="T39" fmla="*/ 65 h 158"/>
              <a:gd name="T40" fmla="*/ 92 w 309"/>
              <a:gd name="T41" fmla="*/ 62 h 158"/>
              <a:gd name="T42" fmla="*/ 20 w 309"/>
              <a:gd name="T43" fmla="*/ 53 h 158"/>
              <a:gd name="T44" fmla="*/ 16 w 309"/>
              <a:gd name="T45" fmla="*/ 53 h 158"/>
              <a:gd name="T46" fmla="*/ 13 w 309"/>
              <a:gd name="T47" fmla="*/ 54 h 158"/>
              <a:gd name="T48" fmla="*/ 9 w 309"/>
              <a:gd name="T49" fmla="*/ 60 h 158"/>
              <a:gd name="T50" fmla="*/ 0 w 309"/>
              <a:gd name="T51" fmla="*/ 129 h 158"/>
              <a:gd name="T52" fmla="*/ 2 w 309"/>
              <a:gd name="T53" fmla="*/ 136 h 158"/>
              <a:gd name="T54" fmla="*/ 8 w 309"/>
              <a:gd name="T55" fmla="*/ 140 h 158"/>
              <a:gd name="T56" fmla="*/ 12 w 309"/>
              <a:gd name="T57" fmla="*/ 140 h 158"/>
              <a:gd name="T58" fmla="*/ 14 w 309"/>
              <a:gd name="T59" fmla="*/ 139 h 158"/>
              <a:gd name="T60" fmla="*/ 18 w 309"/>
              <a:gd name="T61" fmla="*/ 132 h 158"/>
              <a:gd name="T62" fmla="*/ 24 w 309"/>
              <a:gd name="T63" fmla="*/ 85 h 158"/>
              <a:gd name="T64" fmla="*/ 52 w 309"/>
              <a:gd name="T65" fmla="*/ 119 h 158"/>
              <a:gd name="T66" fmla="*/ 88 w 309"/>
              <a:gd name="T67" fmla="*/ 143 h 158"/>
              <a:gd name="T68" fmla="*/ 103 w 309"/>
              <a:gd name="T69" fmla="*/ 150 h 158"/>
              <a:gd name="T70" fmla="*/ 131 w 309"/>
              <a:gd name="T71" fmla="*/ 156 h 158"/>
              <a:gd name="T72" fmla="*/ 161 w 309"/>
              <a:gd name="T73" fmla="*/ 158 h 158"/>
              <a:gd name="T74" fmla="*/ 192 w 309"/>
              <a:gd name="T75" fmla="*/ 154 h 158"/>
              <a:gd name="T76" fmla="*/ 205 w 309"/>
              <a:gd name="T77" fmla="*/ 150 h 158"/>
              <a:gd name="T78" fmla="*/ 233 w 309"/>
              <a:gd name="T79" fmla="*/ 136 h 158"/>
              <a:gd name="T80" fmla="*/ 258 w 309"/>
              <a:gd name="T81" fmla="*/ 119 h 158"/>
              <a:gd name="T82" fmla="*/ 278 w 309"/>
              <a:gd name="T83" fmla="*/ 97 h 158"/>
              <a:gd name="T84" fmla="*/ 294 w 309"/>
              <a:gd name="T85" fmla="*/ 70 h 158"/>
              <a:gd name="T86" fmla="*/ 301 w 309"/>
              <a:gd name="T87" fmla="*/ 54 h 158"/>
              <a:gd name="T88" fmla="*/ 307 w 309"/>
              <a:gd name="T89" fmla="*/ 18 h 158"/>
              <a:gd name="T90" fmla="*/ 290 w 309"/>
              <a:gd name="T91"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9" h="158">
                <a:moveTo>
                  <a:pt x="290" y="0"/>
                </a:moveTo>
                <a:lnTo>
                  <a:pt x="290" y="0"/>
                </a:lnTo>
                <a:lnTo>
                  <a:pt x="290" y="4"/>
                </a:lnTo>
                <a:lnTo>
                  <a:pt x="290" y="4"/>
                </a:lnTo>
                <a:lnTo>
                  <a:pt x="290" y="19"/>
                </a:lnTo>
                <a:lnTo>
                  <a:pt x="287" y="34"/>
                </a:lnTo>
                <a:lnTo>
                  <a:pt x="283" y="49"/>
                </a:lnTo>
                <a:lnTo>
                  <a:pt x="276" y="64"/>
                </a:lnTo>
                <a:lnTo>
                  <a:pt x="276" y="64"/>
                </a:lnTo>
                <a:lnTo>
                  <a:pt x="271" y="76"/>
                </a:lnTo>
                <a:lnTo>
                  <a:pt x="263" y="86"/>
                </a:lnTo>
                <a:lnTo>
                  <a:pt x="254" y="97"/>
                </a:lnTo>
                <a:lnTo>
                  <a:pt x="244" y="107"/>
                </a:lnTo>
                <a:lnTo>
                  <a:pt x="235" y="115"/>
                </a:lnTo>
                <a:lnTo>
                  <a:pt x="224" y="121"/>
                </a:lnTo>
                <a:lnTo>
                  <a:pt x="212" y="128"/>
                </a:lnTo>
                <a:lnTo>
                  <a:pt x="200" y="132"/>
                </a:lnTo>
                <a:lnTo>
                  <a:pt x="188" y="136"/>
                </a:lnTo>
                <a:lnTo>
                  <a:pt x="174" y="139"/>
                </a:lnTo>
                <a:lnTo>
                  <a:pt x="162" y="140"/>
                </a:lnTo>
                <a:lnTo>
                  <a:pt x="149" y="140"/>
                </a:lnTo>
                <a:lnTo>
                  <a:pt x="135" y="139"/>
                </a:lnTo>
                <a:lnTo>
                  <a:pt x="122" y="136"/>
                </a:lnTo>
                <a:lnTo>
                  <a:pt x="108" y="132"/>
                </a:lnTo>
                <a:lnTo>
                  <a:pt x="96" y="127"/>
                </a:lnTo>
                <a:lnTo>
                  <a:pt x="96" y="127"/>
                </a:lnTo>
                <a:lnTo>
                  <a:pt x="79" y="117"/>
                </a:lnTo>
                <a:lnTo>
                  <a:pt x="63" y="104"/>
                </a:lnTo>
                <a:lnTo>
                  <a:pt x="49" y="89"/>
                </a:lnTo>
                <a:lnTo>
                  <a:pt x="37" y="73"/>
                </a:lnTo>
                <a:lnTo>
                  <a:pt x="87" y="80"/>
                </a:lnTo>
                <a:lnTo>
                  <a:pt x="87" y="80"/>
                </a:lnTo>
                <a:lnTo>
                  <a:pt x="91" y="80"/>
                </a:lnTo>
                <a:lnTo>
                  <a:pt x="94" y="77"/>
                </a:lnTo>
                <a:lnTo>
                  <a:pt x="94" y="77"/>
                </a:lnTo>
                <a:lnTo>
                  <a:pt x="96" y="76"/>
                </a:lnTo>
                <a:lnTo>
                  <a:pt x="98" y="72"/>
                </a:lnTo>
                <a:lnTo>
                  <a:pt x="98" y="72"/>
                </a:lnTo>
                <a:lnTo>
                  <a:pt x="96" y="68"/>
                </a:lnTo>
                <a:lnTo>
                  <a:pt x="95" y="65"/>
                </a:lnTo>
                <a:lnTo>
                  <a:pt x="95" y="65"/>
                </a:lnTo>
                <a:lnTo>
                  <a:pt x="92" y="62"/>
                </a:lnTo>
                <a:lnTo>
                  <a:pt x="90" y="61"/>
                </a:lnTo>
                <a:lnTo>
                  <a:pt x="20" y="53"/>
                </a:lnTo>
                <a:lnTo>
                  <a:pt x="20" y="53"/>
                </a:lnTo>
                <a:lnTo>
                  <a:pt x="16" y="53"/>
                </a:lnTo>
                <a:lnTo>
                  <a:pt x="13" y="54"/>
                </a:lnTo>
                <a:lnTo>
                  <a:pt x="13" y="54"/>
                </a:lnTo>
                <a:lnTo>
                  <a:pt x="10" y="57"/>
                </a:lnTo>
                <a:lnTo>
                  <a:pt x="9" y="60"/>
                </a:lnTo>
                <a:lnTo>
                  <a:pt x="0" y="129"/>
                </a:lnTo>
                <a:lnTo>
                  <a:pt x="0" y="129"/>
                </a:lnTo>
                <a:lnTo>
                  <a:pt x="0" y="133"/>
                </a:lnTo>
                <a:lnTo>
                  <a:pt x="2" y="136"/>
                </a:lnTo>
                <a:lnTo>
                  <a:pt x="5" y="139"/>
                </a:lnTo>
                <a:lnTo>
                  <a:pt x="8" y="140"/>
                </a:lnTo>
                <a:lnTo>
                  <a:pt x="8" y="140"/>
                </a:lnTo>
                <a:lnTo>
                  <a:pt x="12" y="140"/>
                </a:lnTo>
                <a:lnTo>
                  <a:pt x="14" y="139"/>
                </a:lnTo>
                <a:lnTo>
                  <a:pt x="14" y="139"/>
                </a:lnTo>
                <a:lnTo>
                  <a:pt x="17" y="136"/>
                </a:lnTo>
                <a:lnTo>
                  <a:pt x="18" y="132"/>
                </a:lnTo>
                <a:lnTo>
                  <a:pt x="24" y="85"/>
                </a:lnTo>
                <a:lnTo>
                  <a:pt x="24" y="85"/>
                </a:lnTo>
                <a:lnTo>
                  <a:pt x="37" y="104"/>
                </a:lnTo>
                <a:lnTo>
                  <a:pt x="52" y="119"/>
                </a:lnTo>
                <a:lnTo>
                  <a:pt x="69" y="132"/>
                </a:lnTo>
                <a:lnTo>
                  <a:pt x="88" y="143"/>
                </a:lnTo>
                <a:lnTo>
                  <a:pt x="88" y="143"/>
                </a:lnTo>
                <a:lnTo>
                  <a:pt x="103" y="150"/>
                </a:lnTo>
                <a:lnTo>
                  <a:pt x="117" y="154"/>
                </a:lnTo>
                <a:lnTo>
                  <a:pt x="131" y="156"/>
                </a:lnTo>
                <a:lnTo>
                  <a:pt x="146" y="158"/>
                </a:lnTo>
                <a:lnTo>
                  <a:pt x="161" y="158"/>
                </a:lnTo>
                <a:lnTo>
                  <a:pt x="177" y="156"/>
                </a:lnTo>
                <a:lnTo>
                  <a:pt x="192" y="154"/>
                </a:lnTo>
                <a:lnTo>
                  <a:pt x="205" y="150"/>
                </a:lnTo>
                <a:lnTo>
                  <a:pt x="205" y="150"/>
                </a:lnTo>
                <a:lnTo>
                  <a:pt x="220" y="144"/>
                </a:lnTo>
                <a:lnTo>
                  <a:pt x="233" y="136"/>
                </a:lnTo>
                <a:lnTo>
                  <a:pt x="246" y="128"/>
                </a:lnTo>
                <a:lnTo>
                  <a:pt x="258" y="119"/>
                </a:lnTo>
                <a:lnTo>
                  <a:pt x="268" y="108"/>
                </a:lnTo>
                <a:lnTo>
                  <a:pt x="278" y="97"/>
                </a:lnTo>
                <a:lnTo>
                  <a:pt x="286" y="84"/>
                </a:lnTo>
                <a:lnTo>
                  <a:pt x="294" y="70"/>
                </a:lnTo>
                <a:lnTo>
                  <a:pt x="294" y="70"/>
                </a:lnTo>
                <a:lnTo>
                  <a:pt x="301" y="54"/>
                </a:lnTo>
                <a:lnTo>
                  <a:pt x="305" y="37"/>
                </a:lnTo>
                <a:lnTo>
                  <a:pt x="307" y="18"/>
                </a:lnTo>
                <a:lnTo>
                  <a:pt x="309" y="0"/>
                </a:lnTo>
                <a:lnTo>
                  <a:pt x="290" y="0"/>
                </a:lnTo>
                <a:close/>
              </a:path>
            </a:pathLst>
          </a:custGeom>
          <a:solidFill>
            <a:srgbClr val="005587"/>
          </a:solidFill>
          <a:ln>
            <a:noFill/>
          </a:ln>
        </p:spPr>
        <p:txBody>
          <a:bodyPr vert="horz" wrap="square" lIns="91438" tIns="45719" rIns="91438" bIns="45719" numCol="1" anchor="t" anchorCtr="0" compatLnSpc="1">
            <a:prstTxWarp prst="textNoShape">
              <a:avLst/>
            </a:prstTxWarp>
          </a:bodyPr>
          <a:lstStyle/>
          <a:p>
            <a:pPr marL="0" marR="0" lvl="0" indent="0" algn="l" defTabSz="914406" rtl="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p:txBody>
      </p:sp>
      <p:sp>
        <p:nvSpPr>
          <p:cNvPr id="44" name="Freeform 115">
            <a:extLst>
              <a:ext uri="{FF2B5EF4-FFF2-40B4-BE49-F238E27FC236}">
                <a16:creationId xmlns:a16="http://schemas.microsoft.com/office/drawing/2014/main" id="{08169AF5-5D0B-7FFF-A50F-8783CE0634C5}"/>
              </a:ext>
            </a:extLst>
          </p:cNvPr>
          <p:cNvSpPr>
            <a:spLocks/>
          </p:cNvSpPr>
          <p:nvPr/>
        </p:nvSpPr>
        <p:spPr bwMode="auto">
          <a:xfrm rot="12723547">
            <a:off x="4219489" y="4059529"/>
            <a:ext cx="859458" cy="432778"/>
          </a:xfrm>
          <a:custGeom>
            <a:avLst/>
            <a:gdLst>
              <a:gd name="T0" fmla="*/ 290 w 309"/>
              <a:gd name="T1" fmla="*/ 0 h 158"/>
              <a:gd name="T2" fmla="*/ 290 w 309"/>
              <a:gd name="T3" fmla="*/ 4 h 158"/>
              <a:gd name="T4" fmla="*/ 287 w 309"/>
              <a:gd name="T5" fmla="*/ 34 h 158"/>
              <a:gd name="T6" fmla="*/ 276 w 309"/>
              <a:gd name="T7" fmla="*/ 64 h 158"/>
              <a:gd name="T8" fmla="*/ 271 w 309"/>
              <a:gd name="T9" fmla="*/ 76 h 158"/>
              <a:gd name="T10" fmla="*/ 254 w 309"/>
              <a:gd name="T11" fmla="*/ 97 h 158"/>
              <a:gd name="T12" fmla="*/ 235 w 309"/>
              <a:gd name="T13" fmla="*/ 115 h 158"/>
              <a:gd name="T14" fmla="*/ 212 w 309"/>
              <a:gd name="T15" fmla="*/ 128 h 158"/>
              <a:gd name="T16" fmla="*/ 188 w 309"/>
              <a:gd name="T17" fmla="*/ 136 h 158"/>
              <a:gd name="T18" fmla="*/ 162 w 309"/>
              <a:gd name="T19" fmla="*/ 140 h 158"/>
              <a:gd name="T20" fmla="*/ 135 w 309"/>
              <a:gd name="T21" fmla="*/ 139 h 158"/>
              <a:gd name="T22" fmla="*/ 108 w 309"/>
              <a:gd name="T23" fmla="*/ 132 h 158"/>
              <a:gd name="T24" fmla="*/ 96 w 309"/>
              <a:gd name="T25" fmla="*/ 127 h 158"/>
              <a:gd name="T26" fmla="*/ 63 w 309"/>
              <a:gd name="T27" fmla="*/ 104 h 158"/>
              <a:gd name="T28" fmla="*/ 37 w 309"/>
              <a:gd name="T29" fmla="*/ 73 h 158"/>
              <a:gd name="T30" fmla="*/ 87 w 309"/>
              <a:gd name="T31" fmla="*/ 80 h 158"/>
              <a:gd name="T32" fmla="*/ 94 w 309"/>
              <a:gd name="T33" fmla="*/ 77 h 158"/>
              <a:gd name="T34" fmla="*/ 96 w 309"/>
              <a:gd name="T35" fmla="*/ 76 h 158"/>
              <a:gd name="T36" fmla="*/ 98 w 309"/>
              <a:gd name="T37" fmla="*/ 72 h 158"/>
              <a:gd name="T38" fmla="*/ 95 w 309"/>
              <a:gd name="T39" fmla="*/ 65 h 158"/>
              <a:gd name="T40" fmla="*/ 92 w 309"/>
              <a:gd name="T41" fmla="*/ 62 h 158"/>
              <a:gd name="T42" fmla="*/ 20 w 309"/>
              <a:gd name="T43" fmla="*/ 53 h 158"/>
              <a:gd name="T44" fmla="*/ 16 w 309"/>
              <a:gd name="T45" fmla="*/ 53 h 158"/>
              <a:gd name="T46" fmla="*/ 13 w 309"/>
              <a:gd name="T47" fmla="*/ 54 h 158"/>
              <a:gd name="T48" fmla="*/ 9 w 309"/>
              <a:gd name="T49" fmla="*/ 60 h 158"/>
              <a:gd name="T50" fmla="*/ 0 w 309"/>
              <a:gd name="T51" fmla="*/ 129 h 158"/>
              <a:gd name="T52" fmla="*/ 2 w 309"/>
              <a:gd name="T53" fmla="*/ 136 h 158"/>
              <a:gd name="T54" fmla="*/ 8 w 309"/>
              <a:gd name="T55" fmla="*/ 140 h 158"/>
              <a:gd name="T56" fmla="*/ 12 w 309"/>
              <a:gd name="T57" fmla="*/ 140 h 158"/>
              <a:gd name="T58" fmla="*/ 14 w 309"/>
              <a:gd name="T59" fmla="*/ 139 h 158"/>
              <a:gd name="T60" fmla="*/ 18 w 309"/>
              <a:gd name="T61" fmla="*/ 132 h 158"/>
              <a:gd name="T62" fmla="*/ 24 w 309"/>
              <a:gd name="T63" fmla="*/ 85 h 158"/>
              <a:gd name="T64" fmla="*/ 52 w 309"/>
              <a:gd name="T65" fmla="*/ 119 h 158"/>
              <a:gd name="T66" fmla="*/ 88 w 309"/>
              <a:gd name="T67" fmla="*/ 143 h 158"/>
              <a:gd name="T68" fmla="*/ 103 w 309"/>
              <a:gd name="T69" fmla="*/ 150 h 158"/>
              <a:gd name="T70" fmla="*/ 131 w 309"/>
              <a:gd name="T71" fmla="*/ 156 h 158"/>
              <a:gd name="T72" fmla="*/ 161 w 309"/>
              <a:gd name="T73" fmla="*/ 158 h 158"/>
              <a:gd name="T74" fmla="*/ 192 w 309"/>
              <a:gd name="T75" fmla="*/ 154 h 158"/>
              <a:gd name="T76" fmla="*/ 205 w 309"/>
              <a:gd name="T77" fmla="*/ 150 h 158"/>
              <a:gd name="T78" fmla="*/ 233 w 309"/>
              <a:gd name="T79" fmla="*/ 136 h 158"/>
              <a:gd name="T80" fmla="*/ 258 w 309"/>
              <a:gd name="T81" fmla="*/ 119 h 158"/>
              <a:gd name="T82" fmla="*/ 278 w 309"/>
              <a:gd name="T83" fmla="*/ 97 h 158"/>
              <a:gd name="T84" fmla="*/ 294 w 309"/>
              <a:gd name="T85" fmla="*/ 70 h 158"/>
              <a:gd name="T86" fmla="*/ 301 w 309"/>
              <a:gd name="T87" fmla="*/ 54 h 158"/>
              <a:gd name="T88" fmla="*/ 307 w 309"/>
              <a:gd name="T89" fmla="*/ 18 h 158"/>
              <a:gd name="T90" fmla="*/ 290 w 309"/>
              <a:gd name="T91"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9" h="158">
                <a:moveTo>
                  <a:pt x="290" y="0"/>
                </a:moveTo>
                <a:lnTo>
                  <a:pt x="290" y="0"/>
                </a:lnTo>
                <a:lnTo>
                  <a:pt x="290" y="4"/>
                </a:lnTo>
                <a:lnTo>
                  <a:pt x="290" y="4"/>
                </a:lnTo>
                <a:lnTo>
                  <a:pt x="290" y="19"/>
                </a:lnTo>
                <a:lnTo>
                  <a:pt x="287" y="34"/>
                </a:lnTo>
                <a:lnTo>
                  <a:pt x="283" y="49"/>
                </a:lnTo>
                <a:lnTo>
                  <a:pt x="276" y="64"/>
                </a:lnTo>
                <a:lnTo>
                  <a:pt x="276" y="64"/>
                </a:lnTo>
                <a:lnTo>
                  <a:pt x="271" y="76"/>
                </a:lnTo>
                <a:lnTo>
                  <a:pt x="263" y="86"/>
                </a:lnTo>
                <a:lnTo>
                  <a:pt x="254" y="97"/>
                </a:lnTo>
                <a:lnTo>
                  <a:pt x="244" y="107"/>
                </a:lnTo>
                <a:lnTo>
                  <a:pt x="235" y="115"/>
                </a:lnTo>
                <a:lnTo>
                  <a:pt x="224" y="121"/>
                </a:lnTo>
                <a:lnTo>
                  <a:pt x="212" y="128"/>
                </a:lnTo>
                <a:lnTo>
                  <a:pt x="200" y="132"/>
                </a:lnTo>
                <a:lnTo>
                  <a:pt x="188" y="136"/>
                </a:lnTo>
                <a:lnTo>
                  <a:pt x="174" y="139"/>
                </a:lnTo>
                <a:lnTo>
                  <a:pt x="162" y="140"/>
                </a:lnTo>
                <a:lnTo>
                  <a:pt x="149" y="140"/>
                </a:lnTo>
                <a:lnTo>
                  <a:pt x="135" y="139"/>
                </a:lnTo>
                <a:lnTo>
                  <a:pt x="122" y="136"/>
                </a:lnTo>
                <a:lnTo>
                  <a:pt x="108" y="132"/>
                </a:lnTo>
                <a:lnTo>
                  <a:pt x="96" y="127"/>
                </a:lnTo>
                <a:lnTo>
                  <a:pt x="96" y="127"/>
                </a:lnTo>
                <a:lnTo>
                  <a:pt x="79" y="117"/>
                </a:lnTo>
                <a:lnTo>
                  <a:pt x="63" y="104"/>
                </a:lnTo>
                <a:lnTo>
                  <a:pt x="49" y="89"/>
                </a:lnTo>
                <a:lnTo>
                  <a:pt x="37" y="73"/>
                </a:lnTo>
                <a:lnTo>
                  <a:pt x="87" y="80"/>
                </a:lnTo>
                <a:lnTo>
                  <a:pt x="87" y="80"/>
                </a:lnTo>
                <a:lnTo>
                  <a:pt x="91" y="80"/>
                </a:lnTo>
                <a:lnTo>
                  <a:pt x="94" y="77"/>
                </a:lnTo>
                <a:lnTo>
                  <a:pt x="94" y="77"/>
                </a:lnTo>
                <a:lnTo>
                  <a:pt x="96" y="76"/>
                </a:lnTo>
                <a:lnTo>
                  <a:pt x="98" y="72"/>
                </a:lnTo>
                <a:lnTo>
                  <a:pt x="98" y="72"/>
                </a:lnTo>
                <a:lnTo>
                  <a:pt x="96" y="68"/>
                </a:lnTo>
                <a:lnTo>
                  <a:pt x="95" y="65"/>
                </a:lnTo>
                <a:lnTo>
                  <a:pt x="95" y="65"/>
                </a:lnTo>
                <a:lnTo>
                  <a:pt x="92" y="62"/>
                </a:lnTo>
                <a:lnTo>
                  <a:pt x="90" y="61"/>
                </a:lnTo>
                <a:lnTo>
                  <a:pt x="20" y="53"/>
                </a:lnTo>
                <a:lnTo>
                  <a:pt x="20" y="53"/>
                </a:lnTo>
                <a:lnTo>
                  <a:pt x="16" y="53"/>
                </a:lnTo>
                <a:lnTo>
                  <a:pt x="13" y="54"/>
                </a:lnTo>
                <a:lnTo>
                  <a:pt x="13" y="54"/>
                </a:lnTo>
                <a:lnTo>
                  <a:pt x="10" y="57"/>
                </a:lnTo>
                <a:lnTo>
                  <a:pt x="9" y="60"/>
                </a:lnTo>
                <a:lnTo>
                  <a:pt x="0" y="129"/>
                </a:lnTo>
                <a:lnTo>
                  <a:pt x="0" y="129"/>
                </a:lnTo>
                <a:lnTo>
                  <a:pt x="0" y="133"/>
                </a:lnTo>
                <a:lnTo>
                  <a:pt x="2" y="136"/>
                </a:lnTo>
                <a:lnTo>
                  <a:pt x="5" y="139"/>
                </a:lnTo>
                <a:lnTo>
                  <a:pt x="8" y="140"/>
                </a:lnTo>
                <a:lnTo>
                  <a:pt x="8" y="140"/>
                </a:lnTo>
                <a:lnTo>
                  <a:pt x="12" y="140"/>
                </a:lnTo>
                <a:lnTo>
                  <a:pt x="14" y="139"/>
                </a:lnTo>
                <a:lnTo>
                  <a:pt x="14" y="139"/>
                </a:lnTo>
                <a:lnTo>
                  <a:pt x="17" y="136"/>
                </a:lnTo>
                <a:lnTo>
                  <a:pt x="18" y="132"/>
                </a:lnTo>
                <a:lnTo>
                  <a:pt x="24" y="85"/>
                </a:lnTo>
                <a:lnTo>
                  <a:pt x="24" y="85"/>
                </a:lnTo>
                <a:lnTo>
                  <a:pt x="37" y="104"/>
                </a:lnTo>
                <a:lnTo>
                  <a:pt x="52" y="119"/>
                </a:lnTo>
                <a:lnTo>
                  <a:pt x="69" y="132"/>
                </a:lnTo>
                <a:lnTo>
                  <a:pt x="88" y="143"/>
                </a:lnTo>
                <a:lnTo>
                  <a:pt x="88" y="143"/>
                </a:lnTo>
                <a:lnTo>
                  <a:pt x="103" y="150"/>
                </a:lnTo>
                <a:lnTo>
                  <a:pt x="117" y="154"/>
                </a:lnTo>
                <a:lnTo>
                  <a:pt x="131" y="156"/>
                </a:lnTo>
                <a:lnTo>
                  <a:pt x="146" y="158"/>
                </a:lnTo>
                <a:lnTo>
                  <a:pt x="161" y="158"/>
                </a:lnTo>
                <a:lnTo>
                  <a:pt x="177" y="156"/>
                </a:lnTo>
                <a:lnTo>
                  <a:pt x="192" y="154"/>
                </a:lnTo>
                <a:lnTo>
                  <a:pt x="205" y="150"/>
                </a:lnTo>
                <a:lnTo>
                  <a:pt x="205" y="150"/>
                </a:lnTo>
                <a:lnTo>
                  <a:pt x="220" y="144"/>
                </a:lnTo>
                <a:lnTo>
                  <a:pt x="233" y="136"/>
                </a:lnTo>
                <a:lnTo>
                  <a:pt x="246" y="128"/>
                </a:lnTo>
                <a:lnTo>
                  <a:pt x="258" y="119"/>
                </a:lnTo>
                <a:lnTo>
                  <a:pt x="268" y="108"/>
                </a:lnTo>
                <a:lnTo>
                  <a:pt x="278" y="97"/>
                </a:lnTo>
                <a:lnTo>
                  <a:pt x="286" y="84"/>
                </a:lnTo>
                <a:lnTo>
                  <a:pt x="294" y="70"/>
                </a:lnTo>
                <a:lnTo>
                  <a:pt x="294" y="70"/>
                </a:lnTo>
                <a:lnTo>
                  <a:pt x="301" y="54"/>
                </a:lnTo>
                <a:lnTo>
                  <a:pt x="305" y="37"/>
                </a:lnTo>
                <a:lnTo>
                  <a:pt x="307" y="18"/>
                </a:lnTo>
                <a:lnTo>
                  <a:pt x="309" y="0"/>
                </a:lnTo>
                <a:lnTo>
                  <a:pt x="290" y="0"/>
                </a:lnTo>
                <a:close/>
              </a:path>
            </a:pathLst>
          </a:custGeom>
          <a:solidFill>
            <a:srgbClr val="00B0F0"/>
          </a:solidFill>
          <a:ln>
            <a:noFill/>
          </a:ln>
        </p:spPr>
        <p:txBody>
          <a:bodyPr vert="horz" wrap="square" lIns="91438" tIns="45719" rIns="91438" bIns="45719" numCol="1" anchor="t" anchorCtr="0" compatLnSpc="1">
            <a:prstTxWarp prst="textNoShape">
              <a:avLst/>
            </a:prstTxWarp>
          </a:bodyPr>
          <a:lstStyle/>
          <a:p>
            <a:pPr marL="0" marR="0" lvl="0" indent="0" algn="l" defTabSz="914406" rtl="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p:txBody>
      </p:sp>
      <p:sp>
        <p:nvSpPr>
          <p:cNvPr id="45" name="TextBox 213">
            <a:extLst>
              <a:ext uri="{FF2B5EF4-FFF2-40B4-BE49-F238E27FC236}">
                <a16:creationId xmlns:a16="http://schemas.microsoft.com/office/drawing/2014/main" id="{1EBDA0E6-4ADE-2536-42C9-6579C2F443C9}"/>
              </a:ext>
            </a:extLst>
          </p:cNvPr>
          <p:cNvSpPr txBox="1"/>
          <p:nvPr/>
        </p:nvSpPr>
        <p:spPr bwMode="gray">
          <a:xfrm>
            <a:off x="2398946" y="4182052"/>
            <a:ext cx="1846669" cy="584775"/>
          </a:xfrm>
          <a:prstGeom prst="rect">
            <a:avLst/>
          </a:prstGeom>
          <a:ln>
            <a:noFill/>
          </a:ln>
        </p:spPr>
        <p:txBody>
          <a:bodyPr wrap="square" lIns="0" rIns="0" rtlCol="0" anchor="t" anchorCtr="0">
            <a:spAutoFit/>
          </a:bodyPr>
          <a:lstStyle/>
          <a:p>
            <a:pPr marL="0" marR="0" lvl="0" indent="0" algn="ctr" defTabSz="914480" rtl="0" eaLnBrk="1" fontAlgn="auto" latinLnBrk="0" hangingPunct="1">
              <a:lnSpc>
                <a:spcPct val="100000"/>
              </a:lnSpc>
              <a:spcBef>
                <a:spcPts val="0"/>
              </a:spcBef>
              <a:spcAft>
                <a:spcPts val="200"/>
              </a:spcAft>
              <a:buClrTx/>
              <a:buSzTx/>
              <a:buFontTx/>
              <a:buNone/>
              <a:tabLst/>
              <a:defRPr/>
            </a:pPr>
            <a:r>
              <a:rPr kumimoji="0" lang="fr-FR" sz="1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Entreprises bénéficiaires </a:t>
            </a:r>
          </a:p>
        </p:txBody>
      </p:sp>
      <p:sp>
        <p:nvSpPr>
          <p:cNvPr id="46" name="TextBox 209">
            <a:extLst>
              <a:ext uri="{FF2B5EF4-FFF2-40B4-BE49-F238E27FC236}">
                <a16:creationId xmlns:a16="http://schemas.microsoft.com/office/drawing/2014/main" id="{1BF82F12-63BB-4A97-43CB-959E12683788}"/>
              </a:ext>
            </a:extLst>
          </p:cNvPr>
          <p:cNvSpPr txBox="1"/>
          <p:nvPr/>
        </p:nvSpPr>
        <p:spPr bwMode="gray">
          <a:xfrm>
            <a:off x="883881" y="4290583"/>
            <a:ext cx="1560948" cy="646331"/>
          </a:xfrm>
          <a:prstGeom prst="rect">
            <a:avLst/>
          </a:prstGeom>
          <a:ln>
            <a:noFill/>
          </a:ln>
        </p:spPr>
        <p:txBody>
          <a:bodyPr wrap="square" lIns="0" rIns="0" rtlCol="0" anchor="t" anchorCtr="0">
            <a:spAutoFit/>
          </a:bodyPr>
          <a:lstStyle/>
          <a:p>
            <a:pPr algn="ctr">
              <a:spcBef>
                <a:spcPts val="600"/>
              </a:spcBef>
              <a:buSzPct val="100000"/>
            </a:pPr>
            <a:r>
              <a:rPr lang="fr-FR" b="1" dirty="0" err="1">
                <a:latin typeface="Calibri" panose="020F0502020204030204" pitchFamily="34" charset="0"/>
                <a:cs typeface="Calibri" panose="020F0502020204030204" pitchFamily="34" charset="0"/>
              </a:rPr>
              <a:t>Additionnalité</a:t>
            </a:r>
            <a:r>
              <a:rPr lang="fr-FR" b="1" dirty="0">
                <a:latin typeface="Calibri" panose="020F0502020204030204" pitchFamily="34" charset="0"/>
                <a:cs typeface="Calibri" panose="020F0502020204030204" pitchFamily="34" charset="0"/>
              </a:rPr>
              <a:t> financière </a:t>
            </a:r>
            <a:endParaRPr lang="fr-FR" dirty="0">
              <a:latin typeface="Calibri" panose="020F0502020204030204" pitchFamily="34" charset="0"/>
              <a:cs typeface="Calibri" panose="020F0502020204030204" pitchFamily="34" charset="0"/>
            </a:endParaRPr>
          </a:p>
        </p:txBody>
      </p:sp>
      <p:sp>
        <p:nvSpPr>
          <p:cNvPr id="47" name="Rectangle 46">
            <a:extLst>
              <a:ext uri="{FF2B5EF4-FFF2-40B4-BE49-F238E27FC236}">
                <a16:creationId xmlns:a16="http://schemas.microsoft.com/office/drawing/2014/main" id="{F83EA5D5-8BEE-0C57-1155-27F9B7FB3C40}"/>
              </a:ext>
            </a:extLst>
          </p:cNvPr>
          <p:cNvSpPr/>
          <p:nvPr/>
        </p:nvSpPr>
        <p:spPr>
          <a:xfrm>
            <a:off x="2763007" y="4764613"/>
            <a:ext cx="1160257" cy="41474"/>
          </a:xfrm>
          <a:prstGeom prst="rect">
            <a:avLst/>
          </a:prstGeom>
          <a:solidFill>
            <a:srgbClr val="0097A9"/>
          </a:solidFill>
          <a:ln w="6350" cap="flat" cmpd="sng" algn="ctr">
            <a:noFill/>
            <a:prstDash val="solid"/>
            <a:miter lim="800000"/>
          </a:ln>
          <a:effectLst/>
        </p:spPr>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pitchFamily="34" charset="0"/>
              <a:cs typeface="Calibri" panose="020F0502020204030204" pitchFamily="34" charset="0"/>
              <a:sym typeface="Helvetica"/>
            </a:endParaRPr>
          </a:p>
        </p:txBody>
      </p:sp>
      <p:sp>
        <p:nvSpPr>
          <p:cNvPr id="48" name="Rectangle 47">
            <a:extLst>
              <a:ext uri="{FF2B5EF4-FFF2-40B4-BE49-F238E27FC236}">
                <a16:creationId xmlns:a16="http://schemas.microsoft.com/office/drawing/2014/main" id="{56A6F88B-BE30-2E54-8405-198B966B9DEC}"/>
              </a:ext>
            </a:extLst>
          </p:cNvPr>
          <p:cNvSpPr/>
          <p:nvPr/>
        </p:nvSpPr>
        <p:spPr>
          <a:xfrm>
            <a:off x="1164949" y="4903926"/>
            <a:ext cx="1065650" cy="45719"/>
          </a:xfrm>
          <a:prstGeom prst="rect">
            <a:avLst/>
          </a:prstGeom>
          <a:solidFill>
            <a:srgbClr val="005587"/>
          </a:solidFill>
          <a:ln w="6350" cap="flat" cmpd="sng" algn="ctr">
            <a:noFill/>
            <a:prstDash val="solid"/>
            <a:miter lim="800000"/>
          </a:ln>
          <a:effectLst/>
        </p:spPr>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pitchFamily="34" charset="0"/>
              <a:cs typeface="Calibri" panose="020F0502020204030204" pitchFamily="34" charset="0"/>
              <a:sym typeface="Helvetica"/>
            </a:endParaRPr>
          </a:p>
        </p:txBody>
      </p:sp>
      <p:sp>
        <p:nvSpPr>
          <p:cNvPr id="49" name="Rectangle 48">
            <a:extLst>
              <a:ext uri="{FF2B5EF4-FFF2-40B4-BE49-F238E27FC236}">
                <a16:creationId xmlns:a16="http://schemas.microsoft.com/office/drawing/2014/main" id="{ECF7F818-A0F5-3D04-F30B-F9E28DFA84C9}"/>
              </a:ext>
            </a:extLst>
          </p:cNvPr>
          <p:cNvSpPr/>
          <p:nvPr/>
        </p:nvSpPr>
        <p:spPr>
          <a:xfrm>
            <a:off x="2900683" y="2807095"/>
            <a:ext cx="1269483" cy="45719"/>
          </a:xfrm>
          <a:prstGeom prst="rect">
            <a:avLst/>
          </a:prstGeom>
          <a:solidFill>
            <a:srgbClr val="0097A9"/>
          </a:solidFill>
          <a:ln w="6350" cap="flat" cmpd="sng" algn="ctr">
            <a:noFill/>
            <a:prstDash val="solid"/>
            <a:miter lim="800000"/>
          </a:ln>
          <a:effectLst/>
        </p:spPr>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pitchFamily="34" charset="0"/>
              <a:cs typeface="Calibri" panose="020F0502020204030204" pitchFamily="34" charset="0"/>
              <a:sym typeface="Helvetica"/>
            </a:endParaRPr>
          </a:p>
        </p:txBody>
      </p:sp>
      <p:sp>
        <p:nvSpPr>
          <p:cNvPr id="50" name="Rectangle 49">
            <a:extLst>
              <a:ext uri="{FF2B5EF4-FFF2-40B4-BE49-F238E27FC236}">
                <a16:creationId xmlns:a16="http://schemas.microsoft.com/office/drawing/2014/main" id="{16765972-5478-6F7A-770A-084A68D55579}"/>
              </a:ext>
            </a:extLst>
          </p:cNvPr>
          <p:cNvSpPr/>
          <p:nvPr/>
        </p:nvSpPr>
        <p:spPr>
          <a:xfrm>
            <a:off x="4589957" y="5170842"/>
            <a:ext cx="794878" cy="45719"/>
          </a:xfrm>
          <a:prstGeom prst="rect">
            <a:avLst/>
          </a:prstGeom>
          <a:solidFill>
            <a:srgbClr val="00B0F0"/>
          </a:solidFill>
          <a:ln w="6350" cap="flat" cmpd="sng" algn="ctr">
            <a:noFill/>
            <a:prstDash val="solid"/>
            <a:miter lim="800000"/>
          </a:ln>
          <a:effectLst/>
        </p:spPr>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pitchFamily="34" charset="0"/>
              <a:cs typeface="Calibri" panose="020F0502020204030204" pitchFamily="34" charset="0"/>
              <a:sym typeface="Helvetica"/>
            </a:endParaRPr>
          </a:p>
        </p:txBody>
      </p:sp>
      <p:sp>
        <p:nvSpPr>
          <p:cNvPr id="51" name="Freeform 115">
            <a:extLst>
              <a:ext uri="{FF2B5EF4-FFF2-40B4-BE49-F238E27FC236}">
                <a16:creationId xmlns:a16="http://schemas.microsoft.com/office/drawing/2014/main" id="{A8762EC1-3874-C07F-539A-90DCD81284C3}"/>
              </a:ext>
            </a:extLst>
          </p:cNvPr>
          <p:cNvSpPr>
            <a:spLocks/>
          </p:cNvSpPr>
          <p:nvPr/>
        </p:nvSpPr>
        <p:spPr bwMode="auto">
          <a:xfrm rot="6755271">
            <a:off x="2004128" y="3464777"/>
            <a:ext cx="845936" cy="512380"/>
          </a:xfrm>
          <a:custGeom>
            <a:avLst/>
            <a:gdLst>
              <a:gd name="T0" fmla="*/ 290 w 309"/>
              <a:gd name="T1" fmla="*/ 0 h 158"/>
              <a:gd name="T2" fmla="*/ 290 w 309"/>
              <a:gd name="T3" fmla="*/ 4 h 158"/>
              <a:gd name="T4" fmla="*/ 287 w 309"/>
              <a:gd name="T5" fmla="*/ 34 h 158"/>
              <a:gd name="T6" fmla="*/ 276 w 309"/>
              <a:gd name="T7" fmla="*/ 64 h 158"/>
              <a:gd name="T8" fmla="*/ 271 w 309"/>
              <a:gd name="T9" fmla="*/ 76 h 158"/>
              <a:gd name="T10" fmla="*/ 254 w 309"/>
              <a:gd name="T11" fmla="*/ 97 h 158"/>
              <a:gd name="T12" fmla="*/ 235 w 309"/>
              <a:gd name="T13" fmla="*/ 115 h 158"/>
              <a:gd name="T14" fmla="*/ 212 w 309"/>
              <a:gd name="T15" fmla="*/ 128 h 158"/>
              <a:gd name="T16" fmla="*/ 188 w 309"/>
              <a:gd name="T17" fmla="*/ 136 h 158"/>
              <a:gd name="T18" fmla="*/ 162 w 309"/>
              <a:gd name="T19" fmla="*/ 140 h 158"/>
              <a:gd name="T20" fmla="*/ 135 w 309"/>
              <a:gd name="T21" fmla="*/ 139 h 158"/>
              <a:gd name="T22" fmla="*/ 108 w 309"/>
              <a:gd name="T23" fmla="*/ 132 h 158"/>
              <a:gd name="T24" fmla="*/ 96 w 309"/>
              <a:gd name="T25" fmla="*/ 127 h 158"/>
              <a:gd name="T26" fmla="*/ 63 w 309"/>
              <a:gd name="T27" fmla="*/ 104 h 158"/>
              <a:gd name="T28" fmla="*/ 37 w 309"/>
              <a:gd name="T29" fmla="*/ 73 h 158"/>
              <a:gd name="T30" fmla="*/ 87 w 309"/>
              <a:gd name="T31" fmla="*/ 80 h 158"/>
              <a:gd name="T32" fmla="*/ 94 w 309"/>
              <a:gd name="T33" fmla="*/ 77 h 158"/>
              <a:gd name="T34" fmla="*/ 96 w 309"/>
              <a:gd name="T35" fmla="*/ 76 h 158"/>
              <a:gd name="T36" fmla="*/ 98 w 309"/>
              <a:gd name="T37" fmla="*/ 72 h 158"/>
              <a:gd name="T38" fmla="*/ 95 w 309"/>
              <a:gd name="T39" fmla="*/ 65 h 158"/>
              <a:gd name="T40" fmla="*/ 92 w 309"/>
              <a:gd name="T41" fmla="*/ 62 h 158"/>
              <a:gd name="T42" fmla="*/ 20 w 309"/>
              <a:gd name="T43" fmla="*/ 53 h 158"/>
              <a:gd name="T44" fmla="*/ 16 w 309"/>
              <a:gd name="T45" fmla="*/ 53 h 158"/>
              <a:gd name="T46" fmla="*/ 13 w 309"/>
              <a:gd name="T47" fmla="*/ 54 h 158"/>
              <a:gd name="T48" fmla="*/ 9 w 309"/>
              <a:gd name="T49" fmla="*/ 60 h 158"/>
              <a:gd name="T50" fmla="*/ 0 w 309"/>
              <a:gd name="T51" fmla="*/ 129 h 158"/>
              <a:gd name="T52" fmla="*/ 2 w 309"/>
              <a:gd name="T53" fmla="*/ 136 h 158"/>
              <a:gd name="T54" fmla="*/ 8 w 309"/>
              <a:gd name="T55" fmla="*/ 140 h 158"/>
              <a:gd name="T56" fmla="*/ 12 w 309"/>
              <a:gd name="T57" fmla="*/ 140 h 158"/>
              <a:gd name="T58" fmla="*/ 14 w 309"/>
              <a:gd name="T59" fmla="*/ 139 h 158"/>
              <a:gd name="T60" fmla="*/ 18 w 309"/>
              <a:gd name="T61" fmla="*/ 132 h 158"/>
              <a:gd name="T62" fmla="*/ 24 w 309"/>
              <a:gd name="T63" fmla="*/ 85 h 158"/>
              <a:gd name="T64" fmla="*/ 52 w 309"/>
              <a:gd name="T65" fmla="*/ 119 h 158"/>
              <a:gd name="T66" fmla="*/ 88 w 309"/>
              <a:gd name="T67" fmla="*/ 143 h 158"/>
              <a:gd name="T68" fmla="*/ 103 w 309"/>
              <a:gd name="T69" fmla="*/ 150 h 158"/>
              <a:gd name="T70" fmla="*/ 131 w 309"/>
              <a:gd name="T71" fmla="*/ 156 h 158"/>
              <a:gd name="T72" fmla="*/ 161 w 309"/>
              <a:gd name="T73" fmla="*/ 158 h 158"/>
              <a:gd name="T74" fmla="*/ 192 w 309"/>
              <a:gd name="T75" fmla="*/ 154 h 158"/>
              <a:gd name="T76" fmla="*/ 205 w 309"/>
              <a:gd name="T77" fmla="*/ 150 h 158"/>
              <a:gd name="T78" fmla="*/ 233 w 309"/>
              <a:gd name="T79" fmla="*/ 136 h 158"/>
              <a:gd name="T80" fmla="*/ 258 w 309"/>
              <a:gd name="T81" fmla="*/ 119 h 158"/>
              <a:gd name="T82" fmla="*/ 278 w 309"/>
              <a:gd name="T83" fmla="*/ 97 h 158"/>
              <a:gd name="T84" fmla="*/ 294 w 309"/>
              <a:gd name="T85" fmla="*/ 70 h 158"/>
              <a:gd name="T86" fmla="*/ 301 w 309"/>
              <a:gd name="T87" fmla="*/ 54 h 158"/>
              <a:gd name="T88" fmla="*/ 307 w 309"/>
              <a:gd name="T89" fmla="*/ 18 h 158"/>
              <a:gd name="T90" fmla="*/ 290 w 309"/>
              <a:gd name="T91"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9" h="158">
                <a:moveTo>
                  <a:pt x="290" y="0"/>
                </a:moveTo>
                <a:lnTo>
                  <a:pt x="290" y="0"/>
                </a:lnTo>
                <a:lnTo>
                  <a:pt x="290" y="4"/>
                </a:lnTo>
                <a:lnTo>
                  <a:pt x="290" y="4"/>
                </a:lnTo>
                <a:lnTo>
                  <a:pt x="290" y="19"/>
                </a:lnTo>
                <a:lnTo>
                  <a:pt x="287" y="34"/>
                </a:lnTo>
                <a:lnTo>
                  <a:pt x="283" y="49"/>
                </a:lnTo>
                <a:lnTo>
                  <a:pt x="276" y="64"/>
                </a:lnTo>
                <a:lnTo>
                  <a:pt x="276" y="64"/>
                </a:lnTo>
                <a:lnTo>
                  <a:pt x="271" y="76"/>
                </a:lnTo>
                <a:lnTo>
                  <a:pt x="263" y="86"/>
                </a:lnTo>
                <a:lnTo>
                  <a:pt x="254" y="97"/>
                </a:lnTo>
                <a:lnTo>
                  <a:pt x="244" y="107"/>
                </a:lnTo>
                <a:lnTo>
                  <a:pt x="235" y="115"/>
                </a:lnTo>
                <a:lnTo>
                  <a:pt x="224" y="121"/>
                </a:lnTo>
                <a:lnTo>
                  <a:pt x="212" y="128"/>
                </a:lnTo>
                <a:lnTo>
                  <a:pt x="200" y="132"/>
                </a:lnTo>
                <a:lnTo>
                  <a:pt x="188" y="136"/>
                </a:lnTo>
                <a:lnTo>
                  <a:pt x="174" y="139"/>
                </a:lnTo>
                <a:lnTo>
                  <a:pt x="162" y="140"/>
                </a:lnTo>
                <a:lnTo>
                  <a:pt x="149" y="140"/>
                </a:lnTo>
                <a:lnTo>
                  <a:pt x="135" y="139"/>
                </a:lnTo>
                <a:lnTo>
                  <a:pt x="122" y="136"/>
                </a:lnTo>
                <a:lnTo>
                  <a:pt x="108" y="132"/>
                </a:lnTo>
                <a:lnTo>
                  <a:pt x="96" y="127"/>
                </a:lnTo>
                <a:lnTo>
                  <a:pt x="96" y="127"/>
                </a:lnTo>
                <a:lnTo>
                  <a:pt x="79" y="117"/>
                </a:lnTo>
                <a:lnTo>
                  <a:pt x="63" y="104"/>
                </a:lnTo>
                <a:lnTo>
                  <a:pt x="49" y="89"/>
                </a:lnTo>
                <a:lnTo>
                  <a:pt x="37" y="73"/>
                </a:lnTo>
                <a:lnTo>
                  <a:pt x="87" y="80"/>
                </a:lnTo>
                <a:lnTo>
                  <a:pt x="87" y="80"/>
                </a:lnTo>
                <a:lnTo>
                  <a:pt x="91" y="80"/>
                </a:lnTo>
                <a:lnTo>
                  <a:pt x="94" y="77"/>
                </a:lnTo>
                <a:lnTo>
                  <a:pt x="94" y="77"/>
                </a:lnTo>
                <a:lnTo>
                  <a:pt x="96" y="76"/>
                </a:lnTo>
                <a:lnTo>
                  <a:pt x="98" y="72"/>
                </a:lnTo>
                <a:lnTo>
                  <a:pt x="98" y="72"/>
                </a:lnTo>
                <a:lnTo>
                  <a:pt x="96" y="68"/>
                </a:lnTo>
                <a:lnTo>
                  <a:pt x="95" y="65"/>
                </a:lnTo>
                <a:lnTo>
                  <a:pt x="95" y="65"/>
                </a:lnTo>
                <a:lnTo>
                  <a:pt x="92" y="62"/>
                </a:lnTo>
                <a:lnTo>
                  <a:pt x="90" y="61"/>
                </a:lnTo>
                <a:lnTo>
                  <a:pt x="20" y="53"/>
                </a:lnTo>
                <a:lnTo>
                  <a:pt x="20" y="53"/>
                </a:lnTo>
                <a:lnTo>
                  <a:pt x="16" y="53"/>
                </a:lnTo>
                <a:lnTo>
                  <a:pt x="13" y="54"/>
                </a:lnTo>
                <a:lnTo>
                  <a:pt x="13" y="54"/>
                </a:lnTo>
                <a:lnTo>
                  <a:pt x="10" y="57"/>
                </a:lnTo>
                <a:lnTo>
                  <a:pt x="9" y="60"/>
                </a:lnTo>
                <a:lnTo>
                  <a:pt x="0" y="129"/>
                </a:lnTo>
                <a:lnTo>
                  <a:pt x="0" y="129"/>
                </a:lnTo>
                <a:lnTo>
                  <a:pt x="0" y="133"/>
                </a:lnTo>
                <a:lnTo>
                  <a:pt x="2" y="136"/>
                </a:lnTo>
                <a:lnTo>
                  <a:pt x="5" y="139"/>
                </a:lnTo>
                <a:lnTo>
                  <a:pt x="8" y="140"/>
                </a:lnTo>
                <a:lnTo>
                  <a:pt x="8" y="140"/>
                </a:lnTo>
                <a:lnTo>
                  <a:pt x="12" y="140"/>
                </a:lnTo>
                <a:lnTo>
                  <a:pt x="14" y="139"/>
                </a:lnTo>
                <a:lnTo>
                  <a:pt x="14" y="139"/>
                </a:lnTo>
                <a:lnTo>
                  <a:pt x="17" y="136"/>
                </a:lnTo>
                <a:lnTo>
                  <a:pt x="18" y="132"/>
                </a:lnTo>
                <a:lnTo>
                  <a:pt x="24" y="85"/>
                </a:lnTo>
                <a:lnTo>
                  <a:pt x="24" y="85"/>
                </a:lnTo>
                <a:lnTo>
                  <a:pt x="37" y="104"/>
                </a:lnTo>
                <a:lnTo>
                  <a:pt x="52" y="119"/>
                </a:lnTo>
                <a:lnTo>
                  <a:pt x="69" y="132"/>
                </a:lnTo>
                <a:lnTo>
                  <a:pt x="88" y="143"/>
                </a:lnTo>
                <a:lnTo>
                  <a:pt x="88" y="143"/>
                </a:lnTo>
                <a:lnTo>
                  <a:pt x="103" y="150"/>
                </a:lnTo>
                <a:lnTo>
                  <a:pt x="117" y="154"/>
                </a:lnTo>
                <a:lnTo>
                  <a:pt x="131" y="156"/>
                </a:lnTo>
                <a:lnTo>
                  <a:pt x="146" y="158"/>
                </a:lnTo>
                <a:lnTo>
                  <a:pt x="161" y="158"/>
                </a:lnTo>
                <a:lnTo>
                  <a:pt x="177" y="156"/>
                </a:lnTo>
                <a:lnTo>
                  <a:pt x="192" y="154"/>
                </a:lnTo>
                <a:lnTo>
                  <a:pt x="205" y="150"/>
                </a:lnTo>
                <a:lnTo>
                  <a:pt x="205" y="150"/>
                </a:lnTo>
                <a:lnTo>
                  <a:pt x="220" y="144"/>
                </a:lnTo>
                <a:lnTo>
                  <a:pt x="233" y="136"/>
                </a:lnTo>
                <a:lnTo>
                  <a:pt x="246" y="128"/>
                </a:lnTo>
                <a:lnTo>
                  <a:pt x="258" y="119"/>
                </a:lnTo>
                <a:lnTo>
                  <a:pt x="268" y="108"/>
                </a:lnTo>
                <a:lnTo>
                  <a:pt x="278" y="97"/>
                </a:lnTo>
                <a:lnTo>
                  <a:pt x="286" y="84"/>
                </a:lnTo>
                <a:lnTo>
                  <a:pt x="294" y="70"/>
                </a:lnTo>
                <a:lnTo>
                  <a:pt x="294" y="70"/>
                </a:lnTo>
                <a:lnTo>
                  <a:pt x="301" y="54"/>
                </a:lnTo>
                <a:lnTo>
                  <a:pt x="305" y="37"/>
                </a:lnTo>
                <a:lnTo>
                  <a:pt x="307" y="18"/>
                </a:lnTo>
                <a:lnTo>
                  <a:pt x="309" y="0"/>
                </a:lnTo>
                <a:lnTo>
                  <a:pt x="290" y="0"/>
                </a:lnTo>
                <a:close/>
              </a:path>
            </a:pathLst>
          </a:custGeom>
          <a:solidFill>
            <a:srgbClr val="0097A9"/>
          </a:solidFill>
          <a:ln>
            <a:noFill/>
          </a:ln>
        </p:spPr>
        <p:txBody>
          <a:bodyPr vert="horz" wrap="square" lIns="91438" tIns="45719" rIns="91438" bIns="45719" numCol="1" anchor="t" anchorCtr="0" compatLnSpc="1">
            <a:prstTxWarp prst="textNoShape">
              <a:avLst/>
            </a:prstTxWarp>
          </a:bodyPr>
          <a:lstStyle/>
          <a:p>
            <a:pPr marL="0" marR="0" lvl="0" indent="0" algn="l" defTabSz="914406"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p:txBody>
      </p:sp>
      <p:sp>
        <p:nvSpPr>
          <p:cNvPr id="53" name="Title 2">
            <a:extLst>
              <a:ext uri="{FF2B5EF4-FFF2-40B4-BE49-F238E27FC236}">
                <a16:creationId xmlns:a16="http://schemas.microsoft.com/office/drawing/2014/main" id="{DBD410D4-C018-0F42-D9AB-B5C5B52860F6}"/>
              </a:ext>
            </a:extLst>
          </p:cNvPr>
          <p:cNvSpPr txBox="1">
            <a:spLocks/>
          </p:cNvSpPr>
          <p:nvPr/>
        </p:nvSpPr>
        <p:spPr bwMode="gray">
          <a:xfrm>
            <a:off x="6595755" y="1906092"/>
            <a:ext cx="5628697" cy="342997"/>
          </a:xfrm>
          <a:prstGeom prst="rect">
            <a:avLst/>
          </a:prstGeom>
        </p:spPr>
        <p:txBody>
          <a:bodyPr vert="horz" lIns="0" tIns="0" rIns="0" bIns="0" rtlCol="0" anchor="t" anchorCtr="0">
            <a:noAutofit/>
          </a:bodyPr>
          <a:lstStyle>
            <a:lvl1pPr algn="l" defTabSz="914400" rtl="0" eaLnBrk="1" latinLnBrk="0" hangingPunct="1">
              <a:spcBef>
                <a:spcPct val="0"/>
              </a:spcBef>
              <a:buNone/>
              <a:defRPr sz="2000" kern="1200">
                <a:solidFill>
                  <a:schemeClr val="tx1"/>
                </a:solidFill>
                <a:latin typeface="+mj-lt"/>
                <a:ea typeface="+mj-ea"/>
                <a:cs typeface="+mj-cs"/>
              </a:defRPr>
            </a:lvl1pPr>
          </a:lstStyle>
          <a:p>
            <a:pPr marL="0" marR="0" lvl="0" indent="0" algn="l" defTabSz="914406"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Prêteurs</a:t>
            </a:r>
            <a:r>
              <a:rPr lang="fr-FR" sz="1400" b="1" dirty="0">
                <a:solidFill>
                  <a:prstClr val="black"/>
                </a:solidFill>
                <a:latin typeface="Calibri" panose="020F0502020204030204" pitchFamily="34" charset="0"/>
                <a:cs typeface="Calibri" panose="020F0502020204030204" pitchFamily="34" charset="0"/>
              </a:rPr>
              <a:t> </a:t>
            </a:r>
            <a:endParaRPr kumimoji="0" lang="fr-FR" sz="14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54" name="Rectangle 53">
            <a:extLst>
              <a:ext uri="{FF2B5EF4-FFF2-40B4-BE49-F238E27FC236}">
                <a16:creationId xmlns:a16="http://schemas.microsoft.com/office/drawing/2014/main" id="{AFADCFAC-4DB3-69C6-99AE-545FFDE218AE}"/>
              </a:ext>
            </a:extLst>
          </p:cNvPr>
          <p:cNvSpPr/>
          <p:nvPr/>
        </p:nvSpPr>
        <p:spPr>
          <a:xfrm>
            <a:off x="6549487" y="1751128"/>
            <a:ext cx="5463293" cy="86349"/>
          </a:xfrm>
          <a:prstGeom prst="rect">
            <a:avLst/>
          </a:prstGeom>
          <a:solidFill>
            <a:srgbClr val="0070C0"/>
          </a:solidFill>
          <a:ln w="12700" cap="flat" cmpd="sng" algn="ctr">
            <a:solidFill>
              <a:schemeClr val="accent3"/>
            </a:solidFill>
            <a:prstDash val="solid"/>
            <a:miter lim="800000"/>
          </a:ln>
          <a:effectLst/>
        </p:spPr>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FFFFFF"/>
              </a:solidFill>
              <a:effectLst/>
              <a:uLnTx/>
              <a:uFillTx/>
              <a:latin typeface="Calibri" panose="020F0502020204030204" pitchFamily="34" charset="0"/>
              <a:cs typeface="Calibri" panose="020F0502020204030204" pitchFamily="34" charset="0"/>
            </a:endParaRPr>
          </a:p>
        </p:txBody>
      </p:sp>
      <p:sp>
        <p:nvSpPr>
          <p:cNvPr id="55" name="Rectangle 54">
            <a:extLst>
              <a:ext uri="{FF2B5EF4-FFF2-40B4-BE49-F238E27FC236}">
                <a16:creationId xmlns:a16="http://schemas.microsoft.com/office/drawing/2014/main" id="{F4DF960E-9197-3F1A-DB22-EB32D4F0E8B0}"/>
              </a:ext>
            </a:extLst>
          </p:cNvPr>
          <p:cNvSpPr/>
          <p:nvPr/>
        </p:nvSpPr>
        <p:spPr>
          <a:xfrm>
            <a:off x="7250197" y="2495367"/>
            <a:ext cx="4684089" cy="475475"/>
          </a:xfrm>
          <a:prstGeom prst="rect">
            <a:avLst/>
          </a:prstGeom>
          <a:noFill/>
          <a:ln w="38100" cap="flat" cmpd="sng" algn="ctr">
            <a:noFill/>
            <a:prstDash val="solid"/>
            <a:miter lim="800000"/>
          </a:ln>
          <a:effectLst/>
        </p:spPr>
        <p:txBody>
          <a:bodyPr lIns="0" rIns="0" rtlCol="0" anchor="ctr" anchorCtr="0"/>
          <a:lstStyle/>
          <a:p>
            <a:pPr marL="0" marR="0" lvl="0" indent="0" algn="just" defTabSz="1216130" rtl="0" eaLnBrk="1" fontAlgn="auto" latinLnBrk="0" hangingPunct="1">
              <a:lnSpc>
                <a:spcPct val="100000"/>
              </a:lnSpc>
              <a:spcBef>
                <a:spcPts val="0"/>
              </a:spcBef>
              <a:spcAft>
                <a:spcPts val="0"/>
              </a:spcAft>
              <a:buClrTx/>
              <a:buSzTx/>
              <a:buFontTx/>
              <a:buNone/>
              <a:tabLst/>
              <a:defRPr/>
            </a:pPr>
            <a:r>
              <a:rPr kumimoji="0" lang="fr-FR" sz="1600" b="1" i="0" u="none" strike="noStrike" kern="0" cap="none" spc="0" normalizeH="0" baseline="0" noProof="0" dirty="0">
                <a:ln>
                  <a:noFill/>
                </a:ln>
                <a:solidFill>
                  <a:prstClr val="black"/>
                </a:solidFill>
                <a:effectLst/>
                <a:uLnTx/>
                <a:uFillTx/>
                <a:latin typeface="Calibri" panose="020F0502020204030204" pitchFamily="34" charset="0"/>
                <a:ea typeface="Open Sans" panose="020B0606030504020204" pitchFamily="34" charset="0"/>
                <a:cs typeface="Calibri" panose="020F0502020204030204" pitchFamily="34" charset="0"/>
              </a:rPr>
              <a:t> L’utilisation effective du fonds par les banques </a:t>
            </a:r>
          </a:p>
        </p:txBody>
      </p:sp>
      <p:sp>
        <p:nvSpPr>
          <p:cNvPr id="56" name="Rectangle 55">
            <a:extLst>
              <a:ext uri="{FF2B5EF4-FFF2-40B4-BE49-F238E27FC236}">
                <a16:creationId xmlns:a16="http://schemas.microsoft.com/office/drawing/2014/main" id="{E0953275-1C1F-5606-40BC-07C08492B91B}"/>
              </a:ext>
            </a:extLst>
          </p:cNvPr>
          <p:cNvSpPr/>
          <p:nvPr/>
        </p:nvSpPr>
        <p:spPr>
          <a:xfrm>
            <a:off x="7250197" y="3207890"/>
            <a:ext cx="4776261" cy="475475"/>
          </a:xfrm>
          <a:prstGeom prst="rect">
            <a:avLst/>
          </a:prstGeom>
          <a:noFill/>
          <a:ln w="38100" cap="flat" cmpd="sng" algn="ctr">
            <a:noFill/>
            <a:prstDash val="solid"/>
            <a:miter lim="800000"/>
          </a:ln>
          <a:effectLst/>
        </p:spPr>
        <p:txBody>
          <a:bodyPr lIns="0" rIns="0" rtlCol="0" anchor="ctr" anchorCtr="0"/>
          <a:lstStyle/>
          <a:p>
            <a:pPr marL="0" marR="0" lvl="0" indent="0" algn="just" defTabSz="1216130" rtl="0" eaLnBrk="1" fontAlgn="auto" latinLnBrk="0" hangingPunct="1">
              <a:lnSpc>
                <a:spcPct val="100000"/>
              </a:lnSpc>
              <a:spcBef>
                <a:spcPts val="0"/>
              </a:spcBef>
              <a:spcAft>
                <a:spcPts val="0"/>
              </a:spcAft>
              <a:buClrTx/>
              <a:buSzTx/>
              <a:buFontTx/>
              <a:buNone/>
              <a:tabLst/>
              <a:defRPr/>
            </a:pPr>
            <a:r>
              <a:rPr lang="fr-FR" sz="1600" b="1" kern="0" dirty="0">
                <a:solidFill>
                  <a:prstClr val="black"/>
                </a:solidFill>
                <a:latin typeface="Calibri" panose="020F0502020204030204" pitchFamily="34" charset="0"/>
                <a:ea typeface="Open Sans" panose="020B0606030504020204" pitchFamily="34" charset="0"/>
                <a:cs typeface="Calibri" panose="020F0502020204030204" pitchFamily="34" charset="0"/>
              </a:rPr>
              <a:t>L</a:t>
            </a:r>
            <a:r>
              <a:rPr kumimoji="0" lang="fr-FR" sz="1600" b="1" i="0" u="none" strike="noStrike" kern="0" cap="none" spc="0" normalizeH="0" baseline="0" noProof="0" dirty="0">
                <a:ln>
                  <a:noFill/>
                </a:ln>
                <a:solidFill>
                  <a:prstClr val="black"/>
                </a:solidFill>
                <a:effectLst/>
                <a:uLnTx/>
                <a:uFillTx/>
                <a:latin typeface="Calibri" panose="020F0502020204030204" pitchFamily="34" charset="0"/>
                <a:ea typeface="Open Sans" panose="020B0606030504020204" pitchFamily="34" charset="0"/>
                <a:cs typeface="Calibri" panose="020F0502020204030204" pitchFamily="34" charset="0"/>
              </a:rPr>
              <a:t>’évolution en termes de crédits offerts aux TPE-PME </a:t>
            </a:r>
          </a:p>
        </p:txBody>
      </p:sp>
      <p:sp>
        <p:nvSpPr>
          <p:cNvPr id="57" name="Rectangle 56">
            <a:extLst>
              <a:ext uri="{FF2B5EF4-FFF2-40B4-BE49-F238E27FC236}">
                <a16:creationId xmlns:a16="http://schemas.microsoft.com/office/drawing/2014/main" id="{3A9E99D3-044B-4F5A-C4B9-14D9E69900E7}"/>
              </a:ext>
            </a:extLst>
          </p:cNvPr>
          <p:cNvSpPr/>
          <p:nvPr/>
        </p:nvSpPr>
        <p:spPr>
          <a:xfrm>
            <a:off x="7250197" y="4005875"/>
            <a:ext cx="4842302" cy="475475"/>
          </a:xfrm>
          <a:prstGeom prst="rect">
            <a:avLst/>
          </a:prstGeom>
          <a:noFill/>
          <a:ln w="38100" cap="flat" cmpd="sng" algn="ctr">
            <a:noFill/>
            <a:prstDash val="solid"/>
            <a:miter lim="800000"/>
          </a:ln>
          <a:effectLst/>
        </p:spPr>
        <p:txBody>
          <a:bodyPr lIns="0" rIns="0" rtlCol="0" anchor="ctr" anchorCtr="0"/>
          <a:lstStyle/>
          <a:p>
            <a:pPr marL="0" marR="0" lvl="0" indent="0" algn="just" defTabSz="1216130" rtl="0" eaLnBrk="1" fontAlgn="auto" latinLnBrk="0" hangingPunct="1">
              <a:lnSpc>
                <a:spcPct val="100000"/>
              </a:lnSpc>
              <a:spcBef>
                <a:spcPts val="0"/>
              </a:spcBef>
              <a:spcAft>
                <a:spcPts val="0"/>
              </a:spcAft>
              <a:buClrTx/>
              <a:buSzTx/>
              <a:buFontTx/>
              <a:buNone/>
              <a:tabLst/>
              <a:defRPr/>
            </a:pPr>
            <a:r>
              <a:rPr lang="fr-FR" sz="1600" b="1" kern="0" dirty="0">
                <a:solidFill>
                  <a:prstClr val="black"/>
                </a:solidFill>
                <a:latin typeface="Calibri" panose="020F0502020204030204" pitchFamily="34" charset="0"/>
                <a:ea typeface="Open Sans" panose="020B0606030504020204" pitchFamily="34" charset="0"/>
                <a:cs typeface="Calibri" panose="020F0502020204030204" pitchFamily="34" charset="0"/>
              </a:rPr>
              <a:t>L</a:t>
            </a:r>
            <a:r>
              <a:rPr kumimoji="0" lang="fr-FR" sz="1600" b="1" i="0" u="none" strike="noStrike" kern="0" cap="none" spc="0" normalizeH="0" baseline="0" noProof="0" dirty="0">
                <a:ln>
                  <a:noFill/>
                </a:ln>
                <a:solidFill>
                  <a:prstClr val="black"/>
                </a:solidFill>
                <a:effectLst/>
                <a:uLnTx/>
                <a:uFillTx/>
                <a:latin typeface="Calibri" panose="020F0502020204030204" pitchFamily="34" charset="0"/>
                <a:ea typeface="Open Sans" panose="020B0606030504020204" pitchFamily="34" charset="0"/>
                <a:cs typeface="Calibri" panose="020F0502020204030204" pitchFamily="34" charset="0"/>
              </a:rPr>
              <a:t>es progrès réalisés dans l’évaluation des dossiers soumis par les entreprises </a:t>
            </a:r>
          </a:p>
        </p:txBody>
      </p:sp>
      <p:sp>
        <p:nvSpPr>
          <p:cNvPr id="58" name="Rectangle 57">
            <a:extLst>
              <a:ext uri="{FF2B5EF4-FFF2-40B4-BE49-F238E27FC236}">
                <a16:creationId xmlns:a16="http://schemas.microsoft.com/office/drawing/2014/main" id="{2DBE8DFE-CB64-7E8F-FE7D-C163CBD01AB2}"/>
              </a:ext>
            </a:extLst>
          </p:cNvPr>
          <p:cNvSpPr/>
          <p:nvPr/>
        </p:nvSpPr>
        <p:spPr>
          <a:xfrm>
            <a:off x="7250197" y="4772280"/>
            <a:ext cx="4839168" cy="475475"/>
          </a:xfrm>
          <a:prstGeom prst="rect">
            <a:avLst/>
          </a:prstGeom>
          <a:noFill/>
          <a:ln w="38100" cap="flat" cmpd="sng" algn="ctr">
            <a:noFill/>
            <a:prstDash val="solid"/>
            <a:miter lim="800000"/>
          </a:ln>
          <a:effectLst/>
        </p:spPr>
        <p:txBody>
          <a:bodyPr lIns="0" rIns="0" rtlCol="0" anchor="ctr" anchorCtr="0"/>
          <a:lstStyle/>
          <a:p>
            <a:pPr marL="0" marR="0" lvl="0" indent="0" algn="just" defTabSz="914406" rtl="0" eaLnBrk="1" fontAlgn="auto" latinLnBrk="0" hangingPunct="1">
              <a:lnSpc>
                <a:spcPct val="100000"/>
              </a:lnSpc>
              <a:spcBef>
                <a:spcPts val="0"/>
              </a:spcBef>
              <a:spcAft>
                <a:spcPts val="0"/>
              </a:spcAft>
              <a:buClrTx/>
              <a:buSzTx/>
              <a:buFontTx/>
              <a:buNone/>
              <a:tabLst/>
              <a:defRPr/>
            </a:pPr>
            <a:r>
              <a:rPr lang="fr-FR" sz="1600" b="1" kern="0" dirty="0">
                <a:solidFill>
                  <a:prstClr val="black"/>
                </a:solidFill>
                <a:latin typeface="Calibri" panose="020F0502020204030204" pitchFamily="34" charset="0"/>
                <a:ea typeface="Open Sans" panose="020B0606030504020204" pitchFamily="34" charset="0"/>
                <a:cs typeface="Calibri" panose="020F0502020204030204" pitchFamily="34" charset="0"/>
              </a:rPr>
              <a:t>L’évaluation du c</a:t>
            </a:r>
            <a:r>
              <a:rPr kumimoji="0" lang="fr-FR" sz="1600" b="1" i="0" u="none" strike="noStrike" kern="0" cap="none" spc="0" normalizeH="0" baseline="0" noProof="0" dirty="0">
                <a:ln>
                  <a:noFill/>
                </a:ln>
                <a:solidFill>
                  <a:prstClr val="black"/>
                </a:solidFill>
                <a:effectLst/>
                <a:uLnTx/>
                <a:uFillTx/>
                <a:latin typeface="Calibri" panose="020F0502020204030204" pitchFamily="34" charset="0"/>
                <a:ea typeface="Open Sans" panose="020B0606030504020204" pitchFamily="34" charset="0"/>
                <a:cs typeface="Calibri" panose="020F0502020204030204" pitchFamily="34" charset="0"/>
              </a:rPr>
              <a:t>oût de la garantie</a:t>
            </a:r>
          </a:p>
        </p:txBody>
      </p:sp>
      <p:sp>
        <p:nvSpPr>
          <p:cNvPr id="59" name="Rectangle 58">
            <a:extLst>
              <a:ext uri="{FF2B5EF4-FFF2-40B4-BE49-F238E27FC236}">
                <a16:creationId xmlns:a16="http://schemas.microsoft.com/office/drawing/2014/main" id="{3ECD1D8A-4B55-69B1-27E5-0046DC1EDC34}"/>
              </a:ext>
            </a:extLst>
          </p:cNvPr>
          <p:cNvSpPr/>
          <p:nvPr/>
        </p:nvSpPr>
        <p:spPr>
          <a:xfrm>
            <a:off x="7250197" y="5516383"/>
            <a:ext cx="4952389" cy="478402"/>
          </a:xfrm>
          <a:prstGeom prst="rect">
            <a:avLst/>
          </a:prstGeom>
          <a:noFill/>
          <a:ln w="38100" cap="flat" cmpd="sng" algn="ctr">
            <a:noFill/>
            <a:prstDash val="solid"/>
            <a:miter lim="800000"/>
          </a:ln>
          <a:effectLst/>
        </p:spPr>
        <p:txBody>
          <a:bodyPr lIns="0" rIns="0" rtlCol="0" anchor="ctr" anchorCtr="0"/>
          <a:lstStyle/>
          <a:p>
            <a:pPr marL="0" marR="0" lvl="0" indent="0" algn="just" defTabSz="1216130" rtl="0" eaLnBrk="1" fontAlgn="auto" latinLnBrk="0" hangingPunct="1">
              <a:lnSpc>
                <a:spcPct val="100000"/>
              </a:lnSpc>
              <a:spcBef>
                <a:spcPts val="0"/>
              </a:spcBef>
              <a:spcAft>
                <a:spcPts val="0"/>
              </a:spcAft>
              <a:buClrTx/>
              <a:buSzTx/>
              <a:buFontTx/>
              <a:buNone/>
              <a:tabLst/>
              <a:defRPr/>
            </a:pPr>
            <a:r>
              <a:rPr kumimoji="0" lang="fr-FR" sz="1600" b="1" i="0" u="none" strike="noStrike" kern="0" cap="none" spc="0" normalizeH="0" baseline="0" noProof="0" dirty="0">
                <a:ln>
                  <a:noFill/>
                </a:ln>
                <a:solidFill>
                  <a:prstClr val="black"/>
                </a:solidFill>
                <a:effectLst/>
                <a:uLnTx/>
                <a:uFillTx/>
                <a:latin typeface="Calibri" panose="020F0502020204030204" pitchFamily="34" charset="0"/>
                <a:ea typeface="Open Sans" panose="020B0606030504020204" pitchFamily="34" charset="0"/>
                <a:cs typeface="Calibri" panose="020F0502020204030204" pitchFamily="34" charset="0"/>
              </a:rPr>
              <a:t>Augmentation du volume des prêts </a:t>
            </a:r>
          </a:p>
        </p:txBody>
      </p:sp>
      <p:sp>
        <p:nvSpPr>
          <p:cNvPr id="60" name="Rectangle 59">
            <a:extLst>
              <a:ext uri="{FF2B5EF4-FFF2-40B4-BE49-F238E27FC236}">
                <a16:creationId xmlns:a16="http://schemas.microsoft.com/office/drawing/2014/main" id="{99D29828-6A71-22C2-9393-9D449B59A14A}"/>
              </a:ext>
            </a:extLst>
          </p:cNvPr>
          <p:cNvSpPr/>
          <p:nvPr/>
        </p:nvSpPr>
        <p:spPr>
          <a:xfrm>
            <a:off x="7250197" y="6349425"/>
            <a:ext cx="4694457" cy="618825"/>
          </a:xfrm>
          <a:prstGeom prst="rect">
            <a:avLst/>
          </a:prstGeom>
          <a:noFill/>
          <a:ln w="38100" cap="flat" cmpd="sng" algn="ctr">
            <a:noFill/>
            <a:prstDash val="solid"/>
            <a:miter lim="800000"/>
          </a:ln>
          <a:effectLst/>
        </p:spPr>
        <p:txBody>
          <a:bodyPr lIns="0" rIns="0" rtlCol="0" anchor="ctr" anchorCtr="0"/>
          <a:lstStyle/>
          <a:p>
            <a:pPr marL="0" marR="0" lvl="0" indent="0" algn="just" defTabSz="1216130" rtl="0" eaLnBrk="1" fontAlgn="auto" latinLnBrk="0" hangingPunct="1">
              <a:lnSpc>
                <a:spcPct val="100000"/>
              </a:lnSpc>
              <a:spcBef>
                <a:spcPts val="0"/>
              </a:spcBef>
              <a:spcAft>
                <a:spcPts val="0"/>
              </a:spcAft>
              <a:buClrTx/>
              <a:buSzTx/>
              <a:buFontTx/>
              <a:buNone/>
              <a:tabLst/>
              <a:defRPr/>
            </a:pPr>
            <a:r>
              <a:rPr kumimoji="0" lang="fr-FR" sz="1600" b="1" i="0" u="none" strike="noStrike" kern="0" cap="none" spc="0" normalizeH="0" baseline="0" noProof="0" dirty="0">
                <a:ln>
                  <a:noFill/>
                </a:ln>
                <a:solidFill>
                  <a:prstClr val="black"/>
                </a:solidFill>
                <a:effectLst/>
                <a:uLnTx/>
                <a:uFillTx/>
                <a:latin typeface="Calibri" panose="020F0502020204030204" pitchFamily="34" charset="0"/>
                <a:ea typeface="Open Sans" panose="020B0606030504020204" pitchFamily="34" charset="0"/>
                <a:cs typeface="Calibri" panose="020F0502020204030204" pitchFamily="34" charset="0"/>
              </a:rPr>
              <a:t>Réduction du taux de défaut </a:t>
            </a:r>
            <a:endParaRPr kumimoji="0" lang="fr-FR"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sp>
        <p:nvSpPr>
          <p:cNvPr id="89" name="Freeform 28">
            <a:extLst>
              <a:ext uri="{FF2B5EF4-FFF2-40B4-BE49-F238E27FC236}">
                <a16:creationId xmlns:a16="http://schemas.microsoft.com/office/drawing/2014/main" id="{22F95D48-B946-46A9-E042-B4C2184FA999}"/>
              </a:ext>
            </a:extLst>
          </p:cNvPr>
          <p:cNvSpPr>
            <a:spLocks noEditPoints="1"/>
          </p:cNvSpPr>
          <p:nvPr/>
        </p:nvSpPr>
        <p:spPr bwMode="auto">
          <a:xfrm>
            <a:off x="6547342" y="6379818"/>
            <a:ext cx="522274" cy="522274"/>
          </a:xfrm>
          <a:custGeom>
            <a:avLst/>
            <a:gdLst>
              <a:gd name="T0" fmla="*/ 312 w 659"/>
              <a:gd name="T1" fmla="*/ 657 h 657"/>
              <a:gd name="T2" fmla="*/ 262 w 659"/>
              <a:gd name="T3" fmla="*/ 652 h 657"/>
              <a:gd name="T4" fmla="*/ 202 w 659"/>
              <a:gd name="T5" fmla="*/ 632 h 657"/>
              <a:gd name="T6" fmla="*/ 120 w 659"/>
              <a:gd name="T7" fmla="*/ 583 h 657"/>
              <a:gd name="T8" fmla="*/ 57 w 659"/>
              <a:gd name="T9" fmla="*/ 512 h 657"/>
              <a:gd name="T10" fmla="*/ 15 w 659"/>
              <a:gd name="T11" fmla="*/ 426 h 657"/>
              <a:gd name="T12" fmla="*/ 4 w 659"/>
              <a:gd name="T13" fmla="*/ 379 h 657"/>
              <a:gd name="T14" fmla="*/ 0 w 659"/>
              <a:gd name="T15" fmla="*/ 329 h 657"/>
              <a:gd name="T16" fmla="*/ 2 w 659"/>
              <a:gd name="T17" fmla="*/ 296 h 657"/>
              <a:gd name="T18" fmla="*/ 11 w 659"/>
              <a:gd name="T19" fmla="*/ 247 h 657"/>
              <a:gd name="T20" fmla="*/ 41 w 659"/>
              <a:gd name="T21" fmla="*/ 172 h 657"/>
              <a:gd name="T22" fmla="*/ 97 w 659"/>
              <a:gd name="T23" fmla="*/ 97 h 657"/>
              <a:gd name="T24" fmla="*/ 172 w 659"/>
              <a:gd name="T25" fmla="*/ 40 h 657"/>
              <a:gd name="T26" fmla="*/ 248 w 659"/>
              <a:gd name="T27" fmla="*/ 11 h 657"/>
              <a:gd name="T28" fmla="*/ 296 w 659"/>
              <a:gd name="T29" fmla="*/ 1 h 657"/>
              <a:gd name="T30" fmla="*/ 330 w 659"/>
              <a:gd name="T31" fmla="*/ 0 h 657"/>
              <a:gd name="T32" fmla="*/ 379 w 659"/>
              <a:gd name="T33" fmla="*/ 4 h 657"/>
              <a:gd name="T34" fmla="*/ 426 w 659"/>
              <a:gd name="T35" fmla="*/ 15 h 657"/>
              <a:gd name="T36" fmla="*/ 514 w 659"/>
              <a:gd name="T37" fmla="*/ 56 h 657"/>
              <a:gd name="T38" fmla="*/ 584 w 659"/>
              <a:gd name="T39" fmla="*/ 120 h 657"/>
              <a:gd name="T40" fmla="*/ 632 w 659"/>
              <a:gd name="T41" fmla="*/ 202 h 657"/>
              <a:gd name="T42" fmla="*/ 652 w 659"/>
              <a:gd name="T43" fmla="*/ 262 h 657"/>
              <a:gd name="T44" fmla="*/ 658 w 659"/>
              <a:gd name="T45" fmla="*/ 312 h 657"/>
              <a:gd name="T46" fmla="*/ 658 w 659"/>
              <a:gd name="T47" fmla="*/ 345 h 657"/>
              <a:gd name="T48" fmla="*/ 652 w 659"/>
              <a:gd name="T49" fmla="*/ 395 h 657"/>
              <a:gd name="T50" fmla="*/ 632 w 659"/>
              <a:gd name="T51" fmla="*/ 457 h 657"/>
              <a:gd name="T52" fmla="*/ 584 w 659"/>
              <a:gd name="T53" fmla="*/ 538 h 657"/>
              <a:gd name="T54" fmla="*/ 514 w 659"/>
              <a:gd name="T55" fmla="*/ 602 h 657"/>
              <a:gd name="T56" fmla="*/ 426 w 659"/>
              <a:gd name="T57" fmla="*/ 642 h 657"/>
              <a:gd name="T58" fmla="*/ 379 w 659"/>
              <a:gd name="T59" fmla="*/ 654 h 657"/>
              <a:gd name="T60" fmla="*/ 330 w 659"/>
              <a:gd name="T61" fmla="*/ 657 h 657"/>
              <a:gd name="T62" fmla="*/ 330 w 659"/>
              <a:gd name="T63" fmla="*/ 38 h 657"/>
              <a:gd name="T64" fmla="*/ 242 w 659"/>
              <a:gd name="T65" fmla="*/ 51 h 657"/>
              <a:gd name="T66" fmla="*/ 167 w 659"/>
              <a:gd name="T67" fmla="*/ 87 h 657"/>
              <a:gd name="T68" fmla="*/ 105 w 659"/>
              <a:gd name="T69" fmla="*/ 144 h 657"/>
              <a:gd name="T70" fmla="*/ 61 w 659"/>
              <a:gd name="T71" fmla="*/ 215 h 657"/>
              <a:gd name="T72" fmla="*/ 39 w 659"/>
              <a:gd name="T73" fmla="*/ 300 h 657"/>
              <a:gd name="T74" fmla="*/ 39 w 659"/>
              <a:gd name="T75" fmla="*/ 359 h 657"/>
              <a:gd name="T76" fmla="*/ 61 w 659"/>
              <a:gd name="T77" fmla="*/ 442 h 657"/>
              <a:gd name="T78" fmla="*/ 105 w 659"/>
              <a:gd name="T79" fmla="*/ 515 h 657"/>
              <a:gd name="T80" fmla="*/ 167 w 659"/>
              <a:gd name="T81" fmla="*/ 570 h 657"/>
              <a:gd name="T82" fmla="*/ 242 w 659"/>
              <a:gd name="T83" fmla="*/ 607 h 657"/>
              <a:gd name="T84" fmla="*/ 330 w 659"/>
              <a:gd name="T85" fmla="*/ 620 h 657"/>
              <a:gd name="T86" fmla="*/ 387 w 659"/>
              <a:gd name="T87" fmla="*/ 614 h 657"/>
              <a:gd name="T88" fmla="*/ 468 w 659"/>
              <a:gd name="T89" fmla="*/ 585 h 657"/>
              <a:gd name="T90" fmla="*/ 535 w 659"/>
              <a:gd name="T91" fmla="*/ 535 h 657"/>
              <a:gd name="T92" fmla="*/ 585 w 659"/>
              <a:gd name="T93" fmla="*/ 468 h 657"/>
              <a:gd name="T94" fmla="*/ 615 w 659"/>
              <a:gd name="T95" fmla="*/ 387 h 657"/>
              <a:gd name="T96" fmla="*/ 621 w 659"/>
              <a:gd name="T97" fmla="*/ 329 h 657"/>
              <a:gd name="T98" fmla="*/ 608 w 659"/>
              <a:gd name="T99" fmla="*/ 242 h 657"/>
              <a:gd name="T100" fmla="*/ 570 w 659"/>
              <a:gd name="T101" fmla="*/ 167 h 657"/>
              <a:gd name="T102" fmla="*/ 515 w 659"/>
              <a:gd name="T103" fmla="*/ 105 h 657"/>
              <a:gd name="T104" fmla="*/ 443 w 659"/>
              <a:gd name="T105" fmla="*/ 60 h 657"/>
              <a:gd name="T106" fmla="*/ 359 w 659"/>
              <a:gd name="T107" fmla="*/ 39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9" h="657">
                <a:moveTo>
                  <a:pt x="330" y="657"/>
                </a:moveTo>
                <a:lnTo>
                  <a:pt x="330" y="657"/>
                </a:lnTo>
                <a:lnTo>
                  <a:pt x="312" y="657"/>
                </a:lnTo>
                <a:lnTo>
                  <a:pt x="296" y="656"/>
                </a:lnTo>
                <a:lnTo>
                  <a:pt x="280" y="654"/>
                </a:lnTo>
                <a:lnTo>
                  <a:pt x="262" y="652"/>
                </a:lnTo>
                <a:lnTo>
                  <a:pt x="248" y="648"/>
                </a:lnTo>
                <a:lnTo>
                  <a:pt x="232" y="642"/>
                </a:lnTo>
                <a:lnTo>
                  <a:pt x="202" y="632"/>
                </a:lnTo>
                <a:lnTo>
                  <a:pt x="172" y="618"/>
                </a:lnTo>
                <a:lnTo>
                  <a:pt x="146" y="602"/>
                </a:lnTo>
                <a:lnTo>
                  <a:pt x="120" y="583"/>
                </a:lnTo>
                <a:lnTo>
                  <a:pt x="97" y="562"/>
                </a:lnTo>
                <a:lnTo>
                  <a:pt x="76" y="538"/>
                </a:lnTo>
                <a:lnTo>
                  <a:pt x="57" y="512"/>
                </a:lnTo>
                <a:lnTo>
                  <a:pt x="41" y="485"/>
                </a:lnTo>
                <a:lnTo>
                  <a:pt x="26" y="457"/>
                </a:lnTo>
                <a:lnTo>
                  <a:pt x="15" y="426"/>
                </a:lnTo>
                <a:lnTo>
                  <a:pt x="11" y="411"/>
                </a:lnTo>
                <a:lnTo>
                  <a:pt x="7" y="395"/>
                </a:lnTo>
                <a:lnTo>
                  <a:pt x="4" y="379"/>
                </a:lnTo>
                <a:lnTo>
                  <a:pt x="2" y="363"/>
                </a:lnTo>
                <a:lnTo>
                  <a:pt x="0" y="345"/>
                </a:lnTo>
                <a:lnTo>
                  <a:pt x="0" y="329"/>
                </a:lnTo>
                <a:lnTo>
                  <a:pt x="0" y="329"/>
                </a:lnTo>
                <a:lnTo>
                  <a:pt x="0" y="312"/>
                </a:lnTo>
                <a:lnTo>
                  <a:pt x="2" y="296"/>
                </a:lnTo>
                <a:lnTo>
                  <a:pt x="4" y="279"/>
                </a:lnTo>
                <a:lnTo>
                  <a:pt x="7" y="262"/>
                </a:lnTo>
                <a:lnTo>
                  <a:pt x="11" y="247"/>
                </a:lnTo>
                <a:lnTo>
                  <a:pt x="15" y="231"/>
                </a:lnTo>
                <a:lnTo>
                  <a:pt x="26" y="202"/>
                </a:lnTo>
                <a:lnTo>
                  <a:pt x="41" y="172"/>
                </a:lnTo>
                <a:lnTo>
                  <a:pt x="57" y="145"/>
                </a:lnTo>
                <a:lnTo>
                  <a:pt x="76" y="120"/>
                </a:lnTo>
                <a:lnTo>
                  <a:pt x="97" y="97"/>
                </a:lnTo>
                <a:lnTo>
                  <a:pt x="120" y="75"/>
                </a:lnTo>
                <a:lnTo>
                  <a:pt x="146" y="56"/>
                </a:lnTo>
                <a:lnTo>
                  <a:pt x="172" y="40"/>
                </a:lnTo>
                <a:lnTo>
                  <a:pt x="202" y="25"/>
                </a:lnTo>
                <a:lnTo>
                  <a:pt x="232" y="15"/>
                </a:lnTo>
                <a:lnTo>
                  <a:pt x="248" y="11"/>
                </a:lnTo>
                <a:lnTo>
                  <a:pt x="262" y="7"/>
                </a:lnTo>
                <a:lnTo>
                  <a:pt x="280" y="4"/>
                </a:lnTo>
                <a:lnTo>
                  <a:pt x="296" y="1"/>
                </a:lnTo>
                <a:lnTo>
                  <a:pt x="312" y="0"/>
                </a:lnTo>
                <a:lnTo>
                  <a:pt x="330" y="0"/>
                </a:lnTo>
                <a:lnTo>
                  <a:pt x="330" y="0"/>
                </a:lnTo>
                <a:lnTo>
                  <a:pt x="346" y="0"/>
                </a:lnTo>
                <a:lnTo>
                  <a:pt x="363" y="1"/>
                </a:lnTo>
                <a:lnTo>
                  <a:pt x="379" y="4"/>
                </a:lnTo>
                <a:lnTo>
                  <a:pt x="395" y="7"/>
                </a:lnTo>
                <a:lnTo>
                  <a:pt x="412" y="11"/>
                </a:lnTo>
                <a:lnTo>
                  <a:pt x="426" y="15"/>
                </a:lnTo>
                <a:lnTo>
                  <a:pt x="457" y="25"/>
                </a:lnTo>
                <a:lnTo>
                  <a:pt x="486" y="40"/>
                </a:lnTo>
                <a:lnTo>
                  <a:pt x="514" y="56"/>
                </a:lnTo>
                <a:lnTo>
                  <a:pt x="538" y="75"/>
                </a:lnTo>
                <a:lnTo>
                  <a:pt x="562" y="97"/>
                </a:lnTo>
                <a:lnTo>
                  <a:pt x="584" y="120"/>
                </a:lnTo>
                <a:lnTo>
                  <a:pt x="602" y="145"/>
                </a:lnTo>
                <a:lnTo>
                  <a:pt x="619" y="172"/>
                </a:lnTo>
                <a:lnTo>
                  <a:pt x="632" y="202"/>
                </a:lnTo>
                <a:lnTo>
                  <a:pt x="644" y="231"/>
                </a:lnTo>
                <a:lnTo>
                  <a:pt x="648" y="247"/>
                </a:lnTo>
                <a:lnTo>
                  <a:pt x="652" y="262"/>
                </a:lnTo>
                <a:lnTo>
                  <a:pt x="655" y="279"/>
                </a:lnTo>
                <a:lnTo>
                  <a:pt x="656" y="296"/>
                </a:lnTo>
                <a:lnTo>
                  <a:pt x="658" y="312"/>
                </a:lnTo>
                <a:lnTo>
                  <a:pt x="659" y="329"/>
                </a:lnTo>
                <a:lnTo>
                  <a:pt x="659" y="329"/>
                </a:lnTo>
                <a:lnTo>
                  <a:pt x="658" y="345"/>
                </a:lnTo>
                <a:lnTo>
                  <a:pt x="656" y="363"/>
                </a:lnTo>
                <a:lnTo>
                  <a:pt x="655" y="379"/>
                </a:lnTo>
                <a:lnTo>
                  <a:pt x="652" y="395"/>
                </a:lnTo>
                <a:lnTo>
                  <a:pt x="648" y="411"/>
                </a:lnTo>
                <a:lnTo>
                  <a:pt x="644" y="426"/>
                </a:lnTo>
                <a:lnTo>
                  <a:pt x="632" y="457"/>
                </a:lnTo>
                <a:lnTo>
                  <a:pt x="619" y="485"/>
                </a:lnTo>
                <a:lnTo>
                  <a:pt x="602" y="512"/>
                </a:lnTo>
                <a:lnTo>
                  <a:pt x="584" y="538"/>
                </a:lnTo>
                <a:lnTo>
                  <a:pt x="562" y="562"/>
                </a:lnTo>
                <a:lnTo>
                  <a:pt x="538" y="583"/>
                </a:lnTo>
                <a:lnTo>
                  <a:pt x="514" y="602"/>
                </a:lnTo>
                <a:lnTo>
                  <a:pt x="486" y="618"/>
                </a:lnTo>
                <a:lnTo>
                  <a:pt x="457" y="632"/>
                </a:lnTo>
                <a:lnTo>
                  <a:pt x="426" y="642"/>
                </a:lnTo>
                <a:lnTo>
                  <a:pt x="412" y="648"/>
                </a:lnTo>
                <a:lnTo>
                  <a:pt x="395" y="652"/>
                </a:lnTo>
                <a:lnTo>
                  <a:pt x="379" y="654"/>
                </a:lnTo>
                <a:lnTo>
                  <a:pt x="363" y="656"/>
                </a:lnTo>
                <a:lnTo>
                  <a:pt x="346" y="657"/>
                </a:lnTo>
                <a:lnTo>
                  <a:pt x="330" y="657"/>
                </a:lnTo>
                <a:lnTo>
                  <a:pt x="330" y="657"/>
                </a:lnTo>
                <a:close/>
                <a:moveTo>
                  <a:pt x="330" y="38"/>
                </a:moveTo>
                <a:lnTo>
                  <a:pt x="330" y="38"/>
                </a:lnTo>
                <a:lnTo>
                  <a:pt x="300" y="39"/>
                </a:lnTo>
                <a:lnTo>
                  <a:pt x="271" y="43"/>
                </a:lnTo>
                <a:lnTo>
                  <a:pt x="242" y="51"/>
                </a:lnTo>
                <a:lnTo>
                  <a:pt x="215" y="60"/>
                </a:lnTo>
                <a:lnTo>
                  <a:pt x="191" y="73"/>
                </a:lnTo>
                <a:lnTo>
                  <a:pt x="167" y="87"/>
                </a:lnTo>
                <a:lnTo>
                  <a:pt x="144" y="105"/>
                </a:lnTo>
                <a:lnTo>
                  <a:pt x="124" y="124"/>
                </a:lnTo>
                <a:lnTo>
                  <a:pt x="105" y="144"/>
                </a:lnTo>
                <a:lnTo>
                  <a:pt x="88" y="167"/>
                </a:lnTo>
                <a:lnTo>
                  <a:pt x="73" y="189"/>
                </a:lnTo>
                <a:lnTo>
                  <a:pt x="61" y="215"/>
                </a:lnTo>
                <a:lnTo>
                  <a:pt x="51" y="242"/>
                </a:lnTo>
                <a:lnTo>
                  <a:pt x="43" y="270"/>
                </a:lnTo>
                <a:lnTo>
                  <a:pt x="39" y="300"/>
                </a:lnTo>
                <a:lnTo>
                  <a:pt x="38" y="329"/>
                </a:lnTo>
                <a:lnTo>
                  <a:pt x="38" y="329"/>
                </a:lnTo>
                <a:lnTo>
                  <a:pt x="39" y="359"/>
                </a:lnTo>
                <a:lnTo>
                  <a:pt x="43" y="387"/>
                </a:lnTo>
                <a:lnTo>
                  <a:pt x="51" y="415"/>
                </a:lnTo>
                <a:lnTo>
                  <a:pt x="61" y="442"/>
                </a:lnTo>
                <a:lnTo>
                  <a:pt x="73" y="468"/>
                </a:lnTo>
                <a:lnTo>
                  <a:pt x="88" y="492"/>
                </a:lnTo>
                <a:lnTo>
                  <a:pt x="105" y="515"/>
                </a:lnTo>
                <a:lnTo>
                  <a:pt x="124" y="535"/>
                </a:lnTo>
                <a:lnTo>
                  <a:pt x="144" y="554"/>
                </a:lnTo>
                <a:lnTo>
                  <a:pt x="167" y="570"/>
                </a:lnTo>
                <a:lnTo>
                  <a:pt x="191" y="585"/>
                </a:lnTo>
                <a:lnTo>
                  <a:pt x="215" y="597"/>
                </a:lnTo>
                <a:lnTo>
                  <a:pt x="242" y="607"/>
                </a:lnTo>
                <a:lnTo>
                  <a:pt x="271" y="614"/>
                </a:lnTo>
                <a:lnTo>
                  <a:pt x="300" y="618"/>
                </a:lnTo>
                <a:lnTo>
                  <a:pt x="330" y="620"/>
                </a:lnTo>
                <a:lnTo>
                  <a:pt x="330" y="620"/>
                </a:lnTo>
                <a:lnTo>
                  <a:pt x="359" y="618"/>
                </a:lnTo>
                <a:lnTo>
                  <a:pt x="387" y="614"/>
                </a:lnTo>
                <a:lnTo>
                  <a:pt x="416" y="607"/>
                </a:lnTo>
                <a:lnTo>
                  <a:pt x="443" y="597"/>
                </a:lnTo>
                <a:lnTo>
                  <a:pt x="468" y="585"/>
                </a:lnTo>
                <a:lnTo>
                  <a:pt x="492" y="570"/>
                </a:lnTo>
                <a:lnTo>
                  <a:pt x="515" y="554"/>
                </a:lnTo>
                <a:lnTo>
                  <a:pt x="535" y="535"/>
                </a:lnTo>
                <a:lnTo>
                  <a:pt x="554" y="515"/>
                </a:lnTo>
                <a:lnTo>
                  <a:pt x="570" y="492"/>
                </a:lnTo>
                <a:lnTo>
                  <a:pt x="585" y="468"/>
                </a:lnTo>
                <a:lnTo>
                  <a:pt x="597" y="442"/>
                </a:lnTo>
                <a:lnTo>
                  <a:pt x="608" y="415"/>
                </a:lnTo>
                <a:lnTo>
                  <a:pt x="615" y="387"/>
                </a:lnTo>
                <a:lnTo>
                  <a:pt x="619" y="359"/>
                </a:lnTo>
                <a:lnTo>
                  <a:pt x="621" y="329"/>
                </a:lnTo>
                <a:lnTo>
                  <a:pt x="621" y="329"/>
                </a:lnTo>
                <a:lnTo>
                  <a:pt x="619" y="300"/>
                </a:lnTo>
                <a:lnTo>
                  <a:pt x="615" y="270"/>
                </a:lnTo>
                <a:lnTo>
                  <a:pt x="608" y="242"/>
                </a:lnTo>
                <a:lnTo>
                  <a:pt x="597" y="215"/>
                </a:lnTo>
                <a:lnTo>
                  <a:pt x="585" y="189"/>
                </a:lnTo>
                <a:lnTo>
                  <a:pt x="570" y="167"/>
                </a:lnTo>
                <a:lnTo>
                  <a:pt x="554" y="144"/>
                </a:lnTo>
                <a:lnTo>
                  <a:pt x="535" y="124"/>
                </a:lnTo>
                <a:lnTo>
                  <a:pt x="515" y="105"/>
                </a:lnTo>
                <a:lnTo>
                  <a:pt x="492" y="87"/>
                </a:lnTo>
                <a:lnTo>
                  <a:pt x="468" y="73"/>
                </a:lnTo>
                <a:lnTo>
                  <a:pt x="443" y="60"/>
                </a:lnTo>
                <a:lnTo>
                  <a:pt x="416" y="51"/>
                </a:lnTo>
                <a:lnTo>
                  <a:pt x="387" y="43"/>
                </a:lnTo>
                <a:lnTo>
                  <a:pt x="359" y="39"/>
                </a:lnTo>
                <a:lnTo>
                  <a:pt x="330" y="38"/>
                </a:lnTo>
                <a:lnTo>
                  <a:pt x="330" y="38"/>
                </a:lnTo>
                <a:close/>
              </a:path>
            </a:pathLst>
          </a:custGeom>
          <a:solidFill>
            <a:schemeClr val="accent3"/>
          </a:solidFill>
          <a:ln w="9525">
            <a:solidFill>
              <a:schemeClr val="accent3"/>
            </a:solidFill>
            <a:round/>
            <a:headEnd/>
            <a:tailEnd/>
          </a:ln>
        </p:spPr>
        <p:txBody>
          <a:bodyPr vert="horz" wrap="square" lIns="91438" tIns="45719" rIns="91438" bIns="45719" numCol="1" anchor="t" anchorCtr="0" compatLnSpc="1">
            <a:prstTxWarp prst="textNoShape">
              <a:avLst/>
            </a:prstTxWarp>
          </a:bodyPr>
          <a:lstStyle/>
          <a:p>
            <a:pPr marL="0" marR="0" lvl="0" indent="0" algn="l" defTabSz="914406" rtl="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p:txBody>
      </p:sp>
      <p:sp>
        <p:nvSpPr>
          <p:cNvPr id="82" name="Freeform 62">
            <a:extLst>
              <a:ext uri="{FF2B5EF4-FFF2-40B4-BE49-F238E27FC236}">
                <a16:creationId xmlns:a16="http://schemas.microsoft.com/office/drawing/2014/main" id="{6B2A885C-66E6-AB12-EBA2-685CA2A75B04}"/>
              </a:ext>
            </a:extLst>
          </p:cNvPr>
          <p:cNvSpPr>
            <a:spLocks noEditPoints="1"/>
          </p:cNvSpPr>
          <p:nvPr/>
        </p:nvSpPr>
        <p:spPr bwMode="auto">
          <a:xfrm>
            <a:off x="6547342" y="5490490"/>
            <a:ext cx="522274" cy="522274"/>
          </a:xfrm>
          <a:custGeom>
            <a:avLst/>
            <a:gdLst>
              <a:gd name="T0" fmla="*/ 311 w 658"/>
              <a:gd name="T1" fmla="*/ 659 h 659"/>
              <a:gd name="T2" fmla="*/ 263 w 658"/>
              <a:gd name="T3" fmla="*/ 652 h 659"/>
              <a:gd name="T4" fmla="*/ 201 w 658"/>
              <a:gd name="T5" fmla="*/ 633 h 659"/>
              <a:gd name="T6" fmla="*/ 119 w 658"/>
              <a:gd name="T7" fmla="*/ 584 h 659"/>
              <a:gd name="T8" fmla="*/ 56 w 658"/>
              <a:gd name="T9" fmla="*/ 514 h 659"/>
              <a:gd name="T10" fmla="*/ 15 w 658"/>
              <a:gd name="T11" fmla="*/ 428 h 659"/>
              <a:gd name="T12" fmla="*/ 4 w 658"/>
              <a:gd name="T13" fmla="*/ 379 h 659"/>
              <a:gd name="T14" fmla="*/ 0 w 658"/>
              <a:gd name="T15" fmla="*/ 330 h 659"/>
              <a:gd name="T16" fmla="*/ 2 w 658"/>
              <a:gd name="T17" fmla="*/ 296 h 659"/>
              <a:gd name="T18" fmla="*/ 10 w 658"/>
              <a:gd name="T19" fmla="*/ 248 h 659"/>
              <a:gd name="T20" fmla="*/ 40 w 658"/>
              <a:gd name="T21" fmla="*/ 174 h 659"/>
              <a:gd name="T22" fmla="*/ 96 w 658"/>
              <a:gd name="T23" fmla="*/ 97 h 659"/>
              <a:gd name="T24" fmla="*/ 172 w 658"/>
              <a:gd name="T25" fmla="*/ 41 h 659"/>
              <a:gd name="T26" fmla="*/ 247 w 658"/>
              <a:gd name="T27" fmla="*/ 11 h 659"/>
              <a:gd name="T28" fmla="*/ 295 w 658"/>
              <a:gd name="T29" fmla="*/ 3 h 659"/>
              <a:gd name="T30" fmla="*/ 329 w 658"/>
              <a:gd name="T31" fmla="*/ 0 h 659"/>
              <a:gd name="T32" fmla="*/ 379 w 658"/>
              <a:gd name="T33" fmla="*/ 4 h 659"/>
              <a:gd name="T34" fmla="*/ 427 w 658"/>
              <a:gd name="T35" fmla="*/ 17 h 659"/>
              <a:gd name="T36" fmla="*/ 513 w 658"/>
              <a:gd name="T37" fmla="*/ 57 h 659"/>
              <a:gd name="T38" fmla="*/ 583 w 658"/>
              <a:gd name="T39" fmla="*/ 121 h 659"/>
              <a:gd name="T40" fmla="*/ 632 w 658"/>
              <a:gd name="T41" fmla="*/ 202 h 659"/>
              <a:gd name="T42" fmla="*/ 651 w 658"/>
              <a:gd name="T43" fmla="*/ 264 h 659"/>
              <a:gd name="T44" fmla="*/ 657 w 658"/>
              <a:gd name="T45" fmla="*/ 313 h 659"/>
              <a:gd name="T46" fmla="*/ 657 w 658"/>
              <a:gd name="T47" fmla="*/ 347 h 659"/>
              <a:gd name="T48" fmla="*/ 651 w 658"/>
              <a:gd name="T49" fmla="*/ 397 h 659"/>
              <a:gd name="T50" fmla="*/ 632 w 658"/>
              <a:gd name="T51" fmla="*/ 457 h 659"/>
              <a:gd name="T52" fmla="*/ 583 w 658"/>
              <a:gd name="T53" fmla="*/ 539 h 659"/>
              <a:gd name="T54" fmla="*/ 513 w 658"/>
              <a:gd name="T55" fmla="*/ 602 h 659"/>
              <a:gd name="T56" fmla="*/ 427 w 658"/>
              <a:gd name="T57" fmla="*/ 644 h 659"/>
              <a:gd name="T58" fmla="*/ 379 w 658"/>
              <a:gd name="T59" fmla="*/ 655 h 659"/>
              <a:gd name="T60" fmla="*/ 329 w 658"/>
              <a:gd name="T61" fmla="*/ 659 h 659"/>
              <a:gd name="T62" fmla="*/ 329 w 658"/>
              <a:gd name="T63" fmla="*/ 38 h 659"/>
              <a:gd name="T64" fmla="*/ 243 w 658"/>
              <a:gd name="T65" fmla="*/ 52 h 659"/>
              <a:gd name="T66" fmla="*/ 166 w 658"/>
              <a:gd name="T67" fmla="*/ 89 h 659"/>
              <a:gd name="T68" fmla="*/ 105 w 658"/>
              <a:gd name="T69" fmla="*/ 144 h 659"/>
              <a:gd name="T70" fmla="*/ 60 w 658"/>
              <a:gd name="T71" fmla="*/ 217 h 659"/>
              <a:gd name="T72" fmla="*/ 39 w 658"/>
              <a:gd name="T73" fmla="*/ 300 h 659"/>
              <a:gd name="T74" fmla="*/ 39 w 658"/>
              <a:gd name="T75" fmla="*/ 359 h 659"/>
              <a:gd name="T76" fmla="*/ 60 w 658"/>
              <a:gd name="T77" fmla="*/ 444 h 659"/>
              <a:gd name="T78" fmla="*/ 105 w 658"/>
              <a:gd name="T79" fmla="*/ 515 h 659"/>
              <a:gd name="T80" fmla="*/ 166 w 658"/>
              <a:gd name="T81" fmla="*/ 571 h 659"/>
              <a:gd name="T82" fmla="*/ 243 w 658"/>
              <a:gd name="T83" fmla="*/ 608 h 659"/>
              <a:gd name="T84" fmla="*/ 329 w 658"/>
              <a:gd name="T85" fmla="*/ 621 h 659"/>
              <a:gd name="T86" fmla="*/ 388 w 658"/>
              <a:gd name="T87" fmla="*/ 616 h 659"/>
              <a:gd name="T88" fmla="*/ 467 w 658"/>
              <a:gd name="T89" fmla="*/ 586 h 659"/>
              <a:gd name="T90" fmla="*/ 534 w 658"/>
              <a:gd name="T91" fmla="*/ 535 h 659"/>
              <a:gd name="T92" fmla="*/ 585 w 658"/>
              <a:gd name="T93" fmla="*/ 468 h 659"/>
              <a:gd name="T94" fmla="*/ 614 w 658"/>
              <a:gd name="T95" fmla="*/ 389 h 659"/>
              <a:gd name="T96" fmla="*/ 620 w 658"/>
              <a:gd name="T97" fmla="*/ 330 h 659"/>
              <a:gd name="T98" fmla="*/ 607 w 658"/>
              <a:gd name="T99" fmla="*/ 244 h 659"/>
              <a:gd name="T100" fmla="*/ 571 w 658"/>
              <a:gd name="T101" fmla="*/ 167 h 659"/>
              <a:gd name="T102" fmla="*/ 514 w 658"/>
              <a:gd name="T103" fmla="*/ 105 h 659"/>
              <a:gd name="T104" fmla="*/ 442 w 658"/>
              <a:gd name="T105" fmla="*/ 62 h 659"/>
              <a:gd name="T106" fmla="*/ 358 w 658"/>
              <a:gd name="T107" fmla="*/ 41 h 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659">
                <a:moveTo>
                  <a:pt x="329" y="659"/>
                </a:moveTo>
                <a:lnTo>
                  <a:pt x="329" y="659"/>
                </a:lnTo>
                <a:lnTo>
                  <a:pt x="311" y="659"/>
                </a:lnTo>
                <a:lnTo>
                  <a:pt x="295" y="657"/>
                </a:lnTo>
                <a:lnTo>
                  <a:pt x="279" y="655"/>
                </a:lnTo>
                <a:lnTo>
                  <a:pt x="263" y="652"/>
                </a:lnTo>
                <a:lnTo>
                  <a:pt x="247" y="648"/>
                </a:lnTo>
                <a:lnTo>
                  <a:pt x="231" y="644"/>
                </a:lnTo>
                <a:lnTo>
                  <a:pt x="201" y="633"/>
                </a:lnTo>
                <a:lnTo>
                  <a:pt x="172" y="618"/>
                </a:lnTo>
                <a:lnTo>
                  <a:pt x="145" y="602"/>
                </a:lnTo>
                <a:lnTo>
                  <a:pt x="119" y="584"/>
                </a:lnTo>
                <a:lnTo>
                  <a:pt x="96" y="562"/>
                </a:lnTo>
                <a:lnTo>
                  <a:pt x="75" y="539"/>
                </a:lnTo>
                <a:lnTo>
                  <a:pt x="56" y="514"/>
                </a:lnTo>
                <a:lnTo>
                  <a:pt x="40" y="487"/>
                </a:lnTo>
                <a:lnTo>
                  <a:pt x="25" y="457"/>
                </a:lnTo>
                <a:lnTo>
                  <a:pt x="15" y="428"/>
                </a:lnTo>
                <a:lnTo>
                  <a:pt x="10" y="412"/>
                </a:lnTo>
                <a:lnTo>
                  <a:pt x="6" y="397"/>
                </a:lnTo>
                <a:lnTo>
                  <a:pt x="4" y="379"/>
                </a:lnTo>
                <a:lnTo>
                  <a:pt x="2" y="363"/>
                </a:lnTo>
                <a:lnTo>
                  <a:pt x="1" y="347"/>
                </a:lnTo>
                <a:lnTo>
                  <a:pt x="0" y="330"/>
                </a:lnTo>
                <a:lnTo>
                  <a:pt x="0" y="330"/>
                </a:lnTo>
                <a:lnTo>
                  <a:pt x="1" y="313"/>
                </a:lnTo>
                <a:lnTo>
                  <a:pt x="2" y="296"/>
                </a:lnTo>
                <a:lnTo>
                  <a:pt x="4" y="280"/>
                </a:lnTo>
                <a:lnTo>
                  <a:pt x="6" y="264"/>
                </a:lnTo>
                <a:lnTo>
                  <a:pt x="10" y="248"/>
                </a:lnTo>
                <a:lnTo>
                  <a:pt x="15" y="233"/>
                </a:lnTo>
                <a:lnTo>
                  <a:pt x="25" y="202"/>
                </a:lnTo>
                <a:lnTo>
                  <a:pt x="40" y="174"/>
                </a:lnTo>
                <a:lnTo>
                  <a:pt x="56" y="146"/>
                </a:lnTo>
                <a:lnTo>
                  <a:pt x="75" y="121"/>
                </a:lnTo>
                <a:lnTo>
                  <a:pt x="96" y="97"/>
                </a:lnTo>
                <a:lnTo>
                  <a:pt x="119" y="76"/>
                </a:lnTo>
                <a:lnTo>
                  <a:pt x="145" y="57"/>
                </a:lnTo>
                <a:lnTo>
                  <a:pt x="172" y="41"/>
                </a:lnTo>
                <a:lnTo>
                  <a:pt x="201" y="27"/>
                </a:lnTo>
                <a:lnTo>
                  <a:pt x="231" y="17"/>
                </a:lnTo>
                <a:lnTo>
                  <a:pt x="247" y="11"/>
                </a:lnTo>
                <a:lnTo>
                  <a:pt x="263" y="7"/>
                </a:lnTo>
                <a:lnTo>
                  <a:pt x="279" y="4"/>
                </a:lnTo>
                <a:lnTo>
                  <a:pt x="295" y="3"/>
                </a:lnTo>
                <a:lnTo>
                  <a:pt x="311" y="2"/>
                </a:lnTo>
                <a:lnTo>
                  <a:pt x="329" y="0"/>
                </a:lnTo>
                <a:lnTo>
                  <a:pt x="329" y="0"/>
                </a:lnTo>
                <a:lnTo>
                  <a:pt x="346" y="2"/>
                </a:lnTo>
                <a:lnTo>
                  <a:pt x="362" y="3"/>
                </a:lnTo>
                <a:lnTo>
                  <a:pt x="379" y="4"/>
                </a:lnTo>
                <a:lnTo>
                  <a:pt x="395" y="7"/>
                </a:lnTo>
                <a:lnTo>
                  <a:pt x="411" y="11"/>
                </a:lnTo>
                <a:lnTo>
                  <a:pt x="427" y="17"/>
                </a:lnTo>
                <a:lnTo>
                  <a:pt x="456" y="27"/>
                </a:lnTo>
                <a:lnTo>
                  <a:pt x="486" y="41"/>
                </a:lnTo>
                <a:lnTo>
                  <a:pt x="513" y="57"/>
                </a:lnTo>
                <a:lnTo>
                  <a:pt x="538" y="76"/>
                </a:lnTo>
                <a:lnTo>
                  <a:pt x="561" y="97"/>
                </a:lnTo>
                <a:lnTo>
                  <a:pt x="583" y="121"/>
                </a:lnTo>
                <a:lnTo>
                  <a:pt x="602" y="146"/>
                </a:lnTo>
                <a:lnTo>
                  <a:pt x="618" y="174"/>
                </a:lnTo>
                <a:lnTo>
                  <a:pt x="632" y="202"/>
                </a:lnTo>
                <a:lnTo>
                  <a:pt x="643" y="233"/>
                </a:lnTo>
                <a:lnTo>
                  <a:pt x="647" y="248"/>
                </a:lnTo>
                <a:lnTo>
                  <a:pt x="651" y="264"/>
                </a:lnTo>
                <a:lnTo>
                  <a:pt x="654" y="280"/>
                </a:lnTo>
                <a:lnTo>
                  <a:pt x="655" y="296"/>
                </a:lnTo>
                <a:lnTo>
                  <a:pt x="657" y="313"/>
                </a:lnTo>
                <a:lnTo>
                  <a:pt x="658" y="330"/>
                </a:lnTo>
                <a:lnTo>
                  <a:pt x="658" y="330"/>
                </a:lnTo>
                <a:lnTo>
                  <a:pt x="657" y="347"/>
                </a:lnTo>
                <a:lnTo>
                  <a:pt x="655" y="363"/>
                </a:lnTo>
                <a:lnTo>
                  <a:pt x="654" y="379"/>
                </a:lnTo>
                <a:lnTo>
                  <a:pt x="651" y="397"/>
                </a:lnTo>
                <a:lnTo>
                  <a:pt x="647" y="412"/>
                </a:lnTo>
                <a:lnTo>
                  <a:pt x="643" y="428"/>
                </a:lnTo>
                <a:lnTo>
                  <a:pt x="632" y="457"/>
                </a:lnTo>
                <a:lnTo>
                  <a:pt x="618" y="487"/>
                </a:lnTo>
                <a:lnTo>
                  <a:pt x="602" y="514"/>
                </a:lnTo>
                <a:lnTo>
                  <a:pt x="583" y="539"/>
                </a:lnTo>
                <a:lnTo>
                  <a:pt x="561" y="562"/>
                </a:lnTo>
                <a:lnTo>
                  <a:pt x="538" y="584"/>
                </a:lnTo>
                <a:lnTo>
                  <a:pt x="513" y="602"/>
                </a:lnTo>
                <a:lnTo>
                  <a:pt x="486" y="618"/>
                </a:lnTo>
                <a:lnTo>
                  <a:pt x="456" y="633"/>
                </a:lnTo>
                <a:lnTo>
                  <a:pt x="427" y="644"/>
                </a:lnTo>
                <a:lnTo>
                  <a:pt x="411" y="648"/>
                </a:lnTo>
                <a:lnTo>
                  <a:pt x="395" y="652"/>
                </a:lnTo>
                <a:lnTo>
                  <a:pt x="379" y="655"/>
                </a:lnTo>
                <a:lnTo>
                  <a:pt x="362" y="657"/>
                </a:lnTo>
                <a:lnTo>
                  <a:pt x="346" y="659"/>
                </a:lnTo>
                <a:lnTo>
                  <a:pt x="329" y="659"/>
                </a:lnTo>
                <a:lnTo>
                  <a:pt x="329" y="659"/>
                </a:lnTo>
                <a:close/>
                <a:moveTo>
                  <a:pt x="329" y="38"/>
                </a:moveTo>
                <a:lnTo>
                  <a:pt x="329" y="38"/>
                </a:lnTo>
                <a:lnTo>
                  <a:pt x="299" y="41"/>
                </a:lnTo>
                <a:lnTo>
                  <a:pt x="270" y="45"/>
                </a:lnTo>
                <a:lnTo>
                  <a:pt x="243" y="52"/>
                </a:lnTo>
                <a:lnTo>
                  <a:pt x="216" y="62"/>
                </a:lnTo>
                <a:lnTo>
                  <a:pt x="191" y="74"/>
                </a:lnTo>
                <a:lnTo>
                  <a:pt x="166" y="89"/>
                </a:lnTo>
                <a:lnTo>
                  <a:pt x="143" y="105"/>
                </a:lnTo>
                <a:lnTo>
                  <a:pt x="123" y="124"/>
                </a:lnTo>
                <a:lnTo>
                  <a:pt x="105" y="144"/>
                </a:lnTo>
                <a:lnTo>
                  <a:pt x="87" y="167"/>
                </a:lnTo>
                <a:lnTo>
                  <a:pt x="72" y="191"/>
                </a:lnTo>
                <a:lnTo>
                  <a:pt x="60" y="217"/>
                </a:lnTo>
                <a:lnTo>
                  <a:pt x="51" y="244"/>
                </a:lnTo>
                <a:lnTo>
                  <a:pt x="44" y="272"/>
                </a:lnTo>
                <a:lnTo>
                  <a:pt x="39" y="300"/>
                </a:lnTo>
                <a:lnTo>
                  <a:pt x="37" y="330"/>
                </a:lnTo>
                <a:lnTo>
                  <a:pt x="37" y="330"/>
                </a:lnTo>
                <a:lnTo>
                  <a:pt x="39" y="359"/>
                </a:lnTo>
                <a:lnTo>
                  <a:pt x="44" y="389"/>
                </a:lnTo>
                <a:lnTo>
                  <a:pt x="51" y="417"/>
                </a:lnTo>
                <a:lnTo>
                  <a:pt x="60" y="444"/>
                </a:lnTo>
                <a:lnTo>
                  <a:pt x="72" y="468"/>
                </a:lnTo>
                <a:lnTo>
                  <a:pt x="87" y="492"/>
                </a:lnTo>
                <a:lnTo>
                  <a:pt x="105" y="515"/>
                </a:lnTo>
                <a:lnTo>
                  <a:pt x="123" y="535"/>
                </a:lnTo>
                <a:lnTo>
                  <a:pt x="143" y="554"/>
                </a:lnTo>
                <a:lnTo>
                  <a:pt x="166" y="571"/>
                </a:lnTo>
                <a:lnTo>
                  <a:pt x="191" y="586"/>
                </a:lnTo>
                <a:lnTo>
                  <a:pt x="216" y="598"/>
                </a:lnTo>
                <a:lnTo>
                  <a:pt x="243" y="608"/>
                </a:lnTo>
                <a:lnTo>
                  <a:pt x="270" y="616"/>
                </a:lnTo>
                <a:lnTo>
                  <a:pt x="299" y="620"/>
                </a:lnTo>
                <a:lnTo>
                  <a:pt x="329" y="621"/>
                </a:lnTo>
                <a:lnTo>
                  <a:pt x="329" y="621"/>
                </a:lnTo>
                <a:lnTo>
                  <a:pt x="358" y="620"/>
                </a:lnTo>
                <a:lnTo>
                  <a:pt x="388" y="616"/>
                </a:lnTo>
                <a:lnTo>
                  <a:pt x="415" y="608"/>
                </a:lnTo>
                <a:lnTo>
                  <a:pt x="442" y="598"/>
                </a:lnTo>
                <a:lnTo>
                  <a:pt x="467" y="586"/>
                </a:lnTo>
                <a:lnTo>
                  <a:pt x="491" y="571"/>
                </a:lnTo>
                <a:lnTo>
                  <a:pt x="514" y="554"/>
                </a:lnTo>
                <a:lnTo>
                  <a:pt x="534" y="535"/>
                </a:lnTo>
                <a:lnTo>
                  <a:pt x="553" y="515"/>
                </a:lnTo>
                <a:lnTo>
                  <a:pt x="571" y="492"/>
                </a:lnTo>
                <a:lnTo>
                  <a:pt x="585" y="468"/>
                </a:lnTo>
                <a:lnTo>
                  <a:pt x="598" y="444"/>
                </a:lnTo>
                <a:lnTo>
                  <a:pt x="607" y="417"/>
                </a:lnTo>
                <a:lnTo>
                  <a:pt x="614" y="389"/>
                </a:lnTo>
                <a:lnTo>
                  <a:pt x="619" y="359"/>
                </a:lnTo>
                <a:lnTo>
                  <a:pt x="620" y="330"/>
                </a:lnTo>
                <a:lnTo>
                  <a:pt x="620" y="330"/>
                </a:lnTo>
                <a:lnTo>
                  <a:pt x="619" y="300"/>
                </a:lnTo>
                <a:lnTo>
                  <a:pt x="614" y="272"/>
                </a:lnTo>
                <a:lnTo>
                  <a:pt x="607" y="244"/>
                </a:lnTo>
                <a:lnTo>
                  <a:pt x="598" y="217"/>
                </a:lnTo>
                <a:lnTo>
                  <a:pt x="585" y="191"/>
                </a:lnTo>
                <a:lnTo>
                  <a:pt x="571" y="167"/>
                </a:lnTo>
                <a:lnTo>
                  <a:pt x="553" y="144"/>
                </a:lnTo>
                <a:lnTo>
                  <a:pt x="534" y="124"/>
                </a:lnTo>
                <a:lnTo>
                  <a:pt x="514" y="105"/>
                </a:lnTo>
                <a:lnTo>
                  <a:pt x="491" y="89"/>
                </a:lnTo>
                <a:lnTo>
                  <a:pt x="467" y="74"/>
                </a:lnTo>
                <a:lnTo>
                  <a:pt x="442" y="62"/>
                </a:lnTo>
                <a:lnTo>
                  <a:pt x="415" y="52"/>
                </a:lnTo>
                <a:lnTo>
                  <a:pt x="388" y="45"/>
                </a:lnTo>
                <a:lnTo>
                  <a:pt x="358" y="41"/>
                </a:lnTo>
                <a:lnTo>
                  <a:pt x="329" y="38"/>
                </a:lnTo>
                <a:lnTo>
                  <a:pt x="329" y="38"/>
                </a:lnTo>
                <a:close/>
              </a:path>
            </a:pathLst>
          </a:custGeom>
          <a:solidFill>
            <a:schemeClr val="accent3"/>
          </a:solidFill>
          <a:ln w="9525">
            <a:solidFill>
              <a:schemeClr val="accent3"/>
            </a:solidFill>
            <a:round/>
            <a:headEnd/>
            <a:tailEnd/>
          </a:ln>
        </p:spPr>
        <p:txBody>
          <a:bodyPr vert="horz" wrap="square" lIns="91438" tIns="45719" rIns="91438" bIns="45719" numCol="1" anchor="t" anchorCtr="0" compatLnSpc="1">
            <a:prstTxWarp prst="textNoShape">
              <a:avLst/>
            </a:prstTxWarp>
          </a:bodyPr>
          <a:lstStyle/>
          <a:p>
            <a:pPr marL="0" marR="0" lvl="0" indent="0" algn="l" defTabSz="914406" rtl="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p:txBody>
      </p:sp>
      <p:sp>
        <p:nvSpPr>
          <p:cNvPr id="78" name="Freeform 9">
            <a:extLst>
              <a:ext uri="{FF2B5EF4-FFF2-40B4-BE49-F238E27FC236}">
                <a16:creationId xmlns:a16="http://schemas.microsoft.com/office/drawing/2014/main" id="{22049D1D-4DB3-5403-3236-BFC31CAC775B}"/>
              </a:ext>
            </a:extLst>
          </p:cNvPr>
          <p:cNvSpPr>
            <a:spLocks noEditPoints="1"/>
          </p:cNvSpPr>
          <p:nvPr/>
        </p:nvSpPr>
        <p:spPr bwMode="auto">
          <a:xfrm>
            <a:off x="6547342" y="2471350"/>
            <a:ext cx="522274" cy="520686"/>
          </a:xfrm>
          <a:custGeom>
            <a:avLst/>
            <a:gdLst>
              <a:gd name="T0" fmla="*/ 313 w 658"/>
              <a:gd name="T1" fmla="*/ 657 h 657"/>
              <a:gd name="T2" fmla="*/ 263 w 658"/>
              <a:gd name="T3" fmla="*/ 650 h 657"/>
              <a:gd name="T4" fmla="*/ 201 w 658"/>
              <a:gd name="T5" fmla="*/ 631 h 657"/>
              <a:gd name="T6" fmla="*/ 120 w 658"/>
              <a:gd name="T7" fmla="*/ 582 h 657"/>
              <a:gd name="T8" fmla="*/ 56 w 658"/>
              <a:gd name="T9" fmla="*/ 512 h 657"/>
              <a:gd name="T10" fmla="*/ 14 w 658"/>
              <a:gd name="T11" fmla="*/ 426 h 657"/>
              <a:gd name="T12" fmla="*/ 4 w 658"/>
              <a:gd name="T13" fmla="*/ 379 h 657"/>
              <a:gd name="T14" fmla="*/ 0 w 658"/>
              <a:gd name="T15" fmla="*/ 329 h 657"/>
              <a:gd name="T16" fmla="*/ 2 w 658"/>
              <a:gd name="T17" fmla="*/ 295 h 657"/>
              <a:gd name="T18" fmla="*/ 10 w 658"/>
              <a:gd name="T19" fmla="*/ 246 h 657"/>
              <a:gd name="T20" fmla="*/ 40 w 658"/>
              <a:gd name="T21" fmla="*/ 172 h 657"/>
              <a:gd name="T22" fmla="*/ 96 w 658"/>
              <a:gd name="T23" fmla="*/ 97 h 657"/>
              <a:gd name="T24" fmla="*/ 173 w 658"/>
              <a:gd name="T25" fmla="*/ 39 h 657"/>
              <a:gd name="T26" fmla="*/ 247 w 658"/>
              <a:gd name="T27" fmla="*/ 9 h 657"/>
              <a:gd name="T28" fmla="*/ 295 w 658"/>
              <a:gd name="T29" fmla="*/ 1 h 657"/>
              <a:gd name="T30" fmla="*/ 329 w 658"/>
              <a:gd name="T31" fmla="*/ 0 h 657"/>
              <a:gd name="T32" fmla="*/ 378 w 658"/>
              <a:gd name="T33" fmla="*/ 4 h 657"/>
              <a:gd name="T34" fmla="*/ 427 w 658"/>
              <a:gd name="T35" fmla="*/ 15 h 657"/>
              <a:gd name="T36" fmla="*/ 513 w 658"/>
              <a:gd name="T37" fmla="*/ 56 h 657"/>
              <a:gd name="T38" fmla="*/ 583 w 658"/>
              <a:gd name="T39" fmla="*/ 120 h 657"/>
              <a:gd name="T40" fmla="*/ 632 w 658"/>
              <a:gd name="T41" fmla="*/ 200 h 657"/>
              <a:gd name="T42" fmla="*/ 651 w 658"/>
              <a:gd name="T43" fmla="*/ 262 h 657"/>
              <a:gd name="T44" fmla="*/ 658 w 658"/>
              <a:gd name="T45" fmla="*/ 312 h 657"/>
              <a:gd name="T46" fmla="*/ 658 w 658"/>
              <a:gd name="T47" fmla="*/ 345 h 657"/>
              <a:gd name="T48" fmla="*/ 651 w 658"/>
              <a:gd name="T49" fmla="*/ 395 h 657"/>
              <a:gd name="T50" fmla="*/ 632 w 658"/>
              <a:gd name="T51" fmla="*/ 457 h 657"/>
              <a:gd name="T52" fmla="*/ 583 w 658"/>
              <a:gd name="T53" fmla="*/ 537 h 657"/>
              <a:gd name="T54" fmla="*/ 513 w 658"/>
              <a:gd name="T55" fmla="*/ 600 h 657"/>
              <a:gd name="T56" fmla="*/ 427 w 658"/>
              <a:gd name="T57" fmla="*/ 642 h 657"/>
              <a:gd name="T58" fmla="*/ 378 w 658"/>
              <a:gd name="T59" fmla="*/ 653 h 657"/>
              <a:gd name="T60" fmla="*/ 329 w 658"/>
              <a:gd name="T61" fmla="*/ 657 h 657"/>
              <a:gd name="T62" fmla="*/ 329 w 658"/>
              <a:gd name="T63" fmla="*/ 38 h 657"/>
              <a:gd name="T64" fmla="*/ 243 w 658"/>
              <a:gd name="T65" fmla="*/ 51 h 657"/>
              <a:gd name="T66" fmla="*/ 166 w 658"/>
              <a:gd name="T67" fmla="*/ 87 h 657"/>
              <a:gd name="T68" fmla="*/ 104 w 658"/>
              <a:gd name="T69" fmla="*/ 144 h 657"/>
              <a:gd name="T70" fmla="*/ 61 w 658"/>
              <a:gd name="T71" fmla="*/ 215 h 657"/>
              <a:gd name="T72" fmla="*/ 40 w 658"/>
              <a:gd name="T73" fmla="*/ 298 h 657"/>
              <a:gd name="T74" fmla="*/ 40 w 658"/>
              <a:gd name="T75" fmla="*/ 359 h 657"/>
              <a:gd name="T76" fmla="*/ 61 w 658"/>
              <a:gd name="T77" fmla="*/ 442 h 657"/>
              <a:gd name="T78" fmla="*/ 104 w 658"/>
              <a:gd name="T79" fmla="*/ 513 h 657"/>
              <a:gd name="T80" fmla="*/ 166 w 658"/>
              <a:gd name="T81" fmla="*/ 570 h 657"/>
              <a:gd name="T82" fmla="*/ 243 w 658"/>
              <a:gd name="T83" fmla="*/ 607 h 657"/>
              <a:gd name="T84" fmla="*/ 329 w 658"/>
              <a:gd name="T85" fmla="*/ 619 h 657"/>
              <a:gd name="T86" fmla="*/ 388 w 658"/>
              <a:gd name="T87" fmla="*/ 614 h 657"/>
              <a:gd name="T88" fmla="*/ 467 w 658"/>
              <a:gd name="T89" fmla="*/ 584 h 657"/>
              <a:gd name="T90" fmla="*/ 534 w 658"/>
              <a:gd name="T91" fmla="*/ 535 h 657"/>
              <a:gd name="T92" fmla="*/ 585 w 658"/>
              <a:gd name="T93" fmla="*/ 467 h 657"/>
              <a:gd name="T94" fmla="*/ 615 w 658"/>
              <a:gd name="T95" fmla="*/ 387 h 657"/>
              <a:gd name="T96" fmla="*/ 620 w 658"/>
              <a:gd name="T97" fmla="*/ 329 h 657"/>
              <a:gd name="T98" fmla="*/ 607 w 658"/>
              <a:gd name="T99" fmla="*/ 242 h 657"/>
              <a:gd name="T100" fmla="*/ 570 w 658"/>
              <a:gd name="T101" fmla="*/ 165 h 657"/>
              <a:gd name="T102" fmla="*/ 514 w 658"/>
              <a:gd name="T103" fmla="*/ 103 h 657"/>
              <a:gd name="T104" fmla="*/ 443 w 658"/>
              <a:gd name="T105" fmla="*/ 60 h 657"/>
              <a:gd name="T106" fmla="*/ 358 w 658"/>
              <a:gd name="T107" fmla="*/ 39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657">
                <a:moveTo>
                  <a:pt x="329" y="657"/>
                </a:moveTo>
                <a:lnTo>
                  <a:pt x="329" y="657"/>
                </a:lnTo>
                <a:lnTo>
                  <a:pt x="313" y="657"/>
                </a:lnTo>
                <a:lnTo>
                  <a:pt x="295" y="655"/>
                </a:lnTo>
                <a:lnTo>
                  <a:pt x="279" y="653"/>
                </a:lnTo>
                <a:lnTo>
                  <a:pt x="263" y="650"/>
                </a:lnTo>
                <a:lnTo>
                  <a:pt x="247" y="647"/>
                </a:lnTo>
                <a:lnTo>
                  <a:pt x="232" y="642"/>
                </a:lnTo>
                <a:lnTo>
                  <a:pt x="201" y="631"/>
                </a:lnTo>
                <a:lnTo>
                  <a:pt x="173" y="618"/>
                </a:lnTo>
                <a:lnTo>
                  <a:pt x="145" y="600"/>
                </a:lnTo>
                <a:lnTo>
                  <a:pt x="120" y="582"/>
                </a:lnTo>
                <a:lnTo>
                  <a:pt x="96" y="561"/>
                </a:lnTo>
                <a:lnTo>
                  <a:pt x="75" y="537"/>
                </a:lnTo>
                <a:lnTo>
                  <a:pt x="56" y="512"/>
                </a:lnTo>
                <a:lnTo>
                  <a:pt x="40" y="485"/>
                </a:lnTo>
                <a:lnTo>
                  <a:pt x="26" y="457"/>
                </a:lnTo>
                <a:lnTo>
                  <a:pt x="14" y="426"/>
                </a:lnTo>
                <a:lnTo>
                  <a:pt x="10" y="411"/>
                </a:lnTo>
                <a:lnTo>
                  <a:pt x="6" y="395"/>
                </a:lnTo>
                <a:lnTo>
                  <a:pt x="4" y="379"/>
                </a:lnTo>
                <a:lnTo>
                  <a:pt x="2" y="363"/>
                </a:lnTo>
                <a:lnTo>
                  <a:pt x="1" y="345"/>
                </a:lnTo>
                <a:lnTo>
                  <a:pt x="0" y="329"/>
                </a:lnTo>
                <a:lnTo>
                  <a:pt x="0" y="329"/>
                </a:lnTo>
                <a:lnTo>
                  <a:pt x="1" y="312"/>
                </a:lnTo>
                <a:lnTo>
                  <a:pt x="2" y="295"/>
                </a:lnTo>
                <a:lnTo>
                  <a:pt x="4" y="278"/>
                </a:lnTo>
                <a:lnTo>
                  <a:pt x="6" y="262"/>
                </a:lnTo>
                <a:lnTo>
                  <a:pt x="10" y="246"/>
                </a:lnTo>
                <a:lnTo>
                  <a:pt x="14" y="231"/>
                </a:lnTo>
                <a:lnTo>
                  <a:pt x="26" y="200"/>
                </a:lnTo>
                <a:lnTo>
                  <a:pt x="40" y="172"/>
                </a:lnTo>
                <a:lnTo>
                  <a:pt x="56" y="145"/>
                </a:lnTo>
                <a:lnTo>
                  <a:pt x="75" y="120"/>
                </a:lnTo>
                <a:lnTo>
                  <a:pt x="96" y="97"/>
                </a:lnTo>
                <a:lnTo>
                  <a:pt x="120" y="75"/>
                </a:lnTo>
                <a:lnTo>
                  <a:pt x="145" y="56"/>
                </a:lnTo>
                <a:lnTo>
                  <a:pt x="173" y="39"/>
                </a:lnTo>
                <a:lnTo>
                  <a:pt x="201" y="26"/>
                </a:lnTo>
                <a:lnTo>
                  <a:pt x="232" y="15"/>
                </a:lnTo>
                <a:lnTo>
                  <a:pt x="247" y="9"/>
                </a:lnTo>
                <a:lnTo>
                  <a:pt x="263" y="7"/>
                </a:lnTo>
                <a:lnTo>
                  <a:pt x="279" y="4"/>
                </a:lnTo>
                <a:lnTo>
                  <a:pt x="295" y="1"/>
                </a:lnTo>
                <a:lnTo>
                  <a:pt x="313" y="0"/>
                </a:lnTo>
                <a:lnTo>
                  <a:pt x="329" y="0"/>
                </a:lnTo>
                <a:lnTo>
                  <a:pt x="329" y="0"/>
                </a:lnTo>
                <a:lnTo>
                  <a:pt x="346" y="0"/>
                </a:lnTo>
                <a:lnTo>
                  <a:pt x="362" y="1"/>
                </a:lnTo>
                <a:lnTo>
                  <a:pt x="378" y="4"/>
                </a:lnTo>
                <a:lnTo>
                  <a:pt x="396" y="7"/>
                </a:lnTo>
                <a:lnTo>
                  <a:pt x="411" y="9"/>
                </a:lnTo>
                <a:lnTo>
                  <a:pt x="427" y="15"/>
                </a:lnTo>
                <a:lnTo>
                  <a:pt x="456" y="26"/>
                </a:lnTo>
                <a:lnTo>
                  <a:pt x="486" y="39"/>
                </a:lnTo>
                <a:lnTo>
                  <a:pt x="513" y="56"/>
                </a:lnTo>
                <a:lnTo>
                  <a:pt x="538" y="75"/>
                </a:lnTo>
                <a:lnTo>
                  <a:pt x="561" y="97"/>
                </a:lnTo>
                <a:lnTo>
                  <a:pt x="583" y="120"/>
                </a:lnTo>
                <a:lnTo>
                  <a:pt x="601" y="145"/>
                </a:lnTo>
                <a:lnTo>
                  <a:pt x="617" y="172"/>
                </a:lnTo>
                <a:lnTo>
                  <a:pt x="632" y="200"/>
                </a:lnTo>
                <a:lnTo>
                  <a:pt x="643" y="231"/>
                </a:lnTo>
                <a:lnTo>
                  <a:pt x="647" y="246"/>
                </a:lnTo>
                <a:lnTo>
                  <a:pt x="651" y="262"/>
                </a:lnTo>
                <a:lnTo>
                  <a:pt x="654" y="278"/>
                </a:lnTo>
                <a:lnTo>
                  <a:pt x="656" y="295"/>
                </a:lnTo>
                <a:lnTo>
                  <a:pt x="658" y="312"/>
                </a:lnTo>
                <a:lnTo>
                  <a:pt x="658" y="329"/>
                </a:lnTo>
                <a:lnTo>
                  <a:pt x="658" y="329"/>
                </a:lnTo>
                <a:lnTo>
                  <a:pt x="658" y="345"/>
                </a:lnTo>
                <a:lnTo>
                  <a:pt x="656" y="363"/>
                </a:lnTo>
                <a:lnTo>
                  <a:pt x="654" y="379"/>
                </a:lnTo>
                <a:lnTo>
                  <a:pt x="651" y="395"/>
                </a:lnTo>
                <a:lnTo>
                  <a:pt x="647" y="411"/>
                </a:lnTo>
                <a:lnTo>
                  <a:pt x="643" y="426"/>
                </a:lnTo>
                <a:lnTo>
                  <a:pt x="632" y="457"/>
                </a:lnTo>
                <a:lnTo>
                  <a:pt x="617" y="485"/>
                </a:lnTo>
                <a:lnTo>
                  <a:pt x="601" y="512"/>
                </a:lnTo>
                <a:lnTo>
                  <a:pt x="583" y="537"/>
                </a:lnTo>
                <a:lnTo>
                  <a:pt x="561" y="561"/>
                </a:lnTo>
                <a:lnTo>
                  <a:pt x="538" y="582"/>
                </a:lnTo>
                <a:lnTo>
                  <a:pt x="513" y="600"/>
                </a:lnTo>
                <a:lnTo>
                  <a:pt x="486" y="618"/>
                </a:lnTo>
                <a:lnTo>
                  <a:pt x="456" y="631"/>
                </a:lnTo>
                <a:lnTo>
                  <a:pt x="427" y="642"/>
                </a:lnTo>
                <a:lnTo>
                  <a:pt x="411" y="647"/>
                </a:lnTo>
                <a:lnTo>
                  <a:pt x="396" y="650"/>
                </a:lnTo>
                <a:lnTo>
                  <a:pt x="378" y="653"/>
                </a:lnTo>
                <a:lnTo>
                  <a:pt x="362" y="655"/>
                </a:lnTo>
                <a:lnTo>
                  <a:pt x="346" y="657"/>
                </a:lnTo>
                <a:lnTo>
                  <a:pt x="329" y="657"/>
                </a:lnTo>
                <a:lnTo>
                  <a:pt x="329" y="657"/>
                </a:lnTo>
                <a:close/>
                <a:moveTo>
                  <a:pt x="329" y="38"/>
                </a:moveTo>
                <a:lnTo>
                  <a:pt x="329" y="38"/>
                </a:lnTo>
                <a:lnTo>
                  <a:pt x="299" y="39"/>
                </a:lnTo>
                <a:lnTo>
                  <a:pt x="271" y="43"/>
                </a:lnTo>
                <a:lnTo>
                  <a:pt x="243" y="51"/>
                </a:lnTo>
                <a:lnTo>
                  <a:pt x="216" y="60"/>
                </a:lnTo>
                <a:lnTo>
                  <a:pt x="190" y="73"/>
                </a:lnTo>
                <a:lnTo>
                  <a:pt x="166" y="87"/>
                </a:lnTo>
                <a:lnTo>
                  <a:pt x="143" y="103"/>
                </a:lnTo>
                <a:lnTo>
                  <a:pt x="123" y="122"/>
                </a:lnTo>
                <a:lnTo>
                  <a:pt x="104" y="144"/>
                </a:lnTo>
                <a:lnTo>
                  <a:pt x="88" y="165"/>
                </a:lnTo>
                <a:lnTo>
                  <a:pt x="73" y="189"/>
                </a:lnTo>
                <a:lnTo>
                  <a:pt x="61" y="215"/>
                </a:lnTo>
                <a:lnTo>
                  <a:pt x="51" y="242"/>
                </a:lnTo>
                <a:lnTo>
                  <a:pt x="44" y="270"/>
                </a:lnTo>
                <a:lnTo>
                  <a:pt x="40" y="298"/>
                </a:lnTo>
                <a:lnTo>
                  <a:pt x="37" y="329"/>
                </a:lnTo>
                <a:lnTo>
                  <a:pt x="37" y="329"/>
                </a:lnTo>
                <a:lnTo>
                  <a:pt x="40" y="359"/>
                </a:lnTo>
                <a:lnTo>
                  <a:pt x="44" y="387"/>
                </a:lnTo>
                <a:lnTo>
                  <a:pt x="51" y="415"/>
                </a:lnTo>
                <a:lnTo>
                  <a:pt x="61" y="442"/>
                </a:lnTo>
                <a:lnTo>
                  <a:pt x="73" y="467"/>
                </a:lnTo>
                <a:lnTo>
                  <a:pt x="88" y="492"/>
                </a:lnTo>
                <a:lnTo>
                  <a:pt x="104" y="513"/>
                </a:lnTo>
                <a:lnTo>
                  <a:pt x="123" y="535"/>
                </a:lnTo>
                <a:lnTo>
                  <a:pt x="143" y="553"/>
                </a:lnTo>
                <a:lnTo>
                  <a:pt x="166" y="570"/>
                </a:lnTo>
                <a:lnTo>
                  <a:pt x="190" y="584"/>
                </a:lnTo>
                <a:lnTo>
                  <a:pt x="216" y="596"/>
                </a:lnTo>
                <a:lnTo>
                  <a:pt x="243" y="607"/>
                </a:lnTo>
                <a:lnTo>
                  <a:pt x="271" y="614"/>
                </a:lnTo>
                <a:lnTo>
                  <a:pt x="299" y="618"/>
                </a:lnTo>
                <a:lnTo>
                  <a:pt x="329" y="619"/>
                </a:lnTo>
                <a:lnTo>
                  <a:pt x="329" y="619"/>
                </a:lnTo>
                <a:lnTo>
                  <a:pt x="358" y="618"/>
                </a:lnTo>
                <a:lnTo>
                  <a:pt x="388" y="614"/>
                </a:lnTo>
                <a:lnTo>
                  <a:pt x="416" y="607"/>
                </a:lnTo>
                <a:lnTo>
                  <a:pt x="443" y="596"/>
                </a:lnTo>
                <a:lnTo>
                  <a:pt x="467" y="584"/>
                </a:lnTo>
                <a:lnTo>
                  <a:pt x="491" y="570"/>
                </a:lnTo>
                <a:lnTo>
                  <a:pt x="514" y="553"/>
                </a:lnTo>
                <a:lnTo>
                  <a:pt x="534" y="535"/>
                </a:lnTo>
                <a:lnTo>
                  <a:pt x="553" y="513"/>
                </a:lnTo>
                <a:lnTo>
                  <a:pt x="570" y="492"/>
                </a:lnTo>
                <a:lnTo>
                  <a:pt x="585" y="467"/>
                </a:lnTo>
                <a:lnTo>
                  <a:pt x="597" y="442"/>
                </a:lnTo>
                <a:lnTo>
                  <a:pt x="607" y="415"/>
                </a:lnTo>
                <a:lnTo>
                  <a:pt x="615" y="387"/>
                </a:lnTo>
                <a:lnTo>
                  <a:pt x="619" y="359"/>
                </a:lnTo>
                <a:lnTo>
                  <a:pt x="620" y="329"/>
                </a:lnTo>
                <a:lnTo>
                  <a:pt x="620" y="329"/>
                </a:lnTo>
                <a:lnTo>
                  <a:pt x="619" y="298"/>
                </a:lnTo>
                <a:lnTo>
                  <a:pt x="615" y="270"/>
                </a:lnTo>
                <a:lnTo>
                  <a:pt x="607" y="242"/>
                </a:lnTo>
                <a:lnTo>
                  <a:pt x="597" y="215"/>
                </a:lnTo>
                <a:lnTo>
                  <a:pt x="585" y="189"/>
                </a:lnTo>
                <a:lnTo>
                  <a:pt x="570" y="165"/>
                </a:lnTo>
                <a:lnTo>
                  <a:pt x="553" y="144"/>
                </a:lnTo>
                <a:lnTo>
                  <a:pt x="534" y="122"/>
                </a:lnTo>
                <a:lnTo>
                  <a:pt x="514" y="103"/>
                </a:lnTo>
                <a:lnTo>
                  <a:pt x="491" y="87"/>
                </a:lnTo>
                <a:lnTo>
                  <a:pt x="467" y="73"/>
                </a:lnTo>
                <a:lnTo>
                  <a:pt x="443" y="60"/>
                </a:lnTo>
                <a:lnTo>
                  <a:pt x="416" y="51"/>
                </a:lnTo>
                <a:lnTo>
                  <a:pt x="388" y="43"/>
                </a:lnTo>
                <a:lnTo>
                  <a:pt x="358" y="39"/>
                </a:lnTo>
                <a:lnTo>
                  <a:pt x="329" y="38"/>
                </a:lnTo>
                <a:lnTo>
                  <a:pt x="329" y="38"/>
                </a:lnTo>
                <a:close/>
              </a:path>
            </a:pathLst>
          </a:custGeom>
          <a:solidFill>
            <a:schemeClr val="accent3"/>
          </a:solidFill>
          <a:ln w="9525">
            <a:solidFill>
              <a:schemeClr val="accent3"/>
            </a:solidFill>
            <a:round/>
            <a:headEnd/>
            <a:tailEnd/>
          </a:ln>
        </p:spPr>
        <p:txBody>
          <a:bodyPr vert="horz" wrap="square" lIns="91438" tIns="45719" rIns="91438" bIns="45719" numCol="1" anchor="t" anchorCtr="0" compatLnSpc="1">
            <a:prstTxWarp prst="textNoShape">
              <a:avLst/>
            </a:prstTxWarp>
          </a:bodyPr>
          <a:lstStyle/>
          <a:p>
            <a:pPr marL="0" marR="0" lvl="0" indent="0" algn="l" defTabSz="914406" rtl="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p:txBody>
      </p:sp>
      <p:sp>
        <p:nvSpPr>
          <p:cNvPr id="70" name="Freeform 6">
            <a:extLst>
              <a:ext uri="{FF2B5EF4-FFF2-40B4-BE49-F238E27FC236}">
                <a16:creationId xmlns:a16="http://schemas.microsoft.com/office/drawing/2014/main" id="{552FD4E1-DA9F-1A1E-4D7E-FBAA75A1654B}"/>
              </a:ext>
            </a:extLst>
          </p:cNvPr>
          <p:cNvSpPr>
            <a:spLocks noEditPoints="1"/>
          </p:cNvSpPr>
          <p:nvPr/>
        </p:nvSpPr>
        <p:spPr bwMode="auto">
          <a:xfrm>
            <a:off x="6563299" y="4736203"/>
            <a:ext cx="520686" cy="522274"/>
          </a:xfrm>
          <a:custGeom>
            <a:avLst/>
            <a:gdLst>
              <a:gd name="T0" fmla="*/ 311 w 656"/>
              <a:gd name="T1" fmla="*/ 657 h 659"/>
              <a:gd name="T2" fmla="*/ 261 w 656"/>
              <a:gd name="T3" fmla="*/ 652 h 659"/>
              <a:gd name="T4" fmla="*/ 200 w 656"/>
              <a:gd name="T5" fmla="*/ 632 h 659"/>
              <a:gd name="T6" fmla="*/ 119 w 656"/>
              <a:gd name="T7" fmla="*/ 583 h 659"/>
              <a:gd name="T8" fmla="*/ 56 w 656"/>
              <a:gd name="T9" fmla="*/ 514 h 659"/>
              <a:gd name="T10" fmla="*/ 14 w 656"/>
              <a:gd name="T11" fmla="*/ 428 h 659"/>
              <a:gd name="T12" fmla="*/ 4 w 656"/>
              <a:gd name="T13" fmla="*/ 379 h 659"/>
              <a:gd name="T14" fmla="*/ 0 w 656"/>
              <a:gd name="T15" fmla="*/ 329 h 659"/>
              <a:gd name="T16" fmla="*/ 1 w 656"/>
              <a:gd name="T17" fmla="*/ 296 h 659"/>
              <a:gd name="T18" fmla="*/ 10 w 656"/>
              <a:gd name="T19" fmla="*/ 248 h 659"/>
              <a:gd name="T20" fmla="*/ 38 w 656"/>
              <a:gd name="T21" fmla="*/ 172 h 659"/>
              <a:gd name="T22" fmla="*/ 96 w 656"/>
              <a:gd name="T23" fmla="*/ 97 h 659"/>
              <a:gd name="T24" fmla="*/ 171 w 656"/>
              <a:gd name="T25" fmla="*/ 41 h 659"/>
              <a:gd name="T26" fmla="*/ 247 w 656"/>
              <a:gd name="T27" fmla="*/ 11 h 659"/>
              <a:gd name="T28" fmla="*/ 295 w 656"/>
              <a:gd name="T29" fmla="*/ 2 h 659"/>
              <a:gd name="T30" fmla="*/ 329 w 656"/>
              <a:gd name="T31" fmla="*/ 0 h 659"/>
              <a:gd name="T32" fmla="*/ 378 w 656"/>
              <a:gd name="T33" fmla="*/ 4 h 659"/>
              <a:gd name="T34" fmla="*/ 425 w 656"/>
              <a:gd name="T35" fmla="*/ 15 h 659"/>
              <a:gd name="T36" fmla="*/ 511 w 656"/>
              <a:gd name="T37" fmla="*/ 57 h 659"/>
              <a:gd name="T38" fmla="*/ 581 w 656"/>
              <a:gd name="T39" fmla="*/ 120 h 659"/>
              <a:gd name="T40" fmla="*/ 631 w 656"/>
              <a:gd name="T41" fmla="*/ 202 h 659"/>
              <a:gd name="T42" fmla="*/ 650 w 656"/>
              <a:gd name="T43" fmla="*/ 264 h 659"/>
              <a:gd name="T44" fmla="*/ 656 w 656"/>
              <a:gd name="T45" fmla="*/ 312 h 659"/>
              <a:gd name="T46" fmla="*/ 656 w 656"/>
              <a:gd name="T47" fmla="*/ 346 h 659"/>
              <a:gd name="T48" fmla="*/ 650 w 656"/>
              <a:gd name="T49" fmla="*/ 395 h 659"/>
              <a:gd name="T50" fmla="*/ 631 w 656"/>
              <a:gd name="T51" fmla="*/ 457 h 659"/>
              <a:gd name="T52" fmla="*/ 581 w 656"/>
              <a:gd name="T53" fmla="*/ 539 h 659"/>
              <a:gd name="T54" fmla="*/ 511 w 656"/>
              <a:gd name="T55" fmla="*/ 602 h 659"/>
              <a:gd name="T56" fmla="*/ 425 w 656"/>
              <a:gd name="T57" fmla="*/ 644 h 659"/>
              <a:gd name="T58" fmla="*/ 378 w 656"/>
              <a:gd name="T59" fmla="*/ 655 h 659"/>
              <a:gd name="T60" fmla="*/ 329 w 656"/>
              <a:gd name="T61" fmla="*/ 659 h 659"/>
              <a:gd name="T62" fmla="*/ 329 w 656"/>
              <a:gd name="T63" fmla="*/ 38 h 659"/>
              <a:gd name="T64" fmla="*/ 241 w 656"/>
              <a:gd name="T65" fmla="*/ 51 h 659"/>
              <a:gd name="T66" fmla="*/ 166 w 656"/>
              <a:gd name="T67" fmla="*/ 88 h 659"/>
              <a:gd name="T68" fmla="*/ 103 w 656"/>
              <a:gd name="T69" fmla="*/ 144 h 659"/>
              <a:gd name="T70" fmla="*/ 60 w 656"/>
              <a:gd name="T71" fmla="*/ 217 h 659"/>
              <a:gd name="T72" fmla="*/ 38 w 656"/>
              <a:gd name="T73" fmla="*/ 300 h 659"/>
              <a:gd name="T74" fmla="*/ 38 w 656"/>
              <a:gd name="T75" fmla="*/ 359 h 659"/>
              <a:gd name="T76" fmla="*/ 60 w 656"/>
              <a:gd name="T77" fmla="*/ 442 h 659"/>
              <a:gd name="T78" fmla="*/ 103 w 656"/>
              <a:gd name="T79" fmla="*/ 515 h 659"/>
              <a:gd name="T80" fmla="*/ 166 w 656"/>
              <a:gd name="T81" fmla="*/ 571 h 659"/>
              <a:gd name="T82" fmla="*/ 241 w 656"/>
              <a:gd name="T83" fmla="*/ 608 h 659"/>
              <a:gd name="T84" fmla="*/ 329 w 656"/>
              <a:gd name="T85" fmla="*/ 621 h 659"/>
              <a:gd name="T86" fmla="*/ 386 w 656"/>
              <a:gd name="T87" fmla="*/ 614 h 659"/>
              <a:gd name="T88" fmla="*/ 467 w 656"/>
              <a:gd name="T89" fmla="*/ 585 h 659"/>
              <a:gd name="T90" fmla="*/ 534 w 656"/>
              <a:gd name="T91" fmla="*/ 535 h 659"/>
              <a:gd name="T92" fmla="*/ 584 w 656"/>
              <a:gd name="T93" fmla="*/ 468 h 659"/>
              <a:gd name="T94" fmla="*/ 613 w 656"/>
              <a:gd name="T95" fmla="*/ 389 h 659"/>
              <a:gd name="T96" fmla="*/ 619 w 656"/>
              <a:gd name="T97" fmla="*/ 329 h 659"/>
              <a:gd name="T98" fmla="*/ 607 w 656"/>
              <a:gd name="T99" fmla="*/ 244 h 659"/>
              <a:gd name="T100" fmla="*/ 569 w 656"/>
              <a:gd name="T101" fmla="*/ 167 h 659"/>
              <a:gd name="T102" fmla="*/ 513 w 656"/>
              <a:gd name="T103" fmla="*/ 105 h 659"/>
              <a:gd name="T104" fmla="*/ 441 w 656"/>
              <a:gd name="T105" fmla="*/ 61 h 659"/>
              <a:gd name="T106" fmla="*/ 358 w 656"/>
              <a:gd name="T107" fmla="*/ 39 h 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6" h="659">
                <a:moveTo>
                  <a:pt x="329" y="659"/>
                </a:moveTo>
                <a:lnTo>
                  <a:pt x="329" y="659"/>
                </a:lnTo>
                <a:lnTo>
                  <a:pt x="311" y="657"/>
                </a:lnTo>
                <a:lnTo>
                  <a:pt x="295" y="656"/>
                </a:lnTo>
                <a:lnTo>
                  <a:pt x="278" y="655"/>
                </a:lnTo>
                <a:lnTo>
                  <a:pt x="261" y="652"/>
                </a:lnTo>
                <a:lnTo>
                  <a:pt x="247" y="648"/>
                </a:lnTo>
                <a:lnTo>
                  <a:pt x="231" y="644"/>
                </a:lnTo>
                <a:lnTo>
                  <a:pt x="200" y="632"/>
                </a:lnTo>
                <a:lnTo>
                  <a:pt x="171" y="618"/>
                </a:lnTo>
                <a:lnTo>
                  <a:pt x="145" y="602"/>
                </a:lnTo>
                <a:lnTo>
                  <a:pt x="119" y="583"/>
                </a:lnTo>
                <a:lnTo>
                  <a:pt x="96" y="562"/>
                </a:lnTo>
                <a:lnTo>
                  <a:pt x="75" y="539"/>
                </a:lnTo>
                <a:lnTo>
                  <a:pt x="56" y="514"/>
                </a:lnTo>
                <a:lnTo>
                  <a:pt x="38" y="485"/>
                </a:lnTo>
                <a:lnTo>
                  <a:pt x="25" y="457"/>
                </a:lnTo>
                <a:lnTo>
                  <a:pt x="14" y="428"/>
                </a:lnTo>
                <a:lnTo>
                  <a:pt x="10" y="411"/>
                </a:lnTo>
                <a:lnTo>
                  <a:pt x="6" y="395"/>
                </a:lnTo>
                <a:lnTo>
                  <a:pt x="4" y="379"/>
                </a:lnTo>
                <a:lnTo>
                  <a:pt x="1" y="363"/>
                </a:lnTo>
                <a:lnTo>
                  <a:pt x="0" y="346"/>
                </a:lnTo>
                <a:lnTo>
                  <a:pt x="0" y="329"/>
                </a:lnTo>
                <a:lnTo>
                  <a:pt x="0" y="329"/>
                </a:lnTo>
                <a:lnTo>
                  <a:pt x="0" y="312"/>
                </a:lnTo>
                <a:lnTo>
                  <a:pt x="1" y="296"/>
                </a:lnTo>
                <a:lnTo>
                  <a:pt x="4" y="280"/>
                </a:lnTo>
                <a:lnTo>
                  <a:pt x="6" y="264"/>
                </a:lnTo>
                <a:lnTo>
                  <a:pt x="10" y="248"/>
                </a:lnTo>
                <a:lnTo>
                  <a:pt x="14" y="231"/>
                </a:lnTo>
                <a:lnTo>
                  <a:pt x="25" y="202"/>
                </a:lnTo>
                <a:lnTo>
                  <a:pt x="38" y="172"/>
                </a:lnTo>
                <a:lnTo>
                  <a:pt x="56" y="145"/>
                </a:lnTo>
                <a:lnTo>
                  <a:pt x="75" y="120"/>
                </a:lnTo>
                <a:lnTo>
                  <a:pt x="96" y="97"/>
                </a:lnTo>
                <a:lnTo>
                  <a:pt x="119" y="76"/>
                </a:lnTo>
                <a:lnTo>
                  <a:pt x="145" y="57"/>
                </a:lnTo>
                <a:lnTo>
                  <a:pt x="171" y="41"/>
                </a:lnTo>
                <a:lnTo>
                  <a:pt x="200" y="26"/>
                </a:lnTo>
                <a:lnTo>
                  <a:pt x="231" y="15"/>
                </a:lnTo>
                <a:lnTo>
                  <a:pt x="247" y="11"/>
                </a:lnTo>
                <a:lnTo>
                  <a:pt x="261" y="7"/>
                </a:lnTo>
                <a:lnTo>
                  <a:pt x="278" y="4"/>
                </a:lnTo>
                <a:lnTo>
                  <a:pt x="295" y="2"/>
                </a:lnTo>
                <a:lnTo>
                  <a:pt x="311" y="0"/>
                </a:lnTo>
                <a:lnTo>
                  <a:pt x="329" y="0"/>
                </a:lnTo>
                <a:lnTo>
                  <a:pt x="329" y="0"/>
                </a:lnTo>
                <a:lnTo>
                  <a:pt x="345" y="0"/>
                </a:lnTo>
                <a:lnTo>
                  <a:pt x="362" y="2"/>
                </a:lnTo>
                <a:lnTo>
                  <a:pt x="378" y="4"/>
                </a:lnTo>
                <a:lnTo>
                  <a:pt x="394" y="7"/>
                </a:lnTo>
                <a:lnTo>
                  <a:pt x="411" y="11"/>
                </a:lnTo>
                <a:lnTo>
                  <a:pt x="425" y="15"/>
                </a:lnTo>
                <a:lnTo>
                  <a:pt x="456" y="26"/>
                </a:lnTo>
                <a:lnTo>
                  <a:pt x="484" y="41"/>
                </a:lnTo>
                <a:lnTo>
                  <a:pt x="511" y="57"/>
                </a:lnTo>
                <a:lnTo>
                  <a:pt x="537" y="76"/>
                </a:lnTo>
                <a:lnTo>
                  <a:pt x="561" y="97"/>
                </a:lnTo>
                <a:lnTo>
                  <a:pt x="581" y="120"/>
                </a:lnTo>
                <a:lnTo>
                  <a:pt x="601" y="145"/>
                </a:lnTo>
                <a:lnTo>
                  <a:pt x="617" y="172"/>
                </a:lnTo>
                <a:lnTo>
                  <a:pt x="631" y="202"/>
                </a:lnTo>
                <a:lnTo>
                  <a:pt x="642" y="231"/>
                </a:lnTo>
                <a:lnTo>
                  <a:pt x="647" y="248"/>
                </a:lnTo>
                <a:lnTo>
                  <a:pt x="650" y="264"/>
                </a:lnTo>
                <a:lnTo>
                  <a:pt x="654" y="280"/>
                </a:lnTo>
                <a:lnTo>
                  <a:pt x="655" y="296"/>
                </a:lnTo>
                <a:lnTo>
                  <a:pt x="656" y="312"/>
                </a:lnTo>
                <a:lnTo>
                  <a:pt x="656" y="329"/>
                </a:lnTo>
                <a:lnTo>
                  <a:pt x="656" y="329"/>
                </a:lnTo>
                <a:lnTo>
                  <a:pt x="656" y="346"/>
                </a:lnTo>
                <a:lnTo>
                  <a:pt x="655" y="363"/>
                </a:lnTo>
                <a:lnTo>
                  <a:pt x="654" y="379"/>
                </a:lnTo>
                <a:lnTo>
                  <a:pt x="650" y="395"/>
                </a:lnTo>
                <a:lnTo>
                  <a:pt x="647" y="411"/>
                </a:lnTo>
                <a:lnTo>
                  <a:pt x="642" y="428"/>
                </a:lnTo>
                <a:lnTo>
                  <a:pt x="631" y="457"/>
                </a:lnTo>
                <a:lnTo>
                  <a:pt x="617" y="485"/>
                </a:lnTo>
                <a:lnTo>
                  <a:pt x="601" y="514"/>
                </a:lnTo>
                <a:lnTo>
                  <a:pt x="581" y="539"/>
                </a:lnTo>
                <a:lnTo>
                  <a:pt x="561" y="562"/>
                </a:lnTo>
                <a:lnTo>
                  <a:pt x="537" y="583"/>
                </a:lnTo>
                <a:lnTo>
                  <a:pt x="511" y="602"/>
                </a:lnTo>
                <a:lnTo>
                  <a:pt x="484" y="618"/>
                </a:lnTo>
                <a:lnTo>
                  <a:pt x="456" y="632"/>
                </a:lnTo>
                <a:lnTo>
                  <a:pt x="425" y="644"/>
                </a:lnTo>
                <a:lnTo>
                  <a:pt x="411" y="648"/>
                </a:lnTo>
                <a:lnTo>
                  <a:pt x="394" y="652"/>
                </a:lnTo>
                <a:lnTo>
                  <a:pt x="378" y="655"/>
                </a:lnTo>
                <a:lnTo>
                  <a:pt x="362" y="656"/>
                </a:lnTo>
                <a:lnTo>
                  <a:pt x="345" y="657"/>
                </a:lnTo>
                <a:lnTo>
                  <a:pt x="329" y="659"/>
                </a:lnTo>
                <a:lnTo>
                  <a:pt x="329" y="659"/>
                </a:lnTo>
                <a:close/>
                <a:moveTo>
                  <a:pt x="329" y="38"/>
                </a:moveTo>
                <a:lnTo>
                  <a:pt x="329" y="38"/>
                </a:lnTo>
                <a:lnTo>
                  <a:pt x="299" y="39"/>
                </a:lnTo>
                <a:lnTo>
                  <a:pt x="270" y="45"/>
                </a:lnTo>
                <a:lnTo>
                  <a:pt x="241" y="51"/>
                </a:lnTo>
                <a:lnTo>
                  <a:pt x="214" y="61"/>
                </a:lnTo>
                <a:lnTo>
                  <a:pt x="189" y="73"/>
                </a:lnTo>
                <a:lnTo>
                  <a:pt x="166" y="88"/>
                </a:lnTo>
                <a:lnTo>
                  <a:pt x="143" y="105"/>
                </a:lnTo>
                <a:lnTo>
                  <a:pt x="122" y="124"/>
                </a:lnTo>
                <a:lnTo>
                  <a:pt x="103" y="144"/>
                </a:lnTo>
                <a:lnTo>
                  <a:pt x="87" y="167"/>
                </a:lnTo>
                <a:lnTo>
                  <a:pt x="72" y="191"/>
                </a:lnTo>
                <a:lnTo>
                  <a:pt x="60" y="217"/>
                </a:lnTo>
                <a:lnTo>
                  <a:pt x="51" y="244"/>
                </a:lnTo>
                <a:lnTo>
                  <a:pt x="42" y="270"/>
                </a:lnTo>
                <a:lnTo>
                  <a:pt x="38" y="300"/>
                </a:lnTo>
                <a:lnTo>
                  <a:pt x="37" y="329"/>
                </a:lnTo>
                <a:lnTo>
                  <a:pt x="37" y="329"/>
                </a:lnTo>
                <a:lnTo>
                  <a:pt x="38" y="359"/>
                </a:lnTo>
                <a:lnTo>
                  <a:pt x="42" y="389"/>
                </a:lnTo>
                <a:lnTo>
                  <a:pt x="51" y="415"/>
                </a:lnTo>
                <a:lnTo>
                  <a:pt x="60" y="442"/>
                </a:lnTo>
                <a:lnTo>
                  <a:pt x="72" y="468"/>
                </a:lnTo>
                <a:lnTo>
                  <a:pt x="87" y="492"/>
                </a:lnTo>
                <a:lnTo>
                  <a:pt x="103" y="515"/>
                </a:lnTo>
                <a:lnTo>
                  <a:pt x="122" y="535"/>
                </a:lnTo>
                <a:lnTo>
                  <a:pt x="143" y="554"/>
                </a:lnTo>
                <a:lnTo>
                  <a:pt x="166" y="571"/>
                </a:lnTo>
                <a:lnTo>
                  <a:pt x="189" y="585"/>
                </a:lnTo>
                <a:lnTo>
                  <a:pt x="214" y="598"/>
                </a:lnTo>
                <a:lnTo>
                  <a:pt x="241" y="608"/>
                </a:lnTo>
                <a:lnTo>
                  <a:pt x="270" y="614"/>
                </a:lnTo>
                <a:lnTo>
                  <a:pt x="299" y="620"/>
                </a:lnTo>
                <a:lnTo>
                  <a:pt x="329" y="621"/>
                </a:lnTo>
                <a:lnTo>
                  <a:pt x="329" y="621"/>
                </a:lnTo>
                <a:lnTo>
                  <a:pt x="358" y="620"/>
                </a:lnTo>
                <a:lnTo>
                  <a:pt x="386" y="614"/>
                </a:lnTo>
                <a:lnTo>
                  <a:pt x="415" y="608"/>
                </a:lnTo>
                <a:lnTo>
                  <a:pt x="441" y="598"/>
                </a:lnTo>
                <a:lnTo>
                  <a:pt x="467" y="585"/>
                </a:lnTo>
                <a:lnTo>
                  <a:pt x="491" y="571"/>
                </a:lnTo>
                <a:lnTo>
                  <a:pt x="513" y="554"/>
                </a:lnTo>
                <a:lnTo>
                  <a:pt x="534" y="535"/>
                </a:lnTo>
                <a:lnTo>
                  <a:pt x="553" y="515"/>
                </a:lnTo>
                <a:lnTo>
                  <a:pt x="569" y="492"/>
                </a:lnTo>
                <a:lnTo>
                  <a:pt x="584" y="468"/>
                </a:lnTo>
                <a:lnTo>
                  <a:pt x="596" y="442"/>
                </a:lnTo>
                <a:lnTo>
                  <a:pt x="607" y="415"/>
                </a:lnTo>
                <a:lnTo>
                  <a:pt x="613" y="389"/>
                </a:lnTo>
                <a:lnTo>
                  <a:pt x="617" y="359"/>
                </a:lnTo>
                <a:lnTo>
                  <a:pt x="619" y="329"/>
                </a:lnTo>
                <a:lnTo>
                  <a:pt x="619" y="329"/>
                </a:lnTo>
                <a:lnTo>
                  <a:pt x="617" y="300"/>
                </a:lnTo>
                <a:lnTo>
                  <a:pt x="613" y="270"/>
                </a:lnTo>
                <a:lnTo>
                  <a:pt x="607" y="244"/>
                </a:lnTo>
                <a:lnTo>
                  <a:pt x="596" y="217"/>
                </a:lnTo>
                <a:lnTo>
                  <a:pt x="584" y="191"/>
                </a:lnTo>
                <a:lnTo>
                  <a:pt x="569" y="167"/>
                </a:lnTo>
                <a:lnTo>
                  <a:pt x="553" y="144"/>
                </a:lnTo>
                <a:lnTo>
                  <a:pt x="534" y="124"/>
                </a:lnTo>
                <a:lnTo>
                  <a:pt x="513" y="105"/>
                </a:lnTo>
                <a:lnTo>
                  <a:pt x="491" y="88"/>
                </a:lnTo>
                <a:lnTo>
                  <a:pt x="467" y="73"/>
                </a:lnTo>
                <a:lnTo>
                  <a:pt x="441" y="61"/>
                </a:lnTo>
                <a:lnTo>
                  <a:pt x="415" y="51"/>
                </a:lnTo>
                <a:lnTo>
                  <a:pt x="386" y="45"/>
                </a:lnTo>
                <a:lnTo>
                  <a:pt x="358" y="39"/>
                </a:lnTo>
                <a:lnTo>
                  <a:pt x="329" y="38"/>
                </a:lnTo>
                <a:lnTo>
                  <a:pt x="329" y="38"/>
                </a:lnTo>
                <a:close/>
              </a:path>
            </a:pathLst>
          </a:custGeom>
          <a:solidFill>
            <a:schemeClr val="accent3"/>
          </a:solidFill>
          <a:ln>
            <a:solidFill>
              <a:schemeClr val="accent3"/>
            </a:solidFill>
          </a:ln>
        </p:spPr>
        <p:txBody>
          <a:bodyPr vert="horz" wrap="square" lIns="91438" tIns="45719" rIns="91438" bIns="45719" numCol="1" anchor="t" anchorCtr="0" compatLnSpc="1">
            <a:prstTxWarp prst="textNoShape">
              <a:avLst/>
            </a:prstTxWarp>
          </a:bodyPr>
          <a:lstStyle/>
          <a:p>
            <a:pPr marL="0" marR="0" lvl="0" indent="0" algn="l" defTabSz="914406" rtl="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p:txBody>
      </p:sp>
      <p:sp>
        <p:nvSpPr>
          <p:cNvPr id="75" name="Freeform 19">
            <a:extLst>
              <a:ext uri="{FF2B5EF4-FFF2-40B4-BE49-F238E27FC236}">
                <a16:creationId xmlns:a16="http://schemas.microsoft.com/office/drawing/2014/main" id="{3CAF6DC3-D008-BC51-0E35-7E89C9B6FC80}"/>
              </a:ext>
            </a:extLst>
          </p:cNvPr>
          <p:cNvSpPr>
            <a:spLocks noEditPoints="1"/>
          </p:cNvSpPr>
          <p:nvPr/>
        </p:nvSpPr>
        <p:spPr bwMode="auto">
          <a:xfrm>
            <a:off x="6548136" y="3982277"/>
            <a:ext cx="520686" cy="520686"/>
          </a:xfrm>
          <a:custGeom>
            <a:avLst/>
            <a:gdLst>
              <a:gd name="T0" fmla="*/ 312 w 657"/>
              <a:gd name="T1" fmla="*/ 657 h 657"/>
              <a:gd name="T2" fmla="*/ 262 w 657"/>
              <a:gd name="T3" fmla="*/ 650 h 657"/>
              <a:gd name="T4" fmla="*/ 201 w 657"/>
              <a:gd name="T5" fmla="*/ 631 h 657"/>
              <a:gd name="T6" fmla="*/ 120 w 657"/>
              <a:gd name="T7" fmla="*/ 582 h 657"/>
              <a:gd name="T8" fmla="*/ 57 w 657"/>
              <a:gd name="T9" fmla="*/ 512 h 657"/>
              <a:gd name="T10" fmla="*/ 15 w 657"/>
              <a:gd name="T11" fmla="*/ 426 h 657"/>
              <a:gd name="T12" fmla="*/ 4 w 657"/>
              <a:gd name="T13" fmla="*/ 379 h 657"/>
              <a:gd name="T14" fmla="*/ 0 w 657"/>
              <a:gd name="T15" fmla="*/ 328 h 657"/>
              <a:gd name="T16" fmla="*/ 2 w 657"/>
              <a:gd name="T17" fmla="*/ 294 h 657"/>
              <a:gd name="T18" fmla="*/ 11 w 657"/>
              <a:gd name="T19" fmla="*/ 246 h 657"/>
              <a:gd name="T20" fmla="*/ 39 w 657"/>
              <a:gd name="T21" fmla="*/ 172 h 657"/>
              <a:gd name="T22" fmla="*/ 97 w 657"/>
              <a:gd name="T23" fmla="*/ 95 h 657"/>
              <a:gd name="T24" fmla="*/ 172 w 657"/>
              <a:gd name="T25" fmla="*/ 39 h 657"/>
              <a:gd name="T26" fmla="*/ 246 w 657"/>
              <a:gd name="T27" fmla="*/ 9 h 657"/>
              <a:gd name="T28" fmla="*/ 296 w 657"/>
              <a:gd name="T29" fmla="*/ 1 h 657"/>
              <a:gd name="T30" fmla="*/ 330 w 657"/>
              <a:gd name="T31" fmla="*/ 0 h 657"/>
              <a:gd name="T32" fmla="*/ 379 w 657"/>
              <a:gd name="T33" fmla="*/ 4 h 657"/>
              <a:gd name="T34" fmla="*/ 426 w 657"/>
              <a:gd name="T35" fmla="*/ 15 h 657"/>
              <a:gd name="T36" fmla="*/ 512 w 657"/>
              <a:gd name="T37" fmla="*/ 56 h 657"/>
              <a:gd name="T38" fmla="*/ 582 w 657"/>
              <a:gd name="T39" fmla="*/ 120 h 657"/>
              <a:gd name="T40" fmla="*/ 632 w 657"/>
              <a:gd name="T41" fmla="*/ 200 h 657"/>
              <a:gd name="T42" fmla="*/ 651 w 657"/>
              <a:gd name="T43" fmla="*/ 262 h 657"/>
              <a:gd name="T44" fmla="*/ 657 w 657"/>
              <a:gd name="T45" fmla="*/ 312 h 657"/>
              <a:gd name="T46" fmla="*/ 657 w 657"/>
              <a:gd name="T47" fmla="*/ 345 h 657"/>
              <a:gd name="T48" fmla="*/ 651 w 657"/>
              <a:gd name="T49" fmla="*/ 395 h 657"/>
              <a:gd name="T50" fmla="*/ 632 w 657"/>
              <a:gd name="T51" fmla="*/ 457 h 657"/>
              <a:gd name="T52" fmla="*/ 582 w 657"/>
              <a:gd name="T53" fmla="*/ 537 h 657"/>
              <a:gd name="T54" fmla="*/ 512 w 657"/>
              <a:gd name="T55" fmla="*/ 600 h 657"/>
              <a:gd name="T56" fmla="*/ 426 w 657"/>
              <a:gd name="T57" fmla="*/ 642 h 657"/>
              <a:gd name="T58" fmla="*/ 379 w 657"/>
              <a:gd name="T59" fmla="*/ 653 h 657"/>
              <a:gd name="T60" fmla="*/ 330 w 657"/>
              <a:gd name="T61" fmla="*/ 657 h 657"/>
              <a:gd name="T62" fmla="*/ 330 w 657"/>
              <a:gd name="T63" fmla="*/ 38 h 657"/>
              <a:gd name="T64" fmla="*/ 242 w 657"/>
              <a:gd name="T65" fmla="*/ 50 h 657"/>
              <a:gd name="T66" fmla="*/ 166 w 657"/>
              <a:gd name="T67" fmla="*/ 87 h 657"/>
              <a:gd name="T68" fmla="*/ 104 w 657"/>
              <a:gd name="T69" fmla="*/ 144 h 657"/>
              <a:gd name="T70" fmla="*/ 61 w 657"/>
              <a:gd name="T71" fmla="*/ 215 h 657"/>
              <a:gd name="T72" fmla="*/ 39 w 657"/>
              <a:gd name="T73" fmla="*/ 298 h 657"/>
              <a:gd name="T74" fmla="*/ 39 w 657"/>
              <a:gd name="T75" fmla="*/ 359 h 657"/>
              <a:gd name="T76" fmla="*/ 61 w 657"/>
              <a:gd name="T77" fmla="*/ 442 h 657"/>
              <a:gd name="T78" fmla="*/ 104 w 657"/>
              <a:gd name="T79" fmla="*/ 513 h 657"/>
              <a:gd name="T80" fmla="*/ 166 w 657"/>
              <a:gd name="T81" fmla="*/ 570 h 657"/>
              <a:gd name="T82" fmla="*/ 242 w 657"/>
              <a:gd name="T83" fmla="*/ 606 h 657"/>
              <a:gd name="T84" fmla="*/ 330 w 657"/>
              <a:gd name="T85" fmla="*/ 619 h 657"/>
              <a:gd name="T86" fmla="*/ 387 w 657"/>
              <a:gd name="T87" fmla="*/ 614 h 657"/>
              <a:gd name="T88" fmla="*/ 468 w 657"/>
              <a:gd name="T89" fmla="*/ 584 h 657"/>
              <a:gd name="T90" fmla="*/ 535 w 657"/>
              <a:gd name="T91" fmla="*/ 535 h 657"/>
              <a:gd name="T92" fmla="*/ 585 w 657"/>
              <a:gd name="T93" fmla="*/ 468 h 657"/>
              <a:gd name="T94" fmla="*/ 614 w 657"/>
              <a:gd name="T95" fmla="*/ 387 h 657"/>
              <a:gd name="T96" fmla="*/ 620 w 657"/>
              <a:gd name="T97" fmla="*/ 328 h 657"/>
              <a:gd name="T98" fmla="*/ 608 w 657"/>
              <a:gd name="T99" fmla="*/ 242 h 657"/>
              <a:gd name="T100" fmla="*/ 570 w 657"/>
              <a:gd name="T101" fmla="*/ 165 h 657"/>
              <a:gd name="T102" fmla="*/ 514 w 657"/>
              <a:gd name="T103" fmla="*/ 104 h 657"/>
              <a:gd name="T104" fmla="*/ 442 w 657"/>
              <a:gd name="T105" fmla="*/ 61 h 657"/>
              <a:gd name="T106" fmla="*/ 359 w 657"/>
              <a:gd name="T107" fmla="*/ 39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7">
                <a:moveTo>
                  <a:pt x="330" y="657"/>
                </a:moveTo>
                <a:lnTo>
                  <a:pt x="330" y="657"/>
                </a:lnTo>
                <a:lnTo>
                  <a:pt x="312" y="657"/>
                </a:lnTo>
                <a:lnTo>
                  <a:pt x="296" y="656"/>
                </a:lnTo>
                <a:lnTo>
                  <a:pt x="279" y="653"/>
                </a:lnTo>
                <a:lnTo>
                  <a:pt x="262" y="650"/>
                </a:lnTo>
                <a:lnTo>
                  <a:pt x="246" y="647"/>
                </a:lnTo>
                <a:lnTo>
                  <a:pt x="231" y="642"/>
                </a:lnTo>
                <a:lnTo>
                  <a:pt x="201" y="631"/>
                </a:lnTo>
                <a:lnTo>
                  <a:pt x="172" y="618"/>
                </a:lnTo>
                <a:lnTo>
                  <a:pt x="146" y="600"/>
                </a:lnTo>
                <a:lnTo>
                  <a:pt x="120" y="582"/>
                </a:lnTo>
                <a:lnTo>
                  <a:pt x="97" y="560"/>
                </a:lnTo>
                <a:lnTo>
                  <a:pt x="76" y="537"/>
                </a:lnTo>
                <a:lnTo>
                  <a:pt x="57" y="512"/>
                </a:lnTo>
                <a:lnTo>
                  <a:pt x="39" y="485"/>
                </a:lnTo>
                <a:lnTo>
                  <a:pt x="26" y="457"/>
                </a:lnTo>
                <a:lnTo>
                  <a:pt x="15" y="426"/>
                </a:lnTo>
                <a:lnTo>
                  <a:pt x="11" y="411"/>
                </a:lnTo>
                <a:lnTo>
                  <a:pt x="7" y="395"/>
                </a:lnTo>
                <a:lnTo>
                  <a:pt x="4" y="379"/>
                </a:lnTo>
                <a:lnTo>
                  <a:pt x="2" y="361"/>
                </a:lnTo>
                <a:lnTo>
                  <a:pt x="0" y="345"/>
                </a:lnTo>
                <a:lnTo>
                  <a:pt x="0" y="328"/>
                </a:lnTo>
                <a:lnTo>
                  <a:pt x="0" y="328"/>
                </a:lnTo>
                <a:lnTo>
                  <a:pt x="0" y="312"/>
                </a:lnTo>
                <a:lnTo>
                  <a:pt x="2" y="294"/>
                </a:lnTo>
                <a:lnTo>
                  <a:pt x="4" y="278"/>
                </a:lnTo>
                <a:lnTo>
                  <a:pt x="7" y="262"/>
                </a:lnTo>
                <a:lnTo>
                  <a:pt x="11" y="246"/>
                </a:lnTo>
                <a:lnTo>
                  <a:pt x="15" y="231"/>
                </a:lnTo>
                <a:lnTo>
                  <a:pt x="26" y="200"/>
                </a:lnTo>
                <a:lnTo>
                  <a:pt x="39" y="172"/>
                </a:lnTo>
                <a:lnTo>
                  <a:pt x="57" y="145"/>
                </a:lnTo>
                <a:lnTo>
                  <a:pt x="76" y="120"/>
                </a:lnTo>
                <a:lnTo>
                  <a:pt x="97" y="95"/>
                </a:lnTo>
                <a:lnTo>
                  <a:pt x="120" y="75"/>
                </a:lnTo>
                <a:lnTo>
                  <a:pt x="146" y="56"/>
                </a:lnTo>
                <a:lnTo>
                  <a:pt x="172" y="39"/>
                </a:lnTo>
                <a:lnTo>
                  <a:pt x="201" y="26"/>
                </a:lnTo>
                <a:lnTo>
                  <a:pt x="231" y="15"/>
                </a:lnTo>
                <a:lnTo>
                  <a:pt x="246" y="9"/>
                </a:lnTo>
                <a:lnTo>
                  <a:pt x="262" y="7"/>
                </a:lnTo>
                <a:lnTo>
                  <a:pt x="279" y="4"/>
                </a:lnTo>
                <a:lnTo>
                  <a:pt x="296" y="1"/>
                </a:lnTo>
                <a:lnTo>
                  <a:pt x="312" y="0"/>
                </a:lnTo>
                <a:lnTo>
                  <a:pt x="330" y="0"/>
                </a:lnTo>
                <a:lnTo>
                  <a:pt x="330" y="0"/>
                </a:lnTo>
                <a:lnTo>
                  <a:pt x="346" y="0"/>
                </a:lnTo>
                <a:lnTo>
                  <a:pt x="363" y="1"/>
                </a:lnTo>
                <a:lnTo>
                  <a:pt x="379" y="4"/>
                </a:lnTo>
                <a:lnTo>
                  <a:pt x="395" y="7"/>
                </a:lnTo>
                <a:lnTo>
                  <a:pt x="411" y="9"/>
                </a:lnTo>
                <a:lnTo>
                  <a:pt x="426" y="15"/>
                </a:lnTo>
                <a:lnTo>
                  <a:pt x="457" y="26"/>
                </a:lnTo>
                <a:lnTo>
                  <a:pt x="485" y="39"/>
                </a:lnTo>
                <a:lnTo>
                  <a:pt x="512" y="56"/>
                </a:lnTo>
                <a:lnTo>
                  <a:pt x="538" y="75"/>
                </a:lnTo>
                <a:lnTo>
                  <a:pt x="562" y="95"/>
                </a:lnTo>
                <a:lnTo>
                  <a:pt x="582" y="120"/>
                </a:lnTo>
                <a:lnTo>
                  <a:pt x="601" y="145"/>
                </a:lnTo>
                <a:lnTo>
                  <a:pt x="618" y="172"/>
                </a:lnTo>
                <a:lnTo>
                  <a:pt x="632" y="200"/>
                </a:lnTo>
                <a:lnTo>
                  <a:pt x="643" y="231"/>
                </a:lnTo>
                <a:lnTo>
                  <a:pt x="648" y="246"/>
                </a:lnTo>
                <a:lnTo>
                  <a:pt x="651" y="262"/>
                </a:lnTo>
                <a:lnTo>
                  <a:pt x="655" y="278"/>
                </a:lnTo>
                <a:lnTo>
                  <a:pt x="656" y="294"/>
                </a:lnTo>
                <a:lnTo>
                  <a:pt x="657" y="312"/>
                </a:lnTo>
                <a:lnTo>
                  <a:pt x="657" y="328"/>
                </a:lnTo>
                <a:lnTo>
                  <a:pt x="657" y="328"/>
                </a:lnTo>
                <a:lnTo>
                  <a:pt x="657" y="345"/>
                </a:lnTo>
                <a:lnTo>
                  <a:pt x="656" y="361"/>
                </a:lnTo>
                <a:lnTo>
                  <a:pt x="655" y="379"/>
                </a:lnTo>
                <a:lnTo>
                  <a:pt x="651" y="395"/>
                </a:lnTo>
                <a:lnTo>
                  <a:pt x="648" y="411"/>
                </a:lnTo>
                <a:lnTo>
                  <a:pt x="643" y="426"/>
                </a:lnTo>
                <a:lnTo>
                  <a:pt x="632" y="457"/>
                </a:lnTo>
                <a:lnTo>
                  <a:pt x="618" y="485"/>
                </a:lnTo>
                <a:lnTo>
                  <a:pt x="601" y="512"/>
                </a:lnTo>
                <a:lnTo>
                  <a:pt x="582" y="537"/>
                </a:lnTo>
                <a:lnTo>
                  <a:pt x="562" y="560"/>
                </a:lnTo>
                <a:lnTo>
                  <a:pt x="538" y="582"/>
                </a:lnTo>
                <a:lnTo>
                  <a:pt x="512" y="600"/>
                </a:lnTo>
                <a:lnTo>
                  <a:pt x="485" y="618"/>
                </a:lnTo>
                <a:lnTo>
                  <a:pt x="457" y="631"/>
                </a:lnTo>
                <a:lnTo>
                  <a:pt x="426" y="642"/>
                </a:lnTo>
                <a:lnTo>
                  <a:pt x="411" y="647"/>
                </a:lnTo>
                <a:lnTo>
                  <a:pt x="395" y="650"/>
                </a:lnTo>
                <a:lnTo>
                  <a:pt x="379" y="653"/>
                </a:lnTo>
                <a:lnTo>
                  <a:pt x="363" y="656"/>
                </a:lnTo>
                <a:lnTo>
                  <a:pt x="346" y="657"/>
                </a:lnTo>
                <a:lnTo>
                  <a:pt x="330" y="657"/>
                </a:lnTo>
                <a:lnTo>
                  <a:pt x="330" y="657"/>
                </a:lnTo>
                <a:close/>
                <a:moveTo>
                  <a:pt x="330" y="38"/>
                </a:moveTo>
                <a:lnTo>
                  <a:pt x="330" y="38"/>
                </a:lnTo>
                <a:lnTo>
                  <a:pt x="299" y="39"/>
                </a:lnTo>
                <a:lnTo>
                  <a:pt x="270" y="43"/>
                </a:lnTo>
                <a:lnTo>
                  <a:pt x="242" y="50"/>
                </a:lnTo>
                <a:lnTo>
                  <a:pt x="215" y="61"/>
                </a:lnTo>
                <a:lnTo>
                  <a:pt x="190" y="73"/>
                </a:lnTo>
                <a:lnTo>
                  <a:pt x="166" y="87"/>
                </a:lnTo>
                <a:lnTo>
                  <a:pt x="144" y="104"/>
                </a:lnTo>
                <a:lnTo>
                  <a:pt x="123" y="122"/>
                </a:lnTo>
                <a:lnTo>
                  <a:pt x="104" y="144"/>
                </a:lnTo>
                <a:lnTo>
                  <a:pt x="88" y="165"/>
                </a:lnTo>
                <a:lnTo>
                  <a:pt x="73" y="189"/>
                </a:lnTo>
                <a:lnTo>
                  <a:pt x="61" y="215"/>
                </a:lnTo>
                <a:lnTo>
                  <a:pt x="52" y="242"/>
                </a:lnTo>
                <a:lnTo>
                  <a:pt x="43" y="270"/>
                </a:lnTo>
                <a:lnTo>
                  <a:pt x="39" y="298"/>
                </a:lnTo>
                <a:lnTo>
                  <a:pt x="38" y="328"/>
                </a:lnTo>
                <a:lnTo>
                  <a:pt x="38" y="328"/>
                </a:lnTo>
                <a:lnTo>
                  <a:pt x="39" y="359"/>
                </a:lnTo>
                <a:lnTo>
                  <a:pt x="43" y="387"/>
                </a:lnTo>
                <a:lnTo>
                  <a:pt x="52" y="415"/>
                </a:lnTo>
                <a:lnTo>
                  <a:pt x="61" y="442"/>
                </a:lnTo>
                <a:lnTo>
                  <a:pt x="73" y="468"/>
                </a:lnTo>
                <a:lnTo>
                  <a:pt x="88" y="492"/>
                </a:lnTo>
                <a:lnTo>
                  <a:pt x="104" y="513"/>
                </a:lnTo>
                <a:lnTo>
                  <a:pt x="123" y="535"/>
                </a:lnTo>
                <a:lnTo>
                  <a:pt x="144" y="553"/>
                </a:lnTo>
                <a:lnTo>
                  <a:pt x="166" y="570"/>
                </a:lnTo>
                <a:lnTo>
                  <a:pt x="190" y="584"/>
                </a:lnTo>
                <a:lnTo>
                  <a:pt x="215" y="596"/>
                </a:lnTo>
                <a:lnTo>
                  <a:pt x="242" y="606"/>
                </a:lnTo>
                <a:lnTo>
                  <a:pt x="270" y="614"/>
                </a:lnTo>
                <a:lnTo>
                  <a:pt x="299" y="618"/>
                </a:lnTo>
                <a:lnTo>
                  <a:pt x="330" y="619"/>
                </a:lnTo>
                <a:lnTo>
                  <a:pt x="330" y="619"/>
                </a:lnTo>
                <a:lnTo>
                  <a:pt x="359" y="618"/>
                </a:lnTo>
                <a:lnTo>
                  <a:pt x="387" y="614"/>
                </a:lnTo>
                <a:lnTo>
                  <a:pt x="416" y="606"/>
                </a:lnTo>
                <a:lnTo>
                  <a:pt x="442" y="596"/>
                </a:lnTo>
                <a:lnTo>
                  <a:pt x="468" y="584"/>
                </a:lnTo>
                <a:lnTo>
                  <a:pt x="492" y="570"/>
                </a:lnTo>
                <a:lnTo>
                  <a:pt x="514" y="553"/>
                </a:lnTo>
                <a:lnTo>
                  <a:pt x="535" y="535"/>
                </a:lnTo>
                <a:lnTo>
                  <a:pt x="554" y="513"/>
                </a:lnTo>
                <a:lnTo>
                  <a:pt x="570" y="492"/>
                </a:lnTo>
                <a:lnTo>
                  <a:pt x="585" y="468"/>
                </a:lnTo>
                <a:lnTo>
                  <a:pt x="597" y="442"/>
                </a:lnTo>
                <a:lnTo>
                  <a:pt x="608" y="415"/>
                </a:lnTo>
                <a:lnTo>
                  <a:pt x="614" y="387"/>
                </a:lnTo>
                <a:lnTo>
                  <a:pt x="618" y="359"/>
                </a:lnTo>
                <a:lnTo>
                  <a:pt x="620" y="328"/>
                </a:lnTo>
                <a:lnTo>
                  <a:pt x="620" y="328"/>
                </a:lnTo>
                <a:lnTo>
                  <a:pt x="618" y="298"/>
                </a:lnTo>
                <a:lnTo>
                  <a:pt x="614" y="270"/>
                </a:lnTo>
                <a:lnTo>
                  <a:pt x="608" y="242"/>
                </a:lnTo>
                <a:lnTo>
                  <a:pt x="597" y="215"/>
                </a:lnTo>
                <a:lnTo>
                  <a:pt x="585" y="189"/>
                </a:lnTo>
                <a:lnTo>
                  <a:pt x="570" y="165"/>
                </a:lnTo>
                <a:lnTo>
                  <a:pt x="554" y="144"/>
                </a:lnTo>
                <a:lnTo>
                  <a:pt x="535" y="122"/>
                </a:lnTo>
                <a:lnTo>
                  <a:pt x="514" y="104"/>
                </a:lnTo>
                <a:lnTo>
                  <a:pt x="492" y="87"/>
                </a:lnTo>
                <a:lnTo>
                  <a:pt x="468" y="73"/>
                </a:lnTo>
                <a:lnTo>
                  <a:pt x="442" y="61"/>
                </a:lnTo>
                <a:lnTo>
                  <a:pt x="416" y="50"/>
                </a:lnTo>
                <a:lnTo>
                  <a:pt x="387" y="43"/>
                </a:lnTo>
                <a:lnTo>
                  <a:pt x="359" y="39"/>
                </a:lnTo>
                <a:lnTo>
                  <a:pt x="330" y="38"/>
                </a:lnTo>
                <a:lnTo>
                  <a:pt x="330" y="38"/>
                </a:lnTo>
                <a:close/>
              </a:path>
            </a:pathLst>
          </a:custGeom>
          <a:solidFill>
            <a:schemeClr val="accent3"/>
          </a:solidFill>
          <a:ln w="9525">
            <a:solidFill>
              <a:schemeClr val="accent3"/>
            </a:solidFill>
            <a:round/>
            <a:headEnd/>
            <a:tailEnd/>
          </a:ln>
        </p:spPr>
        <p:txBody>
          <a:bodyPr vert="horz" wrap="square" lIns="91438" tIns="45719" rIns="91438" bIns="45719" numCol="1" anchor="t" anchorCtr="0" compatLnSpc="1">
            <a:prstTxWarp prst="textNoShape">
              <a:avLst/>
            </a:prstTxWarp>
          </a:bodyPr>
          <a:lstStyle/>
          <a:p>
            <a:pPr marL="0" marR="0" lvl="0" indent="0" algn="l" defTabSz="914406" rtl="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p:txBody>
      </p:sp>
      <p:sp>
        <p:nvSpPr>
          <p:cNvPr id="73" name="Freeform 73">
            <a:extLst>
              <a:ext uri="{FF2B5EF4-FFF2-40B4-BE49-F238E27FC236}">
                <a16:creationId xmlns:a16="http://schemas.microsoft.com/office/drawing/2014/main" id="{E126D636-BDED-371C-A7A9-990F19E24005}"/>
              </a:ext>
            </a:extLst>
          </p:cNvPr>
          <p:cNvSpPr>
            <a:spLocks noEditPoints="1"/>
          </p:cNvSpPr>
          <p:nvPr/>
        </p:nvSpPr>
        <p:spPr bwMode="auto">
          <a:xfrm>
            <a:off x="6547342" y="3215574"/>
            <a:ext cx="522274" cy="522274"/>
          </a:xfrm>
          <a:custGeom>
            <a:avLst/>
            <a:gdLst>
              <a:gd name="T0" fmla="*/ 312 w 657"/>
              <a:gd name="T1" fmla="*/ 657 h 657"/>
              <a:gd name="T2" fmla="*/ 262 w 657"/>
              <a:gd name="T3" fmla="*/ 650 h 657"/>
              <a:gd name="T4" fmla="*/ 200 w 657"/>
              <a:gd name="T5" fmla="*/ 632 h 657"/>
              <a:gd name="T6" fmla="*/ 120 w 657"/>
              <a:gd name="T7" fmla="*/ 582 h 657"/>
              <a:gd name="T8" fmla="*/ 57 w 657"/>
              <a:gd name="T9" fmla="*/ 512 h 657"/>
              <a:gd name="T10" fmla="*/ 15 w 657"/>
              <a:gd name="T11" fmla="*/ 426 h 657"/>
              <a:gd name="T12" fmla="*/ 4 w 657"/>
              <a:gd name="T13" fmla="*/ 379 h 657"/>
              <a:gd name="T14" fmla="*/ 0 w 657"/>
              <a:gd name="T15" fmla="*/ 328 h 657"/>
              <a:gd name="T16" fmla="*/ 2 w 657"/>
              <a:gd name="T17" fmla="*/ 294 h 657"/>
              <a:gd name="T18" fmla="*/ 10 w 657"/>
              <a:gd name="T19" fmla="*/ 246 h 657"/>
              <a:gd name="T20" fmla="*/ 39 w 657"/>
              <a:gd name="T21" fmla="*/ 172 h 657"/>
              <a:gd name="T22" fmla="*/ 96 w 657"/>
              <a:gd name="T23" fmla="*/ 95 h 657"/>
              <a:gd name="T24" fmla="*/ 172 w 657"/>
              <a:gd name="T25" fmla="*/ 39 h 657"/>
              <a:gd name="T26" fmla="*/ 246 w 657"/>
              <a:gd name="T27" fmla="*/ 9 h 657"/>
              <a:gd name="T28" fmla="*/ 295 w 657"/>
              <a:gd name="T29" fmla="*/ 1 h 657"/>
              <a:gd name="T30" fmla="*/ 328 w 657"/>
              <a:gd name="T31" fmla="*/ 0 h 657"/>
              <a:gd name="T32" fmla="*/ 379 w 657"/>
              <a:gd name="T33" fmla="*/ 4 h 657"/>
              <a:gd name="T34" fmla="*/ 426 w 657"/>
              <a:gd name="T35" fmla="*/ 15 h 657"/>
              <a:gd name="T36" fmla="*/ 512 w 657"/>
              <a:gd name="T37" fmla="*/ 56 h 657"/>
              <a:gd name="T38" fmla="*/ 582 w 657"/>
              <a:gd name="T39" fmla="*/ 119 h 657"/>
              <a:gd name="T40" fmla="*/ 632 w 657"/>
              <a:gd name="T41" fmla="*/ 200 h 657"/>
              <a:gd name="T42" fmla="*/ 651 w 657"/>
              <a:gd name="T43" fmla="*/ 262 h 657"/>
              <a:gd name="T44" fmla="*/ 657 w 657"/>
              <a:gd name="T45" fmla="*/ 312 h 657"/>
              <a:gd name="T46" fmla="*/ 657 w 657"/>
              <a:gd name="T47" fmla="*/ 345 h 657"/>
              <a:gd name="T48" fmla="*/ 651 w 657"/>
              <a:gd name="T49" fmla="*/ 395 h 657"/>
              <a:gd name="T50" fmla="*/ 632 w 657"/>
              <a:gd name="T51" fmla="*/ 457 h 657"/>
              <a:gd name="T52" fmla="*/ 582 w 657"/>
              <a:gd name="T53" fmla="*/ 537 h 657"/>
              <a:gd name="T54" fmla="*/ 512 w 657"/>
              <a:gd name="T55" fmla="*/ 601 h 657"/>
              <a:gd name="T56" fmla="*/ 426 w 657"/>
              <a:gd name="T57" fmla="*/ 642 h 657"/>
              <a:gd name="T58" fmla="*/ 379 w 657"/>
              <a:gd name="T59" fmla="*/ 653 h 657"/>
              <a:gd name="T60" fmla="*/ 328 w 657"/>
              <a:gd name="T61" fmla="*/ 657 h 657"/>
              <a:gd name="T62" fmla="*/ 328 w 657"/>
              <a:gd name="T63" fmla="*/ 37 h 657"/>
              <a:gd name="T64" fmla="*/ 242 w 657"/>
              <a:gd name="T65" fmla="*/ 50 h 657"/>
              <a:gd name="T66" fmla="*/ 166 w 657"/>
              <a:gd name="T67" fmla="*/ 87 h 657"/>
              <a:gd name="T68" fmla="*/ 104 w 657"/>
              <a:gd name="T69" fmla="*/ 144 h 657"/>
              <a:gd name="T70" fmla="*/ 61 w 657"/>
              <a:gd name="T71" fmla="*/ 215 h 657"/>
              <a:gd name="T72" fmla="*/ 39 w 657"/>
              <a:gd name="T73" fmla="*/ 298 h 657"/>
              <a:gd name="T74" fmla="*/ 39 w 657"/>
              <a:gd name="T75" fmla="*/ 359 h 657"/>
              <a:gd name="T76" fmla="*/ 61 w 657"/>
              <a:gd name="T77" fmla="*/ 442 h 657"/>
              <a:gd name="T78" fmla="*/ 104 w 657"/>
              <a:gd name="T79" fmla="*/ 513 h 657"/>
              <a:gd name="T80" fmla="*/ 166 w 657"/>
              <a:gd name="T81" fmla="*/ 570 h 657"/>
              <a:gd name="T82" fmla="*/ 242 w 657"/>
              <a:gd name="T83" fmla="*/ 606 h 657"/>
              <a:gd name="T84" fmla="*/ 328 w 657"/>
              <a:gd name="T85" fmla="*/ 619 h 657"/>
              <a:gd name="T86" fmla="*/ 387 w 657"/>
              <a:gd name="T87" fmla="*/ 614 h 657"/>
              <a:gd name="T88" fmla="*/ 468 w 657"/>
              <a:gd name="T89" fmla="*/ 585 h 657"/>
              <a:gd name="T90" fmla="*/ 535 w 657"/>
              <a:gd name="T91" fmla="*/ 535 h 657"/>
              <a:gd name="T92" fmla="*/ 585 w 657"/>
              <a:gd name="T93" fmla="*/ 468 h 657"/>
              <a:gd name="T94" fmla="*/ 614 w 657"/>
              <a:gd name="T95" fmla="*/ 387 h 657"/>
              <a:gd name="T96" fmla="*/ 620 w 657"/>
              <a:gd name="T97" fmla="*/ 328 h 657"/>
              <a:gd name="T98" fmla="*/ 606 w 657"/>
              <a:gd name="T99" fmla="*/ 242 h 657"/>
              <a:gd name="T100" fmla="*/ 570 w 657"/>
              <a:gd name="T101" fmla="*/ 165 h 657"/>
              <a:gd name="T102" fmla="*/ 514 w 657"/>
              <a:gd name="T103" fmla="*/ 103 h 657"/>
              <a:gd name="T104" fmla="*/ 442 w 657"/>
              <a:gd name="T105" fmla="*/ 60 h 657"/>
              <a:gd name="T106" fmla="*/ 359 w 657"/>
              <a:gd name="T107" fmla="*/ 39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7">
                <a:moveTo>
                  <a:pt x="328" y="657"/>
                </a:moveTo>
                <a:lnTo>
                  <a:pt x="328" y="657"/>
                </a:lnTo>
                <a:lnTo>
                  <a:pt x="312" y="657"/>
                </a:lnTo>
                <a:lnTo>
                  <a:pt x="295" y="656"/>
                </a:lnTo>
                <a:lnTo>
                  <a:pt x="278" y="653"/>
                </a:lnTo>
                <a:lnTo>
                  <a:pt x="262" y="650"/>
                </a:lnTo>
                <a:lnTo>
                  <a:pt x="246" y="646"/>
                </a:lnTo>
                <a:lnTo>
                  <a:pt x="231" y="642"/>
                </a:lnTo>
                <a:lnTo>
                  <a:pt x="200" y="632"/>
                </a:lnTo>
                <a:lnTo>
                  <a:pt x="172" y="618"/>
                </a:lnTo>
                <a:lnTo>
                  <a:pt x="145" y="601"/>
                </a:lnTo>
                <a:lnTo>
                  <a:pt x="120" y="582"/>
                </a:lnTo>
                <a:lnTo>
                  <a:pt x="96" y="560"/>
                </a:lnTo>
                <a:lnTo>
                  <a:pt x="75" y="537"/>
                </a:lnTo>
                <a:lnTo>
                  <a:pt x="57" y="512"/>
                </a:lnTo>
                <a:lnTo>
                  <a:pt x="39" y="485"/>
                </a:lnTo>
                <a:lnTo>
                  <a:pt x="26" y="457"/>
                </a:lnTo>
                <a:lnTo>
                  <a:pt x="15" y="426"/>
                </a:lnTo>
                <a:lnTo>
                  <a:pt x="10" y="411"/>
                </a:lnTo>
                <a:lnTo>
                  <a:pt x="7" y="395"/>
                </a:lnTo>
                <a:lnTo>
                  <a:pt x="4" y="379"/>
                </a:lnTo>
                <a:lnTo>
                  <a:pt x="2" y="361"/>
                </a:lnTo>
                <a:lnTo>
                  <a:pt x="0" y="345"/>
                </a:lnTo>
                <a:lnTo>
                  <a:pt x="0" y="328"/>
                </a:lnTo>
                <a:lnTo>
                  <a:pt x="0" y="328"/>
                </a:lnTo>
                <a:lnTo>
                  <a:pt x="0" y="312"/>
                </a:lnTo>
                <a:lnTo>
                  <a:pt x="2" y="294"/>
                </a:lnTo>
                <a:lnTo>
                  <a:pt x="4" y="278"/>
                </a:lnTo>
                <a:lnTo>
                  <a:pt x="7" y="262"/>
                </a:lnTo>
                <a:lnTo>
                  <a:pt x="10" y="246"/>
                </a:lnTo>
                <a:lnTo>
                  <a:pt x="15" y="231"/>
                </a:lnTo>
                <a:lnTo>
                  <a:pt x="26" y="200"/>
                </a:lnTo>
                <a:lnTo>
                  <a:pt x="39" y="172"/>
                </a:lnTo>
                <a:lnTo>
                  <a:pt x="57" y="145"/>
                </a:lnTo>
                <a:lnTo>
                  <a:pt x="75" y="119"/>
                </a:lnTo>
                <a:lnTo>
                  <a:pt x="96" y="95"/>
                </a:lnTo>
                <a:lnTo>
                  <a:pt x="120" y="75"/>
                </a:lnTo>
                <a:lnTo>
                  <a:pt x="145" y="56"/>
                </a:lnTo>
                <a:lnTo>
                  <a:pt x="172" y="39"/>
                </a:lnTo>
                <a:lnTo>
                  <a:pt x="200" y="25"/>
                </a:lnTo>
                <a:lnTo>
                  <a:pt x="231" y="15"/>
                </a:lnTo>
                <a:lnTo>
                  <a:pt x="246" y="9"/>
                </a:lnTo>
                <a:lnTo>
                  <a:pt x="262" y="7"/>
                </a:lnTo>
                <a:lnTo>
                  <a:pt x="278" y="4"/>
                </a:lnTo>
                <a:lnTo>
                  <a:pt x="295" y="1"/>
                </a:lnTo>
                <a:lnTo>
                  <a:pt x="312" y="0"/>
                </a:lnTo>
                <a:lnTo>
                  <a:pt x="328" y="0"/>
                </a:lnTo>
                <a:lnTo>
                  <a:pt x="328" y="0"/>
                </a:lnTo>
                <a:lnTo>
                  <a:pt x="346" y="0"/>
                </a:lnTo>
                <a:lnTo>
                  <a:pt x="362" y="1"/>
                </a:lnTo>
                <a:lnTo>
                  <a:pt x="379" y="4"/>
                </a:lnTo>
                <a:lnTo>
                  <a:pt x="395" y="7"/>
                </a:lnTo>
                <a:lnTo>
                  <a:pt x="411" y="9"/>
                </a:lnTo>
                <a:lnTo>
                  <a:pt x="426" y="15"/>
                </a:lnTo>
                <a:lnTo>
                  <a:pt x="457" y="25"/>
                </a:lnTo>
                <a:lnTo>
                  <a:pt x="485" y="39"/>
                </a:lnTo>
                <a:lnTo>
                  <a:pt x="512" y="56"/>
                </a:lnTo>
                <a:lnTo>
                  <a:pt x="538" y="75"/>
                </a:lnTo>
                <a:lnTo>
                  <a:pt x="561" y="95"/>
                </a:lnTo>
                <a:lnTo>
                  <a:pt x="582" y="119"/>
                </a:lnTo>
                <a:lnTo>
                  <a:pt x="601" y="145"/>
                </a:lnTo>
                <a:lnTo>
                  <a:pt x="618" y="172"/>
                </a:lnTo>
                <a:lnTo>
                  <a:pt x="632" y="200"/>
                </a:lnTo>
                <a:lnTo>
                  <a:pt x="643" y="231"/>
                </a:lnTo>
                <a:lnTo>
                  <a:pt x="648" y="246"/>
                </a:lnTo>
                <a:lnTo>
                  <a:pt x="651" y="262"/>
                </a:lnTo>
                <a:lnTo>
                  <a:pt x="653" y="278"/>
                </a:lnTo>
                <a:lnTo>
                  <a:pt x="656" y="294"/>
                </a:lnTo>
                <a:lnTo>
                  <a:pt x="657" y="312"/>
                </a:lnTo>
                <a:lnTo>
                  <a:pt x="657" y="328"/>
                </a:lnTo>
                <a:lnTo>
                  <a:pt x="657" y="328"/>
                </a:lnTo>
                <a:lnTo>
                  <a:pt x="657" y="345"/>
                </a:lnTo>
                <a:lnTo>
                  <a:pt x="656" y="361"/>
                </a:lnTo>
                <a:lnTo>
                  <a:pt x="653" y="379"/>
                </a:lnTo>
                <a:lnTo>
                  <a:pt x="651" y="395"/>
                </a:lnTo>
                <a:lnTo>
                  <a:pt x="648" y="411"/>
                </a:lnTo>
                <a:lnTo>
                  <a:pt x="643" y="426"/>
                </a:lnTo>
                <a:lnTo>
                  <a:pt x="632" y="457"/>
                </a:lnTo>
                <a:lnTo>
                  <a:pt x="618" y="485"/>
                </a:lnTo>
                <a:lnTo>
                  <a:pt x="601" y="512"/>
                </a:lnTo>
                <a:lnTo>
                  <a:pt x="582" y="537"/>
                </a:lnTo>
                <a:lnTo>
                  <a:pt x="561" y="560"/>
                </a:lnTo>
                <a:lnTo>
                  <a:pt x="538" y="582"/>
                </a:lnTo>
                <a:lnTo>
                  <a:pt x="512" y="601"/>
                </a:lnTo>
                <a:lnTo>
                  <a:pt x="485" y="618"/>
                </a:lnTo>
                <a:lnTo>
                  <a:pt x="457" y="632"/>
                </a:lnTo>
                <a:lnTo>
                  <a:pt x="426" y="642"/>
                </a:lnTo>
                <a:lnTo>
                  <a:pt x="411" y="646"/>
                </a:lnTo>
                <a:lnTo>
                  <a:pt x="395" y="650"/>
                </a:lnTo>
                <a:lnTo>
                  <a:pt x="379" y="653"/>
                </a:lnTo>
                <a:lnTo>
                  <a:pt x="362" y="656"/>
                </a:lnTo>
                <a:lnTo>
                  <a:pt x="346" y="657"/>
                </a:lnTo>
                <a:lnTo>
                  <a:pt x="328" y="657"/>
                </a:lnTo>
                <a:lnTo>
                  <a:pt x="328" y="657"/>
                </a:lnTo>
                <a:close/>
                <a:moveTo>
                  <a:pt x="328" y="37"/>
                </a:moveTo>
                <a:lnTo>
                  <a:pt x="328" y="37"/>
                </a:lnTo>
                <a:lnTo>
                  <a:pt x="299" y="39"/>
                </a:lnTo>
                <a:lnTo>
                  <a:pt x="270" y="43"/>
                </a:lnTo>
                <a:lnTo>
                  <a:pt x="242" y="50"/>
                </a:lnTo>
                <a:lnTo>
                  <a:pt x="215" y="60"/>
                </a:lnTo>
                <a:lnTo>
                  <a:pt x="190" y="72"/>
                </a:lnTo>
                <a:lnTo>
                  <a:pt x="166" y="87"/>
                </a:lnTo>
                <a:lnTo>
                  <a:pt x="144" y="103"/>
                </a:lnTo>
                <a:lnTo>
                  <a:pt x="123" y="122"/>
                </a:lnTo>
                <a:lnTo>
                  <a:pt x="104" y="144"/>
                </a:lnTo>
                <a:lnTo>
                  <a:pt x="88" y="165"/>
                </a:lnTo>
                <a:lnTo>
                  <a:pt x="73" y="189"/>
                </a:lnTo>
                <a:lnTo>
                  <a:pt x="61" y="215"/>
                </a:lnTo>
                <a:lnTo>
                  <a:pt x="50" y="242"/>
                </a:lnTo>
                <a:lnTo>
                  <a:pt x="43" y="270"/>
                </a:lnTo>
                <a:lnTo>
                  <a:pt x="39" y="298"/>
                </a:lnTo>
                <a:lnTo>
                  <a:pt x="38" y="328"/>
                </a:lnTo>
                <a:lnTo>
                  <a:pt x="38" y="328"/>
                </a:lnTo>
                <a:lnTo>
                  <a:pt x="39" y="359"/>
                </a:lnTo>
                <a:lnTo>
                  <a:pt x="43" y="387"/>
                </a:lnTo>
                <a:lnTo>
                  <a:pt x="50" y="415"/>
                </a:lnTo>
                <a:lnTo>
                  <a:pt x="61" y="442"/>
                </a:lnTo>
                <a:lnTo>
                  <a:pt x="73" y="468"/>
                </a:lnTo>
                <a:lnTo>
                  <a:pt x="88" y="492"/>
                </a:lnTo>
                <a:lnTo>
                  <a:pt x="104" y="513"/>
                </a:lnTo>
                <a:lnTo>
                  <a:pt x="123" y="535"/>
                </a:lnTo>
                <a:lnTo>
                  <a:pt x="144" y="554"/>
                </a:lnTo>
                <a:lnTo>
                  <a:pt x="166" y="570"/>
                </a:lnTo>
                <a:lnTo>
                  <a:pt x="190" y="585"/>
                </a:lnTo>
                <a:lnTo>
                  <a:pt x="215" y="597"/>
                </a:lnTo>
                <a:lnTo>
                  <a:pt x="242" y="606"/>
                </a:lnTo>
                <a:lnTo>
                  <a:pt x="270" y="614"/>
                </a:lnTo>
                <a:lnTo>
                  <a:pt x="299" y="618"/>
                </a:lnTo>
                <a:lnTo>
                  <a:pt x="328" y="619"/>
                </a:lnTo>
                <a:lnTo>
                  <a:pt x="328" y="619"/>
                </a:lnTo>
                <a:lnTo>
                  <a:pt x="359" y="618"/>
                </a:lnTo>
                <a:lnTo>
                  <a:pt x="387" y="614"/>
                </a:lnTo>
                <a:lnTo>
                  <a:pt x="415" y="606"/>
                </a:lnTo>
                <a:lnTo>
                  <a:pt x="442" y="597"/>
                </a:lnTo>
                <a:lnTo>
                  <a:pt x="468" y="585"/>
                </a:lnTo>
                <a:lnTo>
                  <a:pt x="492" y="570"/>
                </a:lnTo>
                <a:lnTo>
                  <a:pt x="514" y="554"/>
                </a:lnTo>
                <a:lnTo>
                  <a:pt x="535" y="535"/>
                </a:lnTo>
                <a:lnTo>
                  <a:pt x="554" y="513"/>
                </a:lnTo>
                <a:lnTo>
                  <a:pt x="570" y="492"/>
                </a:lnTo>
                <a:lnTo>
                  <a:pt x="585" y="468"/>
                </a:lnTo>
                <a:lnTo>
                  <a:pt x="597" y="442"/>
                </a:lnTo>
                <a:lnTo>
                  <a:pt x="606" y="415"/>
                </a:lnTo>
                <a:lnTo>
                  <a:pt x="614" y="387"/>
                </a:lnTo>
                <a:lnTo>
                  <a:pt x="618" y="359"/>
                </a:lnTo>
                <a:lnTo>
                  <a:pt x="620" y="328"/>
                </a:lnTo>
                <a:lnTo>
                  <a:pt x="620" y="328"/>
                </a:lnTo>
                <a:lnTo>
                  <a:pt x="618" y="298"/>
                </a:lnTo>
                <a:lnTo>
                  <a:pt x="614" y="270"/>
                </a:lnTo>
                <a:lnTo>
                  <a:pt x="606" y="242"/>
                </a:lnTo>
                <a:lnTo>
                  <a:pt x="597" y="215"/>
                </a:lnTo>
                <a:lnTo>
                  <a:pt x="585" y="189"/>
                </a:lnTo>
                <a:lnTo>
                  <a:pt x="570" y="165"/>
                </a:lnTo>
                <a:lnTo>
                  <a:pt x="554" y="144"/>
                </a:lnTo>
                <a:lnTo>
                  <a:pt x="535" y="122"/>
                </a:lnTo>
                <a:lnTo>
                  <a:pt x="514" y="103"/>
                </a:lnTo>
                <a:lnTo>
                  <a:pt x="492" y="87"/>
                </a:lnTo>
                <a:lnTo>
                  <a:pt x="468" y="72"/>
                </a:lnTo>
                <a:lnTo>
                  <a:pt x="442" y="60"/>
                </a:lnTo>
                <a:lnTo>
                  <a:pt x="415" y="50"/>
                </a:lnTo>
                <a:lnTo>
                  <a:pt x="387" y="43"/>
                </a:lnTo>
                <a:lnTo>
                  <a:pt x="359" y="39"/>
                </a:lnTo>
                <a:lnTo>
                  <a:pt x="328" y="37"/>
                </a:lnTo>
                <a:lnTo>
                  <a:pt x="328" y="37"/>
                </a:lnTo>
                <a:close/>
              </a:path>
            </a:pathLst>
          </a:custGeom>
          <a:solidFill>
            <a:schemeClr val="accent3"/>
          </a:solidFill>
          <a:ln w="9525">
            <a:solidFill>
              <a:schemeClr val="accent3"/>
            </a:solidFill>
            <a:round/>
            <a:headEnd/>
            <a:tailEnd/>
          </a:ln>
        </p:spPr>
        <p:txBody>
          <a:bodyPr vert="horz" wrap="square" lIns="91438" tIns="45719" rIns="91438" bIns="45719" numCol="1" anchor="t" anchorCtr="0" compatLnSpc="1">
            <a:prstTxWarp prst="textNoShape">
              <a:avLst/>
            </a:prstTxWarp>
          </a:bodyPr>
          <a:lstStyle/>
          <a:p>
            <a:pPr marL="0" marR="0" lvl="0" indent="0" algn="l" defTabSz="914406" rtl="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p:txBody>
      </p:sp>
      <p:sp>
        <p:nvSpPr>
          <p:cNvPr id="96" name="TextBox 211">
            <a:extLst>
              <a:ext uri="{FF2B5EF4-FFF2-40B4-BE49-F238E27FC236}">
                <a16:creationId xmlns:a16="http://schemas.microsoft.com/office/drawing/2014/main" id="{EE8BA713-6848-5CCD-17DD-E49E3550E1BC}"/>
              </a:ext>
            </a:extLst>
          </p:cNvPr>
          <p:cNvSpPr txBox="1"/>
          <p:nvPr/>
        </p:nvSpPr>
        <p:spPr bwMode="gray">
          <a:xfrm>
            <a:off x="4253048" y="4578231"/>
            <a:ext cx="1561526" cy="646331"/>
          </a:xfrm>
          <a:prstGeom prst="rect">
            <a:avLst/>
          </a:prstGeom>
          <a:ln>
            <a:noFill/>
          </a:ln>
        </p:spPr>
        <p:txBody>
          <a:bodyPr wrap="square" lIns="0" rIns="0" rtlCol="0" anchor="t" anchorCtr="0">
            <a:spAutoFit/>
          </a:bodyPr>
          <a:lstStyle/>
          <a:p>
            <a:pPr marL="0" marR="0" lvl="0" indent="0" algn="ctr" defTabSz="914400" rtl="0" eaLnBrk="1" fontAlgn="auto" latinLnBrk="0" hangingPunct="1">
              <a:lnSpc>
                <a:spcPct val="100000"/>
              </a:lnSpc>
              <a:spcBef>
                <a:spcPts val="600"/>
              </a:spcBef>
              <a:spcAft>
                <a:spcPts val="0"/>
              </a:spcAft>
              <a:buClrTx/>
              <a:buSzPct val="100000"/>
              <a:buFontTx/>
              <a:buNone/>
              <a:tabLst/>
              <a:defRPr/>
            </a:pPr>
            <a:r>
              <a:rPr kumimoji="0" lang="fr-FR" sz="1800" b="1" i="0" u="none" strike="noStrike" kern="1200" cap="none" spc="0" normalizeH="0" baseline="0" noProof="0" dirty="0" err="1">
                <a:ln>
                  <a:noFill/>
                </a:ln>
                <a:solidFill>
                  <a:prstClr val="black"/>
                </a:solidFill>
                <a:effectLst/>
                <a:uLnTx/>
                <a:uFillTx/>
                <a:latin typeface="Calibri" panose="020F0502020204030204" pitchFamily="34" charset="0"/>
                <a:ea typeface="+mn-ea"/>
                <a:cs typeface="Calibri" panose="020F0502020204030204" pitchFamily="34" charset="0"/>
              </a:rPr>
              <a:t>Additionnalité</a:t>
            </a: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économique </a:t>
            </a: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pic>
        <p:nvPicPr>
          <p:cNvPr id="2050" name="Picture 2" descr="tarifs ">
            <a:extLst>
              <a:ext uri="{FF2B5EF4-FFF2-40B4-BE49-F238E27FC236}">
                <a16:creationId xmlns:a16="http://schemas.microsoft.com/office/drawing/2014/main" id="{42AFC235-6C6C-AE30-FC36-D2FAFA78AFEE}"/>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672164" y="6473237"/>
            <a:ext cx="273477" cy="27347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barre graphique ">
            <a:extLst>
              <a:ext uri="{FF2B5EF4-FFF2-40B4-BE49-F238E27FC236}">
                <a16:creationId xmlns:a16="http://schemas.microsoft.com/office/drawing/2014/main" id="{65AFA040-D600-C757-32EC-C3DE95A9E07A}"/>
              </a:ext>
            </a:extLst>
          </p:cNvPr>
          <p:cNvPicPr>
            <a:picLocks noChangeAspect="1" noChangeArrowheads="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614583" y="5549593"/>
            <a:ext cx="387792" cy="387792"/>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Évaluation étoilée ">
            <a:extLst>
              <a:ext uri="{FF2B5EF4-FFF2-40B4-BE49-F238E27FC236}">
                <a16:creationId xmlns:a16="http://schemas.microsoft.com/office/drawing/2014/main" id="{9525FF75-CC2E-548E-D4E8-F00D62E2BE90}"/>
              </a:ext>
            </a:extLst>
          </p:cNvPr>
          <p:cNvPicPr>
            <a:picLocks noChangeAspect="1" noChangeArrowheads="1"/>
          </p:cNvPicPr>
          <p:nvPr/>
        </p:nvPicPr>
        <p:blipFill>
          <a:blip r:embed="rId5">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627457" y="4794842"/>
            <a:ext cx="374918" cy="374918"/>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dossier ">
            <a:extLst>
              <a:ext uri="{FF2B5EF4-FFF2-40B4-BE49-F238E27FC236}">
                <a16:creationId xmlns:a16="http://schemas.microsoft.com/office/drawing/2014/main" id="{44641062-F06A-5EE1-FEF1-7DAC0B18AAE7}"/>
              </a:ext>
            </a:extLst>
          </p:cNvPr>
          <p:cNvPicPr>
            <a:picLocks noChangeAspect="1" noChangeArrowheads="1"/>
          </p:cNvPicPr>
          <p:nvPr/>
        </p:nvPicPr>
        <p:blipFill>
          <a:blip r:embed="rId6">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652856" y="4082564"/>
            <a:ext cx="305638" cy="305638"/>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prêt ">
            <a:extLst>
              <a:ext uri="{FF2B5EF4-FFF2-40B4-BE49-F238E27FC236}">
                <a16:creationId xmlns:a16="http://schemas.microsoft.com/office/drawing/2014/main" id="{941774D4-5F68-6C5D-242D-C4EDEDEDBE66}"/>
              </a:ext>
            </a:extLst>
          </p:cNvPr>
          <p:cNvPicPr>
            <a:picLocks noChangeAspect="1" noChangeArrowheads="1"/>
          </p:cNvPicPr>
          <p:nvPr/>
        </p:nvPicPr>
        <p:blipFill>
          <a:blip r:embed="rId7">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672164" y="3336360"/>
            <a:ext cx="256473" cy="256473"/>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prêt ">
            <a:extLst>
              <a:ext uri="{FF2B5EF4-FFF2-40B4-BE49-F238E27FC236}">
                <a16:creationId xmlns:a16="http://schemas.microsoft.com/office/drawing/2014/main" id="{F8382C14-4A3B-AD93-B8A8-743D34F7C2DC}"/>
              </a:ext>
            </a:extLst>
          </p:cNvPr>
          <p:cNvPicPr>
            <a:picLocks noChangeAspect="1" noChangeArrowheads="1"/>
          </p:cNvPicPr>
          <p:nvPr/>
        </p:nvPicPr>
        <p:blipFill>
          <a:blip r:embed="rId8">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674210" y="2570472"/>
            <a:ext cx="312399" cy="312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2142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73692A4-57C9-7658-C6EE-ABC9B7EAC601}"/>
              </a:ext>
            </a:extLst>
          </p:cNvPr>
          <p:cNvSpPr>
            <a:spLocks noGrp="1"/>
          </p:cNvSpPr>
          <p:nvPr>
            <p:ph type="title"/>
          </p:nvPr>
        </p:nvSpPr>
        <p:spPr>
          <a:xfrm>
            <a:off x="503992" y="479480"/>
            <a:ext cx="12431791" cy="984885"/>
          </a:xfrm>
        </p:spPr>
        <p:txBody>
          <a:bodyPr/>
          <a:lstStyle/>
          <a:p>
            <a:pPr algn="l"/>
            <a:r>
              <a:rPr lang="fr-FR" sz="3200" dirty="0"/>
              <a:t>Les bases de référence pour mesurer l’impact des programmes et institutions de garantie </a:t>
            </a:r>
          </a:p>
        </p:txBody>
      </p:sp>
      <p:sp>
        <p:nvSpPr>
          <p:cNvPr id="5" name="ZoneTexte 4">
            <a:extLst>
              <a:ext uri="{FF2B5EF4-FFF2-40B4-BE49-F238E27FC236}">
                <a16:creationId xmlns:a16="http://schemas.microsoft.com/office/drawing/2014/main" id="{A7AFF4C7-BA25-AB47-746B-948CEF58CAE7}"/>
              </a:ext>
            </a:extLst>
          </p:cNvPr>
          <p:cNvSpPr txBox="1"/>
          <p:nvPr/>
        </p:nvSpPr>
        <p:spPr>
          <a:xfrm>
            <a:off x="1572001" y="6804706"/>
            <a:ext cx="10295027" cy="954107"/>
          </a:xfrm>
          <a:prstGeom prst="rect">
            <a:avLst/>
          </a:prstGeom>
          <a:noFill/>
          <a:ln>
            <a:noFill/>
          </a:ln>
        </p:spPr>
        <p:txBody>
          <a:bodyPr wrap="square">
            <a:spAutoFit/>
          </a:bodyPr>
          <a:lstStyle/>
          <a:p>
            <a:r>
              <a:rPr lang="fr-FR" sz="2800" b="1" dirty="0">
                <a:latin typeface="Calibri" panose="020F0502020204030204" pitchFamily="34" charset="0"/>
                <a:cs typeface="Calibri" panose="020F0502020204030204" pitchFamily="34" charset="0"/>
              </a:rPr>
              <a:t>Approche enquête </a:t>
            </a:r>
            <a:r>
              <a:rPr lang="fr-FR" sz="2800" dirty="0">
                <a:latin typeface="Calibri" panose="020F0502020204030204" pitchFamily="34" charset="0"/>
                <a:cs typeface="Calibri" panose="020F0502020204030204" pitchFamily="34" charset="0"/>
              </a:rPr>
              <a:t>et/ou </a:t>
            </a:r>
            <a:r>
              <a:rPr lang="fr-FR" sz="2800" b="1" dirty="0">
                <a:latin typeface="Calibri" panose="020F0502020204030204" pitchFamily="34" charset="0"/>
                <a:cs typeface="Calibri" panose="020F0502020204030204" pitchFamily="34" charset="0"/>
              </a:rPr>
              <a:t>Approche quantitative et économétrique</a:t>
            </a:r>
            <a:endParaRPr lang="fr-FR" sz="2800" dirty="0">
              <a:latin typeface="Calibri" panose="020F0502020204030204" pitchFamily="34" charset="0"/>
              <a:cs typeface="Calibri" panose="020F0502020204030204" pitchFamily="34" charset="0"/>
            </a:endParaRPr>
          </a:p>
          <a:p>
            <a:endParaRPr lang="fr-FR" sz="2800" dirty="0">
              <a:latin typeface="Calibri" panose="020F0502020204030204" pitchFamily="34" charset="0"/>
              <a:cs typeface="Calibri" panose="020F0502020204030204" pitchFamily="34" charset="0"/>
            </a:endParaRPr>
          </a:p>
        </p:txBody>
      </p:sp>
      <p:sp>
        <p:nvSpPr>
          <p:cNvPr id="79" name="Arrow: Pentagon 7">
            <a:extLst>
              <a:ext uri="{FF2B5EF4-FFF2-40B4-BE49-F238E27FC236}">
                <a16:creationId xmlns:a16="http://schemas.microsoft.com/office/drawing/2014/main" id="{D92A65E1-48A4-EFA3-4106-BA8EFC60842A}"/>
              </a:ext>
            </a:extLst>
          </p:cNvPr>
          <p:cNvSpPr/>
          <p:nvPr/>
        </p:nvSpPr>
        <p:spPr bwMode="gray">
          <a:xfrm rot="10800000">
            <a:off x="6470427" y="1689823"/>
            <a:ext cx="5842662" cy="4759852"/>
          </a:xfrm>
          <a:prstGeom prst="homePlate">
            <a:avLst>
              <a:gd name="adj" fmla="val 32653"/>
            </a:avLst>
          </a:prstGeom>
          <a:noFill/>
          <a:ln w="38100" algn="ctr">
            <a:solidFill>
              <a:schemeClr val="accent3"/>
            </a:solidFill>
            <a:miter lim="800000"/>
            <a:headEnd/>
            <a:tailEnd/>
          </a:ln>
        </p:spPr>
        <p:txBody>
          <a:bodyPr wrap="square" lIns="88900" tIns="88900" rIns="88900" bIns="88900" rtlCol="0" anchor="t"/>
          <a:lstStyle/>
          <a:p>
            <a:pPr marL="0" marR="0" lvl="0" indent="0" algn="ctr" defTabSz="914400" eaLnBrk="1" fontAlgn="auto" latinLnBrk="0" hangingPunct="1">
              <a:lnSpc>
                <a:spcPct val="106000"/>
              </a:lnSpc>
              <a:spcBef>
                <a:spcPts val="0"/>
              </a:spcBef>
              <a:spcAft>
                <a:spcPts val="0"/>
              </a:spcAft>
              <a:buClrTx/>
              <a:buSzTx/>
              <a:buFont typeface="Wingdings 2" pitchFamily="18" charset="2"/>
              <a:buNone/>
              <a:tabLst/>
              <a:defRPr/>
            </a:pPr>
            <a:endParaRPr kumimoji="0" lang="en-US" sz="1200" b="1" i="0" u="none" strike="noStrike" kern="0" cap="none" spc="0" normalizeH="0" baseline="0" noProof="0">
              <a:ln>
                <a:noFill/>
              </a:ln>
              <a:solidFill>
                <a:prstClr val="white"/>
              </a:solidFill>
              <a:effectLst/>
              <a:uLnTx/>
              <a:uFillTx/>
            </a:endParaRPr>
          </a:p>
        </p:txBody>
      </p:sp>
      <p:sp>
        <p:nvSpPr>
          <p:cNvPr id="80" name="Arrow: Pentagon 6">
            <a:extLst>
              <a:ext uri="{FF2B5EF4-FFF2-40B4-BE49-F238E27FC236}">
                <a16:creationId xmlns:a16="http://schemas.microsoft.com/office/drawing/2014/main" id="{A6FE4CF8-88D5-298C-BC9C-D99D22056238}"/>
              </a:ext>
            </a:extLst>
          </p:cNvPr>
          <p:cNvSpPr/>
          <p:nvPr/>
        </p:nvSpPr>
        <p:spPr bwMode="gray">
          <a:xfrm>
            <a:off x="1153915" y="1689824"/>
            <a:ext cx="5316512" cy="4759034"/>
          </a:xfrm>
          <a:prstGeom prst="homePlate">
            <a:avLst>
              <a:gd name="adj" fmla="val 32653"/>
            </a:avLst>
          </a:prstGeom>
          <a:noFill/>
          <a:ln w="38100" algn="ctr">
            <a:solidFill>
              <a:srgbClr val="787878"/>
            </a:solidFill>
            <a:miter lim="800000"/>
            <a:headEnd/>
            <a:tailEnd/>
          </a:ln>
        </p:spPr>
        <p:txBody>
          <a:bodyPr wrap="square" lIns="88900" tIns="88900" rIns="88900" bIns="88900" rtlCol="0" anchor="t"/>
          <a:lstStyle/>
          <a:p>
            <a:pPr marL="0" marR="0" lvl="0" indent="0" algn="ctr" defTabSz="914400" eaLnBrk="1" fontAlgn="auto" latinLnBrk="0" hangingPunct="1">
              <a:lnSpc>
                <a:spcPct val="106000"/>
              </a:lnSpc>
              <a:spcBef>
                <a:spcPts val="0"/>
              </a:spcBef>
              <a:spcAft>
                <a:spcPts val="0"/>
              </a:spcAft>
              <a:buClrTx/>
              <a:buSzTx/>
              <a:buFont typeface="Wingdings 2" pitchFamily="18" charset="2"/>
              <a:buNone/>
              <a:tabLst/>
              <a:defRPr/>
            </a:pPr>
            <a:endParaRPr kumimoji="0" lang="en-US" sz="1200" b="1" i="0" u="none" strike="noStrike" kern="0" cap="none" spc="0" normalizeH="0" baseline="0" noProof="0">
              <a:ln>
                <a:noFill/>
              </a:ln>
              <a:solidFill>
                <a:prstClr val="white"/>
              </a:solidFill>
              <a:effectLst/>
              <a:uLnTx/>
              <a:uFillTx/>
            </a:endParaRPr>
          </a:p>
        </p:txBody>
      </p:sp>
      <p:sp>
        <p:nvSpPr>
          <p:cNvPr id="81" name="Oval 8">
            <a:extLst>
              <a:ext uri="{FF2B5EF4-FFF2-40B4-BE49-F238E27FC236}">
                <a16:creationId xmlns:a16="http://schemas.microsoft.com/office/drawing/2014/main" id="{5972FE1D-0D95-C9BC-8A45-FA25B120BA21}"/>
              </a:ext>
            </a:extLst>
          </p:cNvPr>
          <p:cNvSpPr/>
          <p:nvPr/>
        </p:nvSpPr>
        <p:spPr bwMode="gray">
          <a:xfrm>
            <a:off x="5090858" y="2395360"/>
            <a:ext cx="2759138" cy="2793568"/>
          </a:xfrm>
          <a:prstGeom prst="ellipse">
            <a:avLst/>
          </a:prstGeom>
          <a:solidFill>
            <a:sysClr val="window" lastClr="FFFFFF"/>
          </a:solidFill>
          <a:ln w="38100" algn="ctr">
            <a:solidFill>
              <a:srgbClr val="000000"/>
            </a:solidFill>
            <a:prstDash val="sysDot"/>
            <a:miter lim="800000"/>
            <a:headEnd/>
            <a:tailEnd/>
          </a:ln>
        </p:spPr>
        <p:txBody>
          <a:bodyPr wrap="square" lIns="88900" tIns="88900" rIns="88900" bIns="88900" rtlCol="0" anchor="ctr"/>
          <a:lstStyle/>
          <a:p>
            <a:pPr marL="0" marR="0" lvl="0" indent="0" algn="ctr" defTabSz="914400" eaLnBrk="1" fontAlgn="auto" latinLnBrk="0" hangingPunct="1">
              <a:lnSpc>
                <a:spcPct val="106000"/>
              </a:lnSpc>
              <a:spcBef>
                <a:spcPts val="0"/>
              </a:spcBef>
              <a:spcAft>
                <a:spcPts val="0"/>
              </a:spcAft>
              <a:buClrTx/>
              <a:buSzTx/>
              <a:buFont typeface="Wingdings 2" pitchFamily="18" charset="2"/>
              <a:buNone/>
              <a:tabLst/>
              <a:defRPr/>
            </a:pPr>
            <a:endParaRPr kumimoji="0" lang="en-US" sz="1200" b="1" i="0" u="none" strike="noStrike" kern="0" cap="none" spc="0" normalizeH="0" baseline="0" noProof="0">
              <a:ln>
                <a:noFill/>
              </a:ln>
              <a:solidFill>
                <a:prstClr val="white"/>
              </a:solidFill>
              <a:effectLst/>
              <a:uLnTx/>
              <a:uFillTx/>
            </a:endParaRPr>
          </a:p>
        </p:txBody>
      </p:sp>
      <p:sp>
        <p:nvSpPr>
          <p:cNvPr id="82" name="Arc 81">
            <a:extLst>
              <a:ext uri="{FF2B5EF4-FFF2-40B4-BE49-F238E27FC236}">
                <a16:creationId xmlns:a16="http://schemas.microsoft.com/office/drawing/2014/main" id="{164AB0B8-E6DB-2B5B-5962-12F0A5C216FF}"/>
              </a:ext>
            </a:extLst>
          </p:cNvPr>
          <p:cNvSpPr/>
          <p:nvPr/>
        </p:nvSpPr>
        <p:spPr>
          <a:xfrm rot="21426111">
            <a:off x="4926332" y="2283030"/>
            <a:ext cx="3047406" cy="3022281"/>
          </a:xfrm>
          <a:prstGeom prst="arc">
            <a:avLst>
              <a:gd name="adj1" fmla="val 3700346"/>
              <a:gd name="adj2" fmla="val 7322379"/>
            </a:avLst>
          </a:prstGeom>
          <a:noFill/>
          <a:ln w="38100" cap="flat" cmpd="sng" algn="ctr">
            <a:solidFill>
              <a:srgbClr val="000000"/>
            </a:solidFill>
            <a:prstDash val="solid"/>
            <a:miter lim="800000"/>
            <a:head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5C5C5C"/>
              </a:solidFill>
              <a:effectLst/>
              <a:uLnTx/>
              <a:uFillTx/>
              <a:latin typeface="Open Sans"/>
              <a:ea typeface="+mn-ea"/>
              <a:cs typeface="+mn-cs"/>
            </a:endParaRPr>
          </a:p>
        </p:txBody>
      </p:sp>
      <p:sp>
        <p:nvSpPr>
          <p:cNvPr id="83" name="TextBox 5">
            <a:extLst>
              <a:ext uri="{FF2B5EF4-FFF2-40B4-BE49-F238E27FC236}">
                <a16:creationId xmlns:a16="http://schemas.microsoft.com/office/drawing/2014/main" id="{A73BBFEB-B547-8162-A25B-8579236B4A8C}"/>
              </a:ext>
            </a:extLst>
          </p:cNvPr>
          <p:cNvSpPr txBox="1"/>
          <p:nvPr/>
        </p:nvSpPr>
        <p:spPr>
          <a:xfrm>
            <a:off x="5247211" y="3121936"/>
            <a:ext cx="2437510" cy="1200329"/>
          </a:xfrm>
          <a:prstGeom prst="rect">
            <a:avLst/>
          </a:prstGeom>
          <a:solidFill>
            <a:srgbClr val="FFFFFF"/>
          </a:solidFill>
        </p:spPr>
        <p:txBody>
          <a:bodyPr wrap="square" rtlCol="0">
            <a:spAutoFit/>
          </a:bodyPr>
          <a:lstStyle/>
          <a:p>
            <a:pPr algn="ctr">
              <a:defRPr/>
            </a:pPr>
            <a:r>
              <a:rPr lang="fr-FR" sz="2400" b="1" kern="0" dirty="0">
                <a:solidFill>
                  <a:srgbClr val="000000"/>
                </a:solidFill>
                <a:latin typeface="Calibri" panose="020F0502020204030204" pitchFamily="34" charset="0"/>
                <a:cs typeface="Calibri" panose="020F0502020204030204" pitchFamily="34" charset="0"/>
              </a:rPr>
              <a:t>Bases de référence pour la mesure d’impact  </a:t>
            </a:r>
          </a:p>
        </p:txBody>
      </p:sp>
      <p:sp>
        <p:nvSpPr>
          <p:cNvPr id="98" name="Arc 97">
            <a:extLst>
              <a:ext uri="{FF2B5EF4-FFF2-40B4-BE49-F238E27FC236}">
                <a16:creationId xmlns:a16="http://schemas.microsoft.com/office/drawing/2014/main" id="{E38C2DDD-608E-9F4F-BCF9-9CB5E2318A31}"/>
              </a:ext>
            </a:extLst>
          </p:cNvPr>
          <p:cNvSpPr/>
          <p:nvPr/>
        </p:nvSpPr>
        <p:spPr>
          <a:xfrm rot="173889" flipV="1">
            <a:off x="4926332" y="2286716"/>
            <a:ext cx="3047406" cy="3022281"/>
          </a:xfrm>
          <a:prstGeom prst="arc">
            <a:avLst>
              <a:gd name="adj1" fmla="val 3700346"/>
              <a:gd name="adj2" fmla="val 7322379"/>
            </a:avLst>
          </a:prstGeom>
          <a:noFill/>
          <a:ln w="38100" cap="flat" cmpd="sng" algn="ctr">
            <a:solidFill>
              <a:srgbClr val="000000"/>
            </a:solidFill>
            <a:prstDash val="solid"/>
            <a:miter lim="800000"/>
            <a:headEnd type="triangle" w="lg" len="lg"/>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5C5C5C"/>
              </a:solidFill>
              <a:effectLst/>
              <a:uLnTx/>
              <a:uFillTx/>
              <a:latin typeface="Open Sans"/>
              <a:ea typeface="+mn-ea"/>
              <a:cs typeface="+mn-cs"/>
            </a:endParaRPr>
          </a:p>
        </p:txBody>
      </p:sp>
      <p:sp>
        <p:nvSpPr>
          <p:cNvPr id="106" name="ZoneTexte 105">
            <a:extLst>
              <a:ext uri="{FF2B5EF4-FFF2-40B4-BE49-F238E27FC236}">
                <a16:creationId xmlns:a16="http://schemas.microsoft.com/office/drawing/2014/main" id="{ACB48757-3936-E090-506A-A05B7F018EE7}"/>
              </a:ext>
            </a:extLst>
          </p:cNvPr>
          <p:cNvSpPr txBox="1"/>
          <p:nvPr/>
        </p:nvSpPr>
        <p:spPr>
          <a:xfrm>
            <a:off x="1383340" y="2082576"/>
            <a:ext cx="3707518" cy="400110"/>
          </a:xfrm>
          <a:prstGeom prst="rect">
            <a:avLst/>
          </a:prstGeom>
          <a:noFill/>
        </p:spPr>
        <p:txBody>
          <a:bodyPr wrap="square">
            <a:spAutoFit/>
          </a:bodyPr>
          <a:lstStyle/>
          <a:p>
            <a:r>
              <a:rPr lang="fr-FR" sz="2000" b="1" dirty="0" err="1"/>
              <a:t>Additionnalité</a:t>
            </a:r>
            <a:r>
              <a:rPr lang="fr-FR" sz="2000" b="1" dirty="0"/>
              <a:t> financière </a:t>
            </a:r>
          </a:p>
        </p:txBody>
      </p:sp>
      <p:sp>
        <p:nvSpPr>
          <p:cNvPr id="107" name="ZoneTexte 106">
            <a:extLst>
              <a:ext uri="{FF2B5EF4-FFF2-40B4-BE49-F238E27FC236}">
                <a16:creationId xmlns:a16="http://schemas.microsoft.com/office/drawing/2014/main" id="{18A8CA2C-B5AD-308F-07B9-33BDB8056A5E}"/>
              </a:ext>
            </a:extLst>
          </p:cNvPr>
          <p:cNvSpPr txBox="1"/>
          <p:nvPr/>
        </p:nvSpPr>
        <p:spPr>
          <a:xfrm>
            <a:off x="7941121" y="2082576"/>
            <a:ext cx="4211549" cy="400110"/>
          </a:xfrm>
          <a:prstGeom prst="rect">
            <a:avLst/>
          </a:prstGeom>
          <a:noFill/>
        </p:spPr>
        <p:txBody>
          <a:bodyPr wrap="square">
            <a:spAutoFit/>
          </a:bodyPr>
          <a:lstStyle/>
          <a:p>
            <a:r>
              <a:rPr lang="fr-FR" sz="2000" b="1" dirty="0" err="1"/>
              <a:t>Additionnalité</a:t>
            </a:r>
            <a:r>
              <a:rPr lang="fr-FR" sz="2000" b="1" dirty="0"/>
              <a:t> économique  </a:t>
            </a:r>
          </a:p>
        </p:txBody>
      </p:sp>
      <p:cxnSp>
        <p:nvCxnSpPr>
          <p:cNvPr id="109" name="Connecteur droit 108">
            <a:extLst>
              <a:ext uri="{FF2B5EF4-FFF2-40B4-BE49-F238E27FC236}">
                <a16:creationId xmlns:a16="http://schemas.microsoft.com/office/drawing/2014/main" id="{7CEF0E0D-D2B0-943D-669F-8AA418A8CF7B}"/>
              </a:ext>
            </a:extLst>
          </p:cNvPr>
          <p:cNvCxnSpPr/>
          <p:nvPr/>
        </p:nvCxnSpPr>
        <p:spPr>
          <a:xfrm>
            <a:off x="1489669" y="2472823"/>
            <a:ext cx="2024289" cy="0"/>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 name="Connecteur droit 109">
            <a:extLst>
              <a:ext uri="{FF2B5EF4-FFF2-40B4-BE49-F238E27FC236}">
                <a16:creationId xmlns:a16="http://schemas.microsoft.com/office/drawing/2014/main" id="{5E3F589C-8B2C-1D78-D42C-AFA189C331E1}"/>
              </a:ext>
            </a:extLst>
          </p:cNvPr>
          <p:cNvCxnSpPr/>
          <p:nvPr/>
        </p:nvCxnSpPr>
        <p:spPr>
          <a:xfrm>
            <a:off x="8022606" y="2482686"/>
            <a:ext cx="2024289"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16" name="ZoneTexte 115">
            <a:extLst>
              <a:ext uri="{FF2B5EF4-FFF2-40B4-BE49-F238E27FC236}">
                <a16:creationId xmlns:a16="http://schemas.microsoft.com/office/drawing/2014/main" id="{E73E74ED-A5A5-3049-B127-0B97BB1D600D}"/>
              </a:ext>
            </a:extLst>
          </p:cNvPr>
          <p:cNvSpPr txBox="1"/>
          <p:nvPr/>
        </p:nvSpPr>
        <p:spPr>
          <a:xfrm>
            <a:off x="2314974" y="2990923"/>
            <a:ext cx="2536902" cy="113877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lumMod val="50000"/>
                    <a:lumOff val="50000"/>
                  </a:schemeClr>
                </a:solidFill>
                <a:latin typeface="Calibri" panose="020F0502020204030204" pitchFamily="34" charset="0"/>
                <a:cs typeface="Calibri" panose="020F0502020204030204" pitchFamily="34" charset="0"/>
              </a:rPr>
              <a:t>Marge extensive</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dirty="0">
                <a:solidFill>
                  <a:prstClr val="black"/>
                </a:solidFill>
                <a:latin typeface="Calibri" panose="020F0502020204030204" pitchFamily="34" charset="0"/>
                <a:cs typeface="Calibri" panose="020F0502020204030204" pitchFamily="34" charset="0"/>
              </a:rPr>
              <a:t>E</a:t>
            </a:r>
            <a:r>
              <a:rPr lang="fr-FR" sz="1600" dirty="0" err="1">
                <a:solidFill>
                  <a:prstClr val="black"/>
                </a:solidFill>
                <a:latin typeface="Calibri" panose="020F0502020204030204" pitchFamily="34" charset="0"/>
                <a:cs typeface="Calibri" panose="020F0502020204030204" pitchFamily="34" charset="0"/>
              </a:rPr>
              <a:t>xaminer</a:t>
            </a:r>
            <a:r>
              <a:rPr lang="fr-FR" sz="1600" dirty="0">
                <a:solidFill>
                  <a:prstClr val="black"/>
                </a:solidFill>
                <a:latin typeface="Calibri" panose="020F0502020204030204" pitchFamily="34" charset="0"/>
                <a:cs typeface="Calibri" panose="020F0502020204030204" pitchFamily="34" charset="0"/>
              </a:rPr>
              <a:t> si </a:t>
            </a:r>
            <a:r>
              <a:rPr lang="fr-FR" sz="1600" b="1" dirty="0">
                <a:solidFill>
                  <a:prstClr val="black"/>
                </a:solidFill>
                <a:latin typeface="Calibri" panose="020F0502020204030204" pitchFamily="34" charset="0"/>
                <a:cs typeface="Calibri" panose="020F0502020204030204" pitchFamily="34" charset="0"/>
              </a:rPr>
              <a:t>l’obtention</a:t>
            </a:r>
            <a:r>
              <a:rPr lang="fr-FR" sz="1600" dirty="0">
                <a:solidFill>
                  <a:prstClr val="black"/>
                </a:solidFill>
                <a:latin typeface="Calibri" panose="020F0502020204030204" pitchFamily="34" charset="0"/>
                <a:cs typeface="Calibri" panose="020F0502020204030204" pitchFamily="34" charset="0"/>
              </a:rPr>
              <a:t> du </a:t>
            </a:r>
            <a:r>
              <a:rPr lang="fr-FR" sz="1600" b="1" dirty="0">
                <a:solidFill>
                  <a:prstClr val="black"/>
                </a:solidFill>
                <a:latin typeface="Calibri" panose="020F0502020204030204" pitchFamily="34" charset="0"/>
                <a:cs typeface="Calibri" panose="020F0502020204030204" pitchFamily="34" charset="0"/>
              </a:rPr>
              <a:t>prêt</a:t>
            </a:r>
            <a:r>
              <a:rPr lang="fr-FR" sz="1600" dirty="0">
                <a:solidFill>
                  <a:prstClr val="black"/>
                </a:solidFill>
                <a:latin typeface="Calibri" panose="020F0502020204030204" pitchFamily="34" charset="0"/>
                <a:cs typeface="Calibri" panose="020F0502020204030204" pitchFamily="34" charset="0"/>
              </a:rPr>
              <a:t> est due à </a:t>
            </a:r>
            <a:r>
              <a:rPr lang="fr-FR" sz="1600" b="1" dirty="0">
                <a:solidFill>
                  <a:prstClr val="black"/>
                </a:solidFill>
                <a:latin typeface="Calibri" panose="020F0502020204030204" pitchFamily="34" charset="0"/>
                <a:cs typeface="Calibri" panose="020F0502020204030204" pitchFamily="34" charset="0"/>
              </a:rPr>
              <a:t>l’existence</a:t>
            </a:r>
            <a:r>
              <a:rPr lang="fr-FR" sz="1600" dirty="0">
                <a:solidFill>
                  <a:prstClr val="black"/>
                </a:solidFill>
                <a:latin typeface="Calibri" panose="020F0502020204030204" pitchFamily="34" charset="0"/>
                <a:cs typeface="Calibri" panose="020F0502020204030204" pitchFamily="34" charset="0"/>
              </a:rPr>
              <a:t> de la </a:t>
            </a:r>
            <a:r>
              <a:rPr lang="fr-FR" sz="1600" b="1" dirty="0">
                <a:solidFill>
                  <a:prstClr val="black"/>
                </a:solidFill>
                <a:latin typeface="Calibri" panose="020F0502020204030204" pitchFamily="34" charset="0"/>
                <a:cs typeface="Calibri" panose="020F0502020204030204" pitchFamily="34" charset="0"/>
              </a:rPr>
              <a:t>garantie</a:t>
            </a:r>
            <a:r>
              <a:rPr lang="fr-FR" sz="1600" dirty="0">
                <a:solidFill>
                  <a:prstClr val="black"/>
                </a:solidFill>
                <a:latin typeface="Calibri" panose="020F0502020204030204" pitchFamily="34" charset="0"/>
                <a:cs typeface="Calibri" panose="020F0502020204030204" pitchFamily="34" charset="0"/>
              </a:rPr>
              <a:t> </a:t>
            </a:r>
          </a:p>
        </p:txBody>
      </p:sp>
      <p:sp>
        <p:nvSpPr>
          <p:cNvPr id="117" name="ZoneTexte 116">
            <a:extLst>
              <a:ext uri="{FF2B5EF4-FFF2-40B4-BE49-F238E27FC236}">
                <a16:creationId xmlns:a16="http://schemas.microsoft.com/office/drawing/2014/main" id="{7C1ACB1E-4656-E987-C938-854DE5DD5C7A}"/>
              </a:ext>
            </a:extLst>
          </p:cNvPr>
          <p:cNvSpPr txBox="1"/>
          <p:nvPr/>
        </p:nvSpPr>
        <p:spPr>
          <a:xfrm>
            <a:off x="2314974" y="4485544"/>
            <a:ext cx="2536902" cy="110799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lumMod val="50000"/>
                    <a:lumOff val="50000"/>
                  </a:schemeClr>
                </a:solidFill>
                <a:latin typeface="Calibri" panose="020F0502020204030204" pitchFamily="34" charset="0"/>
                <a:cs typeface="Calibri" panose="020F0502020204030204" pitchFamily="34" charset="0"/>
              </a:rPr>
              <a:t>Marge intensive </a:t>
            </a:r>
            <a:endParaRPr lang="fr-FR" dirty="0">
              <a:solidFill>
                <a:prstClr val="black"/>
              </a:solidFill>
              <a:latin typeface="Calibri" panose="020F0502020204030204" pitchFamily="34" charset="0"/>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D</a:t>
            </a:r>
            <a:r>
              <a:rPr lang="fr-FR" sz="1600" dirty="0" err="1">
                <a:solidFill>
                  <a:prstClr val="black"/>
                </a:solidFill>
                <a:latin typeface="Calibri" panose="020F0502020204030204" pitchFamily="34" charset="0"/>
                <a:cs typeface="Calibri" panose="020F0502020204030204" pitchFamily="34" charset="0"/>
              </a:rPr>
              <a:t>éterminer</a:t>
            </a:r>
            <a:r>
              <a:rPr lang="fr-FR" sz="1600" dirty="0">
                <a:solidFill>
                  <a:prstClr val="black"/>
                </a:solidFill>
                <a:latin typeface="Calibri" panose="020F0502020204030204" pitchFamily="34" charset="0"/>
                <a:cs typeface="Calibri" panose="020F0502020204030204" pitchFamily="34" charset="0"/>
              </a:rPr>
              <a:t> si le </a:t>
            </a:r>
            <a:r>
              <a:rPr lang="fr-FR" sz="1600" b="1" dirty="0">
                <a:solidFill>
                  <a:prstClr val="black"/>
                </a:solidFill>
                <a:latin typeface="Calibri" panose="020F0502020204030204" pitchFamily="34" charset="0"/>
                <a:cs typeface="Calibri" panose="020F0502020204030204" pitchFamily="34" charset="0"/>
              </a:rPr>
              <a:t>montant</a:t>
            </a:r>
            <a:r>
              <a:rPr lang="fr-FR" sz="1600" dirty="0">
                <a:solidFill>
                  <a:prstClr val="black"/>
                </a:solidFill>
                <a:latin typeface="Calibri" panose="020F0502020204030204" pitchFamily="34" charset="0"/>
                <a:cs typeface="Calibri" panose="020F0502020204030204" pitchFamily="34" charset="0"/>
              </a:rPr>
              <a:t> prêté est </a:t>
            </a:r>
            <a:r>
              <a:rPr lang="fr-FR" sz="1600" b="1" dirty="0">
                <a:solidFill>
                  <a:prstClr val="black"/>
                </a:solidFill>
                <a:latin typeface="Calibri" panose="020F0502020204030204" pitchFamily="34" charset="0"/>
                <a:cs typeface="Calibri" panose="020F0502020204030204" pitchFamily="34" charset="0"/>
              </a:rPr>
              <a:t>influencé</a:t>
            </a:r>
            <a:r>
              <a:rPr lang="fr-FR" sz="1600" dirty="0">
                <a:solidFill>
                  <a:prstClr val="black"/>
                </a:solidFill>
                <a:latin typeface="Calibri" panose="020F0502020204030204" pitchFamily="34" charset="0"/>
                <a:cs typeface="Calibri" panose="020F0502020204030204" pitchFamily="34" charset="0"/>
              </a:rPr>
              <a:t> par </a:t>
            </a:r>
            <a:r>
              <a:rPr lang="fr-FR" sz="1600" b="1" dirty="0">
                <a:solidFill>
                  <a:prstClr val="black"/>
                </a:solidFill>
                <a:latin typeface="Calibri" panose="020F0502020204030204" pitchFamily="34" charset="0"/>
                <a:cs typeface="Calibri" panose="020F0502020204030204" pitchFamily="34" charset="0"/>
              </a:rPr>
              <a:t>l’existence</a:t>
            </a:r>
            <a:r>
              <a:rPr lang="fr-FR" sz="1600" dirty="0">
                <a:solidFill>
                  <a:prstClr val="black"/>
                </a:solidFill>
                <a:latin typeface="Calibri" panose="020F0502020204030204" pitchFamily="34" charset="0"/>
                <a:cs typeface="Calibri" panose="020F0502020204030204" pitchFamily="34" charset="0"/>
              </a:rPr>
              <a:t> de la </a:t>
            </a:r>
            <a:r>
              <a:rPr lang="fr-FR" sz="1600" b="1" dirty="0">
                <a:solidFill>
                  <a:prstClr val="black"/>
                </a:solidFill>
                <a:latin typeface="Calibri" panose="020F0502020204030204" pitchFamily="34" charset="0"/>
                <a:cs typeface="Calibri" panose="020F0502020204030204" pitchFamily="34" charset="0"/>
              </a:rPr>
              <a:t>garantie</a:t>
            </a:r>
          </a:p>
        </p:txBody>
      </p:sp>
      <p:sp>
        <p:nvSpPr>
          <p:cNvPr id="119" name="Freeform 86">
            <a:extLst>
              <a:ext uri="{FF2B5EF4-FFF2-40B4-BE49-F238E27FC236}">
                <a16:creationId xmlns:a16="http://schemas.microsoft.com/office/drawing/2014/main" id="{B437456C-6F63-73BD-F647-145B61D838AB}"/>
              </a:ext>
            </a:extLst>
          </p:cNvPr>
          <p:cNvSpPr>
            <a:spLocks noEditPoints="1"/>
          </p:cNvSpPr>
          <p:nvPr/>
        </p:nvSpPr>
        <p:spPr bwMode="auto">
          <a:xfrm>
            <a:off x="1505278" y="3121936"/>
            <a:ext cx="731520" cy="720410"/>
          </a:xfrm>
          <a:custGeom>
            <a:avLst/>
            <a:gdLst>
              <a:gd name="T0" fmla="*/ 312 w 659"/>
              <a:gd name="T1" fmla="*/ 657 h 657"/>
              <a:gd name="T2" fmla="*/ 264 w 659"/>
              <a:gd name="T3" fmla="*/ 650 h 657"/>
              <a:gd name="T4" fmla="*/ 202 w 659"/>
              <a:gd name="T5" fmla="*/ 631 h 657"/>
              <a:gd name="T6" fmla="*/ 120 w 659"/>
              <a:gd name="T7" fmla="*/ 582 h 657"/>
              <a:gd name="T8" fmla="*/ 57 w 659"/>
              <a:gd name="T9" fmla="*/ 512 h 657"/>
              <a:gd name="T10" fmla="*/ 15 w 659"/>
              <a:gd name="T11" fmla="*/ 426 h 657"/>
              <a:gd name="T12" fmla="*/ 4 w 659"/>
              <a:gd name="T13" fmla="*/ 379 h 657"/>
              <a:gd name="T14" fmla="*/ 0 w 659"/>
              <a:gd name="T15" fmla="*/ 328 h 657"/>
              <a:gd name="T16" fmla="*/ 3 w 659"/>
              <a:gd name="T17" fmla="*/ 294 h 657"/>
              <a:gd name="T18" fmla="*/ 11 w 659"/>
              <a:gd name="T19" fmla="*/ 246 h 657"/>
              <a:gd name="T20" fmla="*/ 41 w 659"/>
              <a:gd name="T21" fmla="*/ 172 h 657"/>
              <a:gd name="T22" fmla="*/ 97 w 659"/>
              <a:gd name="T23" fmla="*/ 95 h 657"/>
              <a:gd name="T24" fmla="*/ 172 w 659"/>
              <a:gd name="T25" fmla="*/ 39 h 657"/>
              <a:gd name="T26" fmla="*/ 248 w 659"/>
              <a:gd name="T27" fmla="*/ 9 h 657"/>
              <a:gd name="T28" fmla="*/ 296 w 659"/>
              <a:gd name="T29" fmla="*/ 1 h 657"/>
              <a:gd name="T30" fmla="*/ 330 w 659"/>
              <a:gd name="T31" fmla="*/ 0 h 657"/>
              <a:gd name="T32" fmla="*/ 379 w 659"/>
              <a:gd name="T33" fmla="*/ 2 h 657"/>
              <a:gd name="T34" fmla="*/ 428 w 659"/>
              <a:gd name="T35" fmla="*/ 15 h 657"/>
              <a:gd name="T36" fmla="*/ 514 w 659"/>
              <a:gd name="T37" fmla="*/ 55 h 657"/>
              <a:gd name="T38" fmla="*/ 583 w 659"/>
              <a:gd name="T39" fmla="*/ 119 h 657"/>
              <a:gd name="T40" fmla="*/ 633 w 659"/>
              <a:gd name="T41" fmla="*/ 200 h 657"/>
              <a:gd name="T42" fmla="*/ 652 w 659"/>
              <a:gd name="T43" fmla="*/ 262 h 657"/>
              <a:gd name="T44" fmla="*/ 657 w 659"/>
              <a:gd name="T45" fmla="*/ 311 h 657"/>
              <a:gd name="T46" fmla="*/ 657 w 659"/>
              <a:gd name="T47" fmla="*/ 345 h 657"/>
              <a:gd name="T48" fmla="*/ 652 w 659"/>
              <a:gd name="T49" fmla="*/ 395 h 657"/>
              <a:gd name="T50" fmla="*/ 633 w 659"/>
              <a:gd name="T51" fmla="*/ 457 h 657"/>
              <a:gd name="T52" fmla="*/ 583 w 659"/>
              <a:gd name="T53" fmla="*/ 537 h 657"/>
              <a:gd name="T54" fmla="*/ 514 w 659"/>
              <a:gd name="T55" fmla="*/ 600 h 657"/>
              <a:gd name="T56" fmla="*/ 428 w 659"/>
              <a:gd name="T57" fmla="*/ 642 h 657"/>
              <a:gd name="T58" fmla="*/ 379 w 659"/>
              <a:gd name="T59" fmla="*/ 653 h 657"/>
              <a:gd name="T60" fmla="*/ 330 w 659"/>
              <a:gd name="T61" fmla="*/ 657 h 657"/>
              <a:gd name="T62" fmla="*/ 330 w 659"/>
              <a:gd name="T63" fmla="*/ 37 h 657"/>
              <a:gd name="T64" fmla="*/ 244 w 659"/>
              <a:gd name="T65" fmla="*/ 49 h 657"/>
              <a:gd name="T66" fmla="*/ 167 w 659"/>
              <a:gd name="T67" fmla="*/ 87 h 657"/>
              <a:gd name="T68" fmla="*/ 105 w 659"/>
              <a:gd name="T69" fmla="*/ 144 h 657"/>
              <a:gd name="T70" fmla="*/ 61 w 659"/>
              <a:gd name="T71" fmla="*/ 215 h 657"/>
              <a:gd name="T72" fmla="*/ 39 w 659"/>
              <a:gd name="T73" fmla="*/ 298 h 657"/>
              <a:gd name="T74" fmla="*/ 39 w 659"/>
              <a:gd name="T75" fmla="*/ 357 h 657"/>
              <a:gd name="T76" fmla="*/ 61 w 659"/>
              <a:gd name="T77" fmla="*/ 442 h 657"/>
              <a:gd name="T78" fmla="*/ 105 w 659"/>
              <a:gd name="T79" fmla="*/ 513 h 657"/>
              <a:gd name="T80" fmla="*/ 167 w 659"/>
              <a:gd name="T81" fmla="*/ 569 h 657"/>
              <a:gd name="T82" fmla="*/ 244 w 659"/>
              <a:gd name="T83" fmla="*/ 606 h 657"/>
              <a:gd name="T84" fmla="*/ 330 w 659"/>
              <a:gd name="T85" fmla="*/ 619 h 657"/>
              <a:gd name="T86" fmla="*/ 389 w 659"/>
              <a:gd name="T87" fmla="*/ 614 h 657"/>
              <a:gd name="T88" fmla="*/ 468 w 659"/>
              <a:gd name="T89" fmla="*/ 584 h 657"/>
              <a:gd name="T90" fmla="*/ 535 w 659"/>
              <a:gd name="T91" fmla="*/ 535 h 657"/>
              <a:gd name="T92" fmla="*/ 586 w 659"/>
              <a:gd name="T93" fmla="*/ 467 h 657"/>
              <a:gd name="T94" fmla="*/ 614 w 659"/>
              <a:gd name="T95" fmla="*/ 387 h 657"/>
              <a:gd name="T96" fmla="*/ 621 w 659"/>
              <a:gd name="T97" fmla="*/ 328 h 657"/>
              <a:gd name="T98" fmla="*/ 608 w 659"/>
              <a:gd name="T99" fmla="*/ 242 h 657"/>
              <a:gd name="T100" fmla="*/ 571 w 659"/>
              <a:gd name="T101" fmla="*/ 165 h 657"/>
              <a:gd name="T102" fmla="*/ 515 w 659"/>
              <a:gd name="T103" fmla="*/ 103 h 657"/>
              <a:gd name="T104" fmla="*/ 442 w 659"/>
              <a:gd name="T105" fmla="*/ 60 h 657"/>
              <a:gd name="T106" fmla="*/ 359 w 659"/>
              <a:gd name="T107" fmla="*/ 39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9" h="657">
                <a:moveTo>
                  <a:pt x="330" y="657"/>
                </a:moveTo>
                <a:lnTo>
                  <a:pt x="330" y="657"/>
                </a:lnTo>
                <a:lnTo>
                  <a:pt x="312" y="657"/>
                </a:lnTo>
                <a:lnTo>
                  <a:pt x="296" y="655"/>
                </a:lnTo>
                <a:lnTo>
                  <a:pt x="280" y="653"/>
                </a:lnTo>
                <a:lnTo>
                  <a:pt x="264" y="650"/>
                </a:lnTo>
                <a:lnTo>
                  <a:pt x="248" y="646"/>
                </a:lnTo>
                <a:lnTo>
                  <a:pt x="231" y="642"/>
                </a:lnTo>
                <a:lnTo>
                  <a:pt x="202" y="631"/>
                </a:lnTo>
                <a:lnTo>
                  <a:pt x="172" y="618"/>
                </a:lnTo>
                <a:lnTo>
                  <a:pt x="145" y="600"/>
                </a:lnTo>
                <a:lnTo>
                  <a:pt x="120" y="582"/>
                </a:lnTo>
                <a:lnTo>
                  <a:pt x="97" y="560"/>
                </a:lnTo>
                <a:lnTo>
                  <a:pt x="76" y="537"/>
                </a:lnTo>
                <a:lnTo>
                  <a:pt x="57" y="512"/>
                </a:lnTo>
                <a:lnTo>
                  <a:pt x="41" y="485"/>
                </a:lnTo>
                <a:lnTo>
                  <a:pt x="27" y="457"/>
                </a:lnTo>
                <a:lnTo>
                  <a:pt x="15" y="426"/>
                </a:lnTo>
                <a:lnTo>
                  <a:pt x="11" y="410"/>
                </a:lnTo>
                <a:lnTo>
                  <a:pt x="7" y="395"/>
                </a:lnTo>
                <a:lnTo>
                  <a:pt x="4" y="379"/>
                </a:lnTo>
                <a:lnTo>
                  <a:pt x="3" y="361"/>
                </a:lnTo>
                <a:lnTo>
                  <a:pt x="2" y="345"/>
                </a:lnTo>
                <a:lnTo>
                  <a:pt x="0" y="328"/>
                </a:lnTo>
                <a:lnTo>
                  <a:pt x="0" y="328"/>
                </a:lnTo>
                <a:lnTo>
                  <a:pt x="2" y="311"/>
                </a:lnTo>
                <a:lnTo>
                  <a:pt x="3" y="294"/>
                </a:lnTo>
                <a:lnTo>
                  <a:pt x="4" y="278"/>
                </a:lnTo>
                <a:lnTo>
                  <a:pt x="7" y="262"/>
                </a:lnTo>
                <a:lnTo>
                  <a:pt x="11" y="246"/>
                </a:lnTo>
                <a:lnTo>
                  <a:pt x="15" y="231"/>
                </a:lnTo>
                <a:lnTo>
                  <a:pt x="27" y="200"/>
                </a:lnTo>
                <a:lnTo>
                  <a:pt x="41" y="172"/>
                </a:lnTo>
                <a:lnTo>
                  <a:pt x="57" y="145"/>
                </a:lnTo>
                <a:lnTo>
                  <a:pt x="76" y="119"/>
                </a:lnTo>
                <a:lnTo>
                  <a:pt x="97" y="95"/>
                </a:lnTo>
                <a:lnTo>
                  <a:pt x="120" y="75"/>
                </a:lnTo>
                <a:lnTo>
                  <a:pt x="145" y="55"/>
                </a:lnTo>
                <a:lnTo>
                  <a:pt x="172" y="39"/>
                </a:lnTo>
                <a:lnTo>
                  <a:pt x="202" y="25"/>
                </a:lnTo>
                <a:lnTo>
                  <a:pt x="231" y="15"/>
                </a:lnTo>
                <a:lnTo>
                  <a:pt x="248" y="9"/>
                </a:lnTo>
                <a:lnTo>
                  <a:pt x="264" y="6"/>
                </a:lnTo>
                <a:lnTo>
                  <a:pt x="280" y="2"/>
                </a:lnTo>
                <a:lnTo>
                  <a:pt x="296" y="1"/>
                </a:lnTo>
                <a:lnTo>
                  <a:pt x="312" y="0"/>
                </a:lnTo>
                <a:lnTo>
                  <a:pt x="330" y="0"/>
                </a:lnTo>
                <a:lnTo>
                  <a:pt x="330" y="0"/>
                </a:lnTo>
                <a:lnTo>
                  <a:pt x="347" y="0"/>
                </a:lnTo>
                <a:lnTo>
                  <a:pt x="363" y="1"/>
                </a:lnTo>
                <a:lnTo>
                  <a:pt x="379" y="2"/>
                </a:lnTo>
                <a:lnTo>
                  <a:pt x="395" y="6"/>
                </a:lnTo>
                <a:lnTo>
                  <a:pt x="411" y="9"/>
                </a:lnTo>
                <a:lnTo>
                  <a:pt x="428" y="15"/>
                </a:lnTo>
                <a:lnTo>
                  <a:pt x="457" y="25"/>
                </a:lnTo>
                <a:lnTo>
                  <a:pt x="487" y="39"/>
                </a:lnTo>
                <a:lnTo>
                  <a:pt x="514" y="55"/>
                </a:lnTo>
                <a:lnTo>
                  <a:pt x="539" y="75"/>
                </a:lnTo>
                <a:lnTo>
                  <a:pt x="562" y="95"/>
                </a:lnTo>
                <a:lnTo>
                  <a:pt x="583" y="119"/>
                </a:lnTo>
                <a:lnTo>
                  <a:pt x="602" y="145"/>
                </a:lnTo>
                <a:lnTo>
                  <a:pt x="618" y="172"/>
                </a:lnTo>
                <a:lnTo>
                  <a:pt x="633" y="200"/>
                </a:lnTo>
                <a:lnTo>
                  <a:pt x="644" y="231"/>
                </a:lnTo>
                <a:lnTo>
                  <a:pt x="648" y="246"/>
                </a:lnTo>
                <a:lnTo>
                  <a:pt x="652" y="262"/>
                </a:lnTo>
                <a:lnTo>
                  <a:pt x="655" y="278"/>
                </a:lnTo>
                <a:lnTo>
                  <a:pt x="657" y="294"/>
                </a:lnTo>
                <a:lnTo>
                  <a:pt x="657" y="311"/>
                </a:lnTo>
                <a:lnTo>
                  <a:pt x="659" y="328"/>
                </a:lnTo>
                <a:lnTo>
                  <a:pt x="659" y="328"/>
                </a:lnTo>
                <a:lnTo>
                  <a:pt x="657" y="345"/>
                </a:lnTo>
                <a:lnTo>
                  <a:pt x="657" y="361"/>
                </a:lnTo>
                <a:lnTo>
                  <a:pt x="655" y="379"/>
                </a:lnTo>
                <a:lnTo>
                  <a:pt x="652" y="395"/>
                </a:lnTo>
                <a:lnTo>
                  <a:pt x="648" y="410"/>
                </a:lnTo>
                <a:lnTo>
                  <a:pt x="644" y="426"/>
                </a:lnTo>
                <a:lnTo>
                  <a:pt x="633" y="457"/>
                </a:lnTo>
                <a:lnTo>
                  <a:pt x="618" y="485"/>
                </a:lnTo>
                <a:lnTo>
                  <a:pt x="602" y="512"/>
                </a:lnTo>
                <a:lnTo>
                  <a:pt x="583" y="537"/>
                </a:lnTo>
                <a:lnTo>
                  <a:pt x="562" y="560"/>
                </a:lnTo>
                <a:lnTo>
                  <a:pt x="539" y="582"/>
                </a:lnTo>
                <a:lnTo>
                  <a:pt x="514" y="600"/>
                </a:lnTo>
                <a:lnTo>
                  <a:pt x="487" y="618"/>
                </a:lnTo>
                <a:lnTo>
                  <a:pt x="457" y="631"/>
                </a:lnTo>
                <a:lnTo>
                  <a:pt x="428" y="642"/>
                </a:lnTo>
                <a:lnTo>
                  <a:pt x="411" y="646"/>
                </a:lnTo>
                <a:lnTo>
                  <a:pt x="395" y="650"/>
                </a:lnTo>
                <a:lnTo>
                  <a:pt x="379" y="653"/>
                </a:lnTo>
                <a:lnTo>
                  <a:pt x="363" y="655"/>
                </a:lnTo>
                <a:lnTo>
                  <a:pt x="347" y="657"/>
                </a:lnTo>
                <a:lnTo>
                  <a:pt x="330" y="657"/>
                </a:lnTo>
                <a:lnTo>
                  <a:pt x="330" y="657"/>
                </a:lnTo>
                <a:close/>
                <a:moveTo>
                  <a:pt x="330" y="37"/>
                </a:moveTo>
                <a:lnTo>
                  <a:pt x="330" y="37"/>
                </a:lnTo>
                <a:lnTo>
                  <a:pt x="300" y="39"/>
                </a:lnTo>
                <a:lnTo>
                  <a:pt x="270" y="43"/>
                </a:lnTo>
                <a:lnTo>
                  <a:pt x="244" y="49"/>
                </a:lnTo>
                <a:lnTo>
                  <a:pt x="217" y="60"/>
                </a:lnTo>
                <a:lnTo>
                  <a:pt x="191" y="72"/>
                </a:lnTo>
                <a:lnTo>
                  <a:pt x="167" y="87"/>
                </a:lnTo>
                <a:lnTo>
                  <a:pt x="144" y="103"/>
                </a:lnTo>
                <a:lnTo>
                  <a:pt x="124" y="122"/>
                </a:lnTo>
                <a:lnTo>
                  <a:pt x="105" y="144"/>
                </a:lnTo>
                <a:lnTo>
                  <a:pt x="88" y="165"/>
                </a:lnTo>
                <a:lnTo>
                  <a:pt x="73" y="189"/>
                </a:lnTo>
                <a:lnTo>
                  <a:pt x="61" y="215"/>
                </a:lnTo>
                <a:lnTo>
                  <a:pt x="51" y="242"/>
                </a:lnTo>
                <a:lnTo>
                  <a:pt x="45" y="270"/>
                </a:lnTo>
                <a:lnTo>
                  <a:pt x="39" y="298"/>
                </a:lnTo>
                <a:lnTo>
                  <a:pt x="38" y="328"/>
                </a:lnTo>
                <a:lnTo>
                  <a:pt x="38" y="328"/>
                </a:lnTo>
                <a:lnTo>
                  <a:pt x="39" y="357"/>
                </a:lnTo>
                <a:lnTo>
                  <a:pt x="45" y="387"/>
                </a:lnTo>
                <a:lnTo>
                  <a:pt x="51" y="415"/>
                </a:lnTo>
                <a:lnTo>
                  <a:pt x="61" y="442"/>
                </a:lnTo>
                <a:lnTo>
                  <a:pt x="73" y="467"/>
                </a:lnTo>
                <a:lnTo>
                  <a:pt x="88" y="490"/>
                </a:lnTo>
                <a:lnTo>
                  <a:pt x="105" y="513"/>
                </a:lnTo>
                <a:lnTo>
                  <a:pt x="124" y="535"/>
                </a:lnTo>
                <a:lnTo>
                  <a:pt x="144" y="553"/>
                </a:lnTo>
                <a:lnTo>
                  <a:pt x="167" y="569"/>
                </a:lnTo>
                <a:lnTo>
                  <a:pt x="191" y="584"/>
                </a:lnTo>
                <a:lnTo>
                  <a:pt x="217" y="596"/>
                </a:lnTo>
                <a:lnTo>
                  <a:pt x="244" y="606"/>
                </a:lnTo>
                <a:lnTo>
                  <a:pt x="270" y="614"/>
                </a:lnTo>
                <a:lnTo>
                  <a:pt x="300" y="618"/>
                </a:lnTo>
                <a:lnTo>
                  <a:pt x="330" y="619"/>
                </a:lnTo>
                <a:lnTo>
                  <a:pt x="330" y="619"/>
                </a:lnTo>
                <a:lnTo>
                  <a:pt x="359" y="618"/>
                </a:lnTo>
                <a:lnTo>
                  <a:pt x="389" y="614"/>
                </a:lnTo>
                <a:lnTo>
                  <a:pt x="415" y="606"/>
                </a:lnTo>
                <a:lnTo>
                  <a:pt x="442" y="596"/>
                </a:lnTo>
                <a:lnTo>
                  <a:pt x="468" y="584"/>
                </a:lnTo>
                <a:lnTo>
                  <a:pt x="492" y="569"/>
                </a:lnTo>
                <a:lnTo>
                  <a:pt x="515" y="553"/>
                </a:lnTo>
                <a:lnTo>
                  <a:pt x="535" y="535"/>
                </a:lnTo>
                <a:lnTo>
                  <a:pt x="554" y="513"/>
                </a:lnTo>
                <a:lnTo>
                  <a:pt x="571" y="490"/>
                </a:lnTo>
                <a:lnTo>
                  <a:pt x="586" y="467"/>
                </a:lnTo>
                <a:lnTo>
                  <a:pt x="598" y="442"/>
                </a:lnTo>
                <a:lnTo>
                  <a:pt x="608" y="415"/>
                </a:lnTo>
                <a:lnTo>
                  <a:pt x="614" y="387"/>
                </a:lnTo>
                <a:lnTo>
                  <a:pt x="620" y="357"/>
                </a:lnTo>
                <a:lnTo>
                  <a:pt x="621" y="328"/>
                </a:lnTo>
                <a:lnTo>
                  <a:pt x="621" y="328"/>
                </a:lnTo>
                <a:lnTo>
                  <a:pt x="620" y="298"/>
                </a:lnTo>
                <a:lnTo>
                  <a:pt x="614" y="270"/>
                </a:lnTo>
                <a:lnTo>
                  <a:pt x="608" y="242"/>
                </a:lnTo>
                <a:lnTo>
                  <a:pt x="598" y="215"/>
                </a:lnTo>
                <a:lnTo>
                  <a:pt x="586" y="189"/>
                </a:lnTo>
                <a:lnTo>
                  <a:pt x="571" y="165"/>
                </a:lnTo>
                <a:lnTo>
                  <a:pt x="554" y="144"/>
                </a:lnTo>
                <a:lnTo>
                  <a:pt x="535" y="122"/>
                </a:lnTo>
                <a:lnTo>
                  <a:pt x="515" y="103"/>
                </a:lnTo>
                <a:lnTo>
                  <a:pt x="492" y="87"/>
                </a:lnTo>
                <a:lnTo>
                  <a:pt x="468" y="72"/>
                </a:lnTo>
                <a:lnTo>
                  <a:pt x="442" y="60"/>
                </a:lnTo>
                <a:lnTo>
                  <a:pt x="415" y="49"/>
                </a:lnTo>
                <a:lnTo>
                  <a:pt x="389" y="43"/>
                </a:lnTo>
                <a:lnTo>
                  <a:pt x="359" y="39"/>
                </a:lnTo>
                <a:lnTo>
                  <a:pt x="330" y="37"/>
                </a:lnTo>
                <a:lnTo>
                  <a:pt x="330" y="37"/>
                </a:lnTo>
                <a:close/>
              </a:path>
            </a:pathLst>
          </a:custGeom>
          <a:solidFill>
            <a:schemeClr val="bg1">
              <a:lumMod val="50000"/>
            </a:schemeClr>
          </a:solidFill>
          <a:ln w="9525">
            <a:solidFill>
              <a:srgbClr val="787878"/>
            </a:solidFill>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a:ln>
                <a:noFill/>
              </a:ln>
              <a:solidFill>
                <a:srgbClr val="000000"/>
              </a:solidFill>
              <a:effectLst/>
              <a:uLnTx/>
              <a:uFillTx/>
              <a:latin typeface="Open Sans"/>
            </a:endParaRPr>
          </a:p>
        </p:txBody>
      </p:sp>
      <p:sp>
        <p:nvSpPr>
          <p:cNvPr id="124" name="Freeform 86">
            <a:extLst>
              <a:ext uri="{FF2B5EF4-FFF2-40B4-BE49-F238E27FC236}">
                <a16:creationId xmlns:a16="http://schemas.microsoft.com/office/drawing/2014/main" id="{ABB175EC-789F-0B43-2DC3-AA845C9571A6}"/>
              </a:ext>
            </a:extLst>
          </p:cNvPr>
          <p:cNvSpPr>
            <a:spLocks noEditPoints="1"/>
          </p:cNvSpPr>
          <p:nvPr/>
        </p:nvSpPr>
        <p:spPr bwMode="auto">
          <a:xfrm>
            <a:off x="1505278" y="4716784"/>
            <a:ext cx="731520" cy="720410"/>
          </a:xfrm>
          <a:custGeom>
            <a:avLst/>
            <a:gdLst>
              <a:gd name="T0" fmla="*/ 312 w 659"/>
              <a:gd name="T1" fmla="*/ 657 h 657"/>
              <a:gd name="T2" fmla="*/ 264 w 659"/>
              <a:gd name="T3" fmla="*/ 650 h 657"/>
              <a:gd name="T4" fmla="*/ 202 w 659"/>
              <a:gd name="T5" fmla="*/ 631 h 657"/>
              <a:gd name="T6" fmla="*/ 120 w 659"/>
              <a:gd name="T7" fmla="*/ 582 h 657"/>
              <a:gd name="T8" fmla="*/ 57 w 659"/>
              <a:gd name="T9" fmla="*/ 512 h 657"/>
              <a:gd name="T10" fmla="*/ 15 w 659"/>
              <a:gd name="T11" fmla="*/ 426 h 657"/>
              <a:gd name="T12" fmla="*/ 4 w 659"/>
              <a:gd name="T13" fmla="*/ 379 h 657"/>
              <a:gd name="T14" fmla="*/ 0 w 659"/>
              <a:gd name="T15" fmla="*/ 328 h 657"/>
              <a:gd name="T16" fmla="*/ 3 w 659"/>
              <a:gd name="T17" fmla="*/ 294 h 657"/>
              <a:gd name="T18" fmla="*/ 11 w 659"/>
              <a:gd name="T19" fmla="*/ 246 h 657"/>
              <a:gd name="T20" fmla="*/ 41 w 659"/>
              <a:gd name="T21" fmla="*/ 172 h 657"/>
              <a:gd name="T22" fmla="*/ 97 w 659"/>
              <a:gd name="T23" fmla="*/ 95 h 657"/>
              <a:gd name="T24" fmla="*/ 172 w 659"/>
              <a:gd name="T25" fmla="*/ 39 h 657"/>
              <a:gd name="T26" fmla="*/ 248 w 659"/>
              <a:gd name="T27" fmla="*/ 9 h 657"/>
              <a:gd name="T28" fmla="*/ 296 w 659"/>
              <a:gd name="T29" fmla="*/ 1 h 657"/>
              <a:gd name="T30" fmla="*/ 330 w 659"/>
              <a:gd name="T31" fmla="*/ 0 h 657"/>
              <a:gd name="T32" fmla="*/ 379 w 659"/>
              <a:gd name="T33" fmla="*/ 2 h 657"/>
              <a:gd name="T34" fmla="*/ 428 w 659"/>
              <a:gd name="T35" fmla="*/ 15 h 657"/>
              <a:gd name="T36" fmla="*/ 514 w 659"/>
              <a:gd name="T37" fmla="*/ 55 h 657"/>
              <a:gd name="T38" fmla="*/ 583 w 659"/>
              <a:gd name="T39" fmla="*/ 119 h 657"/>
              <a:gd name="T40" fmla="*/ 633 w 659"/>
              <a:gd name="T41" fmla="*/ 200 h 657"/>
              <a:gd name="T42" fmla="*/ 652 w 659"/>
              <a:gd name="T43" fmla="*/ 262 h 657"/>
              <a:gd name="T44" fmla="*/ 657 w 659"/>
              <a:gd name="T45" fmla="*/ 311 h 657"/>
              <a:gd name="T46" fmla="*/ 657 w 659"/>
              <a:gd name="T47" fmla="*/ 345 h 657"/>
              <a:gd name="T48" fmla="*/ 652 w 659"/>
              <a:gd name="T49" fmla="*/ 395 h 657"/>
              <a:gd name="T50" fmla="*/ 633 w 659"/>
              <a:gd name="T51" fmla="*/ 457 h 657"/>
              <a:gd name="T52" fmla="*/ 583 w 659"/>
              <a:gd name="T53" fmla="*/ 537 h 657"/>
              <a:gd name="T54" fmla="*/ 514 w 659"/>
              <a:gd name="T55" fmla="*/ 600 h 657"/>
              <a:gd name="T56" fmla="*/ 428 w 659"/>
              <a:gd name="T57" fmla="*/ 642 h 657"/>
              <a:gd name="T58" fmla="*/ 379 w 659"/>
              <a:gd name="T59" fmla="*/ 653 h 657"/>
              <a:gd name="T60" fmla="*/ 330 w 659"/>
              <a:gd name="T61" fmla="*/ 657 h 657"/>
              <a:gd name="T62" fmla="*/ 330 w 659"/>
              <a:gd name="T63" fmla="*/ 37 h 657"/>
              <a:gd name="T64" fmla="*/ 244 w 659"/>
              <a:gd name="T65" fmla="*/ 49 h 657"/>
              <a:gd name="T66" fmla="*/ 167 w 659"/>
              <a:gd name="T67" fmla="*/ 87 h 657"/>
              <a:gd name="T68" fmla="*/ 105 w 659"/>
              <a:gd name="T69" fmla="*/ 144 h 657"/>
              <a:gd name="T70" fmla="*/ 61 w 659"/>
              <a:gd name="T71" fmla="*/ 215 h 657"/>
              <a:gd name="T72" fmla="*/ 39 w 659"/>
              <a:gd name="T73" fmla="*/ 298 h 657"/>
              <a:gd name="T74" fmla="*/ 39 w 659"/>
              <a:gd name="T75" fmla="*/ 357 h 657"/>
              <a:gd name="T76" fmla="*/ 61 w 659"/>
              <a:gd name="T77" fmla="*/ 442 h 657"/>
              <a:gd name="T78" fmla="*/ 105 w 659"/>
              <a:gd name="T79" fmla="*/ 513 h 657"/>
              <a:gd name="T80" fmla="*/ 167 w 659"/>
              <a:gd name="T81" fmla="*/ 569 h 657"/>
              <a:gd name="T82" fmla="*/ 244 w 659"/>
              <a:gd name="T83" fmla="*/ 606 h 657"/>
              <a:gd name="T84" fmla="*/ 330 w 659"/>
              <a:gd name="T85" fmla="*/ 619 h 657"/>
              <a:gd name="T86" fmla="*/ 389 w 659"/>
              <a:gd name="T87" fmla="*/ 614 h 657"/>
              <a:gd name="T88" fmla="*/ 468 w 659"/>
              <a:gd name="T89" fmla="*/ 584 h 657"/>
              <a:gd name="T90" fmla="*/ 535 w 659"/>
              <a:gd name="T91" fmla="*/ 535 h 657"/>
              <a:gd name="T92" fmla="*/ 586 w 659"/>
              <a:gd name="T93" fmla="*/ 467 h 657"/>
              <a:gd name="T94" fmla="*/ 614 w 659"/>
              <a:gd name="T95" fmla="*/ 387 h 657"/>
              <a:gd name="T96" fmla="*/ 621 w 659"/>
              <a:gd name="T97" fmla="*/ 328 h 657"/>
              <a:gd name="T98" fmla="*/ 608 w 659"/>
              <a:gd name="T99" fmla="*/ 242 h 657"/>
              <a:gd name="T100" fmla="*/ 571 w 659"/>
              <a:gd name="T101" fmla="*/ 165 h 657"/>
              <a:gd name="T102" fmla="*/ 515 w 659"/>
              <a:gd name="T103" fmla="*/ 103 h 657"/>
              <a:gd name="T104" fmla="*/ 442 w 659"/>
              <a:gd name="T105" fmla="*/ 60 h 657"/>
              <a:gd name="T106" fmla="*/ 359 w 659"/>
              <a:gd name="T107" fmla="*/ 39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9" h="657">
                <a:moveTo>
                  <a:pt x="330" y="657"/>
                </a:moveTo>
                <a:lnTo>
                  <a:pt x="330" y="657"/>
                </a:lnTo>
                <a:lnTo>
                  <a:pt x="312" y="657"/>
                </a:lnTo>
                <a:lnTo>
                  <a:pt x="296" y="655"/>
                </a:lnTo>
                <a:lnTo>
                  <a:pt x="280" y="653"/>
                </a:lnTo>
                <a:lnTo>
                  <a:pt x="264" y="650"/>
                </a:lnTo>
                <a:lnTo>
                  <a:pt x="248" y="646"/>
                </a:lnTo>
                <a:lnTo>
                  <a:pt x="231" y="642"/>
                </a:lnTo>
                <a:lnTo>
                  <a:pt x="202" y="631"/>
                </a:lnTo>
                <a:lnTo>
                  <a:pt x="172" y="618"/>
                </a:lnTo>
                <a:lnTo>
                  <a:pt x="145" y="600"/>
                </a:lnTo>
                <a:lnTo>
                  <a:pt x="120" y="582"/>
                </a:lnTo>
                <a:lnTo>
                  <a:pt x="97" y="560"/>
                </a:lnTo>
                <a:lnTo>
                  <a:pt x="76" y="537"/>
                </a:lnTo>
                <a:lnTo>
                  <a:pt x="57" y="512"/>
                </a:lnTo>
                <a:lnTo>
                  <a:pt x="41" y="485"/>
                </a:lnTo>
                <a:lnTo>
                  <a:pt x="27" y="457"/>
                </a:lnTo>
                <a:lnTo>
                  <a:pt x="15" y="426"/>
                </a:lnTo>
                <a:lnTo>
                  <a:pt x="11" y="410"/>
                </a:lnTo>
                <a:lnTo>
                  <a:pt x="7" y="395"/>
                </a:lnTo>
                <a:lnTo>
                  <a:pt x="4" y="379"/>
                </a:lnTo>
                <a:lnTo>
                  <a:pt x="3" y="361"/>
                </a:lnTo>
                <a:lnTo>
                  <a:pt x="2" y="345"/>
                </a:lnTo>
                <a:lnTo>
                  <a:pt x="0" y="328"/>
                </a:lnTo>
                <a:lnTo>
                  <a:pt x="0" y="328"/>
                </a:lnTo>
                <a:lnTo>
                  <a:pt x="2" y="311"/>
                </a:lnTo>
                <a:lnTo>
                  <a:pt x="3" y="294"/>
                </a:lnTo>
                <a:lnTo>
                  <a:pt x="4" y="278"/>
                </a:lnTo>
                <a:lnTo>
                  <a:pt x="7" y="262"/>
                </a:lnTo>
                <a:lnTo>
                  <a:pt x="11" y="246"/>
                </a:lnTo>
                <a:lnTo>
                  <a:pt x="15" y="231"/>
                </a:lnTo>
                <a:lnTo>
                  <a:pt x="27" y="200"/>
                </a:lnTo>
                <a:lnTo>
                  <a:pt x="41" y="172"/>
                </a:lnTo>
                <a:lnTo>
                  <a:pt x="57" y="145"/>
                </a:lnTo>
                <a:lnTo>
                  <a:pt x="76" y="119"/>
                </a:lnTo>
                <a:lnTo>
                  <a:pt x="97" y="95"/>
                </a:lnTo>
                <a:lnTo>
                  <a:pt x="120" y="75"/>
                </a:lnTo>
                <a:lnTo>
                  <a:pt x="145" y="55"/>
                </a:lnTo>
                <a:lnTo>
                  <a:pt x="172" y="39"/>
                </a:lnTo>
                <a:lnTo>
                  <a:pt x="202" y="25"/>
                </a:lnTo>
                <a:lnTo>
                  <a:pt x="231" y="15"/>
                </a:lnTo>
                <a:lnTo>
                  <a:pt x="248" y="9"/>
                </a:lnTo>
                <a:lnTo>
                  <a:pt x="264" y="6"/>
                </a:lnTo>
                <a:lnTo>
                  <a:pt x="280" y="2"/>
                </a:lnTo>
                <a:lnTo>
                  <a:pt x="296" y="1"/>
                </a:lnTo>
                <a:lnTo>
                  <a:pt x="312" y="0"/>
                </a:lnTo>
                <a:lnTo>
                  <a:pt x="330" y="0"/>
                </a:lnTo>
                <a:lnTo>
                  <a:pt x="330" y="0"/>
                </a:lnTo>
                <a:lnTo>
                  <a:pt x="347" y="0"/>
                </a:lnTo>
                <a:lnTo>
                  <a:pt x="363" y="1"/>
                </a:lnTo>
                <a:lnTo>
                  <a:pt x="379" y="2"/>
                </a:lnTo>
                <a:lnTo>
                  <a:pt x="395" y="6"/>
                </a:lnTo>
                <a:lnTo>
                  <a:pt x="411" y="9"/>
                </a:lnTo>
                <a:lnTo>
                  <a:pt x="428" y="15"/>
                </a:lnTo>
                <a:lnTo>
                  <a:pt x="457" y="25"/>
                </a:lnTo>
                <a:lnTo>
                  <a:pt x="487" y="39"/>
                </a:lnTo>
                <a:lnTo>
                  <a:pt x="514" y="55"/>
                </a:lnTo>
                <a:lnTo>
                  <a:pt x="539" y="75"/>
                </a:lnTo>
                <a:lnTo>
                  <a:pt x="562" y="95"/>
                </a:lnTo>
                <a:lnTo>
                  <a:pt x="583" y="119"/>
                </a:lnTo>
                <a:lnTo>
                  <a:pt x="602" y="145"/>
                </a:lnTo>
                <a:lnTo>
                  <a:pt x="618" y="172"/>
                </a:lnTo>
                <a:lnTo>
                  <a:pt x="633" y="200"/>
                </a:lnTo>
                <a:lnTo>
                  <a:pt x="644" y="231"/>
                </a:lnTo>
                <a:lnTo>
                  <a:pt x="648" y="246"/>
                </a:lnTo>
                <a:lnTo>
                  <a:pt x="652" y="262"/>
                </a:lnTo>
                <a:lnTo>
                  <a:pt x="655" y="278"/>
                </a:lnTo>
                <a:lnTo>
                  <a:pt x="657" y="294"/>
                </a:lnTo>
                <a:lnTo>
                  <a:pt x="657" y="311"/>
                </a:lnTo>
                <a:lnTo>
                  <a:pt x="659" y="328"/>
                </a:lnTo>
                <a:lnTo>
                  <a:pt x="659" y="328"/>
                </a:lnTo>
                <a:lnTo>
                  <a:pt x="657" y="345"/>
                </a:lnTo>
                <a:lnTo>
                  <a:pt x="657" y="361"/>
                </a:lnTo>
                <a:lnTo>
                  <a:pt x="655" y="379"/>
                </a:lnTo>
                <a:lnTo>
                  <a:pt x="652" y="395"/>
                </a:lnTo>
                <a:lnTo>
                  <a:pt x="648" y="410"/>
                </a:lnTo>
                <a:lnTo>
                  <a:pt x="644" y="426"/>
                </a:lnTo>
                <a:lnTo>
                  <a:pt x="633" y="457"/>
                </a:lnTo>
                <a:lnTo>
                  <a:pt x="618" y="485"/>
                </a:lnTo>
                <a:lnTo>
                  <a:pt x="602" y="512"/>
                </a:lnTo>
                <a:lnTo>
                  <a:pt x="583" y="537"/>
                </a:lnTo>
                <a:lnTo>
                  <a:pt x="562" y="560"/>
                </a:lnTo>
                <a:lnTo>
                  <a:pt x="539" y="582"/>
                </a:lnTo>
                <a:lnTo>
                  <a:pt x="514" y="600"/>
                </a:lnTo>
                <a:lnTo>
                  <a:pt x="487" y="618"/>
                </a:lnTo>
                <a:lnTo>
                  <a:pt x="457" y="631"/>
                </a:lnTo>
                <a:lnTo>
                  <a:pt x="428" y="642"/>
                </a:lnTo>
                <a:lnTo>
                  <a:pt x="411" y="646"/>
                </a:lnTo>
                <a:lnTo>
                  <a:pt x="395" y="650"/>
                </a:lnTo>
                <a:lnTo>
                  <a:pt x="379" y="653"/>
                </a:lnTo>
                <a:lnTo>
                  <a:pt x="363" y="655"/>
                </a:lnTo>
                <a:lnTo>
                  <a:pt x="347" y="657"/>
                </a:lnTo>
                <a:lnTo>
                  <a:pt x="330" y="657"/>
                </a:lnTo>
                <a:lnTo>
                  <a:pt x="330" y="657"/>
                </a:lnTo>
                <a:close/>
                <a:moveTo>
                  <a:pt x="330" y="37"/>
                </a:moveTo>
                <a:lnTo>
                  <a:pt x="330" y="37"/>
                </a:lnTo>
                <a:lnTo>
                  <a:pt x="300" y="39"/>
                </a:lnTo>
                <a:lnTo>
                  <a:pt x="270" y="43"/>
                </a:lnTo>
                <a:lnTo>
                  <a:pt x="244" y="49"/>
                </a:lnTo>
                <a:lnTo>
                  <a:pt x="217" y="60"/>
                </a:lnTo>
                <a:lnTo>
                  <a:pt x="191" y="72"/>
                </a:lnTo>
                <a:lnTo>
                  <a:pt x="167" y="87"/>
                </a:lnTo>
                <a:lnTo>
                  <a:pt x="144" y="103"/>
                </a:lnTo>
                <a:lnTo>
                  <a:pt x="124" y="122"/>
                </a:lnTo>
                <a:lnTo>
                  <a:pt x="105" y="144"/>
                </a:lnTo>
                <a:lnTo>
                  <a:pt x="88" y="165"/>
                </a:lnTo>
                <a:lnTo>
                  <a:pt x="73" y="189"/>
                </a:lnTo>
                <a:lnTo>
                  <a:pt x="61" y="215"/>
                </a:lnTo>
                <a:lnTo>
                  <a:pt x="51" y="242"/>
                </a:lnTo>
                <a:lnTo>
                  <a:pt x="45" y="270"/>
                </a:lnTo>
                <a:lnTo>
                  <a:pt x="39" y="298"/>
                </a:lnTo>
                <a:lnTo>
                  <a:pt x="38" y="328"/>
                </a:lnTo>
                <a:lnTo>
                  <a:pt x="38" y="328"/>
                </a:lnTo>
                <a:lnTo>
                  <a:pt x="39" y="357"/>
                </a:lnTo>
                <a:lnTo>
                  <a:pt x="45" y="387"/>
                </a:lnTo>
                <a:lnTo>
                  <a:pt x="51" y="415"/>
                </a:lnTo>
                <a:lnTo>
                  <a:pt x="61" y="442"/>
                </a:lnTo>
                <a:lnTo>
                  <a:pt x="73" y="467"/>
                </a:lnTo>
                <a:lnTo>
                  <a:pt x="88" y="490"/>
                </a:lnTo>
                <a:lnTo>
                  <a:pt x="105" y="513"/>
                </a:lnTo>
                <a:lnTo>
                  <a:pt x="124" y="535"/>
                </a:lnTo>
                <a:lnTo>
                  <a:pt x="144" y="553"/>
                </a:lnTo>
                <a:lnTo>
                  <a:pt x="167" y="569"/>
                </a:lnTo>
                <a:lnTo>
                  <a:pt x="191" y="584"/>
                </a:lnTo>
                <a:lnTo>
                  <a:pt x="217" y="596"/>
                </a:lnTo>
                <a:lnTo>
                  <a:pt x="244" y="606"/>
                </a:lnTo>
                <a:lnTo>
                  <a:pt x="270" y="614"/>
                </a:lnTo>
                <a:lnTo>
                  <a:pt x="300" y="618"/>
                </a:lnTo>
                <a:lnTo>
                  <a:pt x="330" y="619"/>
                </a:lnTo>
                <a:lnTo>
                  <a:pt x="330" y="619"/>
                </a:lnTo>
                <a:lnTo>
                  <a:pt x="359" y="618"/>
                </a:lnTo>
                <a:lnTo>
                  <a:pt x="389" y="614"/>
                </a:lnTo>
                <a:lnTo>
                  <a:pt x="415" y="606"/>
                </a:lnTo>
                <a:lnTo>
                  <a:pt x="442" y="596"/>
                </a:lnTo>
                <a:lnTo>
                  <a:pt x="468" y="584"/>
                </a:lnTo>
                <a:lnTo>
                  <a:pt x="492" y="569"/>
                </a:lnTo>
                <a:lnTo>
                  <a:pt x="515" y="553"/>
                </a:lnTo>
                <a:lnTo>
                  <a:pt x="535" y="535"/>
                </a:lnTo>
                <a:lnTo>
                  <a:pt x="554" y="513"/>
                </a:lnTo>
                <a:lnTo>
                  <a:pt x="571" y="490"/>
                </a:lnTo>
                <a:lnTo>
                  <a:pt x="586" y="467"/>
                </a:lnTo>
                <a:lnTo>
                  <a:pt x="598" y="442"/>
                </a:lnTo>
                <a:lnTo>
                  <a:pt x="608" y="415"/>
                </a:lnTo>
                <a:lnTo>
                  <a:pt x="614" y="387"/>
                </a:lnTo>
                <a:lnTo>
                  <a:pt x="620" y="357"/>
                </a:lnTo>
                <a:lnTo>
                  <a:pt x="621" y="328"/>
                </a:lnTo>
                <a:lnTo>
                  <a:pt x="621" y="328"/>
                </a:lnTo>
                <a:lnTo>
                  <a:pt x="620" y="298"/>
                </a:lnTo>
                <a:lnTo>
                  <a:pt x="614" y="270"/>
                </a:lnTo>
                <a:lnTo>
                  <a:pt x="608" y="242"/>
                </a:lnTo>
                <a:lnTo>
                  <a:pt x="598" y="215"/>
                </a:lnTo>
                <a:lnTo>
                  <a:pt x="586" y="189"/>
                </a:lnTo>
                <a:lnTo>
                  <a:pt x="571" y="165"/>
                </a:lnTo>
                <a:lnTo>
                  <a:pt x="554" y="144"/>
                </a:lnTo>
                <a:lnTo>
                  <a:pt x="535" y="122"/>
                </a:lnTo>
                <a:lnTo>
                  <a:pt x="515" y="103"/>
                </a:lnTo>
                <a:lnTo>
                  <a:pt x="492" y="87"/>
                </a:lnTo>
                <a:lnTo>
                  <a:pt x="468" y="72"/>
                </a:lnTo>
                <a:lnTo>
                  <a:pt x="442" y="60"/>
                </a:lnTo>
                <a:lnTo>
                  <a:pt x="415" y="49"/>
                </a:lnTo>
                <a:lnTo>
                  <a:pt x="389" y="43"/>
                </a:lnTo>
                <a:lnTo>
                  <a:pt x="359" y="39"/>
                </a:lnTo>
                <a:lnTo>
                  <a:pt x="330" y="37"/>
                </a:lnTo>
                <a:lnTo>
                  <a:pt x="330" y="37"/>
                </a:lnTo>
                <a:close/>
              </a:path>
            </a:pathLst>
          </a:custGeom>
          <a:solidFill>
            <a:schemeClr val="bg1">
              <a:lumMod val="50000"/>
            </a:schemeClr>
          </a:solidFill>
          <a:ln w="9525">
            <a:solidFill>
              <a:srgbClr val="787878"/>
            </a:solidFill>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a:ln>
                <a:noFill/>
              </a:ln>
              <a:solidFill>
                <a:srgbClr val="000000"/>
              </a:solidFill>
              <a:effectLst/>
              <a:uLnTx/>
              <a:uFillTx/>
              <a:latin typeface="Open Sans"/>
            </a:endParaRPr>
          </a:p>
        </p:txBody>
      </p:sp>
      <p:sp>
        <p:nvSpPr>
          <p:cNvPr id="125" name="Freeform 86">
            <a:extLst>
              <a:ext uri="{FF2B5EF4-FFF2-40B4-BE49-F238E27FC236}">
                <a16:creationId xmlns:a16="http://schemas.microsoft.com/office/drawing/2014/main" id="{3DF2920A-FCC6-72F7-7E9E-875B25D41318}"/>
              </a:ext>
            </a:extLst>
          </p:cNvPr>
          <p:cNvSpPr>
            <a:spLocks noEditPoints="1"/>
          </p:cNvSpPr>
          <p:nvPr/>
        </p:nvSpPr>
        <p:spPr bwMode="auto">
          <a:xfrm>
            <a:off x="8171198" y="3149076"/>
            <a:ext cx="731520" cy="720410"/>
          </a:xfrm>
          <a:custGeom>
            <a:avLst/>
            <a:gdLst>
              <a:gd name="T0" fmla="*/ 312 w 659"/>
              <a:gd name="T1" fmla="*/ 657 h 657"/>
              <a:gd name="T2" fmla="*/ 264 w 659"/>
              <a:gd name="T3" fmla="*/ 650 h 657"/>
              <a:gd name="T4" fmla="*/ 202 w 659"/>
              <a:gd name="T5" fmla="*/ 631 h 657"/>
              <a:gd name="T6" fmla="*/ 120 w 659"/>
              <a:gd name="T7" fmla="*/ 582 h 657"/>
              <a:gd name="T8" fmla="*/ 57 w 659"/>
              <a:gd name="T9" fmla="*/ 512 h 657"/>
              <a:gd name="T10" fmla="*/ 15 w 659"/>
              <a:gd name="T11" fmla="*/ 426 h 657"/>
              <a:gd name="T12" fmla="*/ 4 w 659"/>
              <a:gd name="T13" fmla="*/ 379 h 657"/>
              <a:gd name="T14" fmla="*/ 0 w 659"/>
              <a:gd name="T15" fmla="*/ 328 h 657"/>
              <a:gd name="T16" fmla="*/ 3 w 659"/>
              <a:gd name="T17" fmla="*/ 294 h 657"/>
              <a:gd name="T18" fmla="*/ 11 w 659"/>
              <a:gd name="T19" fmla="*/ 246 h 657"/>
              <a:gd name="T20" fmla="*/ 41 w 659"/>
              <a:gd name="T21" fmla="*/ 172 h 657"/>
              <a:gd name="T22" fmla="*/ 97 w 659"/>
              <a:gd name="T23" fmla="*/ 95 h 657"/>
              <a:gd name="T24" fmla="*/ 172 w 659"/>
              <a:gd name="T25" fmla="*/ 39 h 657"/>
              <a:gd name="T26" fmla="*/ 248 w 659"/>
              <a:gd name="T27" fmla="*/ 9 h 657"/>
              <a:gd name="T28" fmla="*/ 296 w 659"/>
              <a:gd name="T29" fmla="*/ 1 h 657"/>
              <a:gd name="T30" fmla="*/ 330 w 659"/>
              <a:gd name="T31" fmla="*/ 0 h 657"/>
              <a:gd name="T32" fmla="*/ 379 w 659"/>
              <a:gd name="T33" fmla="*/ 2 h 657"/>
              <a:gd name="T34" fmla="*/ 428 w 659"/>
              <a:gd name="T35" fmla="*/ 15 h 657"/>
              <a:gd name="T36" fmla="*/ 514 w 659"/>
              <a:gd name="T37" fmla="*/ 55 h 657"/>
              <a:gd name="T38" fmla="*/ 583 w 659"/>
              <a:gd name="T39" fmla="*/ 119 h 657"/>
              <a:gd name="T40" fmla="*/ 633 w 659"/>
              <a:gd name="T41" fmla="*/ 200 h 657"/>
              <a:gd name="T42" fmla="*/ 652 w 659"/>
              <a:gd name="T43" fmla="*/ 262 h 657"/>
              <a:gd name="T44" fmla="*/ 657 w 659"/>
              <a:gd name="T45" fmla="*/ 311 h 657"/>
              <a:gd name="T46" fmla="*/ 657 w 659"/>
              <a:gd name="T47" fmla="*/ 345 h 657"/>
              <a:gd name="T48" fmla="*/ 652 w 659"/>
              <a:gd name="T49" fmla="*/ 395 h 657"/>
              <a:gd name="T50" fmla="*/ 633 w 659"/>
              <a:gd name="T51" fmla="*/ 457 h 657"/>
              <a:gd name="T52" fmla="*/ 583 w 659"/>
              <a:gd name="T53" fmla="*/ 537 h 657"/>
              <a:gd name="T54" fmla="*/ 514 w 659"/>
              <a:gd name="T55" fmla="*/ 600 h 657"/>
              <a:gd name="T56" fmla="*/ 428 w 659"/>
              <a:gd name="T57" fmla="*/ 642 h 657"/>
              <a:gd name="T58" fmla="*/ 379 w 659"/>
              <a:gd name="T59" fmla="*/ 653 h 657"/>
              <a:gd name="T60" fmla="*/ 330 w 659"/>
              <a:gd name="T61" fmla="*/ 657 h 657"/>
              <a:gd name="T62" fmla="*/ 330 w 659"/>
              <a:gd name="T63" fmla="*/ 37 h 657"/>
              <a:gd name="T64" fmla="*/ 244 w 659"/>
              <a:gd name="T65" fmla="*/ 49 h 657"/>
              <a:gd name="T66" fmla="*/ 167 w 659"/>
              <a:gd name="T67" fmla="*/ 87 h 657"/>
              <a:gd name="T68" fmla="*/ 105 w 659"/>
              <a:gd name="T69" fmla="*/ 144 h 657"/>
              <a:gd name="T70" fmla="*/ 61 w 659"/>
              <a:gd name="T71" fmla="*/ 215 h 657"/>
              <a:gd name="T72" fmla="*/ 39 w 659"/>
              <a:gd name="T73" fmla="*/ 298 h 657"/>
              <a:gd name="T74" fmla="*/ 39 w 659"/>
              <a:gd name="T75" fmla="*/ 357 h 657"/>
              <a:gd name="T76" fmla="*/ 61 w 659"/>
              <a:gd name="T77" fmla="*/ 442 h 657"/>
              <a:gd name="T78" fmla="*/ 105 w 659"/>
              <a:gd name="T79" fmla="*/ 513 h 657"/>
              <a:gd name="T80" fmla="*/ 167 w 659"/>
              <a:gd name="T81" fmla="*/ 569 h 657"/>
              <a:gd name="T82" fmla="*/ 244 w 659"/>
              <a:gd name="T83" fmla="*/ 606 h 657"/>
              <a:gd name="T84" fmla="*/ 330 w 659"/>
              <a:gd name="T85" fmla="*/ 619 h 657"/>
              <a:gd name="T86" fmla="*/ 389 w 659"/>
              <a:gd name="T87" fmla="*/ 614 h 657"/>
              <a:gd name="T88" fmla="*/ 468 w 659"/>
              <a:gd name="T89" fmla="*/ 584 h 657"/>
              <a:gd name="T90" fmla="*/ 535 w 659"/>
              <a:gd name="T91" fmla="*/ 535 h 657"/>
              <a:gd name="T92" fmla="*/ 586 w 659"/>
              <a:gd name="T93" fmla="*/ 467 h 657"/>
              <a:gd name="T94" fmla="*/ 614 w 659"/>
              <a:gd name="T95" fmla="*/ 387 h 657"/>
              <a:gd name="T96" fmla="*/ 621 w 659"/>
              <a:gd name="T97" fmla="*/ 328 h 657"/>
              <a:gd name="T98" fmla="*/ 608 w 659"/>
              <a:gd name="T99" fmla="*/ 242 h 657"/>
              <a:gd name="T100" fmla="*/ 571 w 659"/>
              <a:gd name="T101" fmla="*/ 165 h 657"/>
              <a:gd name="T102" fmla="*/ 515 w 659"/>
              <a:gd name="T103" fmla="*/ 103 h 657"/>
              <a:gd name="T104" fmla="*/ 442 w 659"/>
              <a:gd name="T105" fmla="*/ 60 h 657"/>
              <a:gd name="T106" fmla="*/ 359 w 659"/>
              <a:gd name="T107" fmla="*/ 39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9" h="657">
                <a:moveTo>
                  <a:pt x="330" y="657"/>
                </a:moveTo>
                <a:lnTo>
                  <a:pt x="330" y="657"/>
                </a:lnTo>
                <a:lnTo>
                  <a:pt x="312" y="657"/>
                </a:lnTo>
                <a:lnTo>
                  <a:pt x="296" y="655"/>
                </a:lnTo>
                <a:lnTo>
                  <a:pt x="280" y="653"/>
                </a:lnTo>
                <a:lnTo>
                  <a:pt x="264" y="650"/>
                </a:lnTo>
                <a:lnTo>
                  <a:pt x="248" y="646"/>
                </a:lnTo>
                <a:lnTo>
                  <a:pt x="231" y="642"/>
                </a:lnTo>
                <a:lnTo>
                  <a:pt x="202" y="631"/>
                </a:lnTo>
                <a:lnTo>
                  <a:pt x="172" y="618"/>
                </a:lnTo>
                <a:lnTo>
                  <a:pt x="145" y="600"/>
                </a:lnTo>
                <a:lnTo>
                  <a:pt x="120" y="582"/>
                </a:lnTo>
                <a:lnTo>
                  <a:pt x="97" y="560"/>
                </a:lnTo>
                <a:lnTo>
                  <a:pt x="76" y="537"/>
                </a:lnTo>
                <a:lnTo>
                  <a:pt x="57" y="512"/>
                </a:lnTo>
                <a:lnTo>
                  <a:pt x="41" y="485"/>
                </a:lnTo>
                <a:lnTo>
                  <a:pt x="27" y="457"/>
                </a:lnTo>
                <a:lnTo>
                  <a:pt x="15" y="426"/>
                </a:lnTo>
                <a:lnTo>
                  <a:pt x="11" y="410"/>
                </a:lnTo>
                <a:lnTo>
                  <a:pt x="7" y="395"/>
                </a:lnTo>
                <a:lnTo>
                  <a:pt x="4" y="379"/>
                </a:lnTo>
                <a:lnTo>
                  <a:pt x="3" y="361"/>
                </a:lnTo>
                <a:lnTo>
                  <a:pt x="2" y="345"/>
                </a:lnTo>
                <a:lnTo>
                  <a:pt x="0" y="328"/>
                </a:lnTo>
                <a:lnTo>
                  <a:pt x="0" y="328"/>
                </a:lnTo>
                <a:lnTo>
                  <a:pt x="2" y="311"/>
                </a:lnTo>
                <a:lnTo>
                  <a:pt x="3" y="294"/>
                </a:lnTo>
                <a:lnTo>
                  <a:pt x="4" y="278"/>
                </a:lnTo>
                <a:lnTo>
                  <a:pt x="7" y="262"/>
                </a:lnTo>
                <a:lnTo>
                  <a:pt x="11" y="246"/>
                </a:lnTo>
                <a:lnTo>
                  <a:pt x="15" y="231"/>
                </a:lnTo>
                <a:lnTo>
                  <a:pt x="27" y="200"/>
                </a:lnTo>
                <a:lnTo>
                  <a:pt x="41" y="172"/>
                </a:lnTo>
                <a:lnTo>
                  <a:pt x="57" y="145"/>
                </a:lnTo>
                <a:lnTo>
                  <a:pt x="76" y="119"/>
                </a:lnTo>
                <a:lnTo>
                  <a:pt x="97" y="95"/>
                </a:lnTo>
                <a:lnTo>
                  <a:pt x="120" y="75"/>
                </a:lnTo>
                <a:lnTo>
                  <a:pt x="145" y="55"/>
                </a:lnTo>
                <a:lnTo>
                  <a:pt x="172" y="39"/>
                </a:lnTo>
                <a:lnTo>
                  <a:pt x="202" y="25"/>
                </a:lnTo>
                <a:lnTo>
                  <a:pt x="231" y="15"/>
                </a:lnTo>
                <a:lnTo>
                  <a:pt x="248" y="9"/>
                </a:lnTo>
                <a:lnTo>
                  <a:pt x="264" y="6"/>
                </a:lnTo>
                <a:lnTo>
                  <a:pt x="280" y="2"/>
                </a:lnTo>
                <a:lnTo>
                  <a:pt x="296" y="1"/>
                </a:lnTo>
                <a:lnTo>
                  <a:pt x="312" y="0"/>
                </a:lnTo>
                <a:lnTo>
                  <a:pt x="330" y="0"/>
                </a:lnTo>
                <a:lnTo>
                  <a:pt x="330" y="0"/>
                </a:lnTo>
                <a:lnTo>
                  <a:pt x="347" y="0"/>
                </a:lnTo>
                <a:lnTo>
                  <a:pt x="363" y="1"/>
                </a:lnTo>
                <a:lnTo>
                  <a:pt x="379" y="2"/>
                </a:lnTo>
                <a:lnTo>
                  <a:pt x="395" y="6"/>
                </a:lnTo>
                <a:lnTo>
                  <a:pt x="411" y="9"/>
                </a:lnTo>
                <a:lnTo>
                  <a:pt x="428" y="15"/>
                </a:lnTo>
                <a:lnTo>
                  <a:pt x="457" y="25"/>
                </a:lnTo>
                <a:lnTo>
                  <a:pt x="487" y="39"/>
                </a:lnTo>
                <a:lnTo>
                  <a:pt x="514" y="55"/>
                </a:lnTo>
                <a:lnTo>
                  <a:pt x="539" y="75"/>
                </a:lnTo>
                <a:lnTo>
                  <a:pt x="562" y="95"/>
                </a:lnTo>
                <a:lnTo>
                  <a:pt x="583" y="119"/>
                </a:lnTo>
                <a:lnTo>
                  <a:pt x="602" y="145"/>
                </a:lnTo>
                <a:lnTo>
                  <a:pt x="618" y="172"/>
                </a:lnTo>
                <a:lnTo>
                  <a:pt x="633" y="200"/>
                </a:lnTo>
                <a:lnTo>
                  <a:pt x="644" y="231"/>
                </a:lnTo>
                <a:lnTo>
                  <a:pt x="648" y="246"/>
                </a:lnTo>
                <a:lnTo>
                  <a:pt x="652" y="262"/>
                </a:lnTo>
                <a:lnTo>
                  <a:pt x="655" y="278"/>
                </a:lnTo>
                <a:lnTo>
                  <a:pt x="657" y="294"/>
                </a:lnTo>
                <a:lnTo>
                  <a:pt x="657" y="311"/>
                </a:lnTo>
                <a:lnTo>
                  <a:pt x="659" y="328"/>
                </a:lnTo>
                <a:lnTo>
                  <a:pt x="659" y="328"/>
                </a:lnTo>
                <a:lnTo>
                  <a:pt x="657" y="345"/>
                </a:lnTo>
                <a:lnTo>
                  <a:pt x="657" y="361"/>
                </a:lnTo>
                <a:lnTo>
                  <a:pt x="655" y="379"/>
                </a:lnTo>
                <a:lnTo>
                  <a:pt x="652" y="395"/>
                </a:lnTo>
                <a:lnTo>
                  <a:pt x="648" y="410"/>
                </a:lnTo>
                <a:lnTo>
                  <a:pt x="644" y="426"/>
                </a:lnTo>
                <a:lnTo>
                  <a:pt x="633" y="457"/>
                </a:lnTo>
                <a:lnTo>
                  <a:pt x="618" y="485"/>
                </a:lnTo>
                <a:lnTo>
                  <a:pt x="602" y="512"/>
                </a:lnTo>
                <a:lnTo>
                  <a:pt x="583" y="537"/>
                </a:lnTo>
                <a:lnTo>
                  <a:pt x="562" y="560"/>
                </a:lnTo>
                <a:lnTo>
                  <a:pt x="539" y="582"/>
                </a:lnTo>
                <a:lnTo>
                  <a:pt x="514" y="600"/>
                </a:lnTo>
                <a:lnTo>
                  <a:pt x="487" y="618"/>
                </a:lnTo>
                <a:lnTo>
                  <a:pt x="457" y="631"/>
                </a:lnTo>
                <a:lnTo>
                  <a:pt x="428" y="642"/>
                </a:lnTo>
                <a:lnTo>
                  <a:pt x="411" y="646"/>
                </a:lnTo>
                <a:lnTo>
                  <a:pt x="395" y="650"/>
                </a:lnTo>
                <a:lnTo>
                  <a:pt x="379" y="653"/>
                </a:lnTo>
                <a:lnTo>
                  <a:pt x="363" y="655"/>
                </a:lnTo>
                <a:lnTo>
                  <a:pt x="347" y="657"/>
                </a:lnTo>
                <a:lnTo>
                  <a:pt x="330" y="657"/>
                </a:lnTo>
                <a:lnTo>
                  <a:pt x="330" y="657"/>
                </a:lnTo>
                <a:close/>
                <a:moveTo>
                  <a:pt x="330" y="37"/>
                </a:moveTo>
                <a:lnTo>
                  <a:pt x="330" y="37"/>
                </a:lnTo>
                <a:lnTo>
                  <a:pt x="300" y="39"/>
                </a:lnTo>
                <a:lnTo>
                  <a:pt x="270" y="43"/>
                </a:lnTo>
                <a:lnTo>
                  <a:pt x="244" y="49"/>
                </a:lnTo>
                <a:lnTo>
                  <a:pt x="217" y="60"/>
                </a:lnTo>
                <a:lnTo>
                  <a:pt x="191" y="72"/>
                </a:lnTo>
                <a:lnTo>
                  <a:pt x="167" y="87"/>
                </a:lnTo>
                <a:lnTo>
                  <a:pt x="144" y="103"/>
                </a:lnTo>
                <a:lnTo>
                  <a:pt x="124" y="122"/>
                </a:lnTo>
                <a:lnTo>
                  <a:pt x="105" y="144"/>
                </a:lnTo>
                <a:lnTo>
                  <a:pt x="88" y="165"/>
                </a:lnTo>
                <a:lnTo>
                  <a:pt x="73" y="189"/>
                </a:lnTo>
                <a:lnTo>
                  <a:pt x="61" y="215"/>
                </a:lnTo>
                <a:lnTo>
                  <a:pt x="51" y="242"/>
                </a:lnTo>
                <a:lnTo>
                  <a:pt x="45" y="270"/>
                </a:lnTo>
                <a:lnTo>
                  <a:pt x="39" y="298"/>
                </a:lnTo>
                <a:lnTo>
                  <a:pt x="38" y="328"/>
                </a:lnTo>
                <a:lnTo>
                  <a:pt x="38" y="328"/>
                </a:lnTo>
                <a:lnTo>
                  <a:pt x="39" y="357"/>
                </a:lnTo>
                <a:lnTo>
                  <a:pt x="45" y="387"/>
                </a:lnTo>
                <a:lnTo>
                  <a:pt x="51" y="415"/>
                </a:lnTo>
                <a:lnTo>
                  <a:pt x="61" y="442"/>
                </a:lnTo>
                <a:lnTo>
                  <a:pt x="73" y="467"/>
                </a:lnTo>
                <a:lnTo>
                  <a:pt x="88" y="490"/>
                </a:lnTo>
                <a:lnTo>
                  <a:pt x="105" y="513"/>
                </a:lnTo>
                <a:lnTo>
                  <a:pt x="124" y="535"/>
                </a:lnTo>
                <a:lnTo>
                  <a:pt x="144" y="553"/>
                </a:lnTo>
                <a:lnTo>
                  <a:pt x="167" y="569"/>
                </a:lnTo>
                <a:lnTo>
                  <a:pt x="191" y="584"/>
                </a:lnTo>
                <a:lnTo>
                  <a:pt x="217" y="596"/>
                </a:lnTo>
                <a:lnTo>
                  <a:pt x="244" y="606"/>
                </a:lnTo>
                <a:lnTo>
                  <a:pt x="270" y="614"/>
                </a:lnTo>
                <a:lnTo>
                  <a:pt x="300" y="618"/>
                </a:lnTo>
                <a:lnTo>
                  <a:pt x="330" y="619"/>
                </a:lnTo>
                <a:lnTo>
                  <a:pt x="330" y="619"/>
                </a:lnTo>
                <a:lnTo>
                  <a:pt x="359" y="618"/>
                </a:lnTo>
                <a:lnTo>
                  <a:pt x="389" y="614"/>
                </a:lnTo>
                <a:lnTo>
                  <a:pt x="415" y="606"/>
                </a:lnTo>
                <a:lnTo>
                  <a:pt x="442" y="596"/>
                </a:lnTo>
                <a:lnTo>
                  <a:pt x="468" y="584"/>
                </a:lnTo>
                <a:lnTo>
                  <a:pt x="492" y="569"/>
                </a:lnTo>
                <a:lnTo>
                  <a:pt x="515" y="553"/>
                </a:lnTo>
                <a:lnTo>
                  <a:pt x="535" y="535"/>
                </a:lnTo>
                <a:lnTo>
                  <a:pt x="554" y="513"/>
                </a:lnTo>
                <a:lnTo>
                  <a:pt x="571" y="490"/>
                </a:lnTo>
                <a:lnTo>
                  <a:pt x="586" y="467"/>
                </a:lnTo>
                <a:lnTo>
                  <a:pt x="598" y="442"/>
                </a:lnTo>
                <a:lnTo>
                  <a:pt x="608" y="415"/>
                </a:lnTo>
                <a:lnTo>
                  <a:pt x="614" y="387"/>
                </a:lnTo>
                <a:lnTo>
                  <a:pt x="620" y="357"/>
                </a:lnTo>
                <a:lnTo>
                  <a:pt x="621" y="328"/>
                </a:lnTo>
                <a:lnTo>
                  <a:pt x="621" y="328"/>
                </a:lnTo>
                <a:lnTo>
                  <a:pt x="620" y="298"/>
                </a:lnTo>
                <a:lnTo>
                  <a:pt x="614" y="270"/>
                </a:lnTo>
                <a:lnTo>
                  <a:pt x="608" y="242"/>
                </a:lnTo>
                <a:lnTo>
                  <a:pt x="598" y="215"/>
                </a:lnTo>
                <a:lnTo>
                  <a:pt x="586" y="189"/>
                </a:lnTo>
                <a:lnTo>
                  <a:pt x="571" y="165"/>
                </a:lnTo>
                <a:lnTo>
                  <a:pt x="554" y="144"/>
                </a:lnTo>
                <a:lnTo>
                  <a:pt x="535" y="122"/>
                </a:lnTo>
                <a:lnTo>
                  <a:pt x="515" y="103"/>
                </a:lnTo>
                <a:lnTo>
                  <a:pt x="492" y="87"/>
                </a:lnTo>
                <a:lnTo>
                  <a:pt x="468" y="72"/>
                </a:lnTo>
                <a:lnTo>
                  <a:pt x="442" y="60"/>
                </a:lnTo>
                <a:lnTo>
                  <a:pt x="415" y="49"/>
                </a:lnTo>
                <a:lnTo>
                  <a:pt x="389" y="43"/>
                </a:lnTo>
                <a:lnTo>
                  <a:pt x="359" y="39"/>
                </a:lnTo>
                <a:lnTo>
                  <a:pt x="330" y="37"/>
                </a:lnTo>
                <a:lnTo>
                  <a:pt x="330" y="37"/>
                </a:lnTo>
                <a:close/>
              </a:path>
            </a:pathLst>
          </a:custGeom>
          <a:solidFill>
            <a:schemeClr val="accent3"/>
          </a:solidFill>
          <a:ln w="9525">
            <a:solidFill>
              <a:schemeClr val="accent3"/>
            </a:solidFill>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a:ln>
                <a:noFill/>
              </a:ln>
              <a:solidFill>
                <a:srgbClr val="000000"/>
              </a:solidFill>
              <a:effectLst/>
              <a:uLnTx/>
              <a:uFillTx/>
              <a:latin typeface="Open Sans"/>
            </a:endParaRPr>
          </a:p>
        </p:txBody>
      </p:sp>
      <p:sp>
        <p:nvSpPr>
          <p:cNvPr id="126" name="Freeform 86">
            <a:extLst>
              <a:ext uri="{FF2B5EF4-FFF2-40B4-BE49-F238E27FC236}">
                <a16:creationId xmlns:a16="http://schemas.microsoft.com/office/drawing/2014/main" id="{FD164A31-0279-AAEF-AE43-53CA17033280}"/>
              </a:ext>
            </a:extLst>
          </p:cNvPr>
          <p:cNvSpPr>
            <a:spLocks noEditPoints="1"/>
          </p:cNvSpPr>
          <p:nvPr/>
        </p:nvSpPr>
        <p:spPr bwMode="auto">
          <a:xfrm>
            <a:off x="8171198" y="4743924"/>
            <a:ext cx="731520" cy="720410"/>
          </a:xfrm>
          <a:custGeom>
            <a:avLst/>
            <a:gdLst>
              <a:gd name="T0" fmla="*/ 312 w 659"/>
              <a:gd name="T1" fmla="*/ 657 h 657"/>
              <a:gd name="T2" fmla="*/ 264 w 659"/>
              <a:gd name="T3" fmla="*/ 650 h 657"/>
              <a:gd name="T4" fmla="*/ 202 w 659"/>
              <a:gd name="T5" fmla="*/ 631 h 657"/>
              <a:gd name="T6" fmla="*/ 120 w 659"/>
              <a:gd name="T7" fmla="*/ 582 h 657"/>
              <a:gd name="T8" fmla="*/ 57 w 659"/>
              <a:gd name="T9" fmla="*/ 512 h 657"/>
              <a:gd name="T10" fmla="*/ 15 w 659"/>
              <a:gd name="T11" fmla="*/ 426 h 657"/>
              <a:gd name="T12" fmla="*/ 4 w 659"/>
              <a:gd name="T13" fmla="*/ 379 h 657"/>
              <a:gd name="T14" fmla="*/ 0 w 659"/>
              <a:gd name="T15" fmla="*/ 328 h 657"/>
              <a:gd name="T16" fmla="*/ 3 w 659"/>
              <a:gd name="T17" fmla="*/ 294 h 657"/>
              <a:gd name="T18" fmla="*/ 11 w 659"/>
              <a:gd name="T19" fmla="*/ 246 h 657"/>
              <a:gd name="T20" fmla="*/ 41 w 659"/>
              <a:gd name="T21" fmla="*/ 172 h 657"/>
              <a:gd name="T22" fmla="*/ 97 w 659"/>
              <a:gd name="T23" fmla="*/ 95 h 657"/>
              <a:gd name="T24" fmla="*/ 172 w 659"/>
              <a:gd name="T25" fmla="*/ 39 h 657"/>
              <a:gd name="T26" fmla="*/ 248 w 659"/>
              <a:gd name="T27" fmla="*/ 9 h 657"/>
              <a:gd name="T28" fmla="*/ 296 w 659"/>
              <a:gd name="T29" fmla="*/ 1 h 657"/>
              <a:gd name="T30" fmla="*/ 330 w 659"/>
              <a:gd name="T31" fmla="*/ 0 h 657"/>
              <a:gd name="T32" fmla="*/ 379 w 659"/>
              <a:gd name="T33" fmla="*/ 2 h 657"/>
              <a:gd name="T34" fmla="*/ 428 w 659"/>
              <a:gd name="T35" fmla="*/ 15 h 657"/>
              <a:gd name="T36" fmla="*/ 514 w 659"/>
              <a:gd name="T37" fmla="*/ 55 h 657"/>
              <a:gd name="T38" fmla="*/ 583 w 659"/>
              <a:gd name="T39" fmla="*/ 119 h 657"/>
              <a:gd name="T40" fmla="*/ 633 w 659"/>
              <a:gd name="T41" fmla="*/ 200 h 657"/>
              <a:gd name="T42" fmla="*/ 652 w 659"/>
              <a:gd name="T43" fmla="*/ 262 h 657"/>
              <a:gd name="T44" fmla="*/ 657 w 659"/>
              <a:gd name="T45" fmla="*/ 311 h 657"/>
              <a:gd name="T46" fmla="*/ 657 w 659"/>
              <a:gd name="T47" fmla="*/ 345 h 657"/>
              <a:gd name="T48" fmla="*/ 652 w 659"/>
              <a:gd name="T49" fmla="*/ 395 h 657"/>
              <a:gd name="T50" fmla="*/ 633 w 659"/>
              <a:gd name="T51" fmla="*/ 457 h 657"/>
              <a:gd name="T52" fmla="*/ 583 w 659"/>
              <a:gd name="T53" fmla="*/ 537 h 657"/>
              <a:gd name="T54" fmla="*/ 514 w 659"/>
              <a:gd name="T55" fmla="*/ 600 h 657"/>
              <a:gd name="T56" fmla="*/ 428 w 659"/>
              <a:gd name="T57" fmla="*/ 642 h 657"/>
              <a:gd name="T58" fmla="*/ 379 w 659"/>
              <a:gd name="T59" fmla="*/ 653 h 657"/>
              <a:gd name="T60" fmla="*/ 330 w 659"/>
              <a:gd name="T61" fmla="*/ 657 h 657"/>
              <a:gd name="T62" fmla="*/ 330 w 659"/>
              <a:gd name="T63" fmla="*/ 37 h 657"/>
              <a:gd name="T64" fmla="*/ 244 w 659"/>
              <a:gd name="T65" fmla="*/ 49 h 657"/>
              <a:gd name="T66" fmla="*/ 167 w 659"/>
              <a:gd name="T67" fmla="*/ 87 h 657"/>
              <a:gd name="T68" fmla="*/ 105 w 659"/>
              <a:gd name="T69" fmla="*/ 144 h 657"/>
              <a:gd name="T70" fmla="*/ 61 w 659"/>
              <a:gd name="T71" fmla="*/ 215 h 657"/>
              <a:gd name="T72" fmla="*/ 39 w 659"/>
              <a:gd name="T73" fmla="*/ 298 h 657"/>
              <a:gd name="T74" fmla="*/ 39 w 659"/>
              <a:gd name="T75" fmla="*/ 357 h 657"/>
              <a:gd name="T76" fmla="*/ 61 w 659"/>
              <a:gd name="T77" fmla="*/ 442 h 657"/>
              <a:gd name="T78" fmla="*/ 105 w 659"/>
              <a:gd name="T79" fmla="*/ 513 h 657"/>
              <a:gd name="T80" fmla="*/ 167 w 659"/>
              <a:gd name="T81" fmla="*/ 569 h 657"/>
              <a:gd name="T82" fmla="*/ 244 w 659"/>
              <a:gd name="T83" fmla="*/ 606 h 657"/>
              <a:gd name="T84" fmla="*/ 330 w 659"/>
              <a:gd name="T85" fmla="*/ 619 h 657"/>
              <a:gd name="T86" fmla="*/ 389 w 659"/>
              <a:gd name="T87" fmla="*/ 614 h 657"/>
              <a:gd name="T88" fmla="*/ 468 w 659"/>
              <a:gd name="T89" fmla="*/ 584 h 657"/>
              <a:gd name="T90" fmla="*/ 535 w 659"/>
              <a:gd name="T91" fmla="*/ 535 h 657"/>
              <a:gd name="T92" fmla="*/ 586 w 659"/>
              <a:gd name="T93" fmla="*/ 467 h 657"/>
              <a:gd name="T94" fmla="*/ 614 w 659"/>
              <a:gd name="T95" fmla="*/ 387 h 657"/>
              <a:gd name="T96" fmla="*/ 621 w 659"/>
              <a:gd name="T97" fmla="*/ 328 h 657"/>
              <a:gd name="T98" fmla="*/ 608 w 659"/>
              <a:gd name="T99" fmla="*/ 242 h 657"/>
              <a:gd name="T100" fmla="*/ 571 w 659"/>
              <a:gd name="T101" fmla="*/ 165 h 657"/>
              <a:gd name="T102" fmla="*/ 515 w 659"/>
              <a:gd name="T103" fmla="*/ 103 h 657"/>
              <a:gd name="T104" fmla="*/ 442 w 659"/>
              <a:gd name="T105" fmla="*/ 60 h 657"/>
              <a:gd name="T106" fmla="*/ 359 w 659"/>
              <a:gd name="T107" fmla="*/ 39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9" h="657">
                <a:moveTo>
                  <a:pt x="330" y="657"/>
                </a:moveTo>
                <a:lnTo>
                  <a:pt x="330" y="657"/>
                </a:lnTo>
                <a:lnTo>
                  <a:pt x="312" y="657"/>
                </a:lnTo>
                <a:lnTo>
                  <a:pt x="296" y="655"/>
                </a:lnTo>
                <a:lnTo>
                  <a:pt x="280" y="653"/>
                </a:lnTo>
                <a:lnTo>
                  <a:pt x="264" y="650"/>
                </a:lnTo>
                <a:lnTo>
                  <a:pt x="248" y="646"/>
                </a:lnTo>
                <a:lnTo>
                  <a:pt x="231" y="642"/>
                </a:lnTo>
                <a:lnTo>
                  <a:pt x="202" y="631"/>
                </a:lnTo>
                <a:lnTo>
                  <a:pt x="172" y="618"/>
                </a:lnTo>
                <a:lnTo>
                  <a:pt x="145" y="600"/>
                </a:lnTo>
                <a:lnTo>
                  <a:pt x="120" y="582"/>
                </a:lnTo>
                <a:lnTo>
                  <a:pt x="97" y="560"/>
                </a:lnTo>
                <a:lnTo>
                  <a:pt x="76" y="537"/>
                </a:lnTo>
                <a:lnTo>
                  <a:pt x="57" y="512"/>
                </a:lnTo>
                <a:lnTo>
                  <a:pt x="41" y="485"/>
                </a:lnTo>
                <a:lnTo>
                  <a:pt x="27" y="457"/>
                </a:lnTo>
                <a:lnTo>
                  <a:pt x="15" y="426"/>
                </a:lnTo>
                <a:lnTo>
                  <a:pt x="11" y="410"/>
                </a:lnTo>
                <a:lnTo>
                  <a:pt x="7" y="395"/>
                </a:lnTo>
                <a:lnTo>
                  <a:pt x="4" y="379"/>
                </a:lnTo>
                <a:lnTo>
                  <a:pt x="3" y="361"/>
                </a:lnTo>
                <a:lnTo>
                  <a:pt x="2" y="345"/>
                </a:lnTo>
                <a:lnTo>
                  <a:pt x="0" y="328"/>
                </a:lnTo>
                <a:lnTo>
                  <a:pt x="0" y="328"/>
                </a:lnTo>
                <a:lnTo>
                  <a:pt x="2" y="311"/>
                </a:lnTo>
                <a:lnTo>
                  <a:pt x="3" y="294"/>
                </a:lnTo>
                <a:lnTo>
                  <a:pt x="4" y="278"/>
                </a:lnTo>
                <a:lnTo>
                  <a:pt x="7" y="262"/>
                </a:lnTo>
                <a:lnTo>
                  <a:pt x="11" y="246"/>
                </a:lnTo>
                <a:lnTo>
                  <a:pt x="15" y="231"/>
                </a:lnTo>
                <a:lnTo>
                  <a:pt x="27" y="200"/>
                </a:lnTo>
                <a:lnTo>
                  <a:pt x="41" y="172"/>
                </a:lnTo>
                <a:lnTo>
                  <a:pt x="57" y="145"/>
                </a:lnTo>
                <a:lnTo>
                  <a:pt x="76" y="119"/>
                </a:lnTo>
                <a:lnTo>
                  <a:pt x="97" y="95"/>
                </a:lnTo>
                <a:lnTo>
                  <a:pt x="120" y="75"/>
                </a:lnTo>
                <a:lnTo>
                  <a:pt x="145" y="55"/>
                </a:lnTo>
                <a:lnTo>
                  <a:pt x="172" y="39"/>
                </a:lnTo>
                <a:lnTo>
                  <a:pt x="202" y="25"/>
                </a:lnTo>
                <a:lnTo>
                  <a:pt x="231" y="15"/>
                </a:lnTo>
                <a:lnTo>
                  <a:pt x="248" y="9"/>
                </a:lnTo>
                <a:lnTo>
                  <a:pt x="264" y="6"/>
                </a:lnTo>
                <a:lnTo>
                  <a:pt x="280" y="2"/>
                </a:lnTo>
                <a:lnTo>
                  <a:pt x="296" y="1"/>
                </a:lnTo>
                <a:lnTo>
                  <a:pt x="312" y="0"/>
                </a:lnTo>
                <a:lnTo>
                  <a:pt x="330" y="0"/>
                </a:lnTo>
                <a:lnTo>
                  <a:pt x="330" y="0"/>
                </a:lnTo>
                <a:lnTo>
                  <a:pt x="347" y="0"/>
                </a:lnTo>
                <a:lnTo>
                  <a:pt x="363" y="1"/>
                </a:lnTo>
                <a:lnTo>
                  <a:pt x="379" y="2"/>
                </a:lnTo>
                <a:lnTo>
                  <a:pt x="395" y="6"/>
                </a:lnTo>
                <a:lnTo>
                  <a:pt x="411" y="9"/>
                </a:lnTo>
                <a:lnTo>
                  <a:pt x="428" y="15"/>
                </a:lnTo>
                <a:lnTo>
                  <a:pt x="457" y="25"/>
                </a:lnTo>
                <a:lnTo>
                  <a:pt x="487" y="39"/>
                </a:lnTo>
                <a:lnTo>
                  <a:pt x="514" y="55"/>
                </a:lnTo>
                <a:lnTo>
                  <a:pt x="539" y="75"/>
                </a:lnTo>
                <a:lnTo>
                  <a:pt x="562" y="95"/>
                </a:lnTo>
                <a:lnTo>
                  <a:pt x="583" y="119"/>
                </a:lnTo>
                <a:lnTo>
                  <a:pt x="602" y="145"/>
                </a:lnTo>
                <a:lnTo>
                  <a:pt x="618" y="172"/>
                </a:lnTo>
                <a:lnTo>
                  <a:pt x="633" y="200"/>
                </a:lnTo>
                <a:lnTo>
                  <a:pt x="644" y="231"/>
                </a:lnTo>
                <a:lnTo>
                  <a:pt x="648" y="246"/>
                </a:lnTo>
                <a:lnTo>
                  <a:pt x="652" y="262"/>
                </a:lnTo>
                <a:lnTo>
                  <a:pt x="655" y="278"/>
                </a:lnTo>
                <a:lnTo>
                  <a:pt x="657" y="294"/>
                </a:lnTo>
                <a:lnTo>
                  <a:pt x="657" y="311"/>
                </a:lnTo>
                <a:lnTo>
                  <a:pt x="659" y="328"/>
                </a:lnTo>
                <a:lnTo>
                  <a:pt x="659" y="328"/>
                </a:lnTo>
                <a:lnTo>
                  <a:pt x="657" y="345"/>
                </a:lnTo>
                <a:lnTo>
                  <a:pt x="657" y="361"/>
                </a:lnTo>
                <a:lnTo>
                  <a:pt x="655" y="379"/>
                </a:lnTo>
                <a:lnTo>
                  <a:pt x="652" y="395"/>
                </a:lnTo>
                <a:lnTo>
                  <a:pt x="648" y="410"/>
                </a:lnTo>
                <a:lnTo>
                  <a:pt x="644" y="426"/>
                </a:lnTo>
                <a:lnTo>
                  <a:pt x="633" y="457"/>
                </a:lnTo>
                <a:lnTo>
                  <a:pt x="618" y="485"/>
                </a:lnTo>
                <a:lnTo>
                  <a:pt x="602" y="512"/>
                </a:lnTo>
                <a:lnTo>
                  <a:pt x="583" y="537"/>
                </a:lnTo>
                <a:lnTo>
                  <a:pt x="562" y="560"/>
                </a:lnTo>
                <a:lnTo>
                  <a:pt x="539" y="582"/>
                </a:lnTo>
                <a:lnTo>
                  <a:pt x="514" y="600"/>
                </a:lnTo>
                <a:lnTo>
                  <a:pt x="487" y="618"/>
                </a:lnTo>
                <a:lnTo>
                  <a:pt x="457" y="631"/>
                </a:lnTo>
                <a:lnTo>
                  <a:pt x="428" y="642"/>
                </a:lnTo>
                <a:lnTo>
                  <a:pt x="411" y="646"/>
                </a:lnTo>
                <a:lnTo>
                  <a:pt x="395" y="650"/>
                </a:lnTo>
                <a:lnTo>
                  <a:pt x="379" y="653"/>
                </a:lnTo>
                <a:lnTo>
                  <a:pt x="363" y="655"/>
                </a:lnTo>
                <a:lnTo>
                  <a:pt x="347" y="657"/>
                </a:lnTo>
                <a:lnTo>
                  <a:pt x="330" y="657"/>
                </a:lnTo>
                <a:lnTo>
                  <a:pt x="330" y="657"/>
                </a:lnTo>
                <a:close/>
                <a:moveTo>
                  <a:pt x="330" y="37"/>
                </a:moveTo>
                <a:lnTo>
                  <a:pt x="330" y="37"/>
                </a:lnTo>
                <a:lnTo>
                  <a:pt x="300" y="39"/>
                </a:lnTo>
                <a:lnTo>
                  <a:pt x="270" y="43"/>
                </a:lnTo>
                <a:lnTo>
                  <a:pt x="244" y="49"/>
                </a:lnTo>
                <a:lnTo>
                  <a:pt x="217" y="60"/>
                </a:lnTo>
                <a:lnTo>
                  <a:pt x="191" y="72"/>
                </a:lnTo>
                <a:lnTo>
                  <a:pt x="167" y="87"/>
                </a:lnTo>
                <a:lnTo>
                  <a:pt x="144" y="103"/>
                </a:lnTo>
                <a:lnTo>
                  <a:pt x="124" y="122"/>
                </a:lnTo>
                <a:lnTo>
                  <a:pt x="105" y="144"/>
                </a:lnTo>
                <a:lnTo>
                  <a:pt x="88" y="165"/>
                </a:lnTo>
                <a:lnTo>
                  <a:pt x="73" y="189"/>
                </a:lnTo>
                <a:lnTo>
                  <a:pt x="61" y="215"/>
                </a:lnTo>
                <a:lnTo>
                  <a:pt x="51" y="242"/>
                </a:lnTo>
                <a:lnTo>
                  <a:pt x="45" y="270"/>
                </a:lnTo>
                <a:lnTo>
                  <a:pt x="39" y="298"/>
                </a:lnTo>
                <a:lnTo>
                  <a:pt x="38" y="328"/>
                </a:lnTo>
                <a:lnTo>
                  <a:pt x="38" y="328"/>
                </a:lnTo>
                <a:lnTo>
                  <a:pt x="39" y="357"/>
                </a:lnTo>
                <a:lnTo>
                  <a:pt x="45" y="387"/>
                </a:lnTo>
                <a:lnTo>
                  <a:pt x="51" y="415"/>
                </a:lnTo>
                <a:lnTo>
                  <a:pt x="61" y="442"/>
                </a:lnTo>
                <a:lnTo>
                  <a:pt x="73" y="467"/>
                </a:lnTo>
                <a:lnTo>
                  <a:pt x="88" y="490"/>
                </a:lnTo>
                <a:lnTo>
                  <a:pt x="105" y="513"/>
                </a:lnTo>
                <a:lnTo>
                  <a:pt x="124" y="535"/>
                </a:lnTo>
                <a:lnTo>
                  <a:pt x="144" y="553"/>
                </a:lnTo>
                <a:lnTo>
                  <a:pt x="167" y="569"/>
                </a:lnTo>
                <a:lnTo>
                  <a:pt x="191" y="584"/>
                </a:lnTo>
                <a:lnTo>
                  <a:pt x="217" y="596"/>
                </a:lnTo>
                <a:lnTo>
                  <a:pt x="244" y="606"/>
                </a:lnTo>
                <a:lnTo>
                  <a:pt x="270" y="614"/>
                </a:lnTo>
                <a:lnTo>
                  <a:pt x="300" y="618"/>
                </a:lnTo>
                <a:lnTo>
                  <a:pt x="330" y="619"/>
                </a:lnTo>
                <a:lnTo>
                  <a:pt x="330" y="619"/>
                </a:lnTo>
                <a:lnTo>
                  <a:pt x="359" y="618"/>
                </a:lnTo>
                <a:lnTo>
                  <a:pt x="389" y="614"/>
                </a:lnTo>
                <a:lnTo>
                  <a:pt x="415" y="606"/>
                </a:lnTo>
                <a:lnTo>
                  <a:pt x="442" y="596"/>
                </a:lnTo>
                <a:lnTo>
                  <a:pt x="468" y="584"/>
                </a:lnTo>
                <a:lnTo>
                  <a:pt x="492" y="569"/>
                </a:lnTo>
                <a:lnTo>
                  <a:pt x="515" y="553"/>
                </a:lnTo>
                <a:lnTo>
                  <a:pt x="535" y="535"/>
                </a:lnTo>
                <a:lnTo>
                  <a:pt x="554" y="513"/>
                </a:lnTo>
                <a:lnTo>
                  <a:pt x="571" y="490"/>
                </a:lnTo>
                <a:lnTo>
                  <a:pt x="586" y="467"/>
                </a:lnTo>
                <a:lnTo>
                  <a:pt x="598" y="442"/>
                </a:lnTo>
                <a:lnTo>
                  <a:pt x="608" y="415"/>
                </a:lnTo>
                <a:lnTo>
                  <a:pt x="614" y="387"/>
                </a:lnTo>
                <a:lnTo>
                  <a:pt x="620" y="357"/>
                </a:lnTo>
                <a:lnTo>
                  <a:pt x="621" y="328"/>
                </a:lnTo>
                <a:lnTo>
                  <a:pt x="621" y="328"/>
                </a:lnTo>
                <a:lnTo>
                  <a:pt x="620" y="298"/>
                </a:lnTo>
                <a:lnTo>
                  <a:pt x="614" y="270"/>
                </a:lnTo>
                <a:lnTo>
                  <a:pt x="608" y="242"/>
                </a:lnTo>
                <a:lnTo>
                  <a:pt x="598" y="215"/>
                </a:lnTo>
                <a:lnTo>
                  <a:pt x="586" y="189"/>
                </a:lnTo>
                <a:lnTo>
                  <a:pt x="571" y="165"/>
                </a:lnTo>
                <a:lnTo>
                  <a:pt x="554" y="144"/>
                </a:lnTo>
                <a:lnTo>
                  <a:pt x="535" y="122"/>
                </a:lnTo>
                <a:lnTo>
                  <a:pt x="515" y="103"/>
                </a:lnTo>
                <a:lnTo>
                  <a:pt x="492" y="87"/>
                </a:lnTo>
                <a:lnTo>
                  <a:pt x="468" y="72"/>
                </a:lnTo>
                <a:lnTo>
                  <a:pt x="442" y="60"/>
                </a:lnTo>
                <a:lnTo>
                  <a:pt x="415" y="49"/>
                </a:lnTo>
                <a:lnTo>
                  <a:pt x="389" y="43"/>
                </a:lnTo>
                <a:lnTo>
                  <a:pt x="359" y="39"/>
                </a:lnTo>
                <a:lnTo>
                  <a:pt x="330" y="37"/>
                </a:lnTo>
                <a:lnTo>
                  <a:pt x="330" y="37"/>
                </a:lnTo>
                <a:close/>
              </a:path>
            </a:pathLst>
          </a:custGeom>
          <a:solidFill>
            <a:schemeClr val="accent3"/>
          </a:solidFill>
          <a:ln w="9525">
            <a:solidFill>
              <a:schemeClr val="accent3"/>
            </a:solidFill>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a:ln>
                <a:noFill/>
              </a:ln>
              <a:solidFill>
                <a:srgbClr val="000000"/>
              </a:solidFill>
              <a:effectLst/>
              <a:uLnTx/>
              <a:uFillTx/>
              <a:latin typeface="Open Sans"/>
            </a:endParaRPr>
          </a:p>
        </p:txBody>
      </p:sp>
      <p:sp>
        <p:nvSpPr>
          <p:cNvPr id="130" name="ZoneTexte 129">
            <a:extLst>
              <a:ext uri="{FF2B5EF4-FFF2-40B4-BE49-F238E27FC236}">
                <a16:creationId xmlns:a16="http://schemas.microsoft.com/office/drawing/2014/main" id="{3C69F540-0E29-131D-5A57-597325546BB4}"/>
              </a:ext>
            </a:extLst>
          </p:cNvPr>
          <p:cNvSpPr txBox="1"/>
          <p:nvPr/>
        </p:nvSpPr>
        <p:spPr>
          <a:xfrm>
            <a:off x="9048113" y="3121936"/>
            <a:ext cx="2738826" cy="830997"/>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dirty="0">
                <a:solidFill>
                  <a:prstClr val="black"/>
                </a:solidFill>
                <a:latin typeface="Calibri" panose="020F0502020204030204" pitchFamily="34" charset="0"/>
                <a:cs typeface="Calibri" panose="020F0502020204030204" pitchFamily="34" charset="0"/>
              </a:rPr>
              <a:t>E</a:t>
            </a:r>
            <a:r>
              <a:rPr lang="fr-FR" sz="1600" dirty="0" err="1">
                <a:solidFill>
                  <a:prstClr val="black"/>
                </a:solidFill>
                <a:latin typeface="Calibri" panose="020F0502020204030204" pitchFamily="34" charset="0"/>
                <a:cs typeface="Calibri" panose="020F0502020204030204" pitchFamily="34" charset="0"/>
              </a:rPr>
              <a:t>xaminer</a:t>
            </a:r>
            <a:r>
              <a:rPr lang="fr-FR" sz="1600" dirty="0">
                <a:solidFill>
                  <a:prstClr val="black"/>
                </a:solidFill>
                <a:latin typeface="Calibri" panose="020F0502020204030204" pitchFamily="34" charset="0"/>
                <a:cs typeface="Calibri" panose="020F0502020204030204" pitchFamily="34" charset="0"/>
              </a:rPr>
              <a:t> si le projet financé aurait été réalisé en l’absence de la garantie</a:t>
            </a:r>
          </a:p>
        </p:txBody>
      </p:sp>
      <p:sp>
        <p:nvSpPr>
          <p:cNvPr id="131" name="ZoneTexte 130">
            <a:extLst>
              <a:ext uri="{FF2B5EF4-FFF2-40B4-BE49-F238E27FC236}">
                <a16:creationId xmlns:a16="http://schemas.microsoft.com/office/drawing/2014/main" id="{106A4828-217C-ADFE-BEC5-85A24CAD9DCF}"/>
              </a:ext>
            </a:extLst>
          </p:cNvPr>
          <p:cNvSpPr txBox="1"/>
          <p:nvPr/>
        </p:nvSpPr>
        <p:spPr>
          <a:xfrm>
            <a:off x="9073212" y="4688630"/>
            <a:ext cx="2713727" cy="830997"/>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dirty="0">
                <a:solidFill>
                  <a:prstClr val="black"/>
                </a:solidFill>
                <a:latin typeface="Calibri" panose="020F0502020204030204" pitchFamily="34" charset="0"/>
                <a:cs typeface="Calibri" panose="020F0502020204030204" pitchFamily="34" charset="0"/>
              </a:rPr>
              <a:t>Evaluer l’ensemble des effets économiques (positifs et négatifs)</a:t>
            </a:r>
          </a:p>
        </p:txBody>
      </p:sp>
      <p:sp>
        <p:nvSpPr>
          <p:cNvPr id="6" name="Triangle isocèle 5">
            <a:extLst>
              <a:ext uri="{FF2B5EF4-FFF2-40B4-BE49-F238E27FC236}">
                <a16:creationId xmlns:a16="http://schemas.microsoft.com/office/drawing/2014/main" id="{E173EBF5-597E-287D-61F0-56DD38551E77}"/>
              </a:ext>
            </a:extLst>
          </p:cNvPr>
          <p:cNvSpPr/>
          <p:nvPr/>
        </p:nvSpPr>
        <p:spPr bwMode="gray">
          <a:xfrm rot="10800000">
            <a:off x="2236798" y="6482646"/>
            <a:ext cx="1529084" cy="383342"/>
          </a:xfrm>
          <a:prstGeom prst="triangle">
            <a:avLst/>
          </a:prstGeom>
          <a:solidFill>
            <a:schemeClr val="bg1">
              <a:lumMod val="75000"/>
            </a:schemeClr>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fr-FR" sz="1600" b="1" dirty="0">
              <a:solidFill>
                <a:schemeClr val="bg1"/>
              </a:solidFill>
            </a:endParaRPr>
          </a:p>
        </p:txBody>
      </p:sp>
      <p:sp>
        <p:nvSpPr>
          <p:cNvPr id="7" name="Triangle isocèle 6">
            <a:extLst>
              <a:ext uri="{FF2B5EF4-FFF2-40B4-BE49-F238E27FC236}">
                <a16:creationId xmlns:a16="http://schemas.microsoft.com/office/drawing/2014/main" id="{46DA4DB7-9B93-1445-D8F6-CAEAEDA70822}"/>
              </a:ext>
            </a:extLst>
          </p:cNvPr>
          <p:cNvSpPr/>
          <p:nvPr/>
        </p:nvSpPr>
        <p:spPr bwMode="gray">
          <a:xfrm rot="10800000">
            <a:off x="9391758" y="6482646"/>
            <a:ext cx="1529084" cy="383342"/>
          </a:xfrm>
          <a:prstGeom prst="triangle">
            <a:avLst/>
          </a:prstGeom>
          <a:solidFill>
            <a:schemeClr val="accent3">
              <a:lumMod val="40000"/>
              <a:lumOff val="60000"/>
            </a:schemeClr>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fr-FR" sz="1600" b="1" dirty="0">
              <a:solidFill>
                <a:schemeClr val="bg1"/>
              </a:solidFill>
            </a:endParaRPr>
          </a:p>
        </p:txBody>
      </p:sp>
      <p:pic>
        <p:nvPicPr>
          <p:cNvPr id="1026" name="Picture 2" descr="prêt ">
            <a:extLst>
              <a:ext uri="{FF2B5EF4-FFF2-40B4-BE49-F238E27FC236}">
                <a16:creationId xmlns:a16="http://schemas.microsoft.com/office/drawing/2014/main" id="{C8DAE998-D812-A59F-FA1D-EC53C4BBE08C}"/>
              </a:ext>
            </a:extLst>
          </p:cNvPr>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78425" y="4836460"/>
            <a:ext cx="438315" cy="43831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rêt ">
            <a:extLst>
              <a:ext uri="{FF2B5EF4-FFF2-40B4-BE49-F238E27FC236}">
                <a16:creationId xmlns:a16="http://schemas.microsoft.com/office/drawing/2014/main" id="{0D22236E-C131-6F4B-ECB8-327C6F7B4364}"/>
              </a:ext>
            </a:extLst>
          </p:cNvPr>
          <p:cNvPicPr>
            <a:picLocks noChangeAspect="1" noChangeArrowheads="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17512" y="3302071"/>
            <a:ext cx="360139" cy="36013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oint de rencontre ">
            <a:extLst>
              <a:ext uri="{FF2B5EF4-FFF2-40B4-BE49-F238E27FC236}">
                <a16:creationId xmlns:a16="http://schemas.microsoft.com/office/drawing/2014/main" id="{524C7A35-FA90-A234-834E-EA710F218E8A}"/>
              </a:ext>
            </a:extLst>
          </p:cNvPr>
          <p:cNvPicPr>
            <a:picLocks noChangeAspect="1" noChangeArrowheads="1"/>
          </p:cNvPicPr>
          <p:nvPr/>
        </p:nvPicPr>
        <p:blipFill>
          <a:blip r:embed="rId5">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13725" y="4870791"/>
            <a:ext cx="466673" cy="46667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hef de projet ">
            <a:extLst>
              <a:ext uri="{FF2B5EF4-FFF2-40B4-BE49-F238E27FC236}">
                <a16:creationId xmlns:a16="http://schemas.microsoft.com/office/drawing/2014/main" id="{96AC3360-EC3E-8278-75E8-2618E2CED108}"/>
              </a:ext>
            </a:extLst>
          </p:cNvPr>
          <p:cNvPicPr>
            <a:picLocks noChangeAspect="1" noChangeArrowheads="1"/>
          </p:cNvPicPr>
          <p:nvPr/>
        </p:nvPicPr>
        <p:blipFill>
          <a:blip r:embed="rId6">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63122" y="3302071"/>
            <a:ext cx="373430" cy="3734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837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B826D9D-AB9C-33EB-5502-EAD7E3CF39F2}"/>
              </a:ext>
            </a:extLst>
          </p:cNvPr>
          <p:cNvSpPr txBox="1">
            <a:spLocks/>
          </p:cNvSpPr>
          <p:nvPr/>
        </p:nvSpPr>
        <p:spPr bwMode="gray">
          <a:xfrm>
            <a:off x="796517" y="1553029"/>
            <a:ext cx="5299483" cy="3676468"/>
          </a:xfrm>
          <a:prstGeom prst="rect">
            <a:avLst/>
          </a:prstGeom>
        </p:spPr>
        <p:txBody>
          <a:bodyPr vert="horz" lIns="0" tIns="0" rIns="0" bIns="0" rtlCol="0" anchor="t" anchorCtr="0">
            <a:noAutofit/>
          </a:bodyPr>
          <a:lstStyle>
            <a:lvl1pPr algn="l" defTabSz="1219170" rtl="0" eaLnBrk="1" latinLnBrk="0" hangingPunct="1">
              <a:spcBef>
                <a:spcPct val="0"/>
              </a:spcBef>
              <a:buNone/>
              <a:defRPr sz="2000" kern="1200">
                <a:solidFill>
                  <a:schemeClr val="tx1"/>
                </a:solidFill>
                <a:latin typeface="+mj-lt"/>
                <a:ea typeface="+mj-ea"/>
                <a:cs typeface="+mj-cs"/>
              </a:defRPr>
            </a:lvl1pPr>
          </a:lstStyle>
          <a:p>
            <a:pPr algn="just">
              <a:defRPr/>
            </a:pPr>
            <a:r>
              <a:rPr lang="fr-FR" sz="5400" dirty="0">
                <a:latin typeface="Calibri" panose="020F0502020204030204" pitchFamily="34" charset="0"/>
                <a:cs typeface="Calibri" panose="020F0502020204030204" pitchFamily="34" charset="0"/>
              </a:rPr>
              <a:t>Pourquoi l’évaluation de l’impact</a:t>
            </a:r>
            <a:r>
              <a:rPr lang="en-US" sz="5400" dirty="0">
                <a:latin typeface="Calibri" panose="020F0502020204030204" pitchFamily="34" charset="0"/>
                <a:ea typeface="Open Sans" panose="020B0606030504020204" pitchFamily="34" charset="0"/>
                <a:cs typeface="Calibri" panose="020F0502020204030204" pitchFamily="34" charset="0"/>
              </a:rPr>
              <a:t> </a:t>
            </a:r>
            <a:r>
              <a:rPr lang="fr-FR" sz="5400" b="1" dirty="0">
                <a:latin typeface="Calibri" panose="020F0502020204030204" pitchFamily="34" charset="0"/>
                <a:cs typeface="Calibri" panose="020F0502020204030204" pitchFamily="34" charset="0"/>
              </a:rPr>
              <a:t>est un véritable défi technique ?</a:t>
            </a:r>
            <a:endParaRPr lang="en-US" sz="5400" b="1" dirty="0">
              <a:latin typeface="Calibri" panose="020F0502020204030204" pitchFamily="34" charset="0"/>
              <a:ea typeface="Open Sans" panose="020B0606030504020204" pitchFamily="34" charset="0"/>
              <a:cs typeface="Calibri" panose="020F0502020204030204" pitchFamily="34" charset="0"/>
            </a:endParaRPr>
          </a:p>
        </p:txBody>
      </p:sp>
      <p:cxnSp>
        <p:nvCxnSpPr>
          <p:cNvPr id="8" name="Connecteur droit avec flèche 7">
            <a:extLst>
              <a:ext uri="{FF2B5EF4-FFF2-40B4-BE49-F238E27FC236}">
                <a16:creationId xmlns:a16="http://schemas.microsoft.com/office/drawing/2014/main" id="{E2A6103B-38A1-6CBA-C608-5B94D3708108}"/>
              </a:ext>
            </a:extLst>
          </p:cNvPr>
          <p:cNvCxnSpPr>
            <a:cxnSpLocks/>
          </p:cNvCxnSpPr>
          <p:nvPr/>
        </p:nvCxnSpPr>
        <p:spPr>
          <a:xfrm>
            <a:off x="7325090" y="1349829"/>
            <a:ext cx="1685427" cy="0"/>
          </a:xfrm>
          <a:prstGeom prst="straightConnector1">
            <a:avLst/>
          </a:prstGeom>
          <a:ln w="76200">
            <a:solidFill>
              <a:schemeClr val="bg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 name="ZoneTexte 10">
            <a:extLst>
              <a:ext uri="{FF2B5EF4-FFF2-40B4-BE49-F238E27FC236}">
                <a16:creationId xmlns:a16="http://schemas.microsoft.com/office/drawing/2014/main" id="{E8D9A371-D922-DDB1-9585-E136C3A7AE73}"/>
              </a:ext>
            </a:extLst>
          </p:cNvPr>
          <p:cNvSpPr txBox="1"/>
          <p:nvPr/>
        </p:nvSpPr>
        <p:spPr>
          <a:xfrm>
            <a:off x="7242960" y="894271"/>
            <a:ext cx="4485545" cy="461665"/>
          </a:xfrm>
          <a:prstGeom prst="rect">
            <a:avLst/>
          </a:prstGeom>
          <a:noFill/>
        </p:spPr>
        <p:txBody>
          <a:bodyPr wrap="square">
            <a:spAutoFit/>
          </a:bodyPr>
          <a:lstStyle/>
          <a:p>
            <a:pPr>
              <a:spcBef>
                <a:spcPts val="600"/>
              </a:spcBef>
              <a:buSzPct val="100000"/>
            </a:pPr>
            <a:r>
              <a:rPr lang="fr-FR" sz="2400" b="1" dirty="0" err="1">
                <a:solidFill>
                  <a:srgbClr val="313131"/>
                </a:solidFill>
              </a:rPr>
              <a:t>Additionnalité</a:t>
            </a:r>
            <a:r>
              <a:rPr lang="fr-FR" sz="2400" b="1" dirty="0">
                <a:solidFill>
                  <a:srgbClr val="313131"/>
                </a:solidFill>
              </a:rPr>
              <a:t> financière </a:t>
            </a:r>
          </a:p>
        </p:txBody>
      </p:sp>
      <p:sp>
        <p:nvSpPr>
          <p:cNvPr id="12" name="ZoneTexte 11">
            <a:extLst>
              <a:ext uri="{FF2B5EF4-FFF2-40B4-BE49-F238E27FC236}">
                <a16:creationId xmlns:a16="http://schemas.microsoft.com/office/drawing/2014/main" id="{E8508FC5-DB99-8A79-F5F6-60E285B4F146}"/>
              </a:ext>
            </a:extLst>
          </p:cNvPr>
          <p:cNvSpPr txBox="1"/>
          <p:nvPr/>
        </p:nvSpPr>
        <p:spPr>
          <a:xfrm>
            <a:off x="7187204" y="4092573"/>
            <a:ext cx="4485545" cy="461665"/>
          </a:xfrm>
          <a:prstGeom prst="rect">
            <a:avLst/>
          </a:prstGeom>
          <a:noFill/>
        </p:spPr>
        <p:txBody>
          <a:bodyPr wrap="square">
            <a:spAutoFit/>
          </a:bodyPr>
          <a:lstStyle/>
          <a:p>
            <a:pPr>
              <a:spcBef>
                <a:spcPts val="600"/>
              </a:spcBef>
              <a:buSzPct val="100000"/>
            </a:pPr>
            <a:r>
              <a:rPr lang="fr-FR" sz="2400" b="1" dirty="0" err="1">
                <a:solidFill>
                  <a:srgbClr val="313131"/>
                </a:solidFill>
              </a:rPr>
              <a:t>Additionnalité</a:t>
            </a:r>
            <a:r>
              <a:rPr lang="fr-FR" sz="2400" b="1" dirty="0">
                <a:solidFill>
                  <a:srgbClr val="313131"/>
                </a:solidFill>
              </a:rPr>
              <a:t> économique  </a:t>
            </a:r>
          </a:p>
        </p:txBody>
      </p:sp>
      <p:sp>
        <p:nvSpPr>
          <p:cNvPr id="14" name="ZoneTexte 13">
            <a:extLst>
              <a:ext uri="{FF2B5EF4-FFF2-40B4-BE49-F238E27FC236}">
                <a16:creationId xmlns:a16="http://schemas.microsoft.com/office/drawing/2014/main" id="{31065022-CF49-F7E3-7656-3B9608B3DE2E}"/>
              </a:ext>
            </a:extLst>
          </p:cNvPr>
          <p:cNvSpPr txBox="1"/>
          <p:nvPr/>
        </p:nvSpPr>
        <p:spPr>
          <a:xfrm>
            <a:off x="7187204" y="1683481"/>
            <a:ext cx="4811840" cy="2062103"/>
          </a:xfrm>
          <a:prstGeom prst="rect">
            <a:avLst/>
          </a:prstGeom>
          <a:noFill/>
        </p:spPr>
        <p:txBody>
          <a:bodyPr wrap="square">
            <a:spAutoFit/>
          </a:bodyPr>
          <a:lstStyle/>
          <a:p>
            <a:pPr marL="285750" indent="-285750" algn="just">
              <a:buFont typeface="Arial" panose="020B0604020202020204" pitchFamily="34" charset="0"/>
              <a:buChar char="•"/>
            </a:pPr>
            <a:r>
              <a:rPr lang="fr-FR" sz="1600" b="1" dirty="0"/>
              <a:t>Variable</a:t>
            </a:r>
            <a:r>
              <a:rPr lang="fr-FR" sz="1600" dirty="0"/>
              <a:t> selon le </a:t>
            </a:r>
            <a:r>
              <a:rPr lang="fr-FR" sz="1600" b="1" dirty="0"/>
              <a:t>secteur considéré </a:t>
            </a:r>
            <a:r>
              <a:rPr lang="fr-FR" sz="1600" dirty="0"/>
              <a:t>et le risque qui lui est associé, la </a:t>
            </a:r>
            <a:r>
              <a:rPr lang="fr-FR" sz="1600" b="1" dirty="0"/>
              <a:t>taille des entreprises </a:t>
            </a:r>
            <a:endParaRPr lang="fr-FR" sz="1600" dirty="0"/>
          </a:p>
          <a:p>
            <a:pPr marL="285750" indent="-285750" algn="just">
              <a:buFont typeface="Arial" panose="020B0604020202020204" pitchFamily="34" charset="0"/>
              <a:buChar char="•"/>
            </a:pPr>
            <a:r>
              <a:rPr lang="fr-FR" sz="1600" b="1" dirty="0"/>
              <a:t>Peut être influencée </a:t>
            </a:r>
            <a:r>
              <a:rPr lang="fr-FR" sz="1600" dirty="0"/>
              <a:t>par  les </a:t>
            </a:r>
            <a:r>
              <a:rPr lang="fr-FR" sz="1600" b="1" dirty="0"/>
              <a:t>règles appliquées</a:t>
            </a:r>
            <a:r>
              <a:rPr lang="fr-FR" sz="1600" dirty="0"/>
              <a:t> lors de l’octroi des garanties.</a:t>
            </a:r>
          </a:p>
          <a:p>
            <a:pPr marL="285750" indent="-285750" algn="just">
              <a:buFont typeface="Arial" panose="020B0604020202020204" pitchFamily="34" charset="0"/>
              <a:buChar char="•"/>
            </a:pPr>
            <a:endParaRPr lang="fr-FR" sz="1600" dirty="0"/>
          </a:p>
          <a:p>
            <a:pPr marL="285750" indent="-285750" algn="just">
              <a:buFont typeface="Arial" panose="020B0604020202020204" pitchFamily="34" charset="0"/>
              <a:buChar char="•"/>
            </a:pPr>
            <a:r>
              <a:rPr lang="fr-FR" sz="1600" b="1" dirty="0"/>
              <a:t>Biais de sélection des bénéficiaires </a:t>
            </a:r>
            <a:r>
              <a:rPr lang="fr-FR" sz="1600" dirty="0"/>
              <a:t>dans l’estimation de l’</a:t>
            </a:r>
            <a:r>
              <a:rPr lang="fr-FR" sz="1600" dirty="0" err="1"/>
              <a:t>additionalité</a:t>
            </a:r>
            <a:r>
              <a:rPr lang="fr-FR" sz="1600" dirty="0"/>
              <a:t>  </a:t>
            </a:r>
          </a:p>
        </p:txBody>
      </p:sp>
      <p:cxnSp>
        <p:nvCxnSpPr>
          <p:cNvPr id="17" name="Connecteur droit avec flèche 16">
            <a:extLst>
              <a:ext uri="{FF2B5EF4-FFF2-40B4-BE49-F238E27FC236}">
                <a16:creationId xmlns:a16="http://schemas.microsoft.com/office/drawing/2014/main" id="{8D64AF34-EDFE-BC85-B8C8-CB38CCEF8C72}"/>
              </a:ext>
            </a:extLst>
          </p:cNvPr>
          <p:cNvCxnSpPr>
            <a:cxnSpLocks/>
          </p:cNvCxnSpPr>
          <p:nvPr/>
        </p:nvCxnSpPr>
        <p:spPr>
          <a:xfrm>
            <a:off x="7325090" y="4554238"/>
            <a:ext cx="1685427" cy="0"/>
          </a:xfrm>
          <a:prstGeom prst="straightConnector1">
            <a:avLst/>
          </a:prstGeom>
          <a:ln w="76200">
            <a:solidFill>
              <a:schemeClr val="accent3"/>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ZoneTexte 17">
            <a:extLst>
              <a:ext uri="{FF2B5EF4-FFF2-40B4-BE49-F238E27FC236}">
                <a16:creationId xmlns:a16="http://schemas.microsoft.com/office/drawing/2014/main" id="{8BD8612D-32A8-0584-2D73-ADF544391814}"/>
              </a:ext>
            </a:extLst>
          </p:cNvPr>
          <p:cNvSpPr txBox="1"/>
          <p:nvPr/>
        </p:nvSpPr>
        <p:spPr>
          <a:xfrm>
            <a:off x="7242960" y="4901227"/>
            <a:ext cx="4811840" cy="1815882"/>
          </a:xfrm>
          <a:prstGeom prst="rect">
            <a:avLst/>
          </a:prstGeom>
          <a:noFill/>
        </p:spPr>
        <p:txBody>
          <a:bodyPr wrap="square">
            <a:spAutoFit/>
          </a:bodyPr>
          <a:lstStyle/>
          <a:p>
            <a:pPr marL="285750" indent="-285750" algn="just">
              <a:buFont typeface="Arial" panose="020B0604020202020204" pitchFamily="34" charset="0"/>
              <a:buChar char="•"/>
            </a:pPr>
            <a:r>
              <a:rPr lang="fr-FR" sz="1600" b="1" dirty="0"/>
              <a:t>Timing</a:t>
            </a:r>
            <a:r>
              <a:rPr lang="fr-FR" sz="1600" dirty="0"/>
              <a:t> : les retombées économiques peuvent mettre du temps à se manifester </a:t>
            </a:r>
          </a:p>
          <a:p>
            <a:pPr marL="285750" indent="-285750" algn="just">
              <a:buFont typeface="Arial" panose="020B0604020202020204" pitchFamily="34" charset="0"/>
              <a:buChar char="•"/>
            </a:pPr>
            <a:endParaRPr lang="fr-FR" sz="1600" dirty="0"/>
          </a:p>
          <a:p>
            <a:pPr marL="285750" indent="-285750" algn="just">
              <a:buFont typeface="Arial" panose="020B0604020202020204" pitchFamily="34" charset="0"/>
              <a:buChar char="•"/>
            </a:pPr>
            <a:r>
              <a:rPr lang="fr-FR" sz="1600" b="1" dirty="0"/>
              <a:t>La qualité des données </a:t>
            </a:r>
            <a:r>
              <a:rPr lang="fr-FR" sz="1600" dirty="0"/>
              <a:t>peut limiter la capité à évaluer correctement les données </a:t>
            </a:r>
          </a:p>
          <a:p>
            <a:pPr marL="285750" indent="-285750" algn="just">
              <a:buFont typeface="Arial" panose="020B0604020202020204" pitchFamily="34" charset="0"/>
              <a:buChar char="•"/>
            </a:pPr>
            <a:endParaRPr lang="fr-FR" sz="1600" dirty="0"/>
          </a:p>
          <a:p>
            <a:pPr marL="285750" indent="-285750" algn="just">
              <a:buFont typeface="Arial" panose="020B0604020202020204" pitchFamily="34" charset="0"/>
              <a:buChar char="•"/>
            </a:pPr>
            <a:r>
              <a:rPr lang="fr-FR" sz="1600" b="1" dirty="0"/>
              <a:t>Facteurs externes imprévisibles</a:t>
            </a:r>
          </a:p>
        </p:txBody>
      </p:sp>
    </p:spTree>
    <p:extLst>
      <p:ext uri="{BB962C8B-B14F-4D97-AF65-F5344CB8AC3E}">
        <p14:creationId xmlns:p14="http://schemas.microsoft.com/office/powerpoint/2010/main" val="2553844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73692A4-57C9-7658-C6EE-ABC9B7EAC601}"/>
              </a:ext>
            </a:extLst>
          </p:cNvPr>
          <p:cNvSpPr>
            <a:spLocks noGrp="1"/>
          </p:cNvSpPr>
          <p:nvPr>
            <p:ph type="title"/>
          </p:nvPr>
        </p:nvSpPr>
        <p:spPr>
          <a:xfrm>
            <a:off x="503992" y="454428"/>
            <a:ext cx="12431791" cy="1354217"/>
          </a:xfrm>
        </p:spPr>
        <p:txBody>
          <a:bodyPr/>
          <a:lstStyle/>
          <a:p>
            <a:r>
              <a:rPr lang="fr-FR" sz="2800" dirty="0"/>
              <a:t>L’approche d’évaluation d’impact des programmes et institutions de garantie permettant d’apprécier l’</a:t>
            </a:r>
            <a:r>
              <a:rPr lang="fr-FR" sz="2800" dirty="0" err="1"/>
              <a:t>additionnalité</a:t>
            </a:r>
            <a:r>
              <a:rPr lang="fr-FR" sz="2800" dirty="0"/>
              <a:t> financière et économique </a:t>
            </a:r>
            <a:br>
              <a:rPr lang="fr-FR" sz="3200" dirty="0"/>
            </a:br>
            <a:endParaRPr lang="fr-FR" sz="3200" dirty="0">
              <a:latin typeface="+mj-lt"/>
            </a:endParaRPr>
          </a:p>
        </p:txBody>
      </p:sp>
      <p:graphicFrame>
        <p:nvGraphicFramePr>
          <p:cNvPr id="20" name="Table 2">
            <a:extLst>
              <a:ext uri="{FF2B5EF4-FFF2-40B4-BE49-F238E27FC236}">
                <a16:creationId xmlns:a16="http://schemas.microsoft.com/office/drawing/2014/main" id="{EB16AA43-8C34-9B68-B700-DAE335D3796E}"/>
              </a:ext>
            </a:extLst>
          </p:cNvPr>
          <p:cNvGraphicFramePr>
            <a:graphicFrameLocks noGrp="1"/>
          </p:cNvGraphicFramePr>
          <p:nvPr>
            <p:extLst>
              <p:ext uri="{D42A27DB-BD31-4B8C-83A1-F6EECF244321}">
                <p14:modId xmlns:p14="http://schemas.microsoft.com/office/powerpoint/2010/main" val="1637115049"/>
              </p:ext>
            </p:extLst>
          </p:nvPr>
        </p:nvGraphicFramePr>
        <p:xfrm>
          <a:off x="2822281" y="2446225"/>
          <a:ext cx="9979150" cy="1036320"/>
        </p:xfrm>
        <a:graphic>
          <a:graphicData uri="http://schemas.openxmlformats.org/drawingml/2006/table">
            <a:tbl>
              <a:tblPr firstRow="1" bandRow="1">
                <a:tableStyleId>{5C22544A-7EE6-4342-B048-85BDC9FD1C3A}</a:tableStyleId>
              </a:tblPr>
              <a:tblGrid>
                <a:gridCol w="4989575">
                  <a:extLst>
                    <a:ext uri="{9D8B030D-6E8A-4147-A177-3AD203B41FA5}">
                      <a16:colId xmlns:a16="http://schemas.microsoft.com/office/drawing/2014/main" val="2901574483"/>
                    </a:ext>
                  </a:extLst>
                </a:gridCol>
                <a:gridCol w="4989575">
                  <a:extLst>
                    <a:ext uri="{9D8B030D-6E8A-4147-A177-3AD203B41FA5}">
                      <a16:colId xmlns:a16="http://schemas.microsoft.com/office/drawing/2014/main" val="2297803868"/>
                    </a:ext>
                  </a:extLst>
                </a:gridCol>
              </a:tblGrid>
              <a:tr h="1008000">
                <a:tc>
                  <a:txBody>
                    <a:bodyPr/>
                    <a:lstStyle/>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Analyse de la contrefactuelle</a:t>
                      </a:r>
                    </a:p>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Analyse coûts-avantages</a:t>
                      </a:r>
                    </a:p>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45720" marR="45720" marT="91440" marB="91440" anchor="ctr">
                    <a:lnT w="12700" cap="flat" cmpd="sng" algn="ctr">
                      <a:noFill/>
                      <a:prstDash val="solid"/>
                      <a:round/>
                      <a:headEnd type="none" w="med" len="med"/>
                      <a:tailEnd type="none" w="med" len="med"/>
                    </a:lnT>
                    <a:lnB w="28575" cap="flat" cmpd="sng" algn="ctr">
                      <a:solidFill>
                        <a:schemeClr val="bg1">
                          <a:lumMod val="50000"/>
                        </a:schemeClr>
                      </a:solidFill>
                      <a:prstDash val="dot"/>
                      <a:round/>
                      <a:headEnd type="none" w="med" len="med"/>
                      <a:tailEnd type="none" w="med" len="med"/>
                    </a:lnB>
                    <a:solidFill>
                      <a:schemeClr val="accent3">
                        <a:lumMod val="20000"/>
                        <a:lumOff val="80000"/>
                        <a:alpha val="50000"/>
                      </a:schemeClr>
                    </a:solidFill>
                  </a:tcPr>
                </a:tc>
                <a:tc>
                  <a:txBody>
                    <a:bodyPr/>
                    <a:lstStyle/>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Estimation par les moindres carrés ordinaires</a:t>
                      </a:r>
                    </a:p>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Méthode des variables instrumentales.</a:t>
                      </a:r>
                    </a:p>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Appariement par les coefficients de propension </a:t>
                      </a:r>
                    </a:p>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Estimation en deux étapes</a:t>
                      </a:r>
                    </a:p>
                  </a:txBody>
                  <a:tcPr marL="45720" marR="45720" marT="91440" marB="91440">
                    <a:lnT w="12700" cap="flat" cmpd="sng" algn="ctr">
                      <a:noFill/>
                      <a:prstDash val="solid"/>
                      <a:round/>
                      <a:headEnd type="none" w="med" len="med"/>
                      <a:tailEnd type="none" w="med" len="med"/>
                    </a:lnT>
                    <a:lnB w="28575" cap="flat" cmpd="sng" algn="ctr">
                      <a:solidFill>
                        <a:schemeClr val="bg1">
                          <a:lumMod val="50000"/>
                        </a:schemeClr>
                      </a:solidFill>
                      <a:prstDash val="dot"/>
                      <a:round/>
                      <a:headEnd type="none" w="med" len="med"/>
                      <a:tailEnd type="none" w="med" len="med"/>
                    </a:lnB>
                    <a:solidFill>
                      <a:srgbClr val="DDEFE8">
                        <a:alpha val="50000"/>
                      </a:srgbClr>
                    </a:solidFill>
                  </a:tcPr>
                </a:tc>
                <a:extLst>
                  <a:ext uri="{0D108BD9-81ED-4DB2-BD59-A6C34878D82A}">
                    <a16:rowId xmlns:a16="http://schemas.microsoft.com/office/drawing/2014/main" val="188589409"/>
                  </a:ext>
                </a:extLst>
              </a:tr>
            </a:tbl>
          </a:graphicData>
        </a:graphic>
      </p:graphicFrame>
      <p:sp>
        <p:nvSpPr>
          <p:cNvPr id="21" name="Rectangle 20">
            <a:extLst>
              <a:ext uri="{FF2B5EF4-FFF2-40B4-BE49-F238E27FC236}">
                <a16:creationId xmlns:a16="http://schemas.microsoft.com/office/drawing/2014/main" id="{ECB4A456-927B-687A-3476-740A0AEBF1AA}"/>
              </a:ext>
            </a:extLst>
          </p:cNvPr>
          <p:cNvSpPr/>
          <p:nvPr/>
        </p:nvSpPr>
        <p:spPr bwMode="gray">
          <a:xfrm>
            <a:off x="2822281" y="1654005"/>
            <a:ext cx="4968434" cy="756931"/>
          </a:xfrm>
          <a:prstGeom prst="rect">
            <a:avLst/>
          </a:prstGeom>
          <a:solidFill>
            <a:schemeClr val="accent3"/>
          </a:solidFill>
          <a:ln w="19050" algn="ctr">
            <a:noFill/>
            <a:miter lim="800000"/>
            <a:headEnd/>
            <a:tailEnd/>
          </a:ln>
        </p:spPr>
        <p:txBody>
          <a:bodyPr wrap="square" lIns="0" tIns="0" rIns="0" bIns="0" rtlCol="0" anchor="ctr"/>
          <a:lstStyle/>
          <a:p>
            <a:pPr marL="72000"/>
            <a:r>
              <a:rPr lang="fr-FR" b="1">
                <a:solidFill>
                  <a:schemeClr val="bg1"/>
                </a:solidFill>
              </a:rPr>
              <a:t>Approche enquête </a:t>
            </a:r>
          </a:p>
        </p:txBody>
      </p:sp>
      <p:sp>
        <p:nvSpPr>
          <p:cNvPr id="22" name="Rectangle 21">
            <a:extLst>
              <a:ext uri="{FF2B5EF4-FFF2-40B4-BE49-F238E27FC236}">
                <a16:creationId xmlns:a16="http://schemas.microsoft.com/office/drawing/2014/main" id="{3BEFA168-ECB3-5350-C790-DBA5673FB6F1}"/>
              </a:ext>
            </a:extLst>
          </p:cNvPr>
          <p:cNvSpPr/>
          <p:nvPr/>
        </p:nvSpPr>
        <p:spPr bwMode="gray">
          <a:xfrm>
            <a:off x="7832997" y="1654005"/>
            <a:ext cx="4968434" cy="756931"/>
          </a:xfrm>
          <a:prstGeom prst="rect">
            <a:avLst/>
          </a:prstGeom>
          <a:solidFill>
            <a:srgbClr val="6FC2B4"/>
          </a:solidFill>
          <a:ln w="19050" algn="ctr">
            <a:noFill/>
            <a:miter lim="800000"/>
            <a:headEnd/>
            <a:tailEnd/>
          </a:ln>
        </p:spPr>
        <p:txBody>
          <a:bodyPr wrap="square" lIns="0" tIns="0" rIns="0" bIns="0" rtlCol="0" anchor="ctr"/>
          <a:lstStyle/>
          <a:p>
            <a:pPr marL="72000"/>
            <a:r>
              <a:rPr lang="fr-FR" b="1" dirty="0">
                <a:solidFill>
                  <a:schemeClr val="bg1"/>
                </a:solidFill>
              </a:rPr>
              <a:t>L’approche quantitative et économétrique</a:t>
            </a:r>
          </a:p>
        </p:txBody>
      </p:sp>
      <p:graphicFrame>
        <p:nvGraphicFramePr>
          <p:cNvPr id="25" name="Table 2">
            <a:extLst>
              <a:ext uri="{FF2B5EF4-FFF2-40B4-BE49-F238E27FC236}">
                <a16:creationId xmlns:a16="http://schemas.microsoft.com/office/drawing/2014/main" id="{0E2B88DE-F6AA-D1FE-B05E-077916E5622A}"/>
              </a:ext>
            </a:extLst>
          </p:cNvPr>
          <p:cNvGraphicFramePr>
            <a:graphicFrameLocks noGrp="1"/>
          </p:cNvGraphicFramePr>
          <p:nvPr>
            <p:extLst>
              <p:ext uri="{D42A27DB-BD31-4B8C-83A1-F6EECF244321}">
                <p14:modId xmlns:p14="http://schemas.microsoft.com/office/powerpoint/2010/main" val="1292060277"/>
              </p:ext>
            </p:extLst>
          </p:nvPr>
        </p:nvGraphicFramePr>
        <p:xfrm>
          <a:off x="2801140" y="3614232"/>
          <a:ext cx="9979150" cy="1008000"/>
        </p:xfrm>
        <a:graphic>
          <a:graphicData uri="http://schemas.openxmlformats.org/drawingml/2006/table">
            <a:tbl>
              <a:tblPr firstRow="1" bandRow="1">
                <a:tableStyleId>{5C22544A-7EE6-4342-B048-85BDC9FD1C3A}</a:tableStyleId>
              </a:tblPr>
              <a:tblGrid>
                <a:gridCol w="4989575">
                  <a:extLst>
                    <a:ext uri="{9D8B030D-6E8A-4147-A177-3AD203B41FA5}">
                      <a16:colId xmlns:a16="http://schemas.microsoft.com/office/drawing/2014/main" val="2901574483"/>
                    </a:ext>
                  </a:extLst>
                </a:gridCol>
                <a:gridCol w="4989575">
                  <a:extLst>
                    <a:ext uri="{9D8B030D-6E8A-4147-A177-3AD203B41FA5}">
                      <a16:colId xmlns:a16="http://schemas.microsoft.com/office/drawing/2014/main" val="2297803868"/>
                    </a:ext>
                  </a:extLst>
                </a:gridCol>
              </a:tblGrid>
              <a:tr h="1008000">
                <a:tc>
                  <a:txBody>
                    <a:bodyPr/>
                    <a:lstStyle/>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Enquête : questionnaires qualitatif &amp; quantitatif, entretiens, enquête téléphonique </a:t>
                      </a:r>
                    </a:p>
                    <a:p>
                      <a:pPr marL="468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45720" marR="45720" marT="91440" marB="91440" anchor="ctr">
                    <a:lnT w="12700" cap="flat" cmpd="sng" algn="ctr">
                      <a:noFill/>
                      <a:prstDash val="solid"/>
                      <a:round/>
                      <a:headEnd type="none" w="med" len="med"/>
                      <a:tailEnd type="none" w="med" len="med"/>
                    </a:lnT>
                    <a:lnB w="28575" cap="flat" cmpd="sng" algn="ctr">
                      <a:solidFill>
                        <a:schemeClr val="bg1">
                          <a:lumMod val="50000"/>
                        </a:schemeClr>
                      </a:solidFill>
                      <a:prstDash val="dot"/>
                      <a:round/>
                      <a:headEnd type="none" w="med" len="med"/>
                      <a:tailEnd type="none" w="med" len="med"/>
                    </a:lnB>
                    <a:solidFill>
                      <a:schemeClr val="accent3">
                        <a:lumMod val="20000"/>
                        <a:lumOff val="80000"/>
                        <a:alpha val="50000"/>
                      </a:schemeClr>
                    </a:solidFill>
                  </a:tcPr>
                </a:tc>
                <a:tc>
                  <a:txBody>
                    <a:bodyPr/>
                    <a:lstStyle/>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Données collectées via les établissements bancaires </a:t>
                      </a:r>
                    </a:p>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Données issus des instituts statistiques locaux </a:t>
                      </a:r>
                    </a:p>
                  </a:txBody>
                  <a:tcPr marL="45720" marR="45720" marT="91440" marB="91440" anchor="ctr">
                    <a:lnT w="12700" cap="flat" cmpd="sng" algn="ctr">
                      <a:noFill/>
                      <a:prstDash val="solid"/>
                      <a:round/>
                      <a:headEnd type="none" w="med" len="med"/>
                      <a:tailEnd type="none" w="med" len="med"/>
                    </a:lnT>
                    <a:lnB w="28575" cap="flat" cmpd="sng" algn="ctr">
                      <a:solidFill>
                        <a:schemeClr val="bg1">
                          <a:lumMod val="50000"/>
                        </a:schemeClr>
                      </a:solidFill>
                      <a:prstDash val="dot"/>
                      <a:round/>
                      <a:headEnd type="none" w="med" len="med"/>
                      <a:tailEnd type="none" w="med" len="med"/>
                    </a:lnB>
                    <a:solidFill>
                      <a:srgbClr val="DDEFE8">
                        <a:alpha val="50000"/>
                      </a:srgbClr>
                    </a:solidFill>
                  </a:tcPr>
                </a:tc>
                <a:extLst>
                  <a:ext uri="{0D108BD9-81ED-4DB2-BD59-A6C34878D82A}">
                    <a16:rowId xmlns:a16="http://schemas.microsoft.com/office/drawing/2014/main" val="188589409"/>
                  </a:ext>
                </a:extLst>
              </a:tr>
            </a:tbl>
          </a:graphicData>
        </a:graphic>
      </p:graphicFrame>
      <p:graphicFrame>
        <p:nvGraphicFramePr>
          <p:cNvPr id="26" name="Table 2">
            <a:extLst>
              <a:ext uri="{FF2B5EF4-FFF2-40B4-BE49-F238E27FC236}">
                <a16:creationId xmlns:a16="http://schemas.microsoft.com/office/drawing/2014/main" id="{48285AB8-73DA-6E58-D141-CC3DEFD4C5D8}"/>
              </a:ext>
            </a:extLst>
          </p:cNvPr>
          <p:cNvGraphicFramePr>
            <a:graphicFrameLocks noGrp="1"/>
          </p:cNvGraphicFramePr>
          <p:nvPr>
            <p:extLst>
              <p:ext uri="{D42A27DB-BD31-4B8C-83A1-F6EECF244321}">
                <p14:modId xmlns:p14="http://schemas.microsoft.com/office/powerpoint/2010/main" val="1366103671"/>
              </p:ext>
            </p:extLst>
          </p:nvPr>
        </p:nvGraphicFramePr>
        <p:xfrm>
          <a:off x="2822281" y="4731928"/>
          <a:ext cx="9979150" cy="1008000"/>
        </p:xfrm>
        <a:graphic>
          <a:graphicData uri="http://schemas.openxmlformats.org/drawingml/2006/table">
            <a:tbl>
              <a:tblPr firstRow="1" bandRow="1">
                <a:tableStyleId>{5C22544A-7EE6-4342-B048-85BDC9FD1C3A}</a:tableStyleId>
              </a:tblPr>
              <a:tblGrid>
                <a:gridCol w="4989575">
                  <a:extLst>
                    <a:ext uri="{9D8B030D-6E8A-4147-A177-3AD203B41FA5}">
                      <a16:colId xmlns:a16="http://schemas.microsoft.com/office/drawing/2014/main" val="2901574483"/>
                    </a:ext>
                  </a:extLst>
                </a:gridCol>
                <a:gridCol w="4989575">
                  <a:extLst>
                    <a:ext uri="{9D8B030D-6E8A-4147-A177-3AD203B41FA5}">
                      <a16:colId xmlns:a16="http://schemas.microsoft.com/office/drawing/2014/main" val="2297803868"/>
                    </a:ext>
                  </a:extLst>
                </a:gridCol>
              </a:tblGrid>
              <a:tr h="1008000">
                <a:tc>
                  <a:txBody>
                    <a:bodyPr/>
                    <a:lstStyle/>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Recueil des feedback des bénéficiaires </a:t>
                      </a:r>
                    </a:p>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Combinaison de données quantitatives et qualitatives </a:t>
                      </a:r>
                    </a:p>
                    <a:p>
                      <a:pPr marL="468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45720" marR="45720" marT="91440" marB="91440" anchor="ctr">
                    <a:lnT w="12700" cap="flat" cmpd="sng" algn="ctr">
                      <a:noFill/>
                      <a:prstDash val="solid"/>
                      <a:round/>
                      <a:headEnd type="none" w="med" len="med"/>
                      <a:tailEnd type="none" w="med" len="med"/>
                    </a:lnT>
                    <a:lnB w="28575" cap="flat" cmpd="sng" algn="ctr">
                      <a:solidFill>
                        <a:schemeClr val="bg1">
                          <a:lumMod val="50000"/>
                        </a:schemeClr>
                      </a:solidFill>
                      <a:prstDash val="dot"/>
                      <a:round/>
                      <a:headEnd type="none" w="med" len="med"/>
                      <a:tailEnd type="none" w="med" len="med"/>
                    </a:lnB>
                    <a:solidFill>
                      <a:schemeClr val="accent3">
                        <a:lumMod val="20000"/>
                        <a:lumOff val="80000"/>
                        <a:alpha val="50000"/>
                      </a:schemeClr>
                    </a:solidFill>
                  </a:tcPr>
                </a:tc>
                <a:tc>
                  <a:txBody>
                    <a:bodyPr/>
                    <a:lstStyle/>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Données moins subjectives que les données d’enquête</a:t>
                      </a:r>
                    </a:p>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Inclut généralement l’étude d’un groupe de contrôle</a:t>
                      </a:r>
                    </a:p>
                  </a:txBody>
                  <a:tcPr marL="45720" marR="45720" marT="91440" marB="91440" anchor="ctr">
                    <a:lnT w="12700" cap="flat" cmpd="sng" algn="ctr">
                      <a:noFill/>
                      <a:prstDash val="solid"/>
                      <a:round/>
                      <a:headEnd type="none" w="med" len="med"/>
                      <a:tailEnd type="none" w="med" len="med"/>
                    </a:lnT>
                    <a:lnB w="28575" cap="flat" cmpd="sng" algn="ctr">
                      <a:solidFill>
                        <a:schemeClr val="bg1">
                          <a:lumMod val="50000"/>
                        </a:schemeClr>
                      </a:solidFill>
                      <a:prstDash val="dot"/>
                      <a:round/>
                      <a:headEnd type="none" w="med" len="med"/>
                      <a:tailEnd type="none" w="med" len="med"/>
                    </a:lnB>
                    <a:solidFill>
                      <a:srgbClr val="DDEFE8">
                        <a:alpha val="50000"/>
                      </a:srgbClr>
                    </a:solidFill>
                  </a:tcPr>
                </a:tc>
                <a:extLst>
                  <a:ext uri="{0D108BD9-81ED-4DB2-BD59-A6C34878D82A}">
                    <a16:rowId xmlns:a16="http://schemas.microsoft.com/office/drawing/2014/main" val="188589409"/>
                  </a:ext>
                </a:extLst>
              </a:tr>
            </a:tbl>
          </a:graphicData>
        </a:graphic>
      </p:graphicFrame>
      <p:graphicFrame>
        <p:nvGraphicFramePr>
          <p:cNvPr id="27" name="Table 2">
            <a:extLst>
              <a:ext uri="{FF2B5EF4-FFF2-40B4-BE49-F238E27FC236}">
                <a16:creationId xmlns:a16="http://schemas.microsoft.com/office/drawing/2014/main" id="{6575C77C-DD8F-4285-1E66-25FFE993A7E5}"/>
              </a:ext>
            </a:extLst>
          </p:cNvPr>
          <p:cNvGraphicFramePr>
            <a:graphicFrameLocks noGrp="1"/>
          </p:cNvGraphicFramePr>
          <p:nvPr>
            <p:extLst>
              <p:ext uri="{D42A27DB-BD31-4B8C-83A1-F6EECF244321}">
                <p14:modId xmlns:p14="http://schemas.microsoft.com/office/powerpoint/2010/main" val="2597246422"/>
              </p:ext>
            </p:extLst>
          </p:nvPr>
        </p:nvGraphicFramePr>
        <p:xfrm>
          <a:off x="2822281" y="5894360"/>
          <a:ext cx="9979150" cy="1036320"/>
        </p:xfrm>
        <a:graphic>
          <a:graphicData uri="http://schemas.openxmlformats.org/drawingml/2006/table">
            <a:tbl>
              <a:tblPr firstRow="1" bandRow="1">
                <a:tableStyleId>{5C22544A-7EE6-4342-B048-85BDC9FD1C3A}</a:tableStyleId>
              </a:tblPr>
              <a:tblGrid>
                <a:gridCol w="4989575">
                  <a:extLst>
                    <a:ext uri="{9D8B030D-6E8A-4147-A177-3AD203B41FA5}">
                      <a16:colId xmlns:a16="http://schemas.microsoft.com/office/drawing/2014/main" val="2901574483"/>
                    </a:ext>
                  </a:extLst>
                </a:gridCol>
                <a:gridCol w="4989575">
                  <a:extLst>
                    <a:ext uri="{9D8B030D-6E8A-4147-A177-3AD203B41FA5}">
                      <a16:colId xmlns:a16="http://schemas.microsoft.com/office/drawing/2014/main" val="2297803868"/>
                    </a:ext>
                  </a:extLst>
                </a:gridCol>
              </a:tblGrid>
              <a:tr h="1008000">
                <a:tc>
                  <a:txBody>
                    <a:bodyPr/>
                    <a:lstStyle/>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Aucune garantie sur la véracité ni la précision des réponses fournies par les entreprise</a:t>
                      </a:r>
                    </a:p>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Nécessité d’interpréter les résultats avec précaution</a:t>
                      </a:r>
                    </a:p>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45720" marR="45720" marT="91440" marB="91440" anchor="ctr">
                    <a:lnT w="12700" cap="flat" cmpd="sng" algn="ctr">
                      <a:noFill/>
                      <a:prstDash val="solid"/>
                      <a:round/>
                      <a:headEnd type="none" w="med" len="med"/>
                      <a:tailEnd type="none" w="med" len="med"/>
                    </a:lnT>
                    <a:lnB w="28575" cap="flat" cmpd="sng" algn="ctr">
                      <a:solidFill>
                        <a:schemeClr val="bg1">
                          <a:lumMod val="50000"/>
                        </a:schemeClr>
                      </a:solidFill>
                      <a:prstDash val="dot"/>
                      <a:round/>
                      <a:headEnd type="none" w="med" len="med"/>
                      <a:tailEnd type="none" w="med" len="med"/>
                    </a:lnB>
                    <a:solidFill>
                      <a:schemeClr val="accent3">
                        <a:lumMod val="20000"/>
                        <a:lumOff val="80000"/>
                        <a:alpha val="50000"/>
                      </a:schemeClr>
                    </a:solidFill>
                  </a:tcPr>
                </a:tc>
                <a:tc>
                  <a:txBody>
                    <a:bodyPr/>
                    <a:lstStyle/>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Difficulté d’obtenir un échantillon valable</a:t>
                      </a:r>
                    </a:p>
                    <a:p>
                      <a:pPr marL="39600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Multiples sources de données influant sur leur pertinence.</a:t>
                      </a:r>
                    </a:p>
                  </a:txBody>
                  <a:tcPr marL="45720" marR="45720" marT="91440" marB="91440" anchor="ctr">
                    <a:lnT w="12700" cap="flat" cmpd="sng" algn="ctr">
                      <a:noFill/>
                      <a:prstDash val="solid"/>
                      <a:round/>
                      <a:headEnd type="none" w="med" len="med"/>
                      <a:tailEnd type="none" w="med" len="med"/>
                    </a:lnT>
                    <a:lnB w="28575" cap="flat" cmpd="sng" algn="ctr">
                      <a:solidFill>
                        <a:schemeClr val="bg1">
                          <a:lumMod val="50000"/>
                        </a:schemeClr>
                      </a:solidFill>
                      <a:prstDash val="dot"/>
                      <a:round/>
                      <a:headEnd type="none" w="med" len="med"/>
                      <a:tailEnd type="none" w="med" len="med"/>
                    </a:lnB>
                    <a:solidFill>
                      <a:srgbClr val="DDEFE8">
                        <a:alpha val="50000"/>
                      </a:srgbClr>
                    </a:solidFill>
                  </a:tcPr>
                </a:tc>
                <a:extLst>
                  <a:ext uri="{0D108BD9-81ED-4DB2-BD59-A6C34878D82A}">
                    <a16:rowId xmlns:a16="http://schemas.microsoft.com/office/drawing/2014/main" val="188589409"/>
                  </a:ext>
                </a:extLst>
              </a:tr>
            </a:tbl>
          </a:graphicData>
        </a:graphic>
      </p:graphicFrame>
      <p:sp>
        <p:nvSpPr>
          <p:cNvPr id="28" name="Rectangle 27">
            <a:extLst>
              <a:ext uri="{FF2B5EF4-FFF2-40B4-BE49-F238E27FC236}">
                <a16:creationId xmlns:a16="http://schemas.microsoft.com/office/drawing/2014/main" id="{74EEE787-6178-B972-A294-88CAAAF27280}"/>
              </a:ext>
            </a:extLst>
          </p:cNvPr>
          <p:cNvSpPr/>
          <p:nvPr/>
        </p:nvSpPr>
        <p:spPr bwMode="gray">
          <a:xfrm>
            <a:off x="316693" y="2410936"/>
            <a:ext cx="2371236" cy="1036320"/>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r>
              <a:rPr lang="fr-FR" sz="1600" b="1" dirty="0"/>
              <a:t>MÉTHODE </a:t>
            </a:r>
          </a:p>
        </p:txBody>
      </p:sp>
      <p:sp>
        <p:nvSpPr>
          <p:cNvPr id="29" name="Rectangle 28">
            <a:extLst>
              <a:ext uri="{FF2B5EF4-FFF2-40B4-BE49-F238E27FC236}">
                <a16:creationId xmlns:a16="http://schemas.microsoft.com/office/drawing/2014/main" id="{87B2E0D0-FA9F-6AAC-91C7-3BEF23FA79A8}"/>
              </a:ext>
            </a:extLst>
          </p:cNvPr>
          <p:cNvSpPr/>
          <p:nvPr/>
        </p:nvSpPr>
        <p:spPr bwMode="gray">
          <a:xfrm>
            <a:off x="316693" y="3585912"/>
            <a:ext cx="2371236" cy="1036320"/>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algn="ctr"/>
            <a:r>
              <a:rPr lang="fr-FR" sz="1600" b="1" dirty="0"/>
              <a:t>SOURCE DE DONNÉES </a:t>
            </a:r>
            <a:endParaRPr lang="fr-FR" sz="1600" dirty="0"/>
          </a:p>
        </p:txBody>
      </p:sp>
      <p:sp>
        <p:nvSpPr>
          <p:cNvPr id="30" name="Rectangle 29">
            <a:extLst>
              <a:ext uri="{FF2B5EF4-FFF2-40B4-BE49-F238E27FC236}">
                <a16:creationId xmlns:a16="http://schemas.microsoft.com/office/drawing/2014/main" id="{26E6ED2D-E95B-1778-D692-471473FCE5DE}"/>
              </a:ext>
            </a:extLst>
          </p:cNvPr>
          <p:cNvSpPr/>
          <p:nvPr/>
        </p:nvSpPr>
        <p:spPr bwMode="gray">
          <a:xfrm>
            <a:off x="316693" y="4755885"/>
            <a:ext cx="2371236" cy="1036320"/>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r>
              <a:rPr lang="fr-FR" sz="1600" b="1" dirty="0"/>
              <a:t>AVANTAGES</a:t>
            </a:r>
            <a:endParaRPr lang="fr-FR" sz="1600" b="1" dirty="0">
              <a:solidFill>
                <a:schemeClr val="bg1"/>
              </a:solidFill>
            </a:endParaRPr>
          </a:p>
        </p:txBody>
      </p:sp>
      <p:sp>
        <p:nvSpPr>
          <p:cNvPr id="31" name="Rectangle 30">
            <a:extLst>
              <a:ext uri="{FF2B5EF4-FFF2-40B4-BE49-F238E27FC236}">
                <a16:creationId xmlns:a16="http://schemas.microsoft.com/office/drawing/2014/main" id="{F6934FB4-9971-D4F8-2119-321202930554}"/>
              </a:ext>
            </a:extLst>
          </p:cNvPr>
          <p:cNvSpPr/>
          <p:nvPr/>
        </p:nvSpPr>
        <p:spPr bwMode="gray">
          <a:xfrm>
            <a:off x="316693" y="5894360"/>
            <a:ext cx="2371236" cy="1036320"/>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algn="ctr"/>
            <a:r>
              <a:rPr lang="fr-FR" sz="1600" b="1" dirty="0"/>
              <a:t>INCONVÉNIENTS </a:t>
            </a:r>
          </a:p>
        </p:txBody>
      </p:sp>
    </p:spTree>
    <p:extLst>
      <p:ext uri="{BB962C8B-B14F-4D97-AF65-F5344CB8AC3E}">
        <p14:creationId xmlns:p14="http://schemas.microsoft.com/office/powerpoint/2010/main" val="1857140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73692A4-57C9-7658-C6EE-ABC9B7EAC601}"/>
              </a:ext>
            </a:extLst>
          </p:cNvPr>
          <p:cNvSpPr>
            <a:spLocks noGrp="1"/>
          </p:cNvSpPr>
          <p:nvPr>
            <p:ph type="title"/>
          </p:nvPr>
        </p:nvSpPr>
        <p:spPr>
          <a:xfrm>
            <a:off x="503992" y="479480"/>
            <a:ext cx="12431791" cy="861774"/>
          </a:xfrm>
        </p:spPr>
        <p:txBody>
          <a:bodyPr/>
          <a:lstStyle/>
          <a:p>
            <a:pPr algn="l"/>
            <a:r>
              <a:rPr lang="fr-FR" sz="2800" dirty="0"/>
              <a:t>Les prérequis et les outils nécessaires pour une mesure d’impact pertinente et efficace</a:t>
            </a:r>
          </a:p>
        </p:txBody>
      </p:sp>
      <p:sp>
        <p:nvSpPr>
          <p:cNvPr id="31" name="ZoneTexte 30">
            <a:extLst>
              <a:ext uri="{FF2B5EF4-FFF2-40B4-BE49-F238E27FC236}">
                <a16:creationId xmlns:a16="http://schemas.microsoft.com/office/drawing/2014/main" id="{FBDA630A-986E-5CA2-3B48-2082DE5D4B67}"/>
              </a:ext>
            </a:extLst>
          </p:cNvPr>
          <p:cNvSpPr txBox="1"/>
          <p:nvPr/>
        </p:nvSpPr>
        <p:spPr>
          <a:xfrm>
            <a:off x="1033287" y="4526294"/>
            <a:ext cx="2319300" cy="707886"/>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2000" b="1" kern="0" dirty="0">
                <a:solidFill>
                  <a:srgbClr val="000000"/>
                </a:solidFill>
              </a:rPr>
              <a:t>La data et les objectifs </a:t>
            </a:r>
            <a:endParaRPr kumimoji="0" lang="fr-FR" sz="2000" b="1" i="0" u="none" strike="noStrike" kern="0" cap="none" spc="0" normalizeH="0" baseline="0" noProof="0" dirty="0">
              <a:ln>
                <a:noFill/>
              </a:ln>
              <a:solidFill>
                <a:srgbClr val="000000"/>
              </a:solidFill>
              <a:effectLst/>
              <a:uLnTx/>
              <a:uFillTx/>
            </a:endParaRPr>
          </a:p>
        </p:txBody>
      </p:sp>
      <p:sp>
        <p:nvSpPr>
          <p:cNvPr id="32" name="ZoneTexte 31">
            <a:extLst>
              <a:ext uri="{FF2B5EF4-FFF2-40B4-BE49-F238E27FC236}">
                <a16:creationId xmlns:a16="http://schemas.microsoft.com/office/drawing/2014/main" id="{77F012EB-DF83-C0C7-94EA-331916BB1122}"/>
              </a:ext>
            </a:extLst>
          </p:cNvPr>
          <p:cNvSpPr txBox="1"/>
          <p:nvPr/>
        </p:nvSpPr>
        <p:spPr>
          <a:xfrm>
            <a:off x="3822856" y="4526294"/>
            <a:ext cx="2780481" cy="707886"/>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baseline="0" noProof="0" dirty="0">
                <a:ln>
                  <a:noFill/>
                </a:ln>
                <a:solidFill>
                  <a:srgbClr val="000000"/>
                </a:solidFill>
                <a:effectLst/>
                <a:uLnTx/>
                <a:uFillTx/>
              </a:rPr>
              <a:t>La fréquence la répétitivité </a:t>
            </a:r>
          </a:p>
        </p:txBody>
      </p:sp>
      <p:sp>
        <p:nvSpPr>
          <p:cNvPr id="33" name="ZoneTexte 32">
            <a:extLst>
              <a:ext uri="{FF2B5EF4-FFF2-40B4-BE49-F238E27FC236}">
                <a16:creationId xmlns:a16="http://schemas.microsoft.com/office/drawing/2014/main" id="{532C8B23-8B14-70FD-0B0D-5455AE7633AC}"/>
              </a:ext>
            </a:extLst>
          </p:cNvPr>
          <p:cNvSpPr txBox="1"/>
          <p:nvPr/>
        </p:nvSpPr>
        <p:spPr>
          <a:xfrm>
            <a:off x="7198849" y="4526294"/>
            <a:ext cx="1864093" cy="707886"/>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baseline="0" noProof="0" dirty="0">
                <a:ln>
                  <a:noFill/>
                </a:ln>
                <a:solidFill>
                  <a:srgbClr val="000000"/>
                </a:solidFill>
                <a:effectLst/>
                <a:uLnTx/>
                <a:uFillTx/>
              </a:rPr>
              <a:t>L’analyse de la viabilité </a:t>
            </a:r>
          </a:p>
        </p:txBody>
      </p:sp>
      <p:grpSp>
        <p:nvGrpSpPr>
          <p:cNvPr id="34" name="Groupe 33">
            <a:extLst>
              <a:ext uri="{FF2B5EF4-FFF2-40B4-BE49-F238E27FC236}">
                <a16:creationId xmlns:a16="http://schemas.microsoft.com/office/drawing/2014/main" id="{50E4E533-D2A2-51A2-83BC-1A165FD4B6E6}"/>
              </a:ext>
            </a:extLst>
          </p:cNvPr>
          <p:cNvGrpSpPr/>
          <p:nvPr/>
        </p:nvGrpSpPr>
        <p:grpSpPr>
          <a:xfrm>
            <a:off x="1610646" y="2795434"/>
            <a:ext cx="1332000" cy="1332000"/>
            <a:chOff x="2060993" y="3508397"/>
            <a:chExt cx="1332000" cy="1332000"/>
          </a:xfrm>
          <a:solidFill>
            <a:schemeClr val="accent3"/>
          </a:solidFill>
          <a:effectLst>
            <a:outerShdw blurRad="50800" dist="38100" dir="2700000" algn="tl" rotWithShape="0">
              <a:prstClr val="black">
                <a:alpha val="40000"/>
              </a:prstClr>
            </a:outerShdw>
          </a:effectLst>
        </p:grpSpPr>
        <p:sp>
          <p:nvSpPr>
            <p:cNvPr id="35" name="Ellipse 34">
              <a:extLst>
                <a:ext uri="{FF2B5EF4-FFF2-40B4-BE49-F238E27FC236}">
                  <a16:creationId xmlns:a16="http://schemas.microsoft.com/office/drawing/2014/main" id="{0322C3BC-7E3F-7E78-9A6B-DF279025D939}"/>
                </a:ext>
              </a:extLst>
            </p:cNvPr>
            <p:cNvSpPr/>
            <p:nvPr/>
          </p:nvSpPr>
          <p:spPr>
            <a:xfrm>
              <a:off x="2060993" y="3508397"/>
              <a:ext cx="1332000" cy="1332000"/>
            </a:xfrm>
            <a:prstGeom prst="ellipse">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FFFFFF"/>
                </a:solidFill>
                <a:effectLst/>
                <a:uLnTx/>
                <a:uFillTx/>
                <a:latin typeface="Open Sans"/>
                <a:ea typeface="+mn-ea"/>
                <a:cs typeface="+mn-cs"/>
              </a:endParaRPr>
            </a:p>
          </p:txBody>
        </p:sp>
        <p:pic>
          <p:nvPicPr>
            <p:cNvPr id="36" name="Picture 2" descr="document légal ">
              <a:extLst>
                <a:ext uri="{FF2B5EF4-FFF2-40B4-BE49-F238E27FC236}">
                  <a16:creationId xmlns:a16="http://schemas.microsoft.com/office/drawing/2014/main" id="{FEEFC49F-1779-41BF-391D-84BB7ABCAA60}"/>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100000"/>
                      </a14:imgEffect>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2436081" y="3743106"/>
              <a:ext cx="822948" cy="822948"/>
            </a:xfrm>
            <a:prstGeom prst="rect">
              <a:avLst/>
            </a:prstGeom>
            <a:grpFill/>
          </p:spPr>
        </p:pic>
      </p:grpSp>
      <p:grpSp>
        <p:nvGrpSpPr>
          <p:cNvPr id="37" name="Groupe 36">
            <a:extLst>
              <a:ext uri="{FF2B5EF4-FFF2-40B4-BE49-F238E27FC236}">
                <a16:creationId xmlns:a16="http://schemas.microsoft.com/office/drawing/2014/main" id="{51316FAE-E255-3C3B-C604-6907ABDAC615}"/>
              </a:ext>
            </a:extLst>
          </p:cNvPr>
          <p:cNvGrpSpPr/>
          <p:nvPr/>
        </p:nvGrpSpPr>
        <p:grpSpPr>
          <a:xfrm>
            <a:off x="4547096" y="2795434"/>
            <a:ext cx="1332000" cy="1332000"/>
            <a:chOff x="4656556" y="3508397"/>
            <a:chExt cx="1332000" cy="1332000"/>
          </a:xfrm>
          <a:solidFill>
            <a:schemeClr val="accent4"/>
          </a:solidFill>
          <a:effectLst>
            <a:outerShdw blurRad="50800" dist="38100" dir="2700000" algn="tl" rotWithShape="0">
              <a:prstClr val="black">
                <a:alpha val="40000"/>
              </a:prstClr>
            </a:outerShdw>
          </a:effectLst>
        </p:grpSpPr>
        <p:sp>
          <p:nvSpPr>
            <p:cNvPr id="38" name="Ellipse 37">
              <a:extLst>
                <a:ext uri="{FF2B5EF4-FFF2-40B4-BE49-F238E27FC236}">
                  <a16:creationId xmlns:a16="http://schemas.microsoft.com/office/drawing/2014/main" id="{0C015CF9-DA1A-38A5-9563-EB2FB306BE8A}"/>
                </a:ext>
              </a:extLst>
            </p:cNvPr>
            <p:cNvSpPr/>
            <p:nvPr/>
          </p:nvSpPr>
          <p:spPr>
            <a:xfrm>
              <a:off x="4656556" y="3508397"/>
              <a:ext cx="1332000" cy="1332000"/>
            </a:xfrm>
            <a:prstGeom prst="ellipse">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FFFFFF"/>
                </a:solidFill>
                <a:effectLst/>
                <a:uLnTx/>
                <a:uFillTx/>
                <a:latin typeface="Open Sans"/>
                <a:ea typeface="+mn-ea"/>
                <a:cs typeface="+mn-cs"/>
              </a:endParaRPr>
            </a:p>
          </p:txBody>
        </p:sp>
        <p:pic>
          <p:nvPicPr>
            <p:cNvPr id="39" name="Picture 4" descr="risque ">
              <a:extLst>
                <a:ext uri="{FF2B5EF4-FFF2-40B4-BE49-F238E27FC236}">
                  <a16:creationId xmlns:a16="http://schemas.microsoft.com/office/drawing/2014/main" id="{B8847077-D76D-92D4-F1F2-F2A75754A4AF}"/>
                </a:ext>
              </a:extLst>
            </p:cNvPr>
            <p:cNvPicPr>
              <a:picLocks noChangeAspect="1" noChangeArrowheads="1"/>
            </p:cNvPicPr>
            <p:nvPr/>
          </p:nvPicPr>
          <p:blipFill>
            <a:blip r:embed="rId5">
              <a:extLst>
                <a:ext uri="{BEBA8EAE-BF5A-486C-A8C5-ECC9F3942E4B}">
                  <a14:imgProps xmlns:a14="http://schemas.microsoft.com/office/drawing/2010/main">
                    <a14:imgLayer r:embed="rId6">
                      <a14:imgEffect>
                        <a14:sharpenSoften amount="-2000"/>
                      </a14:imgEffect>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4883542" y="3691627"/>
              <a:ext cx="874427" cy="874427"/>
            </a:xfrm>
            <a:prstGeom prst="rect">
              <a:avLst/>
            </a:prstGeom>
            <a:grpFill/>
          </p:spPr>
        </p:pic>
      </p:grpSp>
      <p:grpSp>
        <p:nvGrpSpPr>
          <p:cNvPr id="40" name="Groupe 39">
            <a:extLst>
              <a:ext uri="{FF2B5EF4-FFF2-40B4-BE49-F238E27FC236}">
                <a16:creationId xmlns:a16="http://schemas.microsoft.com/office/drawing/2014/main" id="{FE3D6EAD-46CD-F378-4414-045F6EBC46E5}"/>
              </a:ext>
            </a:extLst>
          </p:cNvPr>
          <p:cNvGrpSpPr/>
          <p:nvPr/>
        </p:nvGrpSpPr>
        <p:grpSpPr>
          <a:xfrm>
            <a:off x="7464895" y="2795434"/>
            <a:ext cx="1332000" cy="1332000"/>
            <a:chOff x="7183969" y="3508397"/>
            <a:chExt cx="1332000" cy="1332000"/>
          </a:xfrm>
          <a:solidFill>
            <a:srgbClr val="9DD4CF"/>
          </a:solidFill>
          <a:effectLst>
            <a:outerShdw blurRad="50800" dist="38100" dir="2700000" algn="tl" rotWithShape="0">
              <a:prstClr val="black">
                <a:alpha val="40000"/>
              </a:prstClr>
            </a:outerShdw>
          </a:effectLst>
        </p:grpSpPr>
        <p:sp>
          <p:nvSpPr>
            <p:cNvPr id="41" name="Ellipse 40">
              <a:extLst>
                <a:ext uri="{FF2B5EF4-FFF2-40B4-BE49-F238E27FC236}">
                  <a16:creationId xmlns:a16="http://schemas.microsoft.com/office/drawing/2014/main" id="{48316223-8E67-C9F5-5F21-D3287359E416}"/>
                </a:ext>
              </a:extLst>
            </p:cNvPr>
            <p:cNvSpPr/>
            <p:nvPr/>
          </p:nvSpPr>
          <p:spPr>
            <a:xfrm>
              <a:off x="7183969" y="3508397"/>
              <a:ext cx="1332000" cy="1332000"/>
            </a:xfrm>
            <a:prstGeom prst="ellipse">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FFFFFF"/>
                </a:solidFill>
                <a:effectLst/>
                <a:uLnTx/>
                <a:uFillTx/>
                <a:latin typeface="Open Sans"/>
                <a:ea typeface="+mn-ea"/>
                <a:cs typeface="+mn-cs"/>
              </a:endParaRPr>
            </a:p>
          </p:txBody>
        </p:sp>
        <p:pic>
          <p:nvPicPr>
            <p:cNvPr id="42" name="Picture 8" descr="Évaluation ">
              <a:extLst>
                <a:ext uri="{FF2B5EF4-FFF2-40B4-BE49-F238E27FC236}">
                  <a16:creationId xmlns:a16="http://schemas.microsoft.com/office/drawing/2014/main" id="{B71185F2-3312-6638-BD72-A449EFD118DF}"/>
                </a:ext>
              </a:extLst>
            </p:cNvPr>
            <p:cNvPicPr>
              <a:picLocks noChangeAspect="1" noChangeArrowheads="1"/>
            </p:cNvPicPr>
            <p:nvPr/>
          </p:nvPicPr>
          <p:blipFill>
            <a:blip r:embed="rId7">
              <a:extLst>
                <a:ext uri="{BEBA8EAE-BF5A-486C-A8C5-ECC9F3942E4B}">
                  <a14:imgProps xmlns:a14="http://schemas.microsoft.com/office/drawing/2010/main">
                    <a14:imgLayer r:embed="rId8">
                      <a14:imgEffect>
                        <a14:sharpenSoften amount="100000"/>
                      </a14:imgEffect>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7496911" y="3767177"/>
              <a:ext cx="777293" cy="777293"/>
            </a:xfrm>
            <a:prstGeom prst="rect">
              <a:avLst/>
            </a:prstGeom>
            <a:grpFill/>
          </p:spPr>
        </p:pic>
      </p:grpSp>
      <p:sp>
        <p:nvSpPr>
          <p:cNvPr id="57" name="ZoneTexte 56">
            <a:extLst>
              <a:ext uri="{FF2B5EF4-FFF2-40B4-BE49-F238E27FC236}">
                <a16:creationId xmlns:a16="http://schemas.microsoft.com/office/drawing/2014/main" id="{98164A09-2A23-C445-9889-1D3E34BF6B30}"/>
              </a:ext>
            </a:extLst>
          </p:cNvPr>
          <p:cNvSpPr txBox="1"/>
          <p:nvPr/>
        </p:nvSpPr>
        <p:spPr>
          <a:xfrm>
            <a:off x="10003480" y="4526294"/>
            <a:ext cx="2485988" cy="1015663"/>
          </a:xfrm>
          <a:prstGeom prst="rect">
            <a:avLst/>
          </a:prstGeom>
          <a:noFill/>
        </p:spPr>
        <p:txBody>
          <a:bodyPr wrap="square">
            <a:spAutoFit/>
          </a:bodyPr>
          <a:lstStyle>
            <a:defPPr>
              <a:defRPr lang="en-US"/>
            </a:defPPr>
            <a:lvl1pPr algn="ctr">
              <a:defRPr b="1"/>
            </a:lvl1pPr>
          </a:lstStyle>
          <a:p>
            <a:pPr marL="0" marR="0" lvl="2" indent="0" algn="ctr" defTabSz="91440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baseline="0" noProof="0" dirty="0">
                <a:ln>
                  <a:noFill/>
                </a:ln>
                <a:solidFill>
                  <a:srgbClr val="000000"/>
                </a:solidFill>
                <a:effectLst/>
                <a:uLnTx/>
                <a:uFillTx/>
              </a:rPr>
              <a:t>Le suivi des mesures d’ajustement</a:t>
            </a:r>
          </a:p>
        </p:txBody>
      </p:sp>
      <p:grpSp>
        <p:nvGrpSpPr>
          <p:cNvPr id="58" name="Groupe 57">
            <a:extLst>
              <a:ext uri="{FF2B5EF4-FFF2-40B4-BE49-F238E27FC236}">
                <a16:creationId xmlns:a16="http://schemas.microsoft.com/office/drawing/2014/main" id="{B896A7BC-D2E3-63FB-C596-9BBED1361AB2}"/>
              </a:ext>
            </a:extLst>
          </p:cNvPr>
          <p:cNvGrpSpPr/>
          <p:nvPr/>
        </p:nvGrpSpPr>
        <p:grpSpPr>
          <a:xfrm>
            <a:off x="10580474" y="2778450"/>
            <a:ext cx="1332000" cy="1332000"/>
            <a:chOff x="9809765" y="3508397"/>
            <a:chExt cx="1332000" cy="1332000"/>
          </a:xfrm>
          <a:effectLst>
            <a:outerShdw blurRad="50800" dist="38100" dir="2700000" algn="tl" rotWithShape="0">
              <a:prstClr val="black">
                <a:alpha val="40000"/>
              </a:prstClr>
            </a:outerShdw>
          </a:effectLst>
        </p:grpSpPr>
        <p:sp>
          <p:nvSpPr>
            <p:cNvPr id="59" name="Ellipse 58">
              <a:extLst>
                <a:ext uri="{FF2B5EF4-FFF2-40B4-BE49-F238E27FC236}">
                  <a16:creationId xmlns:a16="http://schemas.microsoft.com/office/drawing/2014/main" id="{D3BB0A69-145D-B291-C81C-F959AFF8A0C4}"/>
                </a:ext>
              </a:extLst>
            </p:cNvPr>
            <p:cNvSpPr/>
            <p:nvPr/>
          </p:nvSpPr>
          <p:spPr>
            <a:xfrm>
              <a:off x="9809765" y="3508397"/>
              <a:ext cx="1332000" cy="1332000"/>
            </a:xfrm>
            <a:prstGeom prst="ellipse">
              <a:avLst/>
            </a:prstGeom>
            <a:solidFill>
              <a:srgbClr val="0070C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FFFFFF"/>
                </a:solidFill>
                <a:effectLst/>
                <a:uLnTx/>
                <a:uFillTx/>
                <a:latin typeface="Open Sans"/>
                <a:ea typeface="+mn-ea"/>
                <a:cs typeface="+mn-cs"/>
              </a:endParaRPr>
            </a:p>
          </p:txBody>
        </p:sp>
        <p:pic>
          <p:nvPicPr>
            <p:cNvPr id="60" name="Picture 6" descr="processus de travail ">
              <a:extLst>
                <a:ext uri="{FF2B5EF4-FFF2-40B4-BE49-F238E27FC236}">
                  <a16:creationId xmlns:a16="http://schemas.microsoft.com/office/drawing/2014/main" id="{9CEAD08C-E422-CE4F-F51A-761E4B87D607}"/>
                </a:ext>
              </a:extLst>
            </p:cNvPr>
            <p:cNvPicPr>
              <a:picLocks noChangeAspect="1" noChangeArrowheads="1"/>
            </p:cNvPicPr>
            <p:nvPr/>
          </p:nvPicPr>
          <p:blipFill>
            <a:blip r:embed="rId9">
              <a:extLst>
                <a:ext uri="{BEBA8EAE-BF5A-486C-A8C5-ECC9F3942E4B}">
                  <a14:imgProps xmlns:a14="http://schemas.microsoft.com/office/drawing/2010/main">
                    <a14:imgLayer r:embed="rId10">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9964064" y="3672499"/>
              <a:ext cx="1013212" cy="101321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685658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descr="Dank-Merci | Facebook">
            <a:extLst>
              <a:ext uri="{FF2B5EF4-FFF2-40B4-BE49-F238E27FC236}">
                <a16:creationId xmlns:a16="http://schemas.microsoft.com/office/drawing/2014/main" id="{762B8AA4-C74A-2BE7-A836-5C3F249FD3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4962" y="2624439"/>
            <a:ext cx="5760718" cy="2310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3406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N1vSTLKfKuqv34r1Zfk2w"/>
</p:tagLst>
</file>

<file path=ppt/theme/theme1.xml><?xml version="1.0" encoding="utf-8"?>
<a:theme xmlns:a="http://schemas.openxmlformats.org/drawingml/2006/main" name="Consulting Template 16x9 Dec 2018">
  <a:themeElements>
    <a:clrScheme name="Deloitte colors">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53565A"/>
      </a:folHlink>
    </a:clrScheme>
    <a:fontScheme name="Custom 1">
      <a:majorFont>
        <a:latin typeface="Open Sans Light"/>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Presentation1" id="{21F336A9-A2E7-3B41-98CD-59C728304D68}" vid="{F30C9037-1A19-4542-950D-0A6D1B6CC2B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3302</TotalTime>
  <Words>1294</Words>
  <Application>Microsoft Office PowerPoint</Application>
  <PresentationFormat>Custom</PresentationFormat>
  <Paragraphs>114</Paragraphs>
  <Slides>8</Slides>
  <Notes>8</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21" baseType="lpstr">
      <vt:lpstr>Arial</vt:lpstr>
      <vt:lpstr>Calibri</vt:lpstr>
      <vt:lpstr>Chronicle Display Black</vt:lpstr>
      <vt:lpstr>Garamond</vt:lpstr>
      <vt:lpstr>Open Sans</vt:lpstr>
      <vt:lpstr>Open Sans ExtraBold</vt:lpstr>
      <vt:lpstr>Open Sans Light</vt:lpstr>
      <vt:lpstr>Open Sans SemiBold</vt:lpstr>
      <vt:lpstr>Verdana</vt:lpstr>
      <vt:lpstr>Wingdings 2</vt:lpstr>
      <vt:lpstr>Consulting Template 16x9 Dec 2018</vt:lpstr>
      <vt:lpstr>Office Theme</vt:lpstr>
      <vt:lpstr>think-cell Slide</vt:lpstr>
      <vt:lpstr>PowerPoint Presentation</vt:lpstr>
      <vt:lpstr>Pourquoi mesurer l’impact des programmes et institutions de garantie ? </vt:lpstr>
      <vt:lpstr>Les bases de référence pour mesurer l’impact des programmes et institutions de garantie </vt:lpstr>
      <vt:lpstr>Les bases de référence pour mesurer l’impact des programmes et institutions de garantie </vt:lpstr>
      <vt:lpstr>PowerPoint Presentation</vt:lpstr>
      <vt:lpstr>L’approche d’évaluation d’impact des programmes et institutions de garantie permettant d’apprécier l’additionnalité financière et économique  </vt:lpstr>
      <vt:lpstr>Les prérequis et les outils nécessaires pour une mesure d’impact pertinente et efficace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Baklouti, Chema</dc:creator>
  <cp:lastModifiedBy>Mtimet, Aymen</cp:lastModifiedBy>
  <cp:revision>5</cp:revision>
  <dcterms:created xsi:type="dcterms:W3CDTF">2023-02-14T13:16:35Z</dcterms:created>
  <dcterms:modified xsi:type="dcterms:W3CDTF">2023-10-24T05:29:25Z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2023-02-14T13:16:35Z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4701430f-97b2-42e0-b90b-8cebf0d06cc2</vt:lpwstr>
  </property>
  <property fmtid="{D5CDD505-2E9C-101B-9397-08002B2CF9AE}" pid="8" name="MSIP_Label_ea60d57e-af5b-4752-ac57-3e4f28ca11dc_ContentBits">
    <vt:lpwstr>0</vt:lpwstr>
  </property>
</Properties>
</file>