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2"/>
  </p:notesMasterIdLst>
  <p:handoutMasterIdLst>
    <p:handoutMasterId r:id="rId13"/>
  </p:handoutMasterIdLst>
  <p:sldIdLst>
    <p:sldId id="5500" r:id="rId2"/>
    <p:sldId id="5506" r:id="rId3"/>
    <p:sldId id="5507" r:id="rId4"/>
    <p:sldId id="5508" r:id="rId5"/>
    <p:sldId id="5498" r:id="rId6"/>
    <p:sldId id="273" r:id="rId7"/>
    <p:sldId id="5509" r:id="rId8"/>
    <p:sldId id="5554" r:id="rId9"/>
    <p:sldId id="2620" r:id="rId10"/>
    <p:sldId id="550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0851F7-DB3F-6433-E2B6-D8B4D8035EAA}" name="Katherine BROWN" initials="KB" userId="S::kbrown@advansgroup.com::1c7c75a4-7f15-4b74-877c-f71fe2c6d8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07FD7-68DF-449F-BA28-F142CD96555C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92FCF07-2950-417D-ADF7-311C9DB84395}">
      <dgm:prSet phldrT="[Texte]" custT="1"/>
      <dgm:spPr/>
      <dgm:t>
        <a:bodyPr/>
        <a:lstStyle/>
        <a:p>
          <a:r>
            <a:rPr lang="fr-FR" sz="1500" b="1" dirty="0">
              <a:solidFill>
                <a:schemeClr val="accent1"/>
              </a:solidFill>
            </a:rPr>
            <a:t>CBS Amplitude</a:t>
          </a:r>
        </a:p>
      </dgm:t>
    </dgm:pt>
    <dgm:pt modelId="{3DCE484E-8232-4403-A27A-B99E681291B2}" type="parTrans" cxnId="{B115C9F6-8343-46AE-BA94-1559757DDC77}">
      <dgm:prSet/>
      <dgm:spPr/>
      <dgm:t>
        <a:bodyPr/>
        <a:lstStyle/>
        <a:p>
          <a:endParaRPr lang="fr-FR" sz="1500" b="1"/>
        </a:p>
      </dgm:t>
    </dgm:pt>
    <dgm:pt modelId="{2D305FB0-1FD3-4980-A3CB-9C7CEF55F0B1}" type="sibTrans" cxnId="{B115C9F6-8343-46AE-BA94-1559757DDC77}">
      <dgm:prSet/>
      <dgm:spPr/>
      <dgm:t>
        <a:bodyPr/>
        <a:lstStyle/>
        <a:p>
          <a:endParaRPr lang="fr-FR" sz="1500" b="1"/>
        </a:p>
      </dgm:t>
    </dgm:pt>
    <dgm:pt modelId="{791E7828-B332-41F0-B827-492633870CE0}">
      <dgm:prSet phldrT="[Texte]" custT="1"/>
      <dgm:spPr/>
      <dgm:t>
        <a:bodyPr/>
        <a:lstStyle/>
        <a:p>
          <a:r>
            <a:rPr lang="fr-FR" sz="1500" b="1" dirty="0">
              <a:solidFill>
                <a:schemeClr val="accent1"/>
              </a:solidFill>
            </a:rPr>
            <a:t>Editique</a:t>
          </a:r>
        </a:p>
      </dgm:t>
    </dgm:pt>
    <dgm:pt modelId="{2E7D5640-D4BE-4505-A588-E0F7B3D2C955}" type="parTrans" cxnId="{CBE305D7-52FF-4167-8391-FE3A539C6819}">
      <dgm:prSet/>
      <dgm:spPr/>
      <dgm:t>
        <a:bodyPr/>
        <a:lstStyle/>
        <a:p>
          <a:endParaRPr lang="fr-FR" sz="1500" b="1"/>
        </a:p>
      </dgm:t>
    </dgm:pt>
    <dgm:pt modelId="{A0FAB5EE-6DD7-4510-A335-B27723CC364A}" type="sibTrans" cxnId="{CBE305D7-52FF-4167-8391-FE3A539C6819}">
      <dgm:prSet/>
      <dgm:spPr/>
      <dgm:t>
        <a:bodyPr/>
        <a:lstStyle/>
        <a:p>
          <a:endParaRPr lang="fr-FR" sz="1500" b="1"/>
        </a:p>
      </dgm:t>
    </dgm:pt>
    <dgm:pt modelId="{855CD311-1574-4D5A-9F27-40535F5A41FA}">
      <dgm:prSet phldrT="[Texte]" custT="1"/>
      <dgm:spPr/>
      <dgm:t>
        <a:bodyPr/>
        <a:lstStyle/>
        <a:p>
          <a:r>
            <a:rPr lang="fr-FR" sz="1500" b="1" dirty="0" err="1">
              <a:solidFill>
                <a:schemeClr val="accent1"/>
              </a:solidFill>
            </a:rPr>
            <a:t>Myreports</a:t>
          </a:r>
          <a:endParaRPr lang="fr-FR" sz="1500" b="1" dirty="0">
            <a:solidFill>
              <a:schemeClr val="accent1"/>
            </a:solidFill>
          </a:endParaRPr>
        </a:p>
      </dgm:t>
    </dgm:pt>
    <dgm:pt modelId="{46A2EA23-1FDB-4DC2-9031-14B3C839A0C6}" type="parTrans" cxnId="{87A71E2C-B077-4FBD-8F0B-EF1F18210D7C}">
      <dgm:prSet/>
      <dgm:spPr/>
      <dgm:t>
        <a:bodyPr/>
        <a:lstStyle/>
        <a:p>
          <a:endParaRPr lang="fr-FR" sz="1500" b="1"/>
        </a:p>
      </dgm:t>
    </dgm:pt>
    <dgm:pt modelId="{CA8BC828-5FBD-4C42-BD8E-990AA54EC23A}" type="sibTrans" cxnId="{87A71E2C-B077-4FBD-8F0B-EF1F18210D7C}">
      <dgm:prSet/>
      <dgm:spPr/>
      <dgm:t>
        <a:bodyPr/>
        <a:lstStyle/>
        <a:p>
          <a:endParaRPr lang="fr-FR" sz="1500" b="1"/>
        </a:p>
      </dgm:t>
    </dgm:pt>
    <dgm:pt modelId="{A60A61C5-65F1-48D8-A0E0-48658B2E0B9A}">
      <dgm:prSet phldrT="[Texte]" custT="1"/>
      <dgm:spPr/>
      <dgm:t>
        <a:bodyPr/>
        <a:lstStyle/>
        <a:p>
          <a:r>
            <a:rPr lang="fr-FR" sz="1500" b="1" dirty="0">
              <a:solidFill>
                <a:schemeClr val="accent1"/>
              </a:solidFill>
            </a:rPr>
            <a:t> </a:t>
          </a:r>
          <a:r>
            <a:rPr lang="fr-FR" sz="1500" b="1" dirty="0" err="1">
              <a:solidFill>
                <a:schemeClr val="accent1"/>
              </a:solidFill>
            </a:rPr>
            <a:t>Digilaf</a:t>
          </a:r>
          <a:endParaRPr lang="fr-FR" sz="1500" b="1" dirty="0">
            <a:solidFill>
              <a:schemeClr val="accent1"/>
            </a:solidFill>
          </a:endParaRPr>
        </a:p>
      </dgm:t>
    </dgm:pt>
    <dgm:pt modelId="{4097FA9B-8D78-4161-8452-CDD6CBB6B1A7}" type="parTrans" cxnId="{3F870346-814C-440D-8C6E-F15774EA2C4E}">
      <dgm:prSet/>
      <dgm:spPr/>
      <dgm:t>
        <a:bodyPr/>
        <a:lstStyle/>
        <a:p>
          <a:endParaRPr lang="fr-FR" sz="1500" b="1"/>
        </a:p>
      </dgm:t>
    </dgm:pt>
    <dgm:pt modelId="{098A319F-52AF-4BBD-814D-B61B0E8F9C2B}" type="sibTrans" cxnId="{3F870346-814C-440D-8C6E-F15774EA2C4E}">
      <dgm:prSet/>
      <dgm:spPr/>
      <dgm:t>
        <a:bodyPr/>
        <a:lstStyle/>
        <a:p>
          <a:endParaRPr lang="fr-FR" sz="1500" b="1"/>
        </a:p>
      </dgm:t>
    </dgm:pt>
    <dgm:pt modelId="{DE59C1E5-5BC1-4438-BADD-024A5C85DD77}">
      <dgm:prSet phldrT="[Texte]" custT="1"/>
      <dgm:spPr/>
      <dgm:t>
        <a:bodyPr/>
        <a:lstStyle/>
        <a:p>
          <a:r>
            <a:rPr lang="fr-FR" sz="1500" b="1" dirty="0">
              <a:solidFill>
                <a:schemeClr val="accent1"/>
              </a:solidFill>
            </a:rPr>
            <a:t>App Staff</a:t>
          </a:r>
        </a:p>
      </dgm:t>
    </dgm:pt>
    <dgm:pt modelId="{F21F9739-B50D-45AA-9ECC-E41649C15E65}" type="parTrans" cxnId="{A4F72FF5-3CAE-4694-B0D7-5BEF7161CC33}">
      <dgm:prSet/>
      <dgm:spPr/>
      <dgm:t>
        <a:bodyPr/>
        <a:lstStyle/>
        <a:p>
          <a:endParaRPr lang="fr-FR" sz="1500" b="1"/>
        </a:p>
      </dgm:t>
    </dgm:pt>
    <dgm:pt modelId="{5FDD741D-3740-42B3-AC32-2AE9A0AA650F}" type="sibTrans" cxnId="{A4F72FF5-3CAE-4694-B0D7-5BEF7161CC33}">
      <dgm:prSet/>
      <dgm:spPr/>
      <dgm:t>
        <a:bodyPr/>
        <a:lstStyle/>
        <a:p>
          <a:endParaRPr lang="fr-FR" sz="1500" b="1"/>
        </a:p>
      </dgm:t>
    </dgm:pt>
    <dgm:pt modelId="{79CB5512-EBEF-4A1E-9627-BAF831FF3215}">
      <dgm:prSet phldrT="[Texte]" custT="1"/>
      <dgm:spPr/>
      <dgm:t>
        <a:bodyPr/>
        <a:lstStyle/>
        <a:p>
          <a:r>
            <a:rPr lang="fr-FR" sz="1500" b="1" dirty="0">
              <a:solidFill>
                <a:schemeClr val="accent1"/>
              </a:solidFill>
            </a:rPr>
            <a:t>App Client</a:t>
          </a:r>
        </a:p>
      </dgm:t>
    </dgm:pt>
    <dgm:pt modelId="{93018B8B-3108-4882-A497-AE00981DF6CC}" type="parTrans" cxnId="{FC19A084-33BD-43AF-9C78-D6868C1D8A40}">
      <dgm:prSet/>
      <dgm:spPr/>
      <dgm:t>
        <a:bodyPr/>
        <a:lstStyle/>
        <a:p>
          <a:endParaRPr lang="fr-FR" sz="1500" b="1"/>
        </a:p>
      </dgm:t>
    </dgm:pt>
    <dgm:pt modelId="{53CDB97B-714A-4C0D-ACC7-3CD99AFF87FB}" type="sibTrans" cxnId="{FC19A084-33BD-43AF-9C78-D6868C1D8A40}">
      <dgm:prSet/>
      <dgm:spPr/>
      <dgm:t>
        <a:bodyPr/>
        <a:lstStyle/>
        <a:p>
          <a:endParaRPr lang="fr-FR" sz="1500" b="1"/>
        </a:p>
      </dgm:t>
    </dgm:pt>
    <dgm:pt modelId="{1EFFD7AB-2F9C-4658-BAD9-59FAED0DAD07}" type="pres">
      <dgm:prSet presAssocID="{A3C07FD7-68DF-449F-BA28-F142CD96555C}" presName="Name0" presStyleCnt="0">
        <dgm:presLayoutVars>
          <dgm:dir/>
        </dgm:presLayoutVars>
      </dgm:prSet>
      <dgm:spPr/>
    </dgm:pt>
    <dgm:pt modelId="{85D26B6F-1820-4830-B7EE-99F5704450A5}" type="pres">
      <dgm:prSet presAssocID="{192FCF07-2950-417D-ADF7-311C9DB84395}" presName="parComposite" presStyleCnt="0"/>
      <dgm:spPr/>
    </dgm:pt>
    <dgm:pt modelId="{63D265E9-D554-412A-A96B-1DA1037D16F3}" type="pres">
      <dgm:prSet presAssocID="{192FCF07-2950-417D-ADF7-311C9DB84395}" presName="parBigCircle" presStyleLbl="node0" presStyleIdx="0" presStyleCnt="2"/>
      <dgm:spPr/>
    </dgm:pt>
    <dgm:pt modelId="{38B2A886-902D-403D-AB8D-13DC018C44E6}" type="pres">
      <dgm:prSet presAssocID="{192FCF07-2950-417D-ADF7-311C9DB84395}" presName="parTx" presStyleLbl="revTx" presStyleIdx="0" presStyleCnt="10" custLinFactNeighborY="-2075"/>
      <dgm:spPr/>
    </dgm:pt>
    <dgm:pt modelId="{5A9003E0-5467-4FA1-AC7B-2779E403D4B7}" type="pres">
      <dgm:prSet presAssocID="{192FCF07-2950-417D-ADF7-311C9DB84395}" presName="bSpace" presStyleCnt="0"/>
      <dgm:spPr/>
    </dgm:pt>
    <dgm:pt modelId="{F5275998-5C99-45FF-AD6C-DBCC10900373}" type="pres">
      <dgm:prSet presAssocID="{192FCF07-2950-417D-ADF7-311C9DB84395}" presName="parBackupNorm" presStyleCnt="0"/>
      <dgm:spPr/>
    </dgm:pt>
    <dgm:pt modelId="{156D4C6D-2233-42AC-B363-19112A1F3D3F}" type="pres">
      <dgm:prSet presAssocID="{2D305FB0-1FD3-4980-A3CB-9C7CEF55F0B1}" presName="parSpace" presStyleCnt="0"/>
      <dgm:spPr/>
    </dgm:pt>
    <dgm:pt modelId="{923D86EE-E728-4A03-9C4C-9461E4AD4BC1}" type="pres">
      <dgm:prSet presAssocID="{791E7828-B332-41F0-B827-492633870CE0}" presName="desBackupLeftNorm" presStyleCnt="0"/>
      <dgm:spPr/>
    </dgm:pt>
    <dgm:pt modelId="{CB8BDA91-DA6C-451A-ABA5-775B77956D70}" type="pres">
      <dgm:prSet presAssocID="{791E7828-B332-41F0-B827-492633870CE0}" presName="desComposite" presStyleCnt="0"/>
      <dgm:spPr/>
    </dgm:pt>
    <dgm:pt modelId="{D5D98F7D-5485-4CB9-A6DD-D15BFA1C909E}" type="pres">
      <dgm:prSet presAssocID="{791E7828-B332-41F0-B827-492633870CE0}" presName="desCircle" presStyleLbl="node1" presStyleIdx="0" presStyleCnt="4"/>
      <dgm:spPr/>
    </dgm:pt>
    <dgm:pt modelId="{8E894C6F-15C6-4172-A531-7FADF7FB65D9}" type="pres">
      <dgm:prSet presAssocID="{791E7828-B332-41F0-B827-492633870CE0}" presName="chTx" presStyleLbl="revTx" presStyleIdx="1" presStyleCnt="10"/>
      <dgm:spPr/>
    </dgm:pt>
    <dgm:pt modelId="{F6A8B1C5-7580-4BDE-B7ED-79305FA54A2E}" type="pres">
      <dgm:prSet presAssocID="{791E7828-B332-41F0-B827-492633870CE0}" presName="desTx" presStyleLbl="revTx" presStyleIdx="2" presStyleCnt="10">
        <dgm:presLayoutVars>
          <dgm:bulletEnabled val="1"/>
        </dgm:presLayoutVars>
      </dgm:prSet>
      <dgm:spPr/>
    </dgm:pt>
    <dgm:pt modelId="{2C77C139-4296-4C5B-834B-FDDF1193BC90}" type="pres">
      <dgm:prSet presAssocID="{791E7828-B332-41F0-B827-492633870CE0}" presName="desBackupRightNorm" presStyleCnt="0"/>
      <dgm:spPr/>
    </dgm:pt>
    <dgm:pt modelId="{A0CE58F3-F884-4D47-A43A-2F8EF3E30ADA}" type="pres">
      <dgm:prSet presAssocID="{A0FAB5EE-6DD7-4510-A335-B27723CC364A}" presName="desSpace" presStyleCnt="0"/>
      <dgm:spPr/>
    </dgm:pt>
    <dgm:pt modelId="{FE0C1BC7-0CAE-4ECD-BD2D-8FC1F9A68943}" type="pres">
      <dgm:prSet presAssocID="{855CD311-1574-4D5A-9F27-40535F5A41FA}" presName="desBackupLeftNorm" presStyleCnt="0"/>
      <dgm:spPr/>
    </dgm:pt>
    <dgm:pt modelId="{2AC6844F-0FEE-4384-99AF-49508B62C264}" type="pres">
      <dgm:prSet presAssocID="{855CD311-1574-4D5A-9F27-40535F5A41FA}" presName="desComposite" presStyleCnt="0"/>
      <dgm:spPr/>
    </dgm:pt>
    <dgm:pt modelId="{3AF3A5FE-8752-4939-B9C5-186A6E24D7E5}" type="pres">
      <dgm:prSet presAssocID="{855CD311-1574-4D5A-9F27-40535F5A41FA}" presName="desCircle" presStyleLbl="node1" presStyleIdx="1" presStyleCnt="4"/>
      <dgm:spPr/>
    </dgm:pt>
    <dgm:pt modelId="{B8DD3343-5099-4085-99C0-2CD62CF0C353}" type="pres">
      <dgm:prSet presAssocID="{855CD311-1574-4D5A-9F27-40535F5A41FA}" presName="chTx" presStyleLbl="revTx" presStyleIdx="3" presStyleCnt="10"/>
      <dgm:spPr/>
    </dgm:pt>
    <dgm:pt modelId="{F83D57E3-71B1-49E8-9EFE-CB7071433D55}" type="pres">
      <dgm:prSet presAssocID="{855CD311-1574-4D5A-9F27-40535F5A41FA}" presName="desTx" presStyleLbl="revTx" presStyleIdx="4" presStyleCnt="10">
        <dgm:presLayoutVars>
          <dgm:bulletEnabled val="1"/>
        </dgm:presLayoutVars>
      </dgm:prSet>
      <dgm:spPr/>
    </dgm:pt>
    <dgm:pt modelId="{B0921467-C804-4888-B4B9-CAC9B0708558}" type="pres">
      <dgm:prSet presAssocID="{855CD311-1574-4D5A-9F27-40535F5A41FA}" presName="desBackupRightNorm" presStyleCnt="0"/>
      <dgm:spPr/>
    </dgm:pt>
    <dgm:pt modelId="{BB4F5D04-1288-4D1A-A92F-9604CDF90924}" type="pres">
      <dgm:prSet presAssocID="{CA8BC828-5FBD-4C42-BD8E-990AA54EC23A}" presName="desSpace" presStyleCnt="0"/>
      <dgm:spPr/>
    </dgm:pt>
    <dgm:pt modelId="{3ED026D1-F458-414C-B0A9-DE1AB94AD6CA}" type="pres">
      <dgm:prSet presAssocID="{A60A61C5-65F1-48D8-A0E0-48658B2E0B9A}" presName="parComposite" presStyleCnt="0"/>
      <dgm:spPr/>
    </dgm:pt>
    <dgm:pt modelId="{BCF49B25-6461-4270-86B2-E9F4D894D224}" type="pres">
      <dgm:prSet presAssocID="{A60A61C5-65F1-48D8-A0E0-48658B2E0B9A}" presName="parBigCircle" presStyleLbl="node0" presStyleIdx="1" presStyleCnt="2"/>
      <dgm:spPr/>
    </dgm:pt>
    <dgm:pt modelId="{7203D6C7-CB8B-4052-9D88-035DEC68FE9A}" type="pres">
      <dgm:prSet presAssocID="{A60A61C5-65F1-48D8-A0E0-48658B2E0B9A}" presName="parTx" presStyleLbl="revTx" presStyleIdx="5" presStyleCnt="10" custLinFactNeighborX="3982" custLinFactNeighborY="-6554"/>
      <dgm:spPr/>
    </dgm:pt>
    <dgm:pt modelId="{901A67A3-18CB-4A9E-A469-7F25A44A772B}" type="pres">
      <dgm:prSet presAssocID="{A60A61C5-65F1-48D8-A0E0-48658B2E0B9A}" presName="bSpace" presStyleCnt="0"/>
      <dgm:spPr/>
    </dgm:pt>
    <dgm:pt modelId="{97C2FA68-F5C6-4195-A517-41D423BAE3E6}" type="pres">
      <dgm:prSet presAssocID="{A60A61C5-65F1-48D8-A0E0-48658B2E0B9A}" presName="parBackupNorm" presStyleCnt="0"/>
      <dgm:spPr/>
    </dgm:pt>
    <dgm:pt modelId="{F5618475-CB93-418D-87BA-3F3F6D60C7B0}" type="pres">
      <dgm:prSet presAssocID="{098A319F-52AF-4BBD-814D-B61B0E8F9C2B}" presName="parSpace" presStyleCnt="0"/>
      <dgm:spPr/>
    </dgm:pt>
    <dgm:pt modelId="{0CB45F57-34A6-4D5A-9673-604CAE3A561A}" type="pres">
      <dgm:prSet presAssocID="{DE59C1E5-5BC1-4438-BADD-024A5C85DD77}" presName="desBackupLeftNorm" presStyleCnt="0"/>
      <dgm:spPr/>
    </dgm:pt>
    <dgm:pt modelId="{4A66A563-7AD8-4FD7-B1F7-456F8B32D669}" type="pres">
      <dgm:prSet presAssocID="{DE59C1E5-5BC1-4438-BADD-024A5C85DD77}" presName="desComposite" presStyleCnt="0"/>
      <dgm:spPr/>
    </dgm:pt>
    <dgm:pt modelId="{F2A855FC-3362-4E7D-A06B-7CA89339B3C9}" type="pres">
      <dgm:prSet presAssocID="{DE59C1E5-5BC1-4438-BADD-024A5C85DD77}" presName="desCircle" presStyleLbl="node1" presStyleIdx="2" presStyleCnt="4" custLinFactNeighborX="-1208"/>
      <dgm:spPr/>
    </dgm:pt>
    <dgm:pt modelId="{DAC203D1-E6AC-4B4F-903A-560D62F991AC}" type="pres">
      <dgm:prSet presAssocID="{DE59C1E5-5BC1-4438-BADD-024A5C85DD77}" presName="chTx" presStyleLbl="revTx" presStyleIdx="6" presStyleCnt="10" custLinFactNeighborX="33565"/>
      <dgm:spPr/>
    </dgm:pt>
    <dgm:pt modelId="{392734F7-C59E-4370-A528-DB5A5A6FAA76}" type="pres">
      <dgm:prSet presAssocID="{DE59C1E5-5BC1-4438-BADD-024A5C85DD77}" presName="desTx" presStyleLbl="revTx" presStyleIdx="7" presStyleCnt="10">
        <dgm:presLayoutVars>
          <dgm:bulletEnabled val="1"/>
        </dgm:presLayoutVars>
      </dgm:prSet>
      <dgm:spPr/>
    </dgm:pt>
    <dgm:pt modelId="{DC323872-6D8C-4946-B311-399196A956C3}" type="pres">
      <dgm:prSet presAssocID="{DE59C1E5-5BC1-4438-BADD-024A5C85DD77}" presName="desBackupRightNorm" presStyleCnt="0"/>
      <dgm:spPr/>
    </dgm:pt>
    <dgm:pt modelId="{77AB02A7-4665-4711-9B32-732698020BF3}" type="pres">
      <dgm:prSet presAssocID="{5FDD741D-3740-42B3-AC32-2AE9A0AA650F}" presName="desSpace" presStyleCnt="0"/>
      <dgm:spPr/>
    </dgm:pt>
    <dgm:pt modelId="{02CC0929-B92C-40DC-A72B-165F46448A04}" type="pres">
      <dgm:prSet presAssocID="{79CB5512-EBEF-4A1E-9627-BAF831FF3215}" presName="desBackupLeftNorm" presStyleCnt="0"/>
      <dgm:spPr/>
    </dgm:pt>
    <dgm:pt modelId="{73C80138-B819-4816-B7B5-CCA7381E0881}" type="pres">
      <dgm:prSet presAssocID="{79CB5512-EBEF-4A1E-9627-BAF831FF3215}" presName="desComposite" presStyleCnt="0"/>
      <dgm:spPr/>
    </dgm:pt>
    <dgm:pt modelId="{358EDF6B-E13D-4058-AE6F-F81CA0BCB79A}" type="pres">
      <dgm:prSet presAssocID="{79CB5512-EBEF-4A1E-9627-BAF831FF3215}" presName="desCircle" presStyleLbl="node1" presStyleIdx="3" presStyleCnt="4"/>
      <dgm:spPr/>
    </dgm:pt>
    <dgm:pt modelId="{782CA24E-707D-469F-9598-C40878FC68F5}" type="pres">
      <dgm:prSet presAssocID="{79CB5512-EBEF-4A1E-9627-BAF831FF3215}" presName="chTx" presStyleLbl="revTx" presStyleIdx="8" presStyleCnt="10" custLinFactNeighborX="35026"/>
      <dgm:spPr/>
    </dgm:pt>
    <dgm:pt modelId="{76B7A530-EF4C-4146-B218-EB6F8C01202E}" type="pres">
      <dgm:prSet presAssocID="{79CB5512-EBEF-4A1E-9627-BAF831FF3215}" presName="desTx" presStyleLbl="revTx" presStyleIdx="9" presStyleCnt="10">
        <dgm:presLayoutVars>
          <dgm:bulletEnabled val="1"/>
        </dgm:presLayoutVars>
      </dgm:prSet>
      <dgm:spPr/>
    </dgm:pt>
    <dgm:pt modelId="{88A7E0C6-DE20-4ECF-AC4C-43F2A66F01E1}" type="pres">
      <dgm:prSet presAssocID="{79CB5512-EBEF-4A1E-9627-BAF831FF3215}" presName="desBackupRightNorm" presStyleCnt="0"/>
      <dgm:spPr/>
    </dgm:pt>
    <dgm:pt modelId="{79A9408E-DEC3-45D3-95EE-033CE1E1DF21}" type="pres">
      <dgm:prSet presAssocID="{53CDB97B-714A-4C0D-ACC7-3CD99AFF87FB}" presName="desSpace" presStyleCnt="0"/>
      <dgm:spPr/>
    </dgm:pt>
  </dgm:ptLst>
  <dgm:cxnLst>
    <dgm:cxn modelId="{CEC3120C-9CBD-41F4-B435-37EF4D232347}" type="presOf" srcId="{A3C07FD7-68DF-449F-BA28-F142CD96555C}" destId="{1EFFD7AB-2F9C-4658-BAD9-59FAED0DAD07}" srcOrd="0" destOrd="0" presId="urn:microsoft.com/office/officeart/2008/layout/CircleAccentTimeline"/>
    <dgm:cxn modelId="{4CDF9A11-B2C4-4727-B583-EA9D9EBA70D2}" type="presOf" srcId="{192FCF07-2950-417D-ADF7-311C9DB84395}" destId="{38B2A886-902D-403D-AB8D-13DC018C44E6}" srcOrd="0" destOrd="0" presId="urn:microsoft.com/office/officeart/2008/layout/CircleAccentTimeline"/>
    <dgm:cxn modelId="{87A71E2C-B077-4FBD-8F0B-EF1F18210D7C}" srcId="{192FCF07-2950-417D-ADF7-311C9DB84395}" destId="{855CD311-1574-4D5A-9F27-40535F5A41FA}" srcOrd="1" destOrd="0" parTransId="{46A2EA23-1FDB-4DC2-9031-14B3C839A0C6}" sibTransId="{CA8BC828-5FBD-4C42-BD8E-990AA54EC23A}"/>
    <dgm:cxn modelId="{3518D15B-55F9-4AB3-8371-501C1CAB86D6}" type="presOf" srcId="{855CD311-1574-4D5A-9F27-40535F5A41FA}" destId="{B8DD3343-5099-4085-99C0-2CD62CF0C353}" srcOrd="0" destOrd="0" presId="urn:microsoft.com/office/officeart/2008/layout/CircleAccentTimeline"/>
    <dgm:cxn modelId="{3F870346-814C-440D-8C6E-F15774EA2C4E}" srcId="{A3C07FD7-68DF-449F-BA28-F142CD96555C}" destId="{A60A61C5-65F1-48D8-A0E0-48658B2E0B9A}" srcOrd="1" destOrd="0" parTransId="{4097FA9B-8D78-4161-8452-CDD6CBB6B1A7}" sibTransId="{098A319F-52AF-4BBD-814D-B61B0E8F9C2B}"/>
    <dgm:cxn modelId="{62DD2477-38BA-495E-A28E-3DE230E6F088}" type="presOf" srcId="{A60A61C5-65F1-48D8-A0E0-48658B2E0B9A}" destId="{7203D6C7-CB8B-4052-9D88-035DEC68FE9A}" srcOrd="0" destOrd="0" presId="urn:microsoft.com/office/officeart/2008/layout/CircleAccentTimeline"/>
    <dgm:cxn modelId="{5A247D77-0DE8-4EE4-AE7F-802AD9381F6B}" type="presOf" srcId="{DE59C1E5-5BC1-4438-BADD-024A5C85DD77}" destId="{DAC203D1-E6AC-4B4F-903A-560D62F991AC}" srcOrd="0" destOrd="0" presId="urn:microsoft.com/office/officeart/2008/layout/CircleAccentTimeline"/>
    <dgm:cxn modelId="{FC19A084-33BD-43AF-9C78-D6868C1D8A40}" srcId="{A60A61C5-65F1-48D8-A0E0-48658B2E0B9A}" destId="{79CB5512-EBEF-4A1E-9627-BAF831FF3215}" srcOrd="1" destOrd="0" parTransId="{93018B8B-3108-4882-A497-AE00981DF6CC}" sibTransId="{53CDB97B-714A-4C0D-ACC7-3CD99AFF87FB}"/>
    <dgm:cxn modelId="{FC980B8A-83FA-4F92-87EB-234B66A1CCDF}" type="presOf" srcId="{79CB5512-EBEF-4A1E-9627-BAF831FF3215}" destId="{782CA24E-707D-469F-9598-C40878FC68F5}" srcOrd="0" destOrd="0" presId="urn:microsoft.com/office/officeart/2008/layout/CircleAccentTimeline"/>
    <dgm:cxn modelId="{1B555CC2-5006-4D29-9D65-419851E473A1}" type="presOf" srcId="{791E7828-B332-41F0-B827-492633870CE0}" destId="{8E894C6F-15C6-4172-A531-7FADF7FB65D9}" srcOrd="0" destOrd="0" presId="urn:microsoft.com/office/officeart/2008/layout/CircleAccentTimeline"/>
    <dgm:cxn modelId="{CBE305D7-52FF-4167-8391-FE3A539C6819}" srcId="{192FCF07-2950-417D-ADF7-311C9DB84395}" destId="{791E7828-B332-41F0-B827-492633870CE0}" srcOrd="0" destOrd="0" parTransId="{2E7D5640-D4BE-4505-A588-E0F7B3D2C955}" sibTransId="{A0FAB5EE-6DD7-4510-A335-B27723CC364A}"/>
    <dgm:cxn modelId="{A4F72FF5-3CAE-4694-B0D7-5BEF7161CC33}" srcId="{A60A61C5-65F1-48D8-A0E0-48658B2E0B9A}" destId="{DE59C1E5-5BC1-4438-BADD-024A5C85DD77}" srcOrd="0" destOrd="0" parTransId="{F21F9739-B50D-45AA-9ECC-E41649C15E65}" sibTransId="{5FDD741D-3740-42B3-AC32-2AE9A0AA650F}"/>
    <dgm:cxn modelId="{B115C9F6-8343-46AE-BA94-1559757DDC77}" srcId="{A3C07FD7-68DF-449F-BA28-F142CD96555C}" destId="{192FCF07-2950-417D-ADF7-311C9DB84395}" srcOrd="0" destOrd="0" parTransId="{3DCE484E-8232-4403-A27A-B99E681291B2}" sibTransId="{2D305FB0-1FD3-4980-A3CB-9C7CEF55F0B1}"/>
    <dgm:cxn modelId="{0116F8FA-1386-43B4-ABB4-A0A74766963B}" type="presParOf" srcId="{1EFFD7AB-2F9C-4658-BAD9-59FAED0DAD07}" destId="{85D26B6F-1820-4830-B7EE-99F5704450A5}" srcOrd="0" destOrd="0" presId="urn:microsoft.com/office/officeart/2008/layout/CircleAccentTimeline"/>
    <dgm:cxn modelId="{2B7698EB-5D71-4BF1-9FA1-C9E48DFCECBD}" type="presParOf" srcId="{85D26B6F-1820-4830-B7EE-99F5704450A5}" destId="{63D265E9-D554-412A-A96B-1DA1037D16F3}" srcOrd="0" destOrd="0" presId="urn:microsoft.com/office/officeart/2008/layout/CircleAccentTimeline"/>
    <dgm:cxn modelId="{47E66DF2-BF42-47DC-8100-9B95C777D0D6}" type="presParOf" srcId="{85D26B6F-1820-4830-B7EE-99F5704450A5}" destId="{38B2A886-902D-403D-AB8D-13DC018C44E6}" srcOrd="1" destOrd="0" presId="urn:microsoft.com/office/officeart/2008/layout/CircleAccentTimeline"/>
    <dgm:cxn modelId="{4D704C56-4C9F-42C1-A966-7BFE1285B579}" type="presParOf" srcId="{85D26B6F-1820-4830-B7EE-99F5704450A5}" destId="{5A9003E0-5467-4FA1-AC7B-2779E403D4B7}" srcOrd="2" destOrd="0" presId="urn:microsoft.com/office/officeart/2008/layout/CircleAccentTimeline"/>
    <dgm:cxn modelId="{7936EFE7-7C35-4481-B7F4-A757D1FB6E94}" type="presParOf" srcId="{1EFFD7AB-2F9C-4658-BAD9-59FAED0DAD07}" destId="{F5275998-5C99-45FF-AD6C-DBCC10900373}" srcOrd="1" destOrd="0" presId="urn:microsoft.com/office/officeart/2008/layout/CircleAccentTimeline"/>
    <dgm:cxn modelId="{BC061101-DDAD-4009-830C-AE0B9FF9C7DD}" type="presParOf" srcId="{1EFFD7AB-2F9C-4658-BAD9-59FAED0DAD07}" destId="{156D4C6D-2233-42AC-B363-19112A1F3D3F}" srcOrd="2" destOrd="0" presId="urn:microsoft.com/office/officeart/2008/layout/CircleAccentTimeline"/>
    <dgm:cxn modelId="{F29AA222-D381-4E4D-BE6F-1ACFCA8E4976}" type="presParOf" srcId="{1EFFD7AB-2F9C-4658-BAD9-59FAED0DAD07}" destId="{923D86EE-E728-4A03-9C4C-9461E4AD4BC1}" srcOrd="3" destOrd="0" presId="urn:microsoft.com/office/officeart/2008/layout/CircleAccentTimeline"/>
    <dgm:cxn modelId="{0A7AC90F-9443-4CFA-A562-7A0E2C7FC617}" type="presParOf" srcId="{1EFFD7AB-2F9C-4658-BAD9-59FAED0DAD07}" destId="{CB8BDA91-DA6C-451A-ABA5-775B77956D70}" srcOrd="4" destOrd="0" presId="urn:microsoft.com/office/officeart/2008/layout/CircleAccentTimeline"/>
    <dgm:cxn modelId="{96F50F6F-6341-4E8B-B0AB-4116BE306919}" type="presParOf" srcId="{CB8BDA91-DA6C-451A-ABA5-775B77956D70}" destId="{D5D98F7D-5485-4CB9-A6DD-D15BFA1C909E}" srcOrd="0" destOrd="0" presId="urn:microsoft.com/office/officeart/2008/layout/CircleAccentTimeline"/>
    <dgm:cxn modelId="{4F032556-3950-4A74-A08D-33C506D283EB}" type="presParOf" srcId="{CB8BDA91-DA6C-451A-ABA5-775B77956D70}" destId="{8E894C6F-15C6-4172-A531-7FADF7FB65D9}" srcOrd="1" destOrd="0" presId="urn:microsoft.com/office/officeart/2008/layout/CircleAccentTimeline"/>
    <dgm:cxn modelId="{DBF9C8A2-23B3-4502-94A7-6A16C09F76E4}" type="presParOf" srcId="{CB8BDA91-DA6C-451A-ABA5-775B77956D70}" destId="{F6A8B1C5-7580-4BDE-B7ED-79305FA54A2E}" srcOrd="2" destOrd="0" presId="urn:microsoft.com/office/officeart/2008/layout/CircleAccentTimeline"/>
    <dgm:cxn modelId="{94AC8310-D6E3-4A74-8AB2-235383ED01A5}" type="presParOf" srcId="{1EFFD7AB-2F9C-4658-BAD9-59FAED0DAD07}" destId="{2C77C139-4296-4C5B-834B-FDDF1193BC90}" srcOrd="5" destOrd="0" presId="urn:microsoft.com/office/officeart/2008/layout/CircleAccentTimeline"/>
    <dgm:cxn modelId="{73CC2062-3F7C-4396-A01A-CFAD507FCEB5}" type="presParOf" srcId="{1EFFD7AB-2F9C-4658-BAD9-59FAED0DAD07}" destId="{A0CE58F3-F884-4D47-A43A-2F8EF3E30ADA}" srcOrd="6" destOrd="0" presId="urn:microsoft.com/office/officeart/2008/layout/CircleAccentTimeline"/>
    <dgm:cxn modelId="{F354BA3D-82B0-41E7-B847-739993189E60}" type="presParOf" srcId="{1EFFD7AB-2F9C-4658-BAD9-59FAED0DAD07}" destId="{FE0C1BC7-0CAE-4ECD-BD2D-8FC1F9A68943}" srcOrd="7" destOrd="0" presId="urn:microsoft.com/office/officeart/2008/layout/CircleAccentTimeline"/>
    <dgm:cxn modelId="{DE697D02-2667-41DE-901B-4A24A8732F12}" type="presParOf" srcId="{1EFFD7AB-2F9C-4658-BAD9-59FAED0DAD07}" destId="{2AC6844F-0FEE-4384-99AF-49508B62C264}" srcOrd="8" destOrd="0" presId="urn:microsoft.com/office/officeart/2008/layout/CircleAccentTimeline"/>
    <dgm:cxn modelId="{989C35AB-F3EE-4C34-88E1-1830060791BA}" type="presParOf" srcId="{2AC6844F-0FEE-4384-99AF-49508B62C264}" destId="{3AF3A5FE-8752-4939-B9C5-186A6E24D7E5}" srcOrd="0" destOrd="0" presId="urn:microsoft.com/office/officeart/2008/layout/CircleAccentTimeline"/>
    <dgm:cxn modelId="{4868A58B-BA9C-4E54-8BDD-1FA51E1594C6}" type="presParOf" srcId="{2AC6844F-0FEE-4384-99AF-49508B62C264}" destId="{B8DD3343-5099-4085-99C0-2CD62CF0C353}" srcOrd="1" destOrd="0" presId="urn:microsoft.com/office/officeart/2008/layout/CircleAccentTimeline"/>
    <dgm:cxn modelId="{9938322C-1605-4997-88EE-834868AD6031}" type="presParOf" srcId="{2AC6844F-0FEE-4384-99AF-49508B62C264}" destId="{F83D57E3-71B1-49E8-9EFE-CB7071433D55}" srcOrd="2" destOrd="0" presId="urn:microsoft.com/office/officeart/2008/layout/CircleAccentTimeline"/>
    <dgm:cxn modelId="{9A0E6A38-28DD-47AB-A40F-6BB385BBCD20}" type="presParOf" srcId="{1EFFD7AB-2F9C-4658-BAD9-59FAED0DAD07}" destId="{B0921467-C804-4888-B4B9-CAC9B0708558}" srcOrd="9" destOrd="0" presId="urn:microsoft.com/office/officeart/2008/layout/CircleAccentTimeline"/>
    <dgm:cxn modelId="{59B312F9-0B9A-45C9-B8F9-21AF002CB880}" type="presParOf" srcId="{1EFFD7AB-2F9C-4658-BAD9-59FAED0DAD07}" destId="{BB4F5D04-1288-4D1A-A92F-9604CDF90924}" srcOrd="10" destOrd="0" presId="urn:microsoft.com/office/officeart/2008/layout/CircleAccentTimeline"/>
    <dgm:cxn modelId="{687D4F78-65AB-4A68-9FD1-5FC4AC329C4B}" type="presParOf" srcId="{1EFFD7AB-2F9C-4658-BAD9-59FAED0DAD07}" destId="{3ED026D1-F458-414C-B0A9-DE1AB94AD6CA}" srcOrd="11" destOrd="0" presId="urn:microsoft.com/office/officeart/2008/layout/CircleAccentTimeline"/>
    <dgm:cxn modelId="{1DC2D60B-F4A4-4175-813A-DBE0B8E5E209}" type="presParOf" srcId="{3ED026D1-F458-414C-B0A9-DE1AB94AD6CA}" destId="{BCF49B25-6461-4270-86B2-E9F4D894D224}" srcOrd="0" destOrd="0" presId="urn:microsoft.com/office/officeart/2008/layout/CircleAccentTimeline"/>
    <dgm:cxn modelId="{205B7F49-5537-4959-857A-4C994BB3D344}" type="presParOf" srcId="{3ED026D1-F458-414C-B0A9-DE1AB94AD6CA}" destId="{7203D6C7-CB8B-4052-9D88-035DEC68FE9A}" srcOrd="1" destOrd="0" presId="urn:microsoft.com/office/officeart/2008/layout/CircleAccentTimeline"/>
    <dgm:cxn modelId="{84CA1B70-133F-484A-BEF9-AF88694A3E72}" type="presParOf" srcId="{3ED026D1-F458-414C-B0A9-DE1AB94AD6CA}" destId="{901A67A3-18CB-4A9E-A469-7F25A44A772B}" srcOrd="2" destOrd="0" presId="urn:microsoft.com/office/officeart/2008/layout/CircleAccentTimeline"/>
    <dgm:cxn modelId="{2CA75D9C-14F1-4C07-B7B6-84EBD44A00D8}" type="presParOf" srcId="{1EFFD7AB-2F9C-4658-BAD9-59FAED0DAD07}" destId="{97C2FA68-F5C6-4195-A517-41D423BAE3E6}" srcOrd="12" destOrd="0" presId="urn:microsoft.com/office/officeart/2008/layout/CircleAccentTimeline"/>
    <dgm:cxn modelId="{FCDEE861-BC6F-4136-98A2-461E62DD49D4}" type="presParOf" srcId="{1EFFD7AB-2F9C-4658-BAD9-59FAED0DAD07}" destId="{F5618475-CB93-418D-87BA-3F3F6D60C7B0}" srcOrd="13" destOrd="0" presId="urn:microsoft.com/office/officeart/2008/layout/CircleAccentTimeline"/>
    <dgm:cxn modelId="{197388F2-7D8E-4AEA-B019-137C30F3259B}" type="presParOf" srcId="{1EFFD7AB-2F9C-4658-BAD9-59FAED0DAD07}" destId="{0CB45F57-34A6-4D5A-9673-604CAE3A561A}" srcOrd="14" destOrd="0" presId="urn:microsoft.com/office/officeart/2008/layout/CircleAccentTimeline"/>
    <dgm:cxn modelId="{CF77C15E-1D20-44E5-8BCC-C93D915D2BEC}" type="presParOf" srcId="{1EFFD7AB-2F9C-4658-BAD9-59FAED0DAD07}" destId="{4A66A563-7AD8-4FD7-B1F7-456F8B32D669}" srcOrd="15" destOrd="0" presId="urn:microsoft.com/office/officeart/2008/layout/CircleAccentTimeline"/>
    <dgm:cxn modelId="{CA38E8CB-8D5B-4DB2-9E32-22BB120A08E7}" type="presParOf" srcId="{4A66A563-7AD8-4FD7-B1F7-456F8B32D669}" destId="{F2A855FC-3362-4E7D-A06B-7CA89339B3C9}" srcOrd="0" destOrd="0" presId="urn:microsoft.com/office/officeart/2008/layout/CircleAccentTimeline"/>
    <dgm:cxn modelId="{1601C954-D0C5-44D6-ABC0-D71473A10960}" type="presParOf" srcId="{4A66A563-7AD8-4FD7-B1F7-456F8B32D669}" destId="{DAC203D1-E6AC-4B4F-903A-560D62F991AC}" srcOrd="1" destOrd="0" presId="urn:microsoft.com/office/officeart/2008/layout/CircleAccentTimeline"/>
    <dgm:cxn modelId="{AA46EABA-3651-4994-B5B7-0F1752C51230}" type="presParOf" srcId="{4A66A563-7AD8-4FD7-B1F7-456F8B32D669}" destId="{392734F7-C59E-4370-A528-DB5A5A6FAA76}" srcOrd="2" destOrd="0" presId="urn:microsoft.com/office/officeart/2008/layout/CircleAccentTimeline"/>
    <dgm:cxn modelId="{7DCAAE07-8AA0-4B3B-966C-8A4902299A11}" type="presParOf" srcId="{1EFFD7AB-2F9C-4658-BAD9-59FAED0DAD07}" destId="{DC323872-6D8C-4946-B311-399196A956C3}" srcOrd="16" destOrd="0" presId="urn:microsoft.com/office/officeart/2008/layout/CircleAccentTimeline"/>
    <dgm:cxn modelId="{A73A7233-88F3-4971-9EE5-E933F71F6655}" type="presParOf" srcId="{1EFFD7AB-2F9C-4658-BAD9-59FAED0DAD07}" destId="{77AB02A7-4665-4711-9B32-732698020BF3}" srcOrd="17" destOrd="0" presId="urn:microsoft.com/office/officeart/2008/layout/CircleAccentTimeline"/>
    <dgm:cxn modelId="{257D8A85-45E4-481B-9B19-54E8459D2CF4}" type="presParOf" srcId="{1EFFD7AB-2F9C-4658-BAD9-59FAED0DAD07}" destId="{02CC0929-B92C-40DC-A72B-165F46448A04}" srcOrd="18" destOrd="0" presId="urn:microsoft.com/office/officeart/2008/layout/CircleAccentTimeline"/>
    <dgm:cxn modelId="{770F253E-C53E-47E3-B4F8-D7D3FABB0CA0}" type="presParOf" srcId="{1EFFD7AB-2F9C-4658-BAD9-59FAED0DAD07}" destId="{73C80138-B819-4816-B7B5-CCA7381E0881}" srcOrd="19" destOrd="0" presId="urn:microsoft.com/office/officeart/2008/layout/CircleAccentTimeline"/>
    <dgm:cxn modelId="{3F6B4FBC-1881-4ED3-AA69-7EA3816B763F}" type="presParOf" srcId="{73C80138-B819-4816-B7B5-CCA7381E0881}" destId="{358EDF6B-E13D-4058-AE6F-F81CA0BCB79A}" srcOrd="0" destOrd="0" presId="urn:microsoft.com/office/officeart/2008/layout/CircleAccentTimeline"/>
    <dgm:cxn modelId="{544A50C7-7F46-4BAA-A131-745436497EE6}" type="presParOf" srcId="{73C80138-B819-4816-B7B5-CCA7381E0881}" destId="{782CA24E-707D-469F-9598-C40878FC68F5}" srcOrd="1" destOrd="0" presId="urn:microsoft.com/office/officeart/2008/layout/CircleAccentTimeline"/>
    <dgm:cxn modelId="{52BD2C19-61E7-4326-97C0-98171FC924A5}" type="presParOf" srcId="{73C80138-B819-4816-B7B5-CCA7381E0881}" destId="{76B7A530-EF4C-4146-B218-EB6F8C01202E}" srcOrd="2" destOrd="0" presId="urn:microsoft.com/office/officeart/2008/layout/CircleAccentTimeline"/>
    <dgm:cxn modelId="{230C7872-20A2-47A1-9804-2843FF9318CC}" type="presParOf" srcId="{1EFFD7AB-2F9C-4658-BAD9-59FAED0DAD07}" destId="{88A7E0C6-DE20-4ECF-AC4C-43F2A66F01E1}" srcOrd="20" destOrd="0" presId="urn:microsoft.com/office/officeart/2008/layout/CircleAccentTimeline"/>
    <dgm:cxn modelId="{8B2327A9-05B1-41B9-A717-E06D12171A07}" type="presParOf" srcId="{1EFFD7AB-2F9C-4658-BAD9-59FAED0DAD07}" destId="{79A9408E-DEC3-45D3-95EE-033CE1E1DF21}" srcOrd="21" destOrd="0" presId="urn:microsoft.com/office/officeart/2008/layout/CircleAccentTimeline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265E9-D554-412A-A96B-1DA1037D16F3}">
      <dsp:nvSpPr>
        <dsp:cNvPr id="0" name=""/>
        <dsp:cNvSpPr/>
      </dsp:nvSpPr>
      <dsp:spPr>
        <a:xfrm>
          <a:off x="1156900" y="2225208"/>
          <a:ext cx="1845765" cy="1845765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2A886-902D-403D-AB8D-13DC018C44E6}">
      <dsp:nvSpPr>
        <dsp:cNvPr id="0" name=""/>
        <dsp:cNvSpPr/>
      </dsp:nvSpPr>
      <dsp:spPr>
        <a:xfrm rot="17700000">
          <a:off x="1807264" y="720532"/>
          <a:ext cx="2294492" cy="110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accent1"/>
              </a:solidFill>
            </a:rPr>
            <a:t>CBS Amplitude</a:t>
          </a:r>
        </a:p>
      </dsp:txBody>
      <dsp:txXfrm>
        <a:off x="1807264" y="720532"/>
        <a:ext cx="2294492" cy="1105767"/>
      </dsp:txXfrm>
    </dsp:sp>
    <dsp:sp modelId="{D5D98F7D-5485-4CB9-A6DD-D15BFA1C909E}">
      <dsp:nvSpPr>
        <dsp:cNvPr id="0" name=""/>
        <dsp:cNvSpPr/>
      </dsp:nvSpPr>
      <dsp:spPr>
        <a:xfrm>
          <a:off x="3141695" y="2669057"/>
          <a:ext cx="958069" cy="95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94C6F-15C6-4172-A531-7FADF7FB65D9}">
      <dsp:nvSpPr>
        <dsp:cNvPr id="0" name=""/>
        <dsp:cNvSpPr/>
      </dsp:nvSpPr>
      <dsp:spPr>
        <a:xfrm rot="17700000">
          <a:off x="2006993" y="4002538"/>
          <a:ext cx="1984843" cy="95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accent1"/>
              </a:solidFill>
            </a:rPr>
            <a:t>Editique</a:t>
          </a:r>
        </a:p>
      </dsp:txBody>
      <dsp:txXfrm>
        <a:off x="2006993" y="4002538"/>
        <a:ext cx="1984843" cy="957017"/>
      </dsp:txXfrm>
    </dsp:sp>
    <dsp:sp modelId="{F6A8B1C5-7580-4BDE-B7ED-79305FA54A2E}">
      <dsp:nvSpPr>
        <dsp:cNvPr id="0" name=""/>
        <dsp:cNvSpPr/>
      </dsp:nvSpPr>
      <dsp:spPr>
        <a:xfrm rot="17700000">
          <a:off x="3249623" y="1336628"/>
          <a:ext cx="1984843" cy="95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3A5FE-8752-4939-B9C5-186A6E24D7E5}">
      <dsp:nvSpPr>
        <dsp:cNvPr id="0" name=""/>
        <dsp:cNvSpPr/>
      </dsp:nvSpPr>
      <dsp:spPr>
        <a:xfrm>
          <a:off x="4238647" y="2669057"/>
          <a:ext cx="958069" cy="95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D3343-5099-4085-99C0-2CD62CF0C353}">
      <dsp:nvSpPr>
        <dsp:cNvPr id="0" name=""/>
        <dsp:cNvSpPr/>
      </dsp:nvSpPr>
      <dsp:spPr>
        <a:xfrm rot="17700000">
          <a:off x="3103945" y="4002538"/>
          <a:ext cx="1984843" cy="95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 err="1">
              <a:solidFill>
                <a:schemeClr val="accent1"/>
              </a:solidFill>
            </a:rPr>
            <a:t>Myreports</a:t>
          </a:r>
          <a:endParaRPr lang="fr-FR" sz="1500" b="1" kern="1200" dirty="0">
            <a:solidFill>
              <a:schemeClr val="accent1"/>
            </a:solidFill>
          </a:endParaRPr>
        </a:p>
      </dsp:txBody>
      <dsp:txXfrm>
        <a:off x="3103945" y="4002538"/>
        <a:ext cx="1984843" cy="957017"/>
      </dsp:txXfrm>
    </dsp:sp>
    <dsp:sp modelId="{F83D57E3-71B1-49E8-9EFE-CB7071433D55}">
      <dsp:nvSpPr>
        <dsp:cNvPr id="0" name=""/>
        <dsp:cNvSpPr/>
      </dsp:nvSpPr>
      <dsp:spPr>
        <a:xfrm rot="17700000">
          <a:off x="4346575" y="1336628"/>
          <a:ext cx="1984843" cy="95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49B25-6461-4270-86B2-E9F4D894D224}">
      <dsp:nvSpPr>
        <dsp:cNvPr id="0" name=""/>
        <dsp:cNvSpPr/>
      </dsp:nvSpPr>
      <dsp:spPr>
        <a:xfrm>
          <a:off x="5335746" y="2225208"/>
          <a:ext cx="1845765" cy="1845765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3D6C7-CB8B-4052-9D88-035DEC68FE9A}">
      <dsp:nvSpPr>
        <dsp:cNvPr id="0" name=""/>
        <dsp:cNvSpPr/>
      </dsp:nvSpPr>
      <dsp:spPr>
        <a:xfrm rot="17700000">
          <a:off x="6064630" y="720532"/>
          <a:ext cx="2294492" cy="110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accent1"/>
              </a:solidFill>
            </a:rPr>
            <a:t> </a:t>
          </a:r>
          <a:r>
            <a:rPr lang="fr-FR" sz="1500" b="1" kern="1200" dirty="0" err="1">
              <a:solidFill>
                <a:schemeClr val="accent1"/>
              </a:solidFill>
            </a:rPr>
            <a:t>Digilaf</a:t>
          </a:r>
          <a:endParaRPr lang="fr-FR" sz="1500" b="1" kern="1200" dirty="0">
            <a:solidFill>
              <a:schemeClr val="accent1"/>
            </a:solidFill>
          </a:endParaRPr>
        </a:p>
      </dsp:txBody>
      <dsp:txXfrm>
        <a:off x="6064630" y="720532"/>
        <a:ext cx="2294492" cy="1105767"/>
      </dsp:txXfrm>
    </dsp:sp>
    <dsp:sp modelId="{F2A855FC-3362-4E7D-A06B-7CA89339B3C9}">
      <dsp:nvSpPr>
        <dsp:cNvPr id="0" name=""/>
        <dsp:cNvSpPr/>
      </dsp:nvSpPr>
      <dsp:spPr>
        <a:xfrm>
          <a:off x="7308968" y="2669057"/>
          <a:ext cx="958069" cy="95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203D1-E6AC-4B4F-903A-560D62F991AC}">
      <dsp:nvSpPr>
        <dsp:cNvPr id="0" name=""/>
        <dsp:cNvSpPr/>
      </dsp:nvSpPr>
      <dsp:spPr>
        <a:xfrm rot="17700000">
          <a:off x="6758520" y="4002538"/>
          <a:ext cx="1984843" cy="95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accent1"/>
              </a:solidFill>
            </a:rPr>
            <a:t>App Staff</a:t>
          </a:r>
        </a:p>
      </dsp:txBody>
      <dsp:txXfrm>
        <a:off x="6758520" y="4002538"/>
        <a:ext cx="1984843" cy="957017"/>
      </dsp:txXfrm>
    </dsp:sp>
    <dsp:sp modelId="{392734F7-C59E-4370-A528-DB5A5A6FAA76}">
      <dsp:nvSpPr>
        <dsp:cNvPr id="0" name=""/>
        <dsp:cNvSpPr/>
      </dsp:nvSpPr>
      <dsp:spPr>
        <a:xfrm rot="17700000">
          <a:off x="7428469" y="1336628"/>
          <a:ext cx="1984843" cy="95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DF6B-E13D-4058-AE6F-F81CA0BCB79A}">
      <dsp:nvSpPr>
        <dsp:cNvPr id="0" name=""/>
        <dsp:cNvSpPr/>
      </dsp:nvSpPr>
      <dsp:spPr>
        <a:xfrm>
          <a:off x="8417493" y="2669057"/>
          <a:ext cx="958069" cy="95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CA24E-707D-469F-9598-C40878FC68F5}">
      <dsp:nvSpPr>
        <dsp:cNvPr id="0" name=""/>
        <dsp:cNvSpPr/>
      </dsp:nvSpPr>
      <dsp:spPr>
        <a:xfrm rot="17700000">
          <a:off x="7880399" y="4002538"/>
          <a:ext cx="1984843" cy="95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accent1"/>
              </a:solidFill>
            </a:rPr>
            <a:t>App Client</a:t>
          </a:r>
        </a:p>
      </dsp:txBody>
      <dsp:txXfrm>
        <a:off x="7880399" y="4002538"/>
        <a:ext cx="1984843" cy="957017"/>
      </dsp:txXfrm>
    </dsp:sp>
    <dsp:sp modelId="{76B7A530-EF4C-4146-B218-EB6F8C01202E}">
      <dsp:nvSpPr>
        <dsp:cNvPr id="0" name=""/>
        <dsp:cNvSpPr/>
      </dsp:nvSpPr>
      <dsp:spPr>
        <a:xfrm rot="17700000">
          <a:off x="8525421" y="1336628"/>
          <a:ext cx="1984843" cy="95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51B29B5-5848-4242-C093-F6D12E6F00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BDFC33-2406-6BE4-BFDE-465779BD0B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D2F76-94F4-4ADB-AE8C-C971D9D6B4F1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083180-C245-E1C4-0C4E-76328C5780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E9DA6F-9AF8-4E2A-E734-3FC6E60B08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C0FE-B5D5-4479-8B09-41AF6B2A60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000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BFD1-490B-4DBE-96E1-457B4F4E48F9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A3B28-4458-41AD-A316-2A834D0C6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67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40acf42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40acf42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  <a:tabLst/>
              <a:defRPr/>
            </a:pP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At end 2021 we joined the 60 dB Financial Inclusion Index to measure our achievements on Social Goals </a:t>
            </a:r>
            <a:r>
              <a:rPr lang="en-GB" sz="1200" b="1" noProof="0">
                <a:solidFill>
                  <a:schemeClr val="accent1"/>
                </a:solidFill>
              </a:rPr>
              <a:t>1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1200" b="1" noProof="0">
                <a:solidFill>
                  <a:schemeClr val="accent3"/>
                </a:solidFill>
              </a:rPr>
              <a:t>2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 &amp; </a:t>
            </a:r>
            <a:r>
              <a:rPr lang="en-GB" sz="1200" b="1" noProof="0">
                <a:solidFill>
                  <a:schemeClr val="accent4"/>
                </a:solidFill>
              </a:rPr>
              <a:t>3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, to begin building our impact strategy for the future!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1.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our financial services (especially loans) helped clients improve their revenues and increase their savings?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we helped clients create jobs?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we improved clients quality of life?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2.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serving clients that haven’t had access to financial services before?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having the same impact on women as on men?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reaching out to clients who are excluded (for example in rural zones)?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3.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clients satisfied?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serving clients responsibly and transparently?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clients experiencing any challenges with our services?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4.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staff satisfied at work?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giving our staff sufficient career development opportunities?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giving the same opportunities to women as men?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5.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activities having a positive impact in our markets/creating no harm?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helping our clients build their resilience to climate change?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helping to raise awareness on environmental and climate change issues?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79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40acf42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40acf42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  <a:tabLst/>
              <a:defRPr/>
            </a:pP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At end 2021 we joined the 60 dB Financial Inclusion Index to measure our achievements on Social Goals </a:t>
            </a:r>
            <a:r>
              <a:rPr lang="en-GB" sz="1200" b="1" noProof="0">
                <a:solidFill>
                  <a:schemeClr val="accent1"/>
                </a:solidFill>
              </a:rPr>
              <a:t>1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1200" b="1" noProof="0">
                <a:solidFill>
                  <a:schemeClr val="accent3"/>
                </a:solidFill>
              </a:rPr>
              <a:t>2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 &amp; </a:t>
            </a:r>
            <a:r>
              <a:rPr lang="en-GB" sz="1200" b="1" noProof="0">
                <a:solidFill>
                  <a:schemeClr val="accent4"/>
                </a:solidFill>
              </a:rPr>
              <a:t>3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, to begin building our impact strategy for the future!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1.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our financial services (especially loans) helped clients improve their revenues and increase their savings?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we helped clients create jobs?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we improved clients quality of life?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2.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serving clients that haven’t had access to financial services before?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having the same impact on women as on men?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reaching out to clients who are excluded (for example in rural zones)?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3.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clients satisfied?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serving clients responsibly and transparently?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clients experiencing any challenges with our services?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4.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staff satisfied at work?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giving our staff sufficient career development opportunities?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giving the same opportunities to women as men?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5.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activities having a positive impact in our markets/creating no harm?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helping our clients build their resilience to climate change?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helping to raise awareness on environmental and climate change issues?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26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40acf42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40acf42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  <a:tabLst/>
              <a:defRPr/>
            </a:pP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At end 2021 we joined the 60 dB Financial Inclusion Index to measure our achievements on Social Goals </a:t>
            </a:r>
            <a:r>
              <a:rPr lang="en-GB" sz="1200" b="1" noProof="0">
                <a:solidFill>
                  <a:schemeClr val="accent1"/>
                </a:solidFill>
              </a:rPr>
              <a:t>1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1200" b="1" noProof="0">
                <a:solidFill>
                  <a:schemeClr val="accent3"/>
                </a:solidFill>
              </a:rPr>
              <a:t>2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 &amp; </a:t>
            </a:r>
            <a:r>
              <a:rPr lang="en-GB" sz="1200" b="1" noProof="0">
                <a:solidFill>
                  <a:schemeClr val="accent4"/>
                </a:solidFill>
              </a:rPr>
              <a:t>3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, to begin building our impact strategy for the future!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1.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our financial services (especially loans) helped clients improve their revenues and increase their savings?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we helped clients create jobs?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we improved clients quality of life?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2.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serving clients that haven’t had access to financial services before?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having the same impact on women as on men?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reaching out to clients who are excluded (for example in rural zones)?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3.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clients satisfied?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serving clients responsibly and transparently?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clients experiencing any challenges with our services?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4.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staff satisfied at work?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giving our staff sufficient career development opportunities?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giving the same opportunities to women as men?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5.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activities having a positive impact in our markets/creating no harm?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helping our clients build their resilience to climate change?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helping to raise awareness on environmental and climate change issues?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27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40acf42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40acf42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  <a:tabLst/>
              <a:defRPr/>
            </a:pP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At end 2021 we joined the 60 dB Financial Inclusion Index to measure our achievements on Social Goals </a:t>
            </a:r>
            <a:r>
              <a:rPr lang="en-GB" sz="1200" b="1" noProof="0">
                <a:solidFill>
                  <a:schemeClr val="accent1"/>
                </a:solidFill>
              </a:rPr>
              <a:t>1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1200" b="1" noProof="0">
                <a:solidFill>
                  <a:schemeClr val="accent3"/>
                </a:solidFill>
              </a:rPr>
              <a:t>2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 &amp; </a:t>
            </a:r>
            <a:r>
              <a:rPr lang="en-GB" sz="1200" b="1" noProof="0">
                <a:solidFill>
                  <a:schemeClr val="accent4"/>
                </a:solidFill>
              </a:rPr>
              <a:t>3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, to begin building our impact strategy for the future!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1.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our financial services (especially loans) helped clients improve their revenues and increase their savings?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we helped clients create jobs?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we improved clients quality of life?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2.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serving clients that haven’t had access to financial services before?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having the same impact on women as on men?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reaching out to clients who are excluded (for example in rural zones)?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3.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clients satisfied?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serving clients responsibly and transparently?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clients experiencing any challenges with our services?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4.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staff satisfied at work?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giving our staff sufficient career development opportunities?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giving the same opportunities to women as men?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5.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activities having a positive impact in our markets/creating no harm?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helping our clients build their resilience to climate change?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helping to raise awareness on environmental and climate change issues?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729d97241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729d97241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40acf42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40acf42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  <a:tabLst/>
              <a:defRPr/>
            </a:pP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At end 2021 we joined the 60 dB Financial Inclusion Index to measure our achievements on Social Goals </a:t>
            </a:r>
            <a:r>
              <a:rPr lang="en-GB" sz="1200" b="1" noProof="0">
                <a:solidFill>
                  <a:schemeClr val="accent1"/>
                </a:solidFill>
              </a:rPr>
              <a:t>1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1200" b="1" noProof="0">
                <a:solidFill>
                  <a:schemeClr val="accent3"/>
                </a:solidFill>
              </a:rPr>
              <a:t>2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 &amp; </a:t>
            </a:r>
            <a:r>
              <a:rPr lang="en-GB" sz="1200" b="1" noProof="0">
                <a:solidFill>
                  <a:schemeClr val="accent4"/>
                </a:solidFill>
              </a:rPr>
              <a:t>3</a:t>
            </a:r>
            <a:r>
              <a:rPr lang="en-GB" sz="1200" b="1" noProof="0">
                <a:solidFill>
                  <a:schemeClr val="tx1">
                    <a:lumMod val="50000"/>
                  </a:schemeClr>
                </a:solidFill>
              </a:rPr>
              <a:t>, to begin building our impact strategy for the future!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1.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None/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our financial services (especially loans) helped clients improve their revenues and increase their savings?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we helped clients create jobs?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Have we improved clients quality of life?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2.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serving clients that haven’t had access to financial services before?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having the same impact on women as on men?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reaching out to clients who are excluded (for example in rural zones)?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3.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clients satisfied?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serving clients responsibly and transparently?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clients experiencing any challenges with our services?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4.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staff satisfied at work?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giving our staff sufficient career development opportunities?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giving the same opportunities to women as men?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5.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our activities having a positive impact in our markets/creating no harm?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helping our clients build their resilience to climate change?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0" i="1" u="none" strike="noStrike" kern="1200">
                <a:solidFill>
                  <a:srgbClr val="333332"/>
                </a:solidFill>
                <a:effectLst/>
                <a:latin typeface="Calibri" panose="020F0502020204030204" pitchFamily="34" charset="0"/>
              </a:rPr>
              <a:t>Are we helping to raise awareness on environmental and climate change issues?</a:t>
            </a:r>
            <a:endParaRPr lang="fr-FR" sz="1200" b="0" i="0" u="none" strike="noStrike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89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pour une image  54">
            <a:extLst>
              <a:ext uri="{FF2B5EF4-FFF2-40B4-BE49-F238E27FC236}">
                <a16:creationId xmlns:a16="http://schemas.microsoft.com/office/drawing/2014/main" id="{468826E1-18C3-B888-2DCD-0895495146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371260" cy="6850063"/>
          </a:xfrm>
          <a:custGeom>
            <a:avLst/>
            <a:gdLst>
              <a:gd name="connsiteX0" fmla="*/ 0 w 5371260"/>
              <a:gd name="connsiteY0" fmla="*/ 0 h 6850063"/>
              <a:gd name="connsiteX1" fmla="*/ 5075449 w 5371260"/>
              <a:gd name="connsiteY1" fmla="*/ 0 h 6850063"/>
              <a:gd name="connsiteX2" fmla="*/ 5371260 w 5371260"/>
              <a:gd name="connsiteY2" fmla="*/ 1903732 h 6850063"/>
              <a:gd name="connsiteX3" fmla="*/ 4624093 w 5371260"/>
              <a:gd name="connsiteY3" fmla="*/ 6850063 h 6850063"/>
              <a:gd name="connsiteX4" fmla="*/ 0 w 5371260"/>
              <a:gd name="connsiteY4" fmla="*/ 6850063 h 685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1260" h="6850063">
                <a:moveTo>
                  <a:pt x="0" y="0"/>
                </a:moveTo>
                <a:lnTo>
                  <a:pt x="5075449" y="0"/>
                </a:lnTo>
                <a:lnTo>
                  <a:pt x="5371260" y="1903732"/>
                </a:lnTo>
                <a:lnTo>
                  <a:pt x="4624093" y="6850063"/>
                </a:lnTo>
                <a:lnTo>
                  <a:pt x="0" y="68500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4979F08-0837-D64B-7CDC-7F2168FB9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7073" y="-8246"/>
            <a:ext cx="7603019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333" y="5902063"/>
            <a:ext cx="2121317" cy="715152"/>
          </a:xfrm>
          <a:prstGeom prst="rect">
            <a:avLst/>
          </a:prstGeom>
        </p:spPr>
      </p:pic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5614999" y="3429000"/>
            <a:ext cx="5818504" cy="1026264"/>
          </a:xfrm>
        </p:spPr>
        <p:txBody>
          <a:bodyPr anchor="b">
            <a:noAutofit/>
          </a:bodyPr>
          <a:lstStyle>
            <a:lvl1pPr algn="r" fontAlgn="b">
              <a:lnSpc>
                <a:spcPct val="100000"/>
              </a:lnSpc>
              <a:defRPr sz="4000" cap="none" baseline="0"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850881" y="436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800"/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3603519F-5B0F-7DF1-BF6B-F07BDCC44EC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614999" y="4471448"/>
            <a:ext cx="5826057" cy="1196242"/>
          </a:xfrm>
        </p:spPr>
        <p:txBody>
          <a:bodyPr anchor="t"/>
          <a:lstStyle>
            <a:lvl1pPr algn="r" fontAlgn="t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Sous 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89627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9"/>
          <p:cNvSpPr>
            <a:spLocks noGrp="1"/>
          </p:cNvSpPr>
          <p:nvPr>
            <p:ph type="title" hasCustomPrompt="1"/>
          </p:nvPr>
        </p:nvSpPr>
        <p:spPr>
          <a:xfrm>
            <a:off x="2880765" y="3153692"/>
            <a:ext cx="7970115" cy="1026264"/>
          </a:xfrm>
        </p:spPr>
        <p:txBody>
          <a:bodyPr anchor="b">
            <a:noAutofit/>
          </a:bodyPr>
          <a:lstStyle>
            <a:lvl1pPr algn="r" fontAlgn="b">
              <a:lnSpc>
                <a:spcPct val="100000"/>
              </a:lnSpc>
              <a:defRPr sz="3600"/>
            </a:lvl1pPr>
          </a:lstStyle>
          <a:p>
            <a:r>
              <a:rPr lang="fr-FR"/>
              <a:t>Titre de section</a:t>
            </a:r>
          </a:p>
        </p:txBody>
      </p:sp>
      <p:sp>
        <p:nvSpPr>
          <p:cNvPr id="16" name="Espace réservé du texte 21"/>
          <p:cNvSpPr>
            <a:spLocks noGrp="1"/>
          </p:cNvSpPr>
          <p:nvPr>
            <p:ph type="body" idx="11" hasCustomPrompt="1"/>
          </p:nvPr>
        </p:nvSpPr>
        <p:spPr>
          <a:xfrm>
            <a:off x="2880765" y="4178398"/>
            <a:ext cx="7970115" cy="1196242"/>
          </a:xfrm>
        </p:spPr>
        <p:txBody>
          <a:bodyPr anchor="t"/>
          <a:lstStyle>
            <a:lvl1pPr algn="r" fontAlgn="t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Sous titre de section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9B37F3-11B6-75F9-69FF-C56191BA7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820" y="6342957"/>
            <a:ext cx="865060" cy="30431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D6BE6C91-4D75-1DA4-0986-DD68AE957F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92" y="0"/>
            <a:ext cx="2859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D33F2E18-BA13-F0B9-80D8-8B8D192C1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8138" y="6093009"/>
            <a:ext cx="3841954" cy="76499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509" y="1606343"/>
            <a:ext cx="11027932" cy="4599349"/>
          </a:xfrm>
        </p:spPr>
        <p:txBody>
          <a:bodyPr/>
          <a:lstStyle>
            <a:lvl3pPr>
              <a:buSzPct val="75000"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1509" y="793750"/>
            <a:ext cx="11027932" cy="804500"/>
          </a:xfrm>
        </p:spPr>
        <p:txBody>
          <a:bodyPr anchor="b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0B60CAB-BDAC-85AE-CDAC-E4BE8D10AB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6" y="6342957"/>
            <a:ext cx="865060" cy="304311"/>
          </a:xfrm>
          <a:prstGeom prst="rect">
            <a:avLst/>
          </a:prstGeom>
        </p:spPr>
      </p:pic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27CEB74E-105C-4B0D-25EF-511ADF8B5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7027" y="6286313"/>
            <a:ext cx="176496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cap="all" baseline="0">
                <a:solidFill>
                  <a:srgbClr val="575756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F9879B2-8362-81DB-CC38-955C3211F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44" y="6292418"/>
            <a:ext cx="592667" cy="2921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5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fld id="{A3940D31-4466-4433-B003-E83DE8DAAB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85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D33F2E18-BA13-F0B9-80D8-8B8D192C1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8138" y="6093009"/>
            <a:ext cx="3841954" cy="76499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509" y="1149513"/>
            <a:ext cx="11027932" cy="5056180"/>
          </a:xfrm>
        </p:spPr>
        <p:txBody>
          <a:bodyPr/>
          <a:lstStyle>
            <a:lvl3pPr>
              <a:buSzPct val="75000"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1509" y="345012"/>
            <a:ext cx="11027932" cy="804500"/>
          </a:xfrm>
        </p:spPr>
        <p:txBody>
          <a:bodyPr anchor="b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0B60CAB-BDAC-85AE-CDAC-E4BE8D10AB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6" y="6342957"/>
            <a:ext cx="865060" cy="304311"/>
          </a:xfrm>
          <a:prstGeom prst="rect">
            <a:avLst/>
          </a:prstGeom>
        </p:spPr>
      </p:pic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27CEB74E-105C-4B0D-25EF-511ADF8B5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7027" y="6286313"/>
            <a:ext cx="176496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cap="all" baseline="0">
                <a:solidFill>
                  <a:srgbClr val="575756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F9879B2-8362-81DB-CC38-955C3211F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44" y="6292418"/>
            <a:ext cx="592667" cy="2921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5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fld id="{A3940D31-4466-4433-B003-E83DE8DAAB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36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space réservé pour une image  69">
            <a:extLst>
              <a:ext uri="{FF2B5EF4-FFF2-40B4-BE49-F238E27FC236}">
                <a16:creationId xmlns:a16="http://schemas.microsoft.com/office/drawing/2014/main" id="{84B15250-210C-4801-500D-9CDCB7E0DA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6960" y="-16963"/>
            <a:ext cx="6015662" cy="6874963"/>
          </a:xfrm>
          <a:custGeom>
            <a:avLst/>
            <a:gdLst>
              <a:gd name="connsiteX0" fmla="*/ 1097487 w 6052679"/>
              <a:gd name="connsiteY0" fmla="*/ 0 h 6988175"/>
              <a:gd name="connsiteX1" fmla="*/ 6052679 w 6052679"/>
              <a:gd name="connsiteY1" fmla="*/ 0 h 6988175"/>
              <a:gd name="connsiteX2" fmla="*/ 6052679 w 6052679"/>
              <a:gd name="connsiteY2" fmla="*/ 6988175 h 6988175"/>
              <a:gd name="connsiteX3" fmla="*/ 0 w 6052679"/>
              <a:gd name="connsiteY3" fmla="*/ 6988175 h 6988175"/>
              <a:gd name="connsiteX4" fmla="*/ 32310 w 6052679"/>
              <a:gd name="connsiteY4" fmla="*/ 6781023 h 6988175"/>
              <a:gd name="connsiteX5" fmla="*/ 612735 w 6052679"/>
              <a:gd name="connsiteY5" fmla="*/ 2992483 h 6988175"/>
              <a:gd name="connsiteX0" fmla="*/ 1088779 w 6052679"/>
              <a:gd name="connsiteY0" fmla="*/ 130629 h 6988175"/>
              <a:gd name="connsiteX1" fmla="*/ 6052679 w 6052679"/>
              <a:gd name="connsiteY1" fmla="*/ 0 h 6988175"/>
              <a:gd name="connsiteX2" fmla="*/ 6052679 w 6052679"/>
              <a:gd name="connsiteY2" fmla="*/ 6988175 h 6988175"/>
              <a:gd name="connsiteX3" fmla="*/ 0 w 6052679"/>
              <a:gd name="connsiteY3" fmla="*/ 6988175 h 6988175"/>
              <a:gd name="connsiteX4" fmla="*/ 32310 w 6052679"/>
              <a:gd name="connsiteY4" fmla="*/ 6781023 h 6988175"/>
              <a:gd name="connsiteX5" fmla="*/ 612735 w 6052679"/>
              <a:gd name="connsiteY5" fmla="*/ 2992483 h 6988175"/>
              <a:gd name="connsiteX6" fmla="*/ 1088779 w 6052679"/>
              <a:gd name="connsiteY6" fmla="*/ 130629 h 6988175"/>
              <a:gd name="connsiteX0" fmla="*/ 1088779 w 6052679"/>
              <a:gd name="connsiteY0" fmla="*/ 0 h 6857546"/>
              <a:gd name="connsiteX1" fmla="*/ 6052679 w 6052679"/>
              <a:gd name="connsiteY1" fmla="*/ 0 h 6857546"/>
              <a:gd name="connsiteX2" fmla="*/ 6052679 w 6052679"/>
              <a:gd name="connsiteY2" fmla="*/ 6857546 h 6857546"/>
              <a:gd name="connsiteX3" fmla="*/ 0 w 6052679"/>
              <a:gd name="connsiteY3" fmla="*/ 6857546 h 6857546"/>
              <a:gd name="connsiteX4" fmla="*/ 32310 w 6052679"/>
              <a:gd name="connsiteY4" fmla="*/ 6650394 h 6857546"/>
              <a:gd name="connsiteX5" fmla="*/ 612735 w 6052679"/>
              <a:gd name="connsiteY5" fmla="*/ 2861854 h 6857546"/>
              <a:gd name="connsiteX6" fmla="*/ 1088779 w 6052679"/>
              <a:gd name="connsiteY6" fmla="*/ 0 h 6857546"/>
              <a:gd name="connsiteX0" fmla="*/ 1088779 w 6052679"/>
              <a:gd name="connsiteY0" fmla="*/ 0 h 6857546"/>
              <a:gd name="connsiteX1" fmla="*/ 6026554 w 6052679"/>
              <a:gd name="connsiteY1" fmla="*/ 174171 h 6857546"/>
              <a:gd name="connsiteX2" fmla="*/ 6052679 w 6052679"/>
              <a:gd name="connsiteY2" fmla="*/ 6857546 h 6857546"/>
              <a:gd name="connsiteX3" fmla="*/ 0 w 6052679"/>
              <a:gd name="connsiteY3" fmla="*/ 6857546 h 6857546"/>
              <a:gd name="connsiteX4" fmla="*/ 32310 w 6052679"/>
              <a:gd name="connsiteY4" fmla="*/ 6650394 h 6857546"/>
              <a:gd name="connsiteX5" fmla="*/ 612735 w 6052679"/>
              <a:gd name="connsiteY5" fmla="*/ 2861854 h 6857546"/>
              <a:gd name="connsiteX6" fmla="*/ 1088779 w 6052679"/>
              <a:gd name="connsiteY6" fmla="*/ 0 h 6857546"/>
              <a:gd name="connsiteX0" fmla="*/ 1088779 w 6052679"/>
              <a:gd name="connsiteY0" fmla="*/ 8709 h 6866255"/>
              <a:gd name="connsiteX1" fmla="*/ 6035262 w 6052679"/>
              <a:gd name="connsiteY1" fmla="*/ 0 h 6866255"/>
              <a:gd name="connsiteX2" fmla="*/ 6052679 w 6052679"/>
              <a:gd name="connsiteY2" fmla="*/ 6866255 h 6866255"/>
              <a:gd name="connsiteX3" fmla="*/ 0 w 6052679"/>
              <a:gd name="connsiteY3" fmla="*/ 6866255 h 6866255"/>
              <a:gd name="connsiteX4" fmla="*/ 32310 w 6052679"/>
              <a:gd name="connsiteY4" fmla="*/ 6659103 h 6866255"/>
              <a:gd name="connsiteX5" fmla="*/ 612735 w 6052679"/>
              <a:gd name="connsiteY5" fmla="*/ 2870563 h 6866255"/>
              <a:gd name="connsiteX6" fmla="*/ 1088779 w 6052679"/>
              <a:gd name="connsiteY6" fmla="*/ 8709 h 6866255"/>
              <a:gd name="connsiteX0" fmla="*/ 1097487 w 6052679"/>
              <a:gd name="connsiteY0" fmla="*/ 8709 h 6866255"/>
              <a:gd name="connsiteX1" fmla="*/ 6035262 w 6052679"/>
              <a:gd name="connsiteY1" fmla="*/ 0 h 6866255"/>
              <a:gd name="connsiteX2" fmla="*/ 6052679 w 6052679"/>
              <a:gd name="connsiteY2" fmla="*/ 6866255 h 6866255"/>
              <a:gd name="connsiteX3" fmla="*/ 0 w 6052679"/>
              <a:gd name="connsiteY3" fmla="*/ 6866255 h 6866255"/>
              <a:gd name="connsiteX4" fmla="*/ 32310 w 6052679"/>
              <a:gd name="connsiteY4" fmla="*/ 6659103 h 6866255"/>
              <a:gd name="connsiteX5" fmla="*/ 612735 w 6052679"/>
              <a:gd name="connsiteY5" fmla="*/ 2870563 h 6866255"/>
              <a:gd name="connsiteX6" fmla="*/ 1097487 w 6052679"/>
              <a:gd name="connsiteY6" fmla="*/ 8709 h 6866255"/>
              <a:gd name="connsiteX0" fmla="*/ 1097487 w 6035690"/>
              <a:gd name="connsiteY0" fmla="*/ 8709 h 6866255"/>
              <a:gd name="connsiteX1" fmla="*/ 6035262 w 6035690"/>
              <a:gd name="connsiteY1" fmla="*/ 0 h 6866255"/>
              <a:gd name="connsiteX2" fmla="*/ 5991719 w 6035690"/>
              <a:gd name="connsiteY2" fmla="*/ 6866255 h 6866255"/>
              <a:gd name="connsiteX3" fmla="*/ 0 w 6035690"/>
              <a:gd name="connsiteY3" fmla="*/ 6866255 h 6866255"/>
              <a:gd name="connsiteX4" fmla="*/ 32310 w 6035690"/>
              <a:gd name="connsiteY4" fmla="*/ 6659103 h 6866255"/>
              <a:gd name="connsiteX5" fmla="*/ 612735 w 6035690"/>
              <a:gd name="connsiteY5" fmla="*/ 2870563 h 6866255"/>
              <a:gd name="connsiteX6" fmla="*/ 1097487 w 6035690"/>
              <a:gd name="connsiteY6" fmla="*/ 8709 h 6866255"/>
              <a:gd name="connsiteX0" fmla="*/ 1097487 w 6035765"/>
              <a:gd name="connsiteY0" fmla="*/ 8709 h 6866255"/>
              <a:gd name="connsiteX1" fmla="*/ 6035262 w 6035765"/>
              <a:gd name="connsiteY1" fmla="*/ 0 h 6866255"/>
              <a:gd name="connsiteX2" fmla="*/ 6000428 w 6035765"/>
              <a:gd name="connsiteY2" fmla="*/ 6866255 h 6866255"/>
              <a:gd name="connsiteX3" fmla="*/ 0 w 6035765"/>
              <a:gd name="connsiteY3" fmla="*/ 6866255 h 6866255"/>
              <a:gd name="connsiteX4" fmla="*/ 32310 w 6035765"/>
              <a:gd name="connsiteY4" fmla="*/ 6659103 h 6866255"/>
              <a:gd name="connsiteX5" fmla="*/ 612735 w 6035765"/>
              <a:gd name="connsiteY5" fmla="*/ 2870563 h 6866255"/>
              <a:gd name="connsiteX6" fmla="*/ 1097487 w 6035765"/>
              <a:gd name="connsiteY6" fmla="*/ 8709 h 6866255"/>
              <a:gd name="connsiteX0" fmla="*/ 1097487 w 6000428"/>
              <a:gd name="connsiteY0" fmla="*/ 0 h 6857546"/>
              <a:gd name="connsiteX1" fmla="*/ 5939468 w 6000428"/>
              <a:gd name="connsiteY1" fmla="*/ 8708 h 6857546"/>
              <a:gd name="connsiteX2" fmla="*/ 6000428 w 6000428"/>
              <a:gd name="connsiteY2" fmla="*/ 6857546 h 6857546"/>
              <a:gd name="connsiteX3" fmla="*/ 0 w 6000428"/>
              <a:gd name="connsiteY3" fmla="*/ 6857546 h 6857546"/>
              <a:gd name="connsiteX4" fmla="*/ 32310 w 6000428"/>
              <a:gd name="connsiteY4" fmla="*/ 6650394 h 6857546"/>
              <a:gd name="connsiteX5" fmla="*/ 612735 w 6000428"/>
              <a:gd name="connsiteY5" fmla="*/ 2861854 h 6857546"/>
              <a:gd name="connsiteX6" fmla="*/ 1097487 w 6000428"/>
              <a:gd name="connsiteY6" fmla="*/ 0 h 6857546"/>
              <a:gd name="connsiteX0" fmla="*/ 1097487 w 6018617"/>
              <a:gd name="connsiteY0" fmla="*/ 17418 h 6874964"/>
              <a:gd name="connsiteX1" fmla="*/ 6017845 w 6018617"/>
              <a:gd name="connsiteY1" fmla="*/ 0 h 6874964"/>
              <a:gd name="connsiteX2" fmla="*/ 6000428 w 6018617"/>
              <a:gd name="connsiteY2" fmla="*/ 6874964 h 6874964"/>
              <a:gd name="connsiteX3" fmla="*/ 0 w 6018617"/>
              <a:gd name="connsiteY3" fmla="*/ 6874964 h 6874964"/>
              <a:gd name="connsiteX4" fmla="*/ 32310 w 6018617"/>
              <a:gd name="connsiteY4" fmla="*/ 6667812 h 6874964"/>
              <a:gd name="connsiteX5" fmla="*/ 612735 w 6018617"/>
              <a:gd name="connsiteY5" fmla="*/ 2879272 h 6874964"/>
              <a:gd name="connsiteX6" fmla="*/ 1097487 w 6018617"/>
              <a:gd name="connsiteY6" fmla="*/ 17418 h 6874964"/>
              <a:gd name="connsiteX0" fmla="*/ 1097487 w 6018900"/>
              <a:gd name="connsiteY0" fmla="*/ 17418 h 6874964"/>
              <a:gd name="connsiteX1" fmla="*/ 6017845 w 6018900"/>
              <a:gd name="connsiteY1" fmla="*/ 0 h 6874964"/>
              <a:gd name="connsiteX2" fmla="*/ 6009142 w 6018900"/>
              <a:gd name="connsiteY2" fmla="*/ 6874964 h 6874964"/>
              <a:gd name="connsiteX3" fmla="*/ 0 w 6018900"/>
              <a:gd name="connsiteY3" fmla="*/ 6874964 h 6874964"/>
              <a:gd name="connsiteX4" fmla="*/ 32310 w 6018900"/>
              <a:gd name="connsiteY4" fmla="*/ 6667812 h 6874964"/>
              <a:gd name="connsiteX5" fmla="*/ 612735 w 6018900"/>
              <a:gd name="connsiteY5" fmla="*/ 2879272 h 6874964"/>
              <a:gd name="connsiteX6" fmla="*/ 1097487 w 6018900"/>
              <a:gd name="connsiteY6" fmla="*/ 17418 h 6874964"/>
              <a:gd name="connsiteX0" fmla="*/ 1097487 w 6018900"/>
              <a:gd name="connsiteY0" fmla="*/ 17418 h 6874964"/>
              <a:gd name="connsiteX1" fmla="*/ 6017845 w 6018900"/>
              <a:gd name="connsiteY1" fmla="*/ 0 h 6874964"/>
              <a:gd name="connsiteX2" fmla="*/ 6009142 w 6018900"/>
              <a:gd name="connsiteY2" fmla="*/ 6874964 h 6874964"/>
              <a:gd name="connsiteX3" fmla="*/ 0 w 6018900"/>
              <a:gd name="connsiteY3" fmla="*/ 6874964 h 6874964"/>
              <a:gd name="connsiteX4" fmla="*/ 32310 w 6018900"/>
              <a:gd name="connsiteY4" fmla="*/ 6667812 h 6874964"/>
              <a:gd name="connsiteX5" fmla="*/ 612735 w 6018900"/>
              <a:gd name="connsiteY5" fmla="*/ 2879272 h 6874964"/>
              <a:gd name="connsiteX6" fmla="*/ 1097487 w 6018900"/>
              <a:gd name="connsiteY6" fmla="*/ 17418 h 6874964"/>
              <a:gd name="connsiteX0" fmla="*/ 1097487 w 6018900"/>
              <a:gd name="connsiteY0" fmla="*/ 17418 h 6874964"/>
              <a:gd name="connsiteX1" fmla="*/ 6017845 w 6018900"/>
              <a:gd name="connsiteY1" fmla="*/ 0 h 6874964"/>
              <a:gd name="connsiteX2" fmla="*/ 6009142 w 6018900"/>
              <a:gd name="connsiteY2" fmla="*/ 6874964 h 6874964"/>
              <a:gd name="connsiteX3" fmla="*/ 0 w 6018900"/>
              <a:gd name="connsiteY3" fmla="*/ 6874964 h 6874964"/>
              <a:gd name="connsiteX4" fmla="*/ 32310 w 6018900"/>
              <a:gd name="connsiteY4" fmla="*/ 6667812 h 6874964"/>
              <a:gd name="connsiteX5" fmla="*/ 612735 w 6018900"/>
              <a:gd name="connsiteY5" fmla="*/ 2879272 h 6874964"/>
              <a:gd name="connsiteX6" fmla="*/ 1097487 w 6018900"/>
              <a:gd name="connsiteY6" fmla="*/ 17418 h 6874964"/>
              <a:gd name="connsiteX0" fmla="*/ 1097487 w 6019522"/>
              <a:gd name="connsiteY0" fmla="*/ 17418 h 6874964"/>
              <a:gd name="connsiteX1" fmla="*/ 6017845 w 6019522"/>
              <a:gd name="connsiteY1" fmla="*/ 0 h 6874964"/>
              <a:gd name="connsiteX2" fmla="*/ 6017857 w 6019522"/>
              <a:gd name="connsiteY2" fmla="*/ 6874964 h 6874964"/>
              <a:gd name="connsiteX3" fmla="*/ 0 w 6019522"/>
              <a:gd name="connsiteY3" fmla="*/ 6874964 h 6874964"/>
              <a:gd name="connsiteX4" fmla="*/ 32310 w 6019522"/>
              <a:gd name="connsiteY4" fmla="*/ 6667812 h 6874964"/>
              <a:gd name="connsiteX5" fmla="*/ 612735 w 6019522"/>
              <a:gd name="connsiteY5" fmla="*/ 2879272 h 6874964"/>
              <a:gd name="connsiteX6" fmla="*/ 1097487 w 6019522"/>
              <a:gd name="connsiteY6" fmla="*/ 17418 h 687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9522" h="6874964">
                <a:moveTo>
                  <a:pt x="1097487" y="17418"/>
                </a:moveTo>
                <a:lnTo>
                  <a:pt x="6017845" y="0"/>
                </a:lnTo>
                <a:cubicBezTo>
                  <a:pt x="6023651" y="2288752"/>
                  <a:pt x="6012051" y="4586212"/>
                  <a:pt x="6017857" y="6874964"/>
                </a:cubicBezTo>
                <a:lnTo>
                  <a:pt x="0" y="6874964"/>
                </a:lnTo>
                <a:lnTo>
                  <a:pt x="32310" y="6667812"/>
                </a:lnTo>
                <a:cubicBezTo>
                  <a:pt x="224224" y="5424598"/>
                  <a:pt x="417700" y="4091945"/>
                  <a:pt x="612735" y="2879272"/>
                </a:cubicBezTo>
                <a:cubicBezTo>
                  <a:pt x="774319" y="1881778"/>
                  <a:pt x="935903" y="1014912"/>
                  <a:pt x="1097487" y="174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                          </a:t>
            </a:r>
          </a:p>
          <a:p>
            <a:r>
              <a:rPr lang="fr-FR"/>
              <a:t>                Image 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01133" y="490911"/>
            <a:ext cx="5384800" cy="1107339"/>
          </a:xfrm>
        </p:spPr>
        <p:txBody>
          <a:bodyPr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01133" y="1609448"/>
            <a:ext cx="5384800" cy="42148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46A8877-BC7E-7834-C7B9-451823B98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6" y="6342957"/>
            <a:ext cx="865060" cy="304311"/>
          </a:xfrm>
          <a:prstGeom prst="rect">
            <a:avLst/>
          </a:prstGeom>
        </p:spPr>
      </p:pic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5F07AF84-D267-F7C9-7BD4-FF143F051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7027" y="6286313"/>
            <a:ext cx="176496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cap="all" baseline="0">
                <a:solidFill>
                  <a:srgbClr val="575756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531AB76-8606-7A8E-9B9D-58AA8D4CF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44" y="6292418"/>
            <a:ext cx="592667" cy="2921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5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fld id="{A3940D31-4466-4433-B003-E83DE8DAAB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8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970" y="6437339"/>
            <a:ext cx="1153413" cy="304309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1508" y="728818"/>
            <a:ext cx="10972800" cy="868000"/>
          </a:xfrm>
        </p:spPr>
        <p:txBody>
          <a:bodyPr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6263593" y="1605330"/>
            <a:ext cx="5310715" cy="42021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FECE288-676B-BBE2-0497-E244BE5655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6" y="6342957"/>
            <a:ext cx="865060" cy="304311"/>
          </a:xfrm>
          <a:prstGeom prst="rect">
            <a:avLst/>
          </a:prstGeom>
        </p:spPr>
      </p:pic>
      <p:sp>
        <p:nvSpPr>
          <p:cNvPr id="23" name="Espace réservé du contenu 8">
            <a:extLst>
              <a:ext uri="{FF2B5EF4-FFF2-40B4-BE49-F238E27FC236}">
                <a16:creationId xmlns:a16="http://schemas.microsoft.com/office/drawing/2014/main" id="{BDA6A82C-659F-6F4B-3941-F3D6874AD8E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1508" y="1613841"/>
            <a:ext cx="5310715" cy="42021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20B7596E-A161-D48D-84A8-7A23B4CDB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7027" y="6286313"/>
            <a:ext cx="176496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cap="all" baseline="0">
                <a:solidFill>
                  <a:srgbClr val="575756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A29ECD8-A16D-EAC5-97FC-76C23639C0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8138" y="6093009"/>
            <a:ext cx="3841954" cy="764991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8B0A36-1AC8-0E07-1642-A51391E7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44" y="6292418"/>
            <a:ext cx="592667" cy="2921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5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fld id="{A3940D31-4466-4433-B003-E83DE8DAAB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1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970" y="6437339"/>
            <a:ext cx="1153413" cy="304309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1508" y="728818"/>
            <a:ext cx="10972800" cy="868000"/>
          </a:xfrm>
        </p:spPr>
        <p:txBody>
          <a:bodyPr>
            <a:no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FECE288-676B-BBE2-0497-E244BE5655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6" y="6342957"/>
            <a:ext cx="865060" cy="304311"/>
          </a:xfrm>
          <a:prstGeom prst="rect">
            <a:avLst/>
          </a:prstGeom>
        </p:spPr>
      </p:pic>
      <p:sp>
        <p:nvSpPr>
          <p:cNvPr id="23" name="Espace réservé du contenu 8">
            <a:extLst>
              <a:ext uri="{FF2B5EF4-FFF2-40B4-BE49-F238E27FC236}">
                <a16:creationId xmlns:a16="http://schemas.microsoft.com/office/drawing/2014/main" id="{BDA6A82C-659F-6F4B-3941-F3D6874AD8E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6468" y="1605330"/>
            <a:ext cx="3402705" cy="4067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20B7596E-A161-D48D-84A8-7A23B4CDB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7027" y="6286313"/>
            <a:ext cx="176496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cap="all" baseline="0">
                <a:solidFill>
                  <a:srgbClr val="575756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fr-FR"/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D80B1952-6015-82D7-5181-186FA9982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50544" y="1605330"/>
            <a:ext cx="3469688" cy="4067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52971DB2-9E2A-C4A3-2835-24AF23EF25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71603" y="1605330"/>
            <a:ext cx="3402706" cy="4067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C8479963-5CF8-CDC7-2F0D-D7B9E90355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8138" y="6093009"/>
            <a:ext cx="3841954" cy="764991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300D3F-96C7-DC8A-DDFD-3CDE9E32C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44" y="6292418"/>
            <a:ext cx="592667" cy="2921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5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fld id="{A3940D31-4466-4433-B003-E83DE8DAAB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82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4F80F3F6-B44F-9E4E-9D5E-5A83BD73C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6" y="6342957"/>
            <a:ext cx="865060" cy="304311"/>
          </a:xfrm>
          <a:prstGeom prst="rect">
            <a:avLst/>
          </a:prstGeom>
        </p:spPr>
      </p:pic>
      <p:sp>
        <p:nvSpPr>
          <p:cNvPr id="38" name="Titre 3">
            <a:extLst>
              <a:ext uri="{FF2B5EF4-FFF2-40B4-BE49-F238E27FC236}">
                <a16:creationId xmlns:a16="http://schemas.microsoft.com/office/drawing/2014/main" id="{C2760D74-4B96-EE46-625C-809F8F63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08" y="728818"/>
            <a:ext cx="5310715" cy="868000"/>
          </a:xfrm>
        </p:spPr>
        <p:txBody>
          <a:bodyPr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1" name="Espace réservé du contenu 8">
            <a:extLst>
              <a:ext uri="{FF2B5EF4-FFF2-40B4-BE49-F238E27FC236}">
                <a16:creationId xmlns:a16="http://schemas.microsoft.com/office/drawing/2014/main" id="{242867AB-5F06-2601-B5B0-DA0FE8A9BA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3593" y="3849189"/>
            <a:ext cx="5310715" cy="195825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2" name="Espace réservé du contenu 8">
            <a:extLst>
              <a:ext uri="{FF2B5EF4-FFF2-40B4-BE49-F238E27FC236}">
                <a16:creationId xmlns:a16="http://schemas.microsoft.com/office/drawing/2014/main" id="{78AAAEC6-B5A3-087B-35E0-FA4E1835D1A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508" y="1613841"/>
            <a:ext cx="5310715" cy="42021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BBB1E5A1-183C-E974-FF20-6A7D923FD0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79779" y="0"/>
            <a:ext cx="4604076" cy="3429000"/>
          </a:xfrm>
          <a:custGeom>
            <a:avLst/>
            <a:gdLst>
              <a:gd name="connsiteX0" fmla="*/ 0 w 4604076"/>
              <a:gd name="connsiteY0" fmla="*/ 0 h 3429000"/>
              <a:gd name="connsiteX1" fmla="*/ 4604076 w 4604076"/>
              <a:gd name="connsiteY1" fmla="*/ 0 h 3429000"/>
              <a:gd name="connsiteX2" fmla="*/ 4604076 w 4604076"/>
              <a:gd name="connsiteY2" fmla="*/ 3010245 h 3429000"/>
              <a:gd name="connsiteX3" fmla="*/ 1987 w 4604076"/>
              <a:gd name="connsiteY3" fmla="*/ 3429000 h 3429000"/>
              <a:gd name="connsiteX4" fmla="*/ 0 w 4604076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4076" h="3429000">
                <a:moveTo>
                  <a:pt x="0" y="0"/>
                </a:moveTo>
                <a:lnTo>
                  <a:pt x="4604076" y="0"/>
                </a:lnTo>
                <a:lnTo>
                  <a:pt x="4604076" y="3010245"/>
                </a:lnTo>
                <a:lnTo>
                  <a:pt x="198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43E0B62A-1A2C-21E7-894A-F9657AB94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7027" y="6286313"/>
            <a:ext cx="176496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cap="all" baseline="0">
                <a:solidFill>
                  <a:srgbClr val="575756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86C1E16-4CAB-E643-CB6A-B57DB4357F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8138" y="6093009"/>
            <a:ext cx="3841954" cy="764991"/>
          </a:xfrm>
          <a:prstGeom prst="rect">
            <a:avLst/>
          </a:prstGeom>
        </p:spPr>
      </p:pic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3372FD-E93E-21C1-12AF-80016209A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44" y="6292418"/>
            <a:ext cx="592667" cy="2921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5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fld id="{A3940D31-4466-4433-B003-E83DE8DAAB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61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A3D42-B09D-4285-A3BD-FC2185D4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759DB3-9965-4229-BC32-7F5F96465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3FAB4E-471D-429F-9EF0-ECD4B66D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48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730250"/>
            <a:ext cx="10972800" cy="86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98250"/>
            <a:ext cx="10972800" cy="459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Paragraphe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82744" y="6292418"/>
            <a:ext cx="592667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3E15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fld id="{A3940D31-4466-4433-B003-E83DE8DAAB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97027" y="6292417"/>
            <a:ext cx="176496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cap="all" baseline="0">
                <a:solidFill>
                  <a:srgbClr val="575756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8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all" baseline="0">
          <a:solidFill>
            <a:srgbClr val="008237"/>
          </a:solidFill>
          <a:latin typeface="Ubuntu Light" panose="020B0304030602030204" pitchFamily="34" charset="0"/>
          <a:ea typeface="Ubuntu Light" panose="020B0304030602030204" pitchFamily="34" charset="0"/>
          <a:cs typeface="Ubuntu Light" panose="020B030403060203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b="0" i="0" kern="1200">
          <a:solidFill>
            <a:srgbClr val="95C11F"/>
          </a:solidFill>
          <a:latin typeface="+mj-lt"/>
          <a:ea typeface="Calibri Light" panose="020F0302020204030204" pitchFamily="34" charset="0"/>
          <a:cs typeface="Calibri Light" panose="020F0302020204030204" pitchFamily="34" charset="0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1600" b="0" i="0" kern="1200" cap="all" baseline="0">
          <a:solidFill>
            <a:srgbClr val="575756"/>
          </a:solidFill>
          <a:latin typeface="Calibri" charset="0"/>
          <a:ea typeface="Calibri" charset="0"/>
          <a:cs typeface="Calibri" charset="0"/>
        </a:defRPr>
      </a:lvl2pPr>
      <a:lvl3pPr marL="0" indent="0" algn="l" defTabSz="457200" rtl="0" eaLnBrk="1" latinLnBrk="0" hangingPunct="1">
        <a:spcBef>
          <a:spcPct val="20000"/>
        </a:spcBef>
        <a:buClr>
          <a:schemeClr val="accent1"/>
        </a:buClr>
        <a:buFontTx/>
        <a:buNone/>
        <a:defRPr sz="1600" b="0" i="0" kern="1200">
          <a:solidFill>
            <a:srgbClr val="575756"/>
          </a:solidFill>
          <a:latin typeface="+mj-lt"/>
          <a:ea typeface="+mn-ea"/>
          <a:cs typeface="Trebuchet MS"/>
        </a:defRPr>
      </a:lvl3pPr>
      <a:lvl4pPr marL="171450" indent="-171450" algn="l" defTabSz="457200" rtl="0" eaLnBrk="1" latinLnBrk="0" hangingPunct="1">
        <a:lnSpc>
          <a:spcPct val="100000"/>
        </a:lnSpc>
        <a:spcBef>
          <a:spcPct val="20000"/>
        </a:spcBef>
        <a:buClr>
          <a:srgbClr val="E9B718"/>
        </a:buClr>
        <a:buSzPct val="100000"/>
        <a:buFontTx/>
        <a:buBlip>
          <a:blip r:embed="rId11"/>
        </a:buBlip>
        <a:defRPr sz="1200" b="0" i="0" kern="1200">
          <a:solidFill>
            <a:srgbClr val="575756"/>
          </a:solidFill>
          <a:latin typeface="+mj-lt"/>
          <a:ea typeface="+mn-ea"/>
          <a:cs typeface="Trebuchet MS"/>
        </a:defRPr>
      </a:lvl4pPr>
      <a:lvl5pPr marL="171450" indent="-171450" algn="l" defTabSz="457200" rtl="0" eaLnBrk="1" latinLnBrk="0" hangingPunct="1">
        <a:spcBef>
          <a:spcPct val="20000"/>
        </a:spcBef>
        <a:buClr>
          <a:srgbClr val="E9B718"/>
        </a:buClr>
        <a:buSzPct val="100000"/>
        <a:buFontTx/>
        <a:buBlip>
          <a:blip r:embed="rId12"/>
        </a:buBlip>
        <a:defRPr sz="1200" kern="1200">
          <a:solidFill>
            <a:srgbClr val="575756"/>
          </a:solidFill>
          <a:latin typeface="+mj-lt"/>
          <a:ea typeface="+mn-ea"/>
          <a:cs typeface="Trebuchet MS"/>
        </a:defRPr>
      </a:lvl5pPr>
      <a:lvl6pPr marL="0" indent="-17145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Wingdings" charset="2"/>
        <a:buChar char="§"/>
        <a:defRPr sz="1200" kern="1200">
          <a:solidFill>
            <a:srgbClr val="575756"/>
          </a:solidFill>
          <a:latin typeface="+mj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rgbClr val="575756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stunisie.com/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eg"/><Relationship Id="rId5" Type="http://schemas.openxmlformats.org/officeDocument/2006/relationships/image" Target="../media/image90.png"/><Relationship Id="rId4" Type="http://schemas.openxmlformats.org/officeDocument/2006/relationships/hyperlink" Target="mailto:contact@advanstunisi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29.svg"/><Relationship Id="rId3" Type="http://schemas.openxmlformats.org/officeDocument/2006/relationships/image" Target="../media/image15.png"/><Relationship Id="rId21" Type="http://schemas.openxmlformats.org/officeDocument/2006/relationships/image" Target="../media/image32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svg"/><Relationship Id="rId19" Type="http://schemas.openxmlformats.org/officeDocument/2006/relationships/image" Target="../media/image30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microsoft.com/office/2007/relationships/hdphoto" Target="../media/hdphoto1.wdp"/><Relationship Id="rId22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5.png"/><Relationship Id="rId18" Type="http://schemas.openxmlformats.org/officeDocument/2006/relationships/image" Target="../media/image55.png"/><Relationship Id="rId26" Type="http://schemas.openxmlformats.org/officeDocument/2006/relationships/image" Target="../media/image86.png"/><Relationship Id="rId3" Type="http://schemas.openxmlformats.org/officeDocument/2006/relationships/image" Target="../media/image73.jpeg"/><Relationship Id="rId21" Type="http://schemas.openxmlformats.org/officeDocument/2006/relationships/image" Target="../media/image8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1.png"/><Relationship Id="rId17" Type="http://schemas.openxmlformats.org/officeDocument/2006/relationships/image" Target="../media/image78.svg"/><Relationship Id="rId25" Type="http://schemas.openxmlformats.org/officeDocument/2006/relationships/image" Target="../media/image85.png"/><Relationship Id="rId2" Type="http://schemas.openxmlformats.org/officeDocument/2006/relationships/image" Target="../media/image72.jpg"/><Relationship Id="rId16" Type="http://schemas.openxmlformats.org/officeDocument/2006/relationships/image" Target="../media/image77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4.jpeg"/><Relationship Id="rId24" Type="http://schemas.openxmlformats.org/officeDocument/2006/relationships/image" Target="../media/image84.jpg"/><Relationship Id="rId5" Type="http://schemas.openxmlformats.org/officeDocument/2006/relationships/diagramLayout" Target="../diagrams/layout1.xml"/><Relationship Id="rId15" Type="http://schemas.openxmlformats.org/officeDocument/2006/relationships/image" Target="../media/image76.png"/><Relationship Id="rId23" Type="http://schemas.openxmlformats.org/officeDocument/2006/relationships/image" Target="../media/image83.png"/><Relationship Id="rId28" Type="http://schemas.openxmlformats.org/officeDocument/2006/relationships/image" Target="../media/image88.svg"/><Relationship Id="rId10" Type="http://schemas.openxmlformats.org/officeDocument/2006/relationships/image" Target="../media/image60.png"/><Relationship Id="rId19" Type="http://schemas.openxmlformats.org/officeDocument/2006/relationships/image" Target="../media/image79.jpg"/><Relationship Id="rId4" Type="http://schemas.openxmlformats.org/officeDocument/2006/relationships/diagramData" Target="../diagrams/data1.xml"/><Relationship Id="rId9" Type="http://schemas.openxmlformats.org/officeDocument/2006/relationships/image" Target="../media/image57.png"/><Relationship Id="rId14" Type="http://schemas.openxmlformats.org/officeDocument/2006/relationships/image" Target="../media/image56.png"/><Relationship Id="rId22" Type="http://schemas.openxmlformats.org/officeDocument/2006/relationships/image" Target="../media/image82.jpeg"/><Relationship Id="rId27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récolte, blé, Céréales alimentaires, Récolte&#10;&#10;Description générée automatiquement">
            <a:extLst>
              <a:ext uri="{FF2B5EF4-FFF2-40B4-BE49-F238E27FC236}">
                <a16:creationId xmlns:a16="http://schemas.microsoft.com/office/drawing/2014/main" id="{07287B5C-752B-4219-A058-782097F8A1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r="23866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E9F892F-26FC-0675-8B3E-4ABE2C79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579" y="3419262"/>
            <a:ext cx="8765118" cy="1026264"/>
          </a:xfrm>
        </p:spPr>
        <p:txBody>
          <a:bodyPr/>
          <a:lstStyle/>
          <a:p>
            <a:r>
              <a:rPr lang="fr-CA" sz="3200" dirty="0"/>
              <a:t>Microfinance et garanties: </a:t>
            </a:r>
            <a:br>
              <a:rPr lang="fr-CA" sz="3200" dirty="0"/>
            </a:br>
            <a:r>
              <a:rPr lang="fr-CA" sz="3200" dirty="0"/>
              <a:t>leviers pour l’inclusion financière</a:t>
            </a:r>
            <a:endParaRPr lang="fr-FR" sz="3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3A3A1C-4F48-26BB-EEAE-14EA34496D8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212080" y="2118946"/>
            <a:ext cx="6727740" cy="1196242"/>
          </a:xfrm>
        </p:spPr>
        <p:txBody>
          <a:bodyPr/>
          <a:lstStyle/>
          <a:p>
            <a:r>
              <a:rPr lang="fr-CA" dirty="0"/>
              <a:t>7th INTERNATIONAL MENA GUARANTEE CONFERENCE</a:t>
            </a:r>
            <a:endParaRPr lang="fr-FR" dirty="0"/>
          </a:p>
        </p:txBody>
      </p:sp>
      <p:pic>
        <p:nvPicPr>
          <p:cNvPr id="1026" name="Picture 2" descr="SOTUGAR – Société Tunisienne de Garantie">
            <a:extLst>
              <a:ext uri="{FF2B5EF4-FFF2-40B4-BE49-F238E27FC236}">
                <a16:creationId xmlns:a16="http://schemas.microsoft.com/office/drawing/2014/main" id="{27769F35-077F-8EA4-4E97-DBDD88691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36" y="83733"/>
            <a:ext cx="23431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- EMGN">
            <a:extLst>
              <a:ext uri="{FF2B5EF4-FFF2-40B4-BE49-F238E27FC236}">
                <a16:creationId xmlns:a16="http://schemas.microsoft.com/office/drawing/2014/main" id="{03965406-150E-2722-85C0-CD8536FE8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32" y="0"/>
            <a:ext cx="1727168" cy="10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0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 descr="Boulanger pétrissant la pâte">
            <a:extLst>
              <a:ext uri="{FF2B5EF4-FFF2-40B4-BE49-F238E27FC236}">
                <a16:creationId xmlns:a16="http://schemas.microsoft.com/office/drawing/2014/main" id="{9C5BDB58-76CA-207D-68AF-7D1FDBAE2A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r="20838"/>
          <a:stretch>
            <a:fillRect/>
          </a:stretch>
        </p:blipFill>
        <p:spPr/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2E7907E7-05C4-1352-7086-8A0C28FC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MERCI!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CBD5B7C-6518-4A7F-251E-17308721C0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>
                <a:hlinkClick r:id="rId3"/>
              </a:rPr>
              <a:t>www.advanstunisie.com</a:t>
            </a:r>
            <a:endParaRPr lang="fr-CA" dirty="0"/>
          </a:p>
          <a:p>
            <a:r>
              <a:rPr lang="fr-CA" dirty="0">
                <a:hlinkClick r:id="rId4"/>
              </a:rPr>
              <a:t>contact@advanstunisie.com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86F09D-46CE-6B6D-3F31-1279C4640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40D31-4466-4433-B003-E83DE8DAABC6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60A56E-8E3E-AB16-77A4-63FE873CFC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93093" b="74801"/>
          <a:stretch/>
        </p:blipFill>
        <p:spPr>
          <a:xfrm>
            <a:off x="979170" y="3681925"/>
            <a:ext cx="657860" cy="583248"/>
          </a:xfrm>
          <a:prstGeom prst="rect">
            <a:avLst/>
          </a:prstGeom>
        </p:spPr>
      </p:pic>
      <p:pic>
        <p:nvPicPr>
          <p:cNvPr id="1026" name="Picture 2" descr="Facebook, Instagram, Twitter, Youtube, Linkedin, Snapchat, Telegram, Pinterest, Whatsap, Vimeo, Tiktok. Realistic social media icon logotype collection. - stock vector editorial.">
            <a:extLst>
              <a:ext uri="{FF2B5EF4-FFF2-40B4-BE49-F238E27FC236}">
                <a16:creationId xmlns:a16="http://schemas.microsoft.com/office/drawing/2014/main" id="{6AD38DAC-BFEB-0225-653A-139EAE77B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r="40996" b="70947"/>
          <a:stretch/>
        </p:blipFill>
        <p:spPr bwMode="auto">
          <a:xfrm>
            <a:off x="634752" y="3677495"/>
            <a:ext cx="482321" cy="6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582034" y="218301"/>
            <a:ext cx="11027932" cy="804500"/>
          </a:xfrm>
        </p:spPr>
        <p:txBody>
          <a:bodyPr/>
          <a:lstStyle/>
          <a:p>
            <a:r>
              <a:rPr lang="fr-CA" dirty="0"/>
              <a:t>Advans Tunisie: Institution de microfinance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334A9B1-51EF-8F0E-A4C9-463C154D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62D79A76-89FE-C84A-AF34-DF4EFDD36E7C}" type="slidenum">
              <a:rPr lang="fr-FR" noProof="0" smtClean="0"/>
              <a:pPr lvl="0"/>
              <a:t>2</a:t>
            </a:fld>
            <a:endParaRPr lang="fr-FR" noProof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17ED654-E262-44B7-9CBA-A1A8219068E6}"/>
              </a:ext>
            </a:extLst>
          </p:cNvPr>
          <p:cNvGrpSpPr/>
          <p:nvPr/>
        </p:nvGrpSpPr>
        <p:grpSpPr>
          <a:xfrm>
            <a:off x="702534" y="1181253"/>
            <a:ext cx="11162632" cy="2247747"/>
            <a:chOff x="447040" y="898327"/>
            <a:chExt cx="11372876" cy="224774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AF0D1B-1EAC-4CDE-8097-1A6ACF004AB8}"/>
                </a:ext>
              </a:extLst>
            </p:cNvPr>
            <p:cNvSpPr/>
            <p:nvPr/>
          </p:nvSpPr>
          <p:spPr>
            <a:xfrm>
              <a:off x="447040" y="898328"/>
              <a:ext cx="2195194" cy="22477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Ubuntu" panose="020B0504030602030204" pitchFamily="34" charset="0"/>
                </a:rPr>
                <a:t>Qu’est-ce que la microfinance?</a:t>
              </a:r>
            </a:p>
          </p:txBody>
        </p:sp>
        <p:sp>
          <p:nvSpPr>
            <p:cNvPr id="54" name="ZoneTexte 8">
              <a:extLst>
                <a:ext uri="{FF2B5EF4-FFF2-40B4-BE49-F238E27FC236}">
                  <a16:creationId xmlns:a16="http://schemas.microsoft.com/office/drawing/2014/main" id="{A1271342-2979-4F72-B34E-78B893A46AA5}"/>
                </a:ext>
              </a:extLst>
            </p:cNvPr>
            <p:cNvSpPr txBox="1"/>
            <p:nvPr/>
          </p:nvSpPr>
          <p:spPr>
            <a:xfrm>
              <a:off x="2798467" y="898327"/>
              <a:ext cx="9021449" cy="22477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square" anchor="ctr"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95350" lvl="3" indent="-352425">
                <a:buFont typeface="Wingdings" panose="05000000000000000000" pitchFamily="2" charset="2"/>
                <a:buChar char="§"/>
              </a:pP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La microfinance est un ensemble de </a:t>
              </a:r>
              <a:r>
                <a:rPr lang="fr-FR" b="1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produits financiers et non-financiers</a:t>
              </a: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 destinés à une population de </a:t>
              </a:r>
              <a:r>
                <a:rPr lang="fr-FR" b="1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personnes à faibles revenus</a:t>
              </a: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.</a:t>
              </a:r>
            </a:p>
            <a:p>
              <a:pPr marL="542925" lvl="3"/>
              <a:endPara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endParaRPr>
            </a:p>
            <a:p>
              <a:pPr marL="895350" lvl="3" indent="-352425">
                <a:buFont typeface="Wingdings" panose="05000000000000000000" pitchFamily="2" charset="2"/>
                <a:buChar char="§"/>
              </a:pP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Le secteur a un encours de </a:t>
              </a:r>
              <a:r>
                <a:rPr lang="fr-FR" b="1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1,6 milliard de dinars </a:t>
              </a: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et sert + de </a:t>
              </a:r>
              <a:r>
                <a:rPr lang="fr-FR" b="1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520 000 clients</a:t>
              </a: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 en Tunisie.</a:t>
              </a:r>
            </a:p>
            <a:p>
              <a:pPr lvl="3"/>
              <a:endParaRPr lang="fr-FR" sz="1100" b="0" dirty="0">
                <a:latin typeface="Ubuntu" panose="020B0504030602030204" pitchFamily="34" charset="0"/>
              </a:endParaRPr>
            </a:p>
          </p:txBody>
        </p:sp>
      </p:grp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4882915D-A273-714E-7AD6-35EBF33B453E}"/>
              </a:ext>
            </a:extLst>
          </p:cNvPr>
          <p:cNvSpPr/>
          <p:nvPr/>
        </p:nvSpPr>
        <p:spPr>
          <a:xfrm>
            <a:off x="702535" y="3587453"/>
            <a:ext cx="2154613" cy="22477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bg1"/>
                </a:solidFill>
                <a:latin typeface="Ubuntu" panose="020B0504030602030204" pitchFamily="34" charset="0"/>
              </a:rPr>
              <a:t>Qui sommes-nous?</a:t>
            </a:r>
          </a:p>
        </p:txBody>
      </p:sp>
      <p:sp>
        <p:nvSpPr>
          <p:cNvPr id="1025" name="ZoneTexte 8">
            <a:extLst>
              <a:ext uri="{FF2B5EF4-FFF2-40B4-BE49-F238E27FC236}">
                <a16:creationId xmlns:a16="http://schemas.microsoft.com/office/drawing/2014/main" id="{93A29338-D91D-8C85-D7F2-77E24C5A2C9E}"/>
              </a:ext>
            </a:extLst>
          </p:cNvPr>
          <p:cNvSpPr txBox="1"/>
          <p:nvPr/>
        </p:nvSpPr>
        <p:spPr>
          <a:xfrm>
            <a:off x="3010491" y="3587454"/>
            <a:ext cx="8854675" cy="22477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5350" lvl="3" indent="-352425">
              <a:buFont typeface="Wingdings" panose="05000000000000000000" pitchFamily="2" charset="2"/>
              <a:buChar char="§"/>
            </a:pPr>
            <a:r>
              <a:rPr lang="fr-FR" b="0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Institution de microfinance qui a démarré ses activités en 2015</a:t>
            </a:r>
          </a:p>
          <a:p>
            <a:pPr marL="895350" lvl="3" indent="-352425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Groupe Advans</a:t>
            </a:r>
            <a:endParaRPr lang="fr-FR" b="0" dirty="0">
              <a:solidFill>
                <a:schemeClr val="tx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marL="895350" lvl="3" indent="-352425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Crédits de 1 000 DT à 40 000 DT</a:t>
            </a:r>
          </a:p>
          <a:p>
            <a:pPr marL="895350" lvl="3" indent="-352425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Population exclue ou mal servie par les réseaux traditionnels</a:t>
            </a:r>
          </a:p>
        </p:txBody>
      </p:sp>
    </p:spTree>
    <p:extLst>
      <p:ext uri="{BB962C8B-B14F-4D97-AF65-F5344CB8AC3E}">
        <p14:creationId xmlns:p14="http://schemas.microsoft.com/office/powerpoint/2010/main" val="323976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Advans Tunisie en quelques chiffres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334A9B1-51EF-8F0E-A4C9-463C154D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62D79A76-89FE-C84A-AF34-DF4EFDD36E7C}" type="slidenum">
              <a:rPr lang="fr-FR" noProof="0" smtClean="0"/>
              <a:pPr lvl="0"/>
              <a:t>3</a:t>
            </a:fld>
            <a:endParaRPr lang="fr-FR" noProof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F971A0C-8A6E-4B9B-BEB3-F83D6EF6536A}"/>
              </a:ext>
            </a:extLst>
          </p:cNvPr>
          <p:cNvGrpSpPr/>
          <p:nvPr/>
        </p:nvGrpSpPr>
        <p:grpSpPr>
          <a:xfrm>
            <a:off x="1239852" y="1489611"/>
            <a:ext cx="7323909" cy="3878778"/>
            <a:chOff x="6418162" y="3229273"/>
            <a:chExt cx="5401000" cy="3031911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2598501C-5760-4FFF-8562-C72049B2F5EE}"/>
                </a:ext>
              </a:extLst>
            </p:cNvPr>
            <p:cNvGrpSpPr/>
            <p:nvPr/>
          </p:nvGrpSpPr>
          <p:grpSpPr>
            <a:xfrm>
              <a:off x="6418162" y="3513354"/>
              <a:ext cx="5388669" cy="2747830"/>
              <a:chOff x="442479" y="1112009"/>
              <a:chExt cx="5388669" cy="2747830"/>
            </a:xfrm>
          </p:grpSpPr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1F86DA78-F495-481C-A307-A3E7CD1334A7}"/>
                  </a:ext>
                </a:extLst>
              </p:cNvPr>
              <p:cNvGrpSpPr/>
              <p:nvPr/>
            </p:nvGrpSpPr>
            <p:grpSpPr>
              <a:xfrm>
                <a:off x="2138052" y="1112009"/>
                <a:ext cx="1252586" cy="1347020"/>
                <a:chOff x="829644" y="3013669"/>
                <a:chExt cx="1252586" cy="134702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8033256-AC06-45C2-995A-2BBA2E6F6FB7}"/>
                    </a:ext>
                  </a:extLst>
                </p:cNvPr>
                <p:cNvSpPr/>
                <p:nvPr/>
              </p:nvSpPr>
              <p:spPr>
                <a:xfrm>
                  <a:off x="829644" y="3013669"/>
                  <a:ext cx="1252586" cy="134702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fr-FR" sz="1600" b="1" dirty="0">
                    <a:solidFill>
                      <a:prstClr val="white"/>
                    </a:solidFill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buntu" panose="020B0504030602030204" pitchFamily="34" charset="0"/>
                    </a:rPr>
                    <a:t>323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buntu" panose="020B0504030602030204" pitchFamily="34" charset="0"/>
                    </a:rPr>
                    <a:t>femmes</a:t>
                  </a:r>
                </a:p>
              </p:txBody>
            </p:sp>
            <p:pic>
              <p:nvPicPr>
                <p:cNvPr id="42" name="Graphique 129" descr="Profil femelle avec un remplissage uni">
                  <a:extLst>
                    <a:ext uri="{FF2B5EF4-FFF2-40B4-BE49-F238E27FC236}">
                      <a16:creationId xmlns:a16="http://schemas.microsoft.com/office/drawing/2014/main" id="{562688AE-989C-47C2-A831-8F05EA7F37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9024" y="3172581"/>
                  <a:ext cx="527620" cy="527620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FD9C1FC8-914C-4E66-93A6-F2B0D0017981}"/>
                  </a:ext>
                </a:extLst>
              </p:cNvPr>
              <p:cNvGrpSpPr/>
              <p:nvPr/>
            </p:nvGrpSpPr>
            <p:grpSpPr>
              <a:xfrm>
                <a:off x="2138052" y="2512818"/>
                <a:ext cx="1252586" cy="1347020"/>
                <a:chOff x="829645" y="4554628"/>
                <a:chExt cx="1252586" cy="1347020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7EDE6A0-0AED-4E91-8774-7B308B3342FA}"/>
                    </a:ext>
                  </a:extLst>
                </p:cNvPr>
                <p:cNvSpPr/>
                <p:nvPr/>
              </p:nvSpPr>
              <p:spPr>
                <a:xfrm>
                  <a:off x="829645" y="4554628"/>
                  <a:ext cx="1252586" cy="134702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fr-FR" sz="1600" b="1" dirty="0">
                    <a:solidFill>
                      <a:prstClr val="white"/>
                    </a:solidFill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buntu" panose="020B0504030602030204" pitchFamily="34" charset="0"/>
                    </a:rPr>
                    <a:t>177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buntu" panose="020B0504030602030204" pitchFamily="34" charset="0"/>
                    </a:rPr>
                    <a:t>hommes</a:t>
                  </a:r>
                </a:p>
              </p:txBody>
            </p:sp>
            <p:pic>
              <p:nvPicPr>
                <p:cNvPr id="40" name="Graphique 127" descr="Masculin avec un remplissage uni">
                  <a:extLst>
                    <a:ext uri="{FF2B5EF4-FFF2-40B4-BE49-F238E27FC236}">
                      <a16:creationId xmlns:a16="http://schemas.microsoft.com/office/drawing/2014/main" id="{CCE4CA66-C7BD-4C3C-AE32-34FE1C9BE3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4388" y="4646437"/>
                  <a:ext cx="671072" cy="671072"/>
                </a:xfrm>
                <a:prstGeom prst="rect">
                  <a:avLst/>
                </a:prstGeom>
              </p:spPr>
            </p:pic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6037EC-D23F-4205-8E0E-158731CC7B21}"/>
                  </a:ext>
                </a:extLst>
              </p:cNvPr>
              <p:cNvSpPr/>
              <p:nvPr/>
            </p:nvSpPr>
            <p:spPr>
              <a:xfrm>
                <a:off x="3442151" y="1117607"/>
                <a:ext cx="2388995" cy="79705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Ubuntu" panose="020B0504030602030204" pitchFamily="34" charset="0"/>
                  </a:rPr>
                  <a:t>                                                                    </a:t>
                </a:r>
                <a:r>
                  <a:rPr lang="fr-FR" sz="1600" b="1" dirty="0">
                    <a:solidFill>
                      <a:schemeClr val="bg1"/>
                    </a:solidFill>
                    <a:latin typeface="Ubuntu" panose="020B0504030602030204" pitchFamily="34" charset="0"/>
                  </a:rPr>
                  <a:t>19 agences</a:t>
                </a:r>
                <a:endPara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buntu" panose="020B0504030602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1419BD3-DE5C-43D0-9E06-848F313BC240}"/>
                  </a:ext>
                </a:extLst>
              </p:cNvPr>
              <p:cNvSpPr/>
              <p:nvPr/>
            </p:nvSpPr>
            <p:spPr>
              <a:xfrm>
                <a:off x="3445843" y="1966002"/>
                <a:ext cx="1177157" cy="1890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600" b="1" dirty="0">
                  <a:solidFill>
                    <a:prstClr val="black"/>
                  </a:solidFill>
                  <a:latin typeface="Ubuntu" panose="020B0504030602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untu" panose="020B0504030602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buntu" panose="020B0504030602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buntu" panose="020B0504030602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600" b="1" dirty="0">
                    <a:solidFill>
                      <a:schemeClr val="bg1"/>
                    </a:solidFill>
                    <a:latin typeface="Ubuntu" panose="020B0504030602030204" pitchFamily="34" charset="0"/>
                  </a:rPr>
                  <a:t>26 000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600" b="1" dirty="0">
                    <a:solidFill>
                      <a:schemeClr val="bg1"/>
                    </a:solidFill>
                    <a:latin typeface="Ubuntu" panose="020B0504030602030204" pitchFamily="34" charset="0"/>
                  </a:rPr>
                  <a:t> clients</a:t>
                </a:r>
                <a:endParaRPr lang="fr-FR" sz="1600" dirty="0">
                  <a:solidFill>
                    <a:schemeClr val="bg1"/>
                  </a:solidFill>
                  <a:latin typeface="Ubuntu" panose="020B0504030602030204" pitchFamily="34" charset="0"/>
                </a:endParaRPr>
              </a:p>
            </p:txBody>
          </p:sp>
          <p:pic>
            <p:nvPicPr>
              <p:cNvPr id="33" name="Graphique 120" descr="Homme avec canne avec un remplissage uni">
                <a:extLst>
                  <a:ext uri="{FF2B5EF4-FFF2-40B4-BE49-F238E27FC236}">
                    <a16:creationId xmlns:a16="http://schemas.microsoft.com/office/drawing/2014/main" id="{BD986C00-6514-4564-B3B4-2B5D9CF80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144454" y="2390003"/>
                <a:ext cx="478399" cy="531005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125153C-2845-427D-969D-763921D2F286}"/>
                  </a:ext>
                </a:extLst>
              </p:cNvPr>
              <p:cNvSpPr/>
              <p:nvPr/>
            </p:nvSpPr>
            <p:spPr>
              <a:xfrm>
                <a:off x="4678207" y="1966002"/>
                <a:ext cx="1152941" cy="18901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 panose="020B0504030602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600" b="1" dirty="0">
                  <a:solidFill>
                    <a:prstClr val="white"/>
                  </a:solidFill>
                  <a:latin typeface="Ubuntu" panose="020B0504030602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 panose="020B0504030602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buntu" panose="020B0504030602030204" pitchFamily="34" charset="0"/>
                  </a:rPr>
                  <a:t>30% des clients agriculteurs</a:t>
                </a:r>
              </a:p>
            </p:txBody>
          </p:sp>
          <p:grpSp>
            <p:nvGrpSpPr>
              <p:cNvPr id="27" name="Groupe 26">
                <a:extLst>
                  <a:ext uri="{FF2B5EF4-FFF2-40B4-BE49-F238E27FC236}">
                    <a16:creationId xmlns:a16="http://schemas.microsoft.com/office/drawing/2014/main" id="{776F6087-C79A-46EC-9DF3-9333E7B10C98}"/>
                  </a:ext>
                </a:extLst>
              </p:cNvPr>
              <p:cNvGrpSpPr/>
              <p:nvPr/>
            </p:nvGrpSpPr>
            <p:grpSpPr>
              <a:xfrm>
                <a:off x="442479" y="1115271"/>
                <a:ext cx="1640368" cy="2744568"/>
                <a:chOff x="442479" y="1115271"/>
                <a:chExt cx="1640368" cy="2744568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E2430AE-CA9B-4507-9F2F-20A123D307AB}"/>
                    </a:ext>
                  </a:extLst>
                </p:cNvPr>
                <p:cNvSpPr/>
                <p:nvPr/>
              </p:nvSpPr>
              <p:spPr>
                <a:xfrm>
                  <a:off x="442479" y="1115271"/>
                  <a:ext cx="1640368" cy="27445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fr-FR" sz="1600" b="1" dirty="0">
                    <a:solidFill>
                      <a:prstClr val="white"/>
                    </a:solidFill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fr-FR" sz="1600" b="1" dirty="0">
                    <a:solidFill>
                      <a:prstClr val="white"/>
                    </a:solidFill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fr-FR" sz="1600" b="1" dirty="0">
                    <a:solidFill>
                      <a:prstClr val="white"/>
                    </a:solidFill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1600" b="1" dirty="0">
                      <a:solidFill>
                        <a:prstClr val="white"/>
                      </a:solidFill>
                      <a:latin typeface="Ubuntu" panose="020B0504030602030204" pitchFamily="34" charset="0"/>
                    </a:rPr>
                    <a:t>+500</a:t>
                  </a:r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buntu" panose="020B050403060203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buntu" panose="020B0504030602030204" pitchFamily="34" charset="0"/>
                    </a:rPr>
                    <a:t>collaborateurs</a:t>
                  </a:r>
                </a:p>
              </p:txBody>
            </p:sp>
            <p:pic>
              <p:nvPicPr>
                <p:cNvPr id="29" name="Graphique 116" descr="Utilisateurs avec un remplissage uni">
                  <a:extLst>
                    <a:ext uri="{FF2B5EF4-FFF2-40B4-BE49-F238E27FC236}">
                      <a16:creationId xmlns:a16="http://schemas.microsoft.com/office/drawing/2014/main" id="{B3D9BF86-9BB6-4258-98EF-448FC0C853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1353" y="1614493"/>
                  <a:ext cx="769190" cy="850454"/>
                </a:xfrm>
                <a:prstGeom prst="rect">
                  <a:avLst/>
                </a:prstGeom>
              </p:spPr>
            </p:pic>
            <p:pic>
              <p:nvPicPr>
                <p:cNvPr id="30" name="Graphique 117" descr="Salle de conseil avec un remplissage uni">
                  <a:extLst>
                    <a:ext uri="{FF2B5EF4-FFF2-40B4-BE49-F238E27FC236}">
                      <a16:creationId xmlns:a16="http://schemas.microsoft.com/office/drawing/2014/main" id="{81380EB4-FB9F-4087-99AE-EF4B74A944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317" y="1993306"/>
                  <a:ext cx="1188592" cy="1188592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08AA52-5987-469D-89CB-C0B38E2AD954}"/>
                </a:ext>
              </a:extLst>
            </p:cNvPr>
            <p:cNvSpPr/>
            <p:nvPr/>
          </p:nvSpPr>
          <p:spPr>
            <a:xfrm>
              <a:off x="6418162" y="3229273"/>
              <a:ext cx="5401000" cy="244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600" b="1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pic>
        <p:nvPicPr>
          <p:cNvPr id="43" name="Image 42">
            <a:extLst>
              <a:ext uri="{FF2B5EF4-FFF2-40B4-BE49-F238E27FC236}">
                <a16:creationId xmlns:a16="http://schemas.microsoft.com/office/drawing/2014/main" id="{EB1383A1-BDCD-8CC5-6A3F-0EBE32B130A8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7" b="94239" l="8140" r="94186">
                        <a14:foregroundMark x1="8527" y1="76543" x2="8527" y2="76543"/>
                        <a14:foregroundMark x1="11628" y1="41152" x2="11628" y2="41152"/>
                        <a14:foregroundMark x1="65504" y1="90947" x2="65504" y2="90947"/>
                        <a14:foregroundMark x1="52713" y1="94650" x2="52713" y2="94650"/>
                        <a14:foregroundMark x1="84884" y1="64198" x2="84884" y2="64198"/>
                        <a14:foregroundMark x1="94186" y1="75720" x2="94186" y2="75720"/>
                        <a14:foregroundMark x1="73256" y1="18519" x2="73256" y2="18519"/>
                        <a14:foregroundMark x1="53876" y1="23457" x2="53876" y2="234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8775" y="2008377"/>
            <a:ext cx="715025" cy="715155"/>
          </a:xfrm>
          <a:prstGeom prst="rect">
            <a:avLst/>
          </a:prstGeom>
          <a:ln>
            <a:noFill/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7058C56-790F-C334-270D-4B1C21EC3417}"/>
              </a:ext>
            </a:extLst>
          </p:cNvPr>
          <p:cNvSpPr/>
          <p:nvPr/>
        </p:nvSpPr>
        <p:spPr>
          <a:xfrm>
            <a:off x="8616890" y="1860203"/>
            <a:ext cx="2020377" cy="35081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" panose="020B0504030602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prstClr val="white"/>
              </a:solidFill>
              <a:latin typeface="Ubuntu" panose="020B0504030602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prstClr val="white"/>
              </a:solidFill>
              <a:latin typeface="Ubuntu" panose="020B0504030602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prstClr val="white"/>
              </a:solidFill>
              <a:latin typeface="Ubuntu" panose="020B0504030602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</a:rPr>
              <a:t>192 MDT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</a:rPr>
              <a:t>Crédits en cours</a:t>
            </a:r>
          </a:p>
        </p:txBody>
      </p:sp>
      <p:pic>
        <p:nvPicPr>
          <p:cNvPr id="4" name="Graphique 3" descr="Écolier avec un remplissage uni">
            <a:extLst>
              <a:ext uri="{FF2B5EF4-FFF2-40B4-BE49-F238E27FC236}">
                <a16:creationId xmlns:a16="http://schemas.microsoft.com/office/drawing/2014/main" id="{835A1B28-7D09-FFB7-F35F-20C59102FE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25865" y="3476425"/>
            <a:ext cx="651479" cy="651479"/>
          </a:xfrm>
          <a:prstGeom prst="rect">
            <a:avLst/>
          </a:prstGeom>
        </p:spPr>
      </p:pic>
      <p:pic>
        <p:nvPicPr>
          <p:cNvPr id="6" name="Graphique 5" descr="Femme avec un remplissage uni">
            <a:extLst>
              <a:ext uri="{FF2B5EF4-FFF2-40B4-BE49-F238E27FC236}">
                <a16:creationId xmlns:a16="http://schemas.microsoft.com/office/drawing/2014/main" id="{CEF63376-458B-4297-F926-9D1B348728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94651" y="3485751"/>
            <a:ext cx="668875" cy="668875"/>
          </a:xfrm>
          <a:prstGeom prst="rect">
            <a:avLst/>
          </a:prstGeom>
        </p:spPr>
      </p:pic>
      <p:pic>
        <p:nvPicPr>
          <p:cNvPr id="12" name="Graphique 11" descr="Main ouverte avec un remplissage uni">
            <a:extLst>
              <a:ext uri="{FF2B5EF4-FFF2-40B4-BE49-F238E27FC236}">
                <a16:creationId xmlns:a16="http://schemas.microsoft.com/office/drawing/2014/main" id="{8CCC9A45-7A21-A4F5-B34E-59476A4E03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60717" y="3126679"/>
            <a:ext cx="914400" cy="914400"/>
          </a:xfrm>
          <a:prstGeom prst="rect">
            <a:avLst/>
          </a:prstGeom>
        </p:spPr>
      </p:pic>
      <p:pic>
        <p:nvPicPr>
          <p:cNvPr id="14" name="Graphique 13" descr="Argent avec un remplissage uni">
            <a:extLst>
              <a:ext uri="{FF2B5EF4-FFF2-40B4-BE49-F238E27FC236}">
                <a16:creationId xmlns:a16="http://schemas.microsoft.com/office/drawing/2014/main" id="{FF3C9A55-52AF-3200-7F95-88D66DE8B88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359199" y="2731334"/>
            <a:ext cx="715918" cy="7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2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582034" y="218301"/>
            <a:ext cx="11027932" cy="804500"/>
          </a:xfrm>
        </p:spPr>
        <p:txBody>
          <a:bodyPr/>
          <a:lstStyle/>
          <a:p>
            <a:r>
              <a:rPr lang="fr-CA" dirty="0"/>
              <a:t>rôle dans l’inclusion financière et impact social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334A9B1-51EF-8F0E-A4C9-463C154D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62D79A76-89FE-C84A-AF34-DF4EFDD36E7C}" type="slidenum">
              <a:rPr lang="fr-FR" noProof="0" smtClean="0"/>
              <a:pPr lvl="0"/>
              <a:t>4</a:t>
            </a:fld>
            <a:endParaRPr lang="fr-FR" noProof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17ED654-E262-44B7-9CBA-A1A8219068E6}"/>
              </a:ext>
            </a:extLst>
          </p:cNvPr>
          <p:cNvGrpSpPr/>
          <p:nvPr/>
        </p:nvGrpSpPr>
        <p:grpSpPr>
          <a:xfrm>
            <a:off x="695325" y="1181253"/>
            <a:ext cx="11169842" cy="2247747"/>
            <a:chOff x="447040" y="898327"/>
            <a:chExt cx="11372876" cy="224774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AF0D1B-1EAC-4CDE-8097-1A6ACF004AB8}"/>
                </a:ext>
              </a:extLst>
            </p:cNvPr>
            <p:cNvSpPr/>
            <p:nvPr/>
          </p:nvSpPr>
          <p:spPr>
            <a:xfrm>
              <a:off x="447040" y="898328"/>
              <a:ext cx="2195194" cy="22477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Ubuntu" panose="020B0504030602030204" pitchFamily="34" charset="0"/>
                </a:rPr>
                <a:t>Rôle dans l’inclusion financière</a:t>
              </a:r>
            </a:p>
          </p:txBody>
        </p:sp>
        <p:sp>
          <p:nvSpPr>
            <p:cNvPr id="54" name="ZoneTexte 8">
              <a:extLst>
                <a:ext uri="{FF2B5EF4-FFF2-40B4-BE49-F238E27FC236}">
                  <a16:creationId xmlns:a16="http://schemas.microsoft.com/office/drawing/2014/main" id="{A1271342-2979-4F72-B34E-78B893A46AA5}"/>
                </a:ext>
              </a:extLst>
            </p:cNvPr>
            <p:cNvSpPr txBox="1"/>
            <p:nvPr/>
          </p:nvSpPr>
          <p:spPr>
            <a:xfrm>
              <a:off x="2798467" y="898327"/>
              <a:ext cx="9021449" cy="22477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square" anchor="ctr"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95350" lvl="3" indent="-352425">
                <a:buFont typeface="Wingdings" panose="05000000000000000000" pitchFamily="2" charset="2"/>
                <a:buChar char="§"/>
              </a:pP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Financer uniquement des projets</a:t>
              </a:r>
            </a:p>
            <a:p>
              <a:pPr marL="895350" lvl="3" indent="-352425">
                <a:buFont typeface="Wingdings" panose="05000000000000000000" pitchFamily="2" charset="2"/>
                <a:buChar char="§"/>
              </a:pP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Financer une population exclue</a:t>
              </a:r>
            </a:p>
            <a:p>
              <a:pPr marL="895350" lvl="3" indent="-352425">
                <a:buFont typeface="Wingdings" panose="05000000000000000000" pitchFamily="2" charset="2"/>
                <a:buChar char="§"/>
              </a:pP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Amélioration des revenus et du niveau de vie des clients</a:t>
              </a:r>
              <a:endParaRPr lang="fr-FR" b="0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endParaRPr>
            </a:p>
            <a:p>
              <a:pPr marL="895350" lvl="3" indent="-352425">
                <a:buFont typeface="Wingdings" panose="05000000000000000000" pitchFamily="2" charset="2"/>
                <a:buChar char="§"/>
              </a:pPr>
              <a:r>
                <a:rPr lang="fr-FR" b="0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Création et maintien des emplois</a:t>
              </a:r>
            </a:p>
            <a:p>
              <a:pPr marL="895350" lvl="3" indent="-352425">
                <a:buFont typeface="Wingdings" panose="05000000000000000000" pitchFamily="2" charset="2"/>
                <a:buChar char="§"/>
              </a:pPr>
              <a:r>
                <a:rPr lang="fr-FR" b="0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Micro-assurance produits adaptés à nos clients</a:t>
              </a:r>
            </a:p>
            <a:p>
              <a:pPr marL="895350" lvl="3" indent="-352425">
                <a:buFont typeface="Wingdings" panose="05000000000000000000" pitchFamily="2" charset="2"/>
                <a:buChar char="§"/>
              </a:pP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Ubuntu" panose="020B0504030602030204" pitchFamily="34" charset="0"/>
                </a:rPr>
                <a:t>Utilisation des cartes pour le remboursement des échéances</a:t>
              </a:r>
              <a:endParaRPr lang="fr-FR" sz="1100" b="0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endParaRPr>
            </a:p>
          </p:txBody>
        </p:sp>
      </p:grp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4882915D-A273-714E-7AD6-35EBF33B453E}"/>
              </a:ext>
            </a:extLst>
          </p:cNvPr>
          <p:cNvSpPr/>
          <p:nvPr/>
        </p:nvSpPr>
        <p:spPr>
          <a:xfrm>
            <a:off x="695325" y="3558893"/>
            <a:ext cx="2156004" cy="22477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bg1"/>
                </a:solidFill>
                <a:latin typeface="Ubuntu" panose="020B0504030602030204" pitchFamily="34" charset="0"/>
              </a:rPr>
              <a:t>Impact social</a:t>
            </a:r>
          </a:p>
        </p:txBody>
      </p:sp>
      <p:sp>
        <p:nvSpPr>
          <p:cNvPr id="1025" name="ZoneTexte 8">
            <a:extLst>
              <a:ext uri="{FF2B5EF4-FFF2-40B4-BE49-F238E27FC236}">
                <a16:creationId xmlns:a16="http://schemas.microsoft.com/office/drawing/2014/main" id="{93A29338-D91D-8C85-D7F2-77E24C5A2C9E}"/>
              </a:ext>
            </a:extLst>
          </p:cNvPr>
          <p:cNvSpPr txBox="1"/>
          <p:nvPr/>
        </p:nvSpPr>
        <p:spPr>
          <a:xfrm>
            <a:off x="3004773" y="3558892"/>
            <a:ext cx="8860394" cy="22477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5350" lvl="3" indent="-352425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Programmes d’accompagnement des clients</a:t>
            </a:r>
          </a:p>
          <a:p>
            <a:pPr marL="895350" lvl="3" indent="-352425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Stratégie RSE </a:t>
            </a:r>
          </a:p>
          <a:p>
            <a:pPr marL="895350" lvl="3" indent="-352425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Suivi de la performance sociale</a:t>
            </a:r>
          </a:p>
          <a:p>
            <a:pPr marL="1082675" lvl="3"/>
            <a:endParaRPr lang="fr-FR" sz="1100" dirty="0">
              <a:solidFill>
                <a:schemeClr val="tx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1"/>
          <p:cNvGrpSpPr/>
          <p:nvPr/>
        </p:nvGrpSpPr>
        <p:grpSpPr>
          <a:xfrm>
            <a:off x="8612364" y="2760752"/>
            <a:ext cx="3036397" cy="3233181"/>
            <a:chOff x="6459272" y="2070564"/>
            <a:chExt cx="2277297" cy="2424885"/>
          </a:xfrm>
        </p:grpSpPr>
        <p:sp>
          <p:nvSpPr>
            <p:cNvPr id="299" name="Google Shape;299;p21"/>
            <p:cNvSpPr/>
            <p:nvPr/>
          </p:nvSpPr>
          <p:spPr>
            <a:xfrm>
              <a:off x="6459282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36553"/>
                    <a:pt x="36552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39017"/>
                    <a:pt x="11263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6459272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41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68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769403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5" y="1"/>
                    <a:pt x="1" y="2085"/>
                    <a:pt x="1" y="4656"/>
                  </a:cubicBezTo>
                  <a:cubicBezTo>
                    <a:pt x="1" y="7228"/>
                    <a:pt x="2085" y="9312"/>
                    <a:pt x="4656" y="9312"/>
                  </a:cubicBezTo>
                  <a:cubicBezTo>
                    <a:pt x="7228" y="9312"/>
                    <a:pt x="9312" y="7228"/>
                    <a:pt x="9312" y="4656"/>
                  </a:cubicBezTo>
                  <a:cubicBezTo>
                    <a:pt x="9312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7750039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203" y="0"/>
                    <a:pt x="0" y="1191"/>
                    <a:pt x="0" y="2679"/>
                  </a:cubicBezTo>
                  <a:cubicBezTo>
                    <a:pt x="0" y="4156"/>
                    <a:pt x="1203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Google Shape;303;p21"/>
            <p:cNvSpPr txBox="1"/>
            <p:nvPr/>
          </p:nvSpPr>
          <p:spPr>
            <a:xfrm>
              <a:off x="6523863" y="3508441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67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Ubuntu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4" name="Google Shape;304;p21"/>
            <p:cNvSpPr txBox="1"/>
            <p:nvPr/>
          </p:nvSpPr>
          <p:spPr>
            <a:xfrm>
              <a:off x="6459272" y="3960549"/>
              <a:ext cx="2277297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fr-FR" sz="1500" b="1" i="0" dirty="0">
                  <a:solidFill>
                    <a:schemeClr val="tx1">
                      <a:lumMod val="50000"/>
                    </a:schemeClr>
                  </a:solidFill>
                  <a:effectLst/>
                  <a:latin typeface="Ubuntu" panose="020B0504030602030204" pitchFamily="34" charset="0"/>
                </a:rPr>
                <a:t>Etre un acteur responsable</a:t>
              </a:r>
            </a:p>
          </p:txBody>
        </p:sp>
      </p:grpSp>
      <p:grpSp>
        <p:nvGrpSpPr>
          <p:cNvPr id="305" name="Google Shape;305;p21"/>
          <p:cNvGrpSpPr/>
          <p:nvPr/>
        </p:nvGrpSpPr>
        <p:grpSpPr>
          <a:xfrm>
            <a:off x="6574151" y="1483484"/>
            <a:ext cx="2512800" cy="3176400"/>
            <a:chOff x="4930613" y="1112613"/>
            <a:chExt cx="1884600" cy="2382300"/>
          </a:xfrm>
        </p:grpSpPr>
        <p:sp>
          <p:nvSpPr>
            <p:cNvPr id="307" name="Google Shape;307;p21"/>
            <p:cNvSpPr/>
            <p:nvPr/>
          </p:nvSpPr>
          <p:spPr>
            <a:xfrm>
              <a:off x="5160743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1" y="1"/>
                    <a:pt x="0" y="11252"/>
                    <a:pt x="0" y="25135"/>
                  </a:cubicBezTo>
                  <a:cubicBezTo>
                    <a:pt x="0" y="39017"/>
                    <a:pt x="11251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5161054" y="2794714"/>
              <a:ext cx="1423683" cy="700199"/>
            </a:xfrm>
            <a:custGeom>
              <a:avLst/>
              <a:gdLst/>
              <a:ahLst/>
              <a:cxnLst/>
              <a:rect l="l" t="t" r="r" b="b"/>
              <a:pathLst>
                <a:path w="50258" h="24718" extrusionOk="0">
                  <a:moveTo>
                    <a:pt x="1" y="0"/>
                  </a:moveTo>
                  <a:cubicBezTo>
                    <a:pt x="227" y="13681"/>
                    <a:pt x="11383" y="24718"/>
                    <a:pt x="25123" y="24718"/>
                  </a:cubicBezTo>
                  <a:cubicBezTo>
                    <a:pt x="38875" y="24718"/>
                    <a:pt x="50031" y="13681"/>
                    <a:pt x="50257" y="0"/>
                  </a:cubicBezTo>
                  <a:lnTo>
                    <a:pt x="45816" y="0"/>
                  </a:lnTo>
                  <a:cubicBezTo>
                    <a:pt x="45590" y="11216"/>
                    <a:pt x="36398" y="20277"/>
                    <a:pt x="25123" y="20277"/>
                  </a:cubicBezTo>
                  <a:cubicBezTo>
                    <a:pt x="13848" y="20277"/>
                    <a:pt x="4656" y="11216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Google Shape;309;p21"/>
            <p:cNvSpPr txBox="1"/>
            <p:nvPr/>
          </p:nvSpPr>
          <p:spPr>
            <a:xfrm>
              <a:off x="493061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67" b="1" i="0" u="none" strike="noStrike" kern="1200" cap="none" spc="0" normalizeH="0" baseline="0" noProof="0" dirty="0">
                <a:ln>
                  <a:noFill/>
                </a:ln>
                <a:solidFill>
                  <a:srgbClr val="BFC700"/>
                </a:solidFill>
                <a:effectLst/>
                <a:uLnTx/>
                <a:uFillTx/>
                <a:latin typeface="Ubuntu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0" name="Google Shape;310;p21"/>
            <p:cNvSpPr txBox="1"/>
            <p:nvPr/>
          </p:nvSpPr>
          <p:spPr>
            <a:xfrm>
              <a:off x="493061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1500" b="1" u="none" strike="noStrike" dirty="0">
                  <a:solidFill>
                    <a:schemeClr val="tx1">
                      <a:lumMod val="50000"/>
                    </a:schemeClr>
                  </a:solidFill>
                  <a:effectLst/>
                  <a:latin typeface="Ubuntu" panose="020B0504030602030204" pitchFamily="34" charset="0"/>
                </a:rPr>
                <a:t>Créer un environnement de travail juste, sain et dynamique</a:t>
              </a:r>
              <a:r>
                <a:rPr lang="fr-CA" sz="1500" b="0" dirty="0">
                  <a:solidFill>
                    <a:schemeClr val="tx1">
                      <a:lumMod val="50000"/>
                    </a:schemeClr>
                  </a:solidFill>
                  <a:effectLst/>
                  <a:latin typeface="Ubuntu" panose="020B0504030602030204" pitchFamily="34" charset="0"/>
                </a:rPr>
                <a:t>​</a:t>
              </a:r>
              <a:endParaRPr kumimoji="0" sz="15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buntu" panose="020B05040306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639281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64491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2" y="0"/>
                    <a:pt x="1" y="1191"/>
                    <a:pt x="1" y="2679"/>
                  </a:cubicBezTo>
                  <a:cubicBezTo>
                    <a:pt x="1" y="4156"/>
                    <a:pt x="1192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NOS OBJECTIFS SOCIAUX | ASSURER QUE NOS ACTIVITES ONT L’IMPACT ESCOMPTE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334A9B1-51EF-8F0E-A4C9-463C154D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62D79A76-89FE-C84A-AF34-DF4EFDD36E7C}" type="slidenum">
              <a:rPr lang="fr-FR" noProof="0" smtClean="0"/>
              <a:pPr lvl="0"/>
              <a:t>5</a:t>
            </a:fld>
            <a:endParaRPr lang="fr-FR" noProof="0"/>
          </a:p>
        </p:txBody>
      </p:sp>
      <p:grpSp>
        <p:nvGrpSpPr>
          <p:cNvPr id="314" name="Google Shape;314;p21"/>
          <p:cNvGrpSpPr/>
          <p:nvPr/>
        </p:nvGrpSpPr>
        <p:grpSpPr>
          <a:xfrm>
            <a:off x="5147351" y="2760752"/>
            <a:ext cx="2602217" cy="3256158"/>
            <a:chOff x="3860514" y="2070564"/>
            <a:chExt cx="1951663" cy="2442119"/>
          </a:xfrm>
        </p:grpSpPr>
        <p:sp>
          <p:nvSpPr>
            <p:cNvPr id="329" name="Google Shape;329;p21"/>
            <p:cNvSpPr/>
            <p:nvPr/>
          </p:nvSpPr>
          <p:spPr>
            <a:xfrm>
              <a:off x="386051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36553"/>
                    <a:pt x="36565" y="45840"/>
                    <a:pt x="25146" y="45840"/>
                  </a:cubicBezTo>
                  <a:cubicBezTo>
                    <a:pt x="13728" y="45840"/>
                    <a:pt x="4442" y="36553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1" y="39017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3860514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2" y="25278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25278"/>
                    <a:pt x="45840" y="25420"/>
                    <a:pt x="45840" y="25563"/>
                  </a:cubicBezTo>
                  <a:lnTo>
                    <a:pt x="50269" y="25563"/>
                  </a:lnTo>
                  <a:cubicBezTo>
                    <a:pt x="50281" y="25420"/>
                    <a:pt x="50281" y="25278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Google Shape;331;p21"/>
            <p:cNvSpPr txBox="1"/>
            <p:nvPr/>
          </p:nvSpPr>
          <p:spPr>
            <a:xfrm>
              <a:off x="3927577" y="351524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5C11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Google Shape;332;p21"/>
            <p:cNvSpPr txBox="1"/>
            <p:nvPr/>
          </p:nvSpPr>
          <p:spPr>
            <a:xfrm>
              <a:off x="3922765" y="3977783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56564">
                      <a:lumMod val="50000"/>
                    </a:srgbClr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Fournir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656564">
                      <a:lumMod val="50000"/>
                    </a:srgbClr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 des services de </a:t>
              </a:r>
              <a:r>
                <a:rPr kumimoji="0" lang="en-US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56564">
                      <a:lumMod val="50000"/>
                    </a:srgbClr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qualité</a:t>
              </a:r>
              <a:endPara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656564">
                    <a:lumMod val="50000"/>
                  </a:srgbClr>
                </a:solidFill>
                <a:effectLst/>
                <a:uLnTx/>
                <a:uFillTx/>
                <a:latin typeface="Ubuntu" panose="020B05040306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5091934" y="2662819"/>
              <a:ext cx="263757" cy="263786"/>
            </a:xfrm>
            <a:custGeom>
              <a:avLst/>
              <a:gdLst/>
              <a:ahLst/>
              <a:cxnLst/>
              <a:rect l="l" t="t" r="r" b="b"/>
              <a:pathLst>
                <a:path w="9311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7" y="9312"/>
                    <a:pt x="9311" y="7228"/>
                    <a:pt x="9311" y="4656"/>
                  </a:cubicBezTo>
                  <a:cubicBezTo>
                    <a:pt x="9311" y="2085"/>
                    <a:pt x="7227" y="1"/>
                    <a:pt x="4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5147910" y="2718823"/>
              <a:ext cx="151807" cy="151467"/>
            </a:xfrm>
            <a:custGeom>
              <a:avLst/>
              <a:gdLst/>
              <a:ahLst/>
              <a:cxnLst/>
              <a:rect l="l" t="t" r="r" b="b"/>
              <a:pathLst>
                <a:path w="5359" h="5347" extrusionOk="0">
                  <a:moveTo>
                    <a:pt x="2680" y="0"/>
                  </a:moveTo>
                  <a:cubicBezTo>
                    <a:pt x="1203" y="0"/>
                    <a:pt x="1" y="1191"/>
                    <a:pt x="1" y="2679"/>
                  </a:cubicBezTo>
                  <a:cubicBezTo>
                    <a:pt x="1" y="4156"/>
                    <a:pt x="1203" y="5346"/>
                    <a:pt x="2680" y="5346"/>
                  </a:cubicBezTo>
                  <a:cubicBezTo>
                    <a:pt x="4156" y="5346"/>
                    <a:pt x="5358" y="4156"/>
                    <a:pt x="5358" y="2679"/>
                  </a:cubicBezTo>
                  <a:cubicBezTo>
                    <a:pt x="5358" y="1191"/>
                    <a:pt x="4156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5" name="Google Shape;335;p21"/>
          <p:cNvGrpSpPr/>
          <p:nvPr/>
        </p:nvGrpSpPr>
        <p:grpSpPr>
          <a:xfrm>
            <a:off x="3105551" y="1483484"/>
            <a:ext cx="2512800" cy="3176400"/>
            <a:chOff x="2329163" y="1112613"/>
            <a:chExt cx="1884600" cy="2382300"/>
          </a:xfrm>
        </p:grpSpPr>
        <p:sp>
          <p:nvSpPr>
            <p:cNvPr id="340" name="Google Shape;340;p21"/>
            <p:cNvSpPr/>
            <p:nvPr/>
          </p:nvSpPr>
          <p:spPr>
            <a:xfrm>
              <a:off x="255929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2" y="1"/>
                    <a:pt x="0" y="11252"/>
                    <a:pt x="0" y="25135"/>
                  </a:cubicBezTo>
                  <a:cubicBezTo>
                    <a:pt x="0" y="39017"/>
                    <a:pt x="11252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2559634" y="2794714"/>
              <a:ext cx="1423655" cy="700199"/>
            </a:xfrm>
            <a:custGeom>
              <a:avLst/>
              <a:gdLst/>
              <a:ahLst/>
              <a:cxnLst/>
              <a:rect l="l" t="t" r="r" b="b"/>
              <a:pathLst>
                <a:path w="50257" h="24718" extrusionOk="0">
                  <a:moveTo>
                    <a:pt x="0" y="0"/>
                  </a:moveTo>
                  <a:cubicBezTo>
                    <a:pt x="226" y="13681"/>
                    <a:pt x="11382" y="24718"/>
                    <a:pt x="25122" y="24718"/>
                  </a:cubicBezTo>
                  <a:cubicBezTo>
                    <a:pt x="38862" y="24718"/>
                    <a:pt x="50030" y="13681"/>
                    <a:pt x="50256" y="0"/>
                  </a:cubicBezTo>
                  <a:lnTo>
                    <a:pt x="45815" y="0"/>
                  </a:lnTo>
                  <a:cubicBezTo>
                    <a:pt x="45589" y="11216"/>
                    <a:pt x="36397" y="20277"/>
                    <a:pt x="25122" y="20277"/>
                  </a:cubicBezTo>
                  <a:cubicBezTo>
                    <a:pt x="13847" y="20277"/>
                    <a:pt x="4655" y="11216"/>
                    <a:pt x="4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379102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8470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191" y="0"/>
                    <a:pt x="0" y="1191"/>
                    <a:pt x="0" y="2679"/>
                  </a:cubicBezTo>
                  <a:cubicBezTo>
                    <a:pt x="0" y="4156"/>
                    <a:pt x="1191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232916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67" b="1" i="0" u="none" strike="noStrike" kern="1200" cap="none" spc="0" normalizeH="0" baseline="0" noProof="0" dirty="0">
                <a:ln>
                  <a:noFill/>
                </a:ln>
                <a:solidFill>
                  <a:srgbClr val="59A82C"/>
                </a:solidFill>
                <a:effectLst/>
                <a:uLnTx/>
                <a:uFillTx/>
                <a:latin typeface="Ubuntu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5" name="Google Shape;345;p21"/>
            <p:cNvSpPr txBox="1"/>
            <p:nvPr/>
          </p:nvSpPr>
          <p:spPr>
            <a:xfrm>
              <a:off x="232916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56564">
                      <a:lumMod val="50000"/>
                    </a:srgbClr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Atteindre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656564">
                      <a:lumMod val="50000"/>
                    </a:srgbClr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 des populations mal </a:t>
              </a:r>
              <a:r>
                <a:rPr kumimoji="0" lang="en-US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56564">
                      <a:lumMod val="50000"/>
                    </a:srgbClr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servies</a:t>
              </a:r>
              <a:endPara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656564">
                    <a:lumMod val="50000"/>
                  </a:srgbClr>
                </a:solidFill>
                <a:effectLst/>
                <a:uLnTx/>
                <a:uFillTx/>
                <a:latin typeface="Ubuntu" panose="020B05040306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" name="Google Shape;346;p21"/>
          <p:cNvGrpSpPr/>
          <p:nvPr/>
        </p:nvGrpSpPr>
        <p:grpSpPr>
          <a:xfrm>
            <a:off x="1373723" y="2760753"/>
            <a:ext cx="2560784" cy="3156171"/>
            <a:chOff x="1030292" y="2070564"/>
            <a:chExt cx="1920588" cy="2367128"/>
          </a:xfrm>
        </p:grpSpPr>
        <p:sp>
          <p:nvSpPr>
            <p:cNvPr id="350" name="Google Shape;350;p21"/>
            <p:cNvSpPr/>
            <p:nvPr/>
          </p:nvSpPr>
          <p:spPr>
            <a:xfrm>
              <a:off x="1260425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36553"/>
                    <a:pt x="36564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260425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80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248980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2546121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1" y="0"/>
                    <a:pt x="1" y="1191"/>
                    <a:pt x="1" y="2679"/>
                  </a:cubicBezTo>
                  <a:cubicBezTo>
                    <a:pt x="1" y="4156"/>
                    <a:pt x="1191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Google Shape;354;p21"/>
            <p:cNvSpPr txBox="1"/>
            <p:nvPr/>
          </p:nvSpPr>
          <p:spPr>
            <a:xfrm>
              <a:off x="1030292" y="390279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fr-CA" sz="1400" b="1" i="0" dirty="0">
                <a:solidFill>
                  <a:schemeClr val="tx1">
                    <a:lumMod val="50000"/>
                  </a:schemeClr>
                </a:solidFill>
                <a:effectLst/>
                <a:latin typeface="Ubuntu" panose="020B0504030602030204" pitchFamily="34" charset="0"/>
              </a:endParaRPr>
            </a:p>
            <a:p>
              <a:r>
                <a:rPr lang="fr-CA" sz="1500" b="1" i="0" dirty="0">
                  <a:solidFill>
                    <a:schemeClr val="tx1">
                      <a:lumMod val="50000"/>
                    </a:schemeClr>
                  </a:solidFill>
                  <a:effectLst/>
                  <a:latin typeface="Ubuntu" panose="020B0504030602030204" pitchFamily="34" charset="0"/>
                </a:rPr>
                <a:t>Avoir un impact positif sur les revenus et l’épargne des clients</a:t>
              </a:r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1066280" y="3515242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67" b="1" i="0" u="none" strike="noStrike" kern="1200" cap="none" spc="0" normalizeH="0" baseline="0" noProof="0" dirty="0">
                <a:ln>
                  <a:noFill/>
                </a:ln>
                <a:solidFill>
                  <a:srgbClr val="009334"/>
                </a:solidFill>
                <a:effectLst/>
                <a:uLnTx/>
                <a:uFillTx/>
                <a:latin typeface="Ubuntu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D42323F2-9709-30AE-4D9B-EE703BF46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099" y="4705256"/>
            <a:ext cx="648000" cy="64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5E19AAF-B5C3-3EE3-78FA-2003DDEBA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398" y="4686990"/>
            <a:ext cx="652948" cy="648000"/>
          </a:xfrm>
          <a:prstGeom prst="rect">
            <a:avLst/>
          </a:prstGeom>
        </p:spPr>
      </p:pic>
      <p:pic>
        <p:nvPicPr>
          <p:cNvPr id="4" name="Image 3" descr="Capture d’écran">
            <a:extLst>
              <a:ext uri="{FF2B5EF4-FFF2-40B4-BE49-F238E27FC236}">
                <a16:creationId xmlns:a16="http://schemas.microsoft.com/office/drawing/2014/main" id="{0044BC22-A03A-47DA-F9CA-3E8363294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31" y="3326852"/>
            <a:ext cx="894563" cy="753050"/>
          </a:xfrm>
          <a:prstGeom prst="rect">
            <a:avLst/>
          </a:prstGeom>
        </p:spPr>
      </p:pic>
      <p:pic>
        <p:nvPicPr>
          <p:cNvPr id="5" name="Image 4" descr="Capture d’écran">
            <a:extLst>
              <a:ext uri="{FF2B5EF4-FFF2-40B4-BE49-F238E27FC236}">
                <a16:creationId xmlns:a16="http://schemas.microsoft.com/office/drawing/2014/main" id="{67F62213-C5D2-A3DD-95E8-856425594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82" y="3339361"/>
            <a:ext cx="799284" cy="780025"/>
          </a:xfrm>
          <a:prstGeom prst="rect">
            <a:avLst/>
          </a:prstGeom>
        </p:spPr>
      </p:pic>
      <p:pic>
        <p:nvPicPr>
          <p:cNvPr id="6" name="Image 5" descr="Capture d’écran">
            <a:extLst>
              <a:ext uri="{FF2B5EF4-FFF2-40B4-BE49-F238E27FC236}">
                <a16:creationId xmlns:a16="http://schemas.microsoft.com/office/drawing/2014/main" id="{08C7ECC0-4C75-AD18-344D-725A48B3C2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77" y="3363812"/>
            <a:ext cx="904768" cy="779249"/>
          </a:xfrm>
          <a:prstGeom prst="rect">
            <a:avLst/>
          </a:prstGeom>
        </p:spPr>
      </p:pic>
      <p:pic>
        <p:nvPicPr>
          <p:cNvPr id="7" name="Image 6" descr="Capture d’écran">
            <a:extLst>
              <a:ext uri="{FF2B5EF4-FFF2-40B4-BE49-F238E27FC236}">
                <a16:creationId xmlns:a16="http://schemas.microsoft.com/office/drawing/2014/main" id="{8E6F2156-F833-7D0B-D0DF-45E45CC3A8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35" y="3338882"/>
            <a:ext cx="917521" cy="720540"/>
          </a:xfrm>
          <a:prstGeom prst="rect">
            <a:avLst/>
          </a:prstGeom>
        </p:spPr>
      </p:pic>
      <p:pic>
        <p:nvPicPr>
          <p:cNvPr id="8" name="Image 7" descr="Capture d’écran">
            <a:extLst>
              <a:ext uri="{FF2B5EF4-FFF2-40B4-BE49-F238E27FC236}">
                <a16:creationId xmlns:a16="http://schemas.microsoft.com/office/drawing/2014/main" id="{397FAC75-F259-A123-EB8F-56E4905522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04" y="3325429"/>
            <a:ext cx="860119" cy="6764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08232D-210D-49EF-DAB0-666CD077FB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9904" y="1331796"/>
            <a:ext cx="648000" cy="64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21AEFC-699F-AD71-E273-BE1763B20F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9090" y="1331796"/>
            <a:ext cx="648000" cy="64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F038F86-FFD3-EC1A-281C-61D9A22001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8351" y="4730911"/>
            <a:ext cx="648000" cy="64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F094D32-7D54-842F-3619-A1D4BC3158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6466" y="1307648"/>
            <a:ext cx="667797" cy="6602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2524358-8975-E311-63A4-C835720314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32215" y="1309040"/>
            <a:ext cx="667797" cy="6602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FED8B51-AB0F-1401-A1AA-34781F2B43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6951" y="4855402"/>
            <a:ext cx="652819" cy="576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431D8B8-F5C2-2353-30DA-F6637EB59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70578" y="4830789"/>
            <a:ext cx="652875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2"/>
          <p:cNvSpPr/>
          <p:nvPr/>
        </p:nvSpPr>
        <p:spPr>
          <a:xfrm>
            <a:off x="3980051" y="3672600"/>
            <a:ext cx="4230333" cy="891400"/>
          </a:xfrm>
          <a:custGeom>
            <a:avLst/>
            <a:gdLst/>
            <a:ahLst/>
            <a:cxnLst/>
            <a:rect l="l" t="t" r="r" b="b"/>
            <a:pathLst>
              <a:path w="126910" h="26742" extrusionOk="0">
                <a:moveTo>
                  <a:pt x="0" y="0"/>
                </a:moveTo>
                <a:lnTo>
                  <a:pt x="0" y="26742"/>
                </a:lnTo>
                <a:lnTo>
                  <a:pt x="126909" y="26742"/>
                </a:lnTo>
                <a:lnTo>
                  <a:pt x="12690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31500" tIns="121900" rIns="7315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1600" kern="0" dirty="0">
                <a:solidFill>
                  <a:srgbClr val="FFFFFF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Former et sensibiliser les collaborateurs sur les enjeux sociaux et environnementaux </a:t>
            </a:r>
            <a:endParaRPr sz="1867" kern="0" dirty="0">
              <a:solidFill>
                <a:srgbClr val="FFFFFF"/>
              </a:solidFill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821" name="Google Shape;821;p32"/>
          <p:cNvSpPr/>
          <p:nvPr/>
        </p:nvSpPr>
        <p:spPr>
          <a:xfrm>
            <a:off x="3981651" y="4565167"/>
            <a:ext cx="4230300" cy="891400"/>
          </a:xfrm>
          <a:custGeom>
            <a:avLst/>
            <a:gdLst/>
            <a:ahLst/>
            <a:cxnLst/>
            <a:rect l="l" t="t" r="r" b="b"/>
            <a:pathLst>
              <a:path w="126909" h="26742" extrusionOk="0">
                <a:moveTo>
                  <a:pt x="0" y="0"/>
                </a:moveTo>
                <a:lnTo>
                  <a:pt x="0" y="26742"/>
                </a:lnTo>
                <a:lnTo>
                  <a:pt x="126909" y="26742"/>
                </a:lnTo>
                <a:lnTo>
                  <a:pt x="126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731500" tIns="121900" rIns="7315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1600" kern="0" dirty="0">
                <a:solidFill>
                  <a:srgbClr val="FFFFFF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Suivre et partager les KPIs clés sur la réalisation des objectifs sociaux</a:t>
            </a:r>
            <a:endParaRPr sz="1600" kern="0" dirty="0">
              <a:solidFill>
                <a:srgbClr val="FFFFFF"/>
              </a:solidFill>
              <a:latin typeface="Ubuntu" panose="020B05040306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822" name="Google Shape;822;p32"/>
          <p:cNvSpPr/>
          <p:nvPr/>
        </p:nvSpPr>
        <p:spPr>
          <a:xfrm>
            <a:off x="3980051" y="1887834"/>
            <a:ext cx="4230333" cy="891833"/>
          </a:xfrm>
          <a:custGeom>
            <a:avLst/>
            <a:gdLst/>
            <a:ahLst/>
            <a:cxnLst/>
            <a:rect l="l" t="t" r="r" b="b"/>
            <a:pathLst>
              <a:path w="126910" h="26755" extrusionOk="0">
                <a:moveTo>
                  <a:pt x="0" y="1"/>
                </a:moveTo>
                <a:lnTo>
                  <a:pt x="0" y="26754"/>
                </a:lnTo>
                <a:lnTo>
                  <a:pt x="126909" y="26754"/>
                </a:lnTo>
                <a:lnTo>
                  <a:pt x="1269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31500" tIns="121900" rIns="7315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1600" kern="0" dirty="0">
                <a:solidFill>
                  <a:srgbClr val="FFFFFF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Definir et suivre les objectifs sociaux avec la direction et le CA</a:t>
            </a:r>
            <a:endParaRPr sz="1600" kern="0" dirty="0">
              <a:solidFill>
                <a:srgbClr val="FFFFFF"/>
              </a:solidFill>
              <a:latin typeface="Ubuntu" panose="020B05040306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32"/>
          <p:cNvSpPr/>
          <p:nvPr/>
        </p:nvSpPr>
        <p:spPr>
          <a:xfrm>
            <a:off x="3981651" y="2780433"/>
            <a:ext cx="4230300" cy="891400"/>
          </a:xfrm>
          <a:custGeom>
            <a:avLst/>
            <a:gdLst/>
            <a:ahLst/>
            <a:cxnLst/>
            <a:rect l="l" t="t" r="r" b="b"/>
            <a:pathLst>
              <a:path w="126909" h="26742" extrusionOk="0">
                <a:moveTo>
                  <a:pt x="0" y="0"/>
                </a:moveTo>
                <a:lnTo>
                  <a:pt x="0" y="26741"/>
                </a:lnTo>
                <a:lnTo>
                  <a:pt x="126909" y="26741"/>
                </a:lnTo>
                <a:lnTo>
                  <a:pt x="1269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31500" tIns="121900" rIns="7315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1600" kern="0" dirty="0">
                <a:solidFill>
                  <a:srgbClr val="FFFFFF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Intégrer les objectifs sociaux dans les politiques et procédures</a:t>
            </a:r>
            <a:endParaRPr sz="1867" kern="0" dirty="0">
              <a:solidFill>
                <a:srgbClr val="FFFFFF"/>
              </a:solidFill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824" name="Google Shape;824;p32"/>
          <p:cNvSpPr txBox="1">
            <a:spLocks noGrp="1"/>
          </p:cNvSpPr>
          <p:nvPr>
            <p:ph type="title"/>
          </p:nvPr>
        </p:nvSpPr>
        <p:spPr>
          <a:xfrm>
            <a:off x="601509" y="570009"/>
            <a:ext cx="11027932" cy="804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ASSURER L’ALIGNEMENT SUR LES OBJECTIFS A TOUS LES NIVEAUX</a:t>
            </a:r>
            <a:endParaRPr dirty="0"/>
          </a:p>
        </p:txBody>
      </p:sp>
      <p:sp>
        <p:nvSpPr>
          <p:cNvPr id="826" name="Google Shape;826;p32"/>
          <p:cNvSpPr/>
          <p:nvPr/>
        </p:nvSpPr>
        <p:spPr>
          <a:xfrm>
            <a:off x="3437118" y="1806901"/>
            <a:ext cx="1086300" cy="1086266"/>
          </a:xfrm>
          <a:custGeom>
            <a:avLst/>
            <a:gdLst/>
            <a:ahLst/>
            <a:cxnLst/>
            <a:rect l="l" t="t" r="r" b="b"/>
            <a:pathLst>
              <a:path w="32589" h="32588" extrusionOk="0">
                <a:moveTo>
                  <a:pt x="16288" y="0"/>
                </a:moveTo>
                <a:cubicBezTo>
                  <a:pt x="7287" y="0"/>
                  <a:pt x="1" y="7299"/>
                  <a:pt x="1" y="16300"/>
                </a:cubicBezTo>
                <a:cubicBezTo>
                  <a:pt x="1" y="25289"/>
                  <a:pt x="7287" y="32587"/>
                  <a:pt x="16288" y="32587"/>
                </a:cubicBezTo>
                <a:cubicBezTo>
                  <a:pt x="25290" y="32587"/>
                  <a:pt x="32588" y="25289"/>
                  <a:pt x="32588" y="16300"/>
                </a:cubicBezTo>
                <a:cubicBezTo>
                  <a:pt x="32588" y="7299"/>
                  <a:pt x="25290" y="0"/>
                  <a:pt x="162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Ubuntu" panose="020B0504030602030204" pitchFamily="34" charset="0"/>
              <a:cs typeface="Arial"/>
              <a:sym typeface="Arial"/>
            </a:endParaRPr>
          </a:p>
        </p:txBody>
      </p:sp>
      <p:grpSp>
        <p:nvGrpSpPr>
          <p:cNvPr id="827" name="Google Shape;827;p32"/>
          <p:cNvGrpSpPr/>
          <p:nvPr/>
        </p:nvGrpSpPr>
        <p:grpSpPr>
          <a:xfrm>
            <a:off x="1497027" y="1685034"/>
            <a:ext cx="2669992" cy="1358933"/>
            <a:chOff x="1113244" y="1263775"/>
            <a:chExt cx="2002494" cy="1019200"/>
          </a:xfrm>
        </p:grpSpPr>
        <p:sp>
          <p:nvSpPr>
            <p:cNvPr id="829" name="Google Shape;829;p32"/>
            <p:cNvSpPr/>
            <p:nvPr/>
          </p:nvSpPr>
          <p:spPr>
            <a:xfrm>
              <a:off x="2475738" y="1263775"/>
              <a:ext cx="640000" cy="1019200"/>
            </a:xfrm>
            <a:custGeom>
              <a:avLst/>
              <a:gdLst/>
              <a:ahLst/>
              <a:cxnLst/>
              <a:rect l="l" t="t" r="r" b="b"/>
              <a:pathLst>
                <a:path w="25600" h="40768" extrusionOk="0">
                  <a:moveTo>
                    <a:pt x="20384" y="1"/>
                  </a:moveTo>
                  <a:cubicBezTo>
                    <a:pt x="9133" y="1"/>
                    <a:pt x="1" y="9121"/>
                    <a:pt x="1" y="20384"/>
                  </a:cubicBezTo>
                  <a:cubicBezTo>
                    <a:pt x="1" y="31636"/>
                    <a:pt x="9133" y="40768"/>
                    <a:pt x="20384" y="40768"/>
                  </a:cubicBezTo>
                  <a:lnTo>
                    <a:pt x="20384" y="25599"/>
                  </a:lnTo>
                  <a:lnTo>
                    <a:pt x="25599" y="20384"/>
                  </a:lnTo>
                  <a:lnTo>
                    <a:pt x="20384" y="15169"/>
                  </a:lnTo>
                  <a:lnTo>
                    <a:pt x="203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2"/>
            <p:cNvSpPr txBox="1"/>
            <p:nvPr/>
          </p:nvSpPr>
          <p:spPr>
            <a:xfrm>
              <a:off x="1113244" y="1641525"/>
              <a:ext cx="1286306" cy="2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>
                <a:buClr>
                  <a:srgbClr val="000000"/>
                </a:buClr>
              </a:pPr>
              <a:r>
                <a:rPr lang="en" sz="1400" b="1" kern="0" dirty="0">
                  <a:solidFill>
                    <a:schemeClr val="accent1"/>
                  </a:solidFill>
                  <a:latin typeface="Ubuntu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GOUVERNANCE</a:t>
              </a:r>
              <a:endParaRPr sz="1200" b="1" kern="0" dirty="0">
                <a:solidFill>
                  <a:schemeClr val="accent1"/>
                </a:solidFill>
                <a:latin typeface="Ubuntu" panose="020B0504030602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35" name="Google Shape;835;p32"/>
          <p:cNvGrpSpPr/>
          <p:nvPr/>
        </p:nvGrpSpPr>
        <p:grpSpPr>
          <a:xfrm>
            <a:off x="1611701" y="3469800"/>
            <a:ext cx="2924417" cy="1358933"/>
            <a:chOff x="1199250" y="2602350"/>
            <a:chExt cx="2193313" cy="1019200"/>
          </a:xfrm>
        </p:grpSpPr>
        <p:sp>
          <p:nvSpPr>
            <p:cNvPr id="836" name="Google Shape;836;p32"/>
            <p:cNvSpPr/>
            <p:nvPr/>
          </p:nvSpPr>
          <p:spPr>
            <a:xfrm>
              <a:off x="2577838" y="2693725"/>
              <a:ext cx="814725" cy="814700"/>
            </a:xfrm>
            <a:custGeom>
              <a:avLst/>
              <a:gdLst/>
              <a:ahLst/>
              <a:cxnLst/>
              <a:rect l="l" t="t" r="r" b="b"/>
              <a:pathLst>
                <a:path w="32589" h="32588" extrusionOk="0">
                  <a:moveTo>
                    <a:pt x="16288" y="0"/>
                  </a:moveTo>
                  <a:cubicBezTo>
                    <a:pt x="7287" y="0"/>
                    <a:pt x="1" y="7299"/>
                    <a:pt x="1" y="16288"/>
                  </a:cubicBezTo>
                  <a:cubicBezTo>
                    <a:pt x="1" y="25289"/>
                    <a:pt x="7287" y="32588"/>
                    <a:pt x="16288" y="32588"/>
                  </a:cubicBezTo>
                  <a:cubicBezTo>
                    <a:pt x="25290" y="32588"/>
                    <a:pt x="32588" y="25289"/>
                    <a:pt x="32588" y="16288"/>
                  </a:cubicBezTo>
                  <a:cubicBezTo>
                    <a:pt x="32588" y="7299"/>
                    <a:pt x="25290" y="0"/>
                    <a:pt x="1628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buntu" panose="020B0504030602030204" pitchFamily="34" charset="0"/>
                <a:cs typeface="Arial"/>
                <a:sym typeface="Arial"/>
              </a:endParaRPr>
            </a:p>
          </p:txBody>
        </p:sp>
        <p:grpSp>
          <p:nvGrpSpPr>
            <p:cNvPr id="837" name="Google Shape;837;p32"/>
            <p:cNvGrpSpPr/>
            <p:nvPr/>
          </p:nvGrpSpPr>
          <p:grpSpPr>
            <a:xfrm>
              <a:off x="1199250" y="2602350"/>
              <a:ext cx="1916488" cy="1019200"/>
              <a:chOff x="1199250" y="2602350"/>
              <a:chExt cx="1916488" cy="1019200"/>
            </a:xfrm>
          </p:grpSpPr>
          <p:sp>
            <p:nvSpPr>
              <p:cNvPr id="839" name="Google Shape;839;p32"/>
              <p:cNvSpPr/>
              <p:nvPr/>
            </p:nvSpPr>
            <p:spPr>
              <a:xfrm>
                <a:off x="2475738" y="2602350"/>
                <a:ext cx="640000" cy="1019200"/>
              </a:xfrm>
              <a:custGeom>
                <a:avLst/>
                <a:gdLst/>
                <a:ahLst/>
                <a:cxnLst/>
                <a:rect l="l" t="t" r="r" b="b"/>
                <a:pathLst>
                  <a:path w="25600" h="40768" extrusionOk="0">
                    <a:moveTo>
                      <a:pt x="20384" y="0"/>
                    </a:moveTo>
                    <a:cubicBezTo>
                      <a:pt x="9133" y="0"/>
                      <a:pt x="1" y="9120"/>
                      <a:pt x="1" y="20384"/>
                    </a:cubicBezTo>
                    <a:cubicBezTo>
                      <a:pt x="1" y="31635"/>
                      <a:pt x="9133" y="40767"/>
                      <a:pt x="20384" y="40767"/>
                    </a:cubicBezTo>
                    <a:lnTo>
                      <a:pt x="20384" y="25599"/>
                    </a:lnTo>
                    <a:lnTo>
                      <a:pt x="25599" y="20384"/>
                    </a:lnTo>
                    <a:lnTo>
                      <a:pt x="20384" y="15169"/>
                    </a:lnTo>
                    <a:lnTo>
                      <a:pt x="203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Ubuntu" panose="020B050403060203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2"/>
              <p:cNvSpPr txBox="1"/>
              <p:nvPr/>
            </p:nvSpPr>
            <p:spPr>
              <a:xfrm>
                <a:off x="1199250" y="2980100"/>
                <a:ext cx="1200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defTabSz="1219170">
                  <a:buClr>
                    <a:srgbClr val="000000"/>
                  </a:buClr>
                </a:pPr>
                <a:r>
                  <a:rPr lang="fr-CA" sz="1400" b="1" kern="0" dirty="0">
                    <a:solidFill>
                      <a:schemeClr val="accent4"/>
                    </a:solidFill>
                    <a:latin typeface="Ubuntu" panose="020B050403060203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FORMATION</a:t>
                </a:r>
                <a:endParaRPr sz="1400" b="1" kern="0" dirty="0">
                  <a:solidFill>
                    <a:schemeClr val="accent4"/>
                  </a:solidFill>
                  <a:latin typeface="Ubuntu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844" name="Google Shape;844;p32"/>
          <p:cNvGrpSpPr/>
          <p:nvPr/>
        </p:nvGrpSpPr>
        <p:grpSpPr>
          <a:xfrm>
            <a:off x="7655919" y="2516100"/>
            <a:ext cx="2924416" cy="1358933"/>
            <a:chOff x="5751463" y="1887075"/>
            <a:chExt cx="2193312" cy="1019200"/>
          </a:xfrm>
        </p:grpSpPr>
        <p:sp>
          <p:nvSpPr>
            <p:cNvPr id="845" name="Google Shape;845;p32"/>
            <p:cNvSpPr/>
            <p:nvPr/>
          </p:nvSpPr>
          <p:spPr>
            <a:xfrm>
              <a:off x="5751463" y="2000175"/>
              <a:ext cx="814700" cy="814725"/>
            </a:xfrm>
            <a:custGeom>
              <a:avLst/>
              <a:gdLst/>
              <a:ahLst/>
              <a:cxnLst/>
              <a:rect l="l" t="t" r="r" b="b"/>
              <a:pathLst>
                <a:path w="32588" h="32589" extrusionOk="0">
                  <a:moveTo>
                    <a:pt x="16300" y="1"/>
                  </a:moveTo>
                  <a:cubicBezTo>
                    <a:pt x="7299" y="1"/>
                    <a:pt x="0" y="7287"/>
                    <a:pt x="0" y="16289"/>
                  </a:cubicBezTo>
                  <a:cubicBezTo>
                    <a:pt x="0" y="25290"/>
                    <a:pt x="7299" y="32588"/>
                    <a:pt x="16300" y="32588"/>
                  </a:cubicBezTo>
                  <a:cubicBezTo>
                    <a:pt x="25301" y="32588"/>
                    <a:pt x="32588" y="25290"/>
                    <a:pt x="32588" y="16289"/>
                  </a:cubicBezTo>
                  <a:cubicBezTo>
                    <a:pt x="32588" y="7287"/>
                    <a:pt x="25301" y="1"/>
                    <a:pt x="16300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buntu" panose="020B0504030602030204" pitchFamily="34" charset="0"/>
                <a:cs typeface="Arial"/>
                <a:sym typeface="Arial"/>
              </a:endParaRPr>
            </a:p>
          </p:txBody>
        </p:sp>
        <p:grpSp>
          <p:nvGrpSpPr>
            <p:cNvPr id="846" name="Google Shape;846;p32"/>
            <p:cNvGrpSpPr/>
            <p:nvPr/>
          </p:nvGrpSpPr>
          <p:grpSpPr>
            <a:xfrm>
              <a:off x="6028263" y="1887075"/>
              <a:ext cx="1916512" cy="1019200"/>
              <a:chOff x="6028263" y="1887075"/>
              <a:chExt cx="1916512" cy="1019200"/>
            </a:xfrm>
          </p:grpSpPr>
          <p:sp>
            <p:nvSpPr>
              <p:cNvPr id="848" name="Google Shape;848;p32"/>
              <p:cNvSpPr/>
              <p:nvPr/>
            </p:nvSpPr>
            <p:spPr>
              <a:xfrm>
                <a:off x="6028263" y="1887075"/>
                <a:ext cx="640000" cy="1019200"/>
              </a:xfrm>
              <a:custGeom>
                <a:avLst/>
                <a:gdLst/>
                <a:ahLst/>
                <a:cxnLst/>
                <a:rect l="l" t="t" r="r" b="b"/>
                <a:pathLst>
                  <a:path w="25600" h="40768" extrusionOk="0">
                    <a:moveTo>
                      <a:pt x="5216" y="0"/>
                    </a:moveTo>
                    <a:lnTo>
                      <a:pt x="5216" y="15169"/>
                    </a:lnTo>
                    <a:lnTo>
                      <a:pt x="1" y="20384"/>
                    </a:lnTo>
                    <a:lnTo>
                      <a:pt x="5216" y="25599"/>
                    </a:lnTo>
                    <a:lnTo>
                      <a:pt x="5216" y="40767"/>
                    </a:lnTo>
                    <a:cubicBezTo>
                      <a:pt x="16467" y="40767"/>
                      <a:pt x="25599" y="31635"/>
                      <a:pt x="25599" y="20384"/>
                    </a:cubicBezTo>
                    <a:cubicBezTo>
                      <a:pt x="25599" y="9121"/>
                      <a:pt x="16467" y="0"/>
                      <a:pt x="52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Ubuntu" panose="020B050403060203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2"/>
              <p:cNvSpPr txBox="1"/>
              <p:nvPr/>
            </p:nvSpPr>
            <p:spPr>
              <a:xfrm>
                <a:off x="6744475" y="2275688"/>
                <a:ext cx="1200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400" b="1" kern="0" dirty="0">
                    <a:solidFill>
                      <a:schemeClr val="accent3"/>
                    </a:solidFill>
                    <a:latin typeface="Ubuntu" panose="020B050403060203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POLITIQUES &amp; PROCEDURES</a:t>
                </a:r>
                <a:endParaRPr sz="1400" b="1" kern="0" dirty="0">
                  <a:solidFill>
                    <a:schemeClr val="accent3"/>
                  </a:solidFill>
                  <a:latin typeface="Ubuntu" panose="020B050403060203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54" name="Google Shape;854;p32"/>
          <p:cNvGrpSpPr/>
          <p:nvPr/>
        </p:nvGrpSpPr>
        <p:grpSpPr>
          <a:xfrm>
            <a:off x="7668619" y="4451666"/>
            <a:ext cx="2924416" cy="1086266"/>
            <a:chOff x="5751463" y="3338750"/>
            <a:chExt cx="2193312" cy="814700"/>
          </a:xfrm>
        </p:grpSpPr>
        <p:sp>
          <p:nvSpPr>
            <p:cNvPr id="855" name="Google Shape;855;p32"/>
            <p:cNvSpPr/>
            <p:nvPr/>
          </p:nvSpPr>
          <p:spPr>
            <a:xfrm>
              <a:off x="5751463" y="3338750"/>
              <a:ext cx="814700" cy="814700"/>
            </a:xfrm>
            <a:custGeom>
              <a:avLst/>
              <a:gdLst/>
              <a:ahLst/>
              <a:cxnLst/>
              <a:rect l="l" t="t" r="r" b="b"/>
              <a:pathLst>
                <a:path w="32588" h="32588" extrusionOk="0">
                  <a:moveTo>
                    <a:pt x="16300" y="0"/>
                  </a:moveTo>
                  <a:cubicBezTo>
                    <a:pt x="7299" y="0"/>
                    <a:pt x="0" y="7287"/>
                    <a:pt x="0" y="16288"/>
                  </a:cubicBezTo>
                  <a:cubicBezTo>
                    <a:pt x="0" y="25289"/>
                    <a:pt x="7299" y="32587"/>
                    <a:pt x="16300" y="32587"/>
                  </a:cubicBezTo>
                  <a:cubicBezTo>
                    <a:pt x="25301" y="32587"/>
                    <a:pt x="32588" y="25289"/>
                    <a:pt x="32588" y="16288"/>
                  </a:cubicBezTo>
                  <a:cubicBezTo>
                    <a:pt x="32588" y="7287"/>
                    <a:pt x="25301" y="0"/>
                    <a:pt x="1630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buntu" panose="020B0504030602030204" pitchFamily="34" charset="0"/>
                <a:cs typeface="Arial"/>
                <a:sym typeface="Arial"/>
              </a:endParaRPr>
            </a:p>
          </p:txBody>
        </p:sp>
        <p:grpSp>
          <p:nvGrpSpPr>
            <p:cNvPr id="856" name="Google Shape;856;p32"/>
            <p:cNvGrpSpPr/>
            <p:nvPr/>
          </p:nvGrpSpPr>
          <p:grpSpPr>
            <a:xfrm>
              <a:off x="6211466" y="3575608"/>
              <a:ext cx="1733309" cy="340980"/>
              <a:chOff x="6211466" y="3575608"/>
              <a:chExt cx="1733309" cy="340980"/>
            </a:xfrm>
          </p:grpSpPr>
          <p:grpSp>
            <p:nvGrpSpPr>
              <p:cNvPr id="859" name="Google Shape;859;p32"/>
              <p:cNvGrpSpPr/>
              <p:nvPr/>
            </p:nvGrpSpPr>
            <p:grpSpPr>
              <a:xfrm>
                <a:off x="6211466" y="3575608"/>
                <a:ext cx="351910" cy="340980"/>
                <a:chOff x="-27719400" y="3925600"/>
                <a:chExt cx="295400" cy="286225"/>
              </a:xfrm>
            </p:grpSpPr>
            <p:sp>
              <p:nvSpPr>
                <p:cNvPr id="860" name="Google Shape;860;p32"/>
                <p:cNvSpPr/>
                <p:nvPr/>
              </p:nvSpPr>
              <p:spPr>
                <a:xfrm>
                  <a:off x="-27596525" y="3925600"/>
                  <a:ext cx="172525" cy="1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1" h="6503" extrusionOk="0">
                      <a:moveTo>
                        <a:pt x="5042" y="0"/>
                      </a:moveTo>
                      <a:cubicBezTo>
                        <a:pt x="4425" y="0"/>
                        <a:pt x="3809" y="237"/>
                        <a:pt x="3340" y="705"/>
                      </a:cubicBezTo>
                      <a:lnTo>
                        <a:pt x="1765" y="2281"/>
                      </a:lnTo>
                      <a:cubicBezTo>
                        <a:pt x="1639" y="2407"/>
                        <a:pt x="1639" y="2627"/>
                        <a:pt x="1765" y="2785"/>
                      </a:cubicBezTo>
                      <a:cubicBezTo>
                        <a:pt x="1860" y="2879"/>
                        <a:pt x="1891" y="2942"/>
                        <a:pt x="1891" y="3037"/>
                      </a:cubicBezTo>
                      <a:cubicBezTo>
                        <a:pt x="1891" y="3100"/>
                        <a:pt x="1860" y="3226"/>
                        <a:pt x="1765" y="3257"/>
                      </a:cubicBezTo>
                      <a:lnTo>
                        <a:pt x="1229" y="3824"/>
                      </a:lnTo>
                      <a:cubicBezTo>
                        <a:pt x="1009" y="3856"/>
                        <a:pt x="820" y="3919"/>
                        <a:pt x="662" y="4045"/>
                      </a:cubicBezTo>
                      <a:lnTo>
                        <a:pt x="1" y="4643"/>
                      </a:lnTo>
                      <a:lnTo>
                        <a:pt x="1860" y="6502"/>
                      </a:lnTo>
                      <a:lnTo>
                        <a:pt x="2427" y="5809"/>
                      </a:lnTo>
                      <a:cubicBezTo>
                        <a:pt x="2553" y="5652"/>
                        <a:pt x="2647" y="5494"/>
                        <a:pt x="2679" y="5305"/>
                      </a:cubicBezTo>
                      <a:lnTo>
                        <a:pt x="6774" y="1209"/>
                      </a:lnTo>
                      <a:cubicBezTo>
                        <a:pt x="6900" y="1083"/>
                        <a:pt x="6900" y="863"/>
                        <a:pt x="6774" y="737"/>
                      </a:cubicBezTo>
                      <a:cubicBezTo>
                        <a:pt x="6298" y="245"/>
                        <a:pt x="5669" y="0"/>
                        <a:pt x="50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Ubuntu" panose="020B050403060203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32"/>
                <p:cNvSpPr/>
                <p:nvPr/>
              </p:nvSpPr>
              <p:spPr>
                <a:xfrm>
                  <a:off x="-27719400" y="4054275"/>
                  <a:ext cx="157550" cy="1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6302" extrusionOk="0">
                      <a:moveTo>
                        <a:pt x="4412" y="1"/>
                      </a:moveTo>
                      <a:lnTo>
                        <a:pt x="537" y="3466"/>
                      </a:lnTo>
                      <a:cubicBezTo>
                        <a:pt x="190" y="3781"/>
                        <a:pt x="1" y="4222"/>
                        <a:pt x="1" y="4695"/>
                      </a:cubicBezTo>
                      <a:cubicBezTo>
                        <a:pt x="1" y="5136"/>
                        <a:pt x="158" y="5545"/>
                        <a:pt x="474" y="5829"/>
                      </a:cubicBezTo>
                      <a:cubicBezTo>
                        <a:pt x="789" y="6144"/>
                        <a:pt x="1167" y="6302"/>
                        <a:pt x="1608" y="6302"/>
                      </a:cubicBezTo>
                      <a:lnTo>
                        <a:pt x="1639" y="6302"/>
                      </a:lnTo>
                      <a:cubicBezTo>
                        <a:pt x="1954" y="6302"/>
                        <a:pt x="2269" y="6175"/>
                        <a:pt x="2553" y="5986"/>
                      </a:cubicBezTo>
                      <a:lnTo>
                        <a:pt x="1482" y="4915"/>
                      </a:lnTo>
                      <a:cubicBezTo>
                        <a:pt x="1356" y="4789"/>
                        <a:pt x="1356" y="4569"/>
                        <a:pt x="1482" y="4443"/>
                      </a:cubicBezTo>
                      <a:cubicBezTo>
                        <a:pt x="1545" y="4395"/>
                        <a:pt x="1631" y="4372"/>
                        <a:pt x="1718" y="4372"/>
                      </a:cubicBezTo>
                      <a:cubicBezTo>
                        <a:pt x="1805" y="4372"/>
                        <a:pt x="1891" y="4395"/>
                        <a:pt x="1954" y="4443"/>
                      </a:cubicBezTo>
                      <a:lnTo>
                        <a:pt x="3025" y="5514"/>
                      </a:lnTo>
                      <a:lnTo>
                        <a:pt x="3498" y="5010"/>
                      </a:lnTo>
                      <a:lnTo>
                        <a:pt x="2521" y="4002"/>
                      </a:lnTo>
                      <a:cubicBezTo>
                        <a:pt x="2395" y="3907"/>
                        <a:pt x="2395" y="3655"/>
                        <a:pt x="2521" y="3561"/>
                      </a:cubicBezTo>
                      <a:cubicBezTo>
                        <a:pt x="2569" y="3498"/>
                        <a:pt x="2655" y="3466"/>
                        <a:pt x="2746" y="3466"/>
                      </a:cubicBezTo>
                      <a:cubicBezTo>
                        <a:pt x="2836" y="3466"/>
                        <a:pt x="2931" y="3498"/>
                        <a:pt x="2994" y="3561"/>
                      </a:cubicBezTo>
                      <a:lnTo>
                        <a:pt x="3939" y="4474"/>
                      </a:lnTo>
                      <a:lnTo>
                        <a:pt x="4412" y="3970"/>
                      </a:lnTo>
                      <a:lnTo>
                        <a:pt x="3530" y="3120"/>
                      </a:lnTo>
                      <a:cubicBezTo>
                        <a:pt x="3403" y="2994"/>
                        <a:pt x="3403" y="2773"/>
                        <a:pt x="3530" y="2647"/>
                      </a:cubicBezTo>
                      <a:cubicBezTo>
                        <a:pt x="3593" y="2584"/>
                        <a:pt x="3679" y="2552"/>
                        <a:pt x="3766" y="2552"/>
                      </a:cubicBezTo>
                      <a:cubicBezTo>
                        <a:pt x="3852" y="2552"/>
                        <a:pt x="3939" y="2584"/>
                        <a:pt x="4002" y="2647"/>
                      </a:cubicBezTo>
                      <a:lnTo>
                        <a:pt x="4884" y="3498"/>
                      </a:lnTo>
                      <a:lnTo>
                        <a:pt x="5357" y="2994"/>
                      </a:lnTo>
                      <a:lnTo>
                        <a:pt x="4601" y="2237"/>
                      </a:lnTo>
                      <a:cubicBezTo>
                        <a:pt x="4475" y="2111"/>
                        <a:pt x="4475" y="1891"/>
                        <a:pt x="4601" y="1765"/>
                      </a:cubicBezTo>
                      <a:cubicBezTo>
                        <a:pt x="4671" y="1624"/>
                        <a:pt x="4771" y="1562"/>
                        <a:pt x="4867" y="1562"/>
                      </a:cubicBezTo>
                      <a:cubicBezTo>
                        <a:pt x="4944" y="1562"/>
                        <a:pt x="5018" y="1601"/>
                        <a:pt x="5073" y="1670"/>
                      </a:cubicBezTo>
                      <a:lnTo>
                        <a:pt x="5829" y="2395"/>
                      </a:lnTo>
                      <a:lnTo>
                        <a:pt x="6302" y="1891"/>
                      </a:lnTo>
                      <a:lnTo>
                        <a:pt x="441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Ubuntu" panose="020B0504030602030204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2" name="Google Shape;862;p32"/>
              <p:cNvSpPr txBox="1"/>
              <p:nvPr/>
            </p:nvSpPr>
            <p:spPr>
              <a:xfrm>
                <a:off x="6744475" y="3603375"/>
                <a:ext cx="1200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400" b="1" kern="0" dirty="0">
                    <a:solidFill>
                      <a:schemeClr val="bg2"/>
                    </a:solidFill>
                    <a:latin typeface="Ubuntu" panose="020B050403060203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REPORTING</a:t>
                </a:r>
                <a:endParaRPr sz="1400" b="1" kern="0" dirty="0">
                  <a:solidFill>
                    <a:schemeClr val="bg2"/>
                  </a:solidFill>
                  <a:latin typeface="Ubuntu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" name="Google Shape;848;p32">
            <a:extLst>
              <a:ext uri="{FF2B5EF4-FFF2-40B4-BE49-F238E27FC236}">
                <a16:creationId xmlns:a16="http://schemas.microsoft.com/office/drawing/2014/main" id="{CBF361A8-C3F3-310E-DE1B-AB7448EEB454}"/>
              </a:ext>
            </a:extLst>
          </p:cNvPr>
          <p:cNvSpPr/>
          <p:nvPr/>
        </p:nvSpPr>
        <p:spPr>
          <a:xfrm>
            <a:off x="8020427" y="4386988"/>
            <a:ext cx="853333" cy="1358933"/>
          </a:xfrm>
          <a:custGeom>
            <a:avLst/>
            <a:gdLst/>
            <a:ahLst/>
            <a:cxnLst/>
            <a:rect l="l" t="t" r="r" b="b"/>
            <a:pathLst>
              <a:path w="25600" h="40768" extrusionOk="0">
                <a:moveTo>
                  <a:pt x="5216" y="0"/>
                </a:moveTo>
                <a:lnTo>
                  <a:pt x="5216" y="15169"/>
                </a:lnTo>
                <a:lnTo>
                  <a:pt x="1" y="20384"/>
                </a:lnTo>
                <a:lnTo>
                  <a:pt x="5216" y="25599"/>
                </a:lnTo>
                <a:lnTo>
                  <a:pt x="5216" y="40767"/>
                </a:lnTo>
                <a:cubicBezTo>
                  <a:pt x="16467" y="40767"/>
                  <a:pt x="25599" y="31635"/>
                  <a:pt x="25599" y="20384"/>
                </a:cubicBezTo>
                <a:cubicBezTo>
                  <a:pt x="25599" y="9121"/>
                  <a:pt x="16467" y="0"/>
                  <a:pt x="521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Ubuntu" panose="020B0504030602030204" pitchFamily="34" charset="0"/>
              <a:cs typeface="Arial"/>
              <a:sym typeface="Arial"/>
            </a:endParaRPr>
          </a:p>
        </p:txBody>
      </p:sp>
      <p:pic>
        <p:nvPicPr>
          <p:cNvPr id="5" name="Graphique 4" descr="Réunion avec un remplissage uni">
            <a:extLst>
              <a:ext uri="{FF2B5EF4-FFF2-40B4-BE49-F238E27FC236}">
                <a16:creationId xmlns:a16="http://schemas.microsoft.com/office/drawing/2014/main" id="{1AC0209F-A0A1-BAB4-28E3-FA5D1B6BA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8910" y="2050736"/>
            <a:ext cx="500349" cy="500349"/>
          </a:xfrm>
          <a:prstGeom prst="rect">
            <a:avLst/>
          </a:prstGeom>
        </p:spPr>
      </p:pic>
      <p:pic>
        <p:nvPicPr>
          <p:cNvPr id="7" name="Graphique 6" descr="Liste de contrôle avec un remplissage uni">
            <a:extLst>
              <a:ext uri="{FF2B5EF4-FFF2-40B4-BE49-F238E27FC236}">
                <a16:creationId xmlns:a16="http://schemas.microsoft.com/office/drawing/2014/main" id="{229864A6-D865-F88A-A348-E294210CF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5031" y="2895435"/>
            <a:ext cx="584200" cy="584200"/>
          </a:xfrm>
          <a:prstGeom prst="rect">
            <a:avLst/>
          </a:prstGeom>
        </p:spPr>
      </p:pic>
      <p:pic>
        <p:nvPicPr>
          <p:cNvPr id="9" name="Graphique 8" descr="Idée avec un remplissage uni">
            <a:extLst>
              <a:ext uri="{FF2B5EF4-FFF2-40B4-BE49-F238E27FC236}">
                <a16:creationId xmlns:a16="http://schemas.microsoft.com/office/drawing/2014/main" id="{8F466EB7-7223-6616-414D-3708E0851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5549" y="3871911"/>
            <a:ext cx="575292" cy="575292"/>
          </a:xfrm>
          <a:prstGeom prst="rect">
            <a:avLst/>
          </a:prstGeom>
        </p:spPr>
      </p:pic>
      <p:pic>
        <p:nvPicPr>
          <p:cNvPr id="11" name="Graphique 10" descr="Graphique en secteurs avec un remplissage uni">
            <a:extLst>
              <a:ext uri="{FF2B5EF4-FFF2-40B4-BE49-F238E27FC236}">
                <a16:creationId xmlns:a16="http://schemas.microsoft.com/office/drawing/2014/main" id="{661391CA-D5E9-8EC2-D36B-11E4D3A9FE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0384" y="4763874"/>
            <a:ext cx="501634" cy="5016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582034" y="273482"/>
            <a:ext cx="11027932" cy="804500"/>
          </a:xfrm>
        </p:spPr>
        <p:txBody>
          <a:bodyPr/>
          <a:lstStyle/>
          <a:p>
            <a:r>
              <a:rPr lang="fr-CA" dirty="0"/>
              <a:t>Microfinance et garanties: expérience d’Advans Tunisie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334A9B1-51EF-8F0E-A4C9-463C154D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62D79A76-89FE-C84A-AF34-DF4EFDD36E7C}" type="slidenum">
              <a:rPr lang="fr-FR" noProof="0" smtClean="0"/>
              <a:pPr lvl="0"/>
              <a:t>7</a:t>
            </a:fld>
            <a:endParaRPr lang="fr-FR" noProof="0"/>
          </a:p>
        </p:txBody>
      </p:sp>
      <p:sp>
        <p:nvSpPr>
          <p:cNvPr id="16" name="ZoneTexte 8">
            <a:extLst>
              <a:ext uri="{FF2B5EF4-FFF2-40B4-BE49-F238E27FC236}">
                <a16:creationId xmlns:a16="http://schemas.microsoft.com/office/drawing/2014/main" id="{2F358A1B-609D-E000-383F-3EDA3E8146DB}"/>
              </a:ext>
            </a:extLst>
          </p:cNvPr>
          <p:cNvSpPr txBox="1"/>
          <p:nvPr/>
        </p:nvSpPr>
        <p:spPr>
          <a:xfrm>
            <a:off x="582034" y="1289517"/>
            <a:ext cx="10900709" cy="47805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5350" lvl="3" indent="-352425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Projet de loi visant à élargir le champ d’intervention de la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Sotugar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 pour inclure les microfinancements des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IMFs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 SA.</a:t>
            </a:r>
          </a:p>
          <a:p>
            <a:pPr marL="542925" lvl="3"/>
            <a:endParaRPr lang="fr-FR" dirty="0">
              <a:solidFill>
                <a:schemeClr val="tx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marL="895350" lvl="3" indent="-352425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 Contrat de garantie en cours:</a:t>
            </a:r>
          </a:p>
          <a:p>
            <a:pPr marL="542925" lvl="3"/>
            <a:endParaRPr lang="fr-FR" dirty="0">
              <a:solidFill>
                <a:schemeClr val="tx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marL="828675" lvl="3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Montant: 20 MUSD</a:t>
            </a:r>
          </a:p>
          <a:p>
            <a:pPr marL="828675" lvl="3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Durée: 7 ans</a:t>
            </a:r>
          </a:p>
          <a:p>
            <a:pPr marL="828675" lvl="3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% garantie: 65%</a:t>
            </a:r>
          </a:p>
          <a:p>
            <a:pPr marL="828675" lvl="3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Ubuntu" panose="020B0504030602030204" pitchFamily="34" charset="0"/>
              </a:rPr>
              <a:t>Zones géographiques: </a:t>
            </a:r>
            <a:r>
              <a:rPr lang="fr-FR" b="1" dirty="0">
                <a:solidFill>
                  <a:srgbClr val="000000"/>
                </a:solidFill>
              </a:rPr>
              <a:t>Kasserine, Sidi Bouzid, Jendouba, Beja, Kairouan, Mahdia, Médenine, </a:t>
            </a:r>
            <a:r>
              <a:rPr lang="fr-FR" b="1" dirty="0" err="1">
                <a:solidFill>
                  <a:srgbClr val="000000"/>
                </a:solidFill>
              </a:rPr>
              <a:t>Siliana</a:t>
            </a:r>
            <a:r>
              <a:rPr lang="fr-FR" b="1" dirty="0">
                <a:solidFill>
                  <a:srgbClr val="000000"/>
                </a:solidFill>
              </a:rPr>
              <a:t>, Le Kef, Kébili, et Gafsa.</a:t>
            </a:r>
            <a:endParaRPr lang="fr-FR" dirty="0">
              <a:solidFill>
                <a:schemeClr val="tx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marL="542925" lvl="3"/>
            <a:endParaRPr lang="fr-FR" dirty="0">
              <a:solidFill>
                <a:schemeClr val="tx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marL="1082675" lvl="3"/>
            <a:endParaRPr lang="fr-FR" sz="1100" dirty="0">
              <a:solidFill>
                <a:schemeClr val="tx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2CDD7-1F85-B73A-1D1F-D1E91DD74DAD}"/>
              </a:ext>
            </a:extLst>
          </p:cNvPr>
          <p:cNvSpPr txBox="1">
            <a:spLocks/>
          </p:cNvSpPr>
          <p:nvPr/>
        </p:nvSpPr>
        <p:spPr>
          <a:xfrm>
            <a:off x="2317268" y="235150"/>
            <a:ext cx="7856989" cy="9622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baseline="0">
                <a:solidFill>
                  <a:schemeClr val="accent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en-US" sz="1800" b="0" i="1" dirty="0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9B153C14-5F68-3055-F91D-62948CB3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747" y="1846732"/>
            <a:ext cx="4159547" cy="48989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fr-FR" sz="1600" b="1" cap="none" dirty="0">
                <a:solidFill>
                  <a:schemeClr val="bg1">
                    <a:lumMod val="50000"/>
                  </a:schemeClr>
                </a:solidFill>
                <a:latin typeface="Ubuntu" charset="0"/>
              </a:rPr>
              <a:t>AIR+ : Résilience: technologies évolutives et assurance de sécurité</a:t>
            </a:r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207065A7-493E-BB5D-186B-B776861BF436}"/>
              </a:ext>
            </a:extLst>
          </p:cNvPr>
          <p:cNvSpPr txBox="1">
            <a:spLocks/>
          </p:cNvSpPr>
          <p:nvPr/>
        </p:nvSpPr>
        <p:spPr>
          <a:xfrm>
            <a:off x="6096000" y="1845375"/>
            <a:ext cx="4312606" cy="4898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none" baseline="0">
                <a:solidFill>
                  <a:schemeClr val="accent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algn="ctr"/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AIR+ : Améliorer l'expérience des clients et du personnel</a:t>
            </a:r>
          </a:p>
        </p:txBody>
      </p:sp>
      <p:sp>
        <p:nvSpPr>
          <p:cNvPr id="27" name="Rectangle: Rounded Corners 103">
            <a:extLst>
              <a:ext uri="{FF2B5EF4-FFF2-40B4-BE49-F238E27FC236}">
                <a16:creationId xmlns:a16="http://schemas.microsoft.com/office/drawing/2014/main" id="{25B9201A-4419-281C-EAC5-F387DA368ABF}"/>
              </a:ext>
            </a:extLst>
          </p:cNvPr>
          <p:cNvSpPr/>
          <p:nvPr/>
        </p:nvSpPr>
        <p:spPr>
          <a:xfrm>
            <a:off x="1231296" y="3635058"/>
            <a:ext cx="2201174" cy="2784849"/>
          </a:xfrm>
          <a:prstGeom prst="roundRect">
            <a:avLst>
              <a:gd name="adj" fmla="val 6948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r>
              <a:rPr lang="fr-FR" sz="1600" b="1" dirty="0"/>
              <a:t>Une infrastructure sécurisée, surveillée, évolutive et économique
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29" name="Rectangle: Rounded Corners 103">
            <a:extLst>
              <a:ext uri="{FF2B5EF4-FFF2-40B4-BE49-F238E27FC236}">
                <a16:creationId xmlns:a16="http://schemas.microsoft.com/office/drawing/2014/main" id="{A6459F39-84D7-9AE5-6312-193B785F9DEB}"/>
              </a:ext>
            </a:extLst>
          </p:cNvPr>
          <p:cNvSpPr/>
          <p:nvPr/>
        </p:nvSpPr>
        <p:spPr>
          <a:xfrm>
            <a:off x="3671601" y="3645133"/>
            <a:ext cx="2165377" cy="2784850"/>
          </a:xfrm>
          <a:prstGeom prst="roundRect">
            <a:avLst>
              <a:gd name="adj" fmla="val 6948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r>
              <a:rPr lang="fr-FR" sz="1600" b="1" dirty="0"/>
              <a:t>Modèles de données avec référentiels de données </a:t>
            </a:r>
          </a:p>
          <a:p>
            <a:pPr algn="ctr"/>
            <a:r>
              <a:rPr lang="fr-FR" sz="1600" b="1" dirty="0"/>
              <a:t>BI/ Tableaux de bord </a:t>
            </a:r>
          </a:p>
          <a:p>
            <a:pPr algn="ctr"/>
            <a:r>
              <a:rPr lang="fr-FR" sz="1600" b="1" dirty="0"/>
              <a:t>modèle opérationnel </a:t>
            </a:r>
            <a:r>
              <a:rPr lang="fr-FR" sz="1600" b="1" dirty="0" err="1"/>
              <a:t>integré</a:t>
            </a:r>
            <a:endParaRPr lang="en-US" sz="1600" dirty="0"/>
          </a:p>
        </p:txBody>
      </p:sp>
      <p:sp>
        <p:nvSpPr>
          <p:cNvPr id="30" name="Rectangle: Rounded Corners 103">
            <a:extLst>
              <a:ext uri="{FF2B5EF4-FFF2-40B4-BE49-F238E27FC236}">
                <a16:creationId xmlns:a16="http://schemas.microsoft.com/office/drawing/2014/main" id="{4F24AA69-1CFC-226D-F255-BF1C11031FF0}"/>
              </a:ext>
            </a:extLst>
          </p:cNvPr>
          <p:cNvSpPr/>
          <p:nvPr/>
        </p:nvSpPr>
        <p:spPr>
          <a:xfrm>
            <a:off x="6095265" y="3635057"/>
            <a:ext cx="2186802" cy="2794925"/>
          </a:xfrm>
          <a:prstGeom prst="roundRect">
            <a:avLst>
              <a:gd name="adj" fmla="val 6948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 err="1"/>
              <a:t>Espace</a:t>
            </a:r>
            <a:r>
              <a:rPr lang="en-US" sz="1600" b="1" dirty="0"/>
              <a:t> de travail digital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Solutions Business mobiles pour </a:t>
            </a:r>
            <a:r>
              <a:rPr lang="en-US" sz="1600" b="1" dirty="0" err="1"/>
              <a:t>faciliter</a:t>
            </a:r>
            <a:r>
              <a:rPr lang="en-US" sz="1600" b="1" dirty="0"/>
              <a:t> le travail sur le terrain</a:t>
            </a:r>
          </a:p>
        </p:txBody>
      </p:sp>
      <p:sp>
        <p:nvSpPr>
          <p:cNvPr id="32" name="Rectangle: Rounded Corners 103">
            <a:extLst>
              <a:ext uri="{FF2B5EF4-FFF2-40B4-BE49-F238E27FC236}">
                <a16:creationId xmlns:a16="http://schemas.microsoft.com/office/drawing/2014/main" id="{7D5EBE28-C9FD-D0E9-800D-F484FBA4D373}"/>
              </a:ext>
            </a:extLst>
          </p:cNvPr>
          <p:cNvSpPr/>
          <p:nvPr/>
        </p:nvSpPr>
        <p:spPr>
          <a:xfrm>
            <a:off x="8456283" y="3645133"/>
            <a:ext cx="2178989" cy="2774774"/>
          </a:xfrm>
          <a:prstGeom prst="roundRect">
            <a:avLst>
              <a:gd name="adj" fmla="val 6948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r>
              <a:rPr lang="fr-FR" sz="1600" b="1" dirty="0"/>
              <a:t>Services en ligne et mobiles </a:t>
            </a:r>
          </a:p>
          <a:p>
            <a:pPr algn="ctr"/>
            <a:endParaRPr lang="fr-FR" sz="1600" b="1" dirty="0"/>
          </a:p>
          <a:p>
            <a:pPr algn="ctr"/>
            <a:r>
              <a:rPr lang="fr-FR" sz="1600" b="1" dirty="0"/>
              <a:t>Relation client </a:t>
            </a:r>
          </a:p>
          <a:p>
            <a:pPr algn="ctr"/>
            <a:r>
              <a:rPr lang="fr-FR" sz="1600" b="1" dirty="0" err="1"/>
              <a:t>Omni-canal</a:t>
            </a:r>
            <a:endParaRPr lang="fr-FR" sz="1600" b="1" dirty="0"/>
          </a:p>
        </p:txBody>
      </p:sp>
      <p:pic>
        <p:nvPicPr>
          <p:cNvPr id="33" name="Picture 79">
            <a:extLst>
              <a:ext uri="{FF2B5EF4-FFF2-40B4-BE49-F238E27FC236}">
                <a16:creationId xmlns:a16="http://schemas.microsoft.com/office/drawing/2014/main" id="{77640A70-30C2-F358-F655-196EE7C1D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235" y="3693919"/>
            <a:ext cx="365760" cy="365760"/>
          </a:xfrm>
          <a:prstGeom prst="rect">
            <a:avLst/>
          </a:prstGeom>
        </p:spPr>
      </p:pic>
      <p:pic>
        <p:nvPicPr>
          <p:cNvPr id="34" name="Picture 91">
            <a:extLst>
              <a:ext uri="{FF2B5EF4-FFF2-40B4-BE49-F238E27FC236}">
                <a16:creationId xmlns:a16="http://schemas.microsoft.com/office/drawing/2014/main" id="{ED54AB9C-6B96-7EB1-0CBE-254690EDB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501" y="3694975"/>
            <a:ext cx="365760" cy="365760"/>
          </a:xfrm>
          <a:prstGeom prst="rect">
            <a:avLst/>
          </a:prstGeom>
        </p:spPr>
      </p:pic>
      <p:pic>
        <p:nvPicPr>
          <p:cNvPr id="35" name="Picture 92">
            <a:extLst>
              <a:ext uri="{FF2B5EF4-FFF2-40B4-BE49-F238E27FC236}">
                <a16:creationId xmlns:a16="http://schemas.microsoft.com/office/drawing/2014/main" id="{372310AA-8F7E-F4EA-AB81-4DAB68E56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514" y="3692234"/>
            <a:ext cx="365760" cy="365760"/>
          </a:xfrm>
          <a:prstGeom prst="rect">
            <a:avLst/>
          </a:prstGeom>
        </p:spPr>
      </p:pic>
      <p:pic>
        <p:nvPicPr>
          <p:cNvPr id="36" name="Picture 108">
            <a:extLst>
              <a:ext uri="{FF2B5EF4-FFF2-40B4-BE49-F238E27FC236}">
                <a16:creationId xmlns:a16="http://schemas.microsoft.com/office/drawing/2014/main" id="{C622E178-3F2E-C8D2-CF33-5EEAD39E6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092" y="3714075"/>
            <a:ext cx="365760" cy="365760"/>
          </a:xfrm>
          <a:prstGeom prst="rect">
            <a:avLst/>
          </a:prstGeom>
        </p:spPr>
      </p:pic>
      <p:pic>
        <p:nvPicPr>
          <p:cNvPr id="37" name="Picture 110">
            <a:extLst>
              <a:ext uri="{FF2B5EF4-FFF2-40B4-BE49-F238E27FC236}">
                <a16:creationId xmlns:a16="http://schemas.microsoft.com/office/drawing/2014/main" id="{8A040E06-F3DC-7FE9-AA93-19D20715E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219" y="3713787"/>
            <a:ext cx="365760" cy="365760"/>
          </a:xfrm>
          <a:prstGeom prst="rect">
            <a:avLst/>
          </a:prstGeom>
        </p:spPr>
      </p:pic>
      <p:pic>
        <p:nvPicPr>
          <p:cNvPr id="38" name="Picture 111">
            <a:extLst>
              <a:ext uri="{FF2B5EF4-FFF2-40B4-BE49-F238E27FC236}">
                <a16:creationId xmlns:a16="http://schemas.microsoft.com/office/drawing/2014/main" id="{49BDAB99-430D-C934-89E3-D30089714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580" y="3709002"/>
            <a:ext cx="365760" cy="365760"/>
          </a:xfrm>
          <a:prstGeom prst="rect">
            <a:avLst/>
          </a:prstGeom>
        </p:spPr>
      </p:pic>
      <p:pic>
        <p:nvPicPr>
          <p:cNvPr id="39" name="Picture 113">
            <a:extLst>
              <a:ext uri="{FF2B5EF4-FFF2-40B4-BE49-F238E27FC236}">
                <a16:creationId xmlns:a16="http://schemas.microsoft.com/office/drawing/2014/main" id="{754D3855-A6D3-4F03-0FA0-9E9F679B7E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480" y="3713787"/>
            <a:ext cx="365760" cy="365760"/>
          </a:xfrm>
          <a:prstGeom prst="rect">
            <a:avLst/>
          </a:prstGeom>
        </p:spPr>
      </p:pic>
      <p:pic>
        <p:nvPicPr>
          <p:cNvPr id="40" name="Picture 115">
            <a:extLst>
              <a:ext uri="{FF2B5EF4-FFF2-40B4-BE49-F238E27FC236}">
                <a16:creationId xmlns:a16="http://schemas.microsoft.com/office/drawing/2014/main" id="{54E1C767-89BC-B3F7-9947-6AE6D3B03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8611" y="4072709"/>
            <a:ext cx="365760" cy="365760"/>
          </a:xfrm>
          <a:prstGeom prst="rect">
            <a:avLst/>
          </a:prstGeom>
        </p:spPr>
      </p:pic>
      <p:pic>
        <p:nvPicPr>
          <p:cNvPr id="41" name="Picture 121">
            <a:extLst>
              <a:ext uri="{FF2B5EF4-FFF2-40B4-BE49-F238E27FC236}">
                <a16:creationId xmlns:a16="http://schemas.microsoft.com/office/drawing/2014/main" id="{96CF73CF-AECE-D631-1594-0F042865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782" y="4096428"/>
            <a:ext cx="365760" cy="365760"/>
          </a:xfrm>
          <a:prstGeom prst="rect">
            <a:avLst/>
          </a:prstGeom>
        </p:spPr>
      </p:pic>
      <p:pic>
        <p:nvPicPr>
          <p:cNvPr id="42" name="Picture 122">
            <a:extLst>
              <a:ext uri="{FF2B5EF4-FFF2-40B4-BE49-F238E27FC236}">
                <a16:creationId xmlns:a16="http://schemas.microsoft.com/office/drawing/2014/main" id="{259B9E03-E906-6DE6-8556-AB18007CC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649" y="4079547"/>
            <a:ext cx="365760" cy="365760"/>
          </a:xfrm>
          <a:prstGeom prst="rect">
            <a:avLst/>
          </a:prstGeom>
        </p:spPr>
      </p:pic>
      <p:pic>
        <p:nvPicPr>
          <p:cNvPr id="43" name="Picture 123">
            <a:extLst>
              <a:ext uri="{FF2B5EF4-FFF2-40B4-BE49-F238E27FC236}">
                <a16:creationId xmlns:a16="http://schemas.microsoft.com/office/drawing/2014/main" id="{E147268E-CF12-7CE9-2573-DF5F9414B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427" y="3714075"/>
            <a:ext cx="365760" cy="365760"/>
          </a:xfrm>
          <a:prstGeom prst="rect">
            <a:avLst/>
          </a:prstGeom>
        </p:spPr>
      </p:pic>
      <p:pic>
        <p:nvPicPr>
          <p:cNvPr id="44" name="Picture 128">
            <a:extLst>
              <a:ext uri="{FF2B5EF4-FFF2-40B4-BE49-F238E27FC236}">
                <a16:creationId xmlns:a16="http://schemas.microsoft.com/office/drawing/2014/main" id="{63893F0F-4B15-57E8-246E-DB8191EACC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7815" y="3713787"/>
            <a:ext cx="365760" cy="365760"/>
          </a:xfrm>
          <a:prstGeom prst="rect">
            <a:avLst/>
          </a:prstGeom>
        </p:spPr>
      </p:pic>
      <p:pic>
        <p:nvPicPr>
          <p:cNvPr id="45" name="Picture 132">
            <a:extLst>
              <a:ext uri="{FF2B5EF4-FFF2-40B4-BE49-F238E27FC236}">
                <a16:creationId xmlns:a16="http://schemas.microsoft.com/office/drawing/2014/main" id="{27E1041D-5797-CAB4-72A1-FCB3BCE7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10" y="3713787"/>
            <a:ext cx="365760" cy="365760"/>
          </a:xfrm>
          <a:prstGeom prst="rect">
            <a:avLst/>
          </a:prstGeom>
        </p:spPr>
      </p:pic>
      <p:pic>
        <p:nvPicPr>
          <p:cNvPr id="46" name="Picture 133">
            <a:extLst>
              <a:ext uri="{FF2B5EF4-FFF2-40B4-BE49-F238E27FC236}">
                <a16:creationId xmlns:a16="http://schemas.microsoft.com/office/drawing/2014/main" id="{8174D3B3-A273-6EC4-F83D-68D3A914E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523" y="3726880"/>
            <a:ext cx="365760" cy="365760"/>
          </a:xfrm>
          <a:prstGeom prst="rect">
            <a:avLst/>
          </a:prstGeom>
        </p:spPr>
      </p:pic>
      <p:pic>
        <p:nvPicPr>
          <p:cNvPr id="47" name="Picture 134">
            <a:extLst>
              <a:ext uri="{FF2B5EF4-FFF2-40B4-BE49-F238E27FC236}">
                <a16:creationId xmlns:a16="http://schemas.microsoft.com/office/drawing/2014/main" id="{02CB0736-3817-0C87-9317-4B8BD29BD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8734" y="4099478"/>
            <a:ext cx="365760" cy="365760"/>
          </a:xfrm>
          <a:prstGeom prst="rect">
            <a:avLst/>
          </a:prstGeom>
        </p:spPr>
      </p:pic>
      <p:pic>
        <p:nvPicPr>
          <p:cNvPr id="48" name="Picture 137">
            <a:extLst>
              <a:ext uri="{FF2B5EF4-FFF2-40B4-BE49-F238E27FC236}">
                <a16:creationId xmlns:a16="http://schemas.microsoft.com/office/drawing/2014/main" id="{5BFBA22E-6346-1022-C446-9C452DEAEE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6728" y="3726880"/>
            <a:ext cx="365760" cy="365760"/>
          </a:xfrm>
          <a:prstGeom prst="rect">
            <a:avLst/>
          </a:prstGeom>
        </p:spPr>
      </p:pic>
      <p:pic>
        <p:nvPicPr>
          <p:cNvPr id="49" name="Picture 139">
            <a:extLst>
              <a:ext uri="{FF2B5EF4-FFF2-40B4-BE49-F238E27FC236}">
                <a16:creationId xmlns:a16="http://schemas.microsoft.com/office/drawing/2014/main" id="{EB739C88-5700-631D-F0B9-C3826F0BFB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8574" y="4092640"/>
            <a:ext cx="365760" cy="365760"/>
          </a:xfrm>
          <a:prstGeom prst="rect">
            <a:avLst/>
          </a:prstGeom>
        </p:spPr>
      </p:pic>
      <p:pic>
        <p:nvPicPr>
          <p:cNvPr id="50" name="Picture 140">
            <a:extLst>
              <a:ext uri="{FF2B5EF4-FFF2-40B4-BE49-F238E27FC236}">
                <a16:creationId xmlns:a16="http://schemas.microsoft.com/office/drawing/2014/main" id="{E92C5D08-0255-13CA-403E-E0D6C81EF3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7304" y="4091563"/>
            <a:ext cx="365760" cy="365760"/>
          </a:xfrm>
          <a:prstGeom prst="rect">
            <a:avLst/>
          </a:prstGeom>
        </p:spPr>
      </p:pic>
      <p:pic>
        <p:nvPicPr>
          <p:cNvPr id="51" name="Picture 141">
            <a:extLst>
              <a:ext uri="{FF2B5EF4-FFF2-40B4-BE49-F238E27FC236}">
                <a16:creationId xmlns:a16="http://schemas.microsoft.com/office/drawing/2014/main" id="{2D7DADFD-D5E0-7623-4D90-03E0F7903E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28734" y="3726880"/>
            <a:ext cx="365760" cy="365760"/>
          </a:xfrm>
          <a:prstGeom prst="rect">
            <a:avLst/>
          </a:prstGeom>
        </p:spPr>
      </p:pic>
      <p:pic>
        <p:nvPicPr>
          <p:cNvPr id="52" name="Picture 142">
            <a:extLst>
              <a:ext uri="{FF2B5EF4-FFF2-40B4-BE49-F238E27FC236}">
                <a16:creationId xmlns:a16="http://schemas.microsoft.com/office/drawing/2014/main" id="{CD82D08A-87B1-968B-7606-CE1349D3E6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09936" y="4099478"/>
            <a:ext cx="365760" cy="365760"/>
          </a:xfrm>
          <a:prstGeom prst="rect">
            <a:avLst/>
          </a:prstGeom>
        </p:spPr>
      </p:pic>
      <p:pic>
        <p:nvPicPr>
          <p:cNvPr id="53" name="Picture 144">
            <a:extLst>
              <a:ext uri="{FF2B5EF4-FFF2-40B4-BE49-F238E27FC236}">
                <a16:creationId xmlns:a16="http://schemas.microsoft.com/office/drawing/2014/main" id="{CBF4B782-480B-3FD8-FEBE-741F88DB4E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5977" y="4072709"/>
            <a:ext cx="365760" cy="365760"/>
          </a:xfrm>
          <a:prstGeom prst="rect">
            <a:avLst/>
          </a:prstGeom>
        </p:spPr>
      </p:pic>
      <p:pic>
        <p:nvPicPr>
          <p:cNvPr id="54" name="Picture 146">
            <a:extLst>
              <a:ext uri="{FF2B5EF4-FFF2-40B4-BE49-F238E27FC236}">
                <a16:creationId xmlns:a16="http://schemas.microsoft.com/office/drawing/2014/main" id="{578DBBAC-53A9-1C9C-FCCD-EA10866C36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08721" y="3726880"/>
            <a:ext cx="365760" cy="365760"/>
          </a:xfrm>
          <a:prstGeom prst="rect">
            <a:avLst/>
          </a:prstGeom>
        </p:spPr>
      </p:pic>
      <p:pic>
        <p:nvPicPr>
          <p:cNvPr id="55" name="Picture 30">
            <a:extLst>
              <a:ext uri="{FF2B5EF4-FFF2-40B4-BE49-F238E27FC236}">
                <a16:creationId xmlns:a16="http://schemas.microsoft.com/office/drawing/2014/main" id="{DE05EC52-BE6B-BB69-43ED-624ADBF437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3476" y="3726880"/>
            <a:ext cx="365760" cy="36576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9A1A433-B437-13DE-F8B2-A27A7D3A2559}"/>
              </a:ext>
            </a:extLst>
          </p:cNvPr>
          <p:cNvSpPr txBox="1"/>
          <p:nvPr/>
        </p:nvSpPr>
        <p:spPr>
          <a:xfrm>
            <a:off x="2607523" y="3405092"/>
            <a:ext cx="6101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/>
              <a:t>.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A5D1E06-6CB0-3646-7642-4283FE7155B6}"/>
              </a:ext>
            </a:extLst>
          </p:cNvPr>
          <p:cNvSpPr/>
          <p:nvPr/>
        </p:nvSpPr>
        <p:spPr>
          <a:xfrm>
            <a:off x="8456283" y="2649959"/>
            <a:ext cx="2201175" cy="8405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Ubuntu" charset="0"/>
              </a:rPr>
              <a:t>Digitaliser l’expérience client</a:t>
            </a:r>
          </a:p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BD610E67-0ABF-A961-FBD1-C4A6C3E06C78}"/>
              </a:ext>
            </a:extLst>
          </p:cNvPr>
          <p:cNvSpPr/>
          <p:nvPr/>
        </p:nvSpPr>
        <p:spPr>
          <a:xfrm>
            <a:off x="6080892" y="2698116"/>
            <a:ext cx="2201175" cy="8029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400" b="1" dirty="0">
                <a:solidFill>
                  <a:schemeClr val="bg1"/>
                </a:solidFill>
                <a:latin typeface="Ubuntu" charset="0"/>
              </a:rPr>
              <a:t>Digitaliser l’expérience collaborateur</a:t>
            </a:r>
          </a:p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2F12CEF8-965A-3CB4-57FA-491F7C6016CF}"/>
              </a:ext>
            </a:extLst>
          </p:cNvPr>
          <p:cNvSpPr/>
          <p:nvPr/>
        </p:nvSpPr>
        <p:spPr>
          <a:xfrm>
            <a:off x="3635804" y="2698116"/>
            <a:ext cx="2201175" cy="8029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400" b="1" dirty="0">
                <a:solidFill>
                  <a:schemeClr val="bg1"/>
                </a:solidFill>
                <a:latin typeface="Ubuntu" charset="0"/>
              </a:rPr>
              <a:t>Un modèle solide axé   sur les données</a:t>
            </a:r>
          </a:p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E3733DE1-F781-2CCD-CC3B-1A8581064D26}"/>
              </a:ext>
            </a:extLst>
          </p:cNvPr>
          <p:cNvSpPr/>
          <p:nvPr/>
        </p:nvSpPr>
        <p:spPr>
          <a:xfrm>
            <a:off x="1231295" y="2682937"/>
            <a:ext cx="2201175" cy="8075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  <a:latin typeface="Ubuntu" charset="0"/>
              </a:rPr>
              <a:t>Technologies évolutives et assurance de sécurité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9" name="Google Shape;313;p21">
            <a:extLst>
              <a:ext uri="{FF2B5EF4-FFF2-40B4-BE49-F238E27FC236}">
                <a16:creationId xmlns:a16="http://schemas.microsoft.com/office/drawing/2014/main" id="{84055C2C-98B0-5BCA-7735-6E2F244BCA66}"/>
              </a:ext>
            </a:extLst>
          </p:cNvPr>
          <p:cNvSpPr txBox="1">
            <a:spLocks/>
          </p:cNvSpPr>
          <p:nvPr/>
        </p:nvSpPr>
        <p:spPr>
          <a:xfrm>
            <a:off x="582034" y="273482"/>
            <a:ext cx="11353804" cy="804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baseline="0">
                <a:solidFill>
                  <a:srgbClr val="008237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</a:lstStyle>
          <a:p>
            <a:r>
              <a:rPr lang="fr-CA" dirty="0"/>
              <a:t>Microfinance et Digitalisation: expérience d’Advans Tunisie</a:t>
            </a:r>
          </a:p>
        </p:txBody>
      </p:sp>
    </p:spTree>
    <p:extLst>
      <p:ext uri="{BB962C8B-B14F-4D97-AF65-F5344CB8AC3E}">
        <p14:creationId xmlns:p14="http://schemas.microsoft.com/office/powerpoint/2010/main" val="270544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6275CF0-CB4D-CB2B-D56B-FA40D56C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0128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1270000" dist="2540000" dir="21540000" sx="200000" sy="2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1270000"/>
          </a:effectLst>
        </p:spPr>
      </p:pic>
      <p:pic>
        <p:nvPicPr>
          <p:cNvPr id="1026" name="Picture 2" descr="BDOC SUITE">
            <a:extLst>
              <a:ext uri="{FF2B5EF4-FFF2-40B4-BE49-F238E27FC236}">
                <a16:creationId xmlns:a16="http://schemas.microsoft.com/office/drawing/2014/main" id="{8025772B-9E84-4F3B-8052-DDD27F0A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4659">
            <a:off x="4039579" y="4273239"/>
            <a:ext cx="634466" cy="29789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FAFCDE73-8521-D010-0E8A-8B6DEB34FD18}"/>
              </a:ext>
            </a:extLst>
          </p:cNvPr>
          <p:cNvGraphicFramePr/>
          <p:nvPr/>
        </p:nvGraphicFramePr>
        <p:xfrm>
          <a:off x="783162" y="454621"/>
          <a:ext cx="11527835" cy="558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1FF22EE1-24E5-49DB-931E-6FF4F7A6FE7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6228292" y="2802877"/>
            <a:ext cx="1770768" cy="177076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796B678-D1B6-4BD2-9C6A-BFD3DA18940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</a:blip>
          <a:stretch>
            <a:fillRect/>
          </a:stretch>
        </p:blipFill>
        <p:spPr>
          <a:xfrm>
            <a:off x="2051669" y="2782941"/>
            <a:ext cx="1767055" cy="1767055"/>
          </a:xfrm>
          <a:prstGeom prst="rect">
            <a:avLst/>
          </a:prstGeom>
        </p:spPr>
      </p:pic>
      <p:pic>
        <p:nvPicPr>
          <p:cNvPr id="28" name="Picture 2" descr="Error de autenticación de Power Bi? Arreglar con estos pasos - Mundowin">
            <a:extLst>
              <a:ext uri="{FF2B5EF4-FFF2-40B4-BE49-F238E27FC236}">
                <a16:creationId xmlns:a16="http://schemas.microsoft.com/office/drawing/2014/main" id="{45D6BE29-A872-4976-A41C-2F5BEEC80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0742">
            <a:off x="5213294" y="4244444"/>
            <a:ext cx="609342" cy="609342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D5749EB-E6E2-46B5-B539-DDD5CBE0178A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80000"/>
          </a:blip>
          <a:stretch>
            <a:fillRect/>
          </a:stretch>
        </p:blipFill>
        <p:spPr>
          <a:xfrm>
            <a:off x="5094284" y="3214065"/>
            <a:ext cx="858785" cy="858785"/>
          </a:xfrm>
          <a:prstGeom prst="rect">
            <a:avLst/>
          </a:prstGeom>
        </p:spPr>
      </p:pic>
      <p:pic>
        <p:nvPicPr>
          <p:cNvPr id="34" name="Image 68">
            <a:extLst>
              <a:ext uri="{FF2B5EF4-FFF2-40B4-BE49-F238E27FC236}">
                <a16:creationId xmlns:a16="http://schemas.microsoft.com/office/drawing/2014/main" id="{EAED5A35-DC6E-44E2-A024-DD4F8B52F8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7391">
            <a:off x="8006344" y="4370322"/>
            <a:ext cx="821528" cy="275212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888E1E4-CAC8-4DB9-9A46-EAE26C2CAC7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80000"/>
          </a:blip>
          <a:stretch>
            <a:fillRect/>
          </a:stretch>
        </p:blipFill>
        <p:spPr>
          <a:xfrm>
            <a:off x="8171179" y="3206139"/>
            <a:ext cx="858785" cy="8587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AF8BF65-143F-4492-9BDE-04302BFA04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7620212">
            <a:off x="9266002" y="4247899"/>
            <a:ext cx="609340" cy="32100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5D042B9-D920-4BD4-A4E2-8E06F7184AAA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80000"/>
          </a:blip>
          <a:stretch>
            <a:fillRect/>
          </a:stretch>
        </p:blipFill>
        <p:spPr>
          <a:xfrm>
            <a:off x="9289856" y="3206917"/>
            <a:ext cx="858785" cy="858785"/>
          </a:xfrm>
          <a:prstGeom prst="rect">
            <a:avLst/>
          </a:prstGeom>
        </p:spPr>
      </p:pic>
      <p:pic>
        <p:nvPicPr>
          <p:cNvPr id="22" name="Graphique 21" descr="Flèches de chevron avec un remplissage uni">
            <a:extLst>
              <a:ext uri="{FF2B5EF4-FFF2-40B4-BE49-F238E27FC236}">
                <a16:creationId xmlns:a16="http://schemas.microsoft.com/office/drawing/2014/main" id="{0461D2B1-2A9D-15E5-F84A-8B8B9122F0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86629" y="2752039"/>
            <a:ext cx="484260" cy="48426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E45F80D-EE68-4C7A-AA40-4E37B93F6722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80000"/>
          </a:blip>
          <a:stretch>
            <a:fillRect/>
          </a:stretch>
        </p:blipFill>
        <p:spPr>
          <a:xfrm>
            <a:off x="4011369" y="3207496"/>
            <a:ext cx="858785" cy="85878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861887A-9B32-96D3-2E63-F5E9F6A33B1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139" t="26753" r="7685" b="44977"/>
          <a:stretch/>
        </p:blipFill>
        <p:spPr>
          <a:xfrm rot="17788599">
            <a:off x="3431194" y="1813038"/>
            <a:ext cx="1979964" cy="337440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8FB1B04F-4EB0-DE44-B2D5-69019BE04E48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9477" r="19472"/>
          <a:stretch/>
        </p:blipFill>
        <p:spPr>
          <a:xfrm rot="17764000">
            <a:off x="6777897" y="1714348"/>
            <a:ext cx="891726" cy="730312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11480988-C97E-0970-1AE3-D8F5592728AB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58436"/>
          <a:stretch/>
        </p:blipFill>
        <p:spPr>
          <a:xfrm>
            <a:off x="3197611" y="5226173"/>
            <a:ext cx="6208522" cy="1684890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:a16="http://schemas.microsoft.com/office/drawing/2014/main" id="{5E4792DF-B951-0674-F885-CCD2EAF9C90B}"/>
              </a:ext>
            </a:extLst>
          </p:cNvPr>
          <p:cNvSpPr txBox="1"/>
          <p:nvPr/>
        </p:nvSpPr>
        <p:spPr>
          <a:xfrm>
            <a:off x="8266204" y="2867078"/>
            <a:ext cx="83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2023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CF52DA0A-1D82-D6F6-13D7-C42007757226}"/>
              </a:ext>
            </a:extLst>
          </p:cNvPr>
          <p:cNvSpPr txBox="1"/>
          <p:nvPr/>
        </p:nvSpPr>
        <p:spPr>
          <a:xfrm>
            <a:off x="9380696" y="2844347"/>
            <a:ext cx="83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2024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BE93194B-FBF6-A9B0-E62C-10FEE76A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000" y="1677185"/>
            <a:ext cx="812686" cy="8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Image 8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9D4D668-A1C6-1488-BCC8-C4DB5C86B37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32624" y="5304523"/>
            <a:ext cx="1289437" cy="36929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C6B72C72-AD2E-7139-1152-7AFFCFF8A70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0189643">
            <a:off x="311840" y="1296392"/>
            <a:ext cx="1774296" cy="1370731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F274F183-47B6-6479-D59D-985E913653C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31392" t="11712" r="32375" b="10932"/>
          <a:stretch/>
        </p:blipFill>
        <p:spPr>
          <a:xfrm>
            <a:off x="974402" y="5087605"/>
            <a:ext cx="644468" cy="723454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4AEE5C4A-B78A-022C-4D22-936419ABCAB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67886" y="4541333"/>
            <a:ext cx="696862" cy="696862"/>
          </a:xfrm>
          <a:prstGeom prst="rect">
            <a:avLst/>
          </a:prstGeom>
        </p:spPr>
      </p:pic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9E6F8172-9168-0163-2517-87409B5B4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81200" y="6308237"/>
            <a:ext cx="444500" cy="292100"/>
          </a:xfrm>
        </p:spPr>
        <p:txBody>
          <a:bodyPr/>
          <a:lstStyle/>
          <a:p>
            <a:fld id="{62D79A76-89FE-C84A-AF34-DF4EFDD36E7C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" name="Graphique 2" descr="Coche avec un remplissage uni">
            <a:extLst>
              <a:ext uri="{FF2B5EF4-FFF2-40B4-BE49-F238E27FC236}">
                <a16:creationId xmlns:a16="http://schemas.microsoft.com/office/drawing/2014/main" id="{7A58581D-C64F-A30D-93DE-AD6A72E64DF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738083" y="2801975"/>
            <a:ext cx="357552" cy="357550"/>
          </a:xfrm>
          <a:prstGeom prst="rect">
            <a:avLst/>
          </a:prstGeom>
        </p:spPr>
      </p:pic>
      <p:sp>
        <p:nvSpPr>
          <p:cNvPr id="4" name="Google Shape;313;p21">
            <a:extLst>
              <a:ext uri="{FF2B5EF4-FFF2-40B4-BE49-F238E27FC236}">
                <a16:creationId xmlns:a16="http://schemas.microsoft.com/office/drawing/2014/main" id="{00F1E9B8-9F01-6354-2071-1998D7876EE7}"/>
              </a:ext>
            </a:extLst>
          </p:cNvPr>
          <p:cNvSpPr txBox="1">
            <a:spLocks/>
          </p:cNvSpPr>
          <p:nvPr/>
        </p:nvSpPr>
        <p:spPr>
          <a:xfrm>
            <a:off x="582034" y="78922"/>
            <a:ext cx="11314894" cy="804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baseline="0">
                <a:solidFill>
                  <a:srgbClr val="008237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</a:lstStyle>
          <a:p>
            <a:r>
              <a:rPr lang="fr-CA" dirty="0"/>
              <a:t>Microfinance et Digitalisation: expérience d’Advans Tunisie</a:t>
            </a:r>
          </a:p>
        </p:txBody>
      </p:sp>
    </p:spTree>
    <p:extLst>
      <p:ext uri="{BB962C8B-B14F-4D97-AF65-F5344CB8AC3E}">
        <p14:creationId xmlns:p14="http://schemas.microsoft.com/office/powerpoint/2010/main" val="118688163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s-Group_Powerpoint_presentation">
  <a:themeElements>
    <a:clrScheme name="Personnalisé 2">
      <a:dk1>
        <a:srgbClr val="656564"/>
      </a:dk1>
      <a:lt1>
        <a:srgbClr val="FFFFFF"/>
      </a:lt1>
      <a:dk2>
        <a:srgbClr val="9D9D9E"/>
      </a:dk2>
      <a:lt2>
        <a:srgbClr val="E0CB00"/>
      </a:lt2>
      <a:accent1>
        <a:srgbClr val="008136"/>
      </a:accent1>
      <a:accent2>
        <a:srgbClr val="009334"/>
      </a:accent2>
      <a:accent3>
        <a:srgbClr val="59A82C"/>
      </a:accent3>
      <a:accent4>
        <a:srgbClr val="95C11E"/>
      </a:accent4>
      <a:accent5>
        <a:srgbClr val="BFC700"/>
      </a:accent5>
      <a:accent6>
        <a:srgbClr val="FFCC00"/>
      </a:accent6>
      <a:hlink>
        <a:srgbClr val="003C15"/>
      </a:hlink>
      <a:folHlink>
        <a:srgbClr val="00441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8F921129-83EC-41C3-8205-21032EAD4029}" vid="{F8381023-823F-469E-8781-C51BEF5C5E8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1542</Words>
  <Application>Microsoft Office PowerPoint</Application>
  <PresentationFormat>Grand écran</PresentationFormat>
  <Paragraphs>251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Monotype Corsiva</vt:lpstr>
      <vt:lpstr>Ubuntu</vt:lpstr>
      <vt:lpstr>Ubuntu Light</vt:lpstr>
      <vt:lpstr>Wingdings</vt:lpstr>
      <vt:lpstr>Advans-Group_Powerpoint_presentation</vt:lpstr>
      <vt:lpstr>Microfinance et garanties:  leviers pour l’inclusion financière</vt:lpstr>
      <vt:lpstr>Advans Tunisie: Institution de microfinance</vt:lpstr>
      <vt:lpstr>Advans Tunisie en quelques chiffres</vt:lpstr>
      <vt:lpstr>rôle dans l’inclusion financière et impact social</vt:lpstr>
      <vt:lpstr>NOS OBJECTIFS SOCIAUX | ASSURER QUE NOS ACTIVITES ONT L’IMPACT ESCOMPTE</vt:lpstr>
      <vt:lpstr>ASSURER L’ALIGNEMENT SUR LES OBJECTIFS A TOUS LES NIVEAUX</vt:lpstr>
      <vt:lpstr>Microfinance et garanties: expérience d’Advans Tunisie</vt:lpstr>
      <vt:lpstr>AIR+ : Résilience: technologies évolutives et assurance de sécurité</vt:lpstr>
      <vt:lpstr>Présentation PowerPoint</vt:lpstr>
      <vt:lpstr>MERCI!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L’inclusion financière </dc:title>
  <dc:creator>Katherine BROWN</dc:creator>
  <cp:lastModifiedBy>Meriem ZINE</cp:lastModifiedBy>
  <cp:revision>25</cp:revision>
  <dcterms:created xsi:type="dcterms:W3CDTF">2023-05-22T16:08:53Z</dcterms:created>
  <dcterms:modified xsi:type="dcterms:W3CDTF">2023-10-20T14:35:43Z</dcterms:modified>
</cp:coreProperties>
</file>