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8" r:id="rId2"/>
    <p:sldId id="312" r:id="rId3"/>
    <p:sldId id="352" r:id="rId4"/>
    <p:sldId id="355" r:id="rId5"/>
    <p:sldId id="354" r:id="rId6"/>
    <p:sldId id="356" r:id="rId7"/>
    <p:sldId id="357" r:id="rId8"/>
    <p:sldId id="358" r:id="rId9"/>
    <p:sldId id="349" r:id="rId10"/>
    <p:sldId id="362" r:id="rId11"/>
    <p:sldId id="350" r:id="rId12"/>
    <p:sldId id="363" r:id="rId13"/>
    <p:sldId id="359" r:id="rId14"/>
  </p:sldIdLst>
  <p:sldSz cx="12192000" cy="6858000"/>
  <p:notesSz cx="7104063" cy="10234613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776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762" userDrawn="1">
          <p15:clr>
            <a:srgbClr val="A4A3A4"/>
          </p15:clr>
        </p15:guide>
        <p15:guide id="4" pos="246" userDrawn="1">
          <p15:clr>
            <a:srgbClr val="A4A3A4"/>
          </p15:clr>
        </p15:guide>
        <p15:guide id="5" pos="7434" userDrawn="1">
          <p15:clr>
            <a:srgbClr val="A4A3A4"/>
          </p15:clr>
        </p15:guide>
        <p15:guide id="6" pos="413" userDrawn="1">
          <p15:clr>
            <a:srgbClr val="A4A3A4"/>
          </p15:clr>
        </p15:guide>
        <p15:guide id="7" pos="6400" userDrawn="1">
          <p15:clr>
            <a:srgbClr val="A4A3A4"/>
          </p15:clr>
        </p15:guide>
        <p15:guide id="8" pos="1208" userDrawn="1">
          <p15:clr>
            <a:srgbClr val="A4A3A4"/>
          </p15:clr>
        </p15:guide>
        <p15:guide id="9" pos="4674" userDrawn="1">
          <p15:clr>
            <a:srgbClr val="A4A3A4"/>
          </p15:clr>
        </p15:guide>
        <p15:guide id="10" orient="horz" pos="101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04040"/>
    <a:srgbClr val="C9E0FF"/>
    <a:srgbClr val="003AA2"/>
    <a:srgbClr val="0390E7"/>
    <a:srgbClr val="67B3F9"/>
    <a:srgbClr val="E5F0FF"/>
    <a:srgbClr val="027BD6"/>
    <a:srgbClr val="E1EEFF"/>
    <a:srgbClr val="D1E5FF"/>
    <a:srgbClr val="C2D5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보통 스타일 2 - 강조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584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138" y="378"/>
      </p:cViewPr>
      <p:guideLst>
        <p:guide orient="horz" pos="2776"/>
        <p:guide pos="3840"/>
        <p:guide orient="horz" pos="762"/>
        <p:guide pos="246"/>
        <p:guide pos="7434"/>
        <p:guide pos="413"/>
        <p:guide pos="6400"/>
        <p:guide pos="1208"/>
        <p:guide pos="4674"/>
        <p:guide orient="horz" pos="101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78428" cy="513508"/>
          </a:xfrm>
          <a:prstGeom prst="rect">
            <a:avLst/>
          </a:prstGeom>
        </p:spPr>
        <p:txBody>
          <a:bodyPr vert="horz" lIns="94650" tIns="47325" rIns="94650" bIns="47325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4023991" y="1"/>
            <a:ext cx="3078428" cy="513508"/>
          </a:xfrm>
          <a:prstGeom prst="rect">
            <a:avLst/>
          </a:prstGeom>
        </p:spPr>
        <p:txBody>
          <a:bodyPr vert="horz" lIns="94650" tIns="47325" rIns="94650" bIns="47325" rtlCol="0"/>
          <a:lstStyle>
            <a:lvl1pPr algn="r">
              <a:defRPr sz="1200"/>
            </a:lvl1pPr>
          </a:lstStyle>
          <a:p>
            <a:fld id="{52827D4F-7DC8-4C96-8A94-452285BF46D2}" type="datetimeFigureOut">
              <a:rPr lang="ko-KR" altLang="en-US" smtClean="0"/>
              <a:t>2023-10-19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2037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650" tIns="47325" rIns="94650" bIns="47325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710407" y="4925408"/>
            <a:ext cx="5683250" cy="4029879"/>
          </a:xfrm>
          <a:prstGeom prst="rect">
            <a:avLst/>
          </a:prstGeom>
        </p:spPr>
        <p:txBody>
          <a:bodyPr vert="horz" lIns="94650" tIns="47325" rIns="94650" bIns="47325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8428" cy="513507"/>
          </a:xfrm>
          <a:prstGeom prst="rect">
            <a:avLst/>
          </a:prstGeom>
        </p:spPr>
        <p:txBody>
          <a:bodyPr vert="horz" lIns="94650" tIns="47325" rIns="94650" bIns="47325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4023991" y="9721107"/>
            <a:ext cx="3078428" cy="513507"/>
          </a:xfrm>
          <a:prstGeom prst="rect">
            <a:avLst/>
          </a:prstGeom>
        </p:spPr>
        <p:txBody>
          <a:bodyPr vert="horz" lIns="94650" tIns="47325" rIns="94650" bIns="47325" rtlCol="0" anchor="b"/>
          <a:lstStyle>
            <a:lvl1pPr algn="r">
              <a:defRPr sz="1200"/>
            </a:lvl1pPr>
          </a:lstStyle>
          <a:p>
            <a:fld id="{26F3C5F9-4F95-4DDD-88A3-EFE702B79CD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535970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06269">
              <a:defRPr/>
            </a:pPr>
            <a:fld id="{2B05C19B-8998-46AC-B63E-90E44BAF73B7}" type="slidenum">
              <a:rPr lang="ko-KR" altLang="en-US" sz="1100">
                <a:solidFill>
                  <a:prstClr val="black"/>
                </a:solidFill>
                <a:latin typeface="맑은 고딕" panose="020F0502020204030204"/>
                <a:ea typeface="맑은 고딕" panose="020B0503020000020004" pitchFamily="50" charset="-127"/>
              </a:rPr>
              <a:pPr defTabSz="906269">
                <a:defRPr/>
              </a:pPr>
              <a:t>7</a:t>
            </a:fld>
            <a:endParaRPr lang="ko-KR" altLang="en-US" sz="1100">
              <a:solidFill>
                <a:prstClr val="black"/>
              </a:solidFill>
              <a:latin typeface="맑은 고딕" panose="020F0502020204030204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088175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05C19B-8998-46AC-B63E-90E44BAF73B7}" type="slidenum">
              <a:rPr lang="ko-KR" altLang="en-US" smtClean="0"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859706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1"/>
            <a:r>
              <a:rPr lang="ko-KR" altLang="en-US" dirty="0"/>
              <a:t>탄소가치평가모델은 기술가치평가모델의 방법론과 절차를 고려하여 개발되었지만</a:t>
            </a:r>
            <a:r>
              <a:rPr lang="en-US" altLang="ko-KR" dirty="0"/>
              <a:t>, </a:t>
            </a:r>
            <a:r>
              <a:rPr lang="ko-KR" altLang="en-US" dirty="0"/>
              <a:t>가치</a:t>
            </a:r>
            <a:r>
              <a:rPr lang="en-US" altLang="ko-KR" dirty="0"/>
              <a:t>(value)</a:t>
            </a:r>
            <a:r>
              <a:rPr lang="ko-KR" altLang="en-US" dirty="0"/>
              <a:t>의 개념이 근본적으로 다릅니다</a:t>
            </a:r>
            <a:r>
              <a:rPr lang="en-US" altLang="ko-KR" dirty="0"/>
              <a:t>.</a:t>
            </a:r>
            <a:endParaRPr lang="ko-KR" altLang="en-US" dirty="0"/>
          </a:p>
          <a:p>
            <a:pPr fontAlgn="base" latinLnBrk="1"/>
            <a:r>
              <a:rPr lang="ko-KR" altLang="en-US" dirty="0"/>
              <a:t>기술가치</a:t>
            </a:r>
            <a:r>
              <a:rPr lang="en-US" altLang="ko-KR" dirty="0"/>
              <a:t>(Tech Value)</a:t>
            </a:r>
            <a:r>
              <a:rPr lang="ko-KR" altLang="en-US" dirty="0"/>
              <a:t>는 기술을 사업화함으로써 벌어들이는 돈</a:t>
            </a:r>
            <a:r>
              <a:rPr lang="en-US" altLang="ko-KR" dirty="0"/>
              <a:t>, </a:t>
            </a:r>
            <a:r>
              <a:rPr lang="ko-KR" altLang="en-US" dirty="0"/>
              <a:t>즉 경제적 가치를 평가한 것입니다</a:t>
            </a:r>
            <a:r>
              <a:rPr lang="en-US" altLang="ko-KR" dirty="0"/>
              <a:t>. </a:t>
            </a:r>
          </a:p>
          <a:p>
            <a:pPr fontAlgn="base" latinLnBrk="1"/>
            <a:r>
              <a:rPr lang="ko-KR" altLang="en-US" dirty="0"/>
              <a:t>하지만</a:t>
            </a:r>
            <a:r>
              <a:rPr lang="en-US" altLang="ko-KR" dirty="0"/>
              <a:t>, </a:t>
            </a:r>
            <a:r>
              <a:rPr lang="ko-KR" altLang="en-US" dirty="0"/>
              <a:t>탄소가치</a:t>
            </a:r>
            <a:r>
              <a:rPr lang="en-US" altLang="ko-KR" dirty="0"/>
              <a:t>(Carbon Value)</a:t>
            </a:r>
            <a:r>
              <a:rPr lang="ko-KR" altLang="en-US" dirty="0"/>
              <a:t>는 탄소배출을 저감할 수 있는 기술이나 사업으로 인해 온실가스가 얼마나 감축될 수 있는지를 산출하여 화폐가치로 환산한 것입니다</a:t>
            </a:r>
            <a:r>
              <a:rPr lang="en-US" altLang="ko-KR" dirty="0"/>
              <a:t>. </a:t>
            </a:r>
          </a:p>
          <a:p>
            <a:pPr fontAlgn="base" latinLnBrk="1"/>
            <a:r>
              <a:rPr lang="ko-KR" altLang="en-US" dirty="0"/>
              <a:t>그렇기 때문에 탄소가치는 환경적 가치이자</a:t>
            </a:r>
            <a:r>
              <a:rPr lang="en-US" altLang="ko-KR" dirty="0"/>
              <a:t>, </a:t>
            </a:r>
            <a:r>
              <a:rPr lang="ko-KR" altLang="en-US" dirty="0"/>
              <a:t>사회적 가치로 보는 것이 타당할 것입니다</a:t>
            </a:r>
            <a:r>
              <a:rPr lang="en-US" altLang="ko-KR" dirty="0"/>
              <a:t>.</a:t>
            </a:r>
            <a:endParaRPr lang="ko-KR" altLang="en-US" dirty="0"/>
          </a:p>
          <a:p>
            <a:pPr fontAlgn="base" latinLnBrk="1"/>
            <a:r>
              <a:rPr lang="ko-KR" altLang="en-US" dirty="0"/>
              <a:t>그러므로</a:t>
            </a:r>
            <a:r>
              <a:rPr lang="en-US" altLang="ko-KR" dirty="0"/>
              <a:t>, </a:t>
            </a:r>
            <a:r>
              <a:rPr lang="ko-KR" altLang="en-US" dirty="0"/>
              <a:t>탄소가치평가모델은 온실가스 감축에 대한 기여가 큰 기술이나 사업</a:t>
            </a:r>
            <a:r>
              <a:rPr lang="en-US" altLang="ko-KR" dirty="0"/>
              <a:t>, </a:t>
            </a:r>
            <a:r>
              <a:rPr lang="ko-KR" altLang="en-US" dirty="0"/>
              <a:t>즉 탄소가치가 높은 기술과 사업에 더 높은 점수를 매겨 자금이나 정책지원을 더 집중하게 함으로써</a:t>
            </a:r>
            <a:endParaRPr lang="en-US" altLang="ko-KR" dirty="0"/>
          </a:p>
          <a:p>
            <a:pPr fontAlgn="base" latinLnBrk="1"/>
            <a:r>
              <a:rPr lang="ko-KR" altLang="en-US" dirty="0"/>
              <a:t>탄소중립 사회로 중소기업들이 적극적으로 참여할 수 있도록 돕는 평가시스템이라 할 수 있습니다</a:t>
            </a:r>
            <a:r>
              <a:rPr lang="en-US" altLang="ko-KR" dirty="0"/>
              <a:t>.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46495">
              <a:defRPr/>
            </a:pPr>
            <a:fld id="{99C3A9BF-41DB-49B4-A18D-52D96C93CC05}" type="slidenum">
              <a:rPr lang="ko-KR" altLang="en-US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pPr defTabSz="946495">
                <a:defRPr/>
              </a:pPr>
              <a:t>9</a:t>
            </a:fld>
            <a:endParaRPr lang="ko-KR" altLang="en-US">
              <a:solidFill>
                <a:prstClr val="black"/>
              </a:solidFill>
              <a:latin typeface="맑은 고딕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9360676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1"/>
            <a:r>
              <a:rPr lang="ko-KR" altLang="en-US" dirty="0"/>
              <a:t>탄소가치평가모델은 기술가치평가모델의 방법론과 절차를 고려하여 개발되었지만</a:t>
            </a:r>
            <a:r>
              <a:rPr lang="en-US" altLang="ko-KR" dirty="0"/>
              <a:t>, </a:t>
            </a:r>
            <a:r>
              <a:rPr lang="ko-KR" altLang="en-US" dirty="0"/>
              <a:t>가치</a:t>
            </a:r>
            <a:r>
              <a:rPr lang="en-US" altLang="ko-KR" dirty="0"/>
              <a:t>(value)</a:t>
            </a:r>
            <a:r>
              <a:rPr lang="ko-KR" altLang="en-US" dirty="0"/>
              <a:t>의 개념이 근본적으로 다릅니다</a:t>
            </a:r>
            <a:r>
              <a:rPr lang="en-US" altLang="ko-KR" dirty="0"/>
              <a:t>.</a:t>
            </a:r>
            <a:endParaRPr lang="ko-KR" altLang="en-US" dirty="0"/>
          </a:p>
          <a:p>
            <a:pPr fontAlgn="base" latinLnBrk="1"/>
            <a:r>
              <a:rPr lang="ko-KR" altLang="en-US" dirty="0"/>
              <a:t>기술가치</a:t>
            </a:r>
            <a:r>
              <a:rPr lang="en-US" altLang="ko-KR" dirty="0"/>
              <a:t>(Tech Value)</a:t>
            </a:r>
            <a:r>
              <a:rPr lang="ko-KR" altLang="en-US" dirty="0"/>
              <a:t>는 기술을 사업화함으로써 벌어들이는 돈</a:t>
            </a:r>
            <a:r>
              <a:rPr lang="en-US" altLang="ko-KR" dirty="0"/>
              <a:t>, </a:t>
            </a:r>
            <a:r>
              <a:rPr lang="ko-KR" altLang="en-US" dirty="0"/>
              <a:t>즉 경제적 가치를 평가한 것입니다</a:t>
            </a:r>
            <a:r>
              <a:rPr lang="en-US" altLang="ko-KR" dirty="0"/>
              <a:t>. </a:t>
            </a:r>
          </a:p>
          <a:p>
            <a:pPr fontAlgn="base" latinLnBrk="1"/>
            <a:r>
              <a:rPr lang="ko-KR" altLang="en-US" dirty="0"/>
              <a:t>하지만</a:t>
            </a:r>
            <a:r>
              <a:rPr lang="en-US" altLang="ko-KR" dirty="0"/>
              <a:t>, </a:t>
            </a:r>
            <a:r>
              <a:rPr lang="ko-KR" altLang="en-US" dirty="0"/>
              <a:t>탄소가치</a:t>
            </a:r>
            <a:r>
              <a:rPr lang="en-US" altLang="ko-KR" dirty="0"/>
              <a:t>(Carbon Value)</a:t>
            </a:r>
            <a:r>
              <a:rPr lang="ko-KR" altLang="en-US" dirty="0"/>
              <a:t>는 탄소배출을 저감할 수 있는 기술이나 사업으로 인해 온실가스가 얼마나 감축될 수 있는지를 산출하여 화폐가치로 환산한 것입니다</a:t>
            </a:r>
            <a:r>
              <a:rPr lang="en-US" altLang="ko-KR" dirty="0"/>
              <a:t>. </a:t>
            </a:r>
          </a:p>
          <a:p>
            <a:pPr fontAlgn="base" latinLnBrk="1"/>
            <a:r>
              <a:rPr lang="ko-KR" altLang="en-US" dirty="0"/>
              <a:t>그렇기 때문에 탄소가치는 환경적 가치이자</a:t>
            </a:r>
            <a:r>
              <a:rPr lang="en-US" altLang="ko-KR" dirty="0"/>
              <a:t>, </a:t>
            </a:r>
            <a:r>
              <a:rPr lang="ko-KR" altLang="en-US" dirty="0"/>
              <a:t>사회적 가치로 보는 것이 타당할 것입니다</a:t>
            </a:r>
            <a:r>
              <a:rPr lang="en-US" altLang="ko-KR" dirty="0"/>
              <a:t>.</a:t>
            </a:r>
            <a:endParaRPr lang="ko-KR" altLang="en-US" dirty="0"/>
          </a:p>
          <a:p>
            <a:pPr fontAlgn="base" latinLnBrk="1"/>
            <a:r>
              <a:rPr lang="ko-KR" altLang="en-US" dirty="0"/>
              <a:t>그러므로</a:t>
            </a:r>
            <a:r>
              <a:rPr lang="en-US" altLang="ko-KR" dirty="0"/>
              <a:t>, </a:t>
            </a:r>
            <a:r>
              <a:rPr lang="ko-KR" altLang="en-US" dirty="0"/>
              <a:t>탄소가치평가모델은 온실가스 감축에 대한 기여가 큰 기술이나 사업</a:t>
            </a:r>
            <a:r>
              <a:rPr lang="en-US" altLang="ko-KR" dirty="0"/>
              <a:t>, </a:t>
            </a:r>
            <a:r>
              <a:rPr lang="ko-KR" altLang="en-US" dirty="0"/>
              <a:t>즉 탄소가치가 높은 기술과 사업에 더 높은 점수를 매겨 자금이나 정책지원을 더 집중하게 함으로써</a:t>
            </a:r>
            <a:endParaRPr lang="en-US" altLang="ko-KR" dirty="0"/>
          </a:p>
          <a:p>
            <a:pPr fontAlgn="base" latinLnBrk="1"/>
            <a:r>
              <a:rPr lang="ko-KR" altLang="en-US" dirty="0"/>
              <a:t>탄소중립 사회로 중소기업들이 적극적으로 참여할 수 있도록 돕는 평가시스템이라 할 수 있습니다</a:t>
            </a:r>
            <a:r>
              <a:rPr lang="en-US" altLang="ko-KR" dirty="0"/>
              <a:t>.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46495">
              <a:defRPr/>
            </a:pPr>
            <a:fld id="{99C3A9BF-41DB-49B4-A18D-52D96C93CC05}" type="slidenum">
              <a:rPr lang="ko-KR" altLang="en-US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pPr defTabSz="946495">
                <a:defRPr/>
              </a:pPr>
              <a:t>10</a:t>
            </a:fld>
            <a:endParaRPr lang="ko-KR" altLang="en-US">
              <a:solidFill>
                <a:prstClr val="black"/>
              </a:solidFill>
              <a:latin typeface="맑은 고딕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4522968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1"/>
            <a:r>
              <a:rPr lang="ko-KR" altLang="en-US" dirty="0"/>
              <a:t>탄소가치평가모델에 대해 세부적으로 </a:t>
            </a:r>
            <a:r>
              <a:rPr lang="ko-KR" altLang="en-US" dirty="0" err="1"/>
              <a:t>설명드리겠습니다</a:t>
            </a:r>
            <a:r>
              <a:rPr lang="en-US" altLang="ko-KR" dirty="0"/>
              <a:t>. </a:t>
            </a:r>
          </a:p>
          <a:p>
            <a:pPr fontAlgn="base" latinLnBrk="1"/>
            <a:r>
              <a:rPr lang="ko-KR" altLang="en-US" dirty="0"/>
              <a:t>수식을 한 번 보시겠습니다</a:t>
            </a:r>
            <a:r>
              <a:rPr lang="en-US" altLang="ko-KR" dirty="0"/>
              <a:t>.</a:t>
            </a:r>
            <a:endParaRPr lang="ko-KR" altLang="en-US" dirty="0"/>
          </a:p>
          <a:p>
            <a:pPr fontAlgn="base" latinLnBrk="1"/>
            <a:r>
              <a:rPr lang="ko-KR" altLang="en-US" dirty="0"/>
              <a:t>탄소가치는 탄소배출 감축을 유발할 수 있는 기술이나 사업이 수행되는 기간</a:t>
            </a:r>
            <a:r>
              <a:rPr lang="en-US" altLang="ko-KR" dirty="0"/>
              <a:t>, </a:t>
            </a:r>
            <a:r>
              <a:rPr lang="ko-KR" altLang="en-US" dirty="0"/>
              <a:t>여기서 </a:t>
            </a:r>
            <a:r>
              <a:rPr lang="en-US" altLang="ko-KR" dirty="0"/>
              <a:t>n, </a:t>
            </a:r>
            <a:r>
              <a:rPr lang="ko-KR" altLang="en-US" dirty="0"/>
              <a:t>온실가스감축 </a:t>
            </a:r>
            <a:r>
              <a:rPr lang="ko-KR" altLang="en-US" dirty="0" err="1"/>
              <a:t>산정기간동안</a:t>
            </a:r>
            <a:r>
              <a:rPr lang="en-US" altLang="ko-KR" dirty="0"/>
              <a:t>,</a:t>
            </a:r>
          </a:p>
          <a:p>
            <a:pPr fontAlgn="base" latinLnBrk="1"/>
            <a:r>
              <a:rPr lang="ko-KR" altLang="en-US" dirty="0"/>
              <a:t>얼마 정도의 온실가스 감축이 일어날 것인지를 톤 단위로 추정</a:t>
            </a:r>
            <a:r>
              <a:rPr lang="en-US" altLang="ko-KR" dirty="0"/>
              <a:t>·</a:t>
            </a:r>
            <a:r>
              <a:rPr lang="ko-KR" altLang="en-US" dirty="0"/>
              <a:t>계산하고</a:t>
            </a:r>
            <a:r>
              <a:rPr lang="en-US" altLang="ko-KR" dirty="0"/>
              <a:t>, </a:t>
            </a:r>
          </a:p>
          <a:p>
            <a:pPr fontAlgn="base" latinLnBrk="1"/>
            <a:r>
              <a:rPr lang="ko-KR" altLang="en-US" dirty="0"/>
              <a:t>대한민국에서 실제 거래되고 있는 </a:t>
            </a:r>
            <a:r>
              <a:rPr lang="ko-KR" altLang="en-US" dirty="0" err="1"/>
              <a:t>배출권가격을</a:t>
            </a:r>
            <a:r>
              <a:rPr lang="ko-KR" altLang="en-US" dirty="0"/>
              <a:t> 적용하면 온실가스 </a:t>
            </a:r>
            <a:r>
              <a:rPr lang="ko-KR" altLang="en-US" dirty="0" err="1"/>
              <a:t>감축량에</a:t>
            </a:r>
            <a:r>
              <a:rPr lang="ko-KR" altLang="en-US" dirty="0"/>
              <a:t> 대한 총 화폐가치가 산출됩니다</a:t>
            </a:r>
            <a:r>
              <a:rPr lang="en-US" altLang="ko-KR" dirty="0"/>
              <a:t>.</a:t>
            </a:r>
            <a:r>
              <a:rPr lang="ko-KR" altLang="en-US" dirty="0"/>
              <a:t> </a:t>
            </a:r>
          </a:p>
          <a:p>
            <a:pPr defTabSz="946495">
              <a:defRPr/>
            </a:pPr>
            <a:r>
              <a:rPr lang="ko-KR" altLang="en-US" dirty="0"/>
              <a:t>그런데</a:t>
            </a:r>
            <a:r>
              <a:rPr lang="en-US" altLang="ko-KR" dirty="0"/>
              <a:t>, </a:t>
            </a:r>
            <a:r>
              <a:rPr lang="ko-KR" altLang="en-US" dirty="0"/>
              <a:t>이 기술사업은 </a:t>
            </a:r>
            <a:r>
              <a:rPr lang="ko-KR" altLang="en-US" u="sng" dirty="0"/>
              <a:t>대부분</a:t>
            </a:r>
            <a:r>
              <a:rPr lang="ko-KR" altLang="en-US" dirty="0"/>
              <a:t> </a:t>
            </a:r>
            <a:r>
              <a:rPr lang="ko-KR" altLang="en-US" dirty="0" err="1"/>
              <a:t>스몰사이즈의</a:t>
            </a:r>
            <a:r>
              <a:rPr lang="ko-KR" altLang="en-US" dirty="0"/>
              <a:t> 중소기업이 수행합니다</a:t>
            </a:r>
            <a:r>
              <a:rPr lang="en-US" altLang="ko-KR" dirty="0"/>
              <a:t>. </a:t>
            </a:r>
          </a:p>
          <a:p>
            <a:pPr defTabSz="946495">
              <a:defRPr/>
            </a:pPr>
            <a:r>
              <a:rPr lang="ko-KR" altLang="en-US" dirty="0"/>
              <a:t>사업을 수행하다 자금이 부족하여 도산할 확률도 높습니다</a:t>
            </a:r>
            <a:r>
              <a:rPr lang="en-US" altLang="ko-KR" dirty="0"/>
              <a:t>. </a:t>
            </a:r>
          </a:p>
          <a:p>
            <a:pPr defTabSz="946495">
              <a:defRPr/>
            </a:pPr>
            <a:r>
              <a:rPr lang="ko-KR" altLang="en-US" dirty="0"/>
              <a:t>이 기술보다 더 좋은 기술이 출현하면 경쟁에서 밀려 도태될 수도 있습니다</a:t>
            </a:r>
            <a:r>
              <a:rPr lang="en-US" altLang="ko-KR" dirty="0"/>
              <a:t>. </a:t>
            </a:r>
          </a:p>
          <a:p>
            <a:pPr defTabSz="946495">
              <a:defRPr/>
            </a:pPr>
            <a:r>
              <a:rPr lang="ko-KR" altLang="en-US" dirty="0"/>
              <a:t>또한 온실가스 </a:t>
            </a:r>
            <a:r>
              <a:rPr lang="ko-KR" altLang="en-US" dirty="0" err="1"/>
              <a:t>감축량은</a:t>
            </a:r>
            <a:r>
              <a:rPr lang="ko-KR" altLang="en-US" dirty="0"/>
              <a:t> 미래에 발생할 것으로 추정되는 수치입니다</a:t>
            </a:r>
            <a:r>
              <a:rPr lang="en-US" altLang="ko-KR" dirty="0"/>
              <a:t>. </a:t>
            </a:r>
          </a:p>
          <a:p>
            <a:pPr defTabSz="946495">
              <a:defRPr/>
            </a:pPr>
            <a:r>
              <a:rPr lang="ko-KR" altLang="en-US" dirty="0"/>
              <a:t>이 모든 것이 온실가스 </a:t>
            </a:r>
            <a:r>
              <a:rPr lang="ko-KR" altLang="en-US" dirty="0" err="1"/>
              <a:t>감축량의</a:t>
            </a:r>
            <a:r>
              <a:rPr lang="ko-KR" altLang="en-US" dirty="0"/>
              <a:t> 변동을 가져올 수 있는 위험</a:t>
            </a:r>
            <a:r>
              <a:rPr lang="en-US" altLang="ko-KR" dirty="0"/>
              <a:t>(Risk) </a:t>
            </a:r>
            <a:r>
              <a:rPr lang="ko-KR" altLang="en-US" dirty="0"/>
              <a:t>요인입니다</a:t>
            </a:r>
            <a:r>
              <a:rPr lang="en-US" altLang="ko-KR" dirty="0"/>
              <a:t>. </a:t>
            </a:r>
          </a:p>
          <a:p>
            <a:pPr defTabSz="946495">
              <a:defRPr/>
            </a:pPr>
            <a:r>
              <a:rPr lang="ko-KR" altLang="en-US" dirty="0"/>
              <a:t>그래서</a:t>
            </a:r>
            <a:r>
              <a:rPr lang="en-US" altLang="ko-KR" dirty="0"/>
              <a:t>, </a:t>
            </a:r>
            <a:r>
              <a:rPr lang="ko-KR" altLang="en-US" dirty="0"/>
              <a:t>기술사업을 수행하는 중소기업의 특성</a:t>
            </a:r>
            <a:r>
              <a:rPr lang="en-US" altLang="ko-KR" dirty="0"/>
              <a:t>, </a:t>
            </a:r>
            <a:r>
              <a:rPr lang="ko-KR" altLang="en-US" dirty="0"/>
              <a:t>경쟁력</a:t>
            </a:r>
            <a:r>
              <a:rPr lang="en-US" altLang="ko-KR" dirty="0"/>
              <a:t>, </a:t>
            </a:r>
            <a:r>
              <a:rPr lang="ko-KR" altLang="en-US" dirty="0"/>
              <a:t>대외 환경위험 등을 </a:t>
            </a:r>
            <a:r>
              <a:rPr lang="en-US" altLang="ko-KR" dirty="0"/>
              <a:t>Risk</a:t>
            </a:r>
            <a:r>
              <a:rPr lang="ko-KR" altLang="en-US" dirty="0"/>
              <a:t>로 정량화해서 할인할 필요가 있습니다</a:t>
            </a:r>
            <a:r>
              <a:rPr lang="en-US" altLang="ko-KR" dirty="0"/>
              <a:t>. </a:t>
            </a:r>
          </a:p>
          <a:p>
            <a:pPr defTabSz="946495">
              <a:defRPr/>
            </a:pPr>
            <a:r>
              <a:rPr lang="ko-KR" altLang="en-US" dirty="0"/>
              <a:t>이 할인율</a:t>
            </a:r>
            <a:r>
              <a:rPr lang="en-US" altLang="ko-KR" dirty="0"/>
              <a:t>(r)</a:t>
            </a:r>
            <a:r>
              <a:rPr lang="ko-KR" altLang="en-US" dirty="0"/>
              <a:t>을 적용해서 현재가치로 환산한 것이 “탄소가치</a:t>
            </a:r>
            <a:r>
              <a:rPr lang="en-US" altLang="ko-KR" dirty="0"/>
              <a:t>(Carbon Value)”</a:t>
            </a:r>
            <a:r>
              <a:rPr lang="ko-KR" altLang="en-US" dirty="0"/>
              <a:t>입니다</a:t>
            </a:r>
            <a:r>
              <a:rPr lang="en-US" altLang="ko-KR" dirty="0"/>
              <a:t>. </a:t>
            </a:r>
          </a:p>
          <a:p>
            <a:pPr defTabSz="946495">
              <a:defRPr/>
            </a:pPr>
            <a:endParaRPr lang="en-US" altLang="ko-KR" dirty="0"/>
          </a:p>
          <a:p>
            <a:pPr defTabSz="946495">
              <a:defRPr/>
            </a:pPr>
            <a:r>
              <a:rPr lang="ko-KR" altLang="en-US" dirty="0"/>
              <a:t>다음으로</a:t>
            </a:r>
            <a:r>
              <a:rPr lang="en-US" altLang="ko-KR" dirty="0"/>
              <a:t>, </a:t>
            </a:r>
            <a:r>
              <a:rPr lang="ko-KR" altLang="en-US" dirty="0"/>
              <a:t>탄소가치평가 과정의 핵심변수들에 대해 조금 더 자세히 살펴보겠습니다</a:t>
            </a:r>
            <a:r>
              <a:rPr lang="en-US" altLang="ko-KR" dirty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46495">
              <a:defRPr/>
            </a:pPr>
            <a:fld id="{99C3A9BF-41DB-49B4-A18D-52D96C93CC05}" type="slidenum">
              <a:rPr lang="ko-KR" altLang="en-US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pPr defTabSz="946495">
                <a:defRPr/>
              </a:pPr>
              <a:t>11</a:t>
            </a:fld>
            <a:endParaRPr lang="ko-KR" altLang="en-US">
              <a:solidFill>
                <a:prstClr val="black"/>
              </a:solidFill>
              <a:latin typeface="맑은 고딕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1616327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1"/>
            <a:r>
              <a:rPr lang="ko-KR" altLang="en-US" dirty="0"/>
              <a:t>탄소가치평가모델에 대해 세부적으로 </a:t>
            </a:r>
            <a:r>
              <a:rPr lang="ko-KR" altLang="en-US" dirty="0" err="1"/>
              <a:t>설명드리겠습니다</a:t>
            </a:r>
            <a:r>
              <a:rPr lang="en-US" altLang="ko-KR" dirty="0"/>
              <a:t>. </a:t>
            </a:r>
          </a:p>
          <a:p>
            <a:pPr fontAlgn="base" latinLnBrk="1"/>
            <a:r>
              <a:rPr lang="ko-KR" altLang="en-US" dirty="0"/>
              <a:t>수식을 한 번 보시겠습니다</a:t>
            </a:r>
            <a:r>
              <a:rPr lang="en-US" altLang="ko-KR" dirty="0"/>
              <a:t>.</a:t>
            </a:r>
            <a:endParaRPr lang="ko-KR" altLang="en-US" dirty="0"/>
          </a:p>
          <a:p>
            <a:pPr fontAlgn="base" latinLnBrk="1"/>
            <a:r>
              <a:rPr lang="ko-KR" altLang="en-US" dirty="0"/>
              <a:t>탄소가치는 탄소배출 감축을 유발할 수 있는 기술이나 사업이 수행되는 기간</a:t>
            </a:r>
            <a:r>
              <a:rPr lang="en-US" altLang="ko-KR" dirty="0"/>
              <a:t>, </a:t>
            </a:r>
            <a:r>
              <a:rPr lang="ko-KR" altLang="en-US" dirty="0"/>
              <a:t>여기서 </a:t>
            </a:r>
            <a:r>
              <a:rPr lang="en-US" altLang="ko-KR" dirty="0"/>
              <a:t>n, </a:t>
            </a:r>
            <a:r>
              <a:rPr lang="ko-KR" altLang="en-US" dirty="0"/>
              <a:t>온실가스감축 </a:t>
            </a:r>
            <a:r>
              <a:rPr lang="ko-KR" altLang="en-US" dirty="0" err="1"/>
              <a:t>산정기간동안</a:t>
            </a:r>
            <a:r>
              <a:rPr lang="en-US" altLang="ko-KR" dirty="0"/>
              <a:t>,</a:t>
            </a:r>
          </a:p>
          <a:p>
            <a:pPr fontAlgn="base" latinLnBrk="1"/>
            <a:r>
              <a:rPr lang="ko-KR" altLang="en-US" dirty="0"/>
              <a:t>얼마 정도의 온실가스 감축이 일어날 것인지를 톤 단위로 추정</a:t>
            </a:r>
            <a:r>
              <a:rPr lang="en-US" altLang="ko-KR" dirty="0"/>
              <a:t>·</a:t>
            </a:r>
            <a:r>
              <a:rPr lang="ko-KR" altLang="en-US" dirty="0"/>
              <a:t>계산하고</a:t>
            </a:r>
            <a:r>
              <a:rPr lang="en-US" altLang="ko-KR" dirty="0"/>
              <a:t>, </a:t>
            </a:r>
          </a:p>
          <a:p>
            <a:pPr fontAlgn="base" latinLnBrk="1"/>
            <a:r>
              <a:rPr lang="ko-KR" altLang="en-US" dirty="0"/>
              <a:t>대한민국에서 실제 거래되고 있는 </a:t>
            </a:r>
            <a:r>
              <a:rPr lang="ko-KR" altLang="en-US" dirty="0" err="1"/>
              <a:t>배출권가격을</a:t>
            </a:r>
            <a:r>
              <a:rPr lang="ko-KR" altLang="en-US" dirty="0"/>
              <a:t> 적용하면 온실가스 </a:t>
            </a:r>
            <a:r>
              <a:rPr lang="ko-KR" altLang="en-US" dirty="0" err="1"/>
              <a:t>감축량에</a:t>
            </a:r>
            <a:r>
              <a:rPr lang="ko-KR" altLang="en-US" dirty="0"/>
              <a:t> 대한 총 화폐가치가 산출됩니다</a:t>
            </a:r>
            <a:r>
              <a:rPr lang="en-US" altLang="ko-KR" dirty="0"/>
              <a:t>.</a:t>
            </a:r>
            <a:r>
              <a:rPr lang="ko-KR" altLang="en-US" dirty="0"/>
              <a:t> </a:t>
            </a:r>
          </a:p>
          <a:p>
            <a:pPr defTabSz="946495">
              <a:defRPr/>
            </a:pPr>
            <a:r>
              <a:rPr lang="ko-KR" altLang="en-US" dirty="0"/>
              <a:t>그런데</a:t>
            </a:r>
            <a:r>
              <a:rPr lang="en-US" altLang="ko-KR" dirty="0"/>
              <a:t>, </a:t>
            </a:r>
            <a:r>
              <a:rPr lang="ko-KR" altLang="en-US" dirty="0"/>
              <a:t>이 기술사업은 </a:t>
            </a:r>
            <a:r>
              <a:rPr lang="ko-KR" altLang="en-US" u="sng" dirty="0"/>
              <a:t>대부분</a:t>
            </a:r>
            <a:r>
              <a:rPr lang="ko-KR" altLang="en-US" dirty="0"/>
              <a:t> </a:t>
            </a:r>
            <a:r>
              <a:rPr lang="ko-KR" altLang="en-US" dirty="0" err="1"/>
              <a:t>스몰사이즈의</a:t>
            </a:r>
            <a:r>
              <a:rPr lang="ko-KR" altLang="en-US" dirty="0"/>
              <a:t> 중소기업이 수행합니다</a:t>
            </a:r>
            <a:r>
              <a:rPr lang="en-US" altLang="ko-KR" dirty="0"/>
              <a:t>. </a:t>
            </a:r>
          </a:p>
          <a:p>
            <a:pPr defTabSz="946495">
              <a:defRPr/>
            </a:pPr>
            <a:r>
              <a:rPr lang="ko-KR" altLang="en-US" dirty="0"/>
              <a:t>사업을 수행하다 자금이 부족하여 도산할 확률도 높습니다</a:t>
            </a:r>
            <a:r>
              <a:rPr lang="en-US" altLang="ko-KR" dirty="0"/>
              <a:t>. </a:t>
            </a:r>
          </a:p>
          <a:p>
            <a:pPr defTabSz="946495">
              <a:defRPr/>
            </a:pPr>
            <a:r>
              <a:rPr lang="ko-KR" altLang="en-US" dirty="0"/>
              <a:t>이 기술보다 더 좋은 기술이 출현하면 경쟁에서 밀려 도태될 수도 있습니다</a:t>
            </a:r>
            <a:r>
              <a:rPr lang="en-US" altLang="ko-KR" dirty="0"/>
              <a:t>. </a:t>
            </a:r>
          </a:p>
          <a:p>
            <a:pPr defTabSz="946495">
              <a:defRPr/>
            </a:pPr>
            <a:r>
              <a:rPr lang="ko-KR" altLang="en-US" dirty="0"/>
              <a:t>또한 온실가스 </a:t>
            </a:r>
            <a:r>
              <a:rPr lang="ko-KR" altLang="en-US" dirty="0" err="1"/>
              <a:t>감축량은</a:t>
            </a:r>
            <a:r>
              <a:rPr lang="ko-KR" altLang="en-US" dirty="0"/>
              <a:t> 미래에 발생할 것으로 추정되는 수치입니다</a:t>
            </a:r>
            <a:r>
              <a:rPr lang="en-US" altLang="ko-KR" dirty="0"/>
              <a:t>. </a:t>
            </a:r>
          </a:p>
          <a:p>
            <a:pPr defTabSz="946495">
              <a:defRPr/>
            </a:pPr>
            <a:r>
              <a:rPr lang="ko-KR" altLang="en-US" dirty="0"/>
              <a:t>이 모든 것이 온실가스 </a:t>
            </a:r>
            <a:r>
              <a:rPr lang="ko-KR" altLang="en-US" dirty="0" err="1"/>
              <a:t>감축량의</a:t>
            </a:r>
            <a:r>
              <a:rPr lang="ko-KR" altLang="en-US" dirty="0"/>
              <a:t> 변동을 가져올 수 있는 위험</a:t>
            </a:r>
            <a:r>
              <a:rPr lang="en-US" altLang="ko-KR" dirty="0"/>
              <a:t>(Risk) </a:t>
            </a:r>
            <a:r>
              <a:rPr lang="ko-KR" altLang="en-US" dirty="0"/>
              <a:t>요인입니다</a:t>
            </a:r>
            <a:r>
              <a:rPr lang="en-US" altLang="ko-KR" dirty="0"/>
              <a:t>. </a:t>
            </a:r>
          </a:p>
          <a:p>
            <a:pPr defTabSz="946495">
              <a:defRPr/>
            </a:pPr>
            <a:r>
              <a:rPr lang="ko-KR" altLang="en-US" dirty="0"/>
              <a:t>그래서</a:t>
            </a:r>
            <a:r>
              <a:rPr lang="en-US" altLang="ko-KR" dirty="0"/>
              <a:t>, </a:t>
            </a:r>
            <a:r>
              <a:rPr lang="ko-KR" altLang="en-US" dirty="0"/>
              <a:t>기술사업을 수행하는 중소기업의 특성</a:t>
            </a:r>
            <a:r>
              <a:rPr lang="en-US" altLang="ko-KR" dirty="0"/>
              <a:t>, </a:t>
            </a:r>
            <a:r>
              <a:rPr lang="ko-KR" altLang="en-US" dirty="0"/>
              <a:t>경쟁력</a:t>
            </a:r>
            <a:r>
              <a:rPr lang="en-US" altLang="ko-KR" dirty="0"/>
              <a:t>, </a:t>
            </a:r>
            <a:r>
              <a:rPr lang="ko-KR" altLang="en-US" dirty="0"/>
              <a:t>대외 환경위험 등을 </a:t>
            </a:r>
            <a:r>
              <a:rPr lang="en-US" altLang="ko-KR" dirty="0"/>
              <a:t>Risk</a:t>
            </a:r>
            <a:r>
              <a:rPr lang="ko-KR" altLang="en-US" dirty="0"/>
              <a:t>로 정량화해서 할인할 필요가 있습니다</a:t>
            </a:r>
            <a:r>
              <a:rPr lang="en-US" altLang="ko-KR" dirty="0"/>
              <a:t>. </a:t>
            </a:r>
          </a:p>
          <a:p>
            <a:pPr defTabSz="946495">
              <a:defRPr/>
            </a:pPr>
            <a:r>
              <a:rPr lang="ko-KR" altLang="en-US" dirty="0"/>
              <a:t>이 할인율</a:t>
            </a:r>
            <a:r>
              <a:rPr lang="en-US" altLang="ko-KR" dirty="0"/>
              <a:t>(r)</a:t>
            </a:r>
            <a:r>
              <a:rPr lang="ko-KR" altLang="en-US" dirty="0"/>
              <a:t>을 적용해서 현재가치로 환산한 것이 “탄소가치</a:t>
            </a:r>
            <a:r>
              <a:rPr lang="en-US" altLang="ko-KR" dirty="0"/>
              <a:t>(Carbon Value)”</a:t>
            </a:r>
            <a:r>
              <a:rPr lang="ko-KR" altLang="en-US" dirty="0"/>
              <a:t>입니다</a:t>
            </a:r>
            <a:r>
              <a:rPr lang="en-US" altLang="ko-KR" dirty="0"/>
              <a:t>. </a:t>
            </a:r>
          </a:p>
          <a:p>
            <a:pPr defTabSz="946495">
              <a:defRPr/>
            </a:pPr>
            <a:endParaRPr lang="en-US" altLang="ko-KR" dirty="0"/>
          </a:p>
          <a:p>
            <a:pPr defTabSz="946495">
              <a:defRPr/>
            </a:pPr>
            <a:r>
              <a:rPr lang="ko-KR" altLang="en-US" dirty="0"/>
              <a:t>다음으로</a:t>
            </a:r>
            <a:r>
              <a:rPr lang="en-US" altLang="ko-KR" dirty="0"/>
              <a:t>, </a:t>
            </a:r>
            <a:r>
              <a:rPr lang="ko-KR" altLang="en-US" dirty="0"/>
              <a:t>탄소가치평가 과정의 핵심변수들에 대해 조금 더 자세히 살펴보겠습니다</a:t>
            </a:r>
            <a:r>
              <a:rPr lang="en-US" altLang="ko-KR" dirty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46495">
              <a:defRPr/>
            </a:pPr>
            <a:fld id="{99C3A9BF-41DB-49B4-A18D-52D96C93CC05}" type="slidenum">
              <a:rPr lang="ko-KR" altLang="en-US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pPr defTabSz="946495">
                <a:defRPr/>
              </a:pPr>
              <a:t>12</a:t>
            </a:fld>
            <a:endParaRPr lang="ko-KR" altLang="en-US">
              <a:solidFill>
                <a:prstClr val="black"/>
              </a:solidFill>
              <a:latin typeface="맑은 고딕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8604267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78075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사용자 지정 레이아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="" xmlns:a16="http://schemas.microsoft.com/office/drawing/2014/main" id="{1FC90DB1-7A24-45B7-A500-E2598D03E838}"/>
              </a:ext>
            </a:extLst>
          </p:cNvPr>
          <p:cNvSpPr/>
          <p:nvPr userDrawn="1"/>
        </p:nvSpPr>
        <p:spPr>
          <a:xfrm>
            <a:off x="0" y="0"/>
            <a:ext cx="12192000" cy="818707"/>
          </a:xfrm>
          <a:prstGeom prst="rect">
            <a:avLst/>
          </a:prstGeom>
          <a:gradFill flip="none" rotWithShape="1">
            <a:gsLst>
              <a:gs pos="0">
                <a:srgbClr val="003AA2"/>
              </a:gs>
              <a:gs pos="50000">
                <a:srgbClr val="002568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ko-KR" altLang="en-US"/>
          </a:p>
        </p:txBody>
      </p:sp>
      <p:pic>
        <p:nvPicPr>
          <p:cNvPr id="18" name="그림 17">
            <a:extLst>
              <a:ext uri="{FF2B5EF4-FFF2-40B4-BE49-F238E27FC236}">
                <a16:creationId xmlns="" xmlns:a16="http://schemas.microsoft.com/office/drawing/2014/main" id="{052C3903-58F5-483A-97AB-089D75D8DB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4783" r="23314" b="71406"/>
          <a:stretch/>
        </p:blipFill>
        <p:spPr>
          <a:xfrm>
            <a:off x="9555182" y="0"/>
            <a:ext cx="2636818" cy="818707"/>
          </a:xfrm>
          <a:prstGeom prst="rect">
            <a:avLst/>
          </a:prstGeom>
        </p:spPr>
      </p:pic>
      <p:sp>
        <p:nvSpPr>
          <p:cNvPr id="8" name="텍스트 개체 틀 7">
            <a:extLst>
              <a:ext uri="{FF2B5EF4-FFF2-40B4-BE49-F238E27FC236}">
                <a16:creationId xmlns="" xmlns:a16="http://schemas.microsoft.com/office/drawing/2014/main" id="{6F43FFB1-FDE9-41AF-B20A-C098B8C6156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5231" y="233832"/>
            <a:ext cx="9178809" cy="369332"/>
          </a:xfrm>
        </p:spPr>
        <p:txBody>
          <a:bodyPr wrap="square" lIns="0" tIns="0" rIns="0" bIns="0" anchor="ctr">
            <a:spAutoFit/>
          </a:bodyPr>
          <a:lstStyle>
            <a:lvl1pPr marL="0" indent="0">
              <a:lnSpc>
                <a:spcPct val="100000"/>
              </a:lnSpc>
              <a:buNone/>
              <a:defRPr sz="2400" b="1" spc="0" baseline="0">
                <a:gradFill flip="none" rotWithShape="1">
                  <a:gsLst>
                    <a:gs pos="100000">
                      <a:schemeClr val="bg1"/>
                    </a:gs>
                    <a:gs pos="100000">
                      <a:schemeClr val="bg1"/>
                    </a:gs>
                  </a:gsLst>
                  <a:lin ang="0" scaled="1"/>
                  <a:tileRect/>
                </a:gradFill>
                <a:effectLst/>
                <a:latin typeface="Arial" panose="020B0604020202020204" pitchFamily="34" charset="0"/>
                <a:ea typeface="MyLOTTE_KR_Bold" panose="020B0800000000000000" pitchFamily="50" charset="-127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/>
              <a:t>Add</a:t>
            </a:r>
            <a:r>
              <a:rPr lang="ko-KR" altLang="en-US"/>
              <a:t> </a:t>
            </a:r>
            <a:r>
              <a:rPr lang="en-US" altLang="ko-KR"/>
              <a:t>title</a:t>
            </a:r>
            <a:endParaRPr lang="ko-KR" altLang="en-US"/>
          </a:p>
        </p:txBody>
      </p:sp>
      <p:sp>
        <p:nvSpPr>
          <p:cNvPr id="5" name="자유형: 도형 4">
            <a:extLst>
              <a:ext uri="{FF2B5EF4-FFF2-40B4-BE49-F238E27FC236}">
                <a16:creationId xmlns="" xmlns:a16="http://schemas.microsoft.com/office/drawing/2014/main" id="{859CB0EE-8F48-44BD-B9DC-C67238C11024}"/>
              </a:ext>
            </a:extLst>
          </p:cNvPr>
          <p:cNvSpPr/>
          <p:nvPr/>
        </p:nvSpPr>
        <p:spPr>
          <a:xfrm>
            <a:off x="11248074" y="306350"/>
            <a:ext cx="103555" cy="97526"/>
          </a:xfrm>
          <a:custGeom>
            <a:avLst/>
            <a:gdLst>
              <a:gd name="connsiteX0" fmla="*/ 103555 w 103555"/>
              <a:gd name="connsiteY0" fmla="*/ 97527 h 97526"/>
              <a:gd name="connsiteX1" fmla="*/ 48104 w 103555"/>
              <a:gd name="connsiteY1" fmla="*/ 97527 h 97526"/>
              <a:gd name="connsiteX2" fmla="*/ 0 w 103555"/>
              <a:gd name="connsiteY2" fmla="*/ 34885 h 97526"/>
              <a:gd name="connsiteX3" fmla="*/ 31776 w 103555"/>
              <a:gd name="connsiteY3" fmla="*/ 0 h 97526"/>
              <a:gd name="connsiteX4" fmla="*/ 103555 w 103555"/>
              <a:gd name="connsiteY4" fmla="*/ 97527 h 97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555" h="97526">
                <a:moveTo>
                  <a:pt x="103555" y="97527"/>
                </a:moveTo>
                <a:lnTo>
                  <a:pt x="48104" y="97527"/>
                </a:lnTo>
                <a:lnTo>
                  <a:pt x="0" y="34885"/>
                </a:lnTo>
                <a:lnTo>
                  <a:pt x="31776" y="0"/>
                </a:lnTo>
                <a:lnTo>
                  <a:pt x="103555" y="97527"/>
                </a:lnTo>
                <a:close/>
              </a:path>
            </a:pathLst>
          </a:custGeom>
          <a:solidFill>
            <a:schemeClr val="bg1"/>
          </a:solidFill>
          <a:ln w="3128" cap="flat">
            <a:noFill/>
            <a:prstDash val="solid"/>
            <a:miter/>
          </a:ln>
        </p:spPr>
        <p:txBody>
          <a:bodyPr rtlCol="0" anchor="ctr"/>
          <a:lstStyle/>
          <a:p>
            <a:endParaRPr lang="ko-KR" altLang="en-US"/>
          </a:p>
        </p:txBody>
      </p:sp>
      <p:sp>
        <p:nvSpPr>
          <p:cNvPr id="6" name="자유형: 도형 5">
            <a:extLst>
              <a:ext uri="{FF2B5EF4-FFF2-40B4-BE49-F238E27FC236}">
                <a16:creationId xmlns="" xmlns:a16="http://schemas.microsoft.com/office/drawing/2014/main" id="{C7E826E6-D168-42C5-BA34-D65EE37895E2}"/>
              </a:ext>
            </a:extLst>
          </p:cNvPr>
          <p:cNvSpPr/>
          <p:nvPr/>
        </p:nvSpPr>
        <p:spPr>
          <a:xfrm>
            <a:off x="11857912" y="228260"/>
            <a:ext cx="151941" cy="176370"/>
          </a:xfrm>
          <a:custGeom>
            <a:avLst/>
            <a:gdLst>
              <a:gd name="connsiteX0" fmla="*/ 79640 w 151941"/>
              <a:gd name="connsiteY0" fmla="*/ 41352 h 176370"/>
              <a:gd name="connsiteX1" fmla="*/ 132234 w 151941"/>
              <a:gd name="connsiteY1" fmla="*/ 41352 h 176370"/>
              <a:gd name="connsiteX2" fmla="*/ 149346 w 151941"/>
              <a:gd name="connsiteY2" fmla="*/ 4364 h 176370"/>
              <a:gd name="connsiteX3" fmla="*/ 151481 w 151941"/>
              <a:gd name="connsiteY3" fmla="*/ -378 h 176370"/>
              <a:gd name="connsiteX4" fmla="*/ 75432 w 151941"/>
              <a:gd name="connsiteY4" fmla="*/ -378 h 176370"/>
              <a:gd name="connsiteX5" fmla="*/ -460 w 151941"/>
              <a:gd name="connsiteY5" fmla="*/ 86661 h 176370"/>
              <a:gd name="connsiteX6" fmla="*/ 68619 w 151941"/>
              <a:gd name="connsiteY6" fmla="*/ 175993 h 176370"/>
              <a:gd name="connsiteX7" fmla="*/ 142972 w 151941"/>
              <a:gd name="connsiteY7" fmla="*/ 175993 h 176370"/>
              <a:gd name="connsiteX8" fmla="*/ 142972 w 151941"/>
              <a:gd name="connsiteY8" fmla="*/ 134074 h 176370"/>
              <a:gd name="connsiteX9" fmla="*/ 75432 w 151941"/>
              <a:gd name="connsiteY9" fmla="*/ 134074 h 176370"/>
              <a:gd name="connsiteX10" fmla="*/ 43719 w 151941"/>
              <a:gd name="connsiteY10" fmla="*/ 86033 h 176370"/>
              <a:gd name="connsiteX11" fmla="*/ 79640 w 151941"/>
              <a:gd name="connsiteY11" fmla="*/ 41352 h 176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51941" h="176370">
                <a:moveTo>
                  <a:pt x="79640" y="41352"/>
                </a:moveTo>
                <a:lnTo>
                  <a:pt x="132234" y="41352"/>
                </a:lnTo>
                <a:lnTo>
                  <a:pt x="149346" y="4364"/>
                </a:lnTo>
                <a:lnTo>
                  <a:pt x="151481" y="-378"/>
                </a:lnTo>
                <a:lnTo>
                  <a:pt x="75432" y="-378"/>
                </a:lnTo>
                <a:cubicBezTo>
                  <a:pt x="24848" y="-378"/>
                  <a:pt x="-460" y="34444"/>
                  <a:pt x="-460" y="86661"/>
                </a:cubicBezTo>
                <a:cubicBezTo>
                  <a:pt x="-460" y="138879"/>
                  <a:pt x="22273" y="175993"/>
                  <a:pt x="68619" y="175993"/>
                </a:cubicBezTo>
                <a:lnTo>
                  <a:pt x="142972" y="175993"/>
                </a:lnTo>
                <a:lnTo>
                  <a:pt x="142972" y="134074"/>
                </a:lnTo>
                <a:lnTo>
                  <a:pt x="75432" y="134074"/>
                </a:lnTo>
                <a:cubicBezTo>
                  <a:pt x="54520" y="134074"/>
                  <a:pt x="44033" y="119348"/>
                  <a:pt x="43719" y="86033"/>
                </a:cubicBezTo>
                <a:cubicBezTo>
                  <a:pt x="44158" y="53535"/>
                  <a:pt x="56279" y="41478"/>
                  <a:pt x="79640" y="41352"/>
                </a:cubicBezTo>
              </a:path>
            </a:pathLst>
          </a:custGeom>
          <a:solidFill>
            <a:schemeClr val="bg1"/>
          </a:solidFill>
          <a:ln w="3128" cap="flat">
            <a:noFill/>
            <a:prstDash val="solid"/>
            <a:miter/>
          </a:ln>
        </p:spPr>
        <p:txBody>
          <a:bodyPr rtlCol="0" anchor="ctr"/>
          <a:lstStyle/>
          <a:p>
            <a:endParaRPr lang="ko-KR" altLang="en-US"/>
          </a:p>
        </p:txBody>
      </p:sp>
      <p:sp>
        <p:nvSpPr>
          <p:cNvPr id="7" name="자유형: 도형 6">
            <a:extLst>
              <a:ext uri="{FF2B5EF4-FFF2-40B4-BE49-F238E27FC236}">
                <a16:creationId xmlns="" xmlns:a16="http://schemas.microsoft.com/office/drawing/2014/main" id="{25A96B13-5007-4412-87AA-3025AC17E452}"/>
              </a:ext>
            </a:extLst>
          </p:cNvPr>
          <p:cNvSpPr/>
          <p:nvPr/>
        </p:nvSpPr>
        <p:spPr>
          <a:xfrm>
            <a:off x="11353732" y="229233"/>
            <a:ext cx="180075" cy="173858"/>
          </a:xfrm>
          <a:custGeom>
            <a:avLst/>
            <a:gdLst>
              <a:gd name="connsiteX0" fmla="*/ -460 w 180075"/>
              <a:gd name="connsiteY0" fmla="*/ 87038 h 173858"/>
              <a:gd name="connsiteX1" fmla="*/ -460 w 180075"/>
              <a:gd name="connsiteY1" fmla="*/ 86536 h 173858"/>
              <a:gd name="connsiteX2" fmla="*/ 89813 w 180075"/>
              <a:gd name="connsiteY2" fmla="*/ -378 h 173858"/>
              <a:gd name="connsiteX3" fmla="*/ 179615 w 180075"/>
              <a:gd name="connsiteY3" fmla="*/ 86065 h 173858"/>
              <a:gd name="connsiteX4" fmla="*/ 179615 w 180075"/>
              <a:gd name="connsiteY4" fmla="*/ 86536 h 173858"/>
              <a:gd name="connsiteX5" fmla="*/ 89342 w 180075"/>
              <a:gd name="connsiteY5" fmla="*/ 173481 h 173858"/>
              <a:gd name="connsiteX6" fmla="*/ -460 w 180075"/>
              <a:gd name="connsiteY6" fmla="*/ 87038 h 173858"/>
              <a:gd name="connsiteX7" fmla="*/ 132328 w 180075"/>
              <a:gd name="connsiteY7" fmla="*/ 87038 h 173858"/>
              <a:gd name="connsiteX8" fmla="*/ 132328 w 180075"/>
              <a:gd name="connsiteY8" fmla="*/ 86536 h 173858"/>
              <a:gd name="connsiteX9" fmla="*/ 89342 w 180075"/>
              <a:gd name="connsiteY9" fmla="*/ 41415 h 173858"/>
              <a:gd name="connsiteX10" fmla="*/ 47079 w 180075"/>
              <a:gd name="connsiteY10" fmla="*/ 86065 h 173858"/>
              <a:gd name="connsiteX11" fmla="*/ 47079 w 180075"/>
              <a:gd name="connsiteY11" fmla="*/ 86536 h 173858"/>
              <a:gd name="connsiteX12" fmla="*/ 89813 w 180075"/>
              <a:gd name="connsiteY12" fmla="*/ 131688 h 173858"/>
              <a:gd name="connsiteX13" fmla="*/ 132328 w 180075"/>
              <a:gd name="connsiteY13" fmla="*/ 87038 h 1738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80075" h="173858">
                <a:moveTo>
                  <a:pt x="-460" y="87038"/>
                </a:moveTo>
                <a:lnTo>
                  <a:pt x="-460" y="86536"/>
                </a:lnTo>
                <a:cubicBezTo>
                  <a:pt x="-460" y="38557"/>
                  <a:pt x="38224" y="-378"/>
                  <a:pt x="89813" y="-378"/>
                </a:cubicBezTo>
                <a:cubicBezTo>
                  <a:pt x="141402" y="-378"/>
                  <a:pt x="179615" y="38055"/>
                  <a:pt x="179615" y="86065"/>
                </a:cubicBezTo>
                <a:lnTo>
                  <a:pt x="179615" y="86536"/>
                </a:lnTo>
                <a:cubicBezTo>
                  <a:pt x="179615" y="134545"/>
                  <a:pt x="140931" y="173481"/>
                  <a:pt x="89342" y="173481"/>
                </a:cubicBezTo>
                <a:cubicBezTo>
                  <a:pt x="37753" y="173481"/>
                  <a:pt x="-460" y="135016"/>
                  <a:pt x="-460" y="87038"/>
                </a:cubicBezTo>
                <a:moveTo>
                  <a:pt x="132328" y="87038"/>
                </a:moveTo>
                <a:lnTo>
                  <a:pt x="132328" y="86536"/>
                </a:lnTo>
                <a:cubicBezTo>
                  <a:pt x="132328" y="62421"/>
                  <a:pt x="114901" y="41415"/>
                  <a:pt x="89342" y="41415"/>
                </a:cubicBezTo>
                <a:cubicBezTo>
                  <a:pt x="63783" y="41415"/>
                  <a:pt x="47079" y="61950"/>
                  <a:pt x="47079" y="86065"/>
                </a:cubicBezTo>
                <a:lnTo>
                  <a:pt x="47079" y="86536"/>
                </a:lnTo>
                <a:cubicBezTo>
                  <a:pt x="47079" y="110682"/>
                  <a:pt x="64505" y="131688"/>
                  <a:pt x="89813" y="131688"/>
                </a:cubicBezTo>
                <a:cubicBezTo>
                  <a:pt x="115121" y="131688"/>
                  <a:pt x="132328" y="111153"/>
                  <a:pt x="132328" y="87038"/>
                </a:cubicBezTo>
              </a:path>
            </a:pathLst>
          </a:custGeom>
          <a:solidFill>
            <a:schemeClr val="bg1"/>
          </a:solidFill>
          <a:ln w="3128" cap="flat">
            <a:noFill/>
            <a:prstDash val="solid"/>
            <a:miter/>
          </a:ln>
        </p:spPr>
        <p:txBody>
          <a:bodyPr rtlCol="0" anchor="ctr"/>
          <a:lstStyle/>
          <a:p>
            <a:endParaRPr lang="ko-KR" altLang="en-US"/>
          </a:p>
        </p:txBody>
      </p:sp>
      <p:sp>
        <p:nvSpPr>
          <p:cNvPr id="10" name="자유형: 도형 9">
            <a:extLst>
              <a:ext uri="{FF2B5EF4-FFF2-40B4-BE49-F238E27FC236}">
                <a16:creationId xmlns="" xmlns:a16="http://schemas.microsoft.com/office/drawing/2014/main" id="{C6DA27E3-F6F6-4AEE-8C15-E9E154DC3021}"/>
              </a:ext>
            </a:extLst>
          </p:cNvPr>
          <p:cNvSpPr/>
          <p:nvPr/>
        </p:nvSpPr>
        <p:spPr>
          <a:xfrm>
            <a:off x="11539774" y="228040"/>
            <a:ext cx="150465" cy="176370"/>
          </a:xfrm>
          <a:custGeom>
            <a:avLst/>
            <a:gdLst>
              <a:gd name="connsiteX0" fmla="*/ 48198 w 150465"/>
              <a:gd name="connsiteY0" fmla="*/ 42829 h 176370"/>
              <a:gd name="connsiteX1" fmla="*/ 0 w 150465"/>
              <a:gd name="connsiteY1" fmla="*/ 42829 h 176370"/>
              <a:gd name="connsiteX2" fmla="*/ 0 w 150465"/>
              <a:gd name="connsiteY2" fmla="*/ 0 h 176370"/>
              <a:gd name="connsiteX3" fmla="*/ 150466 w 150465"/>
              <a:gd name="connsiteY3" fmla="*/ 0 h 176370"/>
              <a:gd name="connsiteX4" fmla="*/ 130747 w 150465"/>
              <a:gd name="connsiteY4" fmla="*/ 42829 h 176370"/>
              <a:gd name="connsiteX5" fmla="*/ 94041 w 150465"/>
              <a:gd name="connsiteY5" fmla="*/ 42829 h 176370"/>
              <a:gd name="connsiteX6" fmla="*/ 94041 w 150465"/>
              <a:gd name="connsiteY6" fmla="*/ 176370 h 176370"/>
              <a:gd name="connsiteX7" fmla="*/ 48198 w 150465"/>
              <a:gd name="connsiteY7" fmla="*/ 176370 h 176370"/>
              <a:gd name="connsiteX8" fmla="*/ 48198 w 150465"/>
              <a:gd name="connsiteY8" fmla="*/ 42829 h 176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0465" h="176370">
                <a:moveTo>
                  <a:pt x="48198" y="42829"/>
                </a:moveTo>
                <a:lnTo>
                  <a:pt x="0" y="42829"/>
                </a:lnTo>
                <a:lnTo>
                  <a:pt x="0" y="0"/>
                </a:lnTo>
                <a:lnTo>
                  <a:pt x="150466" y="0"/>
                </a:lnTo>
                <a:lnTo>
                  <a:pt x="130747" y="42829"/>
                </a:lnTo>
                <a:lnTo>
                  <a:pt x="94041" y="42829"/>
                </a:lnTo>
                <a:lnTo>
                  <a:pt x="94041" y="176370"/>
                </a:lnTo>
                <a:lnTo>
                  <a:pt x="48198" y="176370"/>
                </a:lnTo>
                <a:lnTo>
                  <a:pt x="48198" y="42829"/>
                </a:lnTo>
                <a:close/>
              </a:path>
            </a:pathLst>
          </a:custGeom>
          <a:solidFill>
            <a:schemeClr val="bg1"/>
          </a:solidFill>
          <a:ln w="3128" cap="flat">
            <a:noFill/>
            <a:prstDash val="solid"/>
            <a:miter/>
          </a:ln>
        </p:spPr>
        <p:txBody>
          <a:bodyPr rtlCol="0" anchor="ctr"/>
          <a:lstStyle/>
          <a:p>
            <a:endParaRPr lang="ko-KR" altLang="en-US"/>
          </a:p>
        </p:txBody>
      </p:sp>
      <p:sp>
        <p:nvSpPr>
          <p:cNvPr id="12" name="자유형: 도형 11">
            <a:extLst>
              <a:ext uri="{FF2B5EF4-FFF2-40B4-BE49-F238E27FC236}">
                <a16:creationId xmlns="" xmlns:a16="http://schemas.microsoft.com/office/drawing/2014/main" id="{2FA8B751-743A-43AB-BFBF-EA9B9B3BF04F}"/>
              </a:ext>
            </a:extLst>
          </p:cNvPr>
          <p:cNvSpPr/>
          <p:nvPr/>
        </p:nvSpPr>
        <p:spPr>
          <a:xfrm>
            <a:off x="11708357" y="228040"/>
            <a:ext cx="138031" cy="176370"/>
          </a:xfrm>
          <a:custGeom>
            <a:avLst/>
            <a:gdLst>
              <a:gd name="connsiteX0" fmla="*/ 0 w 138031"/>
              <a:gd name="connsiteY0" fmla="*/ 0 h 176370"/>
              <a:gd name="connsiteX1" fmla="*/ 138032 w 138031"/>
              <a:gd name="connsiteY1" fmla="*/ 0 h 176370"/>
              <a:gd name="connsiteX2" fmla="*/ 118752 w 138031"/>
              <a:gd name="connsiteY2" fmla="*/ 41573 h 176370"/>
              <a:gd name="connsiteX3" fmla="*/ 45874 w 138031"/>
              <a:gd name="connsiteY3" fmla="*/ 41573 h 176370"/>
              <a:gd name="connsiteX4" fmla="*/ 45874 w 138031"/>
              <a:gd name="connsiteY4" fmla="*/ 68262 h 176370"/>
              <a:gd name="connsiteX5" fmla="*/ 119318 w 138031"/>
              <a:gd name="connsiteY5" fmla="*/ 68262 h 176370"/>
              <a:gd name="connsiteX6" fmla="*/ 119318 w 138031"/>
              <a:gd name="connsiteY6" fmla="*/ 106821 h 176370"/>
              <a:gd name="connsiteX7" fmla="*/ 45874 w 138031"/>
              <a:gd name="connsiteY7" fmla="*/ 106821 h 176370"/>
              <a:gd name="connsiteX8" fmla="*/ 45874 w 138031"/>
              <a:gd name="connsiteY8" fmla="*/ 134798 h 176370"/>
              <a:gd name="connsiteX9" fmla="*/ 129774 w 138031"/>
              <a:gd name="connsiteY9" fmla="*/ 134798 h 176370"/>
              <a:gd name="connsiteX10" fmla="*/ 129774 w 138031"/>
              <a:gd name="connsiteY10" fmla="*/ 176370 h 176370"/>
              <a:gd name="connsiteX11" fmla="*/ 0 w 138031"/>
              <a:gd name="connsiteY11" fmla="*/ 176370 h 176370"/>
              <a:gd name="connsiteX12" fmla="*/ 0 w 138031"/>
              <a:gd name="connsiteY12" fmla="*/ 0 h 176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38031" h="176370">
                <a:moveTo>
                  <a:pt x="0" y="0"/>
                </a:moveTo>
                <a:lnTo>
                  <a:pt x="138032" y="0"/>
                </a:lnTo>
                <a:lnTo>
                  <a:pt x="118752" y="41573"/>
                </a:lnTo>
                <a:lnTo>
                  <a:pt x="45874" y="41573"/>
                </a:lnTo>
                <a:lnTo>
                  <a:pt x="45874" y="68262"/>
                </a:lnTo>
                <a:lnTo>
                  <a:pt x="119318" y="68262"/>
                </a:lnTo>
                <a:lnTo>
                  <a:pt x="119318" y="106821"/>
                </a:lnTo>
                <a:lnTo>
                  <a:pt x="45874" y="106821"/>
                </a:lnTo>
                <a:lnTo>
                  <a:pt x="45874" y="134798"/>
                </a:lnTo>
                <a:lnTo>
                  <a:pt x="129774" y="134798"/>
                </a:lnTo>
                <a:lnTo>
                  <a:pt x="129774" y="176370"/>
                </a:lnTo>
                <a:lnTo>
                  <a:pt x="0" y="17637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3128" cap="flat">
            <a:noFill/>
            <a:prstDash val="solid"/>
            <a:miter/>
          </a:ln>
        </p:spPr>
        <p:txBody>
          <a:bodyPr rtlCol="0" anchor="ctr"/>
          <a:lstStyle/>
          <a:p>
            <a:endParaRPr lang="ko-KR" altLang="en-US"/>
          </a:p>
        </p:txBody>
      </p:sp>
      <p:sp>
        <p:nvSpPr>
          <p:cNvPr id="17" name="자유형: 도형 16">
            <a:extLst>
              <a:ext uri="{FF2B5EF4-FFF2-40B4-BE49-F238E27FC236}">
                <a16:creationId xmlns="" xmlns:a16="http://schemas.microsoft.com/office/drawing/2014/main" id="{1A545337-CD62-468A-B4B1-F5F2AF0504E4}"/>
              </a:ext>
            </a:extLst>
          </p:cNvPr>
          <p:cNvSpPr/>
          <p:nvPr/>
        </p:nvSpPr>
        <p:spPr>
          <a:xfrm>
            <a:off x="11158680" y="195040"/>
            <a:ext cx="191975" cy="211600"/>
          </a:xfrm>
          <a:custGeom>
            <a:avLst/>
            <a:gdLst>
              <a:gd name="connsiteX0" fmla="*/ 149838 w 191975"/>
              <a:gd name="connsiteY0" fmla="*/ 0 h 211600"/>
              <a:gd name="connsiteX1" fmla="*/ 133573 w 191975"/>
              <a:gd name="connsiteY1" fmla="*/ 0 h 211600"/>
              <a:gd name="connsiteX2" fmla="*/ 45246 w 191975"/>
              <a:gd name="connsiteY2" fmla="*/ 96239 h 211600"/>
              <a:gd name="connsiteX3" fmla="*/ 45246 w 191975"/>
              <a:gd name="connsiteY3" fmla="*/ 33597 h 211600"/>
              <a:gd name="connsiteX4" fmla="*/ 0 w 191975"/>
              <a:gd name="connsiteY4" fmla="*/ 33597 h 211600"/>
              <a:gd name="connsiteX5" fmla="*/ 63 w 191975"/>
              <a:gd name="connsiteY5" fmla="*/ 34320 h 211600"/>
              <a:gd name="connsiteX6" fmla="*/ 0 w 191975"/>
              <a:gd name="connsiteY6" fmla="*/ 67603 h 211600"/>
              <a:gd name="connsiteX7" fmla="*/ 0 w 191975"/>
              <a:gd name="connsiteY7" fmla="*/ 104497 h 211600"/>
              <a:gd name="connsiteX8" fmla="*/ 0 w 191975"/>
              <a:gd name="connsiteY8" fmla="*/ 133259 h 211600"/>
              <a:gd name="connsiteX9" fmla="*/ 0 w 191975"/>
              <a:gd name="connsiteY9" fmla="*/ 144594 h 211600"/>
              <a:gd name="connsiteX10" fmla="*/ 0 w 191975"/>
              <a:gd name="connsiteY10" fmla="*/ 145097 h 211600"/>
              <a:gd name="connsiteX11" fmla="*/ 0 w 191975"/>
              <a:gd name="connsiteY11" fmla="*/ 157908 h 211600"/>
              <a:gd name="connsiteX12" fmla="*/ 0 w 191975"/>
              <a:gd name="connsiteY12" fmla="*/ 163183 h 211600"/>
              <a:gd name="connsiteX13" fmla="*/ 0 w 191975"/>
              <a:gd name="connsiteY13" fmla="*/ 210282 h 211600"/>
              <a:gd name="connsiteX14" fmla="*/ 0 w 191975"/>
              <a:gd name="connsiteY14" fmla="*/ 211601 h 211600"/>
              <a:gd name="connsiteX15" fmla="*/ 1225 w 191975"/>
              <a:gd name="connsiteY15" fmla="*/ 210282 h 211600"/>
              <a:gd name="connsiteX16" fmla="*/ 25214 w 191975"/>
              <a:gd name="connsiteY16" fmla="*/ 183938 h 211600"/>
              <a:gd name="connsiteX17" fmla="*/ 36769 w 191975"/>
              <a:gd name="connsiteY17" fmla="*/ 171221 h 211600"/>
              <a:gd name="connsiteX18" fmla="*/ 45246 w 191975"/>
              <a:gd name="connsiteY18" fmla="*/ 161895 h 211600"/>
              <a:gd name="connsiteX19" fmla="*/ 191976 w 191975"/>
              <a:gd name="connsiteY19" fmla="*/ 0 h 211600"/>
              <a:gd name="connsiteX20" fmla="*/ 149838 w 191975"/>
              <a:gd name="connsiteY20" fmla="*/ 0 h 21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91975" h="211600">
                <a:moveTo>
                  <a:pt x="149838" y="0"/>
                </a:moveTo>
                <a:lnTo>
                  <a:pt x="133573" y="0"/>
                </a:lnTo>
                <a:lnTo>
                  <a:pt x="45246" y="96239"/>
                </a:lnTo>
                <a:lnTo>
                  <a:pt x="45246" y="33597"/>
                </a:lnTo>
                <a:lnTo>
                  <a:pt x="0" y="33597"/>
                </a:lnTo>
                <a:lnTo>
                  <a:pt x="63" y="34320"/>
                </a:lnTo>
                <a:lnTo>
                  <a:pt x="0" y="67603"/>
                </a:lnTo>
                <a:lnTo>
                  <a:pt x="0" y="104497"/>
                </a:lnTo>
                <a:lnTo>
                  <a:pt x="0" y="133259"/>
                </a:lnTo>
                <a:lnTo>
                  <a:pt x="0" y="144594"/>
                </a:lnTo>
                <a:lnTo>
                  <a:pt x="0" y="145097"/>
                </a:lnTo>
                <a:lnTo>
                  <a:pt x="0" y="157908"/>
                </a:lnTo>
                <a:lnTo>
                  <a:pt x="0" y="163183"/>
                </a:lnTo>
                <a:lnTo>
                  <a:pt x="0" y="210282"/>
                </a:lnTo>
                <a:lnTo>
                  <a:pt x="0" y="211601"/>
                </a:lnTo>
                <a:lnTo>
                  <a:pt x="1225" y="210282"/>
                </a:lnTo>
                <a:lnTo>
                  <a:pt x="25214" y="183938"/>
                </a:lnTo>
                <a:lnTo>
                  <a:pt x="36769" y="171221"/>
                </a:lnTo>
                <a:lnTo>
                  <a:pt x="45246" y="161895"/>
                </a:lnTo>
                <a:lnTo>
                  <a:pt x="191976" y="0"/>
                </a:lnTo>
                <a:lnTo>
                  <a:pt x="149838" y="0"/>
                </a:lnTo>
                <a:close/>
              </a:path>
            </a:pathLst>
          </a:custGeom>
          <a:solidFill>
            <a:srgbClr val="C2D500"/>
          </a:solidFill>
          <a:ln w="3128" cap="flat">
            <a:noFill/>
            <a:prstDash val="solid"/>
            <a:miter/>
          </a:ln>
        </p:spPr>
        <p:txBody>
          <a:bodyPr rtlCol="0" anchor="ctr"/>
          <a:lstStyle/>
          <a:p>
            <a:endParaRPr lang="ko-KR" altLang="en-US"/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A7BD2F91-1335-4E9E-9A6A-6E226EC53817}"/>
              </a:ext>
            </a:extLst>
          </p:cNvPr>
          <p:cNvSpPr txBox="1"/>
          <p:nvPr userDrawn="1"/>
        </p:nvSpPr>
        <p:spPr>
          <a:xfrm>
            <a:off x="9963687" y="481439"/>
            <a:ext cx="2125262" cy="184666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marR="58614" algn="r" defTabSz="772302" fontAlgn="base" latinLnBrk="0"/>
            <a:r>
              <a:rPr kumimoji="1" lang="en-US" altLang="ko-KR" sz="600" b="0" kern="0" baseline="0">
                <a:gradFill>
                  <a:gsLst>
                    <a:gs pos="100000">
                      <a:schemeClr val="bg1"/>
                    </a:gs>
                    <a:gs pos="100000">
                      <a:srgbClr val="EBF3FF"/>
                    </a:gs>
                  </a:gsLst>
                  <a:lin ang="5400000" scaled="1"/>
                </a:gradFill>
                <a:latin typeface="Bahnschrift SemiLight" panose="020B0502040204020203" pitchFamily="34" charset="0"/>
                <a:ea typeface="Rix모던고딕 L" panose="02020603020101020101" pitchFamily="18" charset="-127"/>
                <a:cs typeface="Calibri" panose="020F0502020204030204" pitchFamily="34" charset="0"/>
              </a:rPr>
              <a:t>Adding Value to Technologies,</a:t>
            </a:r>
          </a:p>
          <a:p>
            <a:pPr marR="58614" algn="r" defTabSz="772302" fontAlgn="base" latinLnBrk="0"/>
            <a:r>
              <a:rPr kumimoji="1" lang="ko-KR" altLang="en-US" sz="600" b="0" kern="0" baseline="0">
                <a:gradFill>
                  <a:gsLst>
                    <a:gs pos="100000">
                      <a:schemeClr val="bg1"/>
                    </a:gs>
                    <a:gs pos="100000">
                      <a:srgbClr val="EBF3FF"/>
                    </a:gs>
                  </a:gsLst>
                  <a:lin ang="5400000" scaled="1"/>
                </a:gradFill>
                <a:latin typeface="Bahnschrift SemiLight" panose="020B0502040204020203" pitchFamily="34" charset="0"/>
                <a:ea typeface="Rix모던고딕 L" panose="02020603020101020101" pitchFamily="18" charset="-127"/>
                <a:cs typeface="Calibri" panose="020F0502020204030204" pitchFamily="34" charset="0"/>
              </a:rPr>
              <a:t>「</a:t>
            </a:r>
            <a:r>
              <a:rPr kumimoji="1" lang="en-US" altLang="ko-KR" sz="600" b="0" kern="0" baseline="0">
                <a:gradFill>
                  <a:gsLst>
                    <a:gs pos="100000">
                      <a:schemeClr val="bg1"/>
                    </a:gs>
                    <a:gs pos="100000">
                      <a:srgbClr val="EBF3FF"/>
                    </a:gs>
                  </a:gsLst>
                  <a:lin ang="5400000" scaled="1"/>
                </a:gradFill>
                <a:latin typeface="Bahnschrift SemiLight" panose="020B0502040204020203" pitchFamily="34" charset="0"/>
                <a:ea typeface="Rix모던고딕 L" panose="02020603020101020101" pitchFamily="18" charset="-127"/>
                <a:cs typeface="Calibri" panose="020F0502020204030204" pitchFamily="34" charset="0"/>
              </a:rPr>
              <a:t>No.1 Partner for Innovative Growth of SMEs and Startups</a:t>
            </a:r>
            <a:r>
              <a:rPr kumimoji="1" lang="ko-KR" altLang="en-US" sz="600" b="0" kern="0" baseline="0">
                <a:gradFill>
                  <a:gsLst>
                    <a:gs pos="100000">
                      <a:schemeClr val="bg1"/>
                    </a:gs>
                    <a:gs pos="100000">
                      <a:srgbClr val="EBF3FF"/>
                    </a:gs>
                  </a:gsLst>
                  <a:lin ang="5400000" scaled="1"/>
                </a:gradFill>
                <a:latin typeface="Bahnschrift SemiLight" panose="020B0502040204020203" pitchFamily="34" charset="0"/>
                <a:ea typeface="Rix모던고딕 L" panose="02020603020101020101" pitchFamily="18" charset="-127"/>
                <a:cs typeface="Calibri" panose="020F0502020204030204" pitchFamily="34" charset="0"/>
              </a:rPr>
              <a:t>」</a:t>
            </a:r>
            <a:endParaRPr kumimoji="1" lang="ko-KR" altLang="en-US" sz="600" b="0" kern="0" baseline="0" dirty="0">
              <a:gradFill>
                <a:gsLst>
                  <a:gs pos="100000">
                    <a:schemeClr val="bg1"/>
                  </a:gs>
                  <a:gs pos="100000">
                    <a:srgbClr val="EBF3FF"/>
                  </a:gs>
                </a:gsLst>
                <a:lin ang="5400000" scaled="1"/>
              </a:gradFill>
              <a:latin typeface="Bahnschrift SemiLight" panose="020B0502040204020203" pitchFamily="34" charset="0"/>
              <a:ea typeface="Rix모던고딕 L" panose="02020603020101020101" pitchFamily="18" charset="-127"/>
              <a:cs typeface="Calibri" panose="020F0502020204030204" pitchFamily="34" charset="0"/>
            </a:endParaRPr>
          </a:p>
        </p:txBody>
      </p:sp>
      <p:sp>
        <p:nvSpPr>
          <p:cNvPr id="3" name="타원 2" hidden="1">
            <a:extLst>
              <a:ext uri="{FF2B5EF4-FFF2-40B4-BE49-F238E27FC236}">
                <a16:creationId xmlns="" xmlns:a16="http://schemas.microsoft.com/office/drawing/2014/main" id="{B8FE7859-E9ED-4611-93D0-18CBBF388260}"/>
              </a:ext>
            </a:extLst>
          </p:cNvPr>
          <p:cNvSpPr/>
          <p:nvPr userDrawn="1"/>
        </p:nvSpPr>
        <p:spPr>
          <a:xfrm>
            <a:off x="9564688" y="-164464"/>
            <a:ext cx="3428936" cy="3428936"/>
          </a:xfrm>
          <a:prstGeom prst="ellipse">
            <a:avLst/>
          </a:prstGeom>
          <a:noFill/>
          <a:ln w="6350">
            <a:gradFill flip="none" rotWithShape="1">
              <a:gsLst>
                <a:gs pos="63000">
                  <a:schemeClr val="accent1">
                    <a:lumMod val="45000"/>
                    <a:lumOff val="55000"/>
                    <a:alpha val="0"/>
                  </a:schemeClr>
                </a:gs>
                <a:gs pos="100000">
                  <a:schemeClr val="accent1">
                    <a:lumMod val="30000"/>
                    <a:lumOff val="70000"/>
                    <a:alpha val="45000"/>
                  </a:schemeClr>
                </a:gs>
              </a:gsLst>
              <a:lin ang="1560000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직사각형 8">
            <a:extLst>
              <a:ext uri="{FF2B5EF4-FFF2-40B4-BE49-F238E27FC236}">
                <a16:creationId xmlns="" xmlns:a16="http://schemas.microsoft.com/office/drawing/2014/main" id="{9C7B09B5-5189-49DD-8FC9-16DE3C910CA5}"/>
              </a:ext>
            </a:extLst>
          </p:cNvPr>
          <p:cNvSpPr/>
          <p:nvPr userDrawn="1"/>
        </p:nvSpPr>
        <p:spPr>
          <a:xfrm rot="295953">
            <a:off x="10204765" y="175145"/>
            <a:ext cx="45719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직사각형 10">
            <a:extLst>
              <a:ext uri="{FF2B5EF4-FFF2-40B4-BE49-F238E27FC236}">
                <a16:creationId xmlns="" xmlns:a16="http://schemas.microsoft.com/office/drawing/2014/main" id="{5E5031DA-4A82-4B9A-9C8C-3EF630F85EE7}"/>
              </a:ext>
            </a:extLst>
          </p:cNvPr>
          <p:cNvSpPr/>
          <p:nvPr userDrawn="1"/>
        </p:nvSpPr>
        <p:spPr>
          <a:xfrm>
            <a:off x="9932125" y="460829"/>
            <a:ext cx="28388" cy="28388"/>
          </a:xfrm>
          <a:prstGeom prst="rect">
            <a:avLst/>
          </a:prstGeom>
          <a:solidFill>
            <a:srgbClr val="C2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6" name="그룹 15">
            <a:extLst>
              <a:ext uri="{FF2B5EF4-FFF2-40B4-BE49-F238E27FC236}">
                <a16:creationId xmlns="" xmlns:a16="http://schemas.microsoft.com/office/drawing/2014/main" id="{F104E5AD-78EC-4E92-98D8-A7E1837FFD52}"/>
              </a:ext>
            </a:extLst>
          </p:cNvPr>
          <p:cNvGrpSpPr/>
          <p:nvPr userDrawn="1"/>
        </p:nvGrpSpPr>
        <p:grpSpPr>
          <a:xfrm>
            <a:off x="188274" y="6521652"/>
            <a:ext cx="731236" cy="185401"/>
            <a:chOff x="202934" y="6465609"/>
            <a:chExt cx="884796" cy="224335"/>
          </a:xfrm>
        </p:grpSpPr>
        <p:sp>
          <p:nvSpPr>
            <p:cNvPr id="19" name="자유형: 도형 18">
              <a:extLst>
                <a:ext uri="{FF2B5EF4-FFF2-40B4-BE49-F238E27FC236}">
                  <a16:creationId xmlns="" xmlns:a16="http://schemas.microsoft.com/office/drawing/2014/main" id="{EBD42984-2142-4604-A4F4-2B293A49FF75}"/>
                </a:ext>
              </a:extLst>
            </p:cNvPr>
            <p:cNvSpPr/>
            <p:nvPr/>
          </p:nvSpPr>
          <p:spPr>
            <a:xfrm>
              <a:off x="202934" y="6465609"/>
              <a:ext cx="224486" cy="224335"/>
            </a:xfrm>
            <a:custGeom>
              <a:avLst/>
              <a:gdLst>
                <a:gd name="connsiteX0" fmla="*/ -178 w 224486"/>
                <a:gd name="connsiteY0" fmla="*/ -369 h 224335"/>
                <a:gd name="connsiteX1" fmla="*/ -178 w 224486"/>
                <a:gd name="connsiteY1" fmla="*/ 223967 h 224335"/>
                <a:gd name="connsiteX2" fmla="*/ 224309 w 224486"/>
                <a:gd name="connsiteY2" fmla="*/ 223967 h 224335"/>
                <a:gd name="connsiteX3" fmla="*/ 224309 w 224486"/>
                <a:gd name="connsiteY3" fmla="*/ -369 h 2243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4486" h="224335">
                  <a:moveTo>
                    <a:pt x="-178" y="-369"/>
                  </a:moveTo>
                  <a:lnTo>
                    <a:pt x="-178" y="223967"/>
                  </a:lnTo>
                  <a:lnTo>
                    <a:pt x="224309" y="223967"/>
                  </a:lnTo>
                  <a:lnTo>
                    <a:pt x="224309" y="-369"/>
                  </a:lnTo>
                  <a:close/>
                </a:path>
              </a:pathLst>
            </a:custGeom>
            <a:solidFill>
              <a:srgbClr val="CDE27E"/>
            </a:solidFill>
            <a:ln w="5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0" name="자유형: 도형 19">
              <a:extLst>
                <a:ext uri="{FF2B5EF4-FFF2-40B4-BE49-F238E27FC236}">
                  <a16:creationId xmlns="" xmlns:a16="http://schemas.microsoft.com/office/drawing/2014/main" id="{23C48B4E-A1E2-4FBE-9FCC-F6A61416FCED}"/>
                </a:ext>
              </a:extLst>
            </p:cNvPr>
            <p:cNvSpPr/>
            <p:nvPr/>
          </p:nvSpPr>
          <p:spPr>
            <a:xfrm>
              <a:off x="590956" y="6511640"/>
              <a:ext cx="36065" cy="136928"/>
            </a:xfrm>
            <a:custGeom>
              <a:avLst/>
              <a:gdLst>
                <a:gd name="connsiteX0" fmla="*/ 36066 w 36065"/>
                <a:gd name="connsiteY0" fmla="*/ 136928 h 136928"/>
                <a:gd name="connsiteX1" fmla="*/ 0 w 36065"/>
                <a:gd name="connsiteY1" fmla="*/ 136928 h 136928"/>
                <a:gd name="connsiteX2" fmla="*/ 0 w 36065"/>
                <a:gd name="connsiteY2" fmla="*/ 0 h 136928"/>
                <a:gd name="connsiteX3" fmla="*/ 36066 w 36065"/>
                <a:gd name="connsiteY3" fmla="*/ 0 h 136928"/>
                <a:gd name="connsiteX4" fmla="*/ 36066 w 36065"/>
                <a:gd name="connsiteY4" fmla="*/ 136928 h 136928"/>
                <a:gd name="connsiteX5" fmla="*/ 36066 w 36065"/>
                <a:gd name="connsiteY5" fmla="*/ 136928 h 136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065" h="136928">
                  <a:moveTo>
                    <a:pt x="36066" y="136928"/>
                  </a:moveTo>
                  <a:lnTo>
                    <a:pt x="0" y="136928"/>
                  </a:lnTo>
                  <a:lnTo>
                    <a:pt x="0" y="0"/>
                  </a:lnTo>
                  <a:lnTo>
                    <a:pt x="36066" y="0"/>
                  </a:lnTo>
                  <a:lnTo>
                    <a:pt x="36066" y="136928"/>
                  </a:lnTo>
                  <a:lnTo>
                    <a:pt x="36066" y="136928"/>
                  </a:lnTo>
                  <a:close/>
                </a:path>
              </a:pathLst>
            </a:custGeom>
            <a:solidFill>
              <a:srgbClr val="6278BE"/>
            </a:solidFill>
            <a:ln w="5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1" name="자유형: 도형 20">
              <a:extLst>
                <a:ext uri="{FF2B5EF4-FFF2-40B4-BE49-F238E27FC236}">
                  <a16:creationId xmlns="" xmlns:a16="http://schemas.microsoft.com/office/drawing/2014/main" id="{786F9E4B-72EF-4760-8A0D-6174C3202957}"/>
                </a:ext>
              </a:extLst>
            </p:cNvPr>
            <p:cNvSpPr/>
            <p:nvPr/>
          </p:nvSpPr>
          <p:spPr>
            <a:xfrm>
              <a:off x="697635" y="6511842"/>
              <a:ext cx="166432" cy="136706"/>
            </a:xfrm>
            <a:custGeom>
              <a:avLst/>
              <a:gdLst>
                <a:gd name="connsiteX0" fmla="*/ 35887 w 166432"/>
                <a:gd name="connsiteY0" fmla="*/ 106614 h 136706"/>
                <a:gd name="connsiteX1" fmla="*/ 35887 w 166432"/>
                <a:gd name="connsiteY1" fmla="*/ 64833 h 136706"/>
                <a:gd name="connsiteX2" fmla="*/ 130022 w 166432"/>
                <a:gd name="connsiteY2" fmla="*/ 64833 h 136706"/>
                <a:gd name="connsiteX3" fmla="*/ 130022 w 166432"/>
                <a:gd name="connsiteY3" fmla="*/ 106614 h 136706"/>
                <a:gd name="connsiteX4" fmla="*/ 166240 w 166432"/>
                <a:gd name="connsiteY4" fmla="*/ 111673 h 136706"/>
                <a:gd name="connsiteX5" fmla="*/ 166240 w 166432"/>
                <a:gd name="connsiteY5" fmla="*/ 60078 h 136706"/>
                <a:gd name="connsiteX6" fmla="*/ 143154 w 166432"/>
                <a:gd name="connsiteY6" fmla="*/ 35343 h 136706"/>
                <a:gd name="connsiteX7" fmla="*/ 141505 w 166432"/>
                <a:gd name="connsiteY7" fmla="*/ 35343 h 136706"/>
                <a:gd name="connsiteX8" fmla="*/ 35887 w 166432"/>
                <a:gd name="connsiteY8" fmla="*/ 35343 h 136706"/>
                <a:gd name="connsiteX9" fmla="*/ 35887 w 166432"/>
                <a:gd name="connsiteY9" fmla="*/ -369 h 136706"/>
                <a:gd name="connsiteX10" fmla="*/ -178 w 166432"/>
                <a:gd name="connsiteY10" fmla="*/ -369 h 136706"/>
                <a:gd name="connsiteX11" fmla="*/ -178 w 166432"/>
                <a:gd name="connsiteY11" fmla="*/ 109194 h 136706"/>
                <a:gd name="connsiteX12" fmla="*/ 7258 w 166432"/>
                <a:gd name="connsiteY12" fmla="*/ 127202 h 136706"/>
                <a:gd name="connsiteX13" fmla="*/ 33409 w 166432"/>
                <a:gd name="connsiteY13" fmla="*/ 136256 h 136706"/>
                <a:gd name="connsiteX14" fmla="*/ 141505 w 166432"/>
                <a:gd name="connsiteY14" fmla="*/ 136256 h 136706"/>
                <a:gd name="connsiteX15" fmla="*/ 166235 w 166432"/>
                <a:gd name="connsiteY15" fmla="*/ 113372 h 136706"/>
                <a:gd name="connsiteX16" fmla="*/ 166240 w 166432"/>
                <a:gd name="connsiteY16" fmla="*/ 111673 h 136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66432" h="136706">
                  <a:moveTo>
                    <a:pt x="35887" y="106614"/>
                  </a:moveTo>
                  <a:lnTo>
                    <a:pt x="35887" y="64833"/>
                  </a:lnTo>
                  <a:lnTo>
                    <a:pt x="130022" y="64833"/>
                  </a:lnTo>
                  <a:lnTo>
                    <a:pt x="130022" y="106614"/>
                  </a:lnTo>
                  <a:close/>
                  <a:moveTo>
                    <a:pt x="166240" y="111673"/>
                  </a:moveTo>
                  <a:lnTo>
                    <a:pt x="166240" y="60078"/>
                  </a:lnTo>
                  <a:cubicBezTo>
                    <a:pt x="166695" y="46871"/>
                    <a:pt x="156356" y="35798"/>
                    <a:pt x="143154" y="35343"/>
                  </a:cubicBezTo>
                  <a:cubicBezTo>
                    <a:pt x="142602" y="35323"/>
                    <a:pt x="142056" y="35323"/>
                    <a:pt x="141505" y="35343"/>
                  </a:cubicBezTo>
                  <a:lnTo>
                    <a:pt x="35887" y="35343"/>
                  </a:lnTo>
                  <a:lnTo>
                    <a:pt x="35887" y="-369"/>
                  </a:lnTo>
                  <a:lnTo>
                    <a:pt x="-178" y="-369"/>
                  </a:lnTo>
                  <a:lnTo>
                    <a:pt x="-178" y="109194"/>
                  </a:lnTo>
                  <a:cubicBezTo>
                    <a:pt x="-1" y="115906"/>
                    <a:pt x="2644" y="122320"/>
                    <a:pt x="7258" y="127202"/>
                  </a:cubicBezTo>
                  <a:cubicBezTo>
                    <a:pt x="14385" y="133641"/>
                    <a:pt x="23823" y="136908"/>
                    <a:pt x="33409" y="136256"/>
                  </a:cubicBezTo>
                  <a:lnTo>
                    <a:pt x="141505" y="136256"/>
                  </a:lnTo>
                  <a:cubicBezTo>
                    <a:pt x="154651" y="136767"/>
                    <a:pt x="165724" y="126519"/>
                    <a:pt x="166235" y="113372"/>
                  </a:cubicBezTo>
                  <a:cubicBezTo>
                    <a:pt x="166255" y="112806"/>
                    <a:pt x="166260" y="112239"/>
                    <a:pt x="166240" y="111673"/>
                  </a:cubicBezTo>
                  <a:close/>
                </a:path>
              </a:pathLst>
            </a:custGeom>
            <a:solidFill>
              <a:srgbClr val="6278BE"/>
            </a:solidFill>
            <a:ln w="5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2" name="자유형: 도형 21">
              <a:extLst>
                <a:ext uri="{FF2B5EF4-FFF2-40B4-BE49-F238E27FC236}">
                  <a16:creationId xmlns="" xmlns:a16="http://schemas.microsoft.com/office/drawing/2014/main" id="{26985651-7EB3-4332-BED4-86226C45812F}"/>
                </a:ext>
              </a:extLst>
            </p:cNvPr>
            <p:cNvSpPr/>
            <p:nvPr/>
          </p:nvSpPr>
          <p:spPr>
            <a:xfrm>
              <a:off x="921515" y="6511651"/>
              <a:ext cx="166215" cy="136714"/>
            </a:xfrm>
            <a:custGeom>
              <a:avLst/>
              <a:gdLst>
                <a:gd name="connsiteX0" fmla="*/ 130022 w 166215"/>
                <a:gd name="connsiteY0" fmla="*/ 29262 h 136714"/>
                <a:gd name="connsiteX1" fmla="*/ 130022 w 166215"/>
                <a:gd name="connsiteY1" fmla="*/ 106806 h 136714"/>
                <a:gd name="connsiteX2" fmla="*/ 35888 w 166215"/>
                <a:gd name="connsiteY2" fmla="*/ 106806 h 136714"/>
                <a:gd name="connsiteX3" fmla="*/ 35888 w 166215"/>
                <a:gd name="connsiteY3" fmla="*/ 29262 h 136714"/>
                <a:gd name="connsiteX4" fmla="*/ 132552 w 166215"/>
                <a:gd name="connsiteY4" fmla="*/ -279 h 136714"/>
                <a:gd name="connsiteX5" fmla="*/ 33358 w 166215"/>
                <a:gd name="connsiteY5" fmla="*/ -279 h 136714"/>
                <a:gd name="connsiteX6" fmla="*/ 7258 w 166215"/>
                <a:gd name="connsiteY6" fmla="*/ 8776 h 136714"/>
                <a:gd name="connsiteX7" fmla="*/ -178 w 166215"/>
                <a:gd name="connsiteY7" fmla="*/ 26733 h 136714"/>
                <a:gd name="connsiteX8" fmla="*/ -178 w 166215"/>
                <a:gd name="connsiteY8" fmla="*/ 109132 h 136714"/>
                <a:gd name="connsiteX9" fmla="*/ 33257 w 166215"/>
                <a:gd name="connsiteY9" fmla="*/ 136346 h 136714"/>
                <a:gd name="connsiteX10" fmla="*/ 132552 w 166215"/>
                <a:gd name="connsiteY10" fmla="*/ 136346 h 136714"/>
                <a:gd name="connsiteX11" fmla="*/ 166037 w 166215"/>
                <a:gd name="connsiteY11" fmla="*/ 109132 h 136714"/>
                <a:gd name="connsiteX12" fmla="*/ 166037 w 166215"/>
                <a:gd name="connsiteY12" fmla="*/ 26682 h 136714"/>
                <a:gd name="connsiteX13" fmla="*/ 158602 w 166215"/>
                <a:gd name="connsiteY13" fmla="*/ 8776 h 136714"/>
                <a:gd name="connsiteX14" fmla="*/ 132552 w 166215"/>
                <a:gd name="connsiteY14" fmla="*/ -279 h 136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66215" h="136714">
                  <a:moveTo>
                    <a:pt x="130022" y="29262"/>
                  </a:moveTo>
                  <a:lnTo>
                    <a:pt x="130022" y="106806"/>
                  </a:lnTo>
                  <a:lnTo>
                    <a:pt x="35888" y="106806"/>
                  </a:lnTo>
                  <a:lnTo>
                    <a:pt x="35888" y="29262"/>
                  </a:lnTo>
                  <a:close/>
                  <a:moveTo>
                    <a:pt x="132552" y="-279"/>
                  </a:moveTo>
                  <a:lnTo>
                    <a:pt x="33358" y="-279"/>
                  </a:lnTo>
                  <a:cubicBezTo>
                    <a:pt x="23788" y="-956"/>
                    <a:pt x="14354" y="2316"/>
                    <a:pt x="7258" y="8776"/>
                  </a:cubicBezTo>
                  <a:cubicBezTo>
                    <a:pt x="2624" y="13622"/>
                    <a:pt x="-26" y="20030"/>
                    <a:pt x="-178" y="26733"/>
                  </a:cubicBezTo>
                  <a:lnTo>
                    <a:pt x="-178" y="109132"/>
                  </a:lnTo>
                  <a:cubicBezTo>
                    <a:pt x="-178" y="109436"/>
                    <a:pt x="277" y="136346"/>
                    <a:pt x="33257" y="136346"/>
                  </a:cubicBezTo>
                  <a:lnTo>
                    <a:pt x="132552" y="136346"/>
                  </a:lnTo>
                  <a:cubicBezTo>
                    <a:pt x="165582" y="136346"/>
                    <a:pt x="166037" y="109436"/>
                    <a:pt x="166037" y="109132"/>
                  </a:cubicBezTo>
                  <a:lnTo>
                    <a:pt x="166037" y="26682"/>
                  </a:lnTo>
                  <a:cubicBezTo>
                    <a:pt x="165906" y="19990"/>
                    <a:pt x="163250" y="13596"/>
                    <a:pt x="158602" y="8776"/>
                  </a:cubicBezTo>
                  <a:cubicBezTo>
                    <a:pt x="151530" y="2311"/>
                    <a:pt x="142112" y="-967"/>
                    <a:pt x="132552" y="-279"/>
                  </a:cubicBezTo>
                  <a:close/>
                </a:path>
              </a:pathLst>
            </a:custGeom>
            <a:solidFill>
              <a:srgbClr val="6278BE"/>
            </a:solidFill>
            <a:ln w="5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3" name="자유형: 도형 22">
              <a:extLst>
                <a:ext uri="{FF2B5EF4-FFF2-40B4-BE49-F238E27FC236}">
                  <a16:creationId xmlns="" xmlns:a16="http://schemas.microsoft.com/office/drawing/2014/main" id="{AB957A33-8F8E-43E4-89A8-CE1D162A1C10}"/>
                </a:ext>
              </a:extLst>
            </p:cNvPr>
            <p:cNvSpPr/>
            <p:nvPr/>
          </p:nvSpPr>
          <p:spPr>
            <a:xfrm>
              <a:off x="341582" y="6498944"/>
              <a:ext cx="65353" cy="149624"/>
            </a:xfrm>
            <a:custGeom>
              <a:avLst/>
              <a:gdLst>
                <a:gd name="connsiteX0" fmla="*/ 0 w 65353"/>
                <a:gd name="connsiteY0" fmla="*/ 21245 h 149624"/>
                <a:gd name="connsiteX1" fmla="*/ 0 w 65353"/>
                <a:gd name="connsiteY1" fmla="*/ 34599 h 149624"/>
                <a:gd name="connsiteX2" fmla="*/ 29288 w 65353"/>
                <a:gd name="connsiteY2" fmla="*/ 34599 h 149624"/>
                <a:gd name="connsiteX3" fmla="*/ 29288 w 65353"/>
                <a:gd name="connsiteY3" fmla="*/ 149624 h 149624"/>
                <a:gd name="connsiteX4" fmla="*/ 65353 w 65353"/>
                <a:gd name="connsiteY4" fmla="*/ 149624 h 149624"/>
                <a:gd name="connsiteX5" fmla="*/ 65353 w 65353"/>
                <a:gd name="connsiteY5" fmla="*/ 0 h 149624"/>
                <a:gd name="connsiteX6" fmla="*/ 0 w 65353"/>
                <a:gd name="connsiteY6" fmla="*/ 21245 h 149624"/>
                <a:gd name="connsiteX7" fmla="*/ 0 w 65353"/>
                <a:gd name="connsiteY7" fmla="*/ 21245 h 1496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5353" h="149624">
                  <a:moveTo>
                    <a:pt x="0" y="21245"/>
                  </a:moveTo>
                  <a:lnTo>
                    <a:pt x="0" y="34599"/>
                  </a:lnTo>
                  <a:lnTo>
                    <a:pt x="29288" y="34599"/>
                  </a:lnTo>
                  <a:lnTo>
                    <a:pt x="29288" y="149624"/>
                  </a:lnTo>
                  <a:lnTo>
                    <a:pt x="65353" y="149624"/>
                  </a:lnTo>
                  <a:lnTo>
                    <a:pt x="65353" y="0"/>
                  </a:lnTo>
                  <a:lnTo>
                    <a:pt x="0" y="21245"/>
                  </a:lnTo>
                  <a:lnTo>
                    <a:pt x="0" y="21245"/>
                  </a:lnTo>
                  <a:close/>
                </a:path>
              </a:pathLst>
            </a:custGeom>
            <a:solidFill>
              <a:srgbClr val="6278BE"/>
            </a:solidFill>
            <a:ln w="5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4" name="자유형: 도형 23">
              <a:extLst>
                <a:ext uri="{FF2B5EF4-FFF2-40B4-BE49-F238E27FC236}">
                  <a16:creationId xmlns="" xmlns:a16="http://schemas.microsoft.com/office/drawing/2014/main" id="{3FBDB1AD-00DB-4562-81BA-6A614D1AEECA}"/>
                </a:ext>
              </a:extLst>
            </p:cNvPr>
            <p:cNvSpPr/>
            <p:nvPr/>
          </p:nvSpPr>
          <p:spPr>
            <a:xfrm>
              <a:off x="427421" y="6512146"/>
              <a:ext cx="114974" cy="135714"/>
            </a:xfrm>
            <a:custGeom>
              <a:avLst/>
              <a:gdLst>
                <a:gd name="connsiteX0" fmla="*/ 43957 w 114974"/>
                <a:gd name="connsiteY0" fmla="*/ 66011 h 135714"/>
                <a:gd name="connsiteX1" fmla="*/ 114520 w 114974"/>
                <a:gd name="connsiteY1" fmla="*/ 0 h 135714"/>
                <a:gd name="connsiteX2" fmla="*/ 68186 w 114974"/>
                <a:gd name="connsiteY2" fmla="*/ 0 h 135714"/>
                <a:gd name="connsiteX3" fmla="*/ 0 w 114974"/>
                <a:gd name="connsiteY3" fmla="*/ 66011 h 135714"/>
                <a:gd name="connsiteX4" fmla="*/ 68843 w 114974"/>
                <a:gd name="connsiteY4" fmla="*/ 135714 h 135714"/>
                <a:gd name="connsiteX5" fmla="*/ 114975 w 114974"/>
                <a:gd name="connsiteY5" fmla="*/ 135714 h 135714"/>
                <a:gd name="connsiteX6" fmla="*/ 43957 w 114974"/>
                <a:gd name="connsiteY6" fmla="*/ 66011 h 135714"/>
                <a:gd name="connsiteX7" fmla="*/ 43957 w 114974"/>
                <a:gd name="connsiteY7" fmla="*/ 66011 h 135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4974" h="135714">
                  <a:moveTo>
                    <a:pt x="43957" y="66011"/>
                  </a:moveTo>
                  <a:lnTo>
                    <a:pt x="114520" y="0"/>
                  </a:lnTo>
                  <a:lnTo>
                    <a:pt x="68186" y="0"/>
                  </a:lnTo>
                  <a:lnTo>
                    <a:pt x="0" y="66011"/>
                  </a:lnTo>
                  <a:lnTo>
                    <a:pt x="68843" y="135714"/>
                  </a:lnTo>
                  <a:lnTo>
                    <a:pt x="114975" y="135714"/>
                  </a:lnTo>
                  <a:lnTo>
                    <a:pt x="43957" y="66011"/>
                  </a:lnTo>
                  <a:lnTo>
                    <a:pt x="43957" y="66011"/>
                  </a:lnTo>
                  <a:close/>
                </a:path>
              </a:pathLst>
            </a:custGeom>
            <a:solidFill>
              <a:srgbClr val="6278BE"/>
            </a:solidFill>
            <a:ln w="5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  <p:sp>
        <p:nvSpPr>
          <p:cNvPr id="4" name="직사각형 3">
            <a:extLst>
              <a:ext uri="{FF2B5EF4-FFF2-40B4-BE49-F238E27FC236}">
                <a16:creationId xmlns="" xmlns:a16="http://schemas.microsoft.com/office/drawing/2014/main" id="{4FC057CF-492B-44C1-B5AB-7F68001C34C5}"/>
              </a:ext>
            </a:extLst>
          </p:cNvPr>
          <p:cNvSpPr/>
          <p:nvPr userDrawn="1"/>
        </p:nvSpPr>
        <p:spPr>
          <a:xfrm>
            <a:off x="0" y="6446520"/>
            <a:ext cx="1179576" cy="41148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25" name="그룹 24" hidden="1">
            <a:extLst>
              <a:ext uri="{FF2B5EF4-FFF2-40B4-BE49-F238E27FC236}">
                <a16:creationId xmlns="" xmlns:a16="http://schemas.microsoft.com/office/drawing/2014/main" id="{B8DF779B-0E18-4BCA-AB74-A1F17B8EE222}"/>
              </a:ext>
            </a:extLst>
          </p:cNvPr>
          <p:cNvGrpSpPr/>
          <p:nvPr userDrawn="1"/>
        </p:nvGrpSpPr>
        <p:grpSpPr>
          <a:xfrm>
            <a:off x="-1655271" y="1428619"/>
            <a:ext cx="1173019" cy="3709968"/>
            <a:chOff x="-1662546" y="695044"/>
            <a:chExt cx="1173019" cy="3709968"/>
          </a:xfrm>
        </p:grpSpPr>
        <p:grpSp>
          <p:nvGrpSpPr>
            <p:cNvPr id="26" name="그룹 25">
              <a:extLst>
                <a:ext uri="{FF2B5EF4-FFF2-40B4-BE49-F238E27FC236}">
                  <a16:creationId xmlns="" xmlns:a16="http://schemas.microsoft.com/office/drawing/2014/main" id="{72BB2C27-98EB-4AD3-B227-6C081349B681}"/>
                </a:ext>
              </a:extLst>
            </p:cNvPr>
            <p:cNvGrpSpPr/>
            <p:nvPr/>
          </p:nvGrpSpPr>
          <p:grpSpPr>
            <a:xfrm>
              <a:off x="-1662546" y="695044"/>
              <a:ext cx="1173019" cy="3084946"/>
              <a:chOff x="-1662546" y="695044"/>
              <a:chExt cx="1173019" cy="3084946"/>
            </a:xfrm>
          </p:grpSpPr>
          <p:sp>
            <p:nvSpPr>
              <p:cNvPr id="29" name="타원 28">
                <a:extLst>
                  <a:ext uri="{FF2B5EF4-FFF2-40B4-BE49-F238E27FC236}">
                    <a16:creationId xmlns="" xmlns:a16="http://schemas.microsoft.com/office/drawing/2014/main" id="{20E08D34-740F-439D-B20E-64C4DBFAF210}"/>
                  </a:ext>
                </a:extLst>
              </p:cNvPr>
              <p:cNvSpPr/>
              <p:nvPr/>
            </p:nvSpPr>
            <p:spPr>
              <a:xfrm>
                <a:off x="-1034473" y="695044"/>
                <a:ext cx="544946" cy="544946"/>
              </a:xfrm>
              <a:prstGeom prst="ellipse">
                <a:avLst/>
              </a:prstGeom>
              <a:solidFill>
                <a:srgbClr val="00256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0" name="타원 29">
                <a:extLst>
                  <a:ext uri="{FF2B5EF4-FFF2-40B4-BE49-F238E27FC236}">
                    <a16:creationId xmlns="" xmlns:a16="http://schemas.microsoft.com/office/drawing/2014/main" id="{8041B359-5823-4E3C-9666-FEC659ECB34E}"/>
                  </a:ext>
                </a:extLst>
              </p:cNvPr>
              <p:cNvSpPr/>
              <p:nvPr/>
            </p:nvSpPr>
            <p:spPr>
              <a:xfrm>
                <a:off x="-1034473" y="1350826"/>
                <a:ext cx="544946" cy="544946"/>
              </a:xfrm>
              <a:prstGeom prst="ellipse">
                <a:avLst/>
              </a:prstGeom>
              <a:solidFill>
                <a:srgbClr val="003AA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1" name="타원 30">
                <a:extLst>
                  <a:ext uri="{FF2B5EF4-FFF2-40B4-BE49-F238E27FC236}">
                    <a16:creationId xmlns="" xmlns:a16="http://schemas.microsoft.com/office/drawing/2014/main" id="{75435B14-CE8D-4DE7-8D6B-DDF686ADB7F6}"/>
                  </a:ext>
                </a:extLst>
              </p:cNvPr>
              <p:cNvSpPr/>
              <p:nvPr/>
            </p:nvSpPr>
            <p:spPr>
              <a:xfrm>
                <a:off x="-1662546" y="2006608"/>
                <a:ext cx="544946" cy="544946"/>
              </a:xfrm>
              <a:prstGeom prst="ellipse">
                <a:avLst/>
              </a:prstGeom>
              <a:solidFill>
                <a:srgbClr val="0390E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2" name="타원 31">
                <a:extLst>
                  <a:ext uri="{FF2B5EF4-FFF2-40B4-BE49-F238E27FC236}">
                    <a16:creationId xmlns="" xmlns:a16="http://schemas.microsoft.com/office/drawing/2014/main" id="{6DC4EB35-4EEA-44AD-B3C2-7D34528D8FFF}"/>
                  </a:ext>
                </a:extLst>
              </p:cNvPr>
              <p:cNvSpPr/>
              <p:nvPr/>
            </p:nvSpPr>
            <p:spPr>
              <a:xfrm>
                <a:off x="-1034473" y="2603920"/>
                <a:ext cx="544946" cy="544946"/>
              </a:xfrm>
              <a:prstGeom prst="ellipse">
                <a:avLst/>
              </a:prstGeom>
              <a:solidFill>
                <a:srgbClr val="8FB2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>
                  <a:lnSpc>
                    <a:spcPct val="90000"/>
                  </a:lnSpc>
                </a:pPr>
                <a:endParaRPr lang="ko-KR" altLang="en-US" sz="900" b="1">
                  <a:ln>
                    <a:solidFill>
                      <a:prstClr val="white">
                        <a:alpha val="0"/>
                      </a:prstClr>
                    </a:solidFill>
                  </a:ln>
                  <a:gradFill>
                    <a:gsLst>
                      <a:gs pos="100000">
                        <a:schemeClr val="bg1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ea typeface="맑은 고딕" panose="020B0503020000020004" pitchFamily="50" charset="-127"/>
                </a:endParaRPr>
              </a:p>
            </p:txBody>
          </p:sp>
          <p:sp>
            <p:nvSpPr>
              <p:cNvPr id="33" name="타원 32">
                <a:extLst>
                  <a:ext uri="{FF2B5EF4-FFF2-40B4-BE49-F238E27FC236}">
                    <a16:creationId xmlns="" xmlns:a16="http://schemas.microsoft.com/office/drawing/2014/main" id="{91805451-6BAB-4E22-A7A9-7D6DBF6D9158}"/>
                  </a:ext>
                </a:extLst>
              </p:cNvPr>
              <p:cNvSpPr/>
              <p:nvPr/>
            </p:nvSpPr>
            <p:spPr>
              <a:xfrm>
                <a:off x="-1034473" y="3231993"/>
                <a:ext cx="544946" cy="544946"/>
              </a:xfrm>
              <a:prstGeom prst="ellipse">
                <a:avLst/>
              </a:prstGeom>
              <a:solidFill>
                <a:srgbClr val="F2F2F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>
                  <a:lnSpc>
                    <a:spcPct val="90000"/>
                  </a:lnSpc>
                </a:pPr>
                <a:endParaRPr lang="ko-KR" altLang="en-US" sz="900" b="1">
                  <a:ln>
                    <a:solidFill>
                      <a:prstClr val="white">
                        <a:alpha val="0"/>
                      </a:prstClr>
                    </a:solidFill>
                  </a:ln>
                  <a:gradFill>
                    <a:gsLst>
                      <a:gs pos="100000">
                        <a:schemeClr val="bg1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ea typeface="맑은 고딕" panose="020B0503020000020004" pitchFamily="50" charset="-127"/>
                </a:endParaRPr>
              </a:p>
            </p:txBody>
          </p:sp>
          <p:sp>
            <p:nvSpPr>
              <p:cNvPr id="34" name="타원 33">
                <a:extLst>
                  <a:ext uri="{FF2B5EF4-FFF2-40B4-BE49-F238E27FC236}">
                    <a16:creationId xmlns="" xmlns:a16="http://schemas.microsoft.com/office/drawing/2014/main" id="{A24C7600-96CF-40D7-8FD6-B414057C7EB3}"/>
                  </a:ext>
                </a:extLst>
              </p:cNvPr>
              <p:cNvSpPr/>
              <p:nvPr/>
            </p:nvSpPr>
            <p:spPr>
              <a:xfrm>
                <a:off x="-1662546" y="695044"/>
                <a:ext cx="544946" cy="544946"/>
              </a:xfrm>
              <a:prstGeom prst="ellipse">
                <a:avLst/>
              </a:prstGeom>
              <a:solidFill>
                <a:schemeClr val="tx1">
                  <a:lumMod val="95000"/>
                  <a:lumOff val="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5" name="타원 34">
                <a:extLst>
                  <a:ext uri="{FF2B5EF4-FFF2-40B4-BE49-F238E27FC236}">
                    <a16:creationId xmlns="" xmlns:a16="http://schemas.microsoft.com/office/drawing/2014/main" id="{9C391E7F-79A9-4A9E-8B5D-166FB9B9BBE9}"/>
                  </a:ext>
                </a:extLst>
              </p:cNvPr>
              <p:cNvSpPr/>
              <p:nvPr/>
            </p:nvSpPr>
            <p:spPr>
              <a:xfrm>
                <a:off x="-1662546" y="1350826"/>
                <a:ext cx="544946" cy="544946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6" name="타원 35">
                <a:extLst>
                  <a:ext uri="{FF2B5EF4-FFF2-40B4-BE49-F238E27FC236}">
                    <a16:creationId xmlns="" xmlns:a16="http://schemas.microsoft.com/office/drawing/2014/main" id="{CE8456B5-06C0-48AE-9FF1-2620240814E8}"/>
                  </a:ext>
                </a:extLst>
              </p:cNvPr>
              <p:cNvSpPr/>
              <p:nvPr/>
            </p:nvSpPr>
            <p:spPr>
              <a:xfrm>
                <a:off x="-1034473" y="2006608"/>
                <a:ext cx="544946" cy="544946"/>
              </a:xfrm>
              <a:prstGeom prst="ellipse">
                <a:avLst/>
              </a:prstGeom>
              <a:solidFill>
                <a:srgbClr val="6278B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>
                  <a:lnSpc>
                    <a:spcPct val="90000"/>
                  </a:lnSpc>
                </a:pPr>
                <a:endParaRPr lang="ko-KR" altLang="en-US" sz="900" b="1">
                  <a:ln>
                    <a:solidFill>
                      <a:prstClr val="white">
                        <a:alpha val="0"/>
                      </a:prstClr>
                    </a:solidFill>
                  </a:ln>
                  <a:gradFill>
                    <a:gsLst>
                      <a:gs pos="100000">
                        <a:schemeClr val="bg1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ea typeface="맑은 고딕" panose="020B0503020000020004" pitchFamily="50" charset="-127"/>
                </a:endParaRPr>
              </a:p>
            </p:txBody>
          </p:sp>
          <p:sp>
            <p:nvSpPr>
              <p:cNvPr id="37" name="타원 36">
                <a:extLst>
                  <a:ext uri="{FF2B5EF4-FFF2-40B4-BE49-F238E27FC236}">
                    <a16:creationId xmlns="" xmlns:a16="http://schemas.microsoft.com/office/drawing/2014/main" id="{C544D394-F8E1-470E-841F-49B00148686C}"/>
                  </a:ext>
                </a:extLst>
              </p:cNvPr>
              <p:cNvSpPr/>
              <p:nvPr/>
            </p:nvSpPr>
            <p:spPr>
              <a:xfrm>
                <a:off x="-1662546" y="2643917"/>
                <a:ext cx="544946" cy="544946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8" name="타원 37">
                <a:extLst>
                  <a:ext uri="{FF2B5EF4-FFF2-40B4-BE49-F238E27FC236}">
                    <a16:creationId xmlns="" xmlns:a16="http://schemas.microsoft.com/office/drawing/2014/main" id="{9FFFCCEC-72CA-423D-831E-6C5C729FB2DE}"/>
                  </a:ext>
                </a:extLst>
              </p:cNvPr>
              <p:cNvSpPr/>
              <p:nvPr/>
            </p:nvSpPr>
            <p:spPr>
              <a:xfrm>
                <a:off x="-1662546" y="3235044"/>
                <a:ext cx="544946" cy="544946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27" name="타원 26">
              <a:extLst>
                <a:ext uri="{FF2B5EF4-FFF2-40B4-BE49-F238E27FC236}">
                  <a16:creationId xmlns="" xmlns:a16="http://schemas.microsoft.com/office/drawing/2014/main" id="{98CE7016-6017-4F9E-BFD9-4A465A2D3E06}"/>
                </a:ext>
              </a:extLst>
            </p:cNvPr>
            <p:cNvSpPr/>
            <p:nvPr/>
          </p:nvSpPr>
          <p:spPr>
            <a:xfrm>
              <a:off x="-1040356" y="3860066"/>
              <a:ext cx="544946" cy="544946"/>
            </a:xfrm>
            <a:prstGeom prst="ellipse">
              <a:avLst/>
            </a:prstGeom>
            <a:solidFill>
              <a:srgbClr val="B5C8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>
                <a:lnSpc>
                  <a:spcPct val="90000"/>
                </a:lnSpc>
              </a:pPr>
              <a:endParaRPr lang="ko-KR" altLang="en-US" sz="900" b="1">
                <a:ln>
                  <a:solidFill>
                    <a:prstClr val="white">
                      <a:alpha val="0"/>
                    </a:prstClr>
                  </a:solidFill>
                </a:ln>
                <a:gradFill>
                  <a:gsLst>
                    <a:gs pos="100000">
                      <a:schemeClr val="bg1"/>
                    </a:gs>
                    <a:gs pos="100000">
                      <a:schemeClr val="bg1"/>
                    </a:gs>
                  </a:gsLst>
                  <a:lin ang="5400000" scaled="1"/>
                </a:gradFill>
                <a:ea typeface="맑은 고딕" panose="020B0503020000020004" pitchFamily="50" charset="-127"/>
              </a:endParaRPr>
            </a:p>
          </p:txBody>
        </p:sp>
        <p:sp>
          <p:nvSpPr>
            <p:cNvPr id="28" name="타원 27">
              <a:extLst>
                <a:ext uri="{FF2B5EF4-FFF2-40B4-BE49-F238E27FC236}">
                  <a16:creationId xmlns="" xmlns:a16="http://schemas.microsoft.com/office/drawing/2014/main" id="{7D36E296-EBAF-4BA0-A294-E78C0297512F}"/>
                </a:ext>
              </a:extLst>
            </p:cNvPr>
            <p:cNvSpPr/>
            <p:nvPr/>
          </p:nvSpPr>
          <p:spPr>
            <a:xfrm>
              <a:off x="-1659481" y="3860066"/>
              <a:ext cx="544946" cy="544946"/>
            </a:xfrm>
            <a:prstGeom prst="ellipse">
              <a:avLst/>
            </a:prstGeom>
            <a:solidFill>
              <a:srgbClr val="EBF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39" name="슬라이드 번호 개체 틀 5">
            <a:extLst>
              <a:ext uri="{FF2B5EF4-FFF2-40B4-BE49-F238E27FC236}">
                <a16:creationId xmlns="" xmlns:a16="http://schemas.microsoft.com/office/drawing/2014/main" id="{441023DD-0C9A-47CE-BC63-E673A07447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974736" y="6641112"/>
            <a:ext cx="141064" cy="138499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r">
              <a:defRPr sz="900">
                <a:gradFill>
                  <a:gsLst>
                    <a:gs pos="10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1"/>
                </a:gradFill>
              </a:defRPr>
            </a:lvl1pPr>
          </a:lstStyle>
          <a:p>
            <a:fld id="{2BCD91CA-CB3C-45C6-BF74-EAD1D2DCCC2B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293816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사용자 지정 레이아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그림 24">
            <a:extLst>
              <a:ext uri="{FF2B5EF4-FFF2-40B4-BE49-F238E27FC236}">
                <a16:creationId xmlns="" xmlns:a16="http://schemas.microsoft.com/office/drawing/2014/main" id="{B8A6301A-5971-4832-B237-16AD188E1D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0972"/>
          <a:stretch/>
        </p:blipFill>
        <p:spPr>
          <a:xfrm>
            <a:off x="5639" y="1438275"/>
            <a:ext cx="12180722" cy="5419725"/>
          </a:xfrm>
          <a:prstGeom prst="rect">
            <a:avLst/>
          </a:prstGeom>
        </p:spPr>
      </p:pic>
      <p:sp>
        <p:nvSpPr>
          <p:cNvPr id="2" name="직사각형 1">
            <a:extLst>
              <a:ext uri="{FF2B5EF4-FFF2-40B4-BE49-F238E27FC236}">
                <a16:creationId xmlns="" xmlns:a16="http://schemas.microsoft.com/office/drawing/2014/main" id="{1FC90DB1-7A24-45B7-A500-E2598D03E838}"/>
              </a:ext>
            </a:extLst>
          </p:cNvPr>
          <p:cNvSpPr/>
          <p:nvPr userDrawn="1"/>
        </p:nvSpPr>
        <p:spPr>
          <a:xfrm>
            <a:off x="0" y="0"/>
            <a:ext cx="12192000" cy="818707"/>
          </a:xfrm>
          <a:prstGeom prst="rect">
            <a:avLst/>
          </a:prstGeom>
          <a:gradFill flip="none" rotWithShape="1">
            <a:gsLst>
              <a:gs pos="0">
                <a:srgbClr val="003AA2"/>
              </a:gs>
              <a:gs pos="50000">
                <a:srgbClr val="002568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ko-KR" altLang="en-US"/>
          </a:p>
        </p:txBody>
      </p:sp>
      <p:pic>
        <p:nvPicPr>
          <p:cNvPr id="18" name="그림 17">
            <a:extLst>
              <a:ext uri="{FF2B5EF4-FFF2-40B4-BE49-F238E27FC236}">
                <a16:creationId xmlns="" xmlns:a16="http://schemas.microsoft.com/office/drawing/2014/main" id="{052C3903-58F5-483A-97AB-089D75D8DB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4783" r="23314" b="71406"/>
          <a:stretch/>
        </p:blipFill>
        <p:spPr>
          <a:xfrm>
            <a:off x="9555182" y="0"/>
            <a:ext cx="2636818" cy="818707"/>
          </a:xfrm>
          <a:prstGeom prst="rect">
            <a:avLst/>
          </a:prstGeom>
        </p:spPr>
      </p:pic>
      <p:sp>
        <p:nvSpPr>
          <p:cNvPr id="8" name="텍스트 개체 틀 7">
            <a:extLst>
              <a:ext uri="{FF2B5EF4-FFF2-40B4-BE49-F238E27FC236}">
                <a16:creationId xmlns="" xmlns:a16="http://schemas.microsoft.com/office/drawing/2014/main" id="{6F43FFB1-FDE9-41AF-B20A-C098B8C6156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5231" y="233832"/>
            <a:ext cx="9178809" cy="369332"/>
          </a:xfrm>
        </p:spPr>
        <p:txBody>
          <a:bodyPr wrap="square" lIns="0" tIns="0" rIns="0" bIns="0" anchor="ctr">
            <a:spAutoFit/>
          </a:bodyPr>
          <a:lstStyle>
            <a:lvl1pPr marL="0" indent="0">
              <a:lnSpc>
                <a:spcPct val="100000"/>
              </a:lnSpc>
              <a:buNone/>
              <a:defRPr sz="2400" b="1" spc="0" baseline="0">
                <a:gradFill flip="none" rotWithShape="1">
                  <a:gsLst>
                    <a:gs pos="100000">
                      <a:schemeClr val="bg1"/>
                    </a:gs>
                    <a:gs pos="100000">
                      <a:schemeClr val="bg1"/>
                    </a:gs>
                  </a:gsLst>
                  <a:lin ang="0" scaled="1"/>
                  <a:tileRect/>
                </a:gradFill>
                <a:effectLst/>
                <a:latin typeface="Arial" panose="020B0604020202020204" pitchFamily="34" charset="0"/>
                <a:ea typeface="MyLOTTE_KR_Bold" panose="020B0800000000000000" pitchFamily="50" charset="-127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/>
              <a:t>Add</a:t>
            </a:r>
            <a:r>
              <a:rPr lang="ko-KR" altLang="en-US"/>
              <a:t> </a:t>
            </a:r>
            <a:r>
              <a:rPr lang="en-US" altLang="ko-KR"/>
              <a:t>title</a:t>
            </a:r>
            <a:endParaRPr lang="ko-KR" altLang="en-US"/>
          </a:p>
        </p:txBody>
      </p:sp>
      <p:sp>
        <p:nvSpPr>
          <p:cNvPr id="5" name="자유형: 도형 4">
            <a:extLst>
              <a:ext uri="{FF2B5EF4-FFF2-40B4-BE49-F238E27FC236}">
                <a16:creationId xmlns="" xmlns:a16="http://schemas.microsoft.com/office/drawing/2014/main" id="{859CB0EE-8F48-44BD-B9DC-C67238C11024}"/>
              </a:ext>
            </a:extLst>
          </p:cNvPr>
          <p:cNvSpPr/>
          <p:nvPr/>
        </p:nvSpPr>
        <p:spPr>
          <a:xfrm>
            <a:off x="11248074" y="306350"/>
            <a:ext cx="103555" cy="97526"/>
          </a:xfrm>
          <a:custGeom>
            <a:avLst/>
            <a:gdLst>
              <a:gd name="connsiteX0" fmla="*/ 103555 w 103555"/>
              <a:gd name="connsiteY0" fmla="*/ 97527 h 97526"/>
              <a:gd name="connsiteX1" fmla="*/ 48104 w 103555"/>
              <a:gd name="connsiteY1" fmla="*/ 97527 h 97526"/>
              <a:gd name="connsiteX2" fmla="*/ 0 w 103555"/>
              <a:gd name="connsiteY2" fmla="*/ 34885 h 97526"/>
              <a:gd name="connsiteX3" fmla="*/ 31776 w 103555"/>
              <a:gd name="connsiteY3" fmla="*/ 0 h 97526"/>
              <a:gd name="connsiteX4" fmla="*/ 103555 w 103555"/>
              <a:gd name="connsiteY4" fmla="*/ 97527 h 97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555" h="97526">
                <a:moveTo>
                  <a:pt x="103555" y="97527"/>
                </a:moveTo>
                <a:lnTo>
                  <a:pt x="48104" y="97527"/>
                </a:lnTo>
                <a:lnTo>
                  <a:pt x="0" y="34885"/>
                </a:lnTo>
                <a:lnTo>
                  <a:pt x="31776" y="0"/>
                </a:lnTo>
                <a:lnTo>
                  <a:pt x="103555" y="97527"/>
                </a:lnTo>
                <a:close/>
              </a:path>
            </a:pathLst>
          </a:custGeom>
          <a:solidFill>
            <a:schemeClr val="bg1"/>
          </a:solidFill>
          <a:ln w="3128" cap="flat">
            <a:noFill/>
            <a:prstDash val="solid"/>
            <a:miter/>
          </a:ln>
        </p:spPr>
        <p:txBody>
          <a:bodyPr rtlCol="0" anchor="ctr"/>
          <a:lstStyle/>
          <a:p>
            <a:endParaRPr lang="ko-KR" altLang="en-US"/>
          </a:p>
        </p:txBody>
      </p:sp>
      <p:sp>
        <p:nvSpPr>
          <p:cNvPr id="6" name="자유형: 도형 5">
            <a:extLst>
              <a:ext uri="{FF2B5EF4-FFF2-40B4-BE49-F238E27FC236}">
                <a16:creationId xmlns="" xmlns:a16="http://schemas.microsoft.com/office/drawing/2014/main" id="{C7E826E6-D168-42C5-BA34-D65EE37895E2}"/>
              </a:ext>
            </a:extLst>
          </p:cNvPr>
          <p:cNvSpPr/>
          <p:nvPr/>
        </p:nvSpPr>
        <p:spPr>
          <a:xfrm>
            <a:off x="11857912" y="228260"/>
            <a:ext cx="151941" cy="176370"/>
          </a:xfrm>
          <a:custGeom>
            <a:avLst/>
            <a:gdLst>
              <a:gd name="connsiteX0" fmla="*/ 79640 w 151941"/>
              <a:gd name="connsiteY0" fmla="*/ 41352 h 176370"/>
              <a:gd name="connsiteX1" fmla="*/ 132234 w 151941"/>
              <a:gd name="connsiteY1" fmla="*/ 41352 h 176370"/>
              <a:gd name="connsiteX2" fmla="*/ 149346 w 151941"/>
              <a:gd name="connsiteY2" fmla="*/ 4364 h 176370"/>
              <a:gd name="connsiteX3" fmla="*/ 151481 w 151941"/>
              <a:gd name="connsiteY3" fmla="*/ -378 h 176370"/>
              <a:gd name="connsiteX4" fmla="*/ 75432 w 151941"/>
              <a:gd name="connsiteY4" fmla="*/ -378 h 176370"/>
              <a:gd name="connsiteX5" fmla="*/ -460 w 151941"/>
              <a:gd name="connsiteY5" fmla="*/ 86661 h 176370"/>
              <a:gd name="connsiteX6" fmla="*/ 68619 w 151941"/>
              <a:gd name="connsiteY6" fmla="*/ 175993 h 176370"/>
              <a:gd name="connsiteX7" fmla="*/ 142972 w 151941"/>
              <a:gd name="connsiteY7" fmla="*/ 175993 h 176370"/>
              <a:gd name="connsiteX8" fmla="*/ 142972 w 151941"/>
              <a:gd name="connsiteY8" fmla="*/ 134074 h 176370"/>
              <a:gd name="connsiteX9" fmla="*/ 75432 w 151941"/>
              <a:gd name="connsiteY9" fmla="*/ 134074 h 176370"/>
              <a:gd name="connsiteX10" fmla="*/ 43719 w 151941"/>
              <a:gd name="connsiteY10" fmla="*/ 86033 h 176370"/>
              <a:gd name="connsiteX11" fmla="*/ 79640 w 151941"/>
              <a:gd name="connsiteY11" fmla="*/ 41352 h 176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51941" h="176370">
                <a:moveTo>
                  <a:pt x="79640" y="41352"/>
                </a:moveTo>
                <a:lnTo>
                  <a:pt x="132234" y="41352"/>
                </a:lnTo>
                <a:lnTo>
                  <a:pt x="149346" y="4364"/>
                </a:lnTo>
                <a:lnTo>
                  <a:pt x="151481" y="-378"/>
                </a:lnTo>
                <a:lnTo>
                  <a:pt x="75432" y="-378"/>
                </a:lnTo>
                <a:cubicBezTo>
                  <a:pt x="24848" y="-378"/>
                  <a:pt x="-460" y="34444"/>
                  <a:pt x="-460" y="86661"/>
                </a:cubicBezTo>
                <a:cubicBezTo>
                  <a:pt x="-460" y="138879"/>
                  <a:pt x="22273" y="175993"/>
                  <a:pt x="68619" y="175993"/>
                </a:cubicBezTo>
                <a:lnTo>
                  <a:pt x="142972" y="175993"/>
                </a:lnTo>
                <a:lnTo>
                  <a:pt x="142972" y="134074"/>
                </a:lnTo>
                <a:lnTo>
                  <a:pt x="75432" y="134074"/>
                </a:lnTo>
                <a:cubicBezTo>
                  <a:pt x="54520" y="134074"/>
                  <a:pt x="44033" y="119348"/>
                  <a:pt x="43719" y="86033"/>
                </a:cubicBezTo>
                <a:cubicBezTo>
                  <a:pt x="44158" y="53535"/>
                  <a:pt x="56279" y="41478"/>
                  <a:pt x="79640" y="41352"/>
                </a:cubicBezTo>
              </a:path>
            </a:pathLst>
          </a:custGeom>
          <a:solidFill>
            <a:schemeClr val="bg1"/>
          </a:solidFill>
          <a:ln w="3128" cap="flat">
            <a:noFill/>
            <a:prstDash val="solid"/>
            <a:miter/>
          </a:ln>
        </p:spPr>
        <p:txBody>
          <a:bodyPr rtlCol="0" anchor="ctr"/>
          <a:lstStyle/>
          <a:p>
            <a:endParaRPr lang="ko-KR" altLang="en-US"/>
          </a:p>
        </p:txBody>
      </p:sp>
      <p:sp>
        <p:nvSpPr>
          <p:cNvPr id="7" name="자유형: 도형 6">
            <a:extLst>
              <a:ext uri="{FF2B5EF4-FFF2-40B4-BE49-F238E27FC236}">
                <a16:creationId xmlns="" xmlns:a16="http://schemas.microsoft.com/office/drawing/2014/main" id="{25A96B13-5007-4412-87AA-3025AC17E452}"/>
              </a:ext>
            </a:extLst>
          </p:cNvPr>
          <p:cNvSpPr/>
          <p:nvPr/>
        </p:nvSpPr>
        <p:spPr>
          <a:xfrm>
            <a:off x="11353732" y="229233"/>
            <a:ext cx="180075" cy="173858"/>
          </a:xfrm>
          <a:custGeom>
            <a:avLst/>
            <a:gdLst>
              <a:gd name="connsiteX0" fmla="*/ -460 w 180075"/>
              <a:gd name="connsiteY0" fmla="*/ 87038 h 173858"/>
              <a:gd name="connsiteX1" fmla="*/ -460 w 180075"/>
              <a:gd name="connsiteY1" fmla="*/ 86536 h 173858"/>
              <a:gd name="connsiteX2" fmla="*/ 89813 w 180075"/>
              <a:gd name="connsiteY2" fmla="*/ -378 h 173858"/>
              <a:gd name="connsiteX3" fmla="*/ 179615 w 180075"/>
              <a:gd name="connsiteY3" fmla="*/ 86065 h 173858"/>
              <a:gd name="connsiteX4" fmla="*/ 179615 w 180075"/>
              <a:gd name="connsiteY4" fmla="*/ 86536 h 173858"/>
              <a:gd name="connsiteX5" fmla="*/ 89342 w 180075"/>
              <a:gd name="connsiteY5" fmla="*/ 173481 h 173858"/>
              <a:gd name="connsiteX6" fmla="*/ -460 w 180075"/>
              <a:gd name="connsiteY6" fmla="*/ 87038 h 173858"/>
              <a:gd name="connsiteX7" fmla="*/ 132328 w 180075"/>
              <a:gd name="connsiteY7" fmla="*/ 87038 h 173858"/>
              <a:gd name="connsiteX8" fmla="*/ 132328 w 180075"/>
              <a:gd name="connsiteY8" fmla="*/ 86536 h 173858"/>
              <a:gd name="connsiteX9" fmla="*/ 89342 w 180075"/>
              <a:gd name="connsiteY9" fmla="*/ 41415 h 173858"/>
              <a:gd name="connsiteX10" fmla="*/ 47079 w 180075"/>
              <a:gd name="connsiteY10" fmla="*/ 86065 h 173858"/>
              <a:gd name="connsiteX11" fmla="*/ 47079 w 180075"/>
              <a:gd name="connsiteY11" fmla="*/ 86536 h 173858"/>
              <a:gd name="connsiteX12" fmla="*/ 89813 w 180075"/>
              <a:gd name="connsiteY12" fmla="*/ 131688 h 173858"/>
              <a:gd name="connsiteX13" fmla="*/ 132328 w 180075"/>
              <a:gd name="connsiteY13" fmla="*/ 87038 h 1738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80075" h="173858">
                <a:moveTo>
                  <a:pt x="-460" y="87038"/>
                </a:moveTo>
                <a:lnTo>
                  <a:pt x="-460" y="86536"/>
                </a:lnTo>
                <a:cubicBezTo>
                  <a:pt x="-460" y="38557"/>
                  <a:pt x="38224" y="-378"/>
                  <a:pt x="89813" y="-378"/>
                </a:cubicBezTo>
                <a:cubicBezTo>
                  <a:pt x="141402" y="-378"/>
                  <a:pt x="179615" y="38055"/>
                  <a:pt x="179615" y="86065"/>
                </a:cubicBezTo>
                <a:lnTo>
                  <a:pt x="179615" y="86536"/>
                </a:lnTo>
                <a:cubicBezTo>
                  <a:pt x="179615" y="134545"/>
                  <a:pt x="140931" y="173481"/>
                  <a:pt x="89342" y="173481"/>
                </a:cubicBezTo>
                <a:cubicBezTo>
                  <a:pt x="37753" y="173481"/>
                  <a:pt x="-460" y="135016"/>
                  <a:pt x="-460" y="87038"/>
                </a:cubicBezTo>
                <a:moveTo>
                  <a:pt x="132328" y="87038"/>
                </a:moveTo>
                <a:lnTo>
                  <a:pt x="132328" y="86536"/>
                </a:lnTo>
                <a:cubicBezTo>
                  <a:pt x="132328" y="62421"/>
                  <a:pt x="114901" y="41415"/>
                  <a:pt x="89342" y="41415"/>
                </a:cubicBezTo>
                <a:cubicBezTo>
                  <a:pt x="63783" y="41415"/>
                  <a:pt x="47079" y="61950"/>
                  <a:pt x="47079" y="86065"/>
                </a:cubicBezTo>
                <a:lnTo>
                  <a:pt x="47079" y="86536"/>
                </a:lnTo>
                <a:cubicBezTo>
                  <a:pt x="47079" y="110682"/>
                  <a:pt x="64505" y="131688"/>
                  <a:pt x="89813" y="131688"/>
                </a:cubicBezTo>
                <a:cubicBezTo>
                  <a:pt x="115121" y="131688"/>
                  <a:pt x="132328" y="111153"/>
                  <a:pt x="132328" y="87038"/>
                </a:cubicBezTo>
              </a:path>
            </a:pathLst>
          </a:custGeom>
          <a:solidFill>
            <a:schemeClr val="bg1"/>
          </a:solidFill>
          <a:ln w="3128" cap="flat">
            <a:noFill/>
            <a:prstDash val="solid"/>
            <a:miter/>
          </a:ln>
        </p:spPr>
        <p:txBody>
          <a:bodyPr rtlCol="0" anchor="ctr"/>
          <a:lstStyle/>
          <a:p>
            <a:endParaRPr lang="ko-KR" altLang="en-US"/>
          </a:p>
        </p:txBody>
      </p:sp>
      <p:sp>
        <p:nvSpPr>
          <p:cNvPr id="10" name="자유형: 도형 9">
            <a:extLst>
              <a:ext uri="{FF2B5EF4-FFF2-40B4-BE49-F238E27FC236}">
                <a16:creationId xmlns="" xmlns:a16="http://schemas.microsoft.com/office/drawing/2014/main" id="{C6DA27E3-F6F6-4AEE-8C15-E9E154DC3021}"/>
              </a:ext>
            </a:extLst>
          </p:cNvPr>
          <p:cNvSpPr/>
          <p:nvPr/>
        </p:nvSpPr>
        <p:spPr>
          <a:xfrm>
            <a:off x="11539774" y="228040"/>
            <a:ext cx="150465" cy="176370"/>
          </a:xfrm>
          <a:custGeom>
            <a:avLst/>
            <a:gdLst>
              <a:gd name="connsiteX0" fmla="*/ 48198 w 150465"/>
              <a:gd name="connsiteY0" fmla="*/ 42829 h 176370"/>
              <a:gd name="connsiteX1" fmla="*/ 0 w 150465"/>
              <a:gd name="connsiteY1" fmla="*/ 42829 h 176370"/>
              <a:gd name="connsiteX2" fmla="*/ 0 w 150465"/>
              <a:gd name="connsiteY2" fmla="*/ 0 h 176370"/>
              <a:gd name="connsiteX3" fmla="*/ 150466 w 150465"/>
              <a:gd name="connsiteY3" fmla="*/ 0 h 176370"/>
              <a:gd name="connsiteX4" fmla="*/ 130747 w 150465"/>
              <a:gd name="connsiteY4" fmla="*/ 42829 h 176370"/>
              <a:gd name="connsiteX5" fmla="*/ 94041 w 150465"/>
              <a:gd name="connsiteY5" fmla="*/ 42829 h 176370"/>
              <a:gd name="connsiteX6" fmla="*/ 94041 w 150465"/>
              <a:gd name="connsiteY6" fmla="*/ 176370 h 176370"/>
              <a:gd name="connsiteX7" fmla="*/ 48198 w 150465"/>
              <a:gd name="connsiteY7" fmla="*/ 176370 h 176370"/>
              <a:gd name="connsiteX8" fmla="*/ 48198 w 150465"/>
              <a:gd name="connsiteY8" fmla="*/ 42829 h 176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0465" h="176370">
                <a:moveTo>
                  <a:pt x="48198" y="42829"/>
                </a:moveTo>
                <a:lnTo>
                  <a:pt x="0" y="42829"/>
                </a:lnTo>
                <a:lnTo>
                  <a:pt x="0" y="0"/>
                </a:lnTo>
                <a:lnTo>
                  <a:pt x="150466" y="0"/>
                </a:lnTo>
                <a:lnTo>
                  <a:pt x="130747" y="42829"/>
                </a:lnTo>
                <a:lnTo>
                  <a:pt x="94041" y="42829"/>
                </a:lnTo>
                <a:lnTo>
                  <a:pt x="94041" y="176370"/>
                </a:lnTo>
                <a:lnTo>
                  <a:pt x="48198" y="176370"/>
                </a:lnTo>
                <a:lnTo>
                  <a:pt x="48198" y="42829"/>
                </a:lnTo>
                <a:close/>
              </a:path>
            </a:pathLst>
          </a:custGeom>
          <a:solidFill>
            <a:schemeClr val="bg1"/>
          </a:solidFill>
          <a:ln w="3128" cap="flat">
            <a:noFill/>
            <a:prstDash val="solid"/>
            <a:miter/>
          </a:ln>
        </p:spPr>
        <p:txBody>
          <a:bodyPr rtlCol="0" anchor="ctr"/>
          <a:lstStyle/>
          <a:p>
            <a:endParaRPr lang="ko-KR" altLang="en-US"/>
          </a:p>
        </p:txBody>
      </p:sp>
      <p:sp>
        <p:nvSpPr>
          <p:cNvPr id="12" name="자유형: 도형 11">
            <a:extLst>
              <a:ext uri="{FF2B5EF4-FFF2-40B4-BE49-F238E27FC236}">
                <a16:creationId xmlns="" xmlns:a16="http://schemas.microsoft.com/office/drawing/2014/main" id="{2FA8B751-743A-43AB-BFBF-EA9B9B3BF04F}"/>
              </a:ext>
            </a:extLst>
          </p:cNvPr>
          <p:cNvSpPr/>
          <p:nvPr/>
        </p:nvSpPr>
        <p:spPr>
          <a:xfrm>
            <a:off x="11708357" y="228040"/>
            <a:ext cx="138031" cy="176370"/>
          </a:xfrm>
          <a:custGeom>
            <a:avLst/>
            <a:gdLst>
              <a:gd name="connsiteX0" fmla="*/ 0 w 138031"/>
              <a:gd name="connsiteY0" fmla="*/ 0 h 176370"/>
              <a:gd name="connsiteX1" fmla="*/ 138032 w 138031"/>
              <a:gd name="connsiteY1" fmla="*/ 0 h 176370"/>
              <a:gd name="connsiteX2" fmla="*/ 118752 w 138031"/>
              <a:gd name="connsiteY2" fmla="*/ 41573 h 176370"/>
              <a:gd name="connsiteX3" fmla="*/ 45874 w 138031"/>
              <a:gd name="connsiteY3" fmla="*/ 41573 h 176370"/>
              <a:gd name="connsiteX4" fmla="*/ 45874 w 138031"/>
              <a:gd name="connsiteY4" fmla="*/ 68262 h 176370"/>
              <a:gd name="connsiteX5" fmla="*/ 119318 w 138031"/>
              <a:gd name="connsiteY5" fmla="*/ 68262 h 176370"/>
              <a:gd name="connsiteX6" fmla="*/ 119318 w 138031"/>
              <a:gd name="connsiteY6" fmla="*/ 106821 h 176370"/>
              <a:gd name="connsiteX7" fmla="*/ 45874 w 138031"/>
              <a:gd name="connsiteY7" fmla="*/ 106821 h 176370"/>
              <a:gd name="connsiteX8" fmla="*/ 45874 w 138031"/>
              <a:gd name="connsiteY8" fmla="*/ 134798 h 176370"/>
              <a:gd name="connsiteX9" fmla="*/ 129774 w 138031"/>
              <a:gd name="connsiteY9" fmla="*/ 134798 h 176370"/>
              <a:gd name="connsiteX10" fmla="*/ 129774 w 138031"/>
              <a:gd name="connsiteY10" fmla="*/ 176370 h 176370"/>
              <a:gd name="connsiteX11" fmla="*/ 0 w 138031"/>
              <a:gd name="connsiteY11" fmla="*/ 176370 h 176370"/>
              <a:gd name="connsiteX12" fmla="*/ 0 w 138031"/>
              <a:gd name="connsiteY12" fmla="*/ 0 h 176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38031" h="176370">
                <a:moveTo>
                  <a:pt x="0" y="0"/>
                </a:moveTo>
                <a:lnTo>
                  <a:pt x="138032" y="0"/>
                </a:lnTo>
                <a:lnTo>
                  <a:pt x="118752" y="41573"/>
                </a:lnTo>
                <a:lnTo>
                  <a:pt x="45874" y="41573"/>
                </a:lnTo>
                <a:lnTo>
                  <a:pt x="45874" y="68262"/>
                </a:lnTo>
                <a:lnTo>
                  <a:pt x="119318" y="68262"/>
                </a:lnTo>
                <a:lnTo>
                  <a:pt x="119318" y="106821"/>
                </a:lnTo>
                <a:lnTo>
                  <a:pt x="45874" y="106821"/>
                </a:lnTo>
                <a:lnTo>
                  <a:pt x="45874" y="134798"/>
                </a:lnTo>
                <a:lnTo>
                  <a:pt x="129774" y="134798"/>
                </a:lnTo>
                <a:lnTo>
                  <a:pt x="129774" y="176370"/>
                </a:lnTo>
                <a:lnTo>
                  <a:pt x="0" y="17637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3128" cap="flat">
            <a:noFill/>
            <a:prstDash val="solid"/>
            <a:miter/>
          </a:ln>
        </p:spPr>
        <p:txBody>
          <a:bodyPr rtlCol="0" anchor="ctr"/>
          <a:lstStyle/>
          <a:p>
            <a:endParaRPr lang="ko-KR" altLang="en-US"/>
          </a:p>
        </p:txBody>
      </p:sp>
      <p:sp>
        <p:nvSpPr>
          <p:cNvPr id="17" name="자유형: 도형 16">
            <a:extLst>
              <a:ext uri="{FF2B5EF4-FFF2-40B4-BE49-F238E27FC236}">
                <a16:creationId xmlns="" xmlns:a16="http://schemas.microsoft.com/office/drawing/2014/main" id="{1A545337-CD62-468A-B4B1-F5F2AF0504E4}"/>
              </a:ext>
            </a:extLst>
          </p:cNvPr>
          <p:cNvSpPr/>
          <p:nvPr/>
        </p:nvSpPr>
        <p:spPr>
          <a:xfrm>
            <a:off x="11158680" y="195040"/>
            <a:ext cx="191975" cy="211600"/>
          </a:xfrm>
          <a:custGeom>
            <a:avLst/>
            <a:gdLst>
              <a:gd name="connsiteX0" fmla="*/ 149838 w 191975"/>
              <a:gd name="connsiteY0" fmla="*/ 0 h 211600"/>
              <a:gd name="connsiteX1" fmla="*/ 133573 w 191975"/>
              <a:gd name="connsiteY1" fmla="*/ 0 h 211600"/>
              <a:gd name="connsiteX2" fmla="*/ 45246 w 191975"/>
              <a:gd name="connsiteY2" fmla="*/ 96239 h 211600"/>
              <a:gd name="connsiteX3" fmla="*/ 45246 w 191975"/>
              <a:gd name="connsiteY3" fmla="*/ 33597 h 211600"/>
              <a:gd name="connsiteX4" fmla="*/ 0 w 191975"/>
              <a:gd name="connsiteY4" fmla="*/ 33597 h 211600"/>
              <a:gd name="connsiteX5" fmla="*/ 63 w 191975"/>
              <a:gd name="connsiteY5" fmla="*/ 34320 h 211600"/>
              <a:gd name="connsiteX6" fmla="*/ 0 w 191975"/>
              <a:gd name="connsiteY6" fmla="*/ 67603 h 211600"/>
              <a:gd name="connsiteX7" fmla="*/ 0 w 191975"/>
              <a:gd name="connsiteY7" fmla="*/ 104497 h 211600"/>
              <a:gd name="connsiteX8" fmla="*/ 0 w 191975"/>
              <a:gd name="connsiteY8" fmla="*/ 133259 h 211600"/>
              <a:gd name="connsiteX9" fmla="*/ 0 w 191975"/>
              <a:gd name="connsiteY9" fmla="*/ 144594 h 211600"/>
              <a:gd name="connsiteX10" fmla="*/ 0 w 191975"/>
              <a:gd name="connsiteY10" fmla="*/ 145097 h 211600"/>
              <a:gd name="connsiteX11" fmla="*/ 0 w 191975"/>
              <a:gd name="connsiteY11" fmla="*/ 157908 h 211600"/>
              <a:gd name="connsiteX12" fmla="*/ 0 w 191975"/>
              <a:gd name="connsiteY12" fmla="*/ 163183 h 211600"/>
              <a:gd name="connsiteX13" fmla="*/ 0 w 191975"/>
              <a:gd name="connsiteY13" fmla="*/ 210282 h 211600"/>
              <a:gd name="connsiteX14" fmla="*/ 0 w 191975"/>
              <a:gd name="connsiteY14" fmla="*/ 211601 h 211600"/>
              <a:gd name="connsiteX15" fmla="*/ 1225 w 191975"/>
              <a:gd name="connsiteY15" fmla="*/ 210282 h 211600"/>
              <a:gd name="connsiteX16" fmla="*/ 25214 w 191975"/>
              <a:gd name="connsiteY16" fmla="*/ 183938 h 211600"/>
              <a:gd name="connsiteX17" fmla="*/ 36769 w 191975"/>
              <a:gd name="connsiteY17" fmla="*/ 171221 h 211600"/>
              <a:gd name="connsiteX18" fmla="*/ 45246 w 191975"/>
              <a:gd name="connsiteY18" fmla="*/ 161895 h 211600"/>
              <a:gd name="connsiteX19" fmla="*/ 191976 w 191975"/>
              <a:gd name="connsiteY19" fmla="*/ 0 h 211600"/>
              <a:gd name="connsiteX20" fmla="*/ 149838 w 191975"/>
              <a:gd name="connsiteY20" fmla="*/ 0 h 21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91975" h="211600">
                <a:moveTo>
                  <a:pt x="149838" y="0"/>
                </a:moveTo>
                <a:lnTo>
                  <a:pt x="133573" y="0"/>
                </a:lnTo>
                <a:lnTo>
                  <a:pt x="45246" y="96239"/>
                </a:lnTo>
                <a:lnTo>
                  <a:pt x="45246" y="33597"/>
                </a:lnTo>
                <a:lnTo>
                  <a:pt x="0" y="33597"/>
                </a:lnTo>
                <a:lnTo>
                  <a:pt x="63" y="34320"/>
                </a:lnTo>
                <a:lnTo>
                  <a:pt x="0" y="67603"/>
                </a:lnTo>
                <a:lnTo>
                  <a:pt x="0" y="104497"/>
                </a:lnTo>
                <a:lnTo>
                  <a:pt x="0" y="133259"/>
                </a:lnTo>
                <a:lnTo>
                  <a:pt x="0" y="144594"/>
                </a:lnTo>
                <a:lnTo>
                  <a:pt x="0" y="145097"/>
                </a:lnTo>
                <a:lnTo>
                  <a:pt x="0" y="157908"/>
                </a:lnTo>
                <a:lnTo>
                  <a:pt x="0" y="163183"/>
                </a:lnTo>
                <a:lnTo>
                  <a:pt x="0" y="210282"/>
                </a:lnTo>
                <a:lnTo>
                  <a:pt x="0" y="211601"/>
                </a:lnTo>
                <a:lnTo>
                  <a:pt x="1225" y="210282"/>
                </a:lnTo>
                <a:lnTo>
                  <a:pt x="25214" y="183938"/>
                </a:lnTo>
                <a:lnTo>
                  <a:pt x="36769" y="171221"/>
                </a:lnTo>
                <a:lnTo>
                  <a:pt x="45246" y="161895"/>
                </a:lnTo>
                <a:lnTo>
                  <a:pt x="191976" y="0"/>
                </a:lnTo>
                <a:lnTo>
                  <a:pt x="149838" y="0"/>
                </a:lnTo>
                <a:close/>
              </a:path>
            </a:pathLst>
          </a:custGeom>
          <a:solidFill>
            <a:srgbClr val="C2D500"/>
          </a:solidFill>
          <a:ln w="3128" cap="flat">
            <a:noFill/>
            <a:prstDash val="solid"/>
            <a:miter/>
          </a:ln>
        </p:spPr>
        <p:txBody>
          <a:bodyPr rtlCol="0" anchor="ctr"/>
          <a:lstStyle/>
          <a:p>
            <a:endParaRPr lang="ko-KR" altLang="en-US"/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A7BD2F91-1335-4E9E-9A6A-6E226EC53817}"/>
              </a:ext>
            </a:extLst>
          </p:cNvPr>
          <p:cNvSpPr txBox="1"/>
          <p:nvPr userDrawn="1"/>
        </p:nvSpPr>
        <p:spPr>
          <a:xfrm>
            <a:off x="9963687" y="481439"/>
            <a:ext cx="2125262" cy="184666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marR="58614" algn="r" defTabSz="772302" fontAlgn="base" latinLnBrk="0"/>
            <a:r>
              <a:rPr kumimoji="1" lang="en-US" altLang="ko-KR" sz="600" b="0" kern="0" baseline="0">
                <a:gradFill>
                  <a:gsLst>
                    <a:gs pos="100000">
                      <a:schemeClr val="bg1"/>
                    </a:gs>
                    <a:gs pos="100000">
                      <a:srgbClr val="EBF3FF"/>
                    </a:gs>
                  </a:gsLst>
                  <a:lin ang="5400000" scaled="1"/>
                </a:gradFill>
                <a:latin typeface="Bahnschrift SemiLight" panose="020B0502040204020203" pitchFamily="34" charset="0"/>
                <a:ea typeface="Rix모던고딕 L" panose="02020603020101020101" pitchFamily="18" charset="-127"/>
                <a:cs typeface="Calibri" panose="020F0502020204030204" pitchFamily="34" charset="0"/>
              </a:rPr>
              <a:t>Adding Value to Technologies,</a:t>
            </a:r>
          </a:p>
          <a:p>
            <a:pPr marR="58614" algn="r" defTabSz="772302" fontAlgn="base" latinLnBrk="0"/>
            <a:r>
              <a:rPr kumimoji="1" lang="ko-KR" altLang="en-US" sz="600" b="0" kern="0" baseline="0">
                <a:gradFill>
                  <a:gsLst>
                    <a:gs pos="100000">
                      <a:schemeClr val="bg1"/>
                    </a:gs>
                    <a:gs pos="100000">
                      <a:srgbClr val="EBF3FF"/>
                    </a:gs>
                  </a:gsLst>
                  <a:lin ang="5400000" scaled="1"/>
                </a:gradFill>
                <a:latin typeface="Bahnschrift SemiLight" panose="020B0502040204020203" pitchFamily="34" charset="0"/>
                <a:ea typeface="Rix모던고딕 L" panose="02020603020101020101" pitchFamily="18" charset="-127"/>
                <a:cs typeface="Calibri" panose="020F0502020204030204" pitchFamily="34" charset="0"/>
              </a:rPr>
              <a:t>「</a:t>
            </a:r>
            <a:r>
              <a:rPr kumimoji="1" lang="en-US" altLang="ko-KR" sz="600" b="0" kern="0" baseline="0">
                <a:gradFill>
                  <a:gsLst>
                    <a:gs pos="100000">
                      <a:schemeClr val="bg1"/>
                    </a:gs>
                    <a:gs pos="100000">
                      <a:srgbClr val="EBF3FF"/>
                    </a:gs>
                  </a:gsLst>
                  <a:lin ang="5400000" scaled="1"/>
                </a:gradFill>
                <a:latin typeface="Bahnschrift SemiLight" panose="020B0502040204020203" pitchFamily="34" charset="0"/>
                <a:ea typeface="Rix모던고딕 L" panose="02020603020101020101" pitchFamily="18" charset="-127"/>
                <a:cs typeface="Calibri" panose="020F0502020204030204" pitchFamily="34" charset="0"/>
              </a:rPr>
              <a:t>No.1 Partner for Innovative Growth of SMEs and Startups</a:t>
            </a:r>
            <a:r>
              <a:rPr kumimoji="1" lang="ko-KR" altLang="en-US" sz="600" b="0" kern="0" baseline="0">
                <a:gradFill>
                  <a:gsLst>
                    <a:gs pos="100000">
                      <a:schemeClr val="bg1"/>
                    </a:gs>
                    <a:gs pos="100000">
                      <a:srgbClr val="EBF3FF"/>
                    </a:gs>
                  </a:gsLst>
                  <a:lin ang="5400000" scaled="1"/>
                </a:gradFill>
                <a:latin typeface="Bahnschrift SemiLight" panose="020B0502040204020203" pitchFamily="34" charset="0"/>
                <a:ea typeface="Rix모던고딕 L" panose="02020603020101020101" pitchFamily="18" charset="-127"/>
                <a:cs typeface="Calibri" panose="020F0502020204030204" pitchFamily="34" charset="0"/>
              </a:rPr>
              <a:t>」</a:t>
            </a:r>
            <a:endParaRPr kumimoji="1" lang="ko-KR" altLang="en-US" sz="600" b="0" kern="0" baseline="0" dirty="0">
              <a:gradFill>
                <a:gsLst>
                  <a:gs pos="100000">
                    <a:schemeClr val="bg1"/>
                  </a:gs>
                  <a:gs pos="100000">
                    <a:srgbClr val="EBF3FF"/>
                  </a:gs>
                </a:gsLst>
                <a:lin ang="5400000" scaled="1"/>
              </a:gradFill>
              <a:latin typeface="Bahnschrift SemiLight" panose="020B0502040204020203" pitchFamily="34" charset="0"/>
              <a:ea typeface="Rix모던고딕 L" panose="02020603020101020101" pitchFamily="18" charset="-127"/>
              <a:cs typeface="Calibri" panose="020F0502020204030204" pitchFamily="34" charset="0"/>
            </a:endParaRPr>
          </a:p>
        </p:txBody>
      </p:sp>
      <p:sp>
        <p:nvSpPr>
          <p:cNvPr id="3" name="타원 2" hidden="1">
            <a:extLst>
              <a:ext uri="{FF2B5EF4-FFF2-40B4-BE49-F238E27FC236}">
                <a16:creationId xmlns="" xmlns:a16="http://schemas.microsoft.com/office/drawing/2014/main" id="{B8FE7859-E9ED-4611-93D0-18CBBF388260}"/>
              </a:ext>
            </a:extLst>
          </p:cNvPr>
          <p:cNvSpPr/>
          <p:nvPr userDrawn="1"/>
        </p:nvSpPr>
        <p:spPr>
          <a:xfrm>
            <a:off x="9564688" y="-164464"/>
            <a:ext cx="3428936" cy="3428936"/>
          </a:xfrm>
          <a:prstGeom prst="ellipse">
            <a:avLst/>
          </a:prstGeom>
          <a:noFill/>
          <a:ln w="6350">
            <a:gradFill flip="none" rotWithShape="1">
              <a:gsLst>
                <a:gs pos="63000">
                  <a:schemeClr val="accent1">
                    <a:lumMod val="45000"/>
                    <a:lumOff val="55000"/>
                    <a:alpha val="0"/>
                  </a:schemeClr>
                </a:gs>
                <a:gs pos="100000">
                  <a:schemeClr val="accent1">
                    <a:lumMod val="30000"/>
                    <a:lumOff val="70000"/>
                    <a:alpha val="45000"/>
                  </a:schemeClr>
                </a:gs>
              </a:gsLst>
              <a:lin ang="1560000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직사각형 8">
            <a:extLst>
              <a:ext uri="{FF2B5EF4-FFF2-40B4-BE49-F238E27FC236}">
                <a16:creationId xmlns="" xmlns:a16="http://schemas.microsoft.com/office/drawing/2014/main" id="{9C7B09B5-5189-49DD-8FC9-16DE3C910CA5}"/>
              </a:ext>
            </a:extLst>
          </p:cNvPr>
          <p:cNvSpPr/>
          <p:nvPr userDrawn="1"/>
        </p:nvSpPr>
        <p:spPr>
          <a:xfrm rot="295953">
            <a:off x="10204765" y="175145"/>
            <a:ext cx="45719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직사각형 10">
            <a:extLst>
              <a:ext uri="{FF2B5EF4-FFF2-40B4-BE49-F238E27FC236}">
                <a16:creationId xmlns="" xmlns:a16="http://schemas.microsoft.com/office/drawing/2014/main" id="{5E5031DA-4A82-4B9A-9C8C-3EF630F85EE7}"/>
              </a:ext>
            </a:extLst>
          </p:cNvPr>
          <p:cNvSpPr/>
          <p:nvPr userDrawn="1"/>
        </p:nvSpPr>
        <p:spPr>
          <a:xfrm>
            <a:off x="9932125" y="460829"/>
            <a:ext cx="28388" cy="28388"/>
          </a:xfrm>
          <a:prstGeom prst="rect">
            <a:avLst/>
          </a:prstGeom>
          <a:solidFill>
            <a:srgbClr val="C2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6" name="그룹 15">
            <a:extLst>
              <a:ext uri="{FF2B5EF4-FFF2-40B4-BE49-F238E27FC236}">
                <a16:creationId xmlns="" xmlns:a16="http://schemas.microsoft.com/office/drawing/2014/main" id="{F104E5AD-78EC-4E92-98D8-A7E1837FFD52}"/>
              </a:ext>
            </a:extLst>
          </p:cNvPr>
          <p:cNvGrpSpPr/>
          <p:nvPr userDrawn="1"/>
        </p:nvGrpSpPr>
        <p:grpSpPr>
          <a:xfrm>
            <a:off x="188274" y="6521652"/>
            <a:ext cx="731236" cy="185401"/>
            <a:chOff x="202934" y="6465609"/>
            <a:chExt cx="884796" cy="224335"/>
          </a:xfrm>
        </p:grpSpPr>
        <p:sp>
          <p:nvSpPr>
            <p:cNvPr id="19" name="자유형: 도형 18">
              <a:extLst>
                <a:ext uri="{FF2B5EF4-FFF2-40B4-BE49-F238E27FC236}">
                  <a16:creationId xmlns="" xmlns:a16="http://schemas.microsoft.com/office/drawing/2014/main" id="{EBD42984-2142-4604-A4F4-2B293A49FF75}"/>
                </a:ext>
              </a:extLst>
            </p:cNvPr>
            <p:cNvSpPr/>
            <p:nvPr/>
          </p:nvSpPr>
          <p:spPr>
            <a:xfrm>
              <a:off x="202934" y="6465609"/>
              <a:ext cx="224486" cy="224335"/>
            </a:xfrm>
            <a:custGeom>
              <a:avLst/>
              <a:gdLst>
                <a:gd name="connsiteX0" fmla="*/ -178 w 224486"/>
                <a:gd name="connsiteY0" fmla="*/ -369 h 224335"/>
                <a:gd name="connsiteX1" fmla="*/ -178 w 224486"/>
                <a:gd name="connsiteY1" fmla="*/ 223967 h 224335"/>
                <a:gd name="connsiteX2" fmla="*/ 224309 w 224486"/>
                <a:gd name="connsiteY2" fmla="*/ 223967 h 224335"/>
                <a:gd name="connsiteX3" fmla="*/ 224309 w 224486"/>
                <a:gd name="connsiteY3" fmla="*/ -369 h 2243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4486" h="224335">
                  <a:moveTo>
                    <a:pt x="-178" y="-369"/>
                  </a:moveTo>
                  <a:lnTo>
                    <a:pt x="-178" y="223967"/>
                  </a:lnTo>
                  <a:lnTo>
                    <a:pt x="224309" y="223967"/>
                  </a:lnTo>
                  <a:lnTo>
                    <a:pt x="224309" y="-369"/>
                  </a:lnTo>
                  <a:close/>
                </a:path>
              </a:pathLst>
            </a:custGeom>
            <a:solidFill>
              <a:srgbClr val="CDE27E"/>
            </a:solidFill>
            <a:ln w="5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0" name="자유형: 도형 19">
              <a:extLst>
                <a:ext uri="{FF2B5EF4-FFF2-40B4-BE49-F238E27FC236}">
                  <a16:creationId xmlns="" xmlns:a16="http://schemas.microsoft.com/office/drawing/2014/main" id="{23C48B4E-A1E2-4FBE-9FCC-F6A61416FCED}"/>
                </a:ext>
              </a:extLst>
            </p:cNvPr>
            <p:cNvSpPr/>
            <p:nvPr/>
          </p:nvSpPr>
          <p:spPr>
            <a:xfrm>
              <a:off x="590956" y="6511640"/>
              <a:ext cx="36065" cy="136928"/>
            </a:xfrm>
            <a:custGeom>
              <a:avLst/>
              <a:gdLst>
                <a:gd name="connsiteX0" fmla="*/ 36066 w 36065"/>
                <a:gd name="connsiteY0" fmla="*/ 136928 h 136928"/>
                <a:gd name="connsiteX1" fmla="*/ 0 w 36065"/>
                <a:gd name="connsiteY1" fmla="*/ 136928 h 136928"/>
                <a:gd name="connsiteX2" fmla="*/ 0 w 36065"/>
                <a:gd name="connsiteY2" fmla="*/ 0 h 136928"/>
                <a:gd name="connsiteX3" fmla="*/ 36066 w 36065"/>
                <a:gd name="connsiteY3" fmla="*/ 0 h 136928"/>
                <a:gd name="connsiteX4" fmla="*/ 36066 w 36065"/>
                <a:gd name="connsiteY4" fmla="*/ 136928 h 136928"/>
                <a:gd name="connsiteX5" fmla="*/ 36066 w 36065"/>
                <a:gd name="connsiteY5" fmla="*/ 136928 h 136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065" h="136928">
                  <a:moveTo>
                    <a:pt x="36066" y="136928"/>
                  </a:moveTo>
                  <a:lnTo>
                    <a:pt x="0" y="136928"/>
                  </a:lnTo>
                  <a:lnTo>
                    <a:pt x="0" y="0"/>
                  </a:lnTo>
                  <a:lnTo>
                    <a:pt x="36066" y="0"/>
                  </a:lnTo>
                  <a:lnTo>
                    <a:pt x="36066" y="136928"/>
                  </a:lnTo>
                  <a:lnTo>
                    <a:pt x="36066" y="136928"/>
                  </a:lnTo>
                  <a:close/>
                </a:path>
              </a:pathLst>
            </a:custGeom>
            <a:solidFill>
              <a:srgbClr val="6278BE"/>
            </a:solidFill>
            <a:ln w="5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1" name="자유형: 도형 20">
              <a:extLst>
                <a:ext uri="{FF2B5EF4-FFF2-40B4-BE49-F238E27FC236}">
                  <a16:creationId xmlns="" xmlns:a16="http://schemas.microsoft.com/office/drawing/2014/main" id="{786F9E4B-72EF-4760-8A0D-6174C3202957}"/>
                </a:ext>
              </a:extLst>
            </p:cNvPr>
            <p:cNvSpPr/>
            <p:nvPr/>
          </p:nvSpPr>
          <p:spPr>
            <a:xfrm>
              <a:off x="697635" y="6511842"/>
              <a:ext cx="166432" cy="136706"/>
            </a:xfrm>
            <a:custGeom>
              <a:avLst/>
              <a:gdLst>
                <a:gd name="connsiteX0" fmla="*/ 35887 w 166432"/>
                <a:gd name="connsiteY0" fmla="*/ 106614 h 136706"/>
                <a:gd name="connsiteX1" fmla="*/ 35887 w 166432"/>
                <a:gd name="connsiteY1" fmla="*/ 64833 h 136706"/>
                <a:gd name="connsiteX2" fmla="*/ 130022 w 166432"/>
                <a:gd name="connsiteY2" fmla="*/ 64833 h 136706"/>
                <a:gd name="connsiteX3" fmla="*/ 130022 w 166432"/>
                <a:gd name="connsiteY3" fmla="*/ 106614 h 136706"/>
                <a:gd name="connsiteX4" fmla="*/ 166240 w 166432"/>
                <a:gd name="connsiteY4" fmla="*/ 111673 h 136706"/>
                <a:gd name="connsiteX5" fmla="*/ 166240 w 166432"/>
                <a:gd name="connsiteY5" fmla="*/ 60078 h 136706"/>
                <a:gd name="connsiteX6" fmla="*/ 143154 w 166432"/>
                <a:gd name="connsiteY6" fmla="*/ 35343 h 136706"/>
                <a:gd name="connsiteX7" fmla="*/ 141505 w 166432"/>
                <a:gd name="connsiteY7" fmla="*/ 35343 h 136706"/>
                <a:gd name="connsiteX8" fmla="*/ 35887 w 166432"/>
                <a:gd name="connsiteY8" fmla="*/ 35343 h 136706"/>
                <a:gd name="connsiteX9" fmla="*/ 35887 w 166432"/>
                <a:gd name="connsiteY9" fmla="*/ -369 h 136706"/>
                <a:gd name="connsiteX10" fmla="*/ -178 w 166432"/>
                <a:gd name="connsiteY10" fmla="*/ -369 h 136706"/>
                <a:gd name="connsiteX11" fmla="*/ -178 w 166432"/>
                <a:gd name="connsiteY11" fmla="*/ 109194 h 136706"/>
                <a:gd name="connsiteX12" fmla="*/ 7258 w 166432"/>
                <a:gd name="connsiteY12" fmla="*/ 127202 h 136706"/>
                <a:gd name="connsiteX13" fmla="*/ 33409 w 166432"/>
                <a:gd name="connsiteY13" fmla="*/ 136256 h 136706"/>
                <a:gd name="connsiteX14" fmla="*/ 141505 w 166432"/>
                <a:gd name="connsiteY14" fmla="*/ 136256 h 136706"/>
                <a:gd name="connsiteX15" fmla="*/ 166235 w 166432"/>
                <a:gd name="connsiteY15" fmla="*/ 113372 h 136706"/>
                <a:gd name="connsiteX16" fmla="*/ 166240 w 166432"/>
                <a:gd name="connsiteY16" fmla="*/ 111673 h 136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66432" h="136706">
                  <a:moveTo>
                    <a:pt x="35887" y="106614"/>
                  </a:moveTo>
                  <a:lnTo>
                    <a:pt x="35887" y="64833"/>
                  </a:lnTo>
                  <a:lnTo>
                    <a:pt x="130022" y="64833"/>
                  </a:lnTo>
                  <a:lnTo>
                    <a:pt x="130022" y="106614"/>
                  </a:lnTo>
                  <a:close/>
                  <a:moveTo>
                    <a:pt x="166240" y="111673"/>
                  </a:moveTo>
                  <a:lnTo>
                    <a:pt x="166240" y="60078"/>
                  </a:lnTo>
                  <a:cubicBezTo>
                    <a:pt x="166695" y="46871"/>
                    <a:pt x="156356" y="35798"/>
                    <a:pt x="143154" y="35343"/>
                  </a:cubicBezTo>
                  <a:cubicBezTo>
                    <a:pt x="142602" y="35323"/>
                    <a:pt x="142056" y="35323"/>
                    <a:pt x="141505" y="35343"/>
                  </a:cubicBezTo>
                  <a:lnTo>
                    <a:pt x="35887" y="35343"/>
                  </a:lnTo>
                  <a:lnTo>
                    <a:pt x="35887" y="-369"/>
                  </a:lnTo>
                  <a:lnTo>
                    <a:pt x="-178" y="-369"/>
                  </a:lnTo>
                  <a:lnTo>
                    <a:pt x="-178" y="109194"/>
                  </a:lnTo>
                  <a:cubicBezTo>
                    <a:pt x="-1" y="115906"/>
                    <a:pt x="2644" y="122320"/>
                    <a:pt x="7258" y="127202"/>
                  </a:cubicBezTo>
                  <a:cubicBezTo>
                    <a:pt x="14385" y="133641"/>
                    <a:pt x="23823" y="136908"/>
                    <a:pt x="33409" y="136256"/>
                  </a:cubicBezTo>
                  <a:lnTo>
                    <a:pt x="141505" y="136256"/>
                  </a:lnTo>
                  <a:cubicBezTo>
                    <a:pt x="154651" y="136767"/>
                    <a:pt x="165724" y="126519"/>
                    <a:pt x="166235" y="113372"/>
                  </a:cubicBezTo>
                  <a:cubicBezTo>
                    <a:pt x="166255" y="112806"/>
                    <a:pt x="166260" y="112239"/>
                    <a:pt x="166240" y="111673"/>
                  </a:cubicBezTo>
                  <a:close/>
                </a:path>
              </a:pathLst>
            </a:custGeom>
            <a:solidFill>
              <a:srgbClr val="6278BE"/>
            </a:solidFill>
            <a:ln w="5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2" name="자유형: 도형 21">
              <a:extLst>
                <a:ext uri="{FF2B5EF4-FFF2-40B4-BE49-F238E27FC236}">
                  <a16:creationId xmlns="" xmlns:a16="http://schemas.microsoft.com/office/drawing/2014/main" id="{26985651-7EB3-4332-BED4-86226C45812F}"/>
                </a:ext>
              </a:extLst>
            </p:cNvPr>
            <p:cNvSpPr/>
            <p:nvPr/>
          </p:nvSpPr>
          <p:spPr>
            <a:xfrm>
              <a:off x="921515" y="6511651"/>
              <a:ext cx="166215" cy="136714"/>
            </a:xfrm>
            <a:custGeom>
              <a:avLst/>
              <a:gdLst>
                <a:gd name="connsiteX0" fmla="*/ 130022 w 166215"/>
                <a:gd name="connsiteY0" fmla="*/ 29262 h 136714"/>
                <a:gd name="connsiteX1" fmla="*/ 130022 w 166215"/>
                <a:gd name="connsiteY1" fmla="*/ 106806 h 136714"/>
                <a:gd name="connsiteX2" fmla="*/ 35888 w 166215"/>
                <a:gd name="connsiteY2" fmla="*/ 106806 h 136714"/>
                <a:gd name="connsiteX3" fmla="*/ 35888 w 166215"/>
                <a:gd name="connsiteY3" fmla="*/ 29262 h 136714"/>
                <a:gd name="connsiteX4" fmla="*/ 132552 w 166215"/>
                <a:gd name="connsiteY4" fmla="*/ -279 h 136714"/>
                <a:gd name="connsiteX5" fmla="*/ 33358 w 166215"/>
                <a:gd name="connsiteY5" fmla="*/ -279 h 136714"/>
                <a:gd name="connsiteX6" fmla="*/ 7258 w 166215"/>
                <a:gd name="connsiteY6" fmla="*/ 8776 h 136714"/>
                <a:gd name="connsiteX7" fmla="*/ -178 w 166215"/>
                <a:gd name="connsiteY7" fmla="*/ 26733 h 136714"/>
                <a:gd name="connsiteX8" fmla="*/ -178 w 166215"/>
                <a:gd name="connsiteY8" fmla="*/ 109132 h 136714"/>
                <a:gd name="connsiteX9" fmla="*/ 33257 w 166215"/>
                <a:gd name="connsiteY9" fmla="*/ 136346 h 136714"/>
                <a:gd name="connsiteX10" fmla="*/ 132552 w 166215"/>
                <a:gd name="connsiteY10" fmla="*/ 136346 h 136714"/>
                <a:gd name="connsiteX11" fmla="*/ 166037 w 166215"/>
                <a:gd name="connsiteY11" fmla="*/ 109132 h 136714"/>
                <a:gd name="connsiteX12" fmla="*/ 166037 w 166215"/>
                <a:gd name="connsiteY12" fmla="*/ 26682 h 136714"/>
                <a:gd name="connsiteX13" fmla="*/ 158602 w 166215"/>
                <a:gd name="connsiteY13" fmla="*/ 8776 h 136714"/>
                <a:gd name="connsiteX14" fmla="*/ 132552 w 166215"/>
                <a:gd name="connsiteY14" fmla="*/ -279 h 136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66215" h="136714">
                  <a:moveTo>
                    <a:pt x="130022" y="29262"/>
                  </a:moveTo>
                  <a:lnTo>
                    <a:pt x="130022" y="106806"/>
                  </a:lnTo>
                  <a:lnTo>
                    <a:pt x="35888" y="106806"/>
                  </a:lnTo>
                  <a:lnTo>
                    <a:pt x="35888" y="29262"/>
                  </a:lnTo>
                  <a:close/>
                  <a:moveTo>
                    <a:pt x="132552" y="-279"/>
                  </a:moveTo>
                  <a:lnTo>
                    <a:pt x="33358" y="-279"/>
                  </a:lnTo>
                  <a:cubicBezTo>
                    <a:pt x="23788" y="-956"/>
                    <a:pt x="14354" y="2316"/>
                    <a:pt x="7258" y="8776"/>
                  </a:cubicBezTo>
                  <a:cubicBezTo>
                    <a:pt x="2624" y="13622"/>
                    <a:pt x="-26" y="20030"/>
                    <a:pt x="-178" y="26733"/>
                  </a:cubicBezTo>
                  <a:lnTo>
                    <a:pt x="-178" y="109132"/>
                  </a:lnTo>
                  <a:cubicBezTo>
                    <a:pt x="-178" y="109436"/>
                    <a:pt x="277" y="136346"/>
                    <a:pt x="33257" y="136346"/>
                  </a:cubicBezTo>
                  <a:lnTo>
                    <a:pt x="132552" y="136346"/>
                  </a:lnTo>
                  <a:cubicBezTo>
                    <a:pt x="165582" y="136346"/>
                    <a:pt x="166037" y="109436"/>
                    <a:pt x="166037" y="109132"/>
                  </a:cubicBezTo>
                  <a:lnTo>
                    <a:pt x="166037" y="26682"/>
                  </a:lnTo>
                  <a:cubicBezTo>
                    <a:pt x="165906" y="19990"/>
                    <a:pt x="163250" y="13596"/>
                    <a:pt x="158602" y="8776"/>
                  </a:cubicBezTo>
                  <a:cubicBezTo>
                    <a:pt x="151530" y="2311"/>
                    <a:pt x="142112" y="-967"/>
                    <a:pt x="132552" y="-279"/>
                  </a:cubicBezTo>
                  <a:close/>
                </a:path>
              </a:pathLst>
            </a:custGeom>
            <a:solidFill>
              <a:srgbClr val="6278BE"/>
            </a:solidFill>
            <a:ln w="5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3" name="자유형: 도형 22">
              <a:extLst>
                <a:ext uri="{FF2B5EF4-FFF2-40B4-BE49-F238E27FC236}">
                  <a16:creationId xmlns="" xmlns:a16="http://schemas.microsoft.com/office/drawing/2014/main" id="{AB957A33-8F8E-43E4-89A8-CE1D162A1C10}"/>
                </a:ext>
              </a:extLst>
            </p:cNvPr>
            <p:cNvSpPr/>
            <p:nvPr/>
          </p:nvSpPr>
          <p:spPr>
            <a:xfrm>
              <a:off x="341582" y="6498944"/>
              <a:ext cx="65353" cy="149624"/>
            </a:xfrm>
            <a:custGeom>
              <a:avLst/>
              <a:gdLst>
                <a:gd name="connsiteX0" fmla="*/ 0 w 65353"/>
                <a:gd name="connsiteY0" fmla="*/ 21245 h 149624"/>
                <a:gd name="connsiteX1" fmla="*/ 0 w 65353"/>
                <a:gd name="connsiteY1" fmla="*/ 34599 h 149624"/>
                <a:gd name="connsiteX2" fmla="*/ 29288 w 65353"/>
                <a:gd name="connsiteY2" fmla="*/ 34599 h 149624"/>
                <a:gd name="connsiteX3" fmla="*/ 29288 w 65353"/>
                <a:gd name="connsiteY3" fmla="*/ 149624 h 149624"/>
                <a:gd name="connsiteX4" fmla="*/ 65353 w 65353"/>
                <a:gd name="connsiteY4" fmla="*/ 149624 h 149624"/>
                <a:gd name="connsiteX5" fmla="*/ 65353 w 65353"/>
                <a:gd name="connsiteY5" fmla="*/ 0 h 149624"/>
                <a:gd name="connsiteX6" fmla="*/ 0 w 65353"/>
                <a:gd name="connsiteY6" fmla="*/ 21245 h 149624"/>
                <a:gd name="connsiteX7" fmla="*/ 0 w 65353"/>
                <a:gd name="connsiteY7" fmla="*/ 21245 h 1496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5353" h="149624">
                  <a:moveTo>
                    <a:pt x="0" y="21245"/>
                  </a:moveTo>
                  <a:lnTo>
                    <a:pt x="0" y="34599"/>
                  </a:lnTo>
                  <a:lnTo>
                    <a:pt x="29288" y="34599"/>
                  </a:lnTo>
                  <a:lnTo>
                    <a:pt x="29288" y="149624"/>
                  </a:lnTo>
                  <a:lnTo>
                    <a:pt x="65353" y="149624"/>
                  </a:lnTo>
                  <a:lnTo>
                    <a:pt x="65353" y="0"/>
                  </a:lnTo>
                  <a:lnTo>
                    <a:pt x="0" y="21245"/>
                  </a:lnTo>
                  <a:lnTo>
                    <a:pt x="0" y="21245"/>
                  </a:lnTo>
                  <a:close/>
                </a:path>
              </a:pathLst>
            </a:custGeom>
            <a:solidFill>
              <a:srgbClr val="6278BE"/>
            </a:solidFill>
            <a:ln w="5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4" name="자유형: 도형 23">
              <a:extLst>
                <a:ext uri="{FF2B5EF4-FFF2-40B4-BE49-F238E27FC236}">
                  <a16:creationId xmlns="" xmlns:a16="http://schemas.microsoft.com/office/drawing/2014/main" id="{3FBDB1AD-00DB-4562-81BA-6A614D1AEECA}"/>
                </a:ext>
              </a:extLst>
            </p:cNvPr>
            <p:cNvSpPr/>
            <p:nvPr/>
          </p:nvSpPr>
          <p:spPr>
            <a:xfrm>
              <a:off x="427421" y="6512146"/>
              <a:ext cx="114974" cy="135714"/>
            </a:xfrm>
            <a:custGeom>
              <a:avLst/>
              <a:gdLst>
                <a:gd name="connsiteX0" fmla="*/ 43957 w 114974"/>
                <a:gd name="connsiteY0" fmla="*/ 66011 h 135714"/>
                <a:gd name="connsiteX1" fmla="*/ 114520 w 114974"/>
                <a:gd name="connsiteY1" fmla="*/ 0 h 135714"/>
                <a:gd name="connsiteX2" fmla="*/ 68186 w 114974"/>
                <a:gd name="connsiteY2" fmla="*/ 0 h 135714"/>
                <a:gd name="connsiteX3" fmla="*/ 0 w 114974"/>
                <a:gd name="connsiteY3" fmla="*/ 66011 h 135714"/>
                <a:gd name="connsiteX4" fmla="*/ 68843 w 114974"/>
                <a:gd name="connsiteY4" fmla="*/ 135714 h 135714"/>
                <a:gd name="connsiteX5" fmla="*/ 114975 w 114974"/>
                <a:gd name="connsiteY5" fmla="*/ 135714 h 135714"/>
                <a:gd name="connsiteX6" fmla="*/ 43957 w 114974"/>
                <a:gd name="connsiteY6" fmla="*/ 66011 h 135714"/>
                <a:gd name="connsiteX7" fmla="*/ 43957 w 114974"/>
                <a:gd name="connsiteY7" fmla="*/ 66011 h 135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4974" h="135714">
                  <a:moveTo>
                    <a:pt x="43957" y="66011"/>
                  </a:moveTo>
                  <a:lnTo>
                    <a:pt x="114520" y="0"/>
                  </a:lnTo>
                  <a:lnTo>
                    <a:pt x="68186" y="0"/>
                  </a:lnTo>
                  <a:lnTo>
                    <a:pt x="0" y="66011"/>
                  </a:lnTo>
                  <a:lnTo>
                    <a:pt x="68843" y="135714"/>
                  </a:lnTo>
                  <a:lnTo>
                    <a:pt x="114975" y="135714"/>
                  </a:lnTo>
                  <a:lnTo>
                    <a:pt x="43957" y="66011"/>
                  </a:lnTo>
                  <a:lnTo>
                    <a:pt x="43957" y="66011"/>
                  </a:lnTo>
                  <a:close/>
                </a:path>
              </a:pathLst>
            </a:custGeom>
            <a:solidFill>
              <a:srgbClr val="6278BE"/>
            </a:solidFill>
            <a:ln w="5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  <p:sp>
        <p:nvSpPr>
          <p:cNvPr id="40" name="슬라이드 번호 개체 틀 5">
            <a:extLst>
              <a:ext uri="{FF2B5EF4-FFF2-40B4-BE49-F238E27FC236}">
                <a16:creationId xmlns="" xmlns:a16="http://schemas.microsoft.com/office/drawing/2014/main" id="{959DBAB9-B246-4B4A-9EFF-9A63C6E0FA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974736" y="6641112"/>
            <a:ext cx="141064" cy="138499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r">
              <a:defRPr sz="900">
                <a:gradFill>
                  <a:gsLst>
                    <a:gs pos="10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1"/>
                </a:gradFill>
              </a:defRPr>
            </a:lvl1pPr>
          </a:lstStyle>
          <a:p>
            <a:fld id="{2BCD91CA-CB3C-45C6-BF74-EAD1D2DCCC2B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864745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제목 슬라이드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="" xmlns:a16="http://schemas.microsoft.com/office/drawing/2014/main" id="{1D7CF467-C6B0-4883-A131-7DE5CE7054D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184" y="534403"/>
            <a:ext cx="1357585" cy="496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5771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텍스트 개체 틀 7">
            <a:extLst>
              <a:ext uri="{FF2B5EF4-FFF2-40B4-BE49-F238E27FC236}">
                <a16:creationId xmlns="" xmlns:a16="http://schemas.microsoft.com/office/drawing/2014/main" id="{6F43FFB1-FDE9-41AF-B20A-C098B8C6156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5231" y="272831"/>
            <a:ext cx="9468368" cy="369332"/>
          </a:xfrm>
        </p:spPr>
        <p:txBody>
          <a:bodyPr wrap="square" lIns="0" tIns="0" rIns="0" bIns="0" anchor="ctr">
            <a:spAutoFit/>
          </a:bodyPr>
          <a:lstStyle>
            <a:lvl1pPr marL="0" indent="0">
              <a:lnSpc>
                <a:spcPct val="100000"/>
              </a:lnSpc>
              <a:buNone/>
              <a:defRPr sz="2400" b="1" spc="-50" baseline="0">
                <a:gradFill flip="none" rotWithShape="1">
                  <a:gsLst>
                    <a:gs pos="0">
                      <a:srgbClr val="0040B4"/>
                    </a:gs>
                    <a:gs pos="100000">
                      <a:srgbClr val="002568"/>
                    </a:gs>
                  </a:gsLst>
                  <a:lin ang="0" scaled="1"/>
                  <a:tileRect/>
                </a:gradFill>
                <a:latin typeface="Arial" panose="020B0604020202020204" pitchFamily="34" charset="0"/>
                <a:ea typeface="MyLOTTE_KR_Bold" panose="020B0800000000000000" pitchFamily="50" charset="-127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/>
              <a:t>Add</a:t>
            </a:r>
            <a:r>
              <a:rPr lang="ko-KR" altLang="en-US"/>
              <a:t> </a:t>
            </a:r>
            <a:r>
              <a:rPr lang="en-US" altLang="ko-KR"/>
              <a:t>title</a:t>
            </a:r>
            <a:endParaRPr lang="ko-KR" altLang="en-US"/>
          </a:p>
        </p:txBody>
      </p:sp>
      <p:cxnSp>
        <p:nvCxnSpPr>
          <p:cNvPr id="10" name="직선 연결선 9">
            <a:extLst>
              <a:ext uri="{FF2B5EF4-FFF2-40B4-BE49-F238E27FC236}">
                <a16:creationId xmlns="" xmlns:a16="http://schemas.microsoft.com/office/drawing/2014/main" id="{ABBD9D42-D5DC-414D-B1A7-6BC0F7B0A28F}"/>
              </a:ext>
            </a:extLst>
          </p:cNvPr>
          <p:cNvCxnSpPr>
            <a:cxnSpLocks/>
          </p:cNvCxnSpPr>
          <p:nvPr userDrawn="1"/>
        </p:nvCxnSpPr>
        <p:spPr>
          <a:xfrm>
            <a:off x="6626" y="818709"/>
            <a:ext cx="12192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그룹 15">
            <a:extLst>
              <a:ext uri="{FF2B5EF4-FFF2-40B4-BE49-F238E27FC236}">
                <a16:creationId xmlns="" xmlns:a16="http://schemas.microsoft.com/office/drawing/2014/main" id="{DDD68967-ECEC-494C-9BDD-47AE58975D40}"/>
              </a:ext>
            </a:extLst>
          </p:cNvPr>
          <p:cNvGrpSpPr/>
          <p:nvPr userDrawn="1"/>
        </p:nvGrpSpPr>
        <p:grpSpPr>
          <a:xfrm>
            <a:off x="8921271" y="231535"/>
            <a:ext cx="3155992" cy="372033"/>
            <a:chOff x="8894766" y="271291"/>
            <a:chExt cx="3155992" cy="372033"/>
          </a:xfrm>
        </p:grpSpPr>
        <p:pic>
          <p:nvPicPr>
            <p:cNvPr id="14" name="그래픽 13">
              <a:extLst>
                <a:ext uri="{FF2B5EF4-FFF2-40B4-BE49-F238E27FC236}">
                  <a16:creationId xmlns="" xmlns:a16="http://schemas.microsoft.com/office/drawing/2014/main" id="{DFB7C900-56D2-4245-AA7A-F77B8D4CF1D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1086493" y="430696"/>
              <a:ext cx="860032" cy="212628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="" xmlns:a16="http://schemas.microsoft.com/office/drawing/2014/main" id="{A7BD2F91-1335-4E9E-9A6A-6E226EC53817}"/>
                </a:ext>
              </a:extLst>
            </p:cNvPr>
            <p:cNvSpPr txBox="1"/>
            <p:nvPr userDrawn="1"/>
          </p:nvSpPr>
          <p:spPr>
            <a:xfrm>
              <a:off x="8894766" y="271291"/>
              <a:ext cx="3155992" cy="92333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marR="58614" algn="l" defTabSz="772302" fontAlgn="base" latinLnBrk="0"/>
              <a:r>
                <a:rPr kumimoji="1" lang="en-US" altLang="ko-KR" sz="600" b="0" kern="0" baseline="0">
                  <a:gradFill>
                    <a:gsLst>
                      <a:gs pos="100000">
                        <a:schemeClr val="tx1">
                          <a:lumMod val="75000"/>
                          <a:lumOff val="25000"/>
                        </a:schemeClr>
                      </a:gs>
                      <a:gs pos="100000">
                        <a:srgbClr val="EBF3FF"/>
                      </a:gs>
                    </a:gsLst>
                    <a:lin ang="5400000" scaled="1"/>
                  </a:gradFill>
                  <a:latin typeface="Bahnschrift SemiLight" panose="020B0502040204020203" pitchFamily="34" charset="0"/>
                  <a:ea typeface="Rix모던고딕 L" panose="02020603020101020101" pitchFamily="18" charset="-127"/>
                  <a:cs typeface="Calibri" panose="020F0502020204030204" pitchFamily="34" charset="0"/>
                </a:rPr>
                <a:t>Adding Value to Technologies, </a:t>
              </a:r>
              <a:r>
                <a:rPr kumimoji="1" lang="ko-KR" altLang="en-US" sz="600" b="0" kern="0" baseline="0">
                  <a:gradFill>
                    <a:gsLst>
                      <a:gs pos="100000">
                        <a:schemeClr val="tx1">
                          <a:lumMod val="75000"/>
                          <a:lumOff val="25000"/>
                        </a:schemeClr>
                      </a:gs>
                      <a:gs pos="100000">
                        <a:srgbClr val="EBF3FF"/>
                      </a:gs>
                    </a:gsLst>
                    <a:lin ang="5400000" scaled="1"/>
                  </a:gradFill>
                  <a:latin typeface="Bahnschrift SemiLight" panose="020B0502040204020203" pitchFamily="34" charset="0"/>
                  <a:ea typeface="Rix모던고딕 L" panose="02020603020101020101" pitchFamily="18" charset="-127"/>
                  <a:cs typeface="Calibri" panose="020F0502020204030204" pitchFamily="34" charset="0"/>
                </a:rPr>
                <a:t>「</a:t>
              </a:r>
              <a:r>
                <a:rPr kumimoji="1" lang="en-US" altLang="ko-KR" sz="600" b="0" kern="0" baseline="0">
                  <a:gradFill>
                    <a:gsLst>
                      <a:gs pos="100000">
                        <a:schemeClr val="tx1">
                          <a:lumMod val="75000"/>
                          <a:lumOff val="25000"/>
                        </a:schemeClr>
                      </a:gs>
                      <a:gs pos="100000">
                        <a:srgbClr val="EBF3FF"/>
                      </a:gs>
                    </a:gsLst>
                    <a:lin ang="5400000" scaled="1"/>
                  </a:gradFill>
                  <a:latin typeface="Bahnschrift SemiLight" panose="020B0502040204020203" pitchFamily="34" charset="0"/>
                  <a:ea typeface="Rix모던고딕 L" panose="02020603020101020101" pitchFamily="18" charset="-127"/>
                  <a:cs typeface="Calibri" panose="020F0502020204030204" pitchFamily="34" charset="0"/>
                </a:rPr>
                <a:t>No.1 Partner for Innovative Growth of SMEs and Startups</a:t>
              </a:r>
              <a:r>
                <a:rPr kumimoji="1" lang="ko-KR" altLang="en-US" sz="600" b="0" kern="0" baseline="0">
                  <a:gradFill>
                    <a:gsLst>
                      <a:gs pos="100000">
                        <a:schemeClr val="tx1">
                          <a:lumMod val="75000"/>
                          <a:lumOff val="25000"/>
                        </a:schemeClr>
                      </a:gs>
                      <a:gs pos="100000">
                        <a:srgbClr val="EBF3FF"/>
                      </a:gs>
                    </a:gsLst>
                    <a:lin ang="5400000" scaled="1"/>
                  </a:gradFill>
                  <a:latin typeface="Bahnschrift SemiLight" panose="020B0502040204020203" pitchFamily="34" charset="0"/>
                  <a:ea typeface="Rix모던고딕 L" panose="02020603020101020101" pitchFamily="18" charset="-127"/>
                  <a:cs typeface="Calibri" panose="020F0502020204030204" pitchFamily="34" charset="0"/>
                </a:rPr>
                <a:t>」</a:t>
              </a:r>
              <a:endParaRPr kumimoji="1" lang="ko-KR" altLang="en-US" sz="600" b="0" kern="0" baseline="0" dirty="0">
                <a:gradFill>
                  <a:gsLst>
                    <a:gs pos="10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rgbClr val="EBF3FF"/>
                    </a:gs>
                  </a:gsLst>
                  <a:lin ang="5400000" scaled="1"/>
                </a:gradFill>
                <a:latin typeface="Bahnschrift SemiLight" panose="020B0502040204020203" pitchFamily="34" charset="0"/>
                <a:ea typeface="Rix모던고딕 L" panose="02020603020101020101" pitchFamily="18" charset="-127"/>
                <a:cs typeface="Calibri" panose="020F0502020204030204" pitchFamily="34" charset="0"/>
              </a:endParaRPr>
            </a:p>
          </p:txBody>
        </p:sp>
      </p:grpSp>
      <p:sp>
        <p:nvSpPr>
          <p:cNvPr id="17" name="직사각형 16">
            <a:extLst>
              <a:ext uri="{FF2B5EF4-FFF2-40B4-BE49-F238E27FC236}">
                <a16:creationId xmlns="" xmlns:a16="http://schemas.microsoft.com/office/drawing/2014/main" id="{6BCFAE62-654C-4DBD-8796-98E7FCBC0610}"/>
              </a:ext>
            </a:extLst>
          </p:cNvPr>
          <p:cNvSpPr/>
          <p:nvPr userDrawn="1"/>
        </p:nvSpPr>
        <p:spPr>
          <a:xfrm>
            <a:off x="285231" y="0"/>
            <a:ext cx="1105419" cy="71439"/>
          </a:xfrm>
          <a:prstGeom prst="rect">
            <a:avLst/>
          </a:prstGeom>
          <a:solidFill>
            <a:srgbClr val="B5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631989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 userDrawn="1"/>
        </p:nvSpPr>
        <p:spPr bwMode="gray">
          <a:xfrm>
            <a:off x="1" y="0"/>
            <a:ext cx="9810751" cy="533400"/>
          </a:xfrm>
          <a:prstGeom prst="rect">
            <a:avLst/>
          </a:prstGeom>
          <a:noFill/>
          <a:ln w="0" algn="ctr">
            <a:noFill/>
            <a:miter lim="800000"/>
            <a:headEnd/>
            <a:tailEnd/>
          </a:ln>
          <a:effectLst>
            <a:outerShdw blurRad="50800" dist="50800" dir="1800000" algn="tl" rotWithShape="0">
              <a:schemeClr val="tx1">
                <a:lumMod val="65000"/>
                <a:lumOff val="35000"/>
                <a:alpha val="70000"/>
              </a:schemeClr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ko-KR" altLang="en-US" sz="2600" b="1" dirty="0">
              <a:ln w="15875" cap="rnd" cmpd="sng">
                <a:solidFill>
                  <a:srgbClr val="FFFFFF"/>
                </a:solidFill>
              </a:ln>
              <a:solidFill>
                <a:schemeClr val="tx2">
                  <a:lumMod val="75000"/>
                </a:schemeClr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4" name="Rectangle 25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5702288" y="6572272"/>
            <a:ext cx="787424" cy="214290"/>
          </a:xfrm>
          <a:ln/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D40C1A15-9478-4F5B-B60E-2329F6FAF56E}" type="slidenum">
              <a:rPr lang="ko-KR" altLang="en-US" smtClean="0"/>
              <a:pPr>
                <a:defRPr/>
              </a:pPr>
              <a:t>‹#›</a:t>
            </a:fld>
            <a:endParaRPr lang="en-US" altLang="ko-KR" dirty="0"/>
          </a:p>
        </p:txBody>
      </p:sp>
      <p:sp>
        <p:nvSpPr>
          <p:cNvPr id="6" name="대각선 방향의 모서리가 잘린 사각형 5"/>
          <p:cNvSpPr/>
          <p:nvPr userDrawn="1"/>
        </p:nvSpPr>
        <p:spPr>
          <a:xfrm>
            <a:off x="2285973" y="595313"/>
            <a:ext cx="9715568" cy="252394"/>
          </a:xfrm>
          <a:prstGeom prst="snip2DiagRect">
            <a:avLst>
              <a:gd name="adj1" fmla="val 50000"/>
              <a:gd name="adj2" fmla="val 16667"/>
            </a:avLst>
          </a:prstGeom>
          <a:noFill/>
          <a:ln w="3175">
            <a:prstDash val="sys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sz="1800" b="1" dirty="0" smtClean="0">
              <a:solidFill>
                <a:schemeClr val="tx1"/>
              </a:solidFill>
            </a:endParaRPr>
          </a:p>
        </p:txBody>
      </p:sp>
      <p:pic>
        <p:nvPicPr>
          <p:cNvPr id="7" name="그림 2" descr="내용 copy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378457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E0ED9-6DD3-4C9C-BC61-CFBA5A551A29}" type="datetimeFigureOut">
              <a:rPr lang="ko-KR" altLang="en-US" smtClean="0"/>
              <a:t>2023-10-19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17C0B-AD6B-4D63-BB93-26CB385DF6A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633404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사용자 지정 레이아웃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그룹 15">
            <a:extLst>
              <a:ext uri="{FF2B5EF4-FFF2-40B4-BE49-F238E27FC236}">
                <a16:creationId xmlns="" xmlns:a16="http://schemas.microsoft.com/office/drawing/2014/main" id="{F0117AB0-6219-4CB8-BB9A-370657E15837}"/>
              </a:ext>
            </a:extLst>
          </p:cNvPr>
          <p:cNvGrpSpPr/>
          <p:nvPr userDrawn="1"/>
        </p:nvGrpSpPr>
        <p:grpSpPr>
          <a:xfrm>
            <a:off x="9425568" y="420131"/>
            <a:ext cx="2437847" cy="530483"/>
            <a:chOff x="9568443" y="429656"/>
            <a:chExt cx="2437847" cy="530483"/>
          </a:xfrm>
        </p:grpSpPr>
        <p:sp>
          <p:nvSpPr>
            <p:cNvPr id="6" name="자유형: 도형 5">
              <a:extLst>
                <a:ext uri="{FF2B5EF4-FFF2-40B4-BE49-F238E27FC236}">
                  <a16:creationId xmlns="" xmlns:a16="http://schemas.microsoft.com/office/drawing/2014/main" id="{358A8F4E-5D40-4668-86FD-59459B77B367}"/>
                </a:ext>
              </a:extLst>
            </p:cNvPr>
            <p:cNvSpPr/>
            <p:nvPr userDrawn="1"/>
          </p:nvSpPr>
          <p:spPr>
            <a:xfrm>
              <a:off x="11081328" y="552097"/>
              <a:ext cx="113910" cy="107279"/>
            </a:xfrm>
            <a:custGeom>
              <a:avLst/>
              <a:gdLst>
                <a:gd name="connsiteX0" fmla="*/ 103555 w 103555"/>
                <a:gd name="connsiteY0" fmla="*/ 97527 h 97526"/>
                <a:gd name="connsiteX1" fmla="*/ 48104 w 103555"/>
                <a:gd name="connsiteY1" fmla="*/ 97527 h 97526"/>
                <a:gd name="connsiteX2" fmla="*/ 0 w 103555"/>
                <a:gd name="connsiteY2" fmla="*/ 34885 h 97526"/>
                <a:gd name="connsiteX3" fmla="*/ 31776 w 103555"/>
                <a:gd name="connsiteY3" fmla="*/ 0 h 97526"/>
                <a:gd name="connsiteX4" fmla="*/ 103555 w 103555"/>
                <a:gd name="connsiteY4" fmla="*/ 97527 h 97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3555" h="97526">
                  <a:moveTo>
                    <a:pt x="103555" y="97527"/>
                  </a:moveTo>
                  <a:lnTo>
                    <a:pt x="48104" y="97527"/>
                  </a:lnTo>
                  <a:lnTo>
                    <a:pt x="0" y="34885"/>
                  </a:lnTo>
                  <a:lnTo>
                    <a:pt x="31776" y="0"/>
                  </a:lnTo>
                  <a:lnTo>
                    <a:pt x="103555" y="97527"/>
                  </a:lnTo>
                  <a:close/>
                </a:path>
              </a:pathLst>
            </a:custGeom>
            <a:solidFill>
              <a:srgbClr val="003595"/>
            </a:solidFill>
            <a:ln w="31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 sz="2000"/>
            </a:p>
          </p:txBody>
        </p:sp>
        <p:sp>
          <p:nvSpPr>
            <p:cNvPr id="7" name="자유형: 도형 6">
              <a:extLst>
                <a:ext uri="{FF2B5EF4-FFF2-40B4-BE49-F238E27FC236}">
                  <a16:creationId xmlns="" xmlns:a16="http://schemas.microsoft.com/office/drawing/2014/main" id="{602648BE-7859-4BE3-846F-A92C99B4353C}"/>
                </a:ext>
              </a:extLst>
            </p:cNvPr>
            <p:cNvSpPr/>
            <p:nvPr userDrawn="1"/>
          </p:nvSpPr>
          <p:spPr>
            <a:xfrm>
              <a:off x="11752149" y="466198"/>
              <a:ext cx="167135" cy="194007"/>
            </a:xfrm>
            <a:custGeom>
              <a:avLst/>
              <a:gdLst>
                <a:gd name="connsiteX0" fmla="*/ 79640 w 151941"/>
                <a:gd name="connsiteY0" fmla="*/ 41352 h 176370"/>
                <a:gd name="connsiteX1" fmla="*/ 132234 w 151941"/>
                <a:gd name="connsiteY1" fmla="*/ 41352 h 176370"/>
                <a:gd name="connsiteX2" fmla="*/ 149346 w 151941"/>
                <a:gd name="connsiteY2" fmla="*/ 4364 h 176370"/>
                <a:gd name="connsiteX3" fmla="*/ 151481 w 151941"/>
                <a:gd name="connsiteY3" fmla="*/ -378 h 176370"/>
                <a:gd name="connsiteX4" fmla="*/ 75432 w 151941"/>
                <a:gd name="connsiteY4" fmla="*/ -378 h 176370"/>
                <a:gd name="connsiteX5" fmla="*/ -460 w 151941"/>
                <a:gd name="connsiteY5" fmla="*/ 86661 h 176370"/>
                <a:gd name="connsiteX6" fmla="*/ 68619 w 151941"/>
                <a:gd name="connsiteY6" fmla="*/ 175993 h 176370"/>
                <a:gd name="connsiteX7" fmla="*/ 142972 w 151941"/>
                <a:gd name="connsiteY7" fmla="*/ 175993 h 176370"/>
                <a:gd name="connsiteX8" fmla="*/ 142972 w 151941"/>
                <a:gd name="connsiteY8" fmla="*/ 134074 h 176370"/>
                <a:gd name="connsiteX9" fmla="*/ 75432 w 151941"/>
                <a:gd name="connsiteY9" fmla="*/ 134074 h 176370"/>
                <a:gd name="connsiteX10" fmla="*/ 43719 w 151941"/>
                <a:gd name="connsiteY10" fmla="*/ 86033 h 176370"/>
                <a:gd name="connsiteX11" fmla="*/ 79640 w 151941"/>
                <a:gd name="connsiteY11" fmla="*/ 41352 h 176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51941" h="176370">
                  <a:moveTo>
                    <a:pt x="79640" y="41352"/>
                  </a:moveTo>
                  <a:lnTo>
                    <a:pt x="132234" y="41352"/>
                  </a:lnTo>
                  <a:lnTo>
                    <a:pt x="149346" y="4364"/>
                  </a:lnTo>
                  <a:lnTo>
                    <a:pt x="151481" y="-378"/>
                  </a:lnTo>
                  <a:lnTo>
                    <a:pt x="75432" y="-378"/>
                  </a:lnTo>
                  <a:cubicBezTo>
                    <a:pt x="24848" y="-378"/>
                    <a:pt x="-460" y="34444"/>
                    <a:pt x="-460" y="86661"/>
                  </a:cubicBezTo>
                  <a:cubicBezTo>
                    <a:pt x="-460" y="138879"/>
                    <a:pt x="22273" y="175993"/>
                    <a:pt x="68619" y="175993"/>
                  </a:cubicBezTo>
                  <a:lnTo>
                    <a:pt x="142972" y="175993"/>
                  </a:lnTo>
                  <a:lnTo>
                    <a:pt x="142972" y="134074"/>
                  </a:lnTo>
                  <a:lnTo>
                    <a:pt x="75432" y="134074"/>
                  </a:lnTo>
                  <a:cubicBezTo>
                    <a:pt x="54520" y="134074"/>
                    <a:pt x="44033" y="119348"/>
                    <a:pt x="43719" y="86033"/>
                  </a:cubicBezTo>
                  <a:cubicBezTo>
                    <a:pt x="44158" y="53535"/>
                    <a:pt x="56279" y="41478"/>
                    <a:pt x="79640" y="41352"/>
                  </a:cubicBezTo>
                </a:path>
              </a:pathLst>
            </a:custGeom>
            <a:solidFill>
              <a:srgbClr val="003595"/>
            </a:solidFill>
            <a:ln w="31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 sz="2000"/>
            </a:p>
          </p:txBody>
        </p:sp>
        <p:sp>
          <p:nvSpPr>
            <p:cNvPr id="8" name="자유형: 도형 7">
              <a:extLst>
                <a:ext uri="{FF2B5EF4-FFF2-40B4-BE49-F238E27FC236}">
                  <a16:creationId xmlns="" xmlns:a16="http://schemas.microsoft.com/office/drawing/2014/main" id="{9A14D11E-CEBB-49D7-BE6A-A5922D1228EF}"/>
                </a:ext>
              </a:extLst>
            </p:cNvPr>
            <p:cNvSpPr/>
            <p:nvPr userDrawn="1"/>
          </p:nvSpPr>
          <p:spPr>
            <a:xfrm>
              <a:off x="11197551" y="467269"/>
              <a:ext cx="198082" cy="191244"/>
            </a:xfrm>
            <a:custGeom>
              <a:avLst/>
              <a:gdLst>
                <a:gd name="connsiteX0" fmla="*/ -460 w 180075"/>
                <a:gd name="connsiteY0" fmla="*/ 87038 h 173858"/>
                <a:gd name="connsiteX1" fmla="*/ -460 w 180075"/>
                <a:gd name="connsiteY1" fmla="*/ 86536 h 173858"/>
                <a:gd name="connsiteX2" fmla="*/ 89813 w 180075"/>
                <a:gd name="connsiteY2" fmla="*/ -378 h 173858"/>
                <a:gd name="connsiteX3" fmla="*/ 179615 w 180075"/>
                <a:gd name="connsiteY3" fmla="*/ 86065 h 173858"/>
                <a:gd name="connsiteX4" fmla="*/ 179615 w 180075"/>
                <a:gd name="connsiteY4" fmla="*/ 86536 h 173858"/>
                <a:gd name="connsiteX5" fmla="*/ 89342 w 180075"/>
                <a:gd name="connsiteY5" fmla="*/ 173481 h 173858"/>
                <a:gd name="connsiteX6" fmla="*/ -460 w 180075"/>
                <a:gd name="connsiteY6" fmla="*/ 87038 h 173858"/>
                <a:gd name="connsiteX7" fmla="*/ 132328 w 180075"/>
                <a:gd name="connsiteY7" fmla="*/ 87038 h 173858"/>
                <a:gd name="connsiteX8" fmla="*/ 132328 w 180075"/>
                <a:gd name="connsiteY8" fmla="*/ 86536 h 173858"/>
                <a:gd name="connsiteX9" fmla="*/ 89342 w 180075"/>
                <a:gd name="connsiteY9" fmla="*/ 41415 h 173858"/>
                <a:gd name="connsiteX10" fmla="*/ 47079 w 180075"/>
                <a:gd name="connsiteY10" fmla="*/ 86065 h 173858"/>
                <a:gd name="connsiteX11" fmla="*/ 47079 w 180075"/>
                <a:gd name="connsiteY11" fmla="*/ 86536 h 173858"/>
                <a:gd name="connsiteX12" fmla="*/ 89813 w 180075"/>
                <a:gd name="connsiteY12" fmla="*/ 131688 h 173858"/>
                <a:gd name="connsiteX13" fmla="*/ 132328 w 180075"/>
                <a:gd name="connsiteY13" fmla="*/ 87038 h 173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0075" h="173858">
                  <a:moveTo>
                    <a:pt x="-460" y="87038"/>
                  </a:moveTo>
                  <a:lnTo>
                    <a:pt x="-460" y="86536"/>
                  </a:lnTo>
                  <a:cubicBezTo>
                    <a:pt x="-460" y="38557"/>
                    <a:pt x="38224" y="-378"/>
                    <a:pt x="89813" y="-378"/>
                  </a:cubicBezTo>
                  <a:cubicBezTo>
                    <a:pt x="141402" y="-378"/>
                    <a:pt x="179615" y="38055"/>
                    <a:pt x="179615" y="86065"/>
                  </a:cubicBezTo>
                  <a:lnTo>
                    <a:pt x="179615" y="86536"/>
                  </a:lnTo>
                  <a:cubicBezTo>
                    <a:pt x="179615" y="134545"/>
                    <a:pt x="140931" y="173481"/>
                    <a:pt x="89342" y="173481"/>
                  </a:cubicBezTo>
                  <a:cubicBezTo>
                    <a:pt x="37753" y="173481"/>
                    <a:pt x="-460" y="135016"/>
                    <a:pt x="-460" y="87038"/>
                  </a:cubicBezTo>
                  <a:moveTo>
                    <a:pt x="132328" y="87038"/>
                  </a:moveTo>
                  <a:lnTo>
                    <a:pt x="132328" y="86536"/>
                  </a:lnTo>
                  <a:cubicBezTo>
                    <a:pt x="132328" y="62421"/>
                    <a:pt x="114901" y="41415"/>
                    <a:pt x="89342" y="41415"/>
                  </a:cubicBezTo>
                  <a:cubicBezTo>
                    <a:pt x="63783" y="41415"/>
                    <a:pt x="47079" y="61950"/>
                    <a:pt x="47079" y="86065"/>
                  </a:cubicBezTo>
                  <a:lnTo>
                    <a:pt x="47079" y="86536"/>
                  </a:lnTo>
                  <a:cubicBezTo>
                    <a:pt x="47079" y="110682"/>
                    <a:pt x="64505" y="131688"/>
                    <a:pt x="89813" y="131688"/>
                  </a:cubicBezTo>
                  <a:cubicBezTo>
                    <a:pt x="115121" y="131688"/>
                    <a:pt x="132328" y="111153"/>
                    <a:pt x="132328" y="87038"/>
                  </a:cubicBezTo>
                </a:path>
              </a:pathLst>
            </a:custGeom>
            <a:solidFill>
              <a:srgbClr val="003595"/>
            </a:solidFill>
            <a:ln w="31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 sz="2000"/>
            </a:p>
          </p:txBody>
        </p:sp>
        <p:sp>
          <p:nvSpPr>
            <p:cNvPr id="9" name="자유형: 도형 8">
              <a:extLst>
                <a:ext uri="{FF2B5EF4-FFF2-40B4-BE49-F238E27FC236}">
                  <a16:creationId xmlns="" xmlns:a16="http://schemas.microsoft.com/office/drawing/2014/main" id="{DD11A817-9F21-45E3-BB32-02C2F0197FF9}"/>
                </a:ext>
              </a:extLst>
            </p:cNvPr>
            <p:cNvSpPr/>
            <p:nvPr userDrawn="1"/>
          </p:nvSpPr>
          <p:spPr>
            <a:xfrm>
              <a:off x="11402198" y="465956"/>
              <a:ext cx="165511" cy="194007"/>
            </a:xfrm>
            <a:custGeom>
              <a:avLst/>
              <a:gdLst>
                <a:gd name="connsiteX0" fmla="*/ 48198 w 150465"/>
                <a:gd name="connsiteY0" fmla="*/ 42829 h 176370"/>
                <a:gd name="connsiteX1" fmla="*/ 0 w 150465"/>
                <a:gd name="connsiteY1" fmla="*/ 42829 h 176370"/>
                <a:gd name="connsiteX2" fmla="*/ 0 w 150465"/>
                <a:gd name="connsiteY2" fmla="*/ 0 h 176370"/>
                <a:gd name="connsiteX3" fmla="*/ 150466 w 150465"/>
                <a:gd name="connsiteY3" fmla="*/ 0 h 176370"/>
                <a:gd name="connsiteX4" fmla="*/ 130747 w 150465"/>
                <a:gd name="connsiteY4" fmla="*/ 42829 h 176370"/>
                <a:gd name="connsiteX5" fmla="*/ 94041 w 150465"/>
                <a:gd name="connsiteY5" fmla="*/ 42829 h 176370"/>
                <a:gd name="connsiteX6" fmla="*/ 94041 w 150465"/>
                <a:gd name="connsiteY6" fmla="*/ 176370 h 176370"/>
                <a:gd name="connsiteX7" fmla="*/ 48198 w 150465"/>
                <a:gd name="connsiteY7" fmla="*/ 176370 h 176370"/>
                <a:gd name="connsiteX8" fmla="*/ 48198 w 150465"/>
                <a:gd name="connsiteY8" fmla="*/ 42829 h 176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0465" h="176370">
                  <a:moveTo>
                    <a:pt x="48198" y="42829"/>
                  </a:moveTo>
                  <a:lnTo>
                    <a:pt x="0" y="42829"/>
                  </a:lnTo>
                  <a:lnTo>
                    <a:pt x="0" y="0"/>
                  </a:lnTo>
                  <a:lnTo>
                    <a:pt x="150466" y="0"/>
                  </a:lnTo>
                  <a:lnTo>
                    <a:pt x="130747" y="42829"/>
                  </a:lnTo>
                  <a:lnTo>
                    <a:pt x="94041" y="42829"/>
                  </a:lnTo>
                  <a:lnTo>
                    <a:pt x="94041" y="176370"/>
                  </a:lnTo>
                  <a:lnTo>
                    <a:pt x="48198" y="176370"/>
                  </a:lnTo>
                  <a:lnTo>
                    <a:pt x="48198" y="42829"/>
                  </a:lnTo>
                  <a:close/>
                </a:path>
              </a:pathLst>
            </a:custGeom>
            <a:solidFill>
              <a:srgbClr val="003595"/>
            </a:solidFill>
            <a:ln w="31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 sz="2000"/>
            </a:p>
          </p:txBody>
        </p:sp>
        <p:sp>
          <p:nvSpPr>
            <p:cNvPr id="10" name="자유형: 도형 9">
              <a:extLst>
                <a:ext uri="{FF2B5EF4-FFF2-40B4-BE49-F238E27FC236}">
                  <a16:creationId xmlns="" xmlns:a16="http://schemas.microsoft.com/office/drawing/2014/main" id="{1D6CBEE4-1B9B-43CD-88FD-7B6E6558DD93}"/>
                </a:ext>
              </a:extLst>
            </p:cNvPr>
            <p:cNvSpPr/>
            <p:nvPr userDrawn="1"/>
          </p:nvSpPr>
          <p:spPr>
            <a:xfrm>
              <a:off x="11587639" y="465956"/>
              <a:ext cx="151834" cy="194007"/>
            </a:xfrm>
            <a:custGeom>
              <a:avLst/>
              <a:gdLst>
                <a:gd name="connsiteX0" fmla="*/ 0 w 138031"/>
                <a:gd name="connsiteY0" fmla="*/ 0 h 176370"/>
                <a:gd name="connsiteX1" fmla="*/ 138032 w 138031"/>
                <a:gd name="connsiteY1" fmla="*/ 0 h 176370"/>
                <a:gd name="connsiteX2" fmla="*/ 118752 w 138031"/>
                <a:gd name="connsiteY2" fmla="*/ 41573 h 176370"/>
                <a:gd name="connsiteX3" fmla="*/ 45874 w 138031"/>
                <a:gd name="connsiteY3" fmla="*/ 41573 h 176370"/>
                <a:gd name="connsiteX4" fmla="*/ 45874 w 138031"/>
                <a:gd name="connsiteY4" fmla="*/ 68262 h 176370"/>
                <a:gd name="connsiteX5" fmla="*/ 119318 w 138031"/>
                <a:gd name="connsiteY5" fmla="*/ 68262 h 176370"/>
                <a:gd name="connsiteX6" fmla="*/ 119318 w 138031"/>
                <a:gd name="connsiteY6" fmla="*/ 106821 h 176370"/>
                <a:gd name="connsiteX7" fmla="*/ 45874 w 138031"/>
                <a:gd name="connsiteY7" fmla="*/ 106821 h 176370"/>
                <a:gd name="connsiteX8" fmla="*/ 45874 w 138031"/>
                <a:gd name="connsiteY8" fmla="*/ 134798 h 176370"/>
                <a:gd name="connsiteX9" fmla="*/ 129774 w 138031"/>
                <a:gd name="connsiteY9" fmla="*/ 134798 h 176370"/>
                <a:gd name="connsiteX10" fmla="*/ 129774 w 138031"/>
                <a:gd name="connsiteY10" fmla="*/ 176370 h 176370"/>
                <a:gd name="connsiteX11" fmla="*/ 0 w 138031"/>
                <a:gd name="connsiteY11" fmla="*/ 176370 h 176370"/>
                <a:gd name="connsiteX12" fmla="*/ 0 w 138031"/>
                <a:gd name="connsiteY12" fmla="*/ 0 h 176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8031" h="176370">
                  <a:moveTo>
                    <a:pt x="0" y="0"/>
                  </a:moveTo>
                  <a:lnTo>
                    <a:pt x="138032" y="0"/>
                  </a:lnTo>
                  <a:lnTo>
                    <a:pt x="118752" y="41573"/>
                  </a:lnTo>
                  <a:lnTo>
                    <a:pt x="45874" y="41573"/>
                  </a:lnTo>
                  <a:lnTo>
                    <a:pt x="45874" y="68262"/>
                  </a:lnTo>
                  <a:lnTo>
                    <a:pt x="119318" y="68262"/>
                  </a:lnTo>
                  <a:lnTo>
                    <a:pt x="119318" y="106821"/>
                  </a:lnTo>
                  <a:lnTo>
                    <a:pt x="45874" y="106821"/>
                  </a:lnTo>
                  <a:lnTo>
                    <a:pt x="45874" y="134798"/>
                  </a:lnTo>
                  <a:lnTo>
                    <a:pt x="129774" y="134798"/>
                  </a:lnTo>
                  <a:lnTo>
                    <a:pt x="129774" y="176370"/>
                  </a:lnTo>
                  <a:lnTo>
                    <a:pt x="0" y="1763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595"/>
            </a:solidFill>
            <a:ln w="31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 sz="2000"/>
            </a:p>
          </p:txBody>
        </p:sp>
        <p:sp>
          <p:nvSpPr>
            <p:cNvPr id="11" name="자유형: 도형 10">
              <a:extLst>
                <a:ext uri="{FF2B5EF4-FFF2-40B4-BE49-F238E27FC236}">
                  <a16:creationId xmlns="" xmlns:a16="http://schemas.microsoft.com/office/drawing/2014/main" id="{D0223927-EF58-4197-8796-5A534F3BB31B}"/>
                </a:ext>
              </a:extLst>
            </p:cNvPr>
            <p:cNvSpPr/>
            <p:nvPr userDrawn="1"/>
          </p:nvSpPr>
          <p:spPr>
            <a:xfrm>
              <a:off x="10982994" y="429656"/>
              <a:ext cx="211172" cy="232760"/>
            </a:xfrm>
            <a:custGeom>
              <a:avLst/>
              <a:gdLst>
                <a:gd name="connsiteX0" fmla="*/ 149838 w 191975"/>
                <a:gd name="connsiteY0" fmla="*/ 0 h 211600"/>
                <a:gd name="connsiteX1" fmla="*/ 133573 w 191975"/>
                <a:gd name="connsiteY1" fmla="*/ 0 h 211600"/>
                <a:gd name="connsiteX2" fmla="*/ 45246 w 191975"/>
                <a:gd name="connsiteY2" fmla="*/ 96239 h 211600"/>
                <a:gd name="connsiteX3" fmla="*/ 45246 w 191975"/>
                <a:gd name="connsiteY3" fmla="*/ 33597 h 211600"/>
                <a:gd name="connsiteX4" fmla="*/ 0 w 191975"/>
                <a:gd name="connsiteY4" fmla="*/ 33597 h 211600"/>
                <a:gd name="connsiteX5" fmla="*/ 63 w 191975"/>
                <a:gd name="connsiteY5" fmla="*/ 34320 h 211600"/>
                <a:gd name="connsiteX6" fmla="*/ 0 w 191975"/>
                <a:gd name="connsiteY6" fmla="*/ 67603 h 211600"/>
                <a:gd name="connsiteX7" fmla="*/ 0 w 191975"/>
                <a:gd name="connsiteY7" fmla="*/ 104497 h 211600"/>
                <a:gd name="connsiteX8" fmla="*/ 0 w 191975"/>
                <a:gd name="connsiteY8" fmla="*/ 133259 h 211600"/>
                <a:gd name="connsiteX9" fmla="*/ 0 w 191975"/>
                <a:gd name="connsiteY9" fmla="*/ 144594 h 211600"/>
                <a:gd name="connsiteX10" fmla="*/ 0 w 191975"/>
                <a:gd name="connsiteY10" fmla="*/ 145097 h 211600"/>
                <a:gd name="connsiteX11" fmla="*/ 0 w 191975"/>
                <a:gd name="connsiteY11" fmla="*/ 157908 h 211600"/>
                <a:gd name="connsiteX12" fmla="*/ 0 w 191975"/>
                <a:gd name="connsiteY12" fmla="*/ 163183 h 211600"/>
                <a:gd name="connsiteX13" fmla="*/ 0 w 191975"/>
                <a:gd name="connsiteY13" fmla="*/ 210282 h 211600"/>
                <a:gd name="connsiteX14" fmla="*/ 0 w 191975"/>
                <a:gd name="connsiteY14" fmla="*/ 211601 h 211600"/>
                <a:gd name="connsiteX15" fmla="*/ 1225 w 191975"/>
                <a:gd name="connsiteY15" fmla="*/ 210282 h 211600"/>
                <a:gd name="connsiteX16" fmla="*/ 25214 w 191975"/>
                <a:gd name="connsiteY16" fmla="*/ 183938 h 211600"/>
                <a:gd name="connsiteX17" fmla="*/ 36769 w 191975"/>
                <a:gd name="connsiteY17" fmla="*/ 171221 h 211600"/>
                <a:gd name="connsiteX18" fmla="*/ 45246 w 191975"/>
                <a:gd name="connsiteY18" fmla="*/ 161895 h 211600"/>
                <a:gd name="connsiteX19" fmla="*/ 191976 w 191975"/>
                <a:gd name="connsiteY19" fmla="*/ 0 h 211600"/>
                <a:gd name="connsiteX20" fmla="*/ 149838 w 191975"/>
                <a:gd name="connsiteY20" fmla="*/ 0 h 21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91975" h="211600">
                  <a:moveTo>
                    <a:pt x="149838" y="0"/>
                  </a:moveTo>
                  <a:lnTo>
                    <a:pt x="133573" y="0"/>
                  </a:lnTo>
                  <a:lnTo>
                    <a:pt x="45246" y="96239"/>
                  </a:lnTo>
                  <a:lnTo>
                    <a:pt x="45246" y="33597"/>
                  </a:lnTo>
                  <a:lnTo>
                    <a:pt x="0" y="33597"/>
                  </a:lnTo>
                  <a:lnTo>
                    <a:pt x="63" y="34320"/>
                  </a:lnTo>
                  <a:lnTo>
                    <a:pt x="0" y="67603"/>
                  </a:lnTo>
                  <a:lnTo>
                    <a:pt x="0" y="104497"/>
                  </a:lnTo>
                  <a:lnTo>
                    <a:pt x="0" y="133259"/>
                  </a:lnTo>
                  <a:lnTo>
                    <a:pt x="0" y="144594"/>
                  </a:lnTo>
                  <a:lnTo>
                    <a:pt x="0" y="145097"/>
                  </a:lnTo>
                  <a:lnTo>
                    <a:pt x="0" y="157908"/>
                  </a:lnTo>
                  <a:lnTo>
                    <a:pt x="0" y="163183"/>
                  </a:lnTo>
                  <a:lnTo>
                    <a:pt x="0" y="210282"/>
                  </a:lnTo>
                  <a:lnTo>
                    <a:pt x="0" y="211601"/>
                  </a:lnTo>
                  <a:lnTo>
                    <a:pt x="1225" y="210282"/>
                  </a:lnTo>
                  <a:lnTo>
                    <a:pt x="25214" y="183938"/>
                  </a:lnTo>
                  <a:lnTo>
                    <a:pt x="36769" y="171221"/>
                  </a:lnTo>
                  <a:lnTo>
                    <a:pt x="45246" y="161895"/>
                  </a:lnTo>
                  <a:lnTo>
                    <a:pt x="191976" y="0"/>
                  </a:lnTo>
                  <a:lnTo>
                    <a:pt x="149838" y="0"/>
                  </a:lnTo>
                  <a:close/>
                </a:path>
              </a:pathLst>
            </a:custGeom>
            <a:solidFill>
              <a:srgbClr val="C2D500"/>
            </a:solidFill>
            <a:ln w="31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 sz="2000"/>
            </a:p>
          </p:txBody>
        </p:sp>
        <p:sp>
          <p:nvSpPr>
            <p:cNvPr id="12" name="TextBox 11">
              <a:extLst>
                <a:ext uri="{FF2B5EF4-FFF2-40B4-BE49-F238E27FC236}">
                  <a16:creationId xmlns="" xmlns:a16="http://schemas.microsoft.com/office/drawing/2014/main" id="{A6117AE7-7418-4730-8C97-A275092B8EF1}"/>
                </a:ext>
              </a:extLst>
            </p:cNvPr>
            <p:cNvSpPr txBox="1"/>
            <p:nvPr userDrawn="1"/>
          </p:nvSpPr>
          <p:spPr>
            <a:xfrm>
              <a:off x="9568443" y="744695"/>
              <a:ext cx="2437847" cy="215444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marR="58614" algn="r" defTabSz="772302" fontAlgn="base" latinLnBrk="0"/>
              <a:r>
                <a:rPr kumimoji="1" lang="en-US" altLang="ko-KR" sz="700" b="0" kern="0" baseline="0">
                  <a:gradFill>
                    <a:gsLst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rgbClr val="EBF3FF"/>
                      </a:gs>
                    </a:gsLst>
                    <a:lin ang="5400000" scaled="1"/>
                  </a:gradFill>
                  <a:latin typeface="Bahnschrift SemiLight" panose="020B0502040204020203" pitchFamily="34" charset="0"/>
                  <a:ea typeface="Rix모던고딕 L" panose="02020603020101020101" pitchFamily="18" charset="-127"/>
                  <a:cs typeface="Calibri" panose="020F0502020204030204" pitchFamily="34" charset="0"/>
                </a:rPr>
                <a:t>Adding Value to Technologies,</a:t>
              </a:r>
            </a:p>
            <a:p>
              <a:pPr marR="58614" algn="r" defTabSz="772302" fontAlgn="base" latinLnBrk="0"/>
              <a:r>
                <a:rPr kumimoji="1" lang="ko-KR" altLang="en-US" sz="700" b="0" kern="0" baseline="0">
                  <a:gradFill>
                    <a:gsLst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rgbClr val="EBF3FF"/>
                      </a:gs>
                    </a:gsLst>
                    <a:lin ang="5400000" scaled="1"/>
                  </a:gradFill>
                  <a:latin typeface="Bahnschrift SemiLight" panose="020B0502040204020203" pitchFamily="34" charset="0"/>
                  <a:ea typeface="Rix모던고딕 L" panose="02020603020101020101" pitchFamily="18" charset="-127"/>
                  <a:cs typeface="Calibri" panose="020F0502020204030204" pitchFamily="34" charset="0"/>
                </a:rPr>
                <a:t>「</a:t>
              </a:r>
              <a:r>
                <a:rPr kumimoji="1" lang="en-US" altLang="ko-KR" sz="700" b="0" kern="0" baseline="0">
                  <a:gradFill>
                    <a:gsLst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rgbClr val="EBF3FF"/>
                      </a:gs>
                    </a:gsLst>
                    <a:lin ang="5400000" scaled="1"/>
                  </a:gradFill>
                  <a:latin typeface="Bahnschrift SemiLight" panose="020B0502040204020203" pitchFamily="34" charset="0"/>
                  <a:ea typeface="Rix모던고딕 L" panose="02020603020101020101" pitchFamily="18" charset="-127"/>
                  <a:cs typeface="Calibri" panose="020F0502020204030204" pitchFamily="34" charset="0"/>
                </a:rPr>
                <a:t>No.1 Partner for Innovative Growth of SMEs and Startups</a:t>
              </a:r>
              <a:r>
                <a:rPr kumimoji="1" lang="ko-KR" altLang="en-US" sz="700" b="0" kern="0" baseline="0">
                  <a:gradFill>
                    <a:gsLst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rgbClr val="EBF3FF"/>
                      </a:gs>
                    </a:gsLst>
                    <a:lin ang="5400000" scaled="1"/>
                  </a:gradFill>
                  <a:latin typeface="Bahnschrift SemiLight" panose="020B0502040204020203" pitchFamily="34" charset="0"/>
                  <a:ea typeface="Rix모던고딕 L" panose="02020603020101020101" pitchFamily="18" charset="-127"/>
                  <a:cs typeface="Calibri" panose="020F0502020204030204" pitchFamily="34" charset="0"/>
                </a:rPr>
                <a:t>」</a:t>
              </a:r>
              <a:endParaRPr kumimoji="1" lang="ko-KR" altLang="en-US" sz="700" b="0" kern="0" baseline="0" dirty="0"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EBF3FF"/>
                    </a:gs>
                  </a:gsLst>
                  <a:lin ang="5400000" scaled="1"/>
                </a:gradFill>
                <a:latin typeface="Bahnschrift SemiLight" panose="020B0502040204020203" pitchFamily="34" charset="0"/>
                <a:ea typeface="Rix모던고딕 L" panose="02020603020101020101" pitchFamily="18" charset="-127"/>
                <a:cs typeface="Calibri" panose="020F0502020204030204" pitchFamily="34" charset="0"/>
              </a:endParaRPr>
            </a:p>
          </p:txBody>
        </p:sp>
      </p:grpSp>
      <p:sp>
        <p:nvSpPr>
          <p:cNvPr id="13" name="직사각형 12">
            <a:extLst>
              <a:ext uri="{FF2B5EF4-FFF2-40B4-BE49-F238E27FC236}">
                <a16:creationId xmlns="" xmlns:a16="http://schemas.microsoft.com/office/drawing/2014/main" id="{27DB81CF-0B87-4B11-A06B-DE1C4BAF3072}"/>
              </a:ext>
            </a:extLst>
          </p:cNvPr>
          <p:cNvSpPr/>
          <p:nvPr userDrawn="1"/>
        </p:nvSpPr>
        <p:spPr>
          <a:xfrm rot="1053609">
            <a:off x="427388" y="1264669"/>
            <a:ext cx="89093" cy="89093"/>
          </a:xfrm>
          <a:prstGeom prst="rect">
            <a:avLst/>
          </a:prstGeom>
          <a:solidFill>
            <a:srgbClr val="0035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/>
          </a:p>
        </p:txBody>
      </p:sp>
      <p:sp>
        <p:nvSpPr>
          <p:cNvPr id="14" name="직사각형 13">
            <a:extLst>
              <a:ext uri="{FF2B5EF4-FFF2-40B4-BE49-F238E27FC236}">
                <a16:creationId xmlns="" xmlns:a16="http://schemas.microsoft.com/office/drawing/2014/main" id="{7D46F9A3-2EE7-4B1C-A604-94E7E268F5CA}"/>
              </a:ext>
            </a:extLst>
          </p:cNvPr>
          <p:cNvSpPr/>
          <p:nvPr userDrawn="1"/>
        </p:nvSpPr>
        <p:spPr>
          <a:xfrm rot="1073450">
            <a:off x="2083067" y="4379853"/>
            <a:ext cx="73632" cy="73632"/>
          </a:xfrm>
          <a:prstGeom prst="rect">
            <a:avLst/>
          </a:prstGeom>
          <a:solidFill>
            <a:srgbClr val="C2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/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DB7C1107-8D2A-4687-B9A6-B4BCF260FB37}"/>
              </a:ext>
            </a:extLst>
          </p:cNvPr>
          <p:cNvSpPr txBox="1"/>
          <p:nvPr userDrawn="1"/>
        </p:nvSpPr>
        <p:spPr>
          <a:xfrm>
            <a:off x="1751747" y="1035525"/>
            <a:ext cx="2061462" cy="553998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  <a:buClr>
                <a:srgbClr val="0460D9"/>
              </a:buClr>
              <a:buSzPts val="2800"/>
              <a:defRPr/>
            </a:pPr>
            <a:r>
              <a:rPr lang="en-US" altLang="ko-KR" sz="4000" b="1">
                <a:ln>
                  <a:solidFill>
                    <a:srgbClr val="000000">
                      <a:alpha val="0"/>
                    </a:srgbClr>
                  </a:solidFill>
                </a:ln>
                <a:gradFill>
                  <a:gsLst>
                    <a:gs pos="100000">
                      <a:srgbClr val="B5C800"/>
                    </a:gs>
                    <a:gs pos="100000">
                      <a:srgbClr val="EBF3FF"/>
                    </a:gs>
                  </a:gsLst>
                  <a:lin ang="5400000" scaled="1"/>
                </a:gradFill>
                <a:latin typeface="Century Gothic" panose="020B0502020202020204" pitchFamily="34" charset="0"/>
                <a:ea typeface="고도 B" panose="02000503000000020004" pitchFamily="2" charset="-127"/>
                <a:cs typeface="Arial" panose="020B0604020202020204" pitchFamily="34" charset="0"/>
                <a:sym typeface="고도 M"/>
              </a:rPr>
              <a:t>C</a:t>
            </a:r>
            <a:r>
              <a:rPr lang="en-US" altLang="ko-KR" sz="3600" b="1">
                <a:ln>
                  <a:solidFill>
                    <a:srgbClr val="000000">
                      <a:alpha val="0"/>
                    </a:srgbClr>
                  </a:solidFill>
                </a:ln>
                <a:gradFill>
                  <a:gsLst>
                    <a:gs pos="100000">
                      <a:srgbClr val="003595"/>
                    </a:gs>
                    <a:gs pos="100000">
                      <a:srgbClr val="EBF3FF"/>
                    </a:gs>
                  </a:gsLst>
                  <a:lin ang="5400000" scaled="1"/>
                </a:gradFill>
                <a:latin typeface="Century Gothic" panose="020B0502020202020204" pitchFamily="34" charset="0"/>
                <a:ea typeface="고도 M" panose="02000503000000020004" pitchFamily="2" charset="-127"/>
                <a:cs typeface="Arial" panose="020B0604020202020204" pitchFamily="34" charset="0"/>
                <a:sym typeface="고도 M"/>
              </a:rPr>
              <a:t>ontents</a:t>
            </a:r>
            <a:endParaRPr lang="en-US" altLang="ko-KR" sz="3600" b="1" dirty="0">
              <a:ln>
                <a:solidFill>
                  <a:srgbClr val="000000">
                    <a:alpha val="0"/>
                  </a:srgbClr>
                </a:solidFill>
              </a:ln>
              <a:gradFill>
                <a:gsLst>
                  <a:gs pos="100000">
                    <a:srgbClr val="B5C800"/>
                  </a:gs>
                  <a:gs pos="100000">
                    <a:srgbClr val="EBF3FF"/>
                  </a:gs>
                </a:gsLst>
                <a:lin ang="5400000" scaled="1"/>
              </a:gradFill>
              <a:latin typeface="Century Gothic" panose="020B0502020202020204" pitchFamily="34" charset="0"/>
              <a:ea typeface="고도 B" panose="02000503000000020004" pitchFamily="2" charset="-127"/>
              <a:cs typeface="Arial" panose="020B0604020202020204" pitchFamily="34" charset="0"/>
              <a:sym typeface="고도 M"/>
            </a:endParaRPr>
          </a:p>
        </p:txBody>
      </p:sp>
    </p:spTree>
    <p:extLst>
      <p:ext uri="{BB962C8B-B14F-4D97-AF65-F5344CB8AC3E}">
        <p14:creationId xmlns:p14="http://schemas.microsoft.com/office/powerpoint/2010/main" val="909134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직선 연결선 9">
            <a:extLst>
              <a:ext uri="{FF2B5EF4-FFF2-40B4-BE49-F238E27FC236}">
                <a16:creationId xmlns="" xmlns:a16="http://schemas.microsoft.com/office/drawing/2014/main" id="{70B5B2EA-BE89-4B11-9971-0254FC2F8F7A}"/>
              </a:ext>
            </a:extLst>
          </p:cNvPr>
          <p:cNvCxnSpPr>
            <a:cxnSpLocks/>
          </p:cNvCxnSpPr>
          <p:nvPr userDrawn="1"/>
        </p:nvCxnSpPr>
        <p:spPr>
          <a:xfrm flipH="1">
            <a:off x="3276600" y="3824200"/>
            <a:ext cx="593035" cy="471575"/>
          </a:xfrm>
          <a:prstGeom prst="line">
            <a:avLst/>
          </a:prstGeom>
          <a:ln>
            <a:solidFill>
              <a:srgbClr val="E6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직선 연결선 10">
            <a:extLst>
              <a:ext uri="{FF2B5EF4-FFF2-40B4-BE49-F238E27FC236}">
                <a16:creationId xmlns="" xmlns:a16="http://schemas.microsoft.com/office/drawing/2014/main" id="{1353960C-AE71-4A13-9B88-20C5D782EF29}"/>
              </a:ext>
            </a:extLst>
          </p:cNvPr>
          <p:cNvCxnSpPr>
            <a:cxnSpLocks/>
          </p:cNvCxnSpPr>
          <p:nvPr userDrawn="1"/>
        </p:nvCxnSpPr>
        <p:spPr>
          <a:xfrm flipH="1">
            <a:off x="4744278" y="2392966"/>
            <a:ext cx="921028" cy="732391"/>
          </a:xfrm>
          <a:prstGeom prst="line">
            <a:avLst/>
          </a:prstGeom>
          <a:ln>
            <a:solidFill>
              <a:srgbClr val="E6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직선 연결선 5">
            <a:extLst>
              <a:ext uri="{FF2B5EF4-FFF2-40B4-BE49-F238E27FC236}">
                <a16:creationId xmlns="" xmlns:a16="http://schemas.microsoft.com/office/drawing/2014/main" id="{88BBC6A0-212A-44C6-A72A-58C8AE90642E}"/>
              </a:ext>
            </a:extLst>
          </p:cNvPr>
          <p:cNvCxnSpPr>
            <a:cxnSpLocks/>
            <a:stCxn id="7" idx="0"/>
          </p:cNvCxnSpPr>
          <p:nvPr userDrawn="1"/>
        </p:nvCxnSpPr>
        <p:spPr>
          <a:xfrm flipV="1">
            <a:off x="6096000" y="2"/>
            <a:ext cx="0" cy="1541384"/>
          </a:xfrm>
          <a:prstGeom prst="line">
            <a:avLst/>
          </a:prstGeom>
          <a:ln>
            <a:solidFill>
              <a:srgbClr val="E6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직사각형 6">
            <a:extLst>
              <a:ext uri="{FF2B5EF4-FFF2-40B4-BE49-F238E27FC236}">
                <a16:creationId xmlns="" xmlns:a16="http://schemas.microsoft.com/office/drawing/2014/main" id="{50FFF6E1-E8FC-4B01-A748-110AA4F954A1}"/>
              </a:ext>
            </a:extLst>
          </p:cNvPr>
          <p:cNvSpPr/>
          <p:nvPr userDrawn="1"/>
        </p:nvSpPr>
        <p:spPr>
          <a:xfrm>
            <a:off x="5666126" y="1541386"/>
            <a:ext cx="859748" cy="859748"/>
          </a:xfrm>
          <a:prstGeom prst="rect">
            <a:avLst/>
          </a:prstGeom>
          <a:solidFill>
            <a:srgbClr val="B5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333770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사용자 지정 레이아웃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직선 연결선 9">
            <a:extLst>
              <a:ext uri="{FF2B5EF4-FFF2-40B4-BE49-F238E27FC236}">
                <a16:creationId xmlns="" xmlns:a16="http://schemas.microsoft.com/office/drawing/2014/main" id="{70B5B2EA-BE89-4B11-9971-0254FC2F8F7A}"/>
              </a:ext>
            </a:extLst>
          </p:cNvPr>
          <p:cNvCxnSpPr>
            <a:cxnSpLocks/>
          </p:cNvCxnSpPr>
          <p:nvPr userDrawn="1"/>
        </p:nvCxnSpPr>
        <p:spPr>
          <a:xfrm flipH="1">
            <a:off x="3276600" y="3824200"/>
            <a:ext cx="593035" cy="471575"/>
          </a:xfrm>
          <a:prstGeom prst="line">
            <a:avLst/>
          </a:prstGeom>
          <a:ln>
            <a:solidFill>
              <a:srgbClr val="E6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직선 연결선 10">
            <a:extLst>
              <a:ext uri="{FF2B5EF4-FFF2-40B4-BE49-F238E27FC236}">
                <a16:creationId xmlns="" xmlns:a16="http://schemas.microsoft.com/office/drawing/2014/main" id="{1353960C-AE71-4A13-9B88-20C5D782EF29}"/>
              </a:ext>
            </a:extLst>
          </p:cNvPr>
          <p:cNvCxnSpPr>
            <a:cxnSpLocks/>
          </p:cNvCxnSpPr>
          <p:nvPr userDrawn="1"/>
        </p:nvCxnSpPr>
        <p:spPr>
          <a:xfrm flipH="1">
            <a:off x="4744278" y="2392966"/>
            <a:ext cx="921028" cy="732391"/>
          </a:xfrm>
          <a:prstGeom prst="line">
            <a:avLst/>
          </a:prstGeom>
          <a:ln>
            <a:solidFill>
              <a:srgbClr val="E6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직선 연결선 5">
            <a:extLst>
              <a:ext uri="{FF2B5EF4-FFF2-40B4-BE49-F238E27FC236}">
                <a16:creationId xmlns="" xmlns:a16="http://schemas.microsoft.com/office/drawing/2014/main" id="{88BBC6A0-212A-44C6-A72A-58C8AE90642E}"/>
              </a:ext>
            </a:extLst>
          </p:cNvPr>
          <p:cNvCxnSpPr>
            <a:cxnSpLocks/>
            <a:stCxn id="7" idx="0"/>
          </p:cNvCxnSpPr>
          <p:nvPr userDrawn="1"/>
        </p:nvCxnSpPr>
        <p:spPr>
          <a:xfrm flipV="1">
            <a:off x="6096000" y="2"/>
            <a:ext cx="0" cy="1541384"/>
          </a:xfrm>
          <a:prstGeom prst="line">
            <a:avLst/>
          </a:prstGeom>
          <a:ln>
            <a:solidFill>
              <a:srgbClr val="E6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직사각형 6">
            <a:extLst>
              <a:ext uri="{FF2B5EF4-FFF2-40B4-BE49-F238E27FC236}">
                <a16:creationId xmlns="" xmlns:a16="http://schemas.microsoft.com/office/drawing/2014/main" id="{50FFF6E1-E8FC-4B01-A748-110AA4F954A1}"/>
              </a:ext>
            </a:extLst>
          </p:cNvPr>
          <p:cNvSpPr/>
          <p:nvPr userDrawn="1"/>
        </p:nvSpPr>
        <p:spPr>
          <a:xfrm>
            <a:off x="5666126" y="1541386"/>
            <a:ext cx="859748" cy="859748"/>
          </a:xfrm>
          <a:prstGeom prst="rect">
            <a:avLst/>
          </a:prstGeom>
          <a:solidFill>
            <a:srgbClr val="B5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115410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사용자 지정 레이아웃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직선 연결선 9">
            <a:extLst>
              <a:ext uri="{FF2B5EF4-FFF2-40B4-BE49-F238E27FC236}">
                <a16:creationId xmlns="" xmlns:a16="http://schemas.microsoft.com/office/drawing/2014/main" id="{70B5B2EA-BE89-4B11-9971-0254FC2F8F7A}"/>
              </a:ext>
            </a:extLst>
          </p:cNvPr>
          <p:cNvCxnSpPr>
            <a:cxnSpLocks/>
          </p:cNvCxnSpPr>
          <p:nvPr userDrawn="1"/>
        </p:nvCxnSpPr>
        <p:spPr>
          <a:xfrm flipH="1">
            <a:off x="3276600" y="3824200"/>
            <a:ext cx="593035" cy="471575"/>
          </a:xfrm>
          <a:prstGeom prst="line">
            <a:avLst/>
          </a:prstGeom>
          <a:ln>
            <a:solidFill>
              <a:srgbClr val="E6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직선 연결선 10">
            <a:extLst>
              <a:ext uri="{FF2B5EF4-FFF2-40B4-BE49-F238E27FC236}">
                <a16:creationId xmlns="" xmlns:a16="http://schemas.microsoft.com/office/drawing/2014/main" id="{1353960C-AE71-4A13-9B88-20C5D782EF29}"/>
              </a:ext>
            </a:extLst>
          </p:cNvPr>
          <p:cNvCxnSpPr>
            <a:cxnSpLocks/>
          </p:cNvCxnSpPr>
          <p:nvPr userDrawn="1"/>
        </p:nvCxnSpPr>
        <p:spPr>
          <a:xfrm flipH="1">
            <a:off x="4744278" y="2392966"/>
            <a:ext cx="921028" cy="732391"/>
          </a:xfrm>
          <a:prstGeom prst="line">
            <a:avLst/>
          </a:prstGeom>
          <a:ln>
            <a:solidFill>
              <a:srgbClr val="E6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직선 연결선 5">
            <a:extLst>
              <a:ext uri="{FF2B5EF4-FFF2-40B4-BE49-F238E27FC236}">
                <a16:creationId xmlns="" xmlns:a16="http://schemas.microsoft.com/office/drawing/2014/main" id="{88BBC6A0-212A-44C6-A72A-58C8AE90642E}"/>
              </a:ext>
            </a:extLst>
          </p:cNvPr>
          <p:cNvCxnSpPr>
            <a:cxnSpLocks/>
            <a:stCxn id="7" idx="0"/>
          </p:cNvCxnSpPr>
          <p:nvPr userDrawn="1"/>
        </p:nvCxnSpPr>
        <p:spPr>
          <a:xfrm flipV="1">
            <a:off x="6096000" y="2"/>
            <a:ext cx="0" cy="1541384"/>
          </a:xfrm>
          <a:prstGeom prst="line">
            <a:avLst/>
          </a:prstGeom>
          <a:ln>
            <a:solidFill>
              <a:srgbClr val="E6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직사각형 6">
            <a:extLst>
              <a:ext uri="{FF2B5EF4-FFF2-40B4-BE49-F238E27FC236}">
                <a16:creationId xmlns="" xmlns:a16="http://schemas.microsoft.com/office/drawing/2014/main" id="{50FFF6E1-E8FC-4B01-A748-110AA4F954A1}"/>
              </a:ext>
            </a:extLst>
          </p:cNvPr>
          <p:cNvSpPr/>
          <p:nvPr userDrawn="1"/>
        </p:nvSpPr>
        <p:spPr>
          <a:xfrm>
            <a:off x="5666126" y="1541386"/>
            <a:ext cx="859748" cy="859748"/>
          </a:xfrm>
          <a:prstGeom prst="rect">
            <a:avLst/>
          </a:prstGeom>
          <a:solidFill>
            <a:srgbClr val="B5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002386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사용자 지정 레이아웃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직선 연결선 10">
            <a:extLst>
              <a:ext uri="{FF2B5EF4-FFF2-40B4-BE49-F238E27FC236}">
                <a16:creationId xmlns="" xmlns:a16="http://schemas.microsoft.com/office/drawing/2014/main" id="{1353960C-AE71-4A13-9B88-20C5D782EF29}"/>
              </a:ext>
            </a:extLst>
          </p:cNvPr>
          <p:cNvCxnSpPr>
            <a:cxnSpLocks/>
          </p:cNvCxnSpPr>
          <p:nvPr userDrawn="1"/>
        </p:nvCxnSpPr>
        <p:spPr>
          <a:xfrm flipH="1">
            <a:off x="5305245" y="2392966"/>
            <a:ext cx="360062" cy="286316"/>
          </a:xfrm>
          <a:prstGeom prst="line">
            <a:avLst/>
          </a:prstGeom>
          <a:ln>
            <a:solidFill>
              <a:srgbClr val="E6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직선 연결선 5">
            <a:extLst>
              <a:ext uri="{FF2B5EF4-FFF2-40B4-BE49-F238E27FC236}">
                <a16:creationId xmlns="" xmlns:a16="http://schemas.microsoft.com/office/drawing/2014/main" id="{88BBC6A0-212A-44C6-A72A-58C8AE90642E}"/>
              </a:ext>
            </a:extLst>
          </p:cNvPr>
          <p:cNvCxnSpPr>
            <a:cxnSpLocks/>
            <a:stCxn id="7" idx="0"/>
          </p:cNvCxnSpPr>
          <p:nvPr userDrawn="1"/>
        </p:nvCxnSpPr>
        <p:spPr>
          <a:xfrm flipV="1">
            <a:off x="6096000" y="2"/>
            <a:ext cx="0" cy="1541384"/>
          </a:xfrm>
          <a:prstGeom prst="line">
            <a:avLst/>
          </a:prstGeom>
          <a:ln>
            <a:solidFill>
              <a:srgbClr val="E6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직사각형 6">
            <a:extLst>
              <a:ext uri="{FF2B5EF4-FFF2-40B4-BE49-F238E27FC236}">
                <a16:creationId xmlns="" xmlns:a16="http://schemas.microsoft.com/office/drawing/2014/main" id="{50FFF6E1-E8FC-4B01-A748-110AA4F954A1}"/>
              </a:ext>
            </a:extLst>
          </p:cNvPr>
          <p:cNvSpPr/>
          <p:nvPr userDrawn="1"/>
        </p:nvSpPr>
        <p:spPr>
          <a:xfrm>
            <a:off x="5666126" y="1541386"/>
            <a:ext cx="859748" cy="859748"/>
          </a:xfrm>
          <a:prstGeom prst="rect">
            <a:avLst/>
          </a:prstGeom>
          <a:solidFill>
            <a:srgbClr val="B5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286932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사용자 지정 레이아웃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직선 연결선 10">
            <a:extLst>
              <a:ext uri="{FF2B5EF4-FFF2-40B4-BE49-F238E27FC236}">
                <a16:creationId xmlns="" xmlns:a16="http://schemas.microsoft.com/office/drawing/2014/main" id="{1353960C-AE71-4A13-9B88-20C5D782EF29}"/>
              </a:ext>
            </a:extLst>
          </p:cNvPr>
          <p:cNvCxnSpPr>
            <a:cxnSpLocks/>
          </p:cNvCxnSpPr>
          <p:nvPr userDrawn="1"/>
        </p:nvCxnSpPr>
        <p:spPr>
          <a:xfrm flipH="1">
            <a:off x="5305245" y="2392966"/>
            <a:ext cx="360062" cy="286316"/>
          </a:xfrm>
          <a:prstGeom prst="line">
            <a:avLst/>
          </a:prstGeom>
          <a:ln>
            <a:solidFill>
              <a:srgbClr val="E6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직선 연결선 5">
            <a:extLst>
              <a:ext uri="{FF2B5EF4-FFF2-40B4-BE49-F238E27FC236}">
                <a16:creationId xmlns="" xmlns:a16="http://schemas.microsoft.com/office/drawing/2014/main" id="{88BBC6A0-212A-44C6-A72A-58C8AE90642E}"/>
              </a:ext>
            </a:extLst>
          </p:cNvPr>
          <p:cNvCxnSpPr>
            <a:cxnSpLocks/>
            <a:stCxn id="7" idx="0"/>
          </p:cNvCxnSpPr>
          <p:nvPr userDrawn="1"/>
        </p:nvCxnSpPr>
        <p:spPr>
          <a:xfrm flipV="1">
            <a:off x="6096000" y="2"/>
            <a:ext cx="0" cy="1541384"/>
          </a:xfrm>
          <a:prstGeom prst="line">
            <a:avLst/>
          </a:prstGeom>
          <a:ln>
            <a:solidFill>
              <a:srgbClr val="E6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직사각형 6">
            <a:extLst>
              <a:ext uri="{FF2B5EF4-FFF2-40B4-BE49-F238E27FC236}">
                <a16:creationId xmlns="" xmlns:a16="http://schemas.microsoft.com/office/drawing/2014/main" id="{50FFF6E1-E8FC-4B01-A748-110AA4F954A1}"/>
              </a:ext>
            </a:extLst>
          </p:cNvPr>
          <p:cNvSpPr/>
          <p:nvPr userDrawn="1"/>
        </p:nvSpPr>
        <p:spPr>
          <a:xfrm>
            <a:off x="5666126" y="1541386"/>
            <a:ext cx="859748" cy="859748"/>
          </a:xfrm>
          <a:prstGeom prst="rect">
            <a:avLst/>
          </a:prstGeom>
          <a:solidFill>
            <a:srgbClr val="B5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495888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사용자 지정 레이아웃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5943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사용자 지정 레이아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그림 17">
            <a:extLst>
              <a:ext uri="{FF2B5EF4-FFF2-40B4-BE49-F238E27FC236}">
                <a16:creationId xmlns="" xmlns:a16="http://schemas.microsoft.com/office/drawing/2014/main" id="{052C3903-58F5-483A-97AB-089D75D8DB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4783" r="23314" b="71406"/>
          <a:stretch/>
        </p:blipFill>
        <p:spPr>
          <a:xfrm>
            <a:off x="9555182" y="0"/>
            <a:ext cx="2636818" cy="818707"/>
          </a:xfrm>
          <a:prstGeom prst="rect">
            <a:avLst/>
          </a:prstGeom>
        </p:spPr>
      </p:pic>
      <p:sp>
        <p:nvSpPr>
          <p:cNvPr id="8" name="텍스트 개체 틀 7">
            <a:extLst>
              <a:ext uri="{FF2B5EF4-FFF2-40B4-BE49-F238E27FC236}">
                <a16:creationId xmlns="" xmlns:a16="http://schemas.microsoft.com/office/drawing/2014/main" id="{6F43FFB1-FDE9-41AF-B20A-C098B8C6156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5231" y="242976"/>
            <a:ext cx="9178809" cy="369332"/>
          </a:xfrm>
        </p:spPr>
        <p:txBody>
          <a:bodyPr vert="horz" wrap="square" lIns="0" tIns="0" rIns="0" bIns="0" rtlCol="0" anchor="ctr">
            <a:spAutoFit/>
          </a:bodyPr>
          <a:lstStyle>
            <a:lvl1pPr>
              <a:defRPr lang="ko-KR" altLang="en-US" sz="2400" b="1" spc="0" baseline="0">
                <a:gradFill flip="none" rotWithShape="1">
                  <a:gsLst>
                    <a:gs pos="0">
                      <a:srgbClr val="0040B4"/>
                    </a:gs>
                    <a:gs pos="100000">
                      <a:srgbClr val="002568"/>
                    </a:gs>
                  </a:gsLst>
                  <a:lin ang="0" scaled="1"/>
                  <a:tileRect/>
                </a:gradFill>
                <a:latin typeface="Arial" panose="020B0604020202020204" pitchFamily="34" charset="0"/>
                <a:ea typeface="MyLOTTE_KR_Bold" panose="020B0800000000000000" pitchFamily="50" charset="-127"/>
                <a:cs typeface="Arial" panose="020B0604020202020204" pitchFamily="34" charset="0"/>
              </a:defRPr>
            </a:lvl1pPr>
          </a:lstStyle>
          <a:p>
            <a:pPr marL="0" lvl="0" indent="0">
              <a:lnSpc>
                <a:spcPct val="100000"/>
              </a:lnSpc>
              <a:buNone/>
            </a:pPr>
            <a:r>
              <a:rPr lang="en-US" altLang="ko-KR"/>
              <a:t>Add</a:t>
            </a:r>
            <a:r>
              <a:rPr lang="ko-KR" altLang="en-US"/>
              <a:t> </a:t>
            </a:r>
            <a:r>
              <a:rPr lang="en-US" altLang="ko-KR"/>
              <a:t>title</a:t>
            </a:r>
            <a:endParaRPr lang="ko-KR" altLang="en-US"/>
          </a:p>
        </p:txBody>
      </p:sp>
      <p:sp>
        <p:nvSpPr>
          <p:cNvPr id="5" name="자유형: 도형 4">
            <a:extLst>
              <a:ext uri="{FF2B5EF4-FFF2-40B4-BE49-F238E27FC236}">
                <a16:creationId xmlns="" xmlns:a16="http://schemas.microsoft.com/office/drawing/2014/main" id="{859CB0EE-8F48-44BD-B9DC-C67238C11024}"/>
              </a:ext>
            </a:extLst>
          </p:cNvPr>
          <p:cNvSpPr/>
          <p:nvPr/>
        </p:nvSpPr>
        <p:spPr>
          <a:xfrm>
            <a:off x="11248074" y="306350"/>
            <a:ext cx="103555" cy="97526"/>
          </a:xfrm>
          <a:custGeom>
            <a:avLst/>
            <a:gdLst>
              <a:gd name="connsiteX0" fmla="*/ 103555 w 103555"/>
              <a:gd name="connsiteY0" fmla="*/ 97527 h 97526"/>
              <a:gd name="connsiteX1" fmla="*/ 48104 w 103555"/>
              <a:gd name="connsiteY1" fmla="*/ 97527 h 97526"/>
              <a:gd name="connsiteX2" fmla="*/ 0 w 103555"/>
              <a:gd name="connsiteY2" fmla="*/ 34885 h 97526"/>
              <a:gd name="connsiteX3" fmla="*/ 31776 w 103555"/>
              <a:gd name="connsiteY3" fmla="*/ 0 h 97526"/>
              <a:gd name="connsiteX4" fmla="*/ 103555 w 103555"/>
              <a:gd name="connsiteY4" fmla="*/ 97527 h 97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555" h="97526">
                <a:moveTo>
                  <a:pt x="103555" y="97527"/>
                </a:moveTo>
                <a:lnTo>
                  <a:pt x="48104" y="97527"/>
                </a:lnTo>
                <a:lnTo>
                  <a:pt x="0" y="34885"/>
                </a:lnTo>
                <a:lnTo>
                  <a:pt x="31776" y="0"/>
                </a:lnTo>
                <a:lnTo>
                  <a:pt x="103555" y="97527"/>
                </a:lnTo>
                <a:close/>
              </a:path>
            </a:pathLst>
          </a:custGeom>
          <a:solidFill>
            <a:srgbClr val="003595"/>
          </a:solidFill>
          <a:ln w="3128" cap="flat">
            <a:noFill/>
            <a:prstDash val="solid"/>
            <a:miter/>
          </a:ln>
        </p:spPr>
        <p:txBody>
          <a:bodyPr rtlCol="0" anchor="ctr"/>
          <a:lstStyle/>
          <a:p>
            <a:endParaRPr lang="ko-KR" altLang="en-US"/>
          </a:p>
        </p:txBody>
      </p:sp>
      <p:sp>
        <p:nvSpPr>
          <p:cNvPr id="6" name="자유형: 도형 5">
            <a:extLst>
              <a:ext uri="{FF2B5EF4-FFF2-40B4-BE49-F238E27FC236}">
                <a16:creationId xmlns="" xmlns:a16="http://schemas.microsoft.com/office/drawing/2014/main" id="{C7E826E6-D168-42C5-BA34-D65EE37895E2}"/>
              </a:ext>
            </a:extLst>
          </p:cNvPr>
          <p:cNvSpPr/>
          <p:nvPr/>
        </p:nvSpPr>
        <p:spPr>
          <a:xfrm>
            <a:off x="11857912" y="228260"/>
            <a:ext cx="151941" cy="176370"/>
          </a:xfrm>
          <a:custGeom>
            <a:avLst/>
            <a:gdLst>
              <a:gd name="connsiteX0" fmla="*/ 79640 w 151941"/>
              <a:gd name="connsiteY0" fmla="*/ 41352 h 176370"/>
              <a:gd name="connsiteX1" fmla="*/ 132234 w 151941"/>
              <a:gd name="connsiteY1" fmla="*/ 41352 h 176370"/>
              <a:gd name="connsiteX2" fmla="*/ 149346 w 151941"/>
              <a:gd name="connsiteY2" fmla="*/ 4364 h 176370"/>
              <a:gd name="connsiteX3" fmla="*/ 151481 w 151941"/>
              <a:gd name="connsiteY3" fmla="*/ -378 h 176370"/>
              <a:gd name="connsiteX4" fmla="*/ 75432 w 151941"/>
              <a:gd name="connsiteY4" fmla="*/ -378 h 176370"/>
              <a:gd name="connsiteX5" fmla="*/ -460 w 151941"/>
              <a:gd name="connsiteY5" fmla="*/ 86661 h 176370"/>
              <a:gd name="connsiteX6" fmla="*/ 68619 w 151941"/>
              <a:gd name="connsiteY6" fmla="*/ 175993 h 176370"/>
              <a:gd name="connsiteX7" fmla="*/ 142972 w 151941"/>
              <a:gd name="connsiteY7" fmla="*/ 175993 h 176370"/>
              <a:gd name="connsiteX8" fmla="*/ 142972 w 151941"/>
              <a:gd name="connsiteY8" fmla="*/ 134074 h 176370"/>
              <a:gd name="connsiteX9" fmla="*/ 75432 w 151941"/>
              <a:gd name="connsiteY9" fmla="*/ 134074 h 176370"/>
              <a:gd name="connsiteX10" fmla="*/ 43719 w 151941"/>
              <a:gd name="connsiteY10" fmla="*/ 86033 h 176370"/>
              <a:gd name="connsiteX11" fmla="*/ 79640 w 151941"/>
              <a:gd name="connsiteY11" fmla="*/ 41352 h 176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51941" h="176370">
                <a:moveTo>
                  <a:pt x="79640" y="41352"/>
                </a:moveTo>
                <a:lnTo>
                  <a:pt x="132234" y="41352"/>
                </a:lnTo>
                <a:lnTo>
                  <a:pt x="149346" y="4364"/>
                </a:lnTo>
                <a:lnTo>
                  <a:pt x="151481" y="-378"/>
                </a:lnTo>
                <a:lnTo>
                  <a:pt x="75432" y="-378"/>
                </a:lnTo>
                <a:cubicBezTo>
                  <a:pt x="24848" y="-378"/>
                  <a:pt x="-460" y="34444"/>
                  <a:pt x="-460" y="86661"/>
                </a:cubicBezTo>
                <a:cubicBezTo>
                  <a:pt x="-460" y="138879"/>
                  <a:pt x="22273" y="175993"/>
                  <a:pt x="68619" y="175993"/>
                </a:cubicBezTo>
                <a:lnTo>
                  <a:pt x="142972" y="175993"/>
                </a:lnTo>
                <a:lnTo>
                  <a:pt x="142972" y="134074"/>
                </a:lnTo>
                <a:lnTo>
                  <a:pt x="75432" y="134074"/>
                </a:lnTo>
                <a:cubicBezTo>
                  <a:pt x="54520" y="134074"/>
                  <a:pt x="44033" y="119348"/>
                  <a:pt x="43719" y="86033"/>
                </a:cubicBezTo>
                <a:cubicBezTo>
                  <a:pt x="44158" y="53535"/>
                  <a:pt x="56279" y="41478"/>
                  <a:pt x="79640" y="41352"/>
                </a:cubicBezTo>
              </a:path>
            </a:pathLst>
          </a:custGeom>
          <a:solidFill>
            <a:srgbClr val="003595"/>
          </a:solidFill>
          <a:ln w="3128" cap="flat">
            <a:noFill/>
            <a:prstDash val="solid"/>
            <a:miter/>
          </a:ln>
        </p:spPr>
        <p:txBody>
          <a:bodyPr rtlCol="0" anchor="ctr"/>
          <a:lstStyle/>
          <a:p>
            <a:endParaRPr lang="ko-KR" altLang="en-US"/>
          </a:p>
        </p:txBody>
      </p:sp>
      <p:sp>
        <p:nvSpPr>
          <p:cNvPr id="7" name="자유형: 도형 6">
            <a:extLst>
              <a:ext uri="{FF2B5EF4-FFF2-40B4-BE49-F238E27FC236}">
                <a16:creationId xmlns="" xmlns:a16="http://schemas.microsoft.com/office/drawing/2014/main" id="{25A96B13-5007-4412-87AA-3025AC17E452}"/>
              </a:ext>
            </a:extLst>
          </p:cNvPr>
          <p:cNvSpPr/>
          <p:nvPr/>
        </p:nvSpPr>
        <p:spPr>
          <a:xfrm>
            <a:off x="11353732" y="229233"/>
            <a:ext cx="180075" cy="173858"/>
          </a:xfrm>
          <a:custGeom>
            <a:avLst/>
            <a:gdLst>
              <a:gd name="connsiteX0" fmla="*/ -460 w 180075"/>
              <a:gd name="connsiteY0" fmla="*/ 87038 h 173858"/>
              <a:gd name="connsiteX1" fmla="*/ -460 w 180075"/>
              <a:gd name="connsiteY1" fmla="*/ 86536 h 173858"/>
              <a:gd name="connsiteX2" fmla="*/ 89813 w 180075"/>
              <a:gd name="connsiteY2" fmla="*/ -378 h 173858"/>
              <a:gd name="connsiteX3" fmla="*/ 179615 w 180075"/>
              <a:gd name="connsiteY3" fmla="*/ 86065 h 173858"/>
              <a:gd name="connsiteX4" fmla="*/ 179615 w 180075"/>
              <a:gd name="connsiteY4" fmla="*/ 86536 h 173858"/>
              <a:gd name="connsiteX5" fmla="*/ 89342 w 180075"/>
              <a:gd name="connsiteY5" fmla="*/ 173481 h 173858"/>
              <a:gd name="connsiteX6" fmla="*/ -460 w 180075"/>
              <a:gd name="connsiteY6" fmla="*/ 87038 h 173858"/>
              <a:gd name="connsiteX7" fmla="*/ 132328 w 180075"/>
              <a:gd name="connsiteY7" fmla="*/ 87038 h 173858"/>
              <a:gd name="connsiteX8" fmla="*/ 132328 w 180075"/>
              <a:gd name="connsiteY8" fmla="*/ 86536 h 173858"/>
              <a:gd name="connsiteX9" fmla="*/ 89342 w 180075"/>
              <a:gd name="connsiteY9" fmla="*/ 41415 h 173858"/>
              <a:gd name="connsiteX10" fmla="*/ 47079 w 180075"/>
              <a:gd name="connsiteY10" fmla="*/ 86065 h 173858"/>
              <a:gd name="connsiteX11" fmla="*/ 47079 w 180075"/>
              <a:gd name="connsiteY11" fmla="*/ 86536 h 173858"/>
              <a:gd name="connsiteX12" fmla="*/ 89813 w 180075"/>
              <a:gd name="connsiteY12" fmla="*/ 131688 h 173858"/>
              <a:gd name="connsiteX13" fmla="*/ 132328 w 180075"/>
              <a:gd name="connsiteY13" fmla="*/ 87038 h 1738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80075" h="173858">
                <a:moveTo>
                  <a:pt x="-460" y="87038"/>
                </a:moveTo>
                <a:lnTo>
                  <a:pt x="-460" y="86536"/>
                </a:lnTo>
                <a:cubicBezTo>
                  <a:pt x="-460" y="38557"/>
                  <a:pt x="38224" y="-378"/>
                  <a:pt x="89813" y="-378"/>
                </a:cubicBezTo>
                <a:cubicBezTo>
                  <a:pt x="141402" y="-378"/>
                  <a:pt x="179615" y="38055"/>
                  <a:pt x="179615" y="86065"/>
                </a:cubicBezTo>
                <a:lnTo>
                  <a:pt x="179615" y="86536"/>
                </a:lnTo>
                <a:cubicBezTo>
                  <a:pt x="179615" y="134545"/>
                  <a:pt x="140931" y="173481"/>
                  <a:pt x="89342" y="173481"/>
                </a:cubicBezTo>
                <a:cubicBezTo>
                  <a:pt x="37753" y="173481"/>
                  <a:pt x="-460" y="135016"/>
                  <a:pt x="-460" y="87038"/>
                </a:cubicBezTo>
                <a:moveTo>
                  <a:pt x="132328" y="87038"/>
                </a:moveTo>
                <a:lnTo>
                  <a:pt x="132328" y="86536"/>
                </a:lnTo>
                <a:cubicBezTo>
                  <a:pt x="132328" y="62421"/>
                  <a:pt x="114901" y="41415"/>
                  <a:pt x="89342" y="41415"/>
                </a:cubicBezTo>
                <a:cubicBezTo>
                  <a:pt x="63783" y="41415"/>
                  <a:pt x="47079" y="61950"/>
                  <a:pt x="47079" y="86065"/>
                </a:cubicBezTo>
                <a:lnTo>
                  <a:pt x="47079" y="86536"/>
                </a:lnTo>
                <a:cubicBezTo>
                  <a:pt x="47079" y="110682"/>
                  <a:pt x="64505" y="131688"/>
                  <a:pt x="89813" y="131688"/>
                </a:cubicBezTo>
                <a:cubicBezTo>
                  <a:pt x="115121" y="131688"/>
                  <a:pt x="132328" y="111153"/>
                  <a:pt x="132328" y="87038"/>
                </a:cubicBezTo>
              </a:path>
            </a:pathLst>
          </a:custGeom>
          <a:solidFill>
            <a:srgbClr val="003595"/>
          </a:solidFill>
          <a:ln w="3128" cap="flat">
            <a:noFill/>
            <a:prstDash val="solid"/>
            <a:miter/>
          </a:ln>
        </p:spPr>
        <p:txBody>
          <a:bodyPr rtlCol="0" anchor="ctr"/>
          <a:lstStyle/>
          <a:p>
            <a:endParaRPr lang="ko-KR" altLang="en-US"/>
          </a:p>
        </p:txBody>
      </p:sp>
      <p:sp>
        <p:nvSpPr>
          <p:cNvPr id="10" name="자유형: 도형 9">
            <a:extLst>
              <a:ext uri="{FF2B5EF4-FFF2-40B4-BE49-F238E27FC236}">
                <a16:creationId xmlns="" xmlns:a16="http://schemas.microsoft.com/office/drawing/2014/main" id="{C6DA27E3-F6F6-4AEE-8C15-E9E154DC3021}"/>
              </a:ext>
            </a:extLst>
          </p:cNvPr>
          <p:cNvSpPr/>
          <p:nvPr/>
        </p:nvSpPr>
        <p:spPr>
          <a:xfrm>
            <a:off x="11539774" y="228040"/>
            <a:ext cx="150465" cy="176370"/>
          </a:xfrm>
          <a:custGeom>
            <a:avLst/>
            <a:gdLst>
              <a:gd name="connsiteX0" fmla="*/ 48198 w 150465"/>
              <a:gd name="connsiteY0" fmla="*/ 42829 h 176370"/>
              <a:gd name="connsiteX1" fmla="*/ 0 w 150465"/>
              <a:gd name="connsiteY1" fmla="*/ 42829 h 176370"/>
              <a:gd name="connsiteX2" fmla="*/ 0 w 150465"/>
              <a:gd name="connsiteY2" fmla="*/ 0 h 176370"/>
              <a:gd name="connsiteX3" fmla="*/ 150466 w 150465"/>
              <a:gd name="connsiteY3" fmla="*/ 0 h 176370"/>
              <a:gd name="connsiteX4" fmla="*/ 130747 w 150465"/>
              <a:gd name="connsiteY4" fmla="*/ 42829 h 176370"/>
              <a:gd name="connsiteX5" fmla="*/ 94041 w 150465"/>
              <a:gd name="connsiteY5" fmla="*/ 42829 h 176370"/>
              <a:gd name="connsiteX6" fmla="*/ 94041 w 150465"/>
              <a:gd name="connsiteY6" fmla="*/ 176370 h 176370"/>
              <a:gd name="connsiteX7" fmla="*/ 48198 w 150465"/>
              <a:gd name="connsiteY7" fmla="*/ 176370 h 176370"/>
              <a:gd name="connsiteX8" fmla="*/ 48198 w 150465"/>
              <a:gd name="connsiteY8" fmla="*/ 42829 h 176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0465" h="176370">
                <a:moveTo>
                  <a:pt x="48198" y="42829"/>
                </a:moveTo>
                <a:lnTo>
                  <a:pt x="0" y="42829"/>
                </a:lnTo>
                <a:lnTo>
                  <a:pt x="0" y="0"/>
                </a:lnTo>
                <a:lnTo>
                  <a:pt x="150466" y="0"/>
                </a:lnTo>
                <a:lnTo>
                  <a:pt x="130747" y="42829"/>
                </a:lnTo>
                <a:lnTo>
                  <a:pt x="94041" y="42829"/>
                </a:lnTo>
                <a:lnTo>
                  <a:pt x="94041" y="176370"/>
                </a:lnTo>
                <a:lnTo>
                  <a:pt x="48198" y="176370"/>
                </a:lnTo>
                <a:lnTo>
                  <a:pt x="48198" y="42829"/>
                </a:lnTo>
                <a:close/>
              </a:path>
            </a:pathLst>
          </a:custGeom>
          <a:solidFill>
            <a:srgbClr val="003595"/>
          </a:solidFill>
          <a:ln w="3128" cap="flat">
            <a:noFill/>
            <a:prstDash val="solid"/>
            <a:miter/>
          </a:ln>
        </p:spPr>
        <p:txBody>
          <a:bodyPr rtlCol="0" anchor="ctr"/>
          <a:lstStyle/>
          <a:p>
            <a:endParaRPr lang="ko-KR" altLang="en-US"/>
          </a:p>
        </p:txBody>
      </p:sp>
      <p:sp>
        <p:nvSpPr>
          <p:cNvPr id="12" name="자유형: 도형 11">
            <a:extLst>
              <a:ext uri="{FF2B5EF4-FFF2-40B4-BE49-F238E27FC236}">
                <a16:creationId xmlns="" xmlns:a16="http://schemas.microsoft.com/office/drawing/2014/main" id="{2FA8B751-743A-43AB-BFBF-EA9B9B3BF04F}"/>
              </a:ext>
            </a:extLst>
          </p:cNvPr>
          <p:cNvSpPr/>
          <p:nvPr/>
        </p:nvSpPr>
        <p:spPr>
          <a:xfrm>
            <a:off x="11708357" y="228040"/>
            <a:ext cx="138031" cy="176370"/>
          </a:xfrm>
          <a:custGeom>
            <a:avLst/>
            <a:gdLst>
              <a:gd name="connsiteX0" fmla="*/ 0 w 138031"/>
              <a:gd name="connsiteY0" fmla="*/ 0 h 176370"/>
              <a:gd name="connsiteX1" fmla="*/ 138032 w 138031"/>
              <a:gd name="connsiteY1" fmla="*/ 0 h 176370"/>
              <a:gd name="connsiteX2" fmla="*/ 118752 w 138031"/>
              <a:gd name="connsiteY2" fmla="*/ 41573 h 176370"/>
              <a:gd name="connsiteX3" fmla="*/ 45874 w 138031"/>
              <a:gd name="connsiteY3" fmla="*/ 41573 h 176370"/>
              <a:gd name="connsiteX4" fmla="*/ 45874 w 138031"/>
              <a:gd name="connsiteY4" fmla="*/ 68262 h 176370"/>
              <a:gd name="connsiteX5" fmla="*/ 119318 w 138031"/>
              <a:gd name="connsiteY5" fmla="*/ 68262 h 176370"/>
              <a:gd name="connsiteX6" fmla="*/ 119318 w 138031"/>
              <a:gd name="connsiteY6" fmla="*/ 106821 h 176370"/>
              <a:gd name="connsiteX7" fmla="*/ 45874 w 138031"/>
              <a:gd name="connsiteY7" fmla="*/ 106821 h 176370"/>
              <a:gd name="connsiteX8" fmla="*/ 45874 w 138031"/>
              <a:gd name="connsiteY8" fmla="*/ 134798 h 176370"/>
              <a:gd name="connsiteX9" fmla="*/ 129774 w 138031"/>
              <a:gd name="connsiteY9" fmla="*/ 134798 h 176370"/>
              <a:gd name="connsiteX10" fmla="*/ 129774 w 138031"/>
              <a:gd name="connsiteY10" fmla="*/ 176370 h 176370"/>
              <a:gd name="connsiteX11" fmla="*/ 0 w 138031"/>
              <a:gd name="connsiteY11" fmla="*/ 176370 h 176370"/>
              <a:gd name="connsiteX12" fmla="*/ 0 w 138031"/>
              <a:gd name="connsiteY12" fmla="*/ 0 h 176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38031" h="176370">
                <a:moveTo>
                  <a:pt x="0" y="0"/>
                </a:moveTo>
                <a:lnTo>
                  <a:pt x="138032" y="0"/>
                </a:lnTo>
                <a:lnTo>
                  <a:pt x="118752" y="41573"/>
                </a:lnTo>
                <a:lnTo>
                  <a:pt x="45874" y="41573"/>
                </a:lnTo>
                <a:lnTo>
                  <a:pt x="45874" y="68262"/>
                </a:lnTo>
                <a:lnTo>
                  <a:pt x="119318" y="68262"/>
                </a:lnTo>
                <a:lnTo>
                  <a:pt x="119318" y="106821"/>
                </a:lnTo>
                <a:lnTo>
                  <a:pt x="45874" y="106821"/>
                </a:lnTo>
                <a:lnTo>
                  <a:pt x="45874" y="134798"/>
                </a:lnTo>
                <a:lnTo>
                  <a:pt x="129774" y="134798"/>
                </a:lnTo>
                <a:lnTo>
                  <a:pt x="129774" y="176370"/>
                </a:lnTo>
                <a:lnTo>
                  <a:pt x="0" y="176370"/>
                </a:lnTo>
                <a:lnTo>
                  <a:pt x="0" y="0"/>
                </a:lnTo>
                <a:close/>
              </a:path>
            </a:pathLst>
          </a:custGeom>
          <a:solidFill>
            <a:srgbClr val="003595"/>
          </a:solidFill>
          <a:ln w="3128" cap="flat">
            <a:noFill/>
            <a:prstDash val="solid"/>
            <a:miter/>
          </a:ln>
        </p:spPr>
        <p:txBody>
          <a:bodyPr rtlCol="0" anchor="ctr"/>
          <a:lstStyle/>
          <a:p>
            <a:endParaRPr lang="ko-KR" altLang="en-US"/>
          </a:p>
        </p:txBody>
      </p:sp>
      <p:sp>
        <p:nvSpPr>
          <p:cNvPr id="17" name="자유형: 도형 16">
            <a:extLst>
              <a:ext uri="{FF2B5EF4-FFF2-40B4-BE49-F238E27FC236}">
                <a16:creationId xmlns="" xmlns:a16="http://schemas.microsoft.com/office/drawing/2014/main" id="{1A545337-CD62-468A-B4B1-F5F2AF0504E4}"/>
              </a:ext>
            </a:extLst>
          </p:cNvPr>
          <p:cNvSpPr/>
          <p:nvPr/>
        </p:nvSpPr>
        <p:spPr>
          <a:xfrm>
            <a:off x="11158680" y="195040"/>
            <a:ext cx="191975" cy="211600"/>
          </a:xfrm>
          <a:custGeom>
            <a:avLst/>
            <a:gdLst>
              <a:gd name="connsiteX0" fmla="*/ 149838 w 191975"/>
              <a:gd name="connsiteY0" fmla="*/ 0 h 211600"/>
              <a:gd name="connsiteX1" fmla="*/ 133573 w 191975"/>
              <a:gd name="connsiteY1" fmla="*/ 0 h 211600"/>
              <a:gd name="connsiteX2" fmla="*/ 45246 w 191975"/>
              <a:gd name="connsiteY2" fmla="*/ 96239 h 211600"/>
              <a:gd name="connsiteX3" fmla="*/ 45246 w 191975"/>
              <a:gd name="connsiteY3" fmla="*/ 33597 h 211600"/>
              <a:gd name="connsiteX4" fmla="*/ 0 w 191975"/>
              <a:gd name="connsiteY4" fmla="*/ 33597 h 211600"/>
              <a:gd name="connsiteX5" fmla="*/ 63 w 191975"/>
              <a:gd name="connsiteY5" fmla="*/ 34320 h 211600"/>
              <a:gd name="connsiteX6" fmla="*/ 0 w 191975"/>
              <a:gd name="connsiteY6" fmla="*/ 67603 h 211600"/>
              <a:gd name="connsiteX7" fmla="*/ 0 w 191975"/>
              <a:gd name="connsiteY7" fmla="*/ 104497 h 211600"/>
              <a:gd name="connsiteX8" fmla="*/ 0 w 191975"/>
              <a:gd name="connsiteY8" fmla="*/ 133259 h 211600"/>
              <a:gd name="connsiteX9" fmla="*/ 0 w 191975"/>
              <a:gd name="connsiteY9" fmla="*/ 144594 h 211600"/>
              <a:gd name="connsiteX10" fmla="*/ 0 w 191975"/>
              <a:gd name="connsiteY10" fmla="*/ 145097 h 211600"/>
              <a:gd name="connsiteX11" fmla="*/ 0 w 191975"/>
              <a:gd name="connsiteY11" fmla="*/ 157908 h 211600"/>
              <a:gd name="connsiteX12" fmla="*/ 0 w 191975"/>
              <a:gd name="connsiteY12" fmla="*/ 163183 h 211600"/>
              <a:gd name="connsiteX13" fmla="*/ 0 w 191975"/>
              <a:gd name="connsiteY13" fmla="*/ 210282 h 211600"/>
              <a:gd name="connsiteX14" fmla="*/ 0 w 191975"/>
              <a:gd name="connsiteY14" fmla="*/ 211601 h 211600"/>
              <a:gd name="connsiteX15" fmla="*/ 1225 w 191975"/>
              <a:gd name="connsiteY15" fmla="*/ 210282 h 211600"/>
              <a:gd name="connsiteX16" fmla="*/ 25214 w 191975"/>
              <a:gd name="connsiteY16" fmla="*/ 183938 h 211600"/>
              <a:gd name="connsiteX17" fmla="*/ 36769 w 191975"/>
              <a:gd name="connsiteY17" fmla="*/ 171221 h 211600"/>
              <a:gd name="connsiteX18" fmla="*/ 45246 w 191975"/>
              <a:gd name="connsiteY18" fmla="*/ 161895 h 211600"/>
              <a:gd name="connsiteX19" fmla="*/ 191976 w 191975"/>
              <a:gd name="connsiteY19" fmla="*/ 0 h 211600"/>
              <a:gd name="connsiteX20" fmla="*/ 149838 w 191975"/>
              <a:gd name="connsiteY20" fmla="*/ 0 h 21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91975" h="211600">
                <a:moveTo>
                  <a:pt x="149838" y="0"/>
                </a:moveTo>
                <a:lnTo>
                  <a:pt x="133573" y="0"/>
                </a:lnTo>
                <a:lnTo>
                  <a:pt x="45246" y="96239"/>
                </a:lnTo>
                <a:lnTo>
                  <a:pt x="45246" y="33597"/>
                </a:lnTo>
                <a:lnTo>
                  <a:pt x="0" y="33597"/>
                </a:lnTo>
                <a:lnTo>
                  <a:pt x="63" y="34320"/>
                </a:lnTo>
                <a:lnTo>
                  <a:pt x="0" y="67603"/>
                </a:lnTo>
                <a:lnTo>
                  <a:pt x="0" y="104497"/>
                </a:lnTo>
                <a:lnTo>
                  <a:pt x="0" y="133259"/>
                </a:lnTo>
                <a:lnTo>
                  <a:pt x="0" y="144594"/>
                </a:lnTo>
                <a:lnTo>
                  <a:pt x="0" y="145097"/>
                </a:lnTo>
                <a:lnTo>
                  <a:pt x="0" y="157908"/>
                </a:lnTo>
                <a:lnTo>
                  <a:pt x="0" y="163183"/>
                </a:lnTo>
                <a:lnTo>
                  <a:pt x="0" y="210282"/>
                </a:lnTo>
                <a:lnTo>
                  <a:pt x="0" y="211601"/>
                </a:lnTo>
                <a:lnTo>
                  <a:pt x="1225" y="210282"/>
                </a:lnTo>
                <a:lnTo>
                  <a:pt x="25214" y="183938"/>
                </a:lnTo>
                <a:lnTo>
                  <a:pt x="36769" y="171221"/>
                </a:lnTo>
                <a:lnTo>
                  <a:pt x="45246" y="161895"/>
                </a:lnTo>
                <a:lnTo>
                  <a:pt x="191976" y="0"/>
                </a:lnTo>
                <a:lnTo>
                  <a:pt x="149838" y="0"/>
                </a:lnTo>
                <a:close/>
              </a:path>
            </a:pathLst>
          </a:custGeom>
          <a:solidFill>
            <a:srgbClr val="C2D500"/>
          </a:solidFill>
          <a:ln w="3128" cap="flat">
            <a:noFill/>
            <a:prstDash val="solid"/>
            <a:miter/>
          </a:ln>
        </p:spPr>
        <p:txBody>
          <a:bodyPr rtlCol="0" anchor="ctr"/>
          <a:lstStyle/>
          <a:p>
            <a:endParaRPr lang="ko-KR" altLang="en-US"/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A7BD2F91-1335-4E9E-9A6A-6E226EC53817}"/>
              </a:ext>
            </a:extLst>
          </p:cNvPr>
          <p:cNvSpPr txBox="1"/>
          <p:nvPr userDrawn="1"/>
        </p:nvSpPr>
        <p:spPr>
          <a:xfrm>
            <a:off x="9963687" y="481439"/>
            <a:ext cx="2125262" cy="184666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marR="58614" algn="r" defTabSz="772302" fontAlgn="base" latinLnBrk="0"/>
            <a:r>
              <a:rPr kumimoji="1" lang="en-US" altLang="ko-KR" sz="600" b="0" kern="0" baseline="0"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EBF3FF"/>
                    </a:gs>
                  </a:gsLst>
                  <a:lin ang="5400000" scaled="1"/>
                </a:gradFill>
                <a:latin typeface="Bahnschrift SemiLight" panose="020B0502040204020203" pitchFamily="34" charset="0"/>
                <a:ea typeface="Rix모던고딕 L" panose="02020603020101020101" pitchFamily="18" charset="-127"/>
                <a:cs typeface="Calibri" panose="020F0502020204030204" pitchFamily="34" charset="0"/>
              </a:rPr>
              <a:t>Adding Value to Technologies,</a:t>
            </a:r>
          </a:p>
          <a:p>
            <a:pPr marR="58614" algn="r" defTabSz="772302" fontAlgn="base" latinLnBrk="0"/>
            <a:r>
              <a:rPr kumimoji="1" lang="ko-KR" altLang="en-US" sz="600" b="0" kern="0" baseline="0"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EBF3FF"/>
                    </a:gs>
                  </a:gsLst>
                  <a:lin ang="5400000" scaled="1"/>
                </a:gradFill>
                <a:latin typeface="Bahnschrift SemiLight" panose="020B0502040204020203" pitchFamily="34" charset="0"/>
                <a:ea typeface="Rix모던고딕 L" panose="02020603020101020101" pitchFamily="18" charset="-127"/>
                <a:cs typeface="Calibri" panose="020F0502020204030204" pitchFamily="34" charset="0"/>
              </a:rPr>
              <a:t>「</a:t>
            </a:r>
            <a:r>
              <a:rPr kumimoji="1" lang="en-US" altLang="ko-KR" sz="600" b="0" kern="0" baseline="0"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EBF3FF"/>
                    </a:gs>
                  </a:gsLst>
                  <a:lin ang="5400000" scaled="1"/>
                </a:gradFill>
                <a:latin typeface="Bahnschrift SemiLight" panose="020B0502040204020203" pitchFamily="34" charset="0"/>
                <a:ea typeface="Rix모던고딕 L" panose="02020603020101020101" pitchFamily="18" charset="-127"/>
                <a:cs typeface="Calibri" panose="020F0502020204030204" pitchFamily="34" charset="0"/>
              </a:rPr>
              <a:t>No.1 Partner for Innovative Growth of SMEs and Startups</a:t>
            </a:r>
            <a:r>
              <a:rPr kumimoji="1" lang="ko-KR" altLang="en-US" sz="600" b="0" kern="0" baseline="0"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EBF3FF"/>
                    </a:gs>
                  </a:gsLst>
                  <a:lin ang="5400000" scaled="1"/>
                </a:gradFill>
                <a:latin typeface="Bahnschrift SemiLight" panose="020B0502040204020203" pitchFamily="34" charset="0"/>
                <a:ea typeface="Rix모던고딕 L" panose="02020603020101020101" pitchFamily="18" charset="-127"/>
                <a:cs typeface="Calibri" panose="020F0502020204030204" pitchFamily="34" charset="0"/>
              </a:rPr>
              <a:t>」</a:t>
            </a:r>
            <a:endParaRPr kumimoji="1" lang="ko-KR" altLang="en-US" sz="600" b="0" kern="0" baseline="0" dirty="0">
              <a:gradFill>
                <a:gsLst>
                  <a:gs pos="100000">
                    <a:schemeClr val="tx1">
                      <a:lumMod val="85000"/>
                      <a:lumOff val="15000"/>
                    </a:schemeClr>
                  </a:gs>
                  <a:gs pos="100000">
                    <a:srgbClr val="EBF3FF"/>
                  </a:gs>
                </a:gsLst>
                <a:lin ang="5400000" scaled="1"/>
              </a:gradFill>
              <a:latin typeface="Bahnschrift SemiLight" panose="020B0502040204020203" pitchFamily="34" charset="0"/>
              <a:ea typeface="Rix모던고딕 L" panose="02020603020101020101" pitchFamily="18" charset="-127"/>
              <a:cs typeface="Calibri" panose="020F0502020204030204" pitchFamily="34" charset="0"/>
            </a:endParaRPr>
          </a:p>
        </p:txBody>
      </p:sp>
      <p:sp>
        <p:nvSpPr>
          <p:cNvPr id="3" name="타원 2" hidden="1">
            <a:extLst>
              <a:ext uri="{FF2B5EF4-FFF2-40B4-BE49-F238E27FC236}">
                <a16:creationId xmlns="" xmlns:a16="http://schemas.microsoft.com/office/drawing/2014/main" id="{B8FE7859-E9ED-4611-93D0-18CBBF388260}"/>
              </a:ext>
            </a:extLst>
          </p:cNvPr>
          <p:cNvSpPr/>
          <p:nvPr userDrawn="1"/>
        </p:nvSpPr>
        <p:spPr>
          <a:xfrm>
            <a:off x="9564688" y="-164464"/>
            <a:ext cx="3428936" cy="3428936"/>
          </a:xfrm>
          <a:prstGeom prst="ellipse">
            <a:avLst/>
          </a:prstGeom>
          <a:noFill/>
          <a:ln w="6350">
            <a:gradFill flip="none" rotWithShape="1">
              <a:gsLst>
                <a:gs pos="63000">
                  <a:schemeClr val="accent1">
                    <a:lumMod val="45000"/>
                    <a:lumOff val="55000"/>
                    <a:alpha val="0"/>
                  </a:schemeClr>
                </a:gs>
                <a:gs pos="100000">
                  <a:schemeClr val="accent1">
                    <a:lumMod val="30000"/>
                    <a:lumOff val="70000"/>
                    <a:alpha val="45000"/>
                  </a:schemeClr>
                </a:gs>
              </a:gsLst>
              <a:lin ang="1560000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직사각형 8">
            <a:extLst>
              <a:ext uri="{FF2B5EF4-FFF2-40B4-BE49-F238E27FC236}">
                <a16:creationId xmlns="" xmlns:a16="http://schemas.microsoft.com/office/drawing/2014/main" id="{9C7B09B5-5189-49DD-8FC9-16DE3C910CA5}"/>
              </a:ext>
            </a:extLst>
          </p:cNvPr>
          <p:cNvSpPr/>
          <p:nvPr userDrawn="1"/>
        </p:nvSpPr>
        <p:spPr>
          <a:xfrm rot="295953">
            <a:off x="10204765" y="175145"/>
            <a:ext cx="45719" cy="45719"/>
          </a:xfrm>
          <a:prstGeom prst="rect">
            <a:avLst/>
          </a:prstGeom>
          <a:solidFill>
            <a:srgbClr val="0035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직사각형 10">
            <a:extLst>
              <a:ext uri="{FF2B5EF4-FFF2-40B4-BE49-F238E27FC236}">
                <a16:creationId xmlns="" xmlns:a16="http://schemas.microsoft.com/office/drawing/2014/main" id="{5E5031DA-4A82-4B9A-9C8C-3EF630F85EE7}"/>
              </a:ext>
            </a:extLst>
          </p:cNvPr>
          <p:cNvSpPr/>
          <p:nvPr userDrawn="1"/>
        </p:nvSpPr>
        <p:spPr>
          <a:xfrm>
            <a:off x="9932125" y="460829"/>
            <a:ext cx="28388" cy="28388"/>
          </a:xfrm>
          <a:prstGeom prst="rect">
            <a:avLst/>
          </a:prstGeom>
          <a:solidFill>
            <a:srgbClr val="C2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9" name="직선 연결선 18">
            <a:extLst>
              <a:ext uri="{FF2B5EF4-FFF2-40B4-BE49-F238E27FC236}">
                <a16:creationId xmlns="" xmlns:a16="http://schemas.microsoft.com/office/drawing/2014/main" id="{81DEFDA0-5764-40AF-ACAE-FDEEDCA0438B}"/>
              </a:ext>
            </a:extLst>
          </p:cNvPr>
          <p:cNvCxnSpPr>
            <a:cxnSpLocks/>
          </p:cNvCxnSpPr>
          <p:nvPr userDrawn="1"/>
        </p:nvCxnSpPr>
        <p:spPr>
          <a:xfrm>
            <a:off x="6626" y="818709"/>
            <a:ext cx="12192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그룹 29">
            <a:extLst>
              <a:ext uri="{FF2B5EF4-FFF2-40B4-BE49-F238E27FC236}">
                <a16:creationId xmlns="" xmlns:a16="http://schemas.microsoft.com/office/drawing/2014/main" id="{DA429415-DBC4-439E-93E0-9175A215CBBF}"/>
              </a:ext>
            </a:extLst>
          </p:cNvPr>
          <p:cNvGrpSpPr/>
          <p:nvPr userDrawn="1"/>
        </p:nvGrpSpPr>
        <p:grpSpPr>
          <a:xfrm>
            <a:off x="188274" y="6521652"/>
            <a:ext cx="731236" cy="185401"/>
            <a:chOff x="202934" y="6465609"/>
            <a:chExt cx="884796" cy="224335"/>
          </a:xfrm>
        </p:grpSpPr>
        <p:sp>
          <p:nvSpPr>
            <p:cNvPr id="31" name="자유형: 도형 30">
              <a:extLst>
                <a:ext uri="{FF2B5EF4-FFF2-40B4-BE49-F238E27FC236}">
                  <a16:creationId xmlns="" xmlns:a16="http://schemas.microsoft.com/office/drawing/2014/main" id="{8964C316-6DC8-409B-8A90-A950522354F4}"/>
                </a:ext>
              </a:extLst>
            </p:cNvPr>
            <p:cNvSpPr/>
            <p:nvPr/>
          </p:nvSpPr>
          <p:spPr>
            <a:xfrm>
              <a:off x="202934" y="6465609"/>
              <a:ext cx="224486" cy="224335"/>
            </a:xfrm>
            <a:custGeom>
              <a:avLst/>
              <a:gdLst>
                <a:gd name="connsiteX0" fmla="*/ -178 w 224486"/>
                <a:gd name="connsiteY0" fmla="*/ -369 h 224335"/>
                <a:gd name="connsiteX1" fmla="*/ -178 w 224486"/>
                <a:gd name="connsiteY1" fmla="*/ 223967 h 224335"/>
                <a:gd name="connsiteX2" fmla="*/ 224309 w 224486"/>
                <a:gd name="connsiteY2" fmla="*/ 223967 h 224335"/>
                <a:gd name="connsiteX3" fmla="*/ 224309 w 224486"/>
                <a:gd name="connsiteY3" fmla="*/ -369 h 2243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4486" h="224335">
                  <a:moveTo>
                    <a:pt x="-178" y="-369"/>
                  </a:moveTo>
                  <a:lnTo>
                    <a:pt x="-178" y="223967"/>
                  </a:lnTo>
                  <a:lnTo>
                    <a:pt x="224309" y="223967"/>
                  </a:lnTo>
                  <a:lnTo>
                    <a:pt x="224309" y="-369"/>
                  </a:lnTo>
                  <a:close/>
                </a:path>
              </a:pathLst>
            </a:custGeom>
            <a:solidFill>
              <a:srgbClr val="CDE27E"/>
            </a:solidFill>
            <a:ln w="5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2" name="자유형: 도형 31">
              <a:extLst>
                <a:ext uri="{FF2B5EF4-FFF2-40B4-BE49-F238E27FC236}">
                  <a16:creationId xmlns="" xmlns:a16="http://schemas.microsoft.com/office/drawing/2014/main" id="{AE73D341-E322-4262-804C-1F8B9DAA35A8}"/>
                </a:ext>
              </a:extLst>
            </p:cNvPr>
            <p:cNvSpPr/>
            <p:nvPr/>
          </p:nvSpPr>
          <p:spPr>
            <a:xfrm>
              <a:off x="590956" y="6511640"/>
              <a:ext cx="36065" cy="136928"/>
            </a:xfrm>
            <a:custGeom>
              <a:avLst/>
              <a:gdLst>
                <a:gd name="connsiteX0" fmla="*/ 36066 w 36065"/>
                <a:gd name="connsiteY0" fmla="*/ 136928 h 136928"/>
                <a:gd name="connsiteX1" fmla="*/ 0 w 36065"/>
                <a:gd name="connsiteY1" fmla="*/ 136928 h 136928"/>
                <a:gd name="connsiteX2" fmla="*/ 0 w 36065"/>
                <a:gd name="connsiteY2" fmla="*/ 0 h 136928"/>
                <a:gd name="connsiteX3" fmla="*/ 36066 w 36065"/>
                <a:gd name="connsiteY3" fmla="*/ 0 h 136928"/>
                <a:gd name="connsiteX4" fmla="*/ 36066 w 36065"/>
                <a:gd name="connsiteY4" fmla="*/ 136928 h 136928"/>
                <a:gd name="connsiteX5" fmla="*/ 36066 w 36065"/>
                <a:gd name="connsiteY5" fmla="*/ 136928 h 136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065" h="136928">
                  <a:moveTo>
                    <a:pt x="36066" y="136928"/>
                  </a:moveTo>
                  <a:lnTo>
                    <a:pt x="0" y="136928"/>
                  </a:lnTo>
                  <a:lnTo>
                    <a:pt x="0" y="0"/>
                  </a:lnTo>
                  <a:lnTo>
                    <a:pt x="36066" y="0"/>
                  </a:lnTo>
                  <a:lnTo>
                    <a:pt x="36066" y="136928"/>
                  </a:lnTo>
                  <a:lnTo>
                    <a:pt x="36066" y="136928"/>
                  </a:lnTo>
                  <a:close/>
                </a:path>
              </a:pathLst>
            </a:custGeom>
            <a:solidFill>
              <a:srgbClr val="6278BE"/>
            </a:solidFill>
            <a:ln w="5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3" name="자유형: 도형 32">
              <a:extLst>
                <a:ext uri="{FF2B5EF4-FFF2-40B4-BE49-F238E27FC236}">
                  <a16:creationId xmlns="" xmlns:a16="http://schemas.microsoft.com/office/drawing/2014/main" id="{47BEFE34-1282-48A5-B65B-20450EAEF2C1}"/>
                </a:ext>
              </a:extLst>
            </p:cNvPr>
            <p:cNvSpPr/>
            <p:nvPr/>
          </p:nvSpPr>
          <p:spPr>
            <a:xfrm>
              <a:off x="697635" y="6511842"/>
              <a:ext cx="166432" cy="136706"/>
            </a:xfrm>
            <a:custGeom>
              <a:avLst/>
              <a:gdLst>
                <a:gd name="connsiteX0" fmla="*/ 35887 w 166432"/>
                <a:gd name="connsiteY0" fmla="*/ 106614 h 136706"/>
                <a:gd name="connsiteX1" fmla="*/ 35887 w 166432"/>
                <a:gd name="connsiteY1" fmla="*/ 64833 h 136706"/>
                <a:gd name="connsiteX2" fmla="*/ 130022 w 166432"/>
                <a:gd name="connsiteY2" fmla="*/ 64833 h 136706"/>
                <a:gd name="connsiteX3" fmla="*/ 130022 w 166432"/>
                <a:gd name="connsiteY3" fmla="*/ 106614 h 136706"/>
                <a:gd name="connsiteX4" fmla="*/ 166240 w 166432"/>
                <a:gd name="connsiteY4" fmla="*/ 111673 h 136706"/>
                <a:gd name="connsiteX5" fmla="*/ 166240 w 166432"/>
                <a:gd name="connsiteY5" fmla="*/ 60078 h 136706"/>
                <a:gd name="connsiteX6" fmla="*/ 143154 w 166432"/>
                <a:gd name="connsiteY6" fmla="*/ 35343 h 136706"/>
                <a:gd name="connsiteX7" fmla="*/ 141505 w 166432"/>
                <a:gd name="connsiteY7" fmla="*/ 35343 h 136706"/>
                <a:gd name="connsiteX8" fmla="*/ 35887 w 166432"/>
                <a:gd name="connsiteY8" fmla="*/ 35343 h 136706"/>
                <a:gd name="connsiteX9" fmla="*/ 35887 w 166432"/>
                <a:gd name="connsiteY9" fmla="*/ -369 h 136706"/>
                <a:gd name="connsiteX10" fmla="*/ -178 w 166432"/>
                <a:gd name="connsiteY10" fmla="*/ -369 h 136706"/>
                <a:gd name="connsiteX11" fmla="*/ -178 w 166432"/>
                <a:gd name="connsiteY11" fmla="*/ 109194 h 136706"/>
                <a:gd name="connsiteX12" fmla="*/ 7258 w 166432"/>
                <a:gd name="connsiteY12" fmla="*/ 127202 h 136706"/>
                <a:gd name="connsiteX13" fmla="*/ 33409 w 166432"/>
                <a:gd name="connsiteY13" fmla="*/ 136256 h 136706"/>
                <a:gd name="connsiteX14" fmla="*/ 141505 w 166432"/>
                <a:gd name="connsiteY14" fmla="*/ 136256 h 136706"/>
                <a:gd name="connsiteX15" fmla="*/ 166235 w 166432"/>
                <a:gd name="connsiteY15" fmla="*/ 113372 h 136706"/>
                <a:gd name="connsiteX16" fmla="*/ 166240 w 166432"/>
                <a:gd name="connsiteY16" fmla="*/ 111673 h 136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66432" h="136706">
                  <a:moveTo>
                    <a:pt x="35887" y="106614"/>
                  </a:moveTo>
                  <a:lnTo>
                    <a:pt x="35887" y="64833"/>
                  </a:lnTo>
                  <a:lnTo>
                    <a:pt x="130022" y="64833"/>
                  </a:lnTo>
                  <a:lnTo>
                    <a:pt x="130022" y="106614"/>
                  </a:lnTo>
                  <a:close/>
                  <a:moveTo>
                    <a:pt x="166240" y="111673"/>
                  </a:moveTo>
                  <a:lnTo>
                    <a:pt x="166240" y="60078"/>
                  </a:lnTo>
                  <a:cubicBezTo>
                    <a:pt x="166695" y="46871"/>
                    <a:pt x="156356" y="35798"/>
                    <a:pt x="143154" y="35343"/>
                  </a:cubicBezTo>
                  <a:cubicBezTo>
                    <a:pt x="142602" y="35323"/>
                    <a:pt x="142056" y="35323"/>
                    <a:pt x="141505" y="35343"/>
                  </a:cubicBezTo>
                  <a:lnTo>
                    <a:pt x="35887" y="35343"/>
                  </a:lnTo>
                  <a:lnTo>
                    <a:pt x="35887" y="-369"/>
                  </a:lnTo>
                  <a:lnTo>
                    <a:pt x="-178" y="-369"/>
                  </a:lnTo>
                  <a:lnTo>
                    <a:pt x="-178" y="109194"/>
                  </a:lnTo>
                  <a:cubicBezTo>
                    <a:pt x="-1" y="115906"/>
                    <a:pt x="2644" y="122320"/>
                    <a:pt x="7258" y="127202"/>
                  </a:cubicBezTo>
                  <a:cubicBezTo>
                    <a:pt x="14385" y="133641"/>
                    <a:pt x="23823" y="136908"/>
                    <a:pt x="33409" y="136256"/>
                  </a:cubicBezTo>
                  <a:lnTo>
                    <a:pt x="141505" y="136256"/>
                  </a:lnTo>
                  <a:cubicBezTo>
                    <a:pt x="154651" y="136767"/>
                    <a:pt x="165724" y="126519"/>
                    <a:pt x="166235" y="113372"/>
                  </a:cubicBezTo>
                  <a:cubicBezTo>
                    <a:pt x="166255" y="112806"/>
                    <a:pt x="166260" y="112239"/>
                    <a:pt x="166240" y="111673"/>
                  </a:cubicBezTo>
                  <a:close/>
                </a:path>
              </a:pathLst>
            </a:custGeom>
            <a:solidFill>
              <a:srgbClr val="6278BE"/>
            </a:solidFill>
            <a:ln w="5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4" name="자유형: 도형 33">
              <a:extLst>
                <a:ext uri="{FF2B5EF4-FFF2-40B4-BE49-F238E27FC236}">
                  <a16:creationId xmlns="" xmlns:a16="http://schemas.microsoft.com/office/drawing/2014/main" id="{6EED05EF-344C-40CE-A04C-875336FC848D}"/>
                </a:ext>
              </a:extLst>
            </p:cNvPr>
            <p:cNvSpPr/>
            <p:nvPr/>
          </p:nvSpPr>
          <p:spPr>
            <a:xfrm>
              <a:off x="921515" y="6511651"/>
              <a:ext cx="166215" cy="136714"/>
            </a:xfrm>
            <a:custGeom>
              <a:avLst/>
              <a:gdLst>
                <a:gd name="connsiteX0" fmla="*/ 130022 w 166215"/>
                <a:gd name="connsiteY0" fmla="*/ 29262 h 136714"/>
                <a:gd name="connsiteX1" fmla="*/ 130022 w 166215"/>
                <a:gd name="connsiteY1" fmla="*/ 106806 h 136714"/>
                <a:gd name="connsiteX2" fmla="*/ 35888 w 166215"/>
                <a:gd name="connsiteY2" fmla="*/ 106806 h 136714"/>
                <a:gd name="connsiteX3" fmla="*/ 35888 w 166215"/>
                <a:gd name="connsiteY3" fmla="*/ 29262 h 136714"/>
                <a:gd name="connsiteX4" fmla="*/ 132552 w 166215"/>
                <a:gd name="connsiteY4" fmla="*/ -279 h 136714"/>
                <a:gd name="connsiteX5" fmla="*/ 33358 w 166215"/>
                <a:gd name="connsiteY5" fmla="*/ -279 h 136714"/>
                <a:gd name="connsiteX6" fmla="*/ 7258 w 166215"/>
                <a:gd name="connsiteY6" fmla="*/ 8776 h 136714"/>
                <a:gd name="connsiteX7" fmla="*/ -178 w 166215"/>
                <a:gd name="connsiteY7" fmla="*/ 26733 h 136714"/>
                <a:gd name="connsiteX8" fmla="*/ -178 w 166215"/>
                <a:gd name="connsiteY8" fmla="*/ 109132 h 136714"/>
                <a:gd name="connsiteX9" fmla="*/ 33257 w 166215"/>
                <a:gd name="connsiteY9" fmla="*/ 136346 h 136714"/>
                <a:gd name="connsiteX10" fmla="*/ 132552 w 166215"/>
                <a:gd name="connsiteY10" fmla="*/ 136346 h 136714"/>
                <a:gd name="connsiteX11" fmla="*/ 166037 w 166215"/>
                <a:gd name="connsiteY11" fmla="*/ 109132 h 136714"/>
                <a:gd name="connsiteX12" fmla="*/ 166037 w 166215"/>
                <a:gd name="connsiteY12" fmla="*/ 26682 h 136714"/>
                <a:gd name="connsiteX13" fmla="*/ 158602 w 166215"/>
                <a:gd name="connsiteY13" fmla="*/ 8776 h 136714"/>
                <a:gd name="connsiteX14" fmla="*/ 132552 w 166215"/>
                <a:gd name="connsiteY14" fmla="*/ -279 h 136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66215" h="136714">
                  <a:moveTo>
                    <a:pt x="130022" y="29262"/>
                  </a:moveTo>
                  <a:lnTo>
                    <a:pt x="130022" y="106806"/>
                  </a:lnTo>
                  <a:lnTo>
                    <a:pt x="35888" y="106806"/>
                  </a:lnTo>
                  <a:lnTo>
                    <a:pt x="35888" y="29262"/>
                  </a:lnTo>
                  <a:close/>
                  <a:moveTo>
                    <a:pt x="132552" y="-279"/>
                  </a:moveTo>
                  <a:lnTo>
                    <a:pt x="33358" y="-279"/>
                  </a:lnTo>
                  <a:cubicBezTo>
                    <a:pt x="23788" y="-956"/>
                    <a:pt x="14354" y="2316"/>
                    <a:pt x="7258" y="8776"/>
                  </a:cubicBezTo>
                  <a:cubicBezTo>
                    <a:pt x="2624" y="13622"/>
                    <a:pt x="-26" y="20030"/>
                    <a:pt x="-178" y="26733"/>
                  </a:cubicBezTo>
                  <a:lnTo>
                    <a:pt x="-178" y="109132"/>
                  </a:lnTo>
                  <a:cubicBezTo>
                    <a:pt x="-178" y="109436"/>
                    <a:pt x="277" y="136346"/>
                    <a:pt x="33257" y="136346"/>
                  </a:cubicBezTo>
                  <a:lnTo>
                    <a:pt x="132552" y="136346"/>
                  </a:lnTo>
                  <a:cubicBezTo>
                    <a:pt x="165582" y="136346"/>
                    <a:pt x="166037" y="109436"/>
                    <a:pt x="166037" y="109132"/>
                  </a:cubicBezTo>
                  <a:lnTo>
                    <a:pt x="166037" y="26682"/>
                  </a:lnTo>
                  <a:cubicBezTo>
                    <a:pt x="165906" y="19990"/>
                    <a:pt x="163250" y="13596"/>
                    <a:pt x="158602" y="8776"/>
                  </a:cubicBezTo>
                  <a:cubicBezTo>
                    <a:pt x="151530" y="2311"/>
                    <a:pt x="142112" y="-967"/>
                    <a:pt x="132552" y="-279"/>
                  </a:cubicBezTo>
                  <a:close/>
                </a:path>
              </a:pathLst>
            </a:custGeom>
            <a:solidFill>
              <a:srgbClr val="6278BE"/>
            </a:solidFill>
            <a:ln w="5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5" name="자유형: 도형 34">
              <a:extLst>
                <a:ext uri="{FF2B5EF4-FFF2-40B4-BE49-F238E27FC236}">
                  <a16:creationId xmlns="" xmlns:a16="http://schemas.microsoft.com/office/drawing/2014/main" id="{93510BD1-4A73-4892-8E6C-9FAD3B93EB59}"/>
                </a:ext>
              </a:extLst>
            </p:cNvPr>
            <p:cNvSpPr/>
            <p:nvPr/>
          </p:nvSpPr>
          <p:spPr>
            <a:xfrm>
              <a:off x="341582" y="6498944"/>
              <a:ext cx="65353" cy="149624"/>
            </a:xfrm>
            <a:custGeom>
              <a:avLst/>
              <a:gdLst>
                <a:gd name="connsiteX0" fmla="*/ 0 w 65353"/>
                <a:gd name="connsiteY0" fmla="*/ 21245 h 149624"/>
                <a:gd name="connsiteX1" fmla="*/ 0 w 65353"/>
                <a:gd name="connsiteY1" fmla="*/ 34599 h 149624"/>
                <a:gd name="connsiteX2" fmla="*/ 29288 w 65353"/>
                <a:gd name="connsiteY2" fmla="*/ 34599 h 149624"/>
                <a:gd name="connsiteX3" fmla="*/ 29288 w 65353"/>
                <a:gd name="connsiteY3" fmla="*/ 149624 h 149624"/>
                <a:gd name="connsiteX4" fmla="*/ 65353 w 65353"/>
                <a:gd name="connsiteY4" fmla="*/ 149624 h 149624"/>
                <a:gd name="connsiteX5" fmla="*/ 65353 w 65353"/>
                <a:gd name="connsiteY5" fmla="*/ 0 h 149624"/>
                <a:gd name="connsiteX6" fmla="*/ 0 w 65353"/>
                <a:gd name="connsiteY6" fmla="*/ 21245 h 149624"/>
                <a:gd name="connsiteX7" fmla="*/ 0 w 65353"/>
                <a:gd name="connsiteY7" fmla="*/ 21245 h 1496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5353" h="149624">
                  <a:moveTo>
                    <a:pt x="0" y="21245"/>
                  </a:moveTo>
                  <a:lnTo>
                    <a:pt x="0" y="34599"/>
                  </a:lnTo>
                  <a:lnTo>
                    <a:pt x="29288" y="34599"/>
                  </a:lnTo>
                  <a:lnTo>
                    <a:pt x="29288" y="149624"/>
                  </a:lnTo>
                  <a:lnTo>
                    <a:pt x="65353" y="149624"/>
                  </a:lnTo>
                  <a:lnTo>
                    <a:pt x="65353" y="0"/>
                  </a:lnTo>
                  <a:lnTo>
                    <a:pt x="0" y="21245"/>
                  </a:lnTo>
                  <a:lnTo>
                    <a:pt x="0" y="21245"/>
                  </a:lnTo>
                  <a:close/>
                </a:path>
              </a:pathLst>
            </a:custGeom>
            <a:solidFill>
              <a:srgbClr val="6278BE"/>
            </a:solidFill>
            <a:ln w="5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6" name="자유형: 도형 35">
              <a:extLst>
                <a:ext uri="{FF2B5EF4-FFF2-40B4-BE49-F238E27FC236}">
                  <a16:creationId xmlns="" xmlns:a16="http://schemas.microsoft.com/office/drawing/2014/main" id="{C8178707-EB3F-4359-B974-947F54D2DEDD}"/>
                </a:ext>
              </a:extLst>
            </p:cNvPr>
            <p:cNvSpPr/>
            <p:nvPr/>
          </p:nvSpPr>
          <p:spPr>
            <a:xfrm>
              <a:off x="427421" y="6512146"/>
              <a:ext cx="114974" cy="135714"/>
            </a:xfrm>
            <a:custGeom>
              <a:avLst/>
              <a:gdLst>
                <a:gd name="connsiteX0" fmla="*/ 43957 w 114974"/>
                <a:gd name="connsiteY0" fmla="*/ 66011 h 135714"/>
                <a:gd name="connsiteX1" fmla="*/ 114520 w 114974"/>
                <a:gd name="connsiteY1" fmla="*/ 0 h 135714"/>
                <a:gd name="connsiteX2" fmla="*/ 68186 w 114974"/>
                <a:gd name="connsiteY2" fmla="*/ 0 h 135714"/>
                <a:gd name="connsiteX3" fmla="*/ 0 w 114974"/>
                <a:gd name="connsiteY3" fmla="*/ 66011 h 135714"/>
                <a:gd name="connsiteX4" fmla="*/ 68843 w 114974"/>
                <a:gd name="connsiteY4" fmla="*/ 135714 h 135714"/>
                <a:gd name="connsiteX5" fmla="*/ 114975 w 114974"/>
                <a:gd name="connsiteY5" fmla="*/ 135714 h 135714"/>
                <a:gd name="connsiteX6" fmla="*/ 43957 w 114974"/>
                <a:gd name="connsiteY6" fmla="*/ 66011 h 135714"/>
                <a:gd name="connsiteX7" fmla="*/ 43957 w 114974"/>
                <a:gd name="connsiteY7" fmla="*/ 66011 h 135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4974" h="135714">
                  <a:moveTo>
                    <a:pt x="43957" y="66011"/>
                  </a:moveTo>
                  <a:lnTo>
                    <a:pt x="114520" y="0"/>
                  </a:lnTo>
                  <a:lnTo>
                    <a:pt x="68186" y="0"/>
                  </a:lnTo>
                  <a:lnTo>
                    <a:pt x="0" y="66011"/>
                  </a:lnTo>
                  <a:lnTo>
                    <a:pt x="68843" y="135714"/>
                  </a:lnTo>
                  <a:lnTo>
                    <a:pt x="114975" y="135714"/>
                  </a:lnTo>
                  <a:lnTo>
                    <a:pt x="43957" y="66011"/>
                  </a:lnTo>
                  <a:lnTo>
                    <a:pt x="43957" y="66011"/>
                  </a:lnTo>
                  <a:close/>
                </a:path>
              </a:pathLst>
            </a:custGeom>
            <a:solidFill>
              <a:srgbClr val="6278BE"/>
            </a:solidFill>
            <a:ln w="5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  <p:sp>
        <p:nvSpPr>
          <p:cNvPr id="37" name="직사각형 36">
            <a:extLst>
              <a:ext uri="{FF2B5EF4-FFF2-40B4-BE49-F238E27FC236}">
                <a16:creationId xmlns="" xmlns:a16="http://schemas.microsoft.com/office/drawing/2014/main" id="{CDA2E263-B17E-43E0-BE35-02C717651EFE}"/>
              </a:ext>
            </a:extLst>
          </p:cNvPr>
          <p:cNvSpPr/>
          <p:nvPr userDrawn="1"/>
        </p:nvSpPr>
        <p:spPr>
          <a:xfrm>
            <a:off x="0" y="6446520"/>
            <a:ext cx="1179576" cy="41148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23" name="그룹 22" hidden="1">
            <a:extLst>
              <a:ext uri="{FF2B5EF4-FFF2-40B4-BE49-F238E27FC236}">
                <a16:creationId xmlns="" xmlns:a16="http://schemas.microsoft.com/office/drawing/2014/main" id="{82E78F4B-F9D2-4029-8A84-D05D58148D87}"/>
              </a:ext>
            </a:extLst>
          </p:cNvPr>
          <p:cNvGrpSpPr/>
          <p:nvPr userDrawn="1"/>
        </p:nvGrpSpPr>
        <p:grpSpPr>
          <a:xfrm>
            <a:off x="-1655271" y="1428619"/>
            <a:ext cx="1173019" cy="3709968"/>
            <a:chOff x="-1662546" y="695044"/>
            <a:chExt cx="1173019" cy="3709968"/>
          </a:xfrm>
        </p:grpSpPr>
        <p:grpSp>
          <p:nvGrpSpPr>
            <p:cNvPr id="24" name="그룹 23">
              <a:extLst>
                <a:ext uri="{FF2B5EF4-FFF2-40B4-BE49-F238E27FC236}">
                  <a16:creationId xmlns="" xmlns:a16="http://schemas.microsoft.com/office/drawing/2014/main" id="{9FEFA524-68A8-4479-A9B2-28C43DD83625}"/>
                </a:ext>
              </a:extLst>
            </p:cNvPr>
            <p:cNvGrpSpPr/>
            <p:nvPr/>
          </p:nvGrpSpPr>
          <p:grpSpPr>
            <a:xfrm>
              <a:off x="-1662546" y="695044"/>
              <a:ext cx="1173019" cy="3084946"/>
              <a:chOff x="-1662546" y="695044"/>
              <a:chExt cx="1173019" cy="3084946"/>
            </a:xfrm>
          </p:grpSpPr>
          <p:sp>
            <p:nvSpPr>
              <p:cNvPr id="27" name="타원 26">
                <a:extLst>
                  <a:ext uri="{FF2B5EF4-FFF2-40B4-BE49-F238E27FC236}">
                    <a16:creationId xmlns="" xmlns:a16="http://schemas.microsoft.com/office/drawing/2014/main" id="{901F1B2B-6719-41F8-8A42-73B398D85AF1}"/>
                  </a:ext>
                </a:extLst>
              </p:cNvPr>
              <p:cNvSpPr/>
              <p:nvPr/>
            </p:nvSpPr>
            <p:spPr>
              <a:xfrm>
                <a:off x="-1034473" y="695044"/>
                <a:ext cx="544946" cy="544946"/>
              </a:xfrm>
              <a:prstGeom prst="ellipse">
                <a:avLst/>
              </a:prstGeom>
              <a:solidFill>
                <a:srgbClr val="00256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8" name="타원 27">
                <a:extLst>
                  <a:ext uri="{FF2B5EF4-FFF2-40B4-BE49-F238E27FC236}">
                    <a16:creationId xmlns="" xmlns:a16="http://schemas.microsoft.com/office/drawing/2014/main" id="{BEC9281D-FFFC-4B14-A7D2-EB1196808447}"/>
                  </a:ext>
                </a:extLst>
              </p:cNvPr>
              <p:cNvSpPr/>
              <p:nvPr/>
            </p:nvSpPr>
            <p:spPr>
              <a:xfrm>
                <a:off x="-1034473" y="1350826"/>
                <a:ext cx="544946" cy="544946"/>
              </a:xfrm>
              <a:prstGeom prst="ellipse">
                <a:avLst/>
              </a:prstGeom>
              <a:solidFill>
                <a:srgbClr val="003AA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9" name="타원 28">
                <a:extLst>
                  <a:ext uri="{FF2B5EF4-FFF2-40B4-BE49-F238E27FC236}">
                    <a16:creationId xmlns="" xmlns:a16="http://schemas.microsoft.com/office/drawing/2014/main" id="{69E1F439-9660-4C4E-B967-3699B2154BF8}"/>
                  </a:ext>
                </a:extLst>
              </p:cNvPr>
              <p:cNvSpPr/>
              <p:nvPr/>
            </p:nvSpPr>
            <p:spPr>
              <a:xfrm>
                <a:off x="-1662546" y="2006608"/>
                <a:ext cx="544946" cy="544946"/>
              </a:xfrm>
              <a:prstGeom prst="ellipse">
                <a:avLst/>
              </a:prstGeom>
              <a:solidFill>
                <a:srgbClr val="0390E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8" name="타원 37">
                <a:extLst>
                  <a:ext uri="{FF2B5EF4-FFF2-40B4-BE49-F238E27FC236}">
                    <a16:creationId xmlns="" xmlns:a16="http://schemas.microsoft.com/office/drawing/2014/main" id="{D21B2A9B-653B-48B4-8663-EAC3EF4022A3}"/>
                  </a:ext>
                </a:extLst>
              </p:cNvPr>
              <p:cNvSpPr/>
              <p:nvPr/>
            </p:nvSpPr>
            <p:spPr>
              <a:xfrm>
                <a:off x="-1034473" y="2603920"/>
                <a:ext cx="544946" cy="544946"/>
              </a:xfrm>
              <a:prstGeom prst="ellipse">
                <a:avLst/>
              </a:prstGeom>
              <a:solidFill>
                <a:srgbClr val="8FB2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>
                  <a:lnSpc>
                    <a:spcPct val="90000"/>
                  </a:lnSpc>
                </a:pPr>
                <a:endParaRPr lang="ko-KR" altLang="en-US" sz="900" b="1">
                  <a:ln>
                    <a:solidFill>
                      <a:prstClr val="white">
                        <a:alpha val="0"/>
                      </a:prstClr>
                    </a:solidFill>
                  </a:ln>
                  <a:gradFill>
                    <a:gsLst>
                      <a:gs pos="100000">
                        <a:schemeClr val="bg1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ea typeface="맑은 고딕" panose="020B0503020000020004" pitchFamily="50" charset="-127"/>
                </a:endParaRPr>
              </a:p>
            </p:txBody>
          </p:sp>
          <p:sp>
            <p:nvSpPr>
              <p:cNvPr id="39" name="타원 38">
                <a:extLst>
                  <a:ext uri="{FF2B5EF4-FFF2-40B4-BE49-F238E27FC236}">
                    <a16:creationId xmlns="" xmlns:a16="http://schemas.microsoft.com/office/drawing/2014/main" id="{2896D415-3995-459C-8DFA-DDE5005BBD7C}"/>
                  </a:ext>
                </a:extLst>
              </p:cNvPr>
              <p:cNvSpPr/>
              <p:nvPr/>
            </p:nvSpPr>
            <p:spPr>
              <a:xfrm>
                <a:off x="-1034473" y="3231993"/>
                <a:ext cx="544946" cy="544946"/>
              </a:xfrm>
              <a:prstGeom prst="ellipse">
                <a:avLst/>
              </a:prstGeom>
              <a:solidFill>
                <a:srgbClr val="F2F2F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>
                  <a:lnSpc>
                    <a:spcPct val="90000"/>
                  </a:lnSpc>
                </a:pPr>
                <a:endParaRPr lang="ko-KR" altLang="en-US" sz="900" b="1">
                  <a:ln>
                    <a:solidFill>
                      <a:prstClr val="white">
                        <a:alpha val="0"/>
                      </a:prstClr>
                    </a:solidFill>
                  </a:ln>
                  <a:gradFill>
                    <a:gsLst>
                      <a:gs pos="100000">
                        <a:schemeClr val="bg1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ea typeface="맑은 고딕" panose="020B0503020000020004" pitchFamily="50" charset="-127"/>
                </a:endParaRPr>
              </a:p>
            </p:txBody>
          </p:sp>
          <p:sp>
            <p:nvSpPr>
              <p:cNvPr id="40" name="타원 39">
                <a:extLst>
                  <a:ext uri="{FF2B5EF4-FFF2-40B4-BE49-F238E27FC236}">
                    <a16:creationId xmlns="" xmlns:a16="http://schemas.microsoft.com/office/drawing/2014/main" id="{486779E9-03DF-4171-8B6B-432B652DFC37}"/>
                  </a:ext>
                </a:extLst>
              </p:cNvPr>
              <p:cNvSpPr/>
              <p:nvPr/>
            </p:nvSpPr>
            <p:spPr>
              <a:xfrm>
                <a:off x="-1662546" y="695044"/>
                <a:ext cx="544946" cy="544946"/>
              </a:xfrm>
              <a:prstGeom prst="ellipse">
                <a:avLst/>
              </a:prstGeom>
              <a:solidFill>
                <a:schemeClr val="tx1">
                  <a:lumMod val="95000"/>
                  <a:lumOff val="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41" name="타원 40">
                <a:extLst>
                  <a:ext uri="{FF2B5EF4-FFF2-40B4-BE49-F238E27FC236}">
                    <a16:creationId xmlns="" xmlns:a16="http://schemas.microsoft.com/office/drawing/2014/main" id="{D20CC2D4-8F02-416E-BC4C-85C0E8D014C7}"/>
                  </a:ext>
                </a:extLst>
              </p:cNvPr>
              <p:cNvSpPr/>
              <p:nvPr/>
            </p:nvSpPr>
            <p:spPr>
              <a:xfrm>
                <a:off x="-1662546" y="1350826"/>
                <a:ext cx="544946" cy="544946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42" name="타원 41">
                <a:extLst>
                  <a:ext uri="{FF2B5EF4-FFF2-40B4-BE49-F238E27FC236}">
                    <a16:creationId xmlns="" xmlns:a16="http://schemas.microsoft.com/office/drawing/2014/main" id="{9A516C24-AE14-435F-83E5-61D5C5FF956E}"/>
                  </a:ext>
                </a:extLst>
              </p:cNvPr>
              <p:cNvSpPr/>
              <p:nvPr/>
            </p:nvSpPr>
            <p:spPr>
              <a:xfrm>
                <a:off x="-1034473" y="2006608"/>
                <a:ext cx="544946" cy="544946"/>
              </a:xfrm>
              <a:prstGeom prst="ellipse">
                <a:avLst/>
              </a:prstGeom>
              <a:solidFill>
                <a:srgbClr val="6278B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>
                  <a:lnSpc>
                    <a:spcPct val="90000"/>
                  </a:lnSpc>
                </a:pPr>
                <a:endParaRPr lang="ko-KR" altLang="en-US" sz="900" b="1">
                  <a:ln>
                    <a:solidFill>
                      <a:prstClr val="white">
                        <a:alpha val="0"/>
                      </a:prstClr>
                    </a:solidFill>
                  </a:ln>
                  <a:gradFill>
                    <a:gsLst>
                      <a:gs pos="100000">
                        <a:schemeClr val="bg1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ea typeface="맑은 고딕" panose="020B0503020000020004" pitchFamily="50" charset="-127"/>
                </a:endParaRPr>
              </a:p>
            </p:txBody>
          </p:sp>
          <p:sp>
            <p:nvSpPr>
              <p:cNvPr id="43" name="타원 42">
                <a:extLst>
                  <a:ext uri="{FF2B5EF4-FFF2-40B4-BE49-F238E27FC236}">
                    <a16:creationId xmlns="" xmlns:a16="http://schemas.microsoft.com/office/drawing/2014/main" id="{8FEC6183-EB50-46E4-A802-AE56196E37E8}"/>
                  </a:ext>
                </a:extLst>
              </p:cNvPr>
              <p:cNvSpPr/>
              <p:nvPr/>
            </p:nvSpPr>
            <p:spPr>
              <a:xfrm>
                <a:off x="-1662546" y="2643917"/>
                <a:ext cx="544946" cy="544946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44" name="타원 43">
                <a:extLst>
                  <a:ext uri="{FF2B5EF4-FFF2-40B4-BE49-F238E27FC236}">
                    <a16:creationId xmlns="" xmlns:a16="http://schemas.microsoft.com/office/drawing/2014/main" id="{DF5C4579-8B8D-4432-B1B0-3765FF9A21D8}"/>
                  </a:ext>
                </a:extLst>
              </p:cNvPr>
              <p:cNvSpPr/>
              <p:nvPr/>
            </p:nvSpPr>
            <p:spPr>
              <a:xfrm>
                <a:off x="-1662546" y="3235044"/>
                <a:ext cx="544946" cy="544946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25" name="타원 24">
              <a:extLst>
                <a:ext uri="{FF2B5EF4-FFF2-40B4-BE49-F238E27FC236}">
                  <a16:creationId xmlns="" xmlns:a16="http://schemas.microsoft.com/office/drawing/2014/main" id="{A6506F58-5B19-4790-B28A-2496E9B6211B}"/>
                </a:ext>
              </a:extLst>
            </p:cNvPr>
            <p:cNvSpPr/>
            <p:nvPr/>
          </p:nvSpPr>
          <p:spPr>
            <a:xfrm>
              <a:off x="-1040356" y="3860066"/>
              <a:ext cx="544946" cy="544946"/>
            </a:xfrm>
            <a:prstGeom prst="ellipse">
              <a:avLst/>
            </a:prstGeom>
            <a:solidFill>
              <a:srgbClr val="B5C8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>
                <a:lnSpc>
                  <a:spcPct val="90000"/>
                </a:lnSpc>
              </a:pPr>
              <a:endParaRPr lang="ko-KR" altLang="en-US" sz="900" b="1">
                <a:ln>
                  <a:solidFill>
                    <a:prstClr val="white">
                      <a:alpha val="0"/>
                    </a:prstClr>
                  </a:solidFill>
                </a:ln>
                <a:gradFill>
                  <a:gsLst>
                    <a:gs pos="100000">
                      <a:schemeClr val="bg1"/>
                    </a:gs>
                    <a:gs pos="100000">
                      <a:schemeClr val="bg1"/>
                    </a:gs>
                  </a:gsLst>
                  <a:lin ang="5400000" scaled="1"/>
                </a:gradFill>
                <a:ea typeface="맑은 고딕" panose="020B0503020000020004" pitchFamily="50" charset="-127"/>
              </a:endParaRPr>
            </a:p>
          </p:txBody>
        </p:sp>
        <p:sp>
          <p:nvSpPr>
            <p:cNvPr id="26" name="타원 25">
              <a:extLst>
                <a:ext uri="{FF2B5EF4-FFF2-40B4-BE49-F238E27FC236}">
                  <a16:creationId xmlns="" xmlns:a16="http://schemas.microsoft.com/office/drawing/2014/main" id="{19B2D16B-CAC6-41C0-A285-1705040FA1FE}"/>
                </a:ext>
              </a:extLst>
            </p:cNvPr>
            <p:cNvSpPr/>
            <p:nvPr/>
          </p:nvSpPr>
          <p:spPr>
            <a:xfrm>
              <a:off x="-1659481" y="3860066"/>
              <a:ext cx="544946" cy="544946"/>
            </a:xfrm>
            <a:prstGeom prst="ellipse">
              <a:avLst/>
            </a:prstGeom>
            <a:solidFill>
              <a:srgbClr val="EBF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45" name="슬라이드 번호 개체 틀 5">
            <a:extLst>
              <a:ext uri="{FF2B5EF4-FFF2-40B4-BE49-F238E27FC236}">
                <a16:creationId xmlns="" xmlns:a16="http://schemas.microsoft.com/office/drawing/2014/main" id="{A3DCDE4A-1D11-4E9B-A894-6DB8F4D092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974736" y="6641112"/>
            <a:ext cx="141064" cy="138499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r">
              <a:defRPr sz="900">
                <a:gradFill>
                  <a:gsLst>
                    <a:gs pos="10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1"/>
                </a:gradFill>
              </a:defRPr>
            </a:lvl1pPr>
          </a:lstStyle>
          <a:p>
            <a:fld id="{2BCD91CA-CB3C-45C6-BF74-EAD1D2DCCC2B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09530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4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="" xmlns:a16="http://schemas.microsoft.com/office/drawing/2014/main" id="{CA596D08-DDF0-4A7A-8DFD-02521BEF73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="" xmlns:a16="http://schemas.microsoft.com/office/drawing/2014/main" id="{C7767522-5F4D-4384-AAF3-004866D39F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C5038697-818D-4906-85C6-C33BA53E02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342DF855-F911-462B-95BE-54E94A5274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C8B8404D-790B-41F5-A9AC-ED998C6286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CD91CA-CB3C-45C6-BF74-EAD1D2DCCC2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53140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52" r:id="rId3"/>
    <p:sldLayoutId id="2147483655" r:id="rId4"/>
    <p:sldLayoutId id="2147483658" r:id="rId5"/>
    <p:sldLayoutId id="2147483660" r:id="rId6"/>
    <p:sldLayoutId id="2147483661" r:id="rId7"/>
    <p:sldLayoutId id="2147483662" r:id="rId8"/>
    <p:sldLayoutId id="2147483654" r:id="rId9"/>
    <p:sldLayoutId id="2147483656" r:id="rId10"/>
    <p:sldLayoutId id="2147483657" r:id="rId11"/>
    <p:sldLayoutId id="2147483651" r:id="rId12"/>
    <p:sldLayoutId id="2147483653" r:id="rId13"/>
    <p:sldLayoutId id="2147483726" r:id="rId14"/>
    <p:sldLayoutId id="2147483727" r:id="rId15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4" Type="http://schemas.openxmlformats.org/officeDocument/2006/relationships/image" Target="NUL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4" Type="http://schemas.openxmlformats.org/officeDocument/2006/relationships/image" Target="NUL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6.png"/><Relationship Id="rId7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NULL"/><Relationship Id="rId9" Type="http://schemas.openxmlformats.org/officeDocument/2006/relationships/image" Target="NUL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7" Type="http://schemas.openxmlformats.org/officeDocument/2006/relationships/image" Target="../media/image47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2.png"/><Relationship Id="rId5" Type="http://schemas.openxmlformats.org/officeDocument/2006/relationships/image" Target="../media/image45.svg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>
            <a:extLst>
              <a:ext uri="{FF2B5EF4-FFF2-40B4-BE49-F238E27FC236}">
                <a16:creationId xmlns="" xmlns:a16="http://schemas.microsoft.com/office/drawing/2014/main" id="{76A419C9-4EFF-4FD9-B262-3197A5665D8C}"/>
              </a:ext>
            </a:extLst>
          </p:cNvPr>
          <p:cNvGrpSpPr/>
          <p:nvPr/>
        </p:nvGrpSpPr>
        <p:grpSpPr>
          <a:xfrm>
            <a:off x="1988742" y="5957599"/>
            <a:ext cx="2372806" cy="512432"/>
            <a:chOff x="542745" y="552343"/>
            <a:chExt cx="1193211" cy="265840"/>
          </a:xfrm>
        </p:grpSpPr>
        <p:pic>
          <p:nvPicPr>
            <p:cNvPr id="4" name="그래픽 3">
              <a:extLst>
                <a:ext uri="{FF2B5EF4-FFF2-40B4-BE49-F238E27FC236}">
                  <a16:creationId xmlns="" xmlns:a16="http://schemas.microsoft.com/office/drawing/2014/main" id="{0E50049C-0271-4AD7-B56A-F042CFA9284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42745" y="552343"/>
              <a:ext cx="1011047" cy="249964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="" xmlns:a16="http://schemas.microsoft.com/office/drawing/2014/main" id="{AE033370-025E-4202-8BA2-19E1A1E76A3D}"/>
                </a:ext>
              </a:extLst>
            </p:cNvPr>
            <p:cNvSpPr txBox="1"/>
            <p:nvPr userDrawn="1"/>
          </p:nvSpPr>
          <p:spPr>
            <a:xfrm>
              <a:off x="1676965" y="664295"/>
              <a:ext cx="58991" cy="153888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marR="58614" algn="l" defTabSz="772302" fontAlgn="base" latinLnBrk="0"/>
              <a:endParaRPr kumimoji="1" lang="ko-KR" altLang="en-US" sz="1000" kern="0" baseline="0" dirty="0">
                <a:gradFill>
                  <a:gsLst>
                    <a:gs pos="100000">
                      <a:schemeClr val="tx1">
                        <a:lumMod val="95000"/>
                        <a:lumOff val="5000"/>
                      </a:schemeClr>
                    </a:gs>
                    <a:gs pos="100000">
                      <a:srgbClr val="EBF3FF"/>
                    </a:gs>
                  </a:gsLst>
                  <a:lin ang="5400000" scaled="1"/>
                </a:gradFill>
                <a:latin typeface="Bahnschrift SemiLight" panose="020B0502040204020203" pitchFamily="34" charset="0"/>
                <a:ea typeface="Rix모던고딕 L" panose="02020603020101020101" pitchFamily="18" charset="-127"/>
                <a:cs typeface="Calibri" panose="020F0502020204030204" pitchFamily="34" charset="0"/>
              </a:endParaRPr>
            </a:p>
          </p:txBody>
        </p:sp>
      </p:grpSp>
      <p:grpSp>
        <p:nvGrpSpPr>
          <p:cNvPr id="9" name="그룹 8">
            <a:extLst>
              <a:ext uri="{FF2B5EF4-FFF2-40B4-BE49-F238E27FC236}">
                <a16:creationId xmlns="" xmlns:a16="http://schemas.microsoft.com/office/drawing/2014/main" id="{F86706D5-3E52-4CF1-BAE1-16C85AD828E0}"/>
              </a:ext>
            </a:extLst>
          </p:cNvPr>
          <p:cNvGrpSpPr/>
          <p:nvPr/>
        </p:nvGrpSpPr>
        <p:grpSpPr>
          <a:xfrm>
            <a:off x="435705" y="4684560"/>
            <a:ext cx="6566452" cy="449622"/>
            <a:chOff x="0" y="3876431"/>
            <a:chExt cx="6566452" cy="289931"/>
          </a:xfrm>
        </p:grpSpPr>
        <p:sp>
          <p:nvSpPr>
            <p:cNvPr id="8" name="직사각형 7">
              <a:extLst>
                <a:ext uri="{FF2B5EF4-FFF2-40B4-BE49-F238E27FC236}">
                  <a16:creationId xmlns="" xmlns:a16="http://schemas.microsoft.com/office/drawing/2014/main" id="{7A372335-AD21-4086-9F6C-EDC0166A48FF}"/>
                </a:ext>
              </a:extLst>
            </p:cNvPr>
            <p:cNvSpPr/>
            <p:nvPr/>
          </p:nvSpPr>
          <p:spPr>
            <a:xfrm>
              <a:off x="0" y="3877604"/>
              <a:ext cx="6566452" cy="288758"/>
            </a:xfrm>
            <a:prstGeom prst="rect">
              <a:avLst/>
            </a:prstGeom>
            <a:gradFill flip="none" rotWithShape="1">
              <a:gsLst>
                <a:gs pos="0">
                  <a:srgbClr val="0040B4"/>
                </a:gs>
                <a:gs pos="100000">
                  <a:srgbClr val="002568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3D99AD41-A86A-410E-BBA2-299153E37C95}"/>
                </a:ext>
              </a:extLst>
            </p:cNvPr>
            <p:cNvSpPr txBox="1"/>
            <p:nvPr/>
          </p:nvSpPr>
          <p:spPr>
            <a:xfrm>
              <a:off x="120714" y="3876431"/>
              <a:ext cx="3464090" cy="277850"/>
            </a:xfrm>
            <a:prstGeom prst="rect">
              <a:avLst/>
            </a:prstGeom>
            <a:noFill/>
          </p:spPr>
          <p:txBody>
            <a:bodyPr wrap="none" lIns="0" tIns="0" rIns="0" bIns="0" anchor="ctr">
              <a:spAutoFit/>
            </a:bodyPr>
            <a:lstStyle/>
            <a:p>
              <a:pPr>
                <a:buClr>
                  <a:srgbClr val="0460D9"/>
                </a:buClr>
                <a:buSzPts val="2800"/>
                <a:defRPr/>
              </a:pPr>
              <a:r>
                <a:rPr kumimoji="1" lang="en-US" altLang="ko-KR" sz="2800" b="1" kern="0" dirty="0" smtClean="0">
                  <a:gradFill>
                    <a:gsLst>
                      <a:gs pos="100000">
                        <a:srgbClr val="EBFF29"/>
                      </a:gs>
                      <a:gs pos="100000">
                        <a:srgbClr val="EBF3FF"/>
                      </a:gs>
                    </a:gsLst>
                    <a:lin ang="5400000" scaled="1"/>
                  </a:gradFill>
                  <a:latin typeface="Bahnschrift SemiCondensed" panose="020B0502040204020203" pitchFamily="34" charset="0"/>
                  <a:ea typeface="Rix모던고딕 L" panose="02020603020101020101" pitchFamily="18" charset="-127"/>
                  <a:cs typeface="Calibri" panose="020F0502020204030204" pitchFamily="34" charset="0"/>
                  <a:sym typeface="고도 M"/>
                </a:rPr>
                <a:t>John Kim </a:t>
              </a:r>
              <a:r>
                <a:rPr kumimoji="1" lang="en-US" altLang="ko-KR" sz="2400" kern="0" dirty="0" smtClean="0">
                  <a:gradFill>
                    <a:gsLst>
                      <a:gs pos="100000">
                        <a:schemeClr val="bg1"/>
                      </a:gs>
                      <a:gs pos="100000">
                        <a:srgbClr val="EBF3FF"/>
                      </a:gs>
                    </a:gsLst>
                    <a:lin ang="5400000" scaled="1"/>
                  </a:gradFill>
                  <a:latin typeface="Bahnschrift Light SemiCondensed" panose="020B0502040204020203" pitchFamily="34" charset="0"/>
                  <a:ea typeface="Rix모던고딕 L" panose="02020603020101020101" pitchFamily="18" charset="-127"/>
                  <a:cs typeface="Calibri" panose="020F0502020204030204" pitchFamily="34" charset="0"/>
                  <a:sym typeface="고도 M"/>
                </a:rPr>
                <a:t>_ Senior Manager</a:t>
              </a:r>
              <a:endParaRPr kumimoji="1" lang="en-US" altLang="ko-KR" sz="2400" kern="0" dirty="0">
                <a:gradFill>
                  <a:gsLst>
                    <a:gs pos="100000">
                      <a:schemeClr val="bg1"/>
                    </a:gs>
                    <a:gs pos="100000">
                      <a:srgbClr val="EBF3FF"/>
                    </a:gs>
                  </a:gsLst>
                  <a:lin ang="5400000" scaled="1"/>
                </a:gradFill>
                <a:latin typeface="Bahnschrift Light SemiCondensed" panose="020B0502040204020203" pitchFamily="34" charset="0"/>
                <a:ea typeface="Rix모던고딕 L" panose="02020603020101020101" pitchFamily="18" charset="-127"/>
                <a:cs typeface="Calibri" panose="020F0502020204030204" pitchFamily="34" charset="0"/>
                <a:sym typeface="고도 M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5149223A-9ED4-4050-A187-67075447535E}"/>
              </a:ext>
            </a:extLst>
          </p:cNvPr>
          <p:cNvSpPr txBox="1"/>
          <p:nvPr/>
        </p:nvSpPr>
        <p:spPr>
          <a:xfrm>
            <a:off x="410766" y="1537901"/>
            <a:ext cx="5774017" cy="1551194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  <a:buClr>
                <a:srgbClr val="0460D9"/>
              </a:buClr>
              <a:buSzPts val="2800"/>
              <a:defRPr/>
            </a:pPr>
            <a:r>
              <a:rPr lang="en-US" altLang="ko-KR" sz="5600" b="1" dirty="0" smtClean="0">
                <a:ln>
                  <a:solidFill>
                    <a:srgbClr val="000000">
                      <a:alpha val="0"/>
                    </a:srgbClr>
                  </a:solidFill>
                </a:ln>
                <a:solidFill>
                  <a:srgbClr val="92D050"/>
                </a:solidFill>
                <a:latin typeface="Century Gothic" panose="020B0502020202020204" pitchFamily="34" charset="0"/>
                <a:ea typeface="고도 B" panose="02000503000000020004" pitchFamily="2" charset="-127"/>
                <a:cs typeface="Arial" panose="020B0604020202020204" pitchFamily="34" charset="0"/>
                <a:sym typeface="고도 M"/>
              </a:rPr>
              <a:t>Green F</a:t>
            </a:r>
            <a:r>
              <a:rPr lang="en-US" altLang="ko-KR" sz="5600" b="1" dirty="0" smtClean="0">
                <a:ln>
                  <a:solidFill>
                    <a:srgbClr val="000000">
                      <a:alpha val="0"/>
                    </a:srgbClr>
                  </a:solidFill>
                </a:ln>
                <a:solidFill>
                  <a:srgbClr val="92D050"/>
                </a:solidFill>
                <a:latin typeface="Century Gothic" panose="020B0502020202020204" pitchFamily="34" charset="0"/>
                <a:ea typeface="고도 M" panose="02000503000000020004" pitchFamily="2" charset="-127"/>
                <a:cs typeface="Arial" panose="020B0604020202020204" pitchFamily="34" charset="0"/>
                <a:sym typeface="고도 M"/>
              </a:rPr>
              <a:t>inancing</a:t>
            </a:r>
          </a:p>
          <a:p>
            <a:pPr>
              <a:lnSpc>
                <a:spcPct val="90000"/>
              </a:lnSpc>
              <a:buClr>
                <a:srgbClr val="0460D9"/>
              </a:buClr>
              <a:buSzPts val="2800"/>
              <a:defRPr/>
            </a:pPr>
            <a:r>
              <a:rPr lang="en-US" altLang="ko-KR" sz="5600" b="1" dirty="0" smtClean="0">
                <a:ln>
                  <a:solidFill>
                    <a:srgbClr val="000000">
                      <a:alpha val="0"/>
                    </a:srgbClr>
                  </a:solidFill>
                </a:ln>
                <a:solidFill>
                  <a:srgbClr val="002060"/>
                </a:solidFill>
                <a:latin typeface="Century Gothic" panose="020B0502020202020204" pitchFamily="34" charset="0"/>
                <a:ea typeface="고도 B" panose="02000503000000020004" pitchFamily="2" charset="-127"/>
                <a:cs typeface="Arial" panose="020B0604020202020204" pitchFamily="34" charset="0"/>
                <a:sym typeface="고도 M"/>
              </a:rPr>
              <a:t>of KOTEC</a:t>
            </a:r>
            <a:endParaRPr lang="en-US" altLang="ko-KR" sz="5600" b="1" dirty="0">
              <a:ln>
                <a:solidFill>
                  <a:srgbClr val="000000">
                    <a:alpha val="0"/>
                  </a:srgbClr>
                </a:solidFill>
              </a:ln>
              <a:solidFill>
                <a:srgbClr val="92D050"/>
              </a:solidFill>
              <a:latin typeface="Century Gothic" panose="020B0502020202020204" pitchFamily="34" charset="0"/>
              <a:ea typeface="고도 M" panose="02000503000000020004" pitchFamily="2" charset="-127"/>
              <a:cs typeface="Arial" panose="020B0604020202020204" pitchFamily="34" charset="0"/>
              <a:sym typeface="고도 M"/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410766" y="5248657"/>
            <a:ext cx="505478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000" b="1" dirty="0"/>
              <a:t>Korea Technology Finance Corporation </a:t>
            </a:r>
            <a:endParaRPr lang="ko-KR" altLang="en-US" sz="2000" dirty="0"/>
          </a:p>
        </p:txBody>
      </p:sp>
    </p:spTree>
    <p:extLst>
      <p:ext uri="{BB962C8B-B14F-4D97-AF65-F5344CB8AC3E}">
        <p14:creationId xmlns:p14="http://schemas.microsoft.com/office/powerpoint/2010/main" val="1522779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텍스트 개체 틀 1"/>
          <p:cNvSpPr>
            <a:spLocks noGrp="1"/>
          </p:cNvSpPr>
          <p:nvPr>
            <p:ph type="body" sz="quarter" idx="10"/>
          </p:nvPr>
        </p:nvSpPr>
        <p:spPr>
          <a:xfrm>
            <a:off x="285232" y="203055"/>
            <a:ext cx="9178809" cy="430887"/>
          </a:xfrm>
        </p:spPr>
        <p:txBody>
          <a:bodyPr/>
          <a:lstStyle/>
          <a:p>
            <a:r>
              <a:rPr lang="en-US" altLang="ko-KR" sz="2800" dirty="0" smtClean="0"/>
              <a:t>IV. Guarantee for Green Financing</a:t>
            </a:r>
            <a:endParaRPr lang="en-US" altLang="ko-KR" sz="2800" dirty="0"/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0BA01D45-8AB4-4E88-9629-DD62A4C06A69}"/>
              </a:ext>
            </a:extLst>
          </p:cNvPr>
          <p:cNvSpPr txBox="1"/>
          <p:nvPr/>
        </p:nvSpPr>
        <p:spPr>
          <a:xfrm>
            <a:off x="2062491" y="1544215"/>
            <a:ext cx="1255152" cy="184666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>
            <a:defPPr>
              <a:defRPr lang="ko-KR"/>
            </a:defPPr>
            <a:lvl1pPr defTabSz="179388">
              <a:defRPr sz="1100" b="1">
                <a:ln>
                  <a:solidFill>
                    <a:srgbClr val="153B86">
                      <a:alpha val="0"/>
                    </a:srgbClr>
                  </a:solidFill>
                </a:ln>
                <a:solidFill>
                  <a:schemeClr val="accent2">
                    <a:lumMod val="60000"/>
                    <a:lumOff val="40000"/>
                    <a:alpha val="76000"/>
                  </a:schemeClr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Arial" pitchFamily="34" charset="0"/>
              </a:defRPr>
            </a:lvl1pPr>
          </a:lstStyle>
          <a:p>
            <a:r>
              <a:rPr lang="ko-KR" altLang="en-US" sz="1200" dirty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평가모델 개발배경</a:t>
            </a:r>
          </a:p>
        </p:txBody>
      </p:sp>
      <p:sp>
        <p:nvSpPr>
          <p:cNvPr id="18" name="모서리가 둥근 직사각형 163">
            <a:extLst>
              <a:ext uri="{FF2B5EF4-FFF2-40B4-BE49-F238E27FC236}">
                <a16:creationId xmlns="" xmlns:a16="http://schemas.microsoft.com/office/drawing/2014/main" id="{7F1FE74F-6D5D-418D-B95B-F0BFBB3984E9}"/>
              </a:ext>
            </a:extLst>
          </p:cNvPr>
          <p:cNvSpPr/>
          <p:nvPr/>
        </p:nvSpPr>
        <p:spPr>
          <a:xfrm>
            <a:off x="1156114" y="2032113"/>
            <a:ext cx="10576236" cy="576000"/>
          </a:xfrm>
          <a:prstGeom prst="roundRect">
            <a:avLst>
              <a:gd name="adj" fmla="val 4249"/>
            </a:avLst>
          </a:prstGeom>
          <a:solidFill>
            <a:schemeClr val="bg1"/>
          </a:solidFill>
          <a:ln w="6350">
            <a:solidFill>
              <a:srgbClr val="B9B567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108000" bIns="0" rtlCol="0" anchor="ctr"/>
          <a:lstStyle/>
          <a:p>
            <a:pPr defTabSz="179388"/>
            <a:r>
              <a:rPr lang="en-US" altLang="ko-KR" spc="-50" dirty="0" smtClean="0">
                <a:ln>
                  <a:solidFill>
                    <a:srgbClr val="153B86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  <a:alpha val="76000"/>
                  </a:schemeClr>
                </a:solidFill>
                <a:latin typeface="Arial" panose="020B0604020202020204" pitchFamily="34" charset="0"/>
                <a:ea typeface="HY견고딕" panose="02030600000101010101" pitchFamily="18" charset="-127"/>
                <a:cs typeface="Arial" panose="020B0604020202020204" pitchFamily="34" charset="0"/>
              </a:rPr>
              <a:t>• </a:t>
            </a:r>
            <a:r>
              <a:rPr lang="en-US" altLang="ko-KR" b="1" spc="-50" dirty="0" smtClean="0">
                <a:ln>
                  <a:solidFill>
                    <a:srgbClr val="153B86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  <a:alpha val="76000"/>
                  </a:schemeClr>
                </a:solidFill>
                <a:latin typeface="Arial" panose="020B0604020202020204" pitchFamily="34" charset="0"/>
                <a:ea typeface="HY견고딕" panose="02030600000101010101" pitchFamily="18" charset="-127"/>
                <a:cs typeface="Arial" panose="020B0604020202020204" pitchFamily="34" charset="0"/>
              </a:rPr>
              <a:t>Period </a:t>
            </a:r>
            <a:r>
              <a:rPr lang="en-US" altLang="ko-KR" b="1" spc="-50" dirty="0">
                <a:ln>
                  <a:solidFill>
                    <a:srgbClr val="153B86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  <a:alpha val="76000"/>
                  </a:schemeClr>
                </a:solidFill>
                <a:latin typeface="Arial" panose="020B0604020202020204" pitchFamily="34" charset="0"/>
                <a:ea typeface="HY견고딕" panose="02030600000101010101" pitchFamily="18" charset="-127"/>
                <a:cs typeface="Arial" panose="020B0604020202020204" pitchFamily="34" charset="0"/>
              </a:rPr>
              <a:t>during which greenhouse gas reduction occurs </a:t>
            </a:r>
            <a:r>
              <a:rPr lang="en-US" altLang="ko-KR" spc="-50" dirty="0">
                <a:ln>
                  <a:solidFill>
                    <a:srgbClr val="153B86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  <a:alpha val="76000"/>
                  </a:schemeClr>
                </a:solidFill>
                <a:latin typeface="Arial" panose="020B0604020202020204" pitchFamily="34" charset="0"/>
                <a:ea typeface="HY견고딕" panose="02030600000101010101" pitchFamily="18" charset="-127"/>
                <a:cs typeface="Arial" panose="020B0604020202020204" pitchFamily="34" charset="0"/>
              </a:rPr>
              <a:t>due to the technology business to be evaluated </a:t>
            </a:r>
          </a:p>
        </p:txBody>
      </p:sp>
      <p:sp>
        <p:nvSpPr>
          <p:cNvPr id="19" name="모서리가 둥근 직사각형 163">
            <a:extLst>
              <a:ext uri="{FF2B5EF4-FFF2-40B4-BE49-F238E27FC236}">
                <a16:creationId xmlns="" xmlns:a16="http://schemas.microsoft.com/office/drawing/2014/main" id="{C5E4ADA2-08EE-437B-9F04-86993A38EC28}"/>
              </a:ext>
            </a:extLst>
          </p:cNvPr>
          <p:cNvSpPr/>
          <p:nvPr/>
        </p:nvSpPr>
        <p:spPr>
          <a:xfrm>
            <a:off x="759377" y="1473988"/>
            <a:ext cx="4886498" cy="526161"/>
          </a:xfrm>
          <a:prstGeom prst="roundRect">
            <a:avLst>
              <a:gd name="adj" fmla="val 11023"/>
            </a:avLst>
          </a:prstGeom>
          <a:solidFill>
            <a:srgbClr val="B9B567"/>
          </a:solidFill>
          <a:ln w="1016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36000" rtlCol="0" anchor="ctr"/>
          <a:lstStyle/>
          <a:p>
            <a:pPr algn="ctr"/>
            <a:r>
              <a:rPr lang="en-US" altLang="ko-KR" sz="2000" b="1" dirty="0">
                <a:ln>
                  <a:solidFill>
                    <a:srgbClr val="153B86">
                      <a:alpha val="0"/>
                    </a:srgbClr>
                  </a:solidFill>
                </a:ln>
                <a:solidFill>
                  <a:prstClr val="white"/>
                </a:solidFill>
                <a:latin typeface="Arial" panose="020B0604020202020204" pitchFamily="34" charset="0"/>
                <a:ea typeface="HY견고딕" panose="02030600000101010101" pitchFamily="18" charset="-127"/>
                <a:cs typeface="Arial" panose="020B0604020202020204" pitchFamily="34" charset="0"/>
              </a:rPr>
              <a:t>Period for </a:t>
            </a:r>
            <a:r>
              <a:rPr lang="en-US" altLang="ko-KR" sz="2000" b="1" dirty="0" smtClean="0">
                <a:ln>
                  <a:solidFill>
                    <a:srgbClr val="153B86">
                      <a:alpha val="0"/>
                    </a:srgbClr>
                  </a:solidFill>
                </a:ln>
                <a:solidFill>
                  <a:prstClr val="white"/>
                </a:solidFill>
                <a:latin typeface="Arial" panose="020B0604020202020204" pitchFamily="34" charset="0"/>
                <a:ea typeface="HY견고딕" panose="02030600000101010101" pitchFamily="18" charset="-127"/>
                <a:cs typeface="Arial" panose="020B0604020202020204" pitchFamily="34" charset="0"/>
              </a:rPr>
              <a:t>Greenhouse Gas Reduction</a:t>
            </a:r>
            <a:endParaRPr lang="en-US" altLang="ko-KR" sz="2000" b="1" dirty="0">
              <a:ln>
                <a:solidFill>
                  <a:srgbClr val="153B86">
                    <a:alpha val="0"/>
                  </a:srgbClr>
                </a:solidFill>
              </a:ln>
              <a:solidFill>
                <a:prstClr val="white"/>
              </a:solidFill>
              <a:latin typeface="Arial" panose="020B0604020202020204" pitchFamily="34" charset="0"/>
              <a:ea typeface="HY견고딕" panose="02030600000101010101" pitchFamily="18" charset="-127"/>
              <a:cs typeface="Arial" panose="020B0604020202020204" pitchFamily="34" charset="0"/>
            </a:endParaRPr>
          </a:p>
        </p:txBody>
      </p:sp>
      <p:sp>
        <p:nvSpPr>
          <p:cNvPr id="20" name="모서리가 둥근 직사각형 163">
            <a:extLst>
              <a:ext uri="{FF2B5EF4-FFF2-40B4-BE49-F238E27FC236}">
                <a16:creationId xmlns="" xmlns:a16="http://schemas.microsoft.com/office/drawing/2014/main" id="{3E9176EA-22D5-4564-A74E-176952B9B4D4}"/>
              </a:ext>
            </a:extLst>
          </p:cNvPr>
          <p:cNvSpPr/>
          <p:nvPr/>
        </p:nvSpPr>
        <p:spPr>
          <a:xfrm>
            <a:off x="1156114" y="3288431"/>
            <a:ext cx="10576236" cy="585624"/>
          </a:xfrm>
          <a:prstGeom prst="roundRect">
            <a:avLst>
              <a:gd name="adj" fmla="val 4249"/>
            </a:avLst>
          </a:prstGeom>
          <a:solidFill>
            <a:schemeClr val="bg1"/>
          </a:solidFill>
          <a:ln w="6350">
            <a:solidFill>
              <a:srgbClr val="98944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108000" bIns="0" rtlCol="0" anchor="ctr"/>
          <a:lstStyle/>
          <a:p>
            <a:pPr defTabSz="179388"/>
            <a:r>
              <a:rPr lang="en-US" altLang="ko-KR" spc="-50" dirty="0">
                <a:ln>
                  <a:solidFill>
                    <a:srgbClr val="153B86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  <a:alpha val="76000"/>
                  </a:schemeClr>
                </a:solidFill>
                <a:latin typeface="Arial" panose="020B0604020202020204" pitchFamily="34" charset="0"/>
                <a:ea typeface="HY견고딕" panose="02030600000101010101" pitchFamily="18" charset="-127"/>
                <a:cs typeface="Arial" panose="020B0604020202020204" pitchFamily="34" charset="0"/>
              </a:rPr>
              <a:t>• </a:t>
            </a:r>
            <a:r>
              <a:rPr lang="en-US" altLang="ko-KR" b="1" spc="-50" dirty="0" smtClean="0">
                <a:ln>
                  <a:solidFill>
                    <a:srgbClr val="153B86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  <a:alpha val="76000"/>
                  </a:schemeClr>
                </a:solidFill>
                <a:latin typeface="Arial" panose="020B0604020202020204" pitchFamily="34" charset="0"/>
                <a:ea typeface="HY견고딕" panose="02030600000101010101" pitchFamily="18" charset="-127"/>
                <a:cs typeface="Arial" panose="020B0604020202020204" pitchFamily="34" charset="0"/>
              </a:rPr>
              <a:t>The </a:t>
            </a:r>
            <a:r>
              <a:rPr lang="en-US" altLang="ko-KR" b="1" spc="-50" dirty="0">
                <a:ln>
                  <a:solidFill>
                    <a:srgbClr val="153B86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  <a:alpha val="76000"/>
                  </a:schemeClr>
                </a:solidFill>
                <a:latin typeface="Arial" panose="020B0604020202020204" pitchFamily="34" charset="0"/>
                <a:ea typeface="HY견고딕" panose="02030600000101010101" pitchFamily="18" charset="-127"/>
                <a:cs typeface="Arial" panose="020B0604020202020204" pitchFamily="34" charset="0"/>
              </a:rPr>
              <a:t>amount of greenhouse gas reduction </a:t>
            </a:r>
            <a:r>
              <a:rPr lang="en-US" altLang="ko-KR" spc="-50" dirty="0">
                <a:ln>
                  <a:solidFill>
                    <a:srgbClr val="153B86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  <a:alpha val="76000"/>
                  </a:schemeClr>
                </a:solidFill>
                <a:latin typeface="Arial" panose="020B0604020202020204" pitchFamily="34" charset="0"/>
                <a:ea typeface="HY견고딕" panose="02030600000101010101" pitchFamily="18" charset="-127"/>
                <a:cs typeface="Arial" panose="020B0604020202020204" pitchFamily="34" charset="0"/>
              </a:rPr>
              <a:t>estimated to be caused by technology business</a:t>
            </a:r>
          </a:p>
        </p:txBody>
      </p:sp>
      <p:sp>
        <p:nvSpPr>
          <p:cNvPr id="22" name="모서리가 둥근 직사각형 163">
            <a:extLst>
              <a:ext uri="{FF2B5EF4-FFF2-40B4-BE49-F238E27FC236}">
                <a16:creationId xmlns="" xmlns:a16="http://schemas.microsoft.com/office/drawing/2014/main" id="{4E828DA0-23B8-434F-9371-0E61F9EF6D11}"/>
              </a:ext>
            </a:extLst>
          </p:cNvPr>
          <p:cNvSpPr/>
          <p:nvPr/>
        </p:nvSpPr>
        <p:spPr>
          <a:xfrm>
            <a:off x="759377" y="2724719"/>
            <a:ext cx="4886498" cy="492224"/>
          </a:xfrm>
          <a:prstGeom prst="roundRect">
            <a:avLst>
              <a:gd name="adj" fmla="val 11023"/>
            </a:avLst>
          </a:prstGeom>
          <a:solidFill>
            <a:srgbClr val="989446"/>
          </a:solidFill>
          <a:ln w="1016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36000" rtlCol="0" anchor="ctr"/>
          <a:lstStyle/>
          <a:p>
            <a:pPr algn="ctr"/>
            <a:r>
              <a:rPr lang="en-US" altLang="ko-KR" sz="2000" b="1" dirty="0">
                <a:ln>
                  <a:solidFill>
                    <a:srgbClr val="153B86">
                      <a:alpha val="0"/>
                    </a:srgbClr>
                  </a:solidFill>
                </a:ln>
                <a:solidFill>
                  <a:prstClr val="white"/>
                </a:solidFill>
                <a:latin typeface="Arial" panose="020B0604020202020204" pitchFamily="34" charset="0"/>
                <a:ea typeface="HY견고딕" panose="02030600000101010101" pitchFamily="18" charset="-127"/>
                <a:cs typeface="Arial" panose="020B0604020202020204" pitchFamily="34" charset="0"/>
              </a:rPr>
              <a:t>Estimated </a:t>
            </a:r>
            <a:r>
              <a:rPr lang="en-US" altLang="ko-KR" sz="2000" b="1" dirty="0" smtClean="0">
                <a:ln>
                  <a:solidFill>
                    <a:srgbClr val="153B86">
                      <a:alpha val="0"/>
                    </a:srgbClr>
                  </a:solidFill>
                </a:ln>
                <a:solidFill>
                  <a:prstClr val="white"/>
                </a:solidFill>
                <a:latin typeface="Arial" panose="020B0604020202020204" pitchFamily="34" charset="0"/>
                <a:ea typeface="HY견고딕" panose="02030600000101010101" pitchFamily="18" charset="-127"/>
                <a:cs typeface="Arial" panose="020B0604020202020204" pitchFamily="34" charset="0"/>
              </a:rPr>
              <a:t>Reduction</a:t>
            </a:r>
            <a:endParaRPr lang="en-US" altLang="ko-KR" sz="2000" b="1" dirty="0">
              <a:ln>
                <a:solidFill>
                  <a:srgbClr val="153B86">
                    <a:alpha val="0"/>
                  </a:srgbClr>
                </a:solidFill>
              </a:ln>
              <a:solidFill>
                <a:prstClr val="white"/>
              </a:solidFill>
              <a:latin typeface="Arial" panose="020B0604020202020204" pitchFamily="34" charset="0"/>
              <a:ea typeface="HY견고딕" panose="02030600000101010101" pitchFamily="18" charset="-127"/>
              <a:cs typeface="Arial" panose="020B0604020202020204" pitchFamily="34" charset="0"/>
            </a:endParaRPr>
          </a:p>
        </p:txBody>
      </p:sp>
      <p:sp>
        <p:nvSpPr>
          <p:cNvPr id="25" name="모서리가 둥근 직사각형 163">
            <a:extLst>
              <a:ext uri="{FF2B5EF4-FFF2-40B4-BE49-F238E27FC236}">
                <a16:creationId xmlns="" xmlns:a16="http://schemas.microsoft.com/office/drawing/2014/main" id="{1C06FDC1-83A7-411B-A39C-A31B605F5C08}"/>
              </a:ext>
            </a:extLst>
          </p:cNvPr>
          <p:cNvSpPr/>
          <p:nvPr/>
        </p:nvSpPr>
        <p:spPr>
          <a:xfrm>
            <a:off x="1156114" y="4579842"/>
            <a:ext cx="10576235" cy="576000"/>
          </a:xfrm>
          <a:prstGeom prst="roundRect">
            <a:avLst>
              <a:gd name="adj" fmla="val 4249"/>
            </a:avLst>
          </a:prstGeom>
          <a:solidFill>
            <a:schemeClr val="bg1"/>
          </a:solidFill>
          <a:ln w="6350">
            <a:solidFill>
              <a:srgbClr val="B3CF9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108000" bIns="0" rtlCol="0" anchor="ctr"/>
          <a:lstStyle/>
          <a:p>
            <a:pPr defTabSz="179388"/>
            <a:r>
              <a:rPr lang="en-US" altLang="ko-KR" spc="-50" dirty="0">
                <a:ln>
                  <a:solidFill>
                    <a:srgbClr val="153B86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  <a:alpha val="76000"/>
                  </a:schemeClr>
                </a:solidFill>
                <a:latin typeface="Arial" panose="020B0604020202020204" pitchFamily="34" charset="0"/>
                <a:ea typeface="HY견고딕" panose="02030600000101010101" pitchFamily="18" charset="-127"/>
                <a:cs typeface="Arial" panose="020B0604020202020204" pitchFamily="34" charset="0"/>
              </a:rPr>
              <a:t>• Apply the weighted average value of the </a:t>
            </a:r>
            <a:r>
              <a:rPr lang="en-US" altLang="ko-KR" b="1" spc="-50" dirty="0">
                <a:ln>
                  <a:solidFill>
                    <a:srgbClr val="153B86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  <a:alpha val="76000"/>
                  </a:schemeClr>
                </a:solidFill>
                <a:latin typeface="Arial" panose="020B0604020202020204" pitchFamily="34" charset="0"/>
                <a:ea typeface="HY견고딕" panose="02030600000101010101" pitchFamily="18" charset="-127"/>
                <a:cs typeface="Arial" panose="020B0604020202020204" pitchFamily="34" charset="0"/>
              </a:rPr>
              <a:t>actual traded carbon emission allowances </a:t>
            </a:r>
            <a:r>
              <a:rPr lang="en-US" altLang="ko-KR" b="1" spc="-50" dirty="0" smtClean="0">
                <a:ln>
                  <a:solidFill>
                    <a:srgbClr val="153B86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  <a:alpha val="76000"/>
                  </a:schemeClr>
                </a:solidFill>
                <a:latin typeface="Arial" panose="020B0604020202020204" pitchFamily="34" charset="0"/>
                <a:ea typeface="HY견고딕" panose="02030600000101010101" pitchFamily="18" charset="-127"/>
                <a:cs typeface="Arial" panose="020B0604020202020204" pitchFamily="34" charset="0"/>
              </a:rPr>
              <a:t>prices</a:t>
            </a:r>
            <a:endParaRPr lang="en-US" altLang="ko-KR" b="1" spc="-50" dirty="0">
              <a:ln>
                <a:solidFill>
                  <a:srgbClr val="153B86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  <a:alpha val="76000"/>
                </a:schemeClr>
              </a:solidFill>
              <a:latin typeface="Arial" panose="020B0604020202020204" pitchFamily="34" charset="0"/>
              <a:ea typeface="HY견고딕" panose="02030600000101010101" pitchFamily="18" charset="-127"/>
              <a:cs typeface="Arial" panose="020B0604020202020204" pitchFamily="34" charset="0"/>
            </a:endParaRPr>
          </a:p>
        </p:txBody>
      </p:sp>
      <p:sp>
        <p:nvSpPr>
          <p:cNvPr id="26" name="모서리가 둥근 직사각형 163">
            <a:extLst>
              <a:ext uri="{FF2B5EF4-FFF2-40B4-BE49-F238E27FC236}">
                <a16:creationId xmlns="" xmlns:a16="http://schemas.microsoft.com/office/drawing/2014/main" id="{14A3650D-2BF2-4BE0-AA7C-A10EE114D28D}"/>
              </a:ext>
            </a:extLst>
          </p:cNvPr>
          <p:cNvSpPr/>
          <p:nvPr/>
        </p:nvSpPr>
        <p:spPr>
          <a:xfrm>
            <a:off x="759377" y="4010790"/>
            <a:ext cx="4886498" cy="492224"/>
          </a:xfrm>
          <a:prstGeom prst="roundRect">
            <a:avLst>
              <a:gd name="adj" fmla="val 11023"/>
            </a:avLst>
          </a:prstGeom>
          <a:solidFill>
            <a:srgbClr val="B3CF95"/>
          </a:solidFill>
          <a:ln w="1016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36000" rtlCol="0" anchor="ctr"/>
          <a:lstStyle/>
          <a:p>
            <a:pPr algn="ctr"/>
            <a:r>
              <a:rPr lang="en-US" altLang="ko-KR" sz="2000" b="1" dirty="0">
                <a:ln>
                  <a:solidFill>
                    <a:srgbClr val="153B86">
                      <a:alpha val="0"/>
                    </a:srgbClr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ea typeface="HY견고딕" panose="02030600000101010101" pitchFamily="18" charset="-127"/>
                <a:cs typeface="Arial" panose="020B0604020202020204" pitchFamily="34" charset="0"/>
              </a:rPr>
              <a:t>Carbon </a:t>
            </a:r>
            <a:r>
              <a:rPr lang="en-US" altLang="ko-KR" sz="2000" b="1" dirty="0" smtClean="0">
                <a:ln>
                  <a:solidFill>
                    <a:srgbClr val="153B86">
                      <a:alpha val="0"/>
                    </a:srgbClr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ea typeface="HY견고딕" panose="02030600000101010101" pitchFamily="18" charset="-127"/>
                <a:cs typeface="Arial" panose="020B0604020202020204" pitchFamily="34" charset="0"/>
              </a:rPr>
              <a:t>P</a:t>
            </a:r>
            <a:r>
              <a:rPr kumimoji="1" lang="en-US" altLang="ko-KR" sz="2000" b="1" kern="0" dirty="0" smtClean="0">
                <a:ln>
                  <a:solidFill>
                    <a:srgbClr val="70ADCC">
                      <a:alpha val="0"/>
                    </a:srgbClr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ea typeface="HY견고딕" panose="02030600000101010101" pitchFamily="18" charset="-127"/>
                <a:cs typeface="Arial" panose="020B0604020202020204" pitchFamily="34" charset="0"/>
              </a:rPr>
              <a:t>rice</a:t>
            </a:r>
            <a:endParaRPr lang="en-US" altLang="ko-KR" sz="2000" b="1" dirty="0">
              <a:ln>
                <a:solidFill>
                  <a:srgbClr val="153B86">
                    <a:alpha val="0"/>
                  </a:srgbClr>
                </a:solidFill>
              </a:ln>
              <a:solidFill>
                <a:schemeClr val="bg1"/>
              </a:solidFill>
              <a:latin typeface="Arial" panose="020B0604020202020204" pitchFamily="34" charset="0"/>
              <a:ea typeface="HY견고딕" panose="02030600000101010101" pitchFamily="18" charset="-127"/>
              <a:cs typeface="Arial" panose="020B0604020202020204" pitchFamily="34" charset="0"/>
            </a:endParaRPr>
          </a:p>
        </p:txBody>
      </p:sp>
      <p:sp>
        <p:nvSpPr>
          <p:cNvPr id="24" name="모서리가 둥근 직사각형 163">
            <a:extLst>
              <a:ext uri="{FF2B5EF4-FFF2-40B4-BE49-F238E27FC236}">
                <a16:creationId xmlns="" xmlns:a16="http://schemas.microsoft.com/office/drawing/2014/main" id="{215DD9FF-BB52-40DD-9700-0470C9C3ADCB}"/>
              </a:ext>
            </a:extLst>
          </p:cNvPr>
          <p:cNvSpPr/>
          <p:nvPr/>
        </p:nvSpPr>
        <p:spPr>
          <a:xfrm>
            <a:off x="759377" y="5282222"/>
            <a:ext cx="4886498" cy="492224"/>
          </a:xfrm>
          <a:prstGeom prst="roundRect">
            <a:avLst>
              <a:gd name="adj" fmla="val 11023"/>
            </a:avLst>
          </a:prstGeom>
          <a:solidFill>
            <a:srgbClr val="92BA66"/>
          </a:solidFill>
          <a:ln w="1016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36000" rtlCol="0" anchor="ctr"/>
          <a:lstStyle/>
          <a:p>
            <a:pPr algn="ctr"/>
            <a:r>
              <a:rPr lang="en-US" altLang="ko-KR" sz="2000" b="1" dirty="0">
                <a:ln>
                  <a:solidFill>
                    <a:srgbClr val="153B86">
                      <a:alpha val="0"/>
                    </a:srgbClr>
                  </a:solidFill>
                </a:ln>
                <a:solidFill>
                  <a:prstClr val="white"/>
                </a:solidFill>
                <a:latin typeface="Arial" panose="020B0604020202020204" pitchFamily="34" charset="0"/>
                <a:ea typeface="HY견고딕" panose="02030600000101010101" pitchFamily="18" charset="-127"/>
                <a:cs typeface="Arial" panose="020B0604020202020204" pitchFamily="34" charset="0"/>
              </a:rPr>
              <a:t>Discount </a:t>
            </a:r>
            <a:r>
              <a:rPr lang="en-US" altLang="ko-KR" sz="2000" b="1" dirty="0" smtClean="0">
                <a:ln>
                  <a:solidFill>
                    <a:srgbClr val="153B86">
                      <a:alpha val="0"/>
                    </a:srgbClr>
                  </a:solidFill>
                </a:ln>
                <a:solidFill>
                  <a:prstClr val="white"/>
                </a:solidFill>
                <a:latin typeface="Arial" panose="020B0604020202020204" pitchFamily="34" charset="0"/>
                <a:ea typeface="HY견고딕" panose="02030600000101010101" pitchFamily="18" charset="-127"/>
                <a:cs typeface="Arial" panose="020B0604020202020204" pitchFamily="34" charset="0"/>
              </a:rPr>
              <a:t>Rate</a:t>
            </a:r>
            <a:endParaRPr lang="en-US" altLang="ko-KR" sz="2000" b="1" dirty="0">
              <a:ln>
                <a:solidFill>
                  <a:srgbClr val="153B86">
                    <a:alpha val="0"/>
                  </a:srgbClr>
                </a:solidFill>
              </a:ln>
              <a:solidFill>
                <a:prstClr val="white"/>
              </a:solidFill>
              <a:latin typeface="Arial" panose="020B0604020202020204" pitchFamily="34" charset="0"/>
              <a:ea typeface="HY견고딕" panose="02030600000101010101" pitchFamily="18" charset="-127"/>
              <a:cs typeface="Arial" panose="020B0604020202020204" pitchFamily="34" charset="0"/>
            </a:endParaRPr>
          </a:p>
        </p:txBody>
      </p:sp>
      <p:sp>
        <p:nvSpPr>
          <p:cNvPr id="23" name="모서리가 둥근 직사각형 163">
            <a:extLst>
              <a:ext uri="{FF2B5EF4-FFF2-40B4-BE49-F238E27FC236}">
                <a16:creationId xmlns="" xmlns:a16="http://schemas.microsoft.com/office/drawing/2014/main" id="{51FC4445-D004-47ED-98D9-7B604E31365C}"/>
              </a:ext>
            </a:extLst>
          </p:cNvPr>
          <p:cNvSpPr/>
          <p:nvPr/>
        </p:nvSpPr>
        <p:spPr>
          <a:xfrm>
            <a:off x="1156113" y="5847965"/>
            <a:ext cx="10576235" cy="576000"/>
          </a:xfrm>
          <a:prstGeom prst="roundRect">
            <a:avLst>
              <a:gd name="adj" fmla="val 4249"/>
            </a:avLst>
          </a:prstGeom>
          <a:solidFill>
            <a:schemeClr val="bg1"/>
          </a:solidFill>
          <a:ln w="6350">
            <a:solidFill>
              <a:srgbClr val="92BA6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108000" bIns="0" rtlCol="0" anchor="ctr"/>
          <a:lstStyle/>
          <a:p>
            <a:pPr defTabSz="179388"/>
            <a:r>
              <a:rPr lang="en-US" altLang="ko-KR" spc="-50" dirty="0">
                <a:ln>
                  <a:solidFill>
                    <a:srgbClr val="153B86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  <a:alpha val="76000"/>
                  </a:schemeClr>
                </a:solidFill>
                <a:latin typeface="Arial" panose="020B0604020202020204" pitchFamily="34" charset="0"/>
                <a:ea typeface="HY견고딕" panose="02030600000101010101" pitchFamily="18" charset="-127"/>
                <a:cs typeface="Arial" panose="020B0604020202020204" pitchFamily="34" charset="0"/>
              </a:rPr>
              <a:t>• </a:t>
            </a:r>
            <a:r>
              <a:rPr lang="en-US" altLang="ko-KR" b="1" spc="-50" dirty="0">
                <a:ln>
                  <a:solidFill>
                    <a:srgbClr val="153B86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  <a:alpha val="76000"/>
                  </a:schemeClr>
                </a:solidFill>
                <a:latin typeface="Arial" panose="020B0604020202020204" pitchFamily="34" charset="0"/>
                <a:ea typeface="HY견고딕" panose="02030600000101010101" pitchFamily="18" charset="-127"/>
                <a:cs typeface="Arial" panose="020B0604020202020204" pitchFamily="34" charset="0"/>
              </a:rPr>
              <a:t>Quantification of potential risks</a:t>
            </a:r>
            <a:r>
              <a:rPr lang="en-US" altLang="ko-KR" spc="-50" dirty="0">
                <a:ln>
                  <a:solidFill>
                    <a:srgbClr val="153B86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  <a:alpha val="76000"/>
                  </a:schemeClr>
                </a:solidFill>
                <a:latin typeface="Arial" panose="020B0604020202020204" pitchFamily="34" charset="0"/>
                <a:ea typeface="HY견고딕" panose="02030600000101010101" pitchFamily="18" charset="-127"/>
                <a:cs typeface="Arial" panose="020B0604020202020204" pitchFamily="34" charset="0"/>
              </a:rPr>
              <a:t> is used when converting the present value of the estimated reduction</a:t>
            </a:r>
          </a:p>
        </p:txBody>
      </p:sp>
      <p:grpSp>
        <p:nvGrpSpPr>
          <p:cNvPr id="28" name="그룹 27">
            <a:extLst>
              <a:ext uri="{FF2B5EF4-FFF2-40B4-BE49-F238E27FC236}">
                <a16:creationId xmlns="" xmlns:a16="http://schemas.microsoft.com/office/drawing/2014/main" id="{F7A2ED66-2C6D-4925-B375-468A0066EE12}"/>
              </a:ext>
            </a:extLst>
          </p:cNvPr>
          <p:cNvGrpSpPr/>
          <p:nvPr/>
        </p:nvGrpSpPr>
        <p:grpSpPr>
          <a:xfrm>
            <a:off x="338577" y="922724"/>
            <a:ext cx="4428267" cy="369332"/>
            <a:chOff x="338576" y="987526"/>
            <a:chExt cx="4428267" cy="369332"/>
          </a:xfrm>
        </p:grpSpPr>
        <p:sp>
          <p:nvSpPr>
            <p:cNvPr id="29" name="TextBox 28">
              <a:extLst>
                <a:ext uri="{FF2B5EF4-FFF2-40B4-BE49-F238E27FC236}">
                  <a16:creationId xmlns="" xmlns:a16="http://schemas.microsoft.com/office/drawing/2014/main" id="{878BD753-371D-48C7-BC6C-9CB3736ED82B}"/>
                </a:ext>
              </a:extLst>
            </p:cNvPr>
            <p:cNvSpPr txBox="1"/>
            <p:nvPr/>
          </p:nvSpPr>
          <p:spPr>
            <a:xfrm>
              <a:off x="611218" y="987526"/>
              <a:ext cx="4155625" cy="369332"/>
            </a:xfrm>
            <a:prstGeom prst="rect">
              <a:avLst/>
            </a:prstGeom>
            <a:noFill/>
          </p:spPr>
          <p:txBody>
            <a:bodyPr wrap="none" lIns="0" tIns="0" rIns="0" bIns="0" anchor="ctr">
              <a:spAutoFit/>
            </a:bodyPr>
            <a:lstStyle/>
            <a:p>
              <a:pPr marL="0" marR="0" lvl="0" indent="0" algn="l" defTabSz="914363" rtl="0" eaLnBrk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ko-KR" sz="2400" b="1" dirty="0" smtClean="0"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srgbClr val="E8184A"/>
                      </a:gs>
                    </a:gsLst>
                    <a:lin ang="0" scaled="1"/>
                  </a:gradFill>
                  <a:latin typeface="Arial"/>
                  <a:ea typeface="HY견고딕" pitchFamily="18" charset="-127"/>
                  <a:cs typeface="Arial" pitchFamily="34" charset="0"/>
                </a:rPr>
                <a:t>Description of Key Variables</a:t>
              </a:r>
              <a:endParaRPr kumimoji="0" lang="en-US" altLang="ko-KR" sz="2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srgbClr val="E8184A"/>
                    </a:gs>
                  </a:gsLst>
                  <a:lin ang="0" scaled="1"/>
                </a:gradFill>
                <a:effectLst/>
                <a:uLnTx/>
                <a:uFillTx/>
                <a:latin typeface="Arial"/>
                <a:ea typeface="HY견고딕" pitchFamily="18" charset="-127"/>
                <a:cs typeface="Arial" pitchFamily="34" charset="0"/>
              </a:endParaRPr>
            </a:p>
          </p:txBody>
        </p:sp>
        <p:pic>
          <p:nvPicPr>
            <p:cNvPr id="30" name="그래픽 4">
              <a:extLst>
                <a:ext uri="{FF2B5EF4-FFF2-40B4-BE49-F238E27FC236}">
                  <a16:creationId xmlns="" xmlns:a16="http://schemas.microsoft.com/office/drawing/2014/main" id="{09E9D05B-A143-48D4-A3EF-46992F48FC3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338576" y="1081724"/>
              <a:ext cx="188913" cy="19186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88842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모서리가 둥근 직사각형 163">
            <a:extLst>
              <a:ext uri="{FF2B5EF4-FFF2-40B4-BE49-F238E27FC236}">
                <a16:creationId xmlns="" xmlns:a16="http://schemas.microsoft.com/office/drawing/2014/main" id="{3AACBD59-0DAB-49B0-BCA9-A1CCC1C948EF}"/>
              </a:ext>
            </a:extLst>
          </p:cNvPr>
          <p:cNvSpPr/>
          <p:nvPr/>
        </p:nvSpPr>
        <p:spPr>
          <a:xfrm>
            <a:off x="619124" y="3523870"/>
            <a:ext cx="11039475" cy="49356"/>
          </a:xfrm>
          <a:prstGeom prst="rect">
            <a:avLst/>
          </a:prstGeom>
          <a:solidFill>
            <a:srgbClr val="B9B567"/>
          </a:solidFill>
          <a:ln w="1016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72000" rtlCol="0" anchor="ctr"/>
          <a:lstStyle/>
          <a:p>
            <a:pPr algn="ctr"/>
            <a:endParaRPr lang="ko-KR" altLang="en-US" sz="1500" b="1" dirty="0">
              <a:ln>
                <a:solidFill>
                  <a:srgbClr val="153B86">
                    <a:alpha val="0"/>
                  </a:srgbClr>
                </a:solidFill>
              </a:ln>
              <a:solidFill>
                <a:prstClr val="white"/>
              </a:solidFill>
              <a:latin typeface="Arial" panose="020B0604020202020204" pitchFamily="34" charset="0"/>
              <a:ea typeface="HY견고딕" panose="02030600000101010101" pitchFamily="18" charset="-127"/>
              <a:cs typeface="Arial" panose="020B0604020202020204" pitchFamily="34" charset="0"/>
            </a:endParaRPr>
          </a:p>
        </p:txBody>
      </p:sp>
      <p:sp>
        <p:nvSpPr>
          <p:cNvPr id="165" name="모서리가 둥근 직사각형 163">
            <a:extLst>
              <a:ext uri="{FF2B5EF4-FFF2-40B4-BE49-F238E27FC236}">
                <a16:creationId xmlns="" xmlns:a16="http://schemas.microsoft.com/office/drawing/2014/main" id="{C0EA8C53-7DF9-4A8F-AF82-409D9037666B}"/>
              </a:ext>
            </a:extLst>
          </p:cNvPr>
          <p:cNvSpPr/>
          <p:nvPr/>
        </p:nvSpPr>
        <p:spPr>
          <a:xfrm>
            <a:off x="619124" y="1475210"/>
            <a:ext cx="11039475" cy="1989796"/>
          </a:xfrm>
          <a:prstGeom prst="roundRect">
            <a:avLst>
              <a:gd name="adj" fmla="val 2557"/>
            </a:avLst>
          </a:prstGeom>
          <a:solidFill>
            <a:schemeClr val="bg1"/>
          </a:solidFill>
          <a:ln w="6350">
            <a:solidFill>
              <a:srgbClr val="B9B567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0" rIns="72000" bIns="0" rtlCol="0" anchor="ctr"/>
          <a:lstStyle/>
          <a:p>
            <a:pPr algn="ctr" defTabSz="179388">
              <a:lnSpc>
                <a:spcPct val="110000"/>
              </a:lnSpc>
            </a:pPr>
            <a:endParaRPr lang="en-US" altLang="ko-KR" sz="1400" spc="-50" dirty="0">
              <a:ln>
                <a:solidFill>
                  <a:srgbClr val="153B86">
                    <a:alpha val="0"/>
                  </a:srgbClr>
                </a:solidFill>
              </a:ln>
              <a:solidFill>
                <a:prstClr val="black">
                  <a:lumMod val="85000"/>
                  <a:lumOff val="15000"/>
                  <a:alpha val="76000"/>
                </a:prstClr>
              </a:solidFill>
              <a:latin typeface="Arial" panose="020B0604020202020204" pitchFamily="34" charset="0"/>
              <a:ea typeface="HY견고딕" panose="02030600000101010101" pitchFamily="18" charset="-127"/>
              <a:cs typeface="Arial" panose="020B0604020202020204" pitchFamily="34" charset="0"/>
            </a:endParaRPr>
          </a:p>
        </p:txBody>
      </p:sp>
      <p:sp>
        <p:nvSpPr>
          <p:cNvPr id="179" name="모서리가 둥근 직사각형 163">
            <a:extLst>
              <a:ext uri="{FF2B5EF4-FFF2-40B4-BE49-F238E27FC236}">
                <a16:creationId xmlns="" xmlns:a16="http://schemas.microsoft.com/office/drawing/2014/main" id="{E06F23A2-308D-4701-959B-EB767EA2C86B}"/>
              </a:ext>
            </a:extLst>
          </p:cNvPr>
          <p:cNvSpPr/>
          <p:nvPr/>
        </p:nvSpPr>
        <p:spPr>
          <a:xfrm>
            <a:off x="619124" y="1056345"/>
            <a:ext cx="11039475" cy="360000"/>
          </a:xfrm>
          <a:prstGeom prst="round2SameRect">
            <a:avLst/>
          </a:prstGeom>
          <a:solidFill>
            <a:srgbClr val="B9B567"/>
          </a:solidFill>
          <a:ln w="1016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72000" rtlCol="0" anchor="ctr"/>
          <a:lstStyle/>
          <a:p>
            <a:pPr algn="ctr"/>
            <a:r>
              <a:rPr lang="en-US" altLang="ko-KR" sz="2000" b="1" dirty="0" smtClean="0">
                <a:ln>
                  <a:solidFill>
                    <a:srgbClr val="153B86">
                      <a:alpha val="0"/>
                    </a:srgbClr>
                  </a:solidFill>
                </a:ln>
                <a:solidFill>
                  <a:srgbClr val="FFFF00"/>
                </a:solidFill>
                <a:latin typeface="Arial" panose="020B0604020202020204" pitchFamily="34" charset="0"/>
                <a:ea typeface="HY견고딕" panose="02030600000101010101" pitchFamily="18" charset="-127"/>
                <a:cs typeface="Arial" panose="020B0604020202020204" pitchFamily="34" charset="0"/>
              </a:rPr>
              <a:t>Evaluating </a:t>
            </a:r>
            <a:r>
              <a:rPr lang="en-US" altLang="ko-KR" sz="2000" b="1" dirty="0">
                <a:ln>
                  <a:solidFill>
                    <a:srgbClr val="153B86">
                      <a:alpha val="0"/>
                    </a:srgbClr>
                  </a:solidFill>
                </a:ln>
                <a:solidFill>
                  <a:srgbClr val="FFFF00"/>
                </a:solidFill>
                <a:latin typeface="Arial" panose="020B0604020202020204" pitchFamily="34" charset="0"/>
                <a:ea typeface="HY견고딕" panose="02030600000101010101" pitchFamily="18" charset="-127"/>
                <a:cs typeface="Arial" panose="020B0604020202020204" pitchFamily="34" charset="0"/>
              </a:rPr>
              <a:t>the </a:t>
            </a:r>
            <a:r>
              <a:rPr lang="en-US" altLang="ko-KR" sz="2000" b="1" dirty="0" smtClean="0">
                <a:ln>
                  <a:solidFill>
                    <a:srgbClr val="153B86">
                      <a:alpha val="0"/>
                    </a:srgbClr>
                  </a:solidFill>
                </a:ln>
                <a:solidFill>
                  <a:srgbClr val="FFFF00"/>
                </a:solidFill>
                <a:latin typeface="Arial" panose="020B0604020202020204" pitchFamily="34" charset="0"/>
                <a:ea typeface="HY견고딕" panose="02030600000101010101" pitchFamily="18" charset="-127"/>
                <a:cs typeface="Arial" panose="020B0604020202020204" pitchFamily="34" charset="0"/>
              </a:rPr>
              <a:t>Carbon Value </a:t>
            </a:r>
            <a:r>
              <a:rPr lang="en-US" altLang="ko-KR" sz="2000" b="1" dirty="0">
                <a:ln>
                  <a:solidFill>
                    <a:srgbClr val="153B86">
                      <a:alpha val="0"/>
                    </a:srgbClr>
                  </a:solidFill>
                </a:ln>
                <a:solidFill>
                  <a:srgbClr val="FFFF00"/>
                </a:solidFill>
                <a:latin typeface="Arial" panose="020B0604020202020204" pitchFamily="34" charset="0"/>
                <a:ea typeface="HY견고딕" panose="02030600000101010101" pitchFamily="18" charset="-127"/>
                <a:cs typeface="Arial" panose="020B0604020202020204" pitchFamily="34" charset="0"/>
              </a:rPr>
              <a:t>of </a:t>
            </a:r>
            <a:r>
              <a:rPr lang="en-US" altLang="ko-KR" sz="2000" b="1" dirty="0" err="1" smtClean="0">
                <a:ln>
                  <a:solidFill>
                    <a:srgbClr val="153B86">
                      <a:alpha val="0"/>
                    </a:srgbClr>
                  </a:solidFill>
                </a:ln>
                <a:solidFill>
                  <a:prstClr val="white"/>
                </a:solidFill>
                <a:latin typeface="Arial" panose="020B0604020202020204" pitchFamily="34" charset="0"/>
                <a:ea typeface="HY견고딕" panose="02030600000101010101" pitchFamily="18" charset="-127"/>
                <a:cs typeface="Arial" panose="020B0604020202020204" pitchFamily="34" charset="0"/>
              </a:rPr>
              <a:t>Decarbonization</a:t>
            </a:r>
            <a:r>
              <a:rPr lang="en-US" altLang="ko-KR" sz="2000" b="1" dirty="0" smtClean="0">
                <a:ln>
                  <a:solidFill>
                    <a:srgbClr val="153B86">
                      <a:alpha val="0"/>
                    </a:srgbClr>
                  </a:solidFill>
                </a:ln>
                <a:solidFill>
                  <a:prstClr val="white"/>
                </a:solidFill>
                <a:latin typeface="Arial" panose="020B0604020202020204" pitchFamily="34" charset="0"/>
                <a:ea typeface="HY견고딕" panose="02030600000101010101" pitchFamily="18" charset="-127"/>
                <a:cs typeface="Arial" panose="020B0604020202020204" pitchFamily="34" charset="0"/>
              </a:rPr>
              <a:t> Technology Business</a:t>
            </a:r>
            <a:endParaRPr lang="en-US" altLang="ko-KR" sz="2000" b="1" dirty="0">
              <a:ln>
                <a:solidFill>
                  <a:srgbClr val="153B86">
                    <a:alpha val="0"/>
                  </a:srgbClr>
                </a:solidFill>
              </a:ln>
              <a:solidFill>
                <a:prstClr val="white"/>
              </a:solidFill>
              <a:latin typeface="Arial" panose="020B0604020202020204" pitchFamily="34" charset="0"/>
              <a:ea typeface="HY견고딕" panose="02030600000101010101" pitchFamily="18" charset="-127"/>
              <a:cs typeface="Arial" panose="020B0604020202020204" pitchFamily="34" charset="0"/>
            </a:endParaRPr>
          </a:p>
        </p:txBody>
      </p:sp>
      <p:grpSp>
        <p:nvGrpSpPr>
          <p:cNvPr id="180" name="그룹 179">
            <a:extLst>
              <a:ext uri="{FF2B5EF4-FFF2-40B4-BE49-F238E27FC236}">
                <a16:creationId xmlns="" xmlns:a16="http://schemas.microsoft.com/office/drawing/2014/main" id="{98655DF2-CF3B-4D4E-B59A-283A8A25F900}"/>
              </a:ext>
            </a:extLst>
          </p:cNvPr>
          <p:cNvGrpSpPr/>
          <p:nvPr/>
        </p:nvGrpSpPr>
        <p:grpSpPr>
          <a:xfrm>
            <a:off x="619124" y="1638279"/>
            <a:ext cx="11039475" cy="1751706"/>
            <a:chOff x="9974869" y="1783747"/>
            <a:chExt cx="11039475" cy="1076847"/>
          </a:xfrm>
        </p:grpSpPr>
        <p:grpSp>
          <p:nvGrpSpPr>
            <p:cNvPr id="181" name="그룹 180">
              <a:extLst>
                <a:ext uri="{FF2B5EF4-FFF2-40B4-BE49-F238E27FC236}">
                  <a16:creationId xmlns="" xmlns:a16="http://schemas.microsoft.com/office/drawing/2014/main" id="{54428E98-9884-4903-8D09-F746BBECBA93}"/>
                </a:ext>
              </a:extLst>
            </p:cNvPr>
            <p:cNvGrpSpPr/>
            <p:nvPr/>
          </p:nvGrpSpPr>
          <p:grpSpPr>
            <a:xfrm>
              <a:off x="9974869" y="1783747"/>
              <a:ext cx="11039475" cy="1076847"/>
              <a:chOff x="9974869" y="1783747"/>
              <a:chExt cx="11039475" cy="1076847"/>
            </a:xfrm>
          </p:grpSpPr>
          <p:sp>
            <p:nvSpPr>
              <p:cNvPr id="183" name="직사각형 182">
                <a:extLst>
                  <a:ext uri="{FF2B5EF4-FFF2-40B4-BE49-F238E27FC236}">
                    <a16:creationId xmlns="" xmlns:a16="http://schemas.microsoft.com/office/drawing/2014/main" id="{BBA1D6F3-73E0-4844-B2AE-BE3B74706830}"/>
                  </a:ext>
                </a:extLst>
              </p:cNvPr>
              <p:cNvSpPr/>
              <p:nvPr/>
            </p:nvSpPr>
            <p:spPr>
              <a:xfrm>
                <a:off x="11302276" y="1974350"/>
                <a:ext cx="2201381" cy="2270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371475" latinLnBrk="0">
                  <a:defRPr/>
                </a:pPr>
                <a:r>
                  <a:rPr lang="en-US" altLang="ko-KR" b="1" kern="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Arial" panose="020B0604020202020204" pitchFamily="34" charset="0"/>
                    <a:ea typeface="배달의민족 한나체 Air" panose="020B0600000101010101" pitchFamily="50" charset="-127"/>
                    <a:cs typeface="Arial" panose="020B0604020202020204" pitchFamily="34" charset="0"/>
                  </a:rPr>
                  <a:t>Carbon </a:t>
                </a:r>
                <a:r>
                  <a:rPr lang="en-US" altLang="ko-KR" b="1" kern="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Arial" panose="020B0604020202020204" pitchFamily="34" charset="0"/>
                    <a:ea typeface="배달의민족 한나체 Air" panose="020B0600000101010101" pitchFamily="50" charset="-127"/>
                    <a:cs typeface="Arial" panose="020B0604020202020204" pitchFamily="34" charset="0"/>
                  </a:rPr>
                  <a:t>Value  </a:t>
                </a:r>
                <a:r>
                  <a:rPr lang="ko-KR" altLang="en-US" b="1" kern="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Arial" panose="020B0604020202020204" pitchFamily="34" charset="0"/>
                    <a:ea typeface="배달의민족 한나체 Air" panose="020B0600000101010101" pitchFamily="50" charset="-127"/>
                    <a:cs typeface="Arial" panose="020B0604020202020204" pitchFamily="34" charset="0"/>
                  </a:rPr>
                  <a:t> </a:t>
                </a:r>
                <a:r>
                  <a:rPr lang="en-US" altLang="ko-KR" b="1" kern="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Arial" panose="020B0604020202020204" pitchFamily="34" charset="0"/>
                    <a:ea typeface="배달의민족 한나체 Air" panose="020B0600000101010101" pitchFamily="50" charset="-127"/>
                    <a:cs typeface="Arial" panose="020B0604020202020204" pitchFamily="34" charset="0"/>
                  </a:rPr>
                  <a:t>=</a:t>
                </a:r>
                <a:r>
                  <a:rPr lang="ko-KR" altLang="en-US" b="1" kern="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Arial" panose="020B0604020202020204" pitchFamily="34" charset="0"/>
                    <a:ea typeface="배달의민족 한나체 Air" panose="020B0600000101010101" pitchFamily="50" charset="-127"/>
                    <a:cs typeface="Arial" panose="020B0604020202020204" pitchFamily="34" charset="0"/>
                  </a:rPr>
                  <a:t> </a:t>
                </a:r>
                <a:endParaRPr lang="en-US" altLang="ko-KR" sz="1200" b="1" kern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anose="020B0604020202020204" pitchFamily="34" charset="0"/>
                  <a:ea typeface="배달의민족 한나체 Air" panose="020B0600000101010101" pitchFamily="50" charset="-127"/>
                  <a:cs typeface="Arial" panose="020B0604020202020204" pitchFamily="34" charset="0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84" name="TextBox 183">
                    <a:extLst>
                      <a:ext uri="{FF2B5EF4-FFF2-40B4-BE49-F238E27FC236}">
                        <a16:creationId xmlns="" xmlns:a16="http://schemas.microsoft.com/office/drawing/2014/main" id="{E6DDC2B8-5990-4535-B82B-CA93CC93066F}"/>
                      </a:ext>
                    </a:extLst>
                  </p:cNvPr>
                  <p:cNvSpPr txBox="1"/>
                  <p:nvPr/>
                </p:nvSpPr>
                <p:spPr>
                  <a:xfrm>
                    <a:off x="13531901" y="1783747"/>
                    <a:ext cx="764649" cy="619759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defTabSz="457200" latinLnBrk="0"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nary>
                            <m:naryPr>
                              <m:chr m:val="∑"/>
                              <m:ctrlPr>
                                <a:rPr lang="pt-BR" altLang="ko-KR" sz="2400" i="1" kern="0" smtClean="0">
                                  <a:solidFill>
                                    <a:prstClr val="black">
                                      <a:lumMod val="75000"/>
                                      <a:lumOff val="25000"/>
                                    </a:prst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altLang="ko-KR" sz="2400" i="1" kern="0">
                                  <a:solidFill>
                                    <a:prstClr val="black">
                                      <a:lumMod val="75000"/>
                                      <a:lumOff val="25000"/>
                                    </a:prstClr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pt-BR" altLang="ko-KR" sz="2400" i="1" kern="0">
                                  <a:solidFill>
                                    <a:prstClr val="black">
                                      <a:lumMod val="75000"/>
                                      <a:lumOff val="25000"/>
                                    </a:prstClr>
                                  </a:solidFill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altLang="ko-KR" sz="2400" i="1" kern="0">
                                  <a:solidFill>
                                    <a:prstClr val="black">
                                      <a:lumMod val="75000"/>
                                      <a:lumOff val="25000"/>
                                    </a:prstClr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  <m:e/>
                          </m:nary>
                        </m:oMath>
                      </m:oMathPara>
                    </a14:m>
                    <a:endParaRPr lang="ko-KR" altLang="en-US" sz="1400" kern="0" dirty="0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latin typeface="Arial" panose="020B0604020202020204" pitchFamily="34" charset="0"/>
                      <a:ea typeface="HY견고딕" panose="02030600000101010101" pitchFamily="18" charset="-127"/>
                      <a:cs typeface="Arial" panose="020B060402020202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184" name="TextBox 183">
                    <a:extLst>
                      <a:ext uri="{FF2B5EF4-FFF2-40B4-BE49-F238E27FC236}">
                        <a16:creationId xmlns="" xmlns:a16="http://schemas.microsoft.com/office/drawing/2014/main" xmlns:a14="http://schemas.microsoft.com/office/drawing/2010/main" id="{E6DDC2B8-5990-4535-B82B-CA93CC93066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3531901" y="1783747"/>
                    <a:ext cx="764649" cy="619759"/>
                  </a:xfrm>
                  <a:prstGeom prst="rect">
                    <a:avLst/>
                  </a:prstGeom>
                  <a:blipFill rotWithShape="0">
                    <a:blip r:embed="rId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ko-KR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85" name="직사각형 184">
                <a:extLst>
                  <a:ext uri="{FF2B5EF4-FFF2-40B4-BE49-F238E27FC236}">
                    <a16:creationId xmlns="" xmlns:a16="http://schemas.microsoft.com/office/drawing/2014/main" id="{8D1C2581-0D83-4EC1-867F-0A820E3393E2}"/>
                  </a:ext>
                </a:extLst>
              </p:cNvPr>
              <p:cNvSpPr/>
              <p:nvPr/>
            </p:nvSpPr>
            <p:spPr>
              <a:xfrm>
                <a:off x="14572335" y="1979144"/>
                <a:ext cx="252575" cy="222250"/>
              </a:xfrm>
              <a:prstGeom prst="rect">
                <a:avLst/>
              </a:prstGeom>
              <a:solidFill>
                <a:srgbClr val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457200" latinLnBrk="0">
                  <a:defRPr/>
                </a:pPr>
                <a:endParaRPr lang="ko-KR" altLang="en-US" sz="1400" kern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anose="020B0604020202020204" pitchFamily="34" charset="0"/>
                  <a:ea typeface="HY견고딕" panose="02030600000101010101" pitchFamily="18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187" name="직사각형 186">
                <a:extLst>
                  <a:ext uri="{FF2B5EF4-FFF2-40B4-BE49-F238E27FC236}">
                    <a16:creationId xmlns="" xmlns:a16="http://schemas.microsoft.com/office/drawing/2014/main" id="{F46C6E52-4931-4F6B-AE71-5C5E47302750}"/>
                  </a:ext>
                </a:extLst>
              </p:cNvPr>
              <p:cNvSpPr/>
              <p:nvPr/>
            </p:nvSpPr>
            <p:spPr>
              <a:xfrm>
                <a:off x="15658613" y="2177359"/>
                <a:ext cx="2407729" cy="2270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371475" latinLnBrk="0">
                  <a:defRPr/>
                </a:pPr>
                <a:r>
                  <a:rPr lang="en-US" altLang="ko-KR" b="1" kern="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Arial" panose="020B0604020202020204" pitchFamily="34" charset="0"/>
                    <a:ea typeface="배달의민족 한나체 Air" panose="020B0600000101010101" pitchFamily="50" charset="-127"/>
                    <a:cs typeface="Arial" panose="020B0604020202020204" pitchFamily="34" charset="0"/>
                  </a:rPr>
                  <a:t>(1 + discount rate)</a:t>
                </a:r>
              </a:p>
            </p:txBody>
          </p:sp>
          <p:sp>
            <p:nvSpPr>
              <p:cNvPr id="188" name="직사각형 187">
                <a:extLst>
                  <a:ext uri="{FF2B5EF4-FFF2-40B4-BE49-F238E27FC236}">
                    <a16:creationId xmlns="" xmlns:a16="http://schemas.microsoft.com/office/drawing/2014/main" id="{14FF8D35-0565-4981-A688-227BD2B608E4}"/>
                  </a:ext>
                </a:extLst>
              </p:cNvPr>
              <p:cNvSpPr/>
              <p:nvPr/>
            </p:nvSpPr>
            <p:spPr>
              <a:xfrm>
                <a:off x="14295946" y="1832614"/>
                <a:ext cx="2163911" cy="2270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371475" latinLnBrk="0">
                  <a:defRPr/>
                </a:pPr>
                <a:r>
                  <a:rPr lang="en-US" altLang="ko-KR" b="1" kern="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Arial" panose="020B0604020202020204" pitchFamily="34" charset="0"/>
                    <a:ea typeface="배달의민족 한나체 Air" panose="020B0600000101010101" pitchFamily="50" charset="-127"/>
                    <a:cs typeface="Arial" panose="020B0604020202020204" pitchFamily="34" charset="0"/>
                  </a:rPr>
                  <a:t>Reduction in GHG</a:t>
                </a:r>
                <a:r>
                  <a:rPr lang="ko-KR" altLang="en-US" b="1" kern="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Arial" panose="020B0604020202020204" pitchFamily="34" charset="0"/>
                    <a:ea typeface="배달의민족 한나체 Air" panose="020B0600000101010101" pitchFamily="50" charset="-127"/>
                    <a:cs typeface="Arial" panose="020B0604020202020204" pitchFamily="34" charset="0"/>
                  </a:rPr>
                  <a:t>  </a:t>
                </a:r>
                <a:endParaRPr lang="en-US" altLang="ko-KR" sz="1200" b="1" kern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anose="020B0604020202020204" pitchFamily="34" charset="0"/>
                  <a:ea typeface="배달의민족 한나체 Air" panose="020B0600000101010101" pitchFamily="50" charset="-127"/>
                  <a:cs typeface="Arial" panose="020B0604020202020204" pitchFamily="34" charset="0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89" name="직사각형 188">
                    <a:extLst>
                      <a:ext uri="{FF2B5EF4-FFF2-40B4-BE49-F238E27FC236}">
                        <a16:creationId xmlns="" xmlns:a16="http://schemas.microsoft.com/office/drawing/2014/main" id="{BE9B05D7-DEA2-4AC3-9AD6-D63336481F2E}"/>
                      </a:ext>
                    </a:extLst>
                  </p:cNvPr>
                  <p:cNvSpPr/>
                  <p:nvPr/>
                </p:nvSpPr>
                <p:spPr>
                  <a:xfrm>
                    <a:off x="17783731" y="2103976"/>
                    <a:ext cx="310854" cy="307777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defTabSz="457200" latinLnBrk="0"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brk m:alnAt="23"/>
                            </m:rPr>
                            <a:rPr lang="en-US" altLang="ko-KR" sz="1400" i="1" kern="0">
                              <a:solidFill>
                                <a:prstClr val="black">
                                  <a:lumMod val="75000"/>
                                  <a:lumOff val="25000"/>
                                </a:prstClr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oMath>
                      </m:oMathPara>
                    </a14:m>
                    <a:endParaRPr lang="ko-KR" altLang="en-US" sz="1400" kern="0" dirty="0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latin typeface="Arial" panose="020B0604020202020204" pitchFamily="34" charset="0"/>
                      <a:ea typeface="HY견고딕" panose="02030600000101010101" pitchFamily="18" charset="-127"/>
                      <a:cs typeface="Arial" panose="020B060402020202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189" name="직사각형 188">
                    <a:extLst>
                      <a:ext uri="{FF2B5EF4-FFF2-40B4-BE49-F238E27FC236}">
                        <a16:creationId xmlns="" xmlns:a16="http://schemas.microsoft.com/office/drawing/2014/main" xmlns:a14="http://schemas.microsoft.com/office/drawing/2010/main" id="{BE9B05D7-DEA2-4AC3-9AD6-D63336481F2E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7783731" y="2103976"/>
                    <a:ext cx="310854" cy="307777"/>
                  </a:xfrm>
                  <a:prstGeom prst="rect">
                    <a:avLst/>
                  </a:prstGeom>
                  <a:blipFill rotWithShape="0"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ko-KR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90" name="직사각형 189">
                    <a:extLst>
                      <a:ext uri="{FF2B5EF4-FFF2-40B4-BE49-F238E27FC236}">
                        <a16:creationId xmlns="" xmlns:a16="http://schemas.microsoft.com/office/drawing/2014/main" id="{4389CEC7-50A4-435E-B4EE-96E698782C56}"/>
                      </a:ext>
                    </a:extLst>
                  </p:cNvPr>
                  <p:cNvSpPr/>
                  <p:nvPr/>
                </p:nvSpPr>
                <p:spPr>
                  <a:xfrm>
                    <a:off x="16290199" y="1921362"/>
                    <a:ext cx="310854" cy="307777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defTabSz="457200" latinLnBrk="0"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brk m:alnAt="23"/>
                            </m:rPr>
                            <a:rPr lang="en-US" altLang="ko-KR" sz="1400" i="1" kern="0">
                              <a:solidFill>
                                <a:prstClr val="black">
                                  <a:lumMod val="75000"/>
                                  <a:lumOff val="25000"/>
                                </a:prstClr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oMath>
                      </m:oMathPara>
                    </a14:m>
                    <a:endParaRPr lang="ko-KR" altLang="en-US" sz="1400" kern="0" dirty="0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latin typeface="Arial" panose="020B0604020202020204" pitchFamily="34" charset="0"/>
                      <a:ea typeface="HY견고딕" panose="02030600000101010101" pitchFamily="18" charset="-127"/>
                      <a:cs typeface="Arial" panose="020B060402020202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190" name="직사각형 189">
                    <a:extLst>
                      <a:ext uri="{FF2B5EF4-FFF2-40B4-BE49-F238E27FC236}">
                        <a16:creationId xmlns="" xmlns:a16="http://schemas.microsoft.com/office/drawing/2014/main" xmlns:a14="http://schemas.microsoft.com/office/drawing/2010/main" id="{4389CEC7-50A4-435E-B4EE-96E698782C56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6290199" y="1921362"/>
                    <a:ext cx="310854" cy="307777"/>
                  </a:xfrm>
                  <a:prstGeom prst="rect">
                    <a:avLst/>
                  </a:prstGeom>
                  <a:blipFill rotWithShape="0"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ko-KR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91" name="직사각형 190">
                <a:extLst>
                  <a:ext uri="{FF2B5EF4-FFF2-40B4-BE49-F238E27FC236}">
                    <a16:creationId xmlns="" xmlns:a16="http://schemas.microsoft.com/office/drawing/2014/main" id="{08143BE4-E4C6-4D55-80C9-12285ABE7A6A}"/>
                  </a:ext>
                </a:extLst>
              </p:cNvPr>
              <p:cNvSpPr/>
              <p:nvPr/>
            </p:nvSpPr>
            <p:spPr>
              <a:xfrm>
                <a:off x="17052768" y="1832614"/>
                <a:ext cx="2027148" cy="2270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371475" latinLnBrk="0">
                  <a:defRPr/>
                </a:pPr>
                <a:r>
                  <a:rPr lang="en-US" altLang="ko-KR" b="1" kern="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Arial" panose="020B0604020202020204" pitchFamily="34" charset="0"/>
                    <a:ea typeface="배달의민족 한나체 Air" panose="020B0600000101010101" pitchFamily="50" charset="-127"/>
                    <a:cs typeface="Arial" panose="020B0604020202020204" pitchFamily="34" charset="0"/>
                  </a:rPr>
                  <a:t>Carbon </a:t>
                </a:r>
                <a:r>
                  <a:rPr lang="en-US" altLang="ko-KR" b="1" kern="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Arial" panose="020B0604020202020204" pitchFamily="34" charset="0"/>
                    <a:ea typeface="배달의민족 한나체 Air" panose="020B0600000101010101" pitchFamily="50" charset="-127"/>
                    <a:cs typeface="Arial" panose="020B0604020202020204" pitchFamily="34" charset="0"/>
                  </a:rPr>
                  <a:t>Price</a:t>
                </a:r>
                <a:endParaRPr lang="en-US" altLang="ko-KR" sz="1200" b="1" kern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anose="020B0604020202020204" pitchFamily="34" charset="0"/>
                  <a:ea typeface="배달의민족 한나체 Air" panose="020B0600000101010101" pitchFamily="50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192" name="직사각형 191">
                <a:extLst>
                  <a:ext uri="{FF2B5EF4-FFF2-40B4-BE49-F238E27FC236}">
                    <a16:creationId xmlns="" xmlns:a16="http://schemas.microsoft.com/office/drawing/2014/main" id="{FD72C2B7-F1A4-4DB4-8E0E-070D4DE5F25E}"/>
                  </a:ext>
                </a:extLst>
              </p:cNvPr>
              <p:cNvSpPr/>
              <p:nvPr/>
            </p:nvSpPr>
            <p:spPr>
              <a:xfrm>
                <a:off x="9974869" y="2538949"/>
                <a:ext cx="11039475" cy="321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371475" latinLnBrk="0">
                  <a:defRPr/>
                </a:pPr>
                <a:r>
                  <a:rPr lang="en-US" altLang="ko-KR" sz="1400" b="1" kern="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Arial" panose="020B0604020202020204" pitchFamily="34" charset="0"/>
                    <a:ea typeface="배달의민족 한나체 Air" panose="020B0600000101010101" pitchFamily="50" charset="-127"/>
                    <a:cs typeface="Arial" panose="020B0604020202020204" pitchFamily="34" charset="0"/>
                  </a:rPr>
                  <a:t>(n = Period for calculating reduction in GHG, Reduction in GHGt = reduced amount of greenhouse gas in year t, </a:t>
                </a:r>
              </a:p>
              <a:p>
                <a:pPr algn="ctr" defTabSz="371475" latinLnBrk="0">
                  <a:defRPr/>
                </a:pPr>
                <a:r>
                  <a:rPr lang="en-US" altLang="ko-KR" sz="1400" b="1" kern="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Arial" panose="020B0604020202020204" pitchFamily="34" charset="0"/>
                    <a:ea typeface="배달의민족 한나체 Air" panose="020B0600000101010101" pitchFamily="50" charset="-127"/>
                    <a:cs typeface="Arial" panose="020B0604020202020204" pitchFamily="34" charset="0"/>
                  </a:rPr>
                  <a:t>Carbon Price = Carbon Emission Allowances PRICE on the Korea Emissions Trading System)</a:t>
                </a:r>
              </a:p>
            </p:txBody>
          </p:sp>
          <p:cxnSp>
            <p:nvCxnSpPr>
              <p:cNvPr id="186" name="직선 연결선 185">
                <a:extLst>
                  <a:ext uri="{FF2B5EF4-FFF2-40B4-BE49-F238E27FC236}">
                    <a16:creationId xmlns="" xmlns:a16="http://schemas.microsoft.com/office/drawing/2014/main" id="{44F9E4D4-FF2F-4E93-A00D-C80C8FC8CD1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3932439" y="2104819"/>
                <a:ext cx="5198927" cy="3314"/>
              </a:xfrm>
              <a:prstGeom prst="line">
                <a:avLst/>
              </a:prstGeom>
              <a:noFill/>
              <a:ln w="34925" cap="flat" cmpd="sng" algn="ctr">
                <a:solidFill>
                  <a:srgbClr val="B9B567"/>
                </a:solidFill>
                <a:prstDash val="solid"/>
                <a:miter lim="800000"/>
              </a:ln>
              <a:effectLst/>
            </p:spPr>
          </p:cxnSp>
        </p:grpSp>
        <p:sp>
          <p:nvSpPr>
            <p:cNvPr id="182" name="직사각형 181">
              <a:extLst>
                <a:ext uri="{FF2B5EF4-FFF2-40B4-BE49-F238E27FC236}">
                  <a16:creationId xmlns="" xmlns:a16="http://schemas.microsoft.com/office/drawing/2014/main" id="{72A43A61-BB17-4BAD-AE62-A188BC64BE54}"/>
                </a:ext>
              </a:extLst>
            </p:cNvPr>
            <p:cNvSpPr/>
            <p:nvPr/>
          </p:nvSpPr>
          <p:spPr>
            <a:xfrm>
              <a:off x="16460197" y="1810805"/>
              <a:ext cx="79213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371475" latinLnBrk="0"/>
              <a:r>
                <a:rPr lang="en-US" altLang="ko-KR" sz="20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anose="020B0604020202020204" pitchFamily="34" charset="0"/>
                  <a:ea typeface="배달의민족 한나체 Air" panose="020B0600000101010101" pitchFamily="50" charset="-127"/>
                  <a:cs typeface="Arial" panose="020B0604020202020204" pitchFamily="34" charset="0"/>
                </a:rPr>
                <a:t>X</a:t>
              </a:r>
              <a:endParaRPr lang="en-US" altLang="ko-KR" b="1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배달의민족 한나체 Air" panose="020B0600000101010101" pitchFamily="50" charset="-127"/>
                <a:cs typeface="Arial" panose="020B0604020202020204" pitchFamily="34" charset="0"/>
              </a:endParaRPr>
            </a:p>
          </p:txBody>
        </p:sp>
      </p:grpSp>
      <p:sp>
        <p:nvSpPr>
          <p:cNvPr id="193" name="모서리가 둥근 직사각형 163">
            <a:extLst>
              <a:ext uri="{FF2B5EF4-FFF2-40B4-BE49-F238E27FC236}">
                <a16:creationId xmlns="" xmlns:a16="http://schemas.microsoft.com/office/drawing/2014/main" id="{3F634EA1-7AD8-48A0-B799-E9928645D2E1}"/>
              </a:ext>
            </a:extLst>
          </p:cNvPr>
          <p:cNvSpPr/>
          <p:nvPr/>
        </p:nvSpPr>
        <p:spPr>
          <a:xfrm>
            <a:off x="619124" y="3730217"/>
            <a:ext cx="11039475" cy="360000"/>
          </a:xfrm>
          <a:prstGeom prst="round2SameRect">
            <a:avLst/>
          </a:prstGeom>
          <a:solidFill>
            <a:srgbClr val="92BA66"/>
          </a:solidFill>
          <a:ln w="1016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72000" rtlCol="0" anchor="ctr"/>
          <a:lstStyle/>
          <a:p>
            <a:pPr algn="ctr"/>
            <a:r>
              <a:rPr lang="en-US" altLang="ko-KR" sz="2000" b="1" dirty="0">
                <a:ln>
                  <a:solidFill>
                    <a:srgbClr val="153B86">
                      <a:alpha val="0"/>
                    </a:srgbClr>
                  </a:solidFill>
                </a:ln>
                <a:solidFill>
                  <a:prstClr val="white"/>
                </a:solidFill>
                <a:latin typeface="Arial" panose="020B0604020202020204" pitchFamily="34" charset="0"/>
                <a:ea typeface="HY견고딕" panose="02030600000101010101" pitchFamily="18" charset="-127"/>
                <a:cs typeface="Arial" panose="020B0604020202020204" pitchFamily="34" charset="0"/>
              </a:rPr>
              <a:t>Evaluation Process</a:t>
            </a:r>
          </a:p>
        </p:txBody>
      </p:sp>
      <p:sp>
        <p:nvSpPr>
          <p:cNvPr id="195" name="모서리가 둥근 직사각형 163">
            <a:extLst>
              <a:ext uri="{FF2B5EF4-FFF2-40B4-BE49-F238E27FC236}">
                <a16:creationId xmlns="" xmlns:a16="http://schemas.microsoft.com/office/drawing/2014/main" id="{229683F3-2918-46E6-8A60-AB48C7467167}"/>
              </a:ext>
            </a:extLst>
          </p:cNvPr>
          <p:cNvSpPr/>
          <p:nvPr/>
        </p:nvSpPr>
        <p:spPr>
          <a:xfrm>
            <a:off x="619124" y="6203251"/>
            <a:ext cx="11039475" cy="74281"/>
          </a:xfrm>
          <a:prstGeom prst="rect">
            <a:avLst/>
          </a:prstGeom>
          <a:solidFill>
            <a:srgbClr val="92BA66"/>
          </a:solidFill>
          <a:ln w="1016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72000" rtlCol="0" anchor="ctr"/>
          <a:lstStyle/>
          <a:p>
            <a:pPr algn="ctr"/>
            <a:endParaRPr lang="ko-KR" altLang="en-US" sz="1500" b="1" dirty="0">
              <a:ln>
                <a:solidFill>
                  <a:srgbClr val="153B86">
                    <a:alpha val="0"/>
                  </a:srgbClr>
                </a:solidFill>
              </a:ln>
              <a:solidFill>
                <a:prstClr val="white"/>
              </a:solidFill>
              <a:latin typeface="Arial" panose="020B0604020202020204" pitchFamily="34" charset="0"/>
              <a:ea typeface="HY견고딕" panose="02030600000101010101" pitchFamily="18" charset="-127"/>
              <a:cs typeface="Arial" panose="020B0604020202020204" pitchFamily="34" charset="0"/>
            </a:endParaRPr>
          </a:p>
        </p:txBody>
      </p:sp>
      <p:grpSp>
        <p:nvGrpSpPr>
          <p:cNvPr id="12" name="그룹 11">
            <a:extLst>
              <a:ext uri="{FF2B5EF4-FFF2-40B4-BE49-F238E27FC236}">
                <a16:creationId xmlns="" xmlns:a16="http://schemas.microsoft.com/office/drawing/2014/main" id="{07E272C5-CD1F-4DF5-9AF2-279AD37B6CAC}"/>
              </a:ext>
            </a:extLst>
          </p:cNvPr>
          <p:cNvGrpSpPr/>
          <p:nvPr/>
        </p:nvGrpSpPr>
        <p:grpSpPr>
          <a:xfrm>
            <a:off x="619123" y="4160157"/>
            <a:ext cx="11039476" cy="1896955"/>
            <a:chOff x="659352" y="4434840"/>
            <a:chExt cx="8892001" cy="1628934"/>
          </a:xfrm>
        </p:grpSpPr>
        <p:sp>
          <p:nvSpPr>
            <p:cNvPr id="199" name="모서리가 둥근 직사각형 163">
              <a:extLst>
                <a:ext uri="{FF2B5EF4-FFF2-40B4-BE49-F238E27FC236}">
                  <a16:creationId xmlns="" xmlns:a16="http://schemas.microsoft.com/office/drawing/2014/main" id="{EFA7A847-B05C-4D8A-8114-D7C47118753B}"/>
                </a:ext>
              </a:extLst>
            </p:cNvPr>
            <p:cNvSpPr/>
            <p:nvPr/>
          </p:nvSpPr>
          <p:spPr>
            <a:xfrm>
              <a:off x="8034665" y="4434840"/>
              <a:ext cx="1516688" cy="1628934"/>
            </a:xfrm>
            <a:prstGeom prst="roundRect">
              <a:avLst>
                <a:gd name="adj" fmla="val 6619"/>
              </a:avLst>
            </a:prstGeom>
            <a:solidFill>
              <a:srgbClr val="A7C783"/>
            </a:solidFill>
            <a:ln w="1016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/>
              <a:r>
                <a:rPr lang="en-US" altLang="ko-KR" b="1" dirty="0">
                  <a:ln>
                    <a:solidFill>
                      <a:srgbClr val="153B86">
                        <a:alpha val="0"/>
                      </a:srgbClr>
                    </a:solidFill>
                  </a:ln>
                  <a:solidFill>
                    <a:srgbClr val="404040"/>
                  </a:solidFill>
                  <a:latin typeface="Arial" panose="020B0604020202020204" pitchFamily="34" charset="0"/>
                  <a:ea typeface="HY견고딕" panose="02030600000101010101" pitchFamily="18" charset="-127"/>
                  <a:cs typeface="Arial" panose="020B0604020202020204" pitchFamily="34" charset="0"/>
                </a:rPr>
                <a:t>Calculation of </a:t>
              </a:r>
              <a:r>
                <a:rPr lang="en-US" altLang="ko-KR" b="1" dirty="0" smtClean="0">
                  <a:ln>
                    <a:solidFill>
                      <a:srgbClr val="153B86">
                        <a:alpha val="0"/>
                      </a:srgbClr>
                    </a:solidFill>
                  </a:ln>
                  <a:solidFill>
                    <a:srgbClr val="404040"/>
                  </a:solidFill>
                  <a:latin typeface="Arial" panose="020B0604020202020204" pitchFamily="34" charset="0"/>
                  <a:ea typeface="HY견고딕" panose="02030600000101010101" pitchFamily="18" charset="-127"/>
                  <a:cs typeface="Arial" panose="020B0604020202020204" pitchFamily="34" charset="0"/>
                </a:rPr>
                <a:t>Carbon Value</a:t>
              </a:r>
              <a:endParaRPr lang="en-US" altLang="ko-KR" b="1" dirty="0">
                <a:ln>
                  <a:solidFill>
                    <a:srgbClr val="153B86">
                      <a:alpha val="0"/>
                    </a:srgbClr>
                  </a:solidFill>
                </a:ln>
                <a:solidFill>
                  <a:srgbClr val="404040"/>
                </a:solidFill>
                <a:latin typeface="Arial" panose="020B0604020202020204" pitchFamily="34" charset="0"/>
                <a:ea typeface="HY견고딕" panose="02030600000101010101" pitchFamily="18" charset="-127"/>
                <a:cs typeface="Arial" panose="020B0604020202020204" pitchFamily="34" charset="0"/>
              </a:endParaRPr>
            </a:p>
          </p:txBody>
        </p:sp>
        <p:sp>
          <p:nvSpPr>
            <p:cNvPr id="10" name="화살표: 오른쪽 9">
              <a:extLst>
                <a:ext uri="{FF2B5EF4-FFF2-40B4-BE49-F238E27FC236}">
                  <a16:creationId xmlns="" xmlns:a16="http://schemas.microsoft.com/office/drawing/2014/main" id="{4449737F-5664-486A-A79F-31965C387E6A}"/>
                </a:ext>
              </a:extLst>
            </p:cNvPr>
            <p:cNvSpPr/>
            <p:nvPr/>
          </p:nvSpPr>
          <p:spPr>
            <a:xfrm>
              <a:off x="1856656" y="5051285"/>
              <a:ext cx="6156684" cy="396044"/>
            </a:xfrm>
            <a:prstGeom prst="rightArrow">
              <a:avLst>
                <a:gd name="adj1" fmla="val 69240"/>
                <a:gd name="adj2" fmla="val 40380"/>
              </a:avLst>
            </a:prstGeom>
            <a:solidFill>
              <a:srgbClr val="92BA66"/>
            </a:solidFill>
            <a:ln w="1016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72000" rtlCol="0" anchor="ctr"/>
            <a:lstStyle/>
            <a:p>
              <a:pPr algn="ctr"/>
              <a:endParaRPr lang="ko-KR" altLang="en-US" sz="1500" b="1" dirty="0">
                <a:ln>
                  <a:solidFill>
                    <a:srgbClr val="153B86">
                      <a:alpha val="0"/>
                    </a:srgbClr>
                  </a:solidFill>
                </a:ln>
                <a:solidFill>
                  <a:prstClr val="white"/>
                </a:solidFill>
                <a:latin typeface="Arial" panose="020B0604020202020204" pitchFamily="34" charset="0"/>
                <a:ea typeface="HY견고딕" panose="02030600000101010101" pitchFamily="18" charset="-127"/>
                <a:cs typeface="Arial" panose="020B0604020202020204" pitchFamily="34" charset="0"/>
              </a:endParaRPr>
            </a:p>
          </p:txBody>
        </p:sp>
        <p:sp>
          <p:nvSpPr>
            <p:cNvPr id="200" name="모서리가 둥근 직사각형 163">
              <a:extLst>
                <a:ext uri="{FF2B5EF4-FFF2-40B4-BE49-F238E27FC236}">
                  <a16:creationId xmlns="" xmlns:a16="http://schemas.microsoft.com/office/drawing/2014/main" id="{8A5A5B62-1873-410B-A894-29A940A7F2ED}"/>
                </a:ext>
              </a:extLst>
            </p:cNvPr>
            <p:cNvSpPr/>
            <p:nvPr/>
          </p:nvSpPr>
          <p:spPr>
            <a:xfrm>
              <a:off x="659352" y="4434840"/>
              <a:ext cx="1604585" cy="1628934"/>
            </a:xfrm>
            <a:prstGeom prst="roundRect">
              <a:avLst>
                <a:gd name="adj" fmla="val 5949"/>
              </a:avLst>
            </a:prstGeom>
            <a:solidFill>
              <a:srgbClr val="E1ECD4"/>
            </a:solidFill>
            <a:ln w="1016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/>
              <a:r>
                <a:rPr lang="en-US" altLang="ko-KR" b="1" dirty="0">
                  <a:ln>
                    <a:solidFill>
                      <a:srgbClr val="153B86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anose="020B0604020202020204" pitchFamily="34" charset="0"/>
                  <a:ea typeface="HY견고딕" panose="02030600000101010101" pitchFamily="18" charset="-127"/>
                  <a:cs typeface="Arial" panose="020B0604020202020204" pitchFamily="34" charset="0"/>
                </a:rPr>
                <a:t>Decision </a:t>
              </a:r>
              <a:r>
                <a:rPr lang="en-US" altLang="ko-KR" b="1" dirty="0" smtClean="0">
                  <a:ln>
                    <a:solidFill>
                      <a:srgbClr val="153B86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anose="020B0604020202020204" pitchFamily="34" charset="0"/>
                  <a:ea typeface="HY견고딕" panose="02030600000101010101" pitchFamily="18" charset="-127"/>
                  <a:cs typeface="Arial" panose="020B0604020202020204" pitchFamily="34" charset="0"/>
                </a:rPr>
                <a:t>on Greenhouse Gas </a:t>
              </a:r>
            </a:p>
            <a:p>
              <a:pPr algn="ctr"/>
              <a:r>
                <a:rPr lang="en-US" altLang="ko-KR" sz="1600" b="1" dirty="0" smtClean="0">
                  <a:ln>
                    <a:solidFill>
                      <a:srgbClr val="153B86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anose="020B0604020202020204" pitchFamily="34" charset="0"/>
                  <a:ea typeface="HY견고딕" panose="02030600000101010101" pitchFamily="18" charset="-127"/>
                  <a:cs typeface="Arial" panose="020B0604020202020204" pitchFamily="34" charset="0"/>
                </a:rPr>
                <a:t>(GHG)</a:t>
              </a:r>
            </a:p>
            <a:p>
              <a:pPr algn="ctr"/>
              <a:r>
                <a:rPr lang="en-US" altLang="ko-KR" b="1" dirty="0" smtClean="0">
                  <a:ln>
                    <a:solidFill>
                      <a:srgbClr val="153B86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anose="020B0604020202020204" pitchFamily="34" charset="0"/>
                  <a:ea typeface="HY견고딕" panose="02030600000101010101" pitchFamily="18" charset="-127"/>
                  <a:cs typeface="Arial" panose="020B0604020202020204" pitchFamily="34" charset="0"/>
                </a:rPr>
                <a:t>reduction period</a:t>
              </a:r>
              <a:endParaRPr lang="en-US" altLang="ko-KR" b="1" dirty="0">
                <a:ln>
                  <a:solidFill>
                    <a:srgbClr val="153B86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HY견고딕" panose="02030600000101010101" pitchFamily="18" charset="-127"/>
                <a:cs typeface="Arial" panose="020B0604020202020204" pitchFamily="34" charset="0"/>
              </a:endParaRPr>
            </a:p>
          </p:txBody>
        </p:sp>
        <p:sp>
          <p:nvSpPr>
            <p:cNvPr id="201" name="모서리가 둥근 직사각형 163">
              <a:extLst>
                <a:ext uri="{FF2B5EF4-FFF2-40B4-BE49-F238E27FC236}">
                  <a16:creationId xmlns="" xmlns:a16="http://schemas.microsoft.com/office/drawing/2014/main" id="{3799CC2D-06D4-4DCA-850D-1400625EEA8C}"/>
                </a:ext>
              </a:extLst>
            </p:cNvPr>
            <p:cNvSpPr/>
            <p:nvPr/>
          </p:nvSpPr>
          <p:spPr>
            <a:xfrm>
              <a:off x="2541147" y="4434840"/>
              <a:ext cx="1516688" cy="1628934"/>
            </a:xfrm>
            <a:prstGeom prst="roundRect">
              <a:avLst>
                <a:gd name="adj" fmla="val 4609"/>
              </a:avLst>
            </a:prstGeom>
            <a:solidFill>
              <a:srgbClr val="DCE9CD"/>
            </a:solidFill>
            <a:ln w="1016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/>
              <a:r>
                <a:rPr lang="en-US" altLang="ko-KR" b="1" dirty="0">
                  <a:ln>
                    <a:solidFill>
                      <a:srgbClr val="153B86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anose="020B0604020202020204" pitchFamily="34" charset="0"/>
                  <a:ea typeface="HY견고딕" panose="02030600000101010101" pitchFamily="18" charset="-127"/>
                  <a:cs typeface="Arial" panose="020B0604020202020204" pitchFamily="34" charset="0"/>
                </a:rPr>
                <a:t>Calculation of </a:t>
              </a:r>
              <a:r>
                <a:rPr lang="en-US" altLang="ko-KR" b="1" dirty="0" smtClean="0">
                  <a:ln>
                    <a:solidFill>
                      <a:srgbClr val="153B86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anose="020B0604020202020204" pitchFamily="34" charset="0"/>
                  <a:ea typeface="HY견고딕" panose="02030600000101010101" pitchFamily="18" charset="-127"/>
                  <a:cs typeface="Arial" panose="020B0604020202020204" pitchFamily="34" charset="0"/>
                </a:rPr>
                <a:t>Estimated Reduction</a:t>
              </a:r>
              <a:endParaRPr lang="en-US" altLang="ko-KR" b="1" dirty="0">
                <a:ln>
                  <a:solidFill>
                    <a:srgbClr val="153B86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HY견고딕" panose="02030600000101010101" pitchFamily="18" charset="-127"/>
                <a:cs typeface="Arial" panose="020B0604020202020204" pitchFamily="34" charset="0"/>
              </a:endParaRPr>
            </a:p>
          </p:txBody>
        </p:sp>
        <p:sp>
          <p:nvSpPr>
            <p:cNvPr id="202" name="모서리가 둥근 직사각형 163">
              <a:extLst>
                <a:ext uri="{FF2B5EF4-FFF2-40B4-BE49-F238E27FC236}">
                  <a16:creationId xmlns="" xmlns:a16="http://schemas.microsoft.com/office/drawing/2014/main" id="{E2FDD4BF-C38D-4597-996A-B5B91C29DC69}"/>
                </a:ext>
              </a:extLst>
            </p:cNvPr>
            <p:cNvSpPr/>
            <p:nvPr/>
          </p:nvSpPr>
          <p:spPr>
            <a:xfrm>
              <a:off x="4369788" y="4434840"/>
              <a:ext cx="1516688" cy="1628934"/>
            </a:xfrm>
            <a:prstGeom prst="roundRect">
              <a:avLst>
                <a:gd name="adj" fmla="val 5279"/>
              </a:avLst>
            </a:prstGeom>
            <a:solidFill>
              <a:srgbClr val="CCDFB7"/>
            </a:solidFill>
            <a:ln w="1016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/>
              <a:r>
                <a:rPr lang="en-US" altLang="ko-KR" b="1" dirty="0">
                  <a:ln>
                    <a:solidFill>
                      <a:srgbClr val="153B86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anose="020B0604020202020204" pitchFamily="34" charset="0"/>
                  <a:ea typeface="HY견고딕" panose="02030600000101010101" pitchFamily="18" charset="-127"/>
                  <a:cs typeface="Arial" panose="020B0604020202020204" pitchFamily="34" charset="0"/>
                </a:rPr>
                <a:t>Conversion of </a:t>
              </a:r>
              <a:r>
                <a:rPr lang="en-US" altLang="ko-KR" b="1" dirty="0" smtClean="0">
                  <a:ln>
                    <a:solidFill>
                      <a:srgbClr val="153B86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anose="020B0604020202020204" pitchFamily="34" charset="0"/>
                  <a:ea typeface="HY견고딕" panose="02030600000101010101" pitchFamily="18" charset="-127"/>
                  <a:cs typeface="Arial" panose="020B0604020202020204" pitchFamily="34" charset="0"/>
                </a:rPr>
                <a:t>Reduction </a:t>
              </a:r>
              <a:r>
                <a:rPr lang="en-US" altLang="ko-KR" b="1" dirty="0">
                  <a:ln>
                    <a:solidFill>
                      <a:srgbClr val="153B86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anose="020B0604020202020204" pitchFamily="34" charset="0"/>
                  <a:ea typeface="HY견고딕" panose="02030600000101010101" pitchFamily="18" charset="-127"/>
                  <a:cs typeface="Arial" panose="020B0604020202020204" pitchFamily="34" charset="0"/>
                </a:rPr>
                <a:t>into </a:t>
              </a:r>
              <a:r>
                <a:rPr lang="en-US" altLang="ko-KR" b="1" dirty="0" smtClean="0">
                  <a:ln>
                    <a:solidFill>
                      <a:srgbClr val="153B86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anose="020B0604020202020204" pitchFamily="34" charset="0"/>
                  <a:ea typeface="HY견고딕" panose="02030600000101010101" pitchFamily="18" charset="-127"/>
                  <a:cs typeface="Arial" panose="020B0604020202020204" pitchFamily="34" charset="0"/>
                </a:rPr>
                <a:t>Value</a:t>
              </a:r>
              <a:endParaRPr lang="en-US" altLang="ko-KR" b="1" dirty="0">
                <a:ln>
                  <a:solidFill>
                    <a:srgbClr val="153B86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HY견고딕" panose="02030600000101010101" pitchFamily="18" charset="-127"/>
                <a:cs typeface="Arial" panose="020B0604020202020204" pitchFamily="34" charset="0"/>
              </a:endParaRPr>
            </a:p>
            <a:p>
              <a:pPr algn="ctr"/>
              <a:r>
                <a:rPr lang="en-US" altLang="ko-KR" b="1" dirty="0">
                  <a:ln>
                    <a:solidFill>
                      <a:srgbClr val="153B86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anose="020B0604020202020204" pitchFamily="34" charset="0"/>
                  <a:ea typeface="HY견고딕" panose="02030600000101010101" pitchFamily="18" charset="-127"/>
                  <a:cs typeface="Arial" panose="020B0604020202020204" pitchFamily="34" charset="0"/>
                </a:rPr>
                <a:t>(x Carbon </a:t>
              </a:r>
              <a:r>
                <a:rPr lang="en-US" altLang="ko-KR" b="1" dirty="0" smtClean="0">
                  <a:ln>
                    <a:solidFill>
                      <a:srgbClr val="153B86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anose="020B0604020202020204" pitchFamily="34" charset="0"/>
                  <a:ea typeface="HY견고딕" panose="02030600000101010101" pitchFamily="18" charset="-127"/>
                  <a:cs typeface="Arial" panose="020B0604020202020204" pitchFamily="34" charset="0"/>
                </a:rPr>
                <a:t>Price</a:t>
              </a:r>
              <a:r>
                <a:rPr lang="en-US" altLang="ko-KR" b="1" dirty="0">
                  <a:ln>
                    <a:solidFill>
                      <a:srgbClr val="153B86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anose="020B0604020202020204" pitchFamily="34" charset="0"/>
                  <a:ea typeface="HY견고딕" panose="02030600000101010101" pitchFamily="18" charset="-127"/>
                  <a:cs typeface="Arial" panose="020B0604020202020204" pitchFamily="34" charset="0"/>
                </a:rPr>
                <a:t>)</a:t>
              </a:r>
            </a:p>
          </p:txBody>
        </p:sp>
        <p:sp>
          <p:nvSpPr>
            <p:cNvPr id="203" name="모서리가 둥근 직사각형 163">
              <a:extLst>
                <a:ext uri="{FF2B5EF4-FFF2-40B4-BE49-F238E27FC236}">
                  <a16:creationId xmlns="" xmlns:a16="http://schemas.microsoft.com/office/drawing/2014/main" id="{F924B469-6942-426A-A418-4AD01ABAF2B9}"/>
                </a:ext>
              </a:extLst>
            </p:cNvPr>
            <p:cNvSpPr/>
            <p:nvPr/>
          </p:nvSpPr>
          <p:spPr>
            <a:xfrm>
              <a:off x="6190837" y="4434840"/>
              <a:ext cx="1516688" cy="1628934"/>
            </a:xfrm>
            <a:prstGeom prst="roundRect">
              <a:avLst>
                <a:gd name="adj" fmla="val 4609"/>
              </a:avLst>
            </a:prstGeom>
            <a:solidFill>
              <a:srgbClr val="B7D29A"/>
            </a:solidFill>
            <a:ln w="1016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/>
              <a:r>
                <a:rPr lang="en-US" altLang="ko-KR" b="1" dirty="0">
                  <a:ln>
                    <a:solidFill>
                      <a:srgbClr val="153B86">
                        <a:alpha val="0"/>
                      </a:srgbClr>
                    </a:solidFill>
                  </a:ln>
                  <a:solidFill>
                    <a:srgbClr val="404040"/>
                  </a:solidFill>
                  <a:latin typeface="Arial" panose="020B0604020202020204" pitchFamily="34" charset="0"/>
                  <a:ea typeface="HY견고딕" panose="02030600000101010101" pitchFamily="18" charset="-127"/>
                  <a:cs typeface="Arial" panose="020B0604020202020204" pitchFamily="34" charset="0"/>
                </a:rPr>
                <a:t>Present </a:t>
              </a:r>
              <a:r>
                <a:rPr lang="en-US" altLang="ko-KR" b="1" dirty="0" smtClean="0">
                  <a:ln>
                    <a:solidFill>
                      <a:srgbClr val="153B86">
                        <a:alpha val="0"/>
                      </a:srgbClr>
                    </a:solidFill>
                  </a:ln>
                  <a:solidFill>
                    <a:srgbClr val="404040"/>
                  </a:solidFill>
                  <a:latin typeface="Arial" panose="020B0604020202020204" pitchFamily="34" charset="0"/>
                  <a:ea typeface="HY견고딕" panose="02030600000101010101" pitchFamily="18" charset="-127"/>
                  <a:cs typeface="Arial" panose="020B0604020202020204" pitchFamily="34" charset="0"/>
                </a:rPr>
                <a:t>Value</a:t>
              </a:r>
              <a:endParaRPr lang="en-US" altLang="ko-KR" b="1" dirty="0">
                <a:ln>
                  <a:solidFill>
                    <a:srgbClr val="153B86">
                      <a:alpha val="0"/>
                    </a:srgbClr>
                  </a:solidFill>
                </a:ln>
                <a:solidFill>
                  <a:srgbClr val="404040"/>
                </a:solidFill>
                <a:latin typeface="Arial" panose="020B0604020202020204" pitchFamily="34" charset="0"/>
                <a:ea typeface="HY견고딕" panose="02030600000101010101" pitchFamily="18" charset="-127"/>
                <a:cs typeface="Arial" panose="020B0604020202020204" pitchFamily="34" charset="0"/>
              </a:endParaRPr>
            </a:p>
            <a:p>
              <a:pPr algn="ctr"/>
              <a:r>
                <a:rPr lang="en-US" altLang="ko-KR" sz="1600" b="1" dirty="0">
                  <a:ln>
                    <a:solidFill>
                      <a:srgbClr val="153B86">
                        <a:alpha val="0"/>
                      </a:srgbClr>
                    </a:solidFill>
                  </a:ln>
                  <a:solidFill>
                    <a:srgbClr val="404040"/>
                  </a:solidFill>
                  <a:latin typeface="Arial" panose="020B0604020202020204" pitchFamily="34" charset="0"/>
                  <a:ea typeface="HY견고딕" panose="02030600000101010101" pitchFamily="18" charset="-127"/>
                  <a:cs typeface="Arial" panose="020B0604020202020204" pitchFamily="34" charset="0"/>
                </a:rPr>
                <a:t>(Discount applied</a:t>
              </a:r>
              <a:r>
                <a:rPr lang="en-US" altLang="ko-KR" sz="1600" dirty="0">
                  <a:ln>
                    <a:solidFill>
                      <a:srgbClr val="153B86">
                        <a:alpha val="0"/>
                      </a:srgbClr>
                    </a:solidFill>
                  </a:ln>
                  <a:solidFill>
                    <a:srgbClr val="404040"/>
                  </a:solidFill>
                  <a:latin typeface="Arial" panose="020B0604020202020204" pitchFamily="34" charset="0"/>
                  <a:ea typeface="HY견고딕" panose="02030600000101010101" pitchFamily="18" charset="-127"/>
                  <a:cs typeface="Arial" panose="020B0604020202020204" pitchFamily="34" charset="0"/>
                </a:rPr>
                <a:t>)</a:t>
              </a:r>
            </a:p>
          </p:txBody>
        </p:sp>
      </p:grpSp>
      <p:sp>
        <p:nvSpPr>
          <p:cNvPr id="34" name="텍스트 개체 틀 1"/>
          <p:cNvSpPr>
            <a:spLocks noGrp="1"/>
          </p:cNvSpPr>
          <p:nvPr>
            <p:ph type="body" sz="quarter" idx="10"/>
          </p:nvPr>
        </p:nvSpPr>
        <p:spPr>
          <a:xfrm>
            <a:off x="285232" y="203055"/>
            <a:ext cx="9178809" cy="430887"/>
          </a:xfrm>
        </p:spPr>
        <p:txBody>
          <a:bodyPr/>
          <a:lstStyle/>
          <a:p>
            <a:r>
              <a:rPr lang="en-US" altLang="ko-KR" sz="2800" dirty="0"/>
              <a:t>IV. Guarantee for Green Financing</a:t>
            </a:r>
          </a:p>
        </p:txBody>
      </p:sp>
      <p:sp>
        <p:nvSpPr>
          <p:cNvPr id="32" name="직사각형 31">
            <a:extLst>
              <a:ext uri="{FF2B5EF4-FFF2-40B4-BE49-F238E27FC236}">
                <a16:creationId xmlns:a16="http://schemas.microsoft.com/office/drawing/2014/main" xmlns="" id="{8D1C2581-0D83-4EC1-867F-0A820E3393E2}"/>
              </a:ext>
            </a:extLst>
          </p:cNvPr>
          <p:cNvSpPr/>
          <p:nvPr/>
        </p:nvSpPr>
        <p:spPr>
          <a:xfrm>
            <a:off x="4576694" y="2000570"/>
            <a:ext cx="363507" cy="28823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457200" latinLnBrk="0">
              <a:defRPr/>
            </a:pPr>
            <a:endParaRPr lang="ko-KR" altLang="en-US" sz="1400" kern="0" dirty="0">
              <a:solidFill>
                <a:prstClr val="black">
                  <a:lumMod val="75000"/>
                  <a:lumOff val="25000"/>
                </a:prstClr>
              </a:solidFill>
              <a:latin typeface="Arial" panose="020B0604020202020204" pitchFamily="34" charset="0"/>
              <a:ea typeface="HY견고딕" panose="02030600000101010101" pitchFamily="18" charset="-12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789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텍스트 개체 틀 1"/>
          <p:cNvSpPr>
            <a:spLocks noGrp="1"/>
          </p:cNvSpPr>
          <p:nvPr>
            <p:ph type="body" sz="quarter" idx="10"/>
          </p:nvPr>
        </p:nvSpPr>
        <p:spPr>
          <a:xfrm>
            <a:off x="285232" y="203055"/>
            <a:ext cx="9178809" cy="430887"/>
          </a:xfrm>
        </p:spPr>
        <p:txBody>
          <a:bodyPr/>
          <a:lstStyle/>
          <a:p>
            <a:r>
              <a:rPr lang="en-US" altLang="ko-KR" sz="2800" dirty="0"/>
              <a:t>IV. Guarantee for Green Financing</a:t>
            </a:r>
          </a:p>
        </p:txBody>
      </p:sp>
      <p:sp>
        <p:nvSpPr>
          <p:cNvPr id="35" name="모서리가 둥근 직사각형 163">
            <a:extLst>
              <a:ext uri="{FF2B5EF4-FFF2-40B4-BE49-F238E27FC236}">
                <a16:creationId xmlns="" xmlns:a16="http://schemas.microsoft.com/office/drawing/2014/main" id="{4BC0BE71-9348-4DDB-A96D-64823212FB6D}"/>
              </a:ext>
            </a:extLst>
          </p:cNvPr>
          <p:cNvSpPr/>
          <p:nvPr/>
        </p:nvSpPr>
        <p:spPr>
          <a:xfrm>
            <a:off x="3422352" y="4714802"/>
            <a:ext cx="8182043" cy="576000"/>
          </a:xfrm>
          <a:prstGeom prst="roundRect">
            <a:avLst>
              <a:gd name="adj" fmla="val 4249"/>
            </a:avLst>
          </a:prstGeom>
          <a:solidFill>
            <a:schemeClr val="bg1"/>
          </a:solidFill>
          <a:ln w="6350">
            <a:solidFill>
              <a:srgbClr val="92BA6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108000" bIns="0" rtlCol="0" anchor="ctr"/>
          <a:lstStyle/>
          <a:p>
            <a:pPr defTabSz="179388"/>
            <a:r>
              <a:rPr lang="en-US" altLang="ko-KR" spc="-50" dirty="0" smtClean="0">
                <a:ln>
                  <a:solidFill>
                    <a:srgbClr val="153B86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  <a:alpha val="76000"/>
                  </a:schemeClr>
                </a:solidFill>
                <a:latin typeface="Arial" panose="020B0604020202020204" pitchFamily="34" charset="0"/>
                <a:ea typeface="HY견고딕" panose="02030600000101010101" pitchFamily="18" charset="-127"/>
                <a:cs typeface="Arial" panose="020B0604020202020204" pitchFamily="34" charset="0"/>
              </a:rPr>
              <a:t>Each year support</a:t>
            </a:r>
            <a:r>
              <a:rPr lang="en-US" altLang="ko-KR" b="1" spc="-50" dirty="0" smtClean="0">
                <a:ln>
                  <a:solidFill>
                    <a:srgbClr val="153B86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  <a:alpha val="76000"/>
                  </a:schemeClr>
                </a:solidFill>
                <a:latin typeface="Arial" panose="020B0604020202020204" pitchFamily="34" charset="0"/>
                <a:ea typeface="HY견고딕" panose="02030600000101010101" pitchFamily="18" charset="-127"/>
                <a:cs typeface="Arial" panose="020B0604020202020204" pitchFamily="34" charset="0"/>
              </a:rPr>
              <a:t> </a:t>
            </a:r>
            <a:r>
              <a:rPr lang="en-US" altLang="ko-KR" b="1" spc="-50" dirty="0">
                <a:ln>
                  <a:solidFill>
                    <a:srgbClr val="153B86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  <a:alpha val="76000"/>
                  </a:schemeClr>
                </a:solidFill>
                <a:latin typeface="Arial" panose="020B0604020202020204" pitchFamily="34" charset="0"/>
                <a:ea typeface="HY견고딕" panose="02030600000101010101" pitchFamily="18" charset="-127"/>
                <a:cs typeface="Arial" panose="020B0604020202020204" pitchFamily="34" charset="0"/>
              </a:rPr>
              <a:t>KRW </a:t>
            </a:r>
            <a:r>
              <a:rPr lang="en-US" altLang="ko-KR" b="1" spc="-50" dirty="0" smtClean="0">
                <a:ln>
                  <a:solidFill>
                    <a:srgbClr val="153B86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  <a:alpha val="76000"/>
                  </a:schemeClr>
                </a:solidFill>
                <a:latin typeface="Arial" panose="020B0604020202020204" pitchFamily="34" charset="0"/>
                <a:ea typeface="HY견고딕" panose="02030600000101010101" pitchFamily="18" charset="-127"/>
                <a:cs typeface="Arial" panose="020B0604020202020204" pitchFamily="34" charset="0"/>
              </a:rPr>
              <a:t>500 </a:t>
            </a:r>
            <a:r>
              <a:rPr lang="en-US" altLang="ko-KR" b="1" spc="-50" dirty="0">
                <a:ln>
                  <a:solidFill>
                    <a:srgbClr val="153B86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  <a:alpha val="76000"/>
                  </a:schemeClr>
                </a:solidFill>
                <a:latin typeface="Arial" panose="020B0604020202020204" pitchFamily="34" charset="0"/>
                <a:ea typeface="HY견고딕" panose="02030600000101010101" pitchFamily="18" charset="-127"/>
                <a:cs typeface="Arial" panose="020B0604020202020204" pitchFamily="34" charset="0"/>
              </a:rPr>
              <a:t>billion </a:t>
            </a:r>
            <a:r>
              <a:rPr lang="en-US" altLang="ko-KR" b="1" spc="-50" dirty="0" smtClean="0">
                <a:ln>
                  <a:solidFill>
                    <a:srgbClr val="153B86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  <a:alpha val="76000"/>
                  </a:schemeClr>
                </a:solidFill>
                <a:latin typeface="Arial" panose="020B0604020202020204" pitchFamily="34" charset="0"/>
                <a:ea typeface="HY견고딕" panose="02030600000101010101" pitchFamily="18" charset="-127"/>
                <a:cs typeface="Arial" panose="020B0604020202020204" pitchFamily="34" charset="0"/>
              </a:rPr>
              <a:t>($500 million) </a:t>
            </a:r>
            <a:r>
              <a:rPr lang="en-US" altLang="ko-KR" spc="-50" dirty="0" smtClean="0">
                <a:ln>
                  <a:solidFill>
                    <a:srgbClr val="153B86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  <a:alpha val="76000"/>
                  </a:schemeClr>
                </a:solidFill>
                <a:latin typeface="Arial" panose="020B0604020202020204" pitchFamily="34" charset="0"/>
                <a:ea typeface="HY견고딕" panose="02030600000101010101" pitchFamily="18" charset="-127"/>
                <a:cs typeface="Arial" panose="020B0604020202020204" pitchFamily="34" charset="0"/>
              </a:rPr>
              <a:t>for Green Financing</a:t>
            </a:r>
            <a:endParaRPr lang="en-US" altLang="ko-KR" b="1" spc="-50" dirty="0">
              <a:ln>
                <a:solidFill>
                  <a:srgbClr val="153B86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  <a:alpha val="76000"/>
                </a:schemeClr>
              </a:solidFill>
              <a:latin typeface="Arial" panose="020B0604020202020204" pitchFamily="34" charset="0"/>
              <a:ea typeface="HY견고딕" panose="02030600000101010101" pitchFamily="18" charset="-127"/>
              <a:cs typeface="Arial" panose="020B0604020202020204" pitchFamily="34" charset="0"/>
            </a:endParaRPr>
          </a:p>
        </p:txBody>
      </p:sp>
      <p:sp>
        <p:nvSpPr>
          <p:cNvPr id="36" name="모서리가 둥근 직사각형 163">
            <a:extLst>
              <a:ext uri="{FF2B5EF4-FFF2-40B4-BE49-F238E27FC236}">
                <a16:creationId xmlns="" xmlns:a16="http://schemas.microsoft.com/office/drawing/2014/main" id="{D516E387-AEF9-4B37-A78F-DC7D5AA82BB1}"/>
              </a:ext>
            </a:extLst>
          </p:cNvPr>
          <p:cNvSpPr/>
          <p:nvPr/>
        </p:nvSpPr>
        <p:spPr>
          <a:xfrm>
            <a:off x="671311" y="4714802"/>
            <a:ext cx="2679041" cy="576000"/>
          </a:xfrm>
          <a:prstGeom prst="roundRect">
            <a:avLst>
              <a:gd name="adj" fmla="val 11023"/>
            </a:avLst>
          </a:prstGeom>
          <a:solidFill>
            <a:srgbClr val="92BA66"/>
          </a:solidFill>
          <a:ln w="1016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36000" rtlCol="0" anchor="ctr"/>
          <a:lstStyle/>
          <a:p>
            <a:pPr algn="ctr"/>
            <a:r>
              <a:rPr lang="en-US" altLang="ko-KR" b="1" dirty="0">
                <a:ln>
                  <a:solidFill>
                    <a:srgbClr val="153B86">
                      <a:alpha val="0"/>
                    </a:srgbClr>
                  </a:solidFill>
                </a:ln>
                <a:solidFill>
                  <a:prstClr val="white"/>
                </a:solidFill>
                <a:latin typeface="Arial" panose="020B0604020202020204" pitchFamily="34" charset="0"/>
                <a:ea typeface="HY견고딕" panose="02030600000101010101" pitchFamily="18" charset="-127"/>
                <a:cs typeface="Arial" panose="020B0604020202020204" pitchFamily="34" charset="0"/>
              </a:rPr>
              <a:t>Support </a:t>
            </a:r>
            <a:r>
              <a:rPr lang="en-US" altLang="ko-KR" b="1" dirty="0" smtClean="0">
                <a:ln>
                  <a:solidFill>
                    <a:srgbClr val="153B86">
                      <a:alpha val="0"/>
                    </a:srgbClr>
                  </a:solidFill>
                </a:ln>
                <a:solidFill>
                  <a:prstClr val="white"/>
                </a:solidFill>
                <a:latin typeface="Arial" panose="020B0604020202020204" pitchFamily="34" charset="0"/>
                <a:ea typeface="HY견고딕" panose="02030600000101010101" pitchFamily="18" charset="-127"/>
                <a:cs typeface="Arial" panose="020B0604020202020204" pitchFamily="34" charset="0"/>
              </a:rPr>
              <a:t>Scale</a:t>
            </a:r>
            <a:endParaRPr lang="en-US" altLang="ko-KR" b="1" dirty="0">
              <a:ln>
                <a:solidFill>
                  <a:srgbClr val="153B86">
                    <a:alpha val="0"/>
                  </a:srgbClr>
                </a:solidFill>
              </a:ln>
              <a:solidFill>
                <a:prstClr val="white"/>
              </a:solidFill>
              <a:latin typeface="Arial" panose="020B0604020202020204" pitchFamily="34" charset="0"/>
              <a:ea typeface="HY견고딕" panose="02030600000101010101" pitchFamily="18" charset="-127"/>
              <a:cs typeface="Arial" panose="020B0604020202020204" pitchFamily="34" charset="0"/>
            </a:endParaRPr>
          </a:p>
        </p:txBody>
      </p:sp>
      <p:sp>
        <p:nvSpPr>
          <p:cNvPr id="37" name="모서리가 둥근 직사각형 163">
            <a:extLst>
              <a:ext uri="{FF2B5EF4-FFF2-40B4-BE49-F238E27FC236}">
                <a16:creationId xmlns="" xmlns:a16="http://schemas.microsoft.com/office/drawing/2014/main" id="{92B30A5A-FC49-4379-87FD-34BB42A53BE9}"/>
              </a:ext>
            </a:extLst>
          </p:cNvPr>
          <p:cNvSpPr/>
          <p:nvPr/>
        </p:nvSpPr>
        <p:spPr>
          <a:xfrm>
            <a:off x="671311" y="6427920"/>
            <a:ext cx="11149899" cy="45719"/>
          </a:xfrm>
          <a:prstGeom prst="rect">
            <a:avLst/>
          </a:prstGeom>
          <a:solidFill>
            <a:srgbClr val="92BA66"/>
          </a:solidFill>
          <a:ln w="1016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36000" rtlCol="0" anchor="ctr"/>
          <a:lstStyle/>
          <a:p>
            <a:pPr algn="ctr"/>
            <a:endParaRPr lang="en-US" altLang="ko-KR" sz="1500" b="1" dirty="0">
              <a:ln>
                <a:solidFill>
                  <a:srgbClr val="153B86">
                    <a:alpha val="0"/>
                  </a:srgbClr>
                </a:solidFill>
              </a:ln>
              <a:solidFill>
                <a:prstClr val="white"/>
              </a:solidFill>
              <a:latin typeface="Arial" panose="020B0604020202020204" pitchFamily="34" charset="0"/>
              <a:ea typeface="HY견고딕" panose="02030600000101010101" pitchFamily="18" charset="-127"/>
              <a:cs typeface="Arial" panose="020B0604020202020204" pitchFamily="34" charset="0"/>
            </a:endParaRPr>
          </a:p>
        </p:txBody>
      </p:sp>
      <p:sp>
        <p:nvSpPr>
          <p:cNvPr id="38" name="모서리가 둥근 직사각형 163">
            <a:extLst>
              <a:ext uri="{FF2B5EF4-FFF2-40B4-BE49-F238E27FC236}">
                <a16:creationId xmlns="" xmlns:a16="http://schemas.microsoft.com/office/drawing/2014/main" id="{47270D42-26B0-4554-85C1-E596B4C6DBD2}"/>
              </a:ext>
            </a:extLst>
          </p:cNvPr>
          <p:cNvSpPr/>
          <p:nvPr/>
        </p:nvSpPr>
        <p:spPr>
          <a:xfrm flipV="1">
            <a:off x="671311" y="4593112"/>
            <a:ext cx="11149899" cy="45719"/>
          </a:xfrm>
          <a:prstGeom prst="rect">
            <a:avLst/>
          </a:prstGeom>
          <a:solidFill>
            <a:srgbClr val="B9B567"/>
          </a:solidFill>
          <a:ln w="1016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36000" rtlCol="0" anchor="ctr"/>
          <a:lstStyle/>
          <a:p>
            <a:pPr algn="ctr"/>
            <a:endParaRPr lang="en-US" altLang="ko-KR" sz="1500" b="1" dirty="0">
              <a:ln>
                <a:solidFill>
                  <a:srgbClr val="153B86">
                    <a:alpha val="0"/>
                  </a:srgbClr>
                </a:solidFill>
              </a:ln>
              <a:solidFill>
                <a:prstClr val="white"/>
              </a:solidFill>
              <a:latin typeface="Arial" panose="020B0604020202020204" pitchFamily="34" charset="0"/>
              <a:ea typeface="HY견고딕" panose="02030600000101010101" pitchFamily="18" charset="-127"/>
              <a:cs typeface="Arial" panose="020B0604020202020204" pitchFamily="34" charset="0"/>
            </a:endParaRPr>
          </a:p>
        </p:txBody>
      </p:sp>
      <p:sp>
        <p:nvSpPr>
          <p:cNvPr id="39" name="모서리가 둥근 직사각형 163">
            <a:extLst>
              <a:ext uri="{FF2B5EF4-FFF2-40B4-BE49-F238E27FC236}">
                <a16:creationId xmlns="" xmlns:a16="http://schemas.microsoft.com/office/drawing/2014/main" id="{80E7A6C9-0C46-4337-937B-B231AC6B571E}"/>
              </a:ext>
            </a:extLst>
          </p:cNvPr>
          <p:cNvSpPr/>
          <p:nvPr/>
        </p:nvSpPr>
        <p:spPr>
          <a:xfrm>
            <a:off x="671312" y="1480151"/>
            <a:ext cx="11149899" cy="3008293"/>
          </a:xfrm>
          <a:prstGeom prst="roundRect">
            <a:avLst>
              <a:gd name="adj" fmla="val 3760"/>
            </a:avLst>
          </a:prstGeom>
          <a:solidFill>
            <a:srgbClr val="EAEDF2"/>
          </a:solidFill>
          <a:ln w="63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179388"/>
            <a:endParaRPr lang="en-US" altLang="ko-KR" sz="1200" b="1" dirty="0">
              <a:ln>
                <a:solidFill>
                  <a:srgbClr val="153B86">
                    <a:alpha val="0"/>
                  </a:srgb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HY견고딕" panose="02030600000101010101" pitchFamily="18" charset="-127"/>
              <a:cs typeface="Arial" panose="020B0604020202020204" pitchFamily="34" charset="0"/>
            </a:endParaRPr>
          </a:p>
        </p:txBody>
      </p:sp>
      <p:sp>
        <p:nvSpPr>
          <p:cNvPr id="40" name="사각형: 둥근 모서리 174">
            <a:extLst>
              <a:ext uri="{FF2B5EF4-FFF2-40B4-BE49-F238E27FC236}">
                <a16:creationId xmlns="" xmlns:a16="http://schemas.microsoft.com/office/drawing/2014/main" id="{A3C941E3-3566-4F97-BD7E-0D9B594FCA65}"/>
              </a:ext>
            </a:extLst>
          </p:cNvPr>
          <p:cNvSpPr/>
          <p:nvPr/>
        </p:nvSpPr>
        <p:spPr>
          <a:xfrm>
            <a:off x="834844" y="1588031"/>
            <a:ext cx="5737748" cy="390492"/>
          </a:xfrm>
          <a:prstGeom prst="roundRect">
            <a:avLst>
              <a:gd name="adj" fmla="val 50000"/>
            </a:avLst>
          </a:prstGeom>
          <a:solidFill>
            <a:srgbClr val="526680"/>
          </a:solidFill>
          <a:ln>
            <a:noFill/>
          </a:ln>
        </p:spPr>
        <p:txBody>
          <a:bodyPr wrap="square" lIns="0" tIns="0" rIns="0" bIns="18000" anchor="ctr">
            <a:noAutofit/>
          </a:bodyPr>
          <a:lstStyle/>
          <a:p>
            <a:pPr algn="ctr"/>
            <a:r>
              <a:rPr lang="en-US" altLang="ko-KR" sz="2000" b="1" kern="0" dirty="0" smtClean="0">
                <a:ln>
                  <a:solidFill>
                    <a:schemeClr val="accent1">
                      <a:lumMod val="7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Monotype Sorts" pitchFamily="2" charset="2"/>
              </a:rPr>
              <a:t>Eligible Companies for Guarantee Support</a:t>
            </a:r>
            <a:endParaRPr lang="en-US" altLang="ko-KR" sz="2000" b="1" kern="0" dirty="0">
              <a:ln>
                <a:solidFill>
                  <a:schemeClr val="accent1">
                    <a:lumMod val="75000"/>
                    <a:alpha val="0"/>
                  </a:schemeClr>
                </a:solidFill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Monotype Sorts" pitchFamily="2" charset="2"/>
            </a:endParaRPr>
          </a:p>
        </p:txBody>
      </p:sp>
      <p:graphicFrame>
        <p:nvGraphicFramePr>
          <p:cNvPr id="41" name="표 40">
            <a:extLst>
              <a:ext uri="{FF2B5EF4-FFF2-40B4-BE49-F238E27FC236}">
                <a16:creationId xmlns="" xmlns:a16="http://schemas.microsoft.com/office/drawing/2014/main" id="{0B68C880-C0A6-4587-9564-92BE2DA8AC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4938078"/>
              </p:ext>
            </p:extLst>
          </p:nvPr>
        </p:nvGraphicFramePr>
        <p:xfrm>
          <a:off x="671313" y="5434954"/>
          <a:ext cx="10933081" cy="971209"/>
        </p:xfrm>
        <a:graphic>
          <a:graphicData uri="http://schemas.openxmlformats.org/drawingml/2006/table">
            <a:tbl>
              <a:tblPr/>
              <a:tblGrid>
                <a:gridCol w="190333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80595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80595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80595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80595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805950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390811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KoPub돋움체 Medium"/>
                          <a:ea typeface="KoPub돋움체 Medium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KoPub돋움체 Medium"/>
                          <a:ea typeface="KoPub돋움체 Medium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KoPub돋움체 Medium"/>
                          <a:ea typeface="KoPub돋움체 Medium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KoPub돋움체 Medium"/>
                          <a:ea typeface="KoPub돋움체 Medium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KoPub돋움체 Medium"/>
                          <a:ea typeface="KoPub돋움체 Medium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KoPub돋움체 Medium"/>
                          <a:ea typeface="KoPub돋움체 Medium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KoPub돋움체 Medium"/>
                          <a:ea typeface="KoPub돋움체 Medium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KoPub돋움체 Medium"/>
                          <a:ea typeface="KoPub돋움체 Medium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KoPub돋움체 Medium"/>
                          <a:ea typeface="KoPub돋움체 Medium"/>
                        </a:defRPr>
                      </a:lvl9pPr>
                    </a:lstStyle>
                    <a:p>
                      <a:pPr marL="0" marR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800" b="1" kern="1200" dirty="0" smtClean="0">
                          <a:ln>
                            <a:solidFill>
                              <a:schemeClr val="accent1">
                                <a:shade val="95000"/>
                                <a:satMod val="10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Year</a:t>
                      </a:r>
                      <a:endParaRPr lang="ko-KR" altLang="en-US" sz="1800" b="1" kern="1200" dirty="0">
                        <a:ln>
                          <a:solidFill>
                            <a:schemeClr val="accent1">
                              <a:shade val="95000"/>
                              <a:satMod val="105000"/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맑은 고딕" panose="020B0503020000020004" pitchFamily="50" charset="-127"/>
                        <a:cs typeface="Arial" panose="020B0604020202020204" pitchFamily="34" charset="0"/>
                      </a:endParaRPr>
                    </a:p>
                  </a:txBody>
                  <a:tcPr marL="72000" marR="72000" marT="17907" marB="17907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KoPub돋움체 Medium"/>
                          <a:ea typeface="KoPub돋움체 Medium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KoPub돋움체 Medium"/>
                          <a:ea typeface="KoPub돋움체 Medium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KoPub돋움체 Medium"/>
                          <a:ea typeface="KoPub돋움체 Medium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KoPub돋움체 Medium"/>
                          <a:ea typeface="KoPub돋움체 Medium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KoPub돋움체 Medium"/>
                          <a:ea typeface="KoPub돋움체 Medium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KoPub돋움체 Medium"/>
                          <a:ea typeface="KoPub돋움체 Medium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KoPub돋움체 Medium"/>
                          <a:ea typeface="KoPub돋움체 Medium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KoPub돋움체 Medium"/>
                          <a:ea typeface="KoPub돋움체 Medium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KoPub돋움체 Medium"/>
                          <a:ea typeface="KoPub돋움체 Medium"/>
                        </a:defRPr>
                      </a:lvl9pPr>
                    </a:lstStyle>
                    <a:p>
                      <a:pPr marL="0" marR="0" indent="0" algn="ctr" defTabSz="914400" rtl="0" eaLnBrk="1" fontAlgn="base" latinLnBrk="1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800" b="1" kern="1200" dirty="0" smtClean="0">
                          <a:ln>
                            <a:solidFill>
                              <a:schemeClr val="accent1">
                                <a:shade val="95000"/>
                                <a:satMod val="10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2021</a:t>
                      </a:r>
                      <a:endParaRPr lang="ko-KR" altLang="en-US" sz="1800" b="1" kern="1200" dirty="0">
                        <a:ln>
                          <a:solidFill>
                            <a:schemeClr val="accent1">
                              <a:shade val="95000"/>
                              <a:satMod val="105000"/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맑은 고딕" panose="020B0503020000020004" pitchFamily="50" charset="-127"/>
                        <a:cs typeface="Arial" panose="020B0604020202020204" pitchFamily="34" charset="0"/>
                      </a:endParaRPr>
                    </a:p>
                  </a:txBody>
                  <a:tcPr marL="72000" marR="72000" marT="17907" marB="17907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KoPub돋움체 Medium"/>
                          <a:ea typeface="KoPub돋움체 Medium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KoPub돋움체 Medium"/>
                          <a:ea typeface="KoPub돋움체 Medium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KoPub돋움체 Medium"/>
                          <a:ea typeface="KoPub돋움체 Medium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KoPub돋움체 Medium"/>
                          <a:ea typeface="KoPub돋움체 Medium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KoPub돋움체 Medium"/>
                          <a:ea typeface="KoPub돋움체 Medium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KoPub돋움체 Medium"/>
                          <a:ea typeface="KoPub돋움체 Medium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KoPub돋움체 Medium"/>
                          <a:ea typeface="KoPub돋움체 Medium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KoPub돋움체 Medium"/>
                          <a:ea typeface="KoPub돋움체 Medium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KoPub돋움체 Medium"/>
                          <a:ea typeface="KoPub돋움체 Medium"/>
                        </a:defRPr>
                      </a:lvl9pPr>
                    </a:lstStyle>
                    <a:p>
                      <a:pPr marL="0" marR="0" indent="0" algn="ctr" defTabSz="914400" rtl="0" eaLnBrk="1" fontAlgn="base" latinLnBrk="1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800" b="1" kern="1200" dirty="0">
                          <a:ln>
                            <a:solidFill>
                              <a:schemeClr val="accent1">
                                <a:shade val="95000"/>
                                <a:satMod val="10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2022</a:t>
                      </a:r>
                      <a:endParaRPr lang="ko-KR" altLang="en-US" sz="1800" b="1" kern="1200" dirty="0">
                        <a:ln>
                          <a:solidFill>
                            <a:schemeClr val="accent1">
                              <a:shade val="95000"/>
                              <a:satMod val="105000"/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맑은 고딕" panose="020B0503020000020004" pitchFamily="50" charset="-127"/>
                        <a:cs typeface="Arial" panose="020B0604020202020204" pitchFamily="34" charset="0"/>
                      </a:endParaRPr>
                    </a:p>
                  </a:txBody>
                  <a:tcPr marL="72000" marR="72000" marT="17907" marB="17907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KoPub돋움체 Medium"/>
                          <a:ea typeface="KoPub돋움체 Medium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KoPub돋움체 Medium"/>
                          <a:ea typeface="KoPub돋움체 Medium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KoPub돋움체 Medium"/>
                          <a:ea typeface="KoPub돋움체 Medium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KoPub돋움체 Medium"/>
                          <a:ea typeface="KoPub돋움체 Medium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KoPub돋움체 Medium"/>
                          <a:ea typeface="KoPub돋움체 Medium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KoPub돋움체 Medium"/>
                          <a:ea typeface="KoPub돋움체 Medium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KoPub돋움체 Medium"/>
                          <a:ea typeface="KoPub돋움체 Medium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KoPub돋움체 Medium"/>
                          <a:ea typeface="KoPub돋움체 Medium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KoPub돋움체 Medium"/>
                          <a:ea typeface="KoPub돋움체 Medium"/>
                        </a:defRPr>
                      </a:lvl9pPr>
                    </a:lstStyle>
                    <a:p>
                      <a:pPr marL="0" marR="0" indent="0" algn="ctr" defTabSz="914400" rtl="0" eaLnBrk="1" fontAlgn="base" latinLnBrk="1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800" b="1" kern="1200" dirty="0">
                          <a:ln>
                            <a:solidFill>
                              <a:schemeClr val="accent1">
                                <a:shade val="95000"/>
                                <a:satMod val="10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2023</a:t>
                      </a:r>
                      <a:endParaRPr lang="ko-KR" altLang="en-US" sz="1800" b="1" kern="1200" dirty="0">
                        <a:ln>
                          <a:solidFill>
                            <a:schemeClr val="accent1">
                              <a:shade val="95000"/>
                              <a:satMod val="105000"/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맑은 고딕" panose="020B0503020000020004" pitchFamily="50" charset="-127"/>
                        <a:cs typeface="Arial" panose="020B0604020202020204" pitchFamily="34" charset="0"/>
                      </a:endParaRPr>
                    </a:p>
                  </a:txBody>
                  <a:tcPr marL="72000" marR="72000" marT="17907" marB="17907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KoPub돋움체 Medium"/>
                          <a:ea typeface="KoPub돋움체 Medium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KoPub돋움체 Medium"/>
                          <a:ea typeface="KoPub돋움체 Medium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KoPub돋움체 Medium"/>
                          <a:ea typeface="KoPub돋움체 Medium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KoPub돋움체 Medium"/>
                          <a:ea typeface="KoPub돋움체 Medium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KoPub돋움체 Medium"/>
                          <a:ea typeface="KoPub돋움체 Medium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KoPub돋움체 Medium"/>
                          <a:ea typeface="KoPub돋움체 Medium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KoPub돋움체 Medium"/>
                          <a:ea typeface="KoPub돋움체 Medium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KoPub돋움체 Medium"/>
                          <a:ea typeface="KoPub돋움체 Medium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KoPub돋움체 Medium"/>
                          <a:ea typeface="KoPub돋움체 Medium"/>
                        </a:defRPr>
                      </a:lvl9pPr>
                    </a:lstStyle>
                    <a:p>
                      <a:pPr marL="0" marR="0" indent="0" algn="ctr" defTabSz="914400" rtl="0" eaLnBrk="1" fontAlgn="base" latinLnBrk="1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800" b="1" kern="1200" dirty="0">
                          <a:ln>
                            <a:solidFill>
                              <a:schemeClr val="accent1">
                                <a:shade val="95000"/>
                                <a:satMod val="10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2024</a:t>
                      </a:r>
                      <a:endParaRPr lang="ko-KR" altLang="en-US" sz="1800" b="1" kern="1200" dirty="0">
                        <a:ln>
                          <a:solidFill>
                            <a:schemeClr val="accent1">
                              <a:shade val="95000"/>
                              <a:satMod val="105000"/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맑은 고딕" panose="020B0503020000020004" pitchFamily="50" charset="-127"/>
                        <a:cs typeface="Arial" panose="020B0604020202020204" pitchFamily="34" charset="0"/>
                      </a:endParaRPr>
                    </a:p>
                  </a:txBody>
                  <a:tcPr marL="72000" marR="72000" marT="17907" marB="17907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KoPub돋움체 Medium"/>
                          <a:ea typeface="KoPub돋움체 Medium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KoPub돋움체 Medium"/>
                          <a:ea typeface="KoPub돋움체 Medium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KoPub돋움체 Medium"/>
                          <a:ea typeface="KoPub돋움체 Medium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KoPub돋움체 Medium"/>
                          <a:ea typeface="KoPub돋움체 Medium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KoPub돋움체 Medium"/>
                          <a:ea typeface="KoPub돋움체 Medium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KoPub돋움체 Medium"/>
                          <a:ea typeface="KoPub돋움체 Medium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KoPub돋움체 Medium"/>
                          <a:ea typeface="KoPub돋움체 Medium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KoPub돋움체 Medium"/>
                          <a:ea typeface="KoPub돋움체 Medium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KoPub돋움체 Medium"/>
                          <a:ea typeface="KoPub돋움체 Medium"/>
                        </a:defRPr>
                      </a:lvl9pPr>
                    </a:lstStyle>
                    <a:p>
                      <a:pPr marL="0" marR="0" indent="0" algn="ctr" defTabSz="914400" rtl="0" eaLnBrk="1" fontAlgn="base" latinLnBrk="1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800" b="1" kern="1200" dirty="0">
                          <a:ln>
                            <a:solidFill>
                              <a:schemeClr val="accent1">
                                <a:shade val="95000"/>
                                <a:satMod val="10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Total</a:t>
                      </a:r>
                      <a:endParaRPr lang="ko-KR" altLang="en-US" sz="1800" b="1" kern="1200" dirty="0">
                        <a:ln>
                          <a:solidFill>
                            <a:schemeClr val="accent1">
                              <a:shade val="95000"/>
                              <a:satMod val="105000"/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맑은 고딕" panose="020B0503020000020004" pitchFamily="50" charset="-127"/>
                        <a:cs typeface="Arial" panose="020B0604020202020204" pitchFamily="34" charset="0"/>
                      </a:endParaRPr>
                    </a:p>
                  </a:txBody>
                  <a:tcPr marL="72000" marR="72000" marT="17907" marB="17907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96483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KoPub돋움체 Medium"/>
                          <a:ea typeface="KoPub돋움체 Medium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KoPub돋움체 Medium"/>
                          <a:ea typeface="KoPub돋움체 Medium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KoPub돋움체 Medium"/>
                          <a:ea typeface="KoPub돋움체 Medium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KoPub돋움체 Medium"/>
                          <a:ea typeface="KoPub돋움체 Medium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KoPub돋움체 Medium"/>
                          <a:ea typeface="KoPub돋움체 Medium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KoPub돋움체 Medium"/>
                          <a:ea typeface="KoPub돋움체 Medium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KoPub돋움체 Medium"/>
                          <a:ea typeface="KoPub돋움체 Medium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KoPub돋움체 Medium"/>
                          <a:ea typeface="KoPub돋움체 Medium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KoPub돋움체 Medium"/>
                          <a:ea typeface="KoPub돋움체 Medium"/>
                        </a:defRPr>
                      </a:lvl9pPr>
                    </a:lstStyle>
                    <a:p>
                      <a:pPr marL="0" marR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800" b="1" kern="1200" dirty="0" smtClean="0">
                          <a:ln>
                            <a:solidFill>
                              <a:schemeClr val="accent1">
                                <a:shade val="95000"/>
                                <a:satMod val="10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Amount</a:t>
                      </a:r>
                      <a:endParaRPr lang="ko-KR" altLang="en-US" sz="1800" b="1" kern="1200" dirty="0">
                        <a:ln>
                          <a:solidFill>
                            <a:schemeClr val="accent1">
                              <a:shade val="95000"/>
                              <a:satMod val="105000"/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맑은 고딕" panose="020B0503020000020004" pitchFamily="50" charset="-127"/>
                        <a:cs typeface="Arial" panose="020B0604020202020204" pitchFamily="34" charset="0"/>
                      </a:endParaRPr>
                    </a:p>
                  </a:txBody>
                  <a:tcPr marL="72000" marR="72000" marT="17907" marB="17907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KoPub돋움체 Medium"/>
                          <a:ea typeface="KoPub돋움체 Medium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KoPub돋움체 Medium"/>
                          <a:ea typeface="KoPub돋움체 Medium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KoPub돋움체 Medium"/>
                          <a:ea typeface="KoPub돋움체 Medium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KoPub돋움체 Medium"/>
                          <a:ea typeface="KoPub돋움체 Medium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KoPub돋움체 Medium"/>
                          <a:ea typeface="KoPub돋움체 Medium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KoPub돋움체 Medium"/>
                          <a:ea typeface="KoPub돋움체 Medium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KoPub돋움체 Medium"/>
                          <a:ea typeface="KoPub돋움체 Medium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KoPub돋움체 Medium"/>
                          <a:ea typeface="KoPub돋움체 Medium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KoPub돋움체 Medium"/>
                          <a:ea typeface="KoPub돋움체 Medium"/>
                        </a:defRPr>
                      </a:lvl9pPr>
                    </a:lstStyle>
                    <a:p>
                      <a:pPr marL="0" marR="0" indent="0" algn="ctr" defTabSz="914400" rtl="0" eaLnBrk="1" fontAlgn="base" latinLnBrk="1" hangingPunct="1">
                        <a:lnSpc>
                          <a:spcPct val="11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tabLst>
                          <a:tab pos="1295400" algn="l"/>
                        </a:tabLst>
                      </a:pPr>
                      <a:r>
                        <a:rPr lang="en-US" sz="1800" kern="1200" dirty="0" smtClean="0">
                          <a:ln>
                            <a:solidFill>
                              <a:schemeClr val="accent1">
                                <a:shade val="95000"/>
                                <a:satMod val="10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HY견고딕" panose="02030600000101010101" pitchFamily="18" charset="-127"/>
                          <a:cs typeface="Arial" panose="020B0604020202020204" pitchFamily="34" charset="0"/>
                        </a:rPr>
                        <a:t>$500,000,000</a:t>
                      </a:r>
                      <a:endParaRPr lang="en-US" sz="1800" kern="1200" dirty="0">
                        <a:ln>
                          <a:solidFill>
                            <a:schemeClr val="accent1">
                              <a:shade val="95000"/>
                              <a:satMod val="105000"/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  <a:ea typeface="HY견고딕" panose="02030600000101010101" pitchFamily="18" charset="-127"/>
                        <a:cs typeface="Arial" panose="020B0604020202020204" pitchFamily="34" charset="0"/>
                      </a:endParaRPr>
                    </a:p>
                  </a:txBody>
                  <a:tcPr marL="72000" marR="72000" marT="17907" marB="17907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KoPub돋움체 Medium"/>
                          <a:ea typeface="KoPub돋움체 Medium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KoPub돋움체 Medium"/>
                          <a:ea typeface="KoPub돋움체 Medium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KoPub돋움체 Medium"/>
                          <a:ea typeface="KoPub돋움체 Medium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KoPub돋움체 Medium"/>
                          <a:ea typeface="KoPub돋움체 Medium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KoPub돋움체 Medium"/>
                          <a:ea typeface="KoPub돋움체 Medium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KoPub돋움체 Medium"/>
                          <a:ea typeface="KoPub돋움체 Medium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KoPub돋움체 Medium"/>
                          <a:ea typeface="KoPub돋움체 Medium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KoPub돋움체 Medium"/>
                          <a:ea typeface="KoPub돋움체 Medium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KoPub돋움체 Medium"/>
                          <a:ea typeface="KoPub돋움체 Medium"/>
                        </a:defRPr>
                      </a:lvl9pPr>
                    </a:lstStyle>
                    <a:p>
                      <a:pPr marL="0" marR="0" indent="0" algn="ctr" defTabSz="914400" rtl="0" eaLnBrk="1" fontAlgn="base" latinLnBrk="1" hangingPunct="1">
                        <a:lnSpc>
                          <a:spcPct val="11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tabLst>
                          <a:tab pos="1295400" algn="l"/>
                        </a:tabLst>
                      </a:pPr>
                      <a:r>
                        <a:rPr lang="en-US" altLang="ko-KR" sz="1800" kern="1200" dirty="0" smtClean="0">
                          <a:ln>
                            <a:solidFill>
                              <a:schemeClr val="accent1">
                                <a:shade val="95000"/>
                                <a:satMod val="10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HY견고딕" panose="02030600000101010101" pitchFamily="18" charset="-127"/>
                          <a:cs typeface="Arial" panose="020B0604020202020204" pitchFamily="34" charset="0"/>
                        </a:rPr>
                        <a:t>$500,000,000</a:t>
                      </a:r>
                      <a:endParaRPr lang="en-US" altLang="ko-KR" sz="1800" kern="1200" dirty="0">
                        <a:ln>
                          <a:solidFill>
                            <a:schemeClr val="accent1">
                              <a:shade val="95000"/>
                              <a:satMod val="105000"/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  <a:ea typeface="HY견고딕" panose="02030600000101010101" pitchFamily="18" charset="-127"/>
                        <a:cs typeface="Arial" panose="020B0604020202020204" pitchFamily="34" charset="0"/>
                      </a:endParaRPr>
                    </a:p>
                  </a:txBody>
                  <a:tcPr marL="72000" marR="72000" marT="17907" marB="17907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KoPub돋움체 Medium"/>
                          <a:ea typeface="KoPub돋움체 Medium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KoPub돋움체 Medium"/>
                          <a:ea typeface="KoPub돋움체 Medium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KoPub돋움체 Medium"/>
                          <a:ea typeface="KoPub돋움체 Medium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KoPub돋움체 Medium"/>
                          <a:ea typeface="KoPub돋움체 Medium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KoPub돋움체 Medium"/>
                          <a:ea typeface="KoPub돋움체 Medium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KoPub돋움체 Medium"/>
                          <a:ea typeface="KoPub돋움체 Medium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KoPub돋움체 Medium"/>
                          <a:ea typeface="KoPub돋움체 Medium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KoPub돋움체 Medium"/>
                          <a:ea typeface="KoPub돋움체 Medium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KoPub돋움체 Medium"/>
                          <a:ea typeface="KoPub돋움체 Medium"/>
                        </a:defRPr>
                      </a:lvl9pPr>
                    </a:lstStyle>
                    <a:p>
                      <a:pPr marL="0" marR="0" indent="0" algn="ctr" defTabSz="914400" rtl="0" eaLnBrk="1" fontAlgn="base" latinLnBrk="1" hangingPunct="1">
                        <a:lnSpc>
                          <a:spcPct val="11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tabLst>
                          <a:tab pos="1295400" algn="l"/>
                        </a:tabLst>
                      </a:pPr>
                      <a:r>
                        <a:rPr lang="en-US" altLang="ko-KR" sz="1800" kern="1200" dirty="0" smtClean="0">
                          <a:ln>
                            <a:solidFill>
                              <a:schemeClr val="accent1">
                                <a:shade val="95000"/>
                                <a:satMod val="10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HY견고딕" panose="02030600000101010101" pitchFamily="18" charset="-127"/>
                          <a:cs typeface="Arial" panose="020B0604020202020204" pitchFamily="34" charset="0"/>
                        </a:rPr>
                        <a:t>$500,000,000</a:t>
                      </a:r>
                      <a:endParaRPr lang="en-US" altLang="ko-KR" sz="1800" kern="1200" dirty="0">
                        <a:ln>
                          <a:solidFill>
                            <a:schemeClr val="accent1">
                              <a:shade val="95000"/>
                              <a:satMod val="105000"/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  <a:ea typeface="HY견고딕" panose="02030600000101010101" pitchFamily="18" charset="-127"/>
                        <a:cs typeface="Arial" panose="020B0604020202020204" pitchFamily="34" charset="0"/>
                      </a:endParaRPr>
                    </a:p>
                  </a:txBody>
                  <a:tcPr marL="72000" marR="72000" marT="17907" marB="17907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KoPub돋움체 Medium"/>
                          <a:ea typeface="KoPub돋움체 Medium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KoPub돋움체 Medium"/>
                          <a:ea typeface="KoPub돋움체 Medium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KoPub돋움체 Medium"/>
                          <a:ea typeface="KoPub돋움체 Medium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KoPub돋움체 Medium"/>
                          <a:ea typeface="KoPub돋움체 Medium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KoPub돋움체 Medium"/>
                          <a:ea typeface="KoPub돋움체 Medium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KoPub돋움체 Medium"/>
                          <a:ea typeface="KoPub돋움체 Medium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KoPub돋움체 Medium"/>
                          <a:ea typeface="KoPub돋움체 Medium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KoPub돋움체 Medium"/>
                          <a:ea typeface="KoPub돋움체 Medium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KoPub돋움체 Medium"/>
                          <a:ea typeface="KoPub돋움체 Medium"/>
                        </a:defRPr>
                      </a:lvl9pPr>
                    </a:lstStyle>
                    <a:p>
                      <a:pPr marL="0" marR="0" indent="0" algn="ctr" defTabSz="914400" rtl="0" eaLnBrk="1" fontAlgn="base" latinLnBrk="1" hangingPunct="1">
                        <a:lnSpc>
                          <a:spcPct val="11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tabLst>
                          <a:tab pos="1295400" algn="l"/>
                        </a:tabLst>
                      </a:pPr>
                      <a:r>
                        <a:rPr lang="en-US" altLang="ko-KR" sz="1800" kern="1200" dirty="0" smtClean="0">
                          <a:ln>
                            <a:solidFill>
                              <a:schemeClr val="accent1">
                                <a:shade val="95000"/>
                                <a:satMod val="10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HY견고딕" panose="02030600000101010101" pitchFamily="18" charset="-127"/>
                          <a:cs typeface="Arial" panose="020B0604020202020204" pitchFamily="34" charset="0"/>
                        </a:rPr>
                        <a:t>$500,000,000</a:t>
                      </a:r>
                      <a:endParaRPr lang="en-US" altLang="ko-KR" sz="1800" kern="1200" dirty="0">
                        <a:ln>
                          <a:solidFill>
                            <a:schemeClr val="accent1">
                              <a:shade val="95000"/>
                              <a:satMod val="105000"/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  <a:ea typeface="HY견고딕" panose="02030600000101010101" pitchFamily="18" charset="-127"/>
                        <a:cs typeface="Arial" panose="020B0604020202020204" pitchFamily="34" charset="0"/>
                      </a:endParaRPr>
                    </a:p>
                  </a:txBody>
                  <a:tcPr marL="72000" marR="72000" marT="17907" marB="17907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KoPub돋움체 Medium"/>
                          <a:ea typeface="KoPub돋움체 Medium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KoPub돋움체 Medium"/>
                          <a:ea typeface="KoPub돋움체 Medium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KoPub돋움체 Medium"/>
                          <a:ea typeface="KoPub돋움체 Medium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KoPub돋움체 Medium"/>
                          <a:ea typeface="KoPub돋움체 Medium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KoPub돋움체 Medium"/>
                          <a:ea typeface="KoPub돋움체 Medium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KoPub돋움체 Medium"/>
                          <a:ea typeface="KoPub돋움체 Medium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KoPub돋움체 Medium"/>
                          <a:ea typeface="KoPub돋움체 Medium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KoPub돋움체 Medium"/>
                          <a:ea typeface="KoPub돋움체 Medium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KoPub돋움체 Medium"/>
                          <a:ea typeface="KoPub돋움체 Medium"/>
                        </a:defRPr>
                      </a:lvl9pPr>
                    </a:lstStyle>
                    <a:p>
                      <a:pPr marL="0" marR="0" indent="0" algn="ctr" defTabSz="914400" rtl="0" eaLnBrk="1" fontAlgn="base" latinLnBrk="1" hangingPunct="1">
                        <a:lnSpc>
                          <a:spcPct val="11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tabLst>
                          <a:tab pos="1295400" algn="l"/>
                        </a:tabLst>
                      </a:pPr>
                      <a:r>
                        <a:rPr lang="en-US" sz="1800" b="1" kern="1200" dirty="0" smtClean="0">
                          <a:ln>
                            <a:solidFill>
                              <a:schemeClr val="accent1">
                                <a:shade val="95000"/>
                                <a:satMod val="10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HY견고딕" panose="02030600000101010101" pitchFamily="18" charset="-127"/>
                          <a:cs typeface="Arial" panose="020B0604020202020204" pitchFamily="34" charset="0"/>
                        </a:rPr>
                        <a:t>$2,000,000,000</a:t>
                      </a:r>
                      <a:endParaRPr lang="en-US" sz="1800" b="1" kern="1200" dirty="0">
                        <a:ln>
                          <a:solidFill>
                            <a:schemeClr val="accent1">
                              <a:shade val="95000"/>
                              <a:satMod val="105000"/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  <a:ea typeface="HY견고딕" panose="02030600000101010101" pitchFamily="18" charset="-127"/>
                        <a:cs typeface="Arial" panose="020B0604020202020204" pitchFamily="34" charset="0"/>
                      </a:endParaRPr>
                    </a:p>
                  </a:txBody>
                  <a:tcPr marL="72000" marR="72000" marT="17907" marB="17907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42" name="표 41">
            <a:extLst>
              <a:ext uri="{FF2B5EF4-FFF2-40B4-BE49-F238E27FC236}">
                <a16:creationId xmlns="" xmlns:a16="http://schemas.microsoft.com/office/drawing/2014/main" id="{069F9FA7-0A63-4333-A762-5C8B16ED77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749726"/>
              </p:ext>
            </p:extLst>
          </p:nvPr>
        </p:nvGraphicFramePr>
        <p:xfrm>
          <a:off x="980388" y="2086403"/>
          <a:ext cx="10624008" cy="2295504"/>
        </p:xfrm>
        <a:graphic>
          <a:graphicData uri="http://schemas.openxmlformats.org/drawingml/2006/table">
            <a:tbl>
              <a:tblPr firstRow="1" bandRow="1"/>
              <a:tblGrid>
                <a:gridCol w="229071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33329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540000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KoPub돋움체 Medium"/>
                          <a:ea typeface="KoPub돋움체 Medium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KoPub돋움체 Medium"/>
                          <a:ea typeface="KoPub돋움체 Medium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KoPub돋움체 Medium"/>
                          <a:ea typeface="KoPub돋움체 Medium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KoPub돋움체 Medium"/>
                          <a:ea typeface="KoPub돋움체 Medium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KoPub돋움체 Medium"/>
                          <a:ea typeface="KoPub돋움체 Medium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KoPub돋움체 Medium"/>
                          <a:ea typeface="KoPub돋움체 Medium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KoPub돋움체 Medium"/>
                          <a:ea typeface="KoPub돋움체 Medium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KoPub돋움체 Medium"/>
                          <a:ea typeface="KoPub돋움체 Medium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KoPub돋움체 Medium"/>
                          <a:ea typeface="KoPub돋움체 Medium"/>
                        </a:defRPr>
                      </a:lvl9pPr>
                    </a:lstStyle>
                    <a:p>
                      <a:pPr marL="0" algn="ctr" defTabSz="914400" rtl="0" eaLnBrk="1" latinLnBrk="1" hangingPunct="1"/>
                      <a:r>
                        <a:rPr lang="en-US" altLang="ko-KR" sz="1800" b="1" kern="1200" dirty="0" smtClean="0">
                          <a:ln>
                            <a:solidFill>
                              <a:schemeClr val="accent1">
                                <a:shade val="95000"/>
                                <a:satMod val="10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Power</a:t>
                      </a:r>
                      <a:r>
                        <a:rPr lang="ko-KR" altLang="en-US" sz="1800" b="1" kern="1200" dirty="0" smtClean="0">
                          <a:ln>
                            <a:solidFill>
                              <a:schemeClr val="accent1">
                                <a:shade val="95000"/>
                                <a:satMod val="10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ko-KR" sz="1800" b="1" kern="1200" dirty="0" smtClean="0">
                          <a:ln>
                            <a:solidFill>
                              <a:schemeClr val="accent1">
                                <a:shade val="95000"/>
                                <a:satMod val="10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Generation</a:t>
                      </a:r>
                      <a:endParaRPr lang="ko-KR" altLang="en-US" sz="1800" b="1" kern="1200" dirty="0">
                        <a:ln>
                          <a:solidFill>
                            <a:schemeClr val="accent1">
                              <a:shade val="95000"/>
                              <a:satMod val="105000"/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맑은 고딕" panose="020B0503020000020004" pitchFamily="50" charset="-127"/>
                        <a:cs typeface="Arial" panose="020B0604020202020204" pitchFamily="34" charset="0"/>
                      </a:endParaRPr>
                    </a:p>
                  </a:txBody>
                  <a:tcPr marL="72000" marR="720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KoPub돋움체 Medium"/>
                          <a:ea typeface="KoPub돋움체 Medium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KoPub돋움체 Medium"/>
                          <a:ea typeface="KoPub돋움체 Medium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KoPub돋움체 Medium"/>
                          <a:ea typeface="KoPub돋움체 Medium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KoPub돋움체 Medium"/>
                          <a:ea typeface="KoPub돋움체 Medium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KoPub돋움체 Medium"/>
                          <a:ea typeface="KoPub돋움체 Medium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KoPub돋움체 Medium"/>
                          <a:ea typeface="KoPub돋움체 Medium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KoPub돋움체 Medium"/>
                          <a:ea typeface="KoPub돋움체 Medium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KoPub돋움체 Medium"/>
                          <a:ea typeface="KoPub돋움체 Medium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KoPub돋움체 Medium"/>
                          <a:ea typeface="KoPub돋움체 Medium"/>
                        </a:defRPr>
                      </a:lvl9pPr>
                    </a:lstStyle>
                    <a:p>
                      <a:pPr marL="0" algn="l" defTabSz="914400" rtl="0" eaLnBrk="1" latinLnBrk="1" hangingPunct="1">
                        <a:lnSpc>
                          <a:spcPct val="11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altLang="ko-KR" sz="1800" kern="1200" dirty="0" smtClean="0">
                          <a:ln>
                            <a:solidFill>
                              <a:schemeClr val="accent1">
                                <a:shade val="95000"/>
                                <a:satMod val="10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Promoting </a:t>
                      </a:r>
                      <a:r>
                        <a:rPr lang="en-US" altLang="ko-KR" sz="1800" kern="1200" dirty="0">
                          <a:ln>
                            <a:solidFill>
                              <a:schemeClr val="accent1">
                                <a:shade val="95000"/>
                                <a:satMod val="10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or operating an approved project for new and renewable energy power generation business and development activity</a:t>
                      </a:r>
                      <a:endParaRPr lang="ko-KR" altLang="en-US" sz="1800" kern="1200" dirty="0">
                        <a:ln>
                          <a:solidFill>
                            <a:schemeClr val="accent1">
                              <a:shade val="95000"/>
                              <a:satMod val="105000"/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2000" marR="72000" marT="36000" marB="3600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40000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KoPub돋움체 Medium"/>
                          <a:ea typeface="KoPub돋움체 Medium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KoPub돋움체 Medium"/>
                          <a:ea typeface="KoPub돋움체 Medium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KoPub돋움체 Medium"/>
                          <a:ea typeface="KoPub돋움체 Medium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KoPub돋움체 Medium"/>
                          <a:ea typeface="KoPub돋움체 Medium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KoPub돋움체 Medium"/>
                          <a:ea typeface="KoPub돋움체 Medium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KoPub돋움체 Medium"/>
                          <a:ea typeface="KoPub돋움체 Medium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KoPub돋움체 Medium"/>
                          <a:ea typeface="KoPub돋움체 Medium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KoPub돋움체 Medium"/>
                          <a:ea typeface="KoPub돋움체 Medium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KoPub돋움체 Medium"/>
                          <a:ea typeface="KoPub돋움체 Medium"/>
                        </a:defRPr>
                      </a:lvl9pPr>
                    </a:lstStyle>
                    <a:p>
                      <a:pPr marL="0" algn="ctr" defTabSz="914400" rtl="0" eaLnBrk="1" latinLnBrk="1" hangingPunct="1"/>
                      <a:r>
                        <a:rPr lang="en-US" altLang="ko-KR" sz="1800" b="1" kern="1200" dirty="0">
                          <a:ln>
                            <a:solidFill>
                              <a:schemeClr val="accent1">
                                <a:shade val="95000"/>
                                <a:satMod val="10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Commercialization</a:t>
                      </a:r>
                      <a:endParaRPr lang="ko-KR" altLang="en-US" sz="1800" b="1" kern="1200" dirty="0">
                        <a:ln>
                          <a:solidFill>
                            <a:schemeClr val="accent1">
                              <a:shade val="95000"/>
                              <a:satMod val="105000"/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맑은 고딕" panose="020B0503020000020004" pitchFamily="50" charset="-127"/>
                        <a:cs typeface="Arial" panose="020B0604020202020204" pitchFamily="34" charset="0"/>
                      </a:endParaRPr>
                    </a:p>
                  </a:txBody>
                  <a:tcPr marL="72000" marR="720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KoPub돋움체 Medium"/>
                          <a:ea typeface="KoPub돋움체 Medium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KoPub돋움체 Medium"/>
                          <a:ea typeface="KoPub돋움체 Medium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KoPub돋움체 Medium"/>
                          <a:ea typeface="KoPub돋움체 Medium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KoPub돋움체 Medium"/>
                          <a:ea typeface="KoPub돋움체 Medium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KoPub돋움체 Medium"/>
                          <a:ea typeface="KoPub돋움체 Medium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KoPub돋움체 Medium"/>
                          <a:ea typeface="KoPub돋움체 Medium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KoPub돋움체 Medium"/>
                          <a:ea typeface="KoPub돋움체 Medium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KoPub돋움체 Medium"/>
                          <a:ea typeface="KoPub돋움체 Medium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KoPub돋움체 Medium"/>
                          <a:ea typeface="KoPub돋움체 Medium"/>
                        </a:defRPr>
                      </a:lvl9pPr>
                    </a:lstStyle>
                    <a:p>
                      <a:pPr marL="0" algn="l" defTabSz="914400" rtl="0" eaLnBrk="1" latinLnBrk="1" hangingPunct="1">
                        <a:lnSpc>
                          <a:spcPct val="11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altLang="ko-KR" sz="1800" kern="1200" dirty="0" smtClean="0">
                          <a:ln>
                            <a:solidFill>
                              <a:schemeClr val="accent1">
                                <a:shade val="95000"/>
                                <a:satMod val="10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Manufacture/commercialize </a:t>
                      </a:r>
                      <a:r>
                        <a:rPr lang="en-US" altLang="ko-KR" sz="1800" kern="1200" dirty="0">
                          <a:ln>
                            <a:solidFill>
                              <a:schemeClr val="accent1">
                                <a:shade val="95000"/>
                                <a:satMod val="10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technologies related to renewable </a:t>
                      </a:r>
                      <a:r>
                        <a:rPr lang="en-US" altLang="ko-KR" sz="1800" kern="1200" dirty="0" smtClean="0">
                          <a:ln>
                            <a:solidFill>
                              <a:schemeClr val="accent1">
                                <a:shade val="95000"/>
                                <a:satMod val="10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energy</a:t>
                      </a:r>
                      <a:endParaRPr lang="ko-KR" altLang="en-US" sz="1800" kern="1200" dirty="0">
                        <a:ln>
                          <a:solidFill>
                            <a:schemeClr val="accent1">
                              <a:shade val="95000"/>
                              <a:satMod val="105000"/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2000" marR="72000" marT="36000" marB="3600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en-US" altLang="ko-KR" sz="1800" b="1" kern="1200" dirty="0" smtClean="0">
                          <a:ln>
                            <a:solidFill>
                              <a:schemeClr val="accent1">
                                <a:shade val="95000"/>
                                <a:satMod val="10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Self-Reduction</a:t>
                      </a:r>
                      <a:endParaRPr lang="ko-KR" altLang="en-US" sz="1200" b="1" kern="1200" dirty="0">
                        <a:ln>
                          <a:solidFill>
                            <a:schemeClr val="accent1">
                              <a:shade val="95000"/>
                              <a:satMod val="105000"/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맑은 고딕" panose="020B0503020000020004" pitchFamily="50" charset="-127"/>
                        <a:cs typeface="Arial" panose="020B0604020202020204" pitchFamily="34" charset="0"/>
                      </a:endParaRPr>
                    </a:p>
                  </a:txBody>
                  <a:tcPr marL="72000" marR="720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1" hangingPunct="1">
                        <a:lnSpc>
                          <a:spcPct val="11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altLang="ko-KR" sz="1800" kern="1200" dirty="0" smtClean="0">
                          <a:ln>
                            <a:solidFill>
                              <a:schemeClr val="accent1">
                                <a:shade val="95000"/>
                                <a:satMod val="10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Purchase/replace</a:t>
                      </a:r>
                      <a:r>
                        <a:rPr lang="en-US" altLang="ko-KR" sz="1800" kern="1200" baseline="0" dirty="0" smtClean="0">
                          <a:ln>
                            <a:solidFill>
                              <a:schemeClr val="accent1">
                                <a:shade val="95000"/>
                                <a:satMod val="10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facilities to reduce GHG of the company</a:t>
                      </a:r>
                      <a:endParaRPr lang="ko-KR" altLang="en-US" sz="1800" kern="1200" dirty="0">
                        <a:ln>
                          <a:solidFill>
                            <a:schemeClr val="accent1">
                              <a:shade val="95000"/>
                              <a:satMod val="105000"/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2000" marR="72000" marT="36000" marB="3600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540000"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en-US" altLang="ko-KR" sz="1800" b="1" kern="1200" dirty="0" smtClean="0">
                          <a:ln>
                            <a:solidFill>
                              <a:schemeClr val="accent1">
                                <a:shade val="95000"/>
                                <a:satMod val="10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External-Reduction</a:t>
                      </a:r>
                      <a:endParaRPr lang="ko-KR" altLang="en-US" sz="1800" b="1" kern="1200" dirty="0">
                        <a:ln>
                          <a:solidFill>
                            <a:schemeClr val="accent1">
                              <a:shade val="95000"/>
                              <a:satMod val="105000"/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맑은 고딕" panose="020B0503020000020004" pitchFamily="50" charset="-127"/>
                        <a:cs typeface="Arial" panose="020B0604020202020204" pitchFamily="34" charset="0"/>
                      </a:endParaRPr>
                    </a:p>
                  </a:txBody>
                  <a:tcPr marL="72000" marR="720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1" hangingPunct="1">
                        <a:lnSpc>
                          <a:spcPct val="11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altLang="ko-KR" sz="1800" kern="1200" dirty="0" smtClean="0">
                          <a:ln>
                            <a:solidFill>
                              <a:schemeClr val="accent1">
                                <a:shade val="95000"/>
                                <a:satMod val="10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Manufacture/commercialize technology product that</a:t>
                      </a:r>
                      <a:r>
                        <a:rPr lang="en-US" altLang="ko-KR" sz="1800" kern="1200" baseline="0" dirty="0" smtClean="0">
                          <a:ln>
                            <a:solidFill>
                              <a:schemeClr val="accent1">
                                <a:shade val="95000"/>
                                <a:satMod val="10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contribute to reduce GHG</a:t>
                      </a:r>
                      <a:endParaRPr lang="ko-KR" altLang="en-US" sz="1800" kern="1200" dirty="0">
                        <a:ln>
                          <a:solidFill>
                            <a:schemeClr val="accent1">
                              <a:shade val="95000"/>
                              <a:satMod val="105000"/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2000" marR="72000" marT="36000" marB="3600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pSp>
        <p:nvGrpSpPr>
          <p:cNvPr id="43" name="그룹 42">
            <a:extLst>
              <a:ext uri="{FF2B5EF4-FFF2-40B4-BE49-F238E27FC236}">
                <a16:creationId xmlns="" xmlns:a16="http://schemas.microsoft.com/office/drawing/2014/main" id="{F7A2ED66-2C6D-4925-B375-468A0066EE12}"/>
              </a:ext>
            </a:extLst>
          </p:cNvPr>
          <p:cNvGrpSpPr/>
          <p:nvPr/>
        </p:nvGrpSpPr>
        <p:grpSpPr>
          <a:xfrm>
            <a:off x="338577" y="998140"/>
            <a:ext cx="7109514" cy="369332"/>
            <a:chOff x="338576" y="987526"/>
            <a:chExt cx="7109514" cy="369332"/>
          </a:xfrm>
        </p:grpSpPr>
        <p:sp>
          <p:nvSpPr>
            <p:cNvPr id="44" name="TextBox 43">
              <a:extLst>
                <a:ext uri="{FF2B5EF4-FFF2-40B4-BE49-F238E27FC236}">
                  <a16:creationId xmlns="" xmlns:a16="http://schemas.microsoft.com/office/drawing/2014/main" id="{878BD753-371D-48C7-BC6C-9CB3736ED82B}"/>
                </a:ext>
              </a:extLst>
            </p:cNvPr>
            <p:cNvSpPr txBox="1"/>
            <p:nvPr/>
          </p:nvSpPr>
          <p:spPr>
            <a:xfrm>
              <a:off x="611218" y="987526"/>
              <a:ext cx="6836872" cy="369332"/>
            </a:xfrm>
            <a:prstGeom prst="rect">
              <a:avLst/>
            </a:prstGeom>
            <a:noFill/>
          </p:spPr>
          <p:txBody>
            <a:bodyPr wrap="none" lIns="0" tIns="0" rIns="0" bIns="0" anchor="ctr">
              <a:spAutoFit/>
            </a:bodyPr>
            <a:lstStyle/>
            <a:p>
              <a:pPr marL="0" marR="0" lvl="0" indent="0" algn="l" defTabSz="914363" rtl="0" eaLnBrk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400" b="1" i="0" u="none" strike="noStrike" kern="1200" cap="none" spc="0" normalizeH="0" baseline="0" noProof="0" dirty="0" smtClean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srgbClr val="E8184A"/>
                      </a:gs>
                    </a:gsLst>
                    <a:lin ang="0" scaled="1"/>
                  </a:gradFill>
                  <a:effectLst/>
                  <a:uLnTx/>
                  <a:uFillTx/>
                  <a:latin typeface="Arial"/>
                  <a:ea typeface="HY견고딕" pitchFamily="18" charset="-127"/>
                  <a:cs typeface="Arial" pitchFamily="34" charset="0"/>
                </a:rPr>
                <a:t>Carbon Value Technology Appraisal Guarantee</a:t>
              </a:r>
              <a:endParaRPr kumimoji="0" lang="en-US" altLang="ko-KR" sz="2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srgbClr val="E8184A"/>
                    </a:gs>
                  </a:gsLst>
                  <a:lin ang="0" scaled="1"/>
                </a:gradFill>
                <a:effectLst/>
                <a:uLnTx/>
                <a:uFillTx/>
                <a:latin typeface="Arial"/>
                <a:ea typeface="HY견고딕" pitchFamily="18" charset="-127"/>
                <a:cs typeface="Arial" pitchFamily="34" charset="0"/>
              </a:endParaRPr>
            </a:p>
          </p:txBody>
        </p:sp>
        <p:pic>
          <p:nvPicPr>
            <p:cNvPr id="45" name="그래픽 4">
              <a:extLst>
                <a:ext uri="{FF2B5EF4-FFF2-40B4-BE49-F238E27FC236}">
                  <a16:creationId xmlns="" xmlns:a16="http://schemas.microsoft.com/office/drawing/2014/main" id="{09E9D05B-A143-48D4-A3EF-46992F48FC3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338576" y="1081724"/>
              <a:ext cx="188913" cy="19186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46979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BCD91CA-CB3C-45C6-BF74-EAD1D2DCCC2B}" type="slidenum">
              <a:rPr lang="ko-KR" altLang="en-US" smtClean="0"/>
              <a:pPr/>
              <a:t>13</a:t>
            </a:fld>
            <a:endParaRPr lang="ko-KR" altLang="en-US"/>
          </a:p>
        </p:txBody>
      </p:sp>
      <p:sp>
        <p:nvSpPr>
          <p:cNvPr id="4" name="TextBox 3"/>
          <p:cNvSpPr txBox="1"/>
          <p:nvPr/>
        </p:nvSpPr>
        <p:spPr>
          <a:xfrm>
            <a:off x="323850" y="1676400"/>
            <a:ext cx="11650886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ko-KR" sz="2000" dirty="0" smtClean="0"/>
          </a:p>
          <a:p>
            <a:pPr algn="ctr"/>
            <a:r>
              <a:rPr lang="en-US" altLang="ko-KR" sz="8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 you</a:t>
            </a:r>
          </a:p>
          <a:p>
            <a:endParaRPr lang="en-US" altLang="ko-KR" sz="5400" dirty="0" smtClean="0"/>
          </a:p>
          <a:p>
            <a:endParaRPr lang="en-US" altLang="ko-KR" sz="5400" dirty="0"/>
          </a:p>
          <a:p>
            <a:pPr algn="r"/>
            <a:r>
              <a:rPr lang="en-US" altLang="ko-KR" sz="4400" dirty="0" smtClean="0"/>
              <a:t>John Kim</a:t>
            </a:r>
          </a:p>
          <a:p>
            <a:pPr algn="r"/>
            <a:r>
              <a:rPr lang="en-US" altLang="ko-KR" sz="4400" dirty="0" smtClean="0"/>
              <a:t>jhk@kibo.or.kr</a:t>
            </a:r>
            <a:endParaRPr lang="ko-KR" altLang="en-US" sz="4400" dirty="0"/>
          </a:p>
        </p:txBody>
      </p:sp>
    </p:spTree>
    <p:extLst>
      <p:ext uri="{BB962C8B-B14F-4D97-AF65-F5344CB8AC3E}">
        <p14:creationId xmlns:p14="http://schemas.microsoft.com/office/powerpoint/2010/main" val="12325585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그림 17">
            <a:extLst>
              <a:ext uri="{FF2B5EF4-FFF2-40B4-BE49-F238E27FC236}">
                <a16:creationId xmlns="" xmlns:a16="http://schemas.microsoft.com/office/drawing/2014/main" id="{E2789B0A-6AC6-4479-956F-7C3281581B4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27" t="51461"/>
          <a:stretch/>
        </p:blipFill>
        <p:spPr>
          <a:xfrm>
            <a:off x="7310168" y="3529242"/>
            <a:ext cx="4881832" cy="3328759"/>
          </a:xfrm>
          <a:prstGeom prst="rect">
            <a:avLst/>
          </a:prstGeom>
        </p:spPr>
      </p:pic>
      <p:sp>
        <p:nvSpPr>
          <p:cNvPr id="3" name="텍스트 개체 틀 2">
            <a:extLst>
              <a:ext uri="{FF2B5EF4-FFF2-40B4-BE49-F238E27FC236}">
                <a16:creationId xmlns="" xmlns:a16="http://schemas.microsoft.com/office/drawing/2014/main" id="{B4962A44-5264-4723-AEDB-DCEABE93E2B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ko-KR" sz="2800" dirty="0"/>
              <a:t>I. </a:t>
            </a:r>
            <a:r>
              <a:rPr lang="en-US" altLang="ko-KR" sz="2800" dirty="0" smtClean="0"/>
              <a:t>About </a:t>
            </a:r>
            <a:r>
              <a:rPr lang="en-US" altLang="ko-KR" sz="2800" dirty="0"/>
              <a:t>KOTEC</a:t>
            </a:r>
          </a:p>
        </p:txBody>
      </p:sp>
      <p:grpSp>
        <p:nvGrpSpPr>
          <p:cNvPr id="15" name="그룹 14">
            <a:extLst>
              <a:ext uri="{FF2B5EF4-FFF2-40B4-BE49-F238E27FC236}">
                <a16:creationId xmlns="" xmlns:a16="http://schemas.microsoft.com/office/drawing/2014/main" id="{F7A2ED66-2C6D-4925-B375-468A0066EE12}"/>
              </a:ext>
            </a:extLst>
          </p:cNvPr>
          <p:cNvGrpSpPr/>
          <p:nvPr/>
        </p:nvGrpSpPr>
        <p:grpSpPr>
          <a:xfrm>
            <a:off x="338577" y="922724"/>
            <a:ext cx="2375782" cy="369332"/>
            <a:chOff x="338576" y="987526"/>
            <a:chExt cx="2375782" cy="369332"/>
          </a:xfrm>
        </p:grpSpPr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878BD753-371D-48C7-BC6C-9CB3736ED82B}"/>
                </a:ext>
              </a:extLst>
            </p:cNvPr>
            <p:cNvSpPr txBox="1"/>
            <p:nvPr/>
          </p:nvSpPr>
          <p:spPr>
            <a:xfrm>
              <a:off x="611218" y="987526"/>
              <a:ext cx="2103140" cy="369332"/>
            </a:xfrm>
            <a:prstGeom prst="rect">
              <a:avLst/>
            </a:prstGeom>
            <a:noFill/>
          </p:spPr>
          <p:txBody>
            <a:bodyPr wrap="none" lIns="0" tIns="0" rIns="0" bIns="0" anchor="ctr">
              <a:spAutoFit/>
            </a:bodyPr>
            <a:lstStyle/>
            <a:p>
              <a:pPr marL="0" marR="0" lvl="0" indent="0" algn="l" defTabSz="914363" rtl="0" eaLnBrk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4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srgbClr val="E8184A"/>
                      </a:gs>
                    </a:gsLst>
                    <a:lin ang="0" scaled="1"/>
                  </a:gradFill>
                  <a:effectLst/>
                  <a:uLnTx/>
                  <a:uFillTx/>
                  <a:latin typeface="Arial"/>
                  <a:ea typeface="HY견고딕" pitchFamily="18" charset="-127"/>
                  <a:cs typeface="Arial" pitchFamily="34" charset="0"/>
                </a:rPr>
                <a:t>Establishment</a:t>
              </a:r>
              <a:endParaRPr kumimoji="0" lang="en-US" altLang="ko-KR" sz="2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srgbClr val="E8184A"/>
                    </a:gs>
                  </a:gsLst>
                  <a:lin ang="0" scaled="1"/>
                </a:gradFill>
                <a:effectLst/>
                <a:uLnTx/>
                <a:uFillTx/>
                <a:latin typeface="Arial"/>
                <a:ea typeface="HY견고딕" pitchFamily="18" charset="-127"/>
                <a:cs typeface="Arial" pitchFamily="34" charset="0"/>
              </a:endParaRPr>
            </a:p>
          </p:txBody>
        </p:sp>
        <p:pic>
          <p:nvPicPr>
            <p:cNvPr id="5" name="그래픽 4">
              <a:extLst>
                <a:ext uri="{FF2B5EF4-FFF2-40B4-BE49-F238E27FC236}">
                  <a16:creationId xmlns="" xmlns:a16="http://schemas.microsoft.com/office/drawing/2014/main" id="{09E9D05B-A143-48D4-A3EF-46992F48FC3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338576" y="1081724"/>
              <a:ext cx="188913" cy="191865"/>
            </a:xfrm>
            <a:prstGeom prst="rect">
              <a:avLst/>
            </a:prstGeom>
          </p:spPr>
        </p:pic>
      </p:grpSp>
      <p:sp>
        <p:nvSpPr>
          <p:cNvPr id="6" name="직사각형 5">
            <a:extLst>
              <a:ext uri="{FF2B5EF4-FFF2-40B4-BE49-F238E27FC236}">
                <a16:creationId xmlns="" xmlns:a16="http://schemas.microsoft.com/office/drawing/2014/main" id="{03717A33-7683-4C53-B43E-733030340D7C}"/>
              </a:ext>
            </a:extLst>
          </p:cNvPr>
          <p:cNvSpPr/>
          <p:nvPr/>
        </p:nvSpPr>
        <p:spPr>
          <a:xfrm>
            <a:off x="0" y="1338967"/>
            <a:ext cx="12192000" cy="20574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63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  <p:grpSp>
        <p:nvGrpSpPr>
          <p:cNvPr id="19" name="그룹 18">
            <a:extLst>
              <a:ext uri="{FF2B5EF4-FFF2-40B4-BE49-F238E27FC236}">
                <a16:creationId xmlns="" xmlns:a16="http://schemas.microsoft.com/office/drawing/2014/main" id="{03C25836-D647-41B7-944F-A90FD981413D}"/>
              </a:ext>
            </a:extLst>
          </p:cNvPr>
          <p:cNvGrpSpPr/>
          <p:nvPr/>
        </p:nvGrpSpPr>
        <p:grpSpPr>
          <a:xfrm>
            <a:off x="481903" y="5683712"/>
            <a:ext cx="11228196" cy="525663"/>
            <a:chOff x="994324" y="1499753"/>
            <a:chExt cx="10207451" cy="785093"/>
          </a:xfrm>
        </p:grpSpPr>
        <p:grpSp>
          <p:nvGrpSpPr>
            <p:cNvPr id="20" name="그룹 19">
              <a:extLst>
                <a:ext uri="{FF2B5EF4-FFF2-40B4-BE49-F238E27FC236}">
                  <a16:creationId xmlns="" xmlns:a16="http://schemas.microsoft.com/office/drawing/2014/main" id="{5499E699-B6F9-4823-9339-84B3A3B798F8}"/>
                </a:ext>
              </a:extLst>
            </p:cNvPr>
            <p:cNvGrpSpPr/>
            <p:nvPr/>
          </p:nvGrpSpPr>
          <p:grpSpPr>
            <a:xfrm>
              <a:off x="994324" y="1499753"/>
              <a:ext cx="10207451" cy="785093"/>
              <a:chOff x="994324" y="1499753"/>
              <a:chExt cx="10207451" cy="785093"/>
            </a:xfrm>
          </p:grpSpPr>
          <p:sp>
            <p:nvSpPr>
              <p:cNvPr id="22" name="사각형: 둥근 모서리 21">
                <a:extLst>
                  <a:ext uri="{FF2B5EF4-FFF2-40B4-BE49-F238E27FC236}">
                    <a16:creationId xmlns="" xmlns:a16="http://schemas.microsoft.com/office/drawing/2014/main" id="{3305330D-77F8-4993-AFBF-917F859DDC91}"/>
                  </a:ext>
                </a:extLst>
              </p:cNvPr>
              <p:cNvSpPr/>
              <p:nvPr/>
            </p:nvSpPr>
            <p:spPr>
              <a:xfrm>
                <a:off x="994324" y="1499754"/>
                <a:ext cx="10207451" cy="785092"/>
              </a:xfrm>
              <a:prstGeom prst="roundRect">
                <a:avLst>
                  <a:gd name="adj" fmla="val 50000"/>
                </a:avLst>
              </a:prstGeom>
              <a:solidFill>
                <a:srgbClr val="1B88E8"/>
              </a:solidFill>
              <a:ln w="28575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marL="0" marR="0" lvl="0" indent="0" algn="ctr" defTabSz="914363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500" b="1" i="0" u="none" strike="noStrike" kern="1200" cap="none" spc="0" normalizeH="0" baseline="0" noProof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맑은 고딕"/>
                  <a:ea typeface="맑은 고딕"/>
                  <a:cs typeface="+mn-cs"/>
                </a:endParaRPr>
              </a:p>
            </p:txBody>
          </p:sp>
          <p:pic>
            <p:nvPicPr>
              <p:cNvPr id="23" name="그림 22">
                <a:extLst>
                  <a:ext uri="{FF2B5EF4-FFF2-40B4-BE49-F238E27FC236}">
                    <a16:creationId xmlns="" xmlns:a16="http://schemas.microsoft.com/office/drawing/2014/main" id="{C958F0AF-F292-4FEF-8502-B70DBED4D12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521" t="20694" r="10937" b="68333"/>
              <a:stretch/>
            </p:blipFill>
            <p:spPr>
              <a:xfrm>
                <a:off x="7948684" y="1499754"/>
                <a:ext cx="3253091" cy="785092"/>
              </a:xfrm>
              <a:prstGeom prst="roundRect">
                <a:avLst>
                  <a:gd name="adj" fmla="val 50000"/>
                </a:avLst>
              </a:prstGeom>
            </p:spPr>
          </p:pic>
          <p:pic>
            <p:nvPicPr>
              <p:cNvPr id="24" name="그림 23">
                <a:extLst>
                  <a:ext uri="{FF2B5EF4-FFF2-40B4-BE49-F238E27FC236}">
                    <a16:creationId xmlns="" xmlns:a16="http://schemas.microsoft.com/office/drawing/2014/main" id="{02DDCBA6-C6B2-4459-95C5-C21BB247D8C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521" t="20694" r="10937" b="68333"/>
              <a:stretch/>
            </p:blipFill>
            <p:spPr>
              <a:xfrm flipH="1" flipV="1">
                <a:off x="994324" y="1499753"/>
                <a:ext cx="3254285" cy="785092"/>
              </a:xfrm>
              <a:prstGeom prst="roundRect">
                <a:avLst>
                  <a:gd name="adj" fmla="val 50000"/>
                </a:avLst>
              </a:prstGeom>
            </p:spPr>
          </p:pic>
        </p:grpSp>
        <p:sp>
          <p:nvSpPr>
            <p:cNvPr id="21" name="TextBox 20">
              <a:extLst>
                <a:ext uri="{FF2B5EF4-FFF2-40B4-BE49-F238E27FC236}">
                  <a16:creationId xmlns="" xmlns:a16="http://schemas.microsoft.com/office/drawing/2014/main" id="{7F5F91FA-49B2-438C-B220-DC8B35ADB403}"/>
                </a:ext>
              </a:extLst>
            </p:cNvPr>
            <p:cNvSpPr txBox="1"/>
            <p:nvPr/>
          </p:nvSpPr>
          <p:spPr>
            <a:xfrm>
              <a:off x="1377594" y="1685446"/>
              <a:ext cx="9446350" cy="413706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363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prstClr val="white"/>
                      </a:gs>
                      <a:gs pos="100000">
                        <a:prstClr val="white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맑은 고딕"/>
                  <a:ea typeface="맑은 고딕"/>
                  <a:cs typeface="+mn-cs"/>
                </a:rPr>
                <a:t>8 Regional HQ, 86 Branches, 1,485 Employees(294 PHDs, 951 </a:t>
              </a:r>
              <a:r>
                <a:rPr kumimoji="0" lang="en-US" altLang="ko-KR" b="1" i="0" u="none" strike="noStrike" kern="1200" cap="none" spc="0" normalizeH="0" baseline="0" noProof="0" dirty="0" smtClean="0">
                  <a:ln>
                    <a:noFill/>
                  </a:ln>
                  <a:gradFill>
                    <a:gsLst>
                      <a:gs pos="100000">
                        <a:prstClr val="white"/>
                      </a:gs>
                      <a:gs pos="100000">
                        <a:prstClr val="white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맑은 고딕"/>
                  <a:ea typeface="맑은 고딕"/>
                  <a:cs typeface="+mn-cs"/>
                </a:rPr>
                <a:t>technology assessment experts</a:t>
              </a:r>
              <a:r>
                <a:rPr kumimoji="0" lang="en-US" altLang="ko-KR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prstClr val="white"/>
                      </a:gs>
                      <a:gs pos="100000">
                        <a:prstClr val="white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맑은 고딕"/>
                  <a:ea typeface="맑은 고딕"/>
                  <a:cs typeface="+mn-cs"/>
                </a:rPr>
                <a:t>)</a:t>
              </a:r>
            </a:p>
          </p:txBody>
        </p:sp>
      </p:grpSp>
      <p:pic>
        <p:nvPicPr>
          <p:cNvPr id="13" name="그림 12">
            <a:extLst>
              <a:ext uri="{FF2B5EF4-FFF2-40B4-BE49-F238E27FC236}">
                <a16:creationId xmlns="" xmlns:a16="http://schemas.microsoft.com/office/drawing/2014/main" id="{200D52BA-C31A-4ED5-AE29-AF277B1EBAD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-50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094" t="20251" b="49788"/>
          <a:stretch/>
        </p:blipFill>
        <p:spPr>
          <a:xfrm>
            <a:off x="5619750" y="1474581"/>
            <a:ext cx="6572250" cy="2054661"/>
          </a:xfrm>
          <a:prstGeom prst="rect">
            <a:avLst/>
          </a:prstGeom>
        </p:spPr>
      </p:pic>
      <p:grpSp>
        <p:nvGrpSpPr>
          <p:cNvPr id="16" name="그룹 15">
            <a:extLst>
              <a:ext uri="{FF2B5EF4-FFF2-40B4-BE49-F238E27FC236}">
                <a16:creationId xmlns="" xmlns:a16="http://schemas.microsoft.com/office/drawing/2014/main" id="{57A2F2DF-A575-40C4-8A8A-34481086C446}"/>
              </a:ext>
            </a:extLst>
          </p:cNvPr>
          <p:cNvGrpSpPr/>
          <p:nvPr/>
        </p:nvGrpSpPr>
        <p:grpSpPr>
          <a:xfrm>
            <a:off x="611219" y="1621412"/>
            <a:ext cx="7186263" cy="1532953"/>
            <a:chOff x="611218" y="1716989"/>
            <a:chExt cx="7186263" cy="1532952"/>
          </a:xfrm>
        </p:grpSpPr>
        <p:grpSp>
          <p:nvGrpSpPr>
            <p:cNvPr id="12" name="그룹 11">
              <a:extLst>
                <a:ext uri="{FF2B5EF4-FFF2-40B4-BE49-F238E27FC236}">
                  <a16:creationId xmlns="" xmlns:a16="http://schemas.microsoft.com/office/drawing/2014/main" id="{A3180507-0538-491A-BAEC-37352F0680D6}"/>
                </a:ext>
              </a:extLst>
            </p:cNvPr>
            <p:cNvGrpSpPr/>
            <p:nvPr/>
          </p:nvGrpSpPr>
          <p:grpSpPr>
            <a:xfrm>
              <a:off x="627822" y="2593351"/>
              <a:ext cx="6297929" cy="656590"/>
              <a:chOff x="675447" y="1753285"/>
              <a:chExt cx="6297929" cy="656590"/>
            </a:xfrm>
          </p:grpSpPr>
          <p:sp>
            <p:nvSpPr>
              <p:cNvPr id="9" name="TextBox 8">
                <a:extLst>
                  <a:ext uri="{FF2B5EF4-FFF2-40B4-BE49-F238E27FC236}">
                    <a16:creationId xmlns="" xmlns:a16="http://schemas.microsoft.com/office/drawing/2014/main" id="{DCE5228E-8E42-4615-97F3-D51FDDA654A8}"/>
                  </a:ext>
                </a:extLst>
              </p:cNvPr>
              <p:cNvSpPr txBox="1"/>
              <p:nvPr/>
            </p:nvSpPr>
            <p:spPr>
              <a:xfrm>
                <a:off x="856317" y="1753285"/>
                <a:ext cx="6117059" cy="656590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>
                <a:spAutoFit/>
              </a:bodyPr>
              <a:lstStyle>
                <a:defPPr>
                  <a:defRPr lang="ko-KR"/>
                </a:defPPr>
                <a:lvl1pPr marR="0" lvl="0" fontAlgn="auto" latinLnBrk="0">
                  <a:lnSpc>
                    <a:spcPct val="100000"/>
                  </a:lnSpc>
                  <a:spcBef>
                    <a:spcPts val="100"/>
                  </a:spcBef>
                  <a:spcAft>
                    <a:spcPts val="0"/>
                  </a:spcAft>
                  <a:buClrTx/>
                  <a:buSzTx/>
                  <a:tabLst/>
                  <a:defRPr sz="1200" b="0">
                    <a:gradFill>
                      <a:gsLst>
                        <a:gs pos="100000">
                          <a:schemeClr val="tx1">
                            <a:lumMod val="75000"/>
                            <a:lumOff val="25000"/>
                          </a:schemeClr>
                        </a:gs>
                        <a:gs pos="100000">
                          <a:schemeClr val="bg1"/>
                        </a:gs>
                      </a:gsLst>
                      <a:lin ang="8400000" scaled="0"/>
                    </a:gradFill>
                  </a:defRPr>
                </a:lvl1pPr>
              </a:lstStyle>
              <a:p>
                <a:pPr marL="0" marR="0" lvl="0" indent="0" algn="l" defTabSz="914363" rtl="0" eaLnBrk="1" fontAlgn="auto" latinLnBrk="0" hangingPunct="1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800" b="1" i="0" u="none" strike="noStrike" kern="1200" cap="none" spc="0" normalizeH="0" baseline="0" noProof="0" dirty="0">
                    <a:ln>
                      <a:noFill/>
                    </a:ln>
                    <a:gradFill>
                      <a:gsLst>
                        <a:gs pos="100000">
                          <a:srgbClr val="003AA2"/>
                        </a:gs>
                        <a:gs pos="100000">
                          <a:prstClr val="white"/>
                        </a:gs>
                      </a:gsLst>
                      <a:lin ang="8400000" scaled="0"/>
                    </a:gradFill>
                    <a:effectLst/>
                    <a:uLnTx/>
                    <a:uFillTx/>
                    <a:latin typeface="Arial"/>
                    <a:ea typeface="맑은 고딕"/>
                    <a:cs typeface="+mn-cs"/>
                  </a:rPr>
                  <a:t>Non-profit Organization(No Shareholders)</a:t>
                </a:r>
              </a:p>
              <a:p>
                <a:pPr marL="0" marR="0" lvl="0" indent="0" algn="l" defTabSz="914363" rtl="0" eaLnBrk="1" fontAlgn="auto" latinLnBrk="0" hangingPunct="1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800" b="1" i="0" u="none" strike="noStrike" kern="1200" cap="none" spc="0" normalizeH="0" baseline="0" noProof="0" dirty="0">
                    <a:ln>
                      <a:noFill/>
                    </a:ln>
                    <a:gradFill>
                      <a:gsLst>
                        <a:gs pos="100000">
                          <a:srgbClr val="003AA2"/>
                        </a:gs>
                        <a:gs pos="100000">
                          <a:prstClr val="white"/>
                        </a:gs>
                      </a:gsLst>
                      <a:lin ang="8400000" scaled="0"/>
                    </a:gradFill>
                    <a:effectLst/>
                    <a:uLnTx/>
                    <a:uFillTx/>
                    <a:latin typeface="Arial"/>
                    <a:ea typeface="맑은 고딕"/>
                    <a:cs typeface="+mn-cs"/>
                  </a:rPr>
                  <a:t>Contributions from Government &amp; Financial Institutions</a:t>
                </a:r>
              </a:p>
            </p:txBody>
          </p:sp>
          <p:pic>
            <p:nvPicPr>
              <p:cNvPr id="10" name="그래픽 9">
                <a:extLst>
                  <a:ext uri="{FF2B5EF4-FFF2-40B4-BE49-F238E27FC236}">
                    <a16:creationId xmlns="" xmlns:a16="http://schemas.microsoft.com/office/drawing/2014/main" id="{CD1CA9FA-A0C4-4794-A659-215E623634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p:blipFill>
            <p:spPr>
              <a:xfrm>
                <a:off x="675447" y="1821761"/>
                <a:ext cx="114300" cy="114300"/>
              </a:xfrm>
              <a:prstGeom prst="rect">
                <a:avLst/>
              </a:prstGeom>
            </p:spPr>
          </p:pic>
          <p:pic>
            <p:nvPicPr>
              <p:cNvPr id="11" name="그래픽 10">
                <a:extLst>
                  <a:ext uri="{FF2B5EF4-FFF2-40B4-BE49-F238E27FC236}">
                    <a16:creationId xmlns="" xmlns:a16="http://schemas.microsoft.com/office/drawing/2014/main" id="{E3A245E6-9560-45AA-B872-EE9A94DBFF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p:blipFill>
            <p:spPr>
              <a:xfrm>
                <a:off x="683729" y="2162590"/>
                <a:ext cx="114300" cy="114300"/>
              </a:xfrm>
              <a:prstGeom prst="rect">
                <a:avLst/>
              </a:prstGeom>
            </p:spPr>
          </p:pic>
        </p:grpSp>
        <p:sp>
          <p:nvSpPr>
            <p:cNvPr id="28" name="TextBox 27">
              <a:extLst>
                <a:ext uri="{FF2B5EF4-FFF2-40B4-BE49-F238E27FC236}">
                  <a16:creationId xmlns="" xmlns:a16="http://schemas.microsoft.com/office/drawing/2014/main" id="{E4F6EA24-3EBF-4BD1-A306-D5880A507DCB}"/>
                </a:ext>
              </a:extLst>
            </p:cNvPr>
            <p:cNvSpPr txBox="1"/>
            <p:nvPr/>
          </p:nvSpPr>
          <p:spPr>
            <a:xfrm>
              <a:off x="611218" y="1716989"/>
              <a:ext cx="7186263" cy="707886"/>
            </a:xfrm>
            <a:prstGeom prst="rect">
              <a:avLst/>
            </a:prstGeom>
            <a:noFill/>
          </p:spPr>
          <p:txBody>
            <a:bodyPr wrap="none" lIns="0" tIns="0" rIns="0" bIns="0" anchor="t">
              <a:spAutoFit/>
            </a:bodyPr>
            <a:lstStyle>
              <a:defPPr>
                <a:defRPr lang="ko-KR"/>
              </a:defPPr>
              <a:lvl1pPr marR="0" lvl="0" eaLnBrk="0" fontAlgn="auto" hangingPunct="0">
                <a:lnSpc>
                  <a:spcPct val="100000"/>
                </a:lnSpc>
                <a:buClrTx/>
                <a:buSzTx/>
                <a:tabLst/>
                <a:defRPr b="1">
                  <a:gradFill>
                    <a:gsLst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rgbClr val="E8184A"/>
                      </a:gs>
                    </a:gsLst>
                    <a:lin ang="0" scaled="1"/>
                  </a:gradFill>
                  <a:ea typeface="HY견고딕" pitchFamily="18" charset="-127"/>
                  <a:cs typeface="Arial" pitchFamily="34" charset="0"/>
                </a:defRPr>
              </a:lvl1pPr>
            </a:lstStyle>
            <a:p>
              <a:pPr marL="0" marR="0" lvl="0" indent="0" algn="l" defTabSz="914363" rtl="0" eaLnBrk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8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A3B400"/>
                      </a:gs>
                      <a:gs pos="100000">
                        <a:srgbClr val="E8184A"/>
                      </a:gs>
                    </a:gsLst>
                    <a:lin ang="0" scaled="1"/>
                  </a:gradFill>
                  <a:effectLst/>
                  <a:uLnTx/>
                  <a:uFillTx/>
                  <a:latin typeface="Century Gothic" panose="020B0502020202020204" pitchFamily="34" charset="0"/>
                  <a:ea typeface="HY견고딕" pitchFamily="18" charset="-127"/>
                  <a:cs typeface="Arial" pitchFamily="34" charset="0"/>
                </a:rPr>
                <a:t>Established under the Special Law in 1989</a:t>
              </a:r>
              <a:endParaRPr kumimoji="0" lang="en-US" altLang="ko-KR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100000">
                      <a:prstClr val="black">
                        <a:lumMod val="65000"/>
                        <a:lumOff val="35000"/>
                      </a:prstClr>
                    </a:gs>
                    <a:gs pos="100000">
                      <a:srgbClr val="E8184A"/>
                    </a:gs>
                  </a:gsLst>
                  <a:lin ang="0" scaled="1"/>
                </a:gradFill>
                <a:effectLst/>
                <a:uLnTx/>
                <a:uFillTx/>
                <a:latin typeface="Century Gothic" panose="020B0502020202020204" pitchFamily="34" charset="0"/>
                <a:ea typeface="HY견고딕" pitchFamily="18" charset="-127"/>
                <a:cs typeface="Arial" pitchFamily="34" charset="0"/>
              </a:endParaRPr>
            </a:p>
            <a:p>
              <a:pPr marL="0" marR="0" lvl="0" indent="0" algn="l" defTabSz="914363" rtl="0" eaLnBrk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65000"/>
                          <a:lumOff val="35000"/>
                        </a:prstClr>
                      </a:gs>
                      <a:gs pos="100000">
                        <a:srgbClr val="E8184A"/>
                      </a:gs>
                    </a:gsLst>
                    <a:lin ang="0" scaled="1"/>
                  </a:gradFill>
                  <a:effectLst/>
                  <a:uLnTx/>
                  <a:uFillTx/>
                  <a:latin typeface="Century Gothic" panose="020B0502020202020204" pitchFamily="34" charset="0"/>
                  <a:ea typeface="HY견고딕" pitchFamily="18" charset="-127"/>
                  <a:cs typeface="Arial" pitchFamily="34" charset="0"/>
                </a:rPr>
                <a:t>(KOREA TECHNOLOGY CREDIT GUARANTEE FUND ACT)</a:t>
              </a:r>
            </a:p>
          </p:txBody>
        </p:sp>
      </p:grpSp>
      <p:grpSp>
        <p:nvGrpSpPr>
          <p:cNvPr id="31" name="그룹 30">
            <a:extLst>
              <a:ext uri="{FF2B5EF4-FFF2-40B4-BE49-F238E27FC236}">
                <a16:creationId xmlns="" xmlns:a16="http://schemas.microsoft.com/office/drawing/2014/main" id="{568BCB9B-6C48-41B9-BB74-048F582B298F}"/>
              </a:ext>
            </a:extLst>
          </p:cNvPr>
          <p:cNvGrpSpPr/>
          <p:nvPr/>
        </p:nvGrpSpPr>
        <p:grpSpPr>
          <a:xfrm>
            <a:off x="338576" y="3593940"/>
            <a:ext cx="1188790" cy="369332"/>
            <a:chOff x="338576" y="987526"/>
            <a:chExt cx="1188789" cy="369332"/>
          </a:xfrm>
        </p:grpSpPr>
        <p:sp>
          <p:nvSpPr>
            <p:cNvPr id="32" name="TextBox 31">
              <a:extLst>
                <a:ext uri="{FF2B5EF4-FFF2-40B4-BE49-F238E27FC236}">
                  <a16:creationId xmlns="" xmlns:a16="http://schemas.microsoft.com/office/drawing/2014/main" id="{A75E3239-F0A5-4807-85F2-7C89525F58D8}"/>
                </a:ext>
              </a:extLst>
            </p:cNvPr>
            <p:cNvSpPr txBox="1"/>
            <p:nvPr/>
          </p:nvSpPr>
          <p:spPr>
            <a:xfrm>
              <a:off x="611218" y="987526"/>
              <a:ext cx="916147" cy="369332"/>
            </a:xfrm>
            <a:prstGeom prst="rect">
              <a:avLst/>
            </a:prstGeom>
            <a:noFill/>
          </p:spPr>
          <p:txBody>
            <a:bodyPr wrap="none" lIns="0" tIns="0" rIns="0" bIns="0" anchor="ctr">
              <a:spAutoFit/>
            </a:bodyPr>
            <a:lstStyle/>
            <a:p>
              <a:pPr marL="0" marR="0" lvl="0" indent="0" algn="l" defTabSz="914363" rtl="0" eaLnBrk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4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srgbClr val="E8184A"/>
                      </a:gs>
                    </a:gsLst>
                    <a:lin ang="0" scaled="1"/>
                  </a:gradFill>
                  <a:effectLst/>
                  <a:uLnTx/>
                  <a:uFillTx/>
                  <a:latin typeface="Arial"/>
                  <a:ea typeface="HY견고딕" pitchFamily="18" charset="-127"/>
                  <a:cs typeface="Arial" pitchFamily="34" charset="0"/>
                </a:rPr>
                <a:t>Vision</a:t>
              </a:r>
              <a:endParaRPr kumimoji="0" lang="en-US" altLang="ko-KR" sz="2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srgbClr val="E8184A"/>
                    </a:gs>
                  </a:gsLst>
                  <a:lin ang="0" scaled="1"/>
                </a:gradFill>
                <a:effectLst/>
                <a:uLnTx/>
                <a:uFillTx/>
                <a:latin typeface="Arial"/>
                <a:ea typeface="HY견고딕" pitchFamily="18" charset="-127"/>
                <a:cs typeface="Arial" pitchFamily="34" charset="0"/>
              </a:endParaRPr>
            </a:p>
          </p:txBody>
        </p:sp>
        <p:pic>
          <p:nvPicPr>
            <p:cNvPr id="34" name="그래픽 33">
              <a:extLst>
                <a:ext uri="{FF2B5EF4-FFF2-40B4-BE49-F238E27FC236}">
                  <a16:creationId xmlns="" xmlns:a16="http://schemas.microsoft.com/office/drawing/2014/main" id="{0EF53547-ABB3-4F8C-835A-E09934EA3CF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338576" y="1081724"/>
              <a:ext cx="188913" cy="191865"/>
            </a:xfrm>
            <a:prstGeom prst="rect">
              <a:avLst/>
            </a:prstGeom>
          </p:spPr>
        </p:pic>
      </p:grpSp>
      <p:grpSp>
        <p:nvGrpSpPr>
          <p:cNvPr id="37" name="그룹 36">
            <a:extLst>
              <a:ext uri="{FF2B5EF4-FFF2-40B4-BE49-F238E27FC236}">
                <a16:creationId xmlns="" xmlns:a16="http://schemas.microsoft.com/office/drawing/2014/main" id="{71D41B49-2C15-49FC-B456-323FAD844A83}"/>
              </a:ext>
            </a:extLst>
          </p:cNvPr>
          <p:cNvGrpSpPr/>
          <p:nvPr/>
        </p:nvGrpSpPr>
        <p:grpSpPr>
          <a:xfrm>
            <a:off x="644386" y="4561052"/>
            <a:ext cx="6319837" cy="276999"/>
            <a:chOff x="692011" y="1678736"/>
            <a:chExt cx="6319835" cy="276997"/>
          </a:xfrm>
        </p:grpSpPr>
        <p:sp>
          <p:nvSpPr>
            <p:cNvPr id="42" name="TextBox 41">
              <a:extLst>
                <a:ext uri="{FF2B5EF4-FFF2-40B4-BE49-F238E27FC236}">
                  <a16:creationId xmlns="" xmlns:a16="http://schemas.microsoft.com/office/drawing/2014/main" id="{6D5F22DC-DACE-44C7-B07D-B84C6DDDBFDD}"/>
                </a:ext>
              </a:extLst>
            </p:cNvPr>
            <p:cNvSpPr txBox="1"/>
            <p:nvPr/>
          </p:nvSpPr>
          <p:spPr>
            <a:xfrm>
              <a:off x="856317" y="1678736"/>
              <a:ext cx="6155529" cy="276997"/>
            </a:xfrm>
            <a:prstGeom prst="rect">
              <a:avLst/>
            </a:prstGeom>
            <a:noFill/>
          </p:spPr>
          <p:txBody>
            <a:bodyPr wrap="none" lIns="0" tIns="0" rIns="0" bIns="0" rtlCol="0" anchor="t">
              <a:spAutoFit/>
            </a:bodyPr>
            <a:lstStyle>
              <a:defPPr>
                <a:defRPr lang="ko-KR"/>
              </a:defPPr>
              <a:lvl1pPr marR="0" lvl="0" fontAlgn="auto" latinLnBrk="0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tabLst/>
                <a:defRPr sz="1200" b="0">
                  <a:gradFill>
                    <a:gsLst>
                      <a:gs pos="100000">
                        <a:schemeClr val="tx1">
                          <a:lumMod val="75000"/>
                          <a:lumOff val="25000"/>
                        </a:schemeClr>
                      </a:gs>
                      <a:gs pos="100000">
                        <a:schemeClr val="bg1"/>
                      </a:gs>
                    </a:gsLst>
                    <a:lin ang="8400000" scaled="0"/>
                  </a:gradFill>
                </a:defRPr>
              </a:lvl1pPr>
            </a:lstStyle>
            <a:p>
              <a:pPr marL="0" marR="0" lvl="0" indent="0" algn="l" defTabSz="914363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003AA2"/>
                      </a:gs>
                      <a:gs pos="100000">
                        <a:prstClr val="white"/>
                      </a:gs>
                    </a:gsLst>
                    <a:lin ang="8400000" scaled="0"/>
                  </a:gradFill>
                  <a:effectLst/>
                  <a:uLnTx/>
                  <a:uFillTx/>
                  <a:latin typeface="Arial"/>
                  <a:ea typeface="맑은 고딕"/>
                  <a:cs typeface="+mn-cs"/>
                </a:rPr>
                <a:t>By supporting </a:t>
              </a:r>
              <a:r>
                <a:rPr kumimoji="0" lang="en-US" altLang="ko-KR" sz="18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E8184A"/>
                      </a:gs>
                      <a:gs pos="100000">
                        <a:srgbClr val="E8184A"/>
                      </a:gs>
                    </a:gsLst>
                    <a:lin ang="0" scaled="1"/>
                  </a:gradFill>
                  <a:effectLst/>
                  <a:uLnTx/>
                  <a:uFillTx/>
                  <a:latin typeface="Arial"/>
                  <a:ea typeface="HY견고딕" pitchFamily="18" charset="-127"/>
                  <a:cs typeface="+mn-cs"/>
                </a:rPr>
                <a:t>tech companies from start-up to scale-up</a:t>
              </a:r>
            </a:p>
          </p:txBody>
        </p:sp>
        <p:pic>
          <p:nvPicPr>
            <p:cNvPr id="44" name="그래픽 43">
              <a:extLst>
                <a:ext uri="{FF2B5EF4-FFF2-40B4-BE49-F238E27FC236}">
                  <a16:creationId xmlns="" xmlns:a16="http://schemas.microsoft.com/office/drawing/2014/main" id="{56C13977-0360-4AD7-A648-E0EC073F042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692011" y="1741423"/>
              <a:ext cx="114300" cy="114300"/>
            </a:xfrm>
            <a:prstGeom prst="rect">
              <a:avLst/>
            </a:prstGeom>
          </p:spPr>
        </p:pic>
      </p:grp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83798014-84E8-47C4-89C5-9DBE16C477E7}"/>
              </a:ext>
            </a:extLst>
          </p:cNvPr>
          <p:cNvSpPr txBox="1"/>
          <p:nvPr/>
        </p:nvSpPr>
        <p:spPr>
          <a:xfrm>
            <a:off x="611219" y="4028131"/>
            <a:ext cx="6368731" cy="430887"/>
          </a:xfrm>
          <a:prstGeom prst="rect">
            <a:avLst/>
          </a:prstGeom>
          <a:noFill/>
        </p:spPr>
        <p:txBody>
          <a:bodyPr wrap="none" lIns="0" tIns="0" rIns="0" bIns="0" anchor="t">
            <a:spAutoFit/>
          </a:bodyPr>
          <a:lstStyle>
            <a:defPPr>
              <a:defRPr lang="ko-KR"/>
            </a:defPPr>
            <a:lvl1pPr marR="0" lvl="0" eaLnBrk="0" fontAlgn="auto" hangingPunct="0">
              <a:lnSpc>
                <a:spcPct val="100000"/>
              </a:lnSpc>
              <a:buClrTx/>
              <a:buSzTx/>
              <a:tabLst/>
              <a:defRPr b="1"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E8184A"/>
                    </a:gs>
                  </a:gsLst>
                  <a:lin ang="0" scaled="1"/>
                </a:gradFill>
                <a:ea typeface="HY견고딕" pitchFamily="18" charset="-127"/>
                <a:cs typeface="Arial" pitchFamily="34" charset="0"/>
              </a:defRPr>
            </a:lvl1pPr>
          </a:lstStyle>
          <a:p>
            <a:pPr marL="0" marR="0" lvl="0" indent="0" algn="l" defTabSz="914363" rtl="0" eaLnBrk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100000">
                      <a:srgbClr val="A3B400"/>
                    </a:gs>
                    <a:gs pos="100000">
                      <a:srgbClr val="E8184A"/>
                    </a:gs>
                  </a:gsLst>
                  <a:lin ang="0" scaled="1"/>
                </a:gradFill>
                <a:effectLst/>
                <a:uLnTx/>
                <a:uFillTx/>
                <a:latin typeface="Century Gothic" panose="020B0502020202020204" pitchFamily="34" charset="0"/>
                <a:ea typeface="HY견고딕" pitchFamily="18" charset="-127"/>
                <a:cs typeface="Arial" pitchFamily="34" charset="0"/>
              </a:rPr>
              <a:t>To be an </a:t>
            </a:r>
            <a:r>
              <a:rPr kumimoji="0" lang="en-US" altLang="ko-KR" sz="28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100000">
                      <a:srgbClr val="A3B400"/>
                    </a:gs>
                    <a:gs pos="100000">
                      <a:srgbClr val="E8184A"/>
                    </a:gs>
                  </a:gsLst>
                  <a:lin ang="0" scaled="1"/>
                </a:gradFill>
                <a:effectLst/>
                <a:uLnTx/>
                <a:uFillTx/>
                <a:latin typeface="Century Gothic" panose="020B0502020202020204" pitchFamily="34" charset="0"/>
                <a:ea typeface="HY견고딕" pitchFamily="18" charset="-127"/>
                <a:cs typeface="Arial" pitchFamily="34" charset="0"/>
              </a:rPr>
              <a:t>Innovative </a:t>
            </a:r>
            <a:r>
              <a:rPr kumimoji="0" lang="en-US" altLang="ko-KR" sz="28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100000">
                      <a:srgbClr val="A3B400"/>
                    </a:gs>
                    <a:gs pos="100000">
                      <a:srgbClr val="E8184A"/>
                    </a:gs>
                  </a:gsLst>
                  <a:lin ang="0" scaled="1"/>
                </a:gradFill>
                <a:effectLst/>
                <a:uLnTx/>
                <a:uFillTx/>
                <a:latin typeface="Century Gothic" panose="020B0502020202020204" pitchFamily="34" charset="0"/>
                <a:ea typeface="HY견고딕" pitchFamily="18" charset="-127"/>
                <a:cs typeface="Arial" pitchFamily="34" charset="0"/>
              </a:rPr>
              <a:t>growth platform </a:t>
            </a:r>
            <a:endParaRPr kumimoji="0" lang="en-US" altLang="ko-KR" b="0" i="0" u="none" strike="noStrike" kern="1200" cap="none" spc="0" normalizeH="0" baseline="0" noProof="0" dirty="0">
              <a:ln>
                <a:noFill/>
              </a:ln>
              <a:gradFill>
                <a:gsLst>
                  <a:gs pos="100000">
                    <a:prstClr val="black">
                      <a:lumMod val="65000"/>
                      <a:lumOff val="35000"/>
                    </a:prstClr>
                  </a:gs>
                  <a:gs pos="100000">
                    <a:srgbClr val="E8184A"/>
                  </a:gs>
                </a:gsLst>
                <a:lin ang="0" scaled="1"/>
              </a:gradFill>
              <a:effectLst/>
              <a:uLnTx/>
              <a:uFillTx/>
              <a:latin typeface="Century Gothic" panose="020B0502020202020204" pitchFamily="34" charset="0"/>
              <a:ea typeface="HY견고딕" pitchFamily="18" charset="-127"/>
              <a:cs typeface="Arial" pitchFamily="34" charset="0"/>
            </a:endParaRPr>
          </a:p>
        </p:txBody>
      </p:sp>
      <p:grpSp>
        <p:nvGrpSpPr>
          <p:cNvPr id="30" name="그룹 29">
            <a:extLst>
              <a:ext uri="{FF2B5EF4-FFF2-40B4-BE49-F238E27FC236}">
                <a16:creationId xmlns="" xmlns:a16="http://schemas.microsoft.com/office/drawing/2014/main" id="{568BCB9B-6C48-41B9-BB74-048F582B298F}"/>
              </a:ext>
            </a:extLst>
          </p:cNvPr>
          <p:cNvGrpSpPr/>
          <p:nvPr/>
        </p:nvGrpSpPr>
        <p:grpSpPr>
          <a:xfrm>
            <a:off x="340659" y="5121110"/>
            <a:ext cx="2151361" cy="369332"/>
            <a:chOff x="338576" y="987526"/>
            <a:chExt cx="2151361" cy="369332"/>
          </a:xfrm>
        </p:grpSpPr>
        <p:sp>
          <p:nvSpPr>
            <p:cNvPr id="33" name="TextBox 32">
              <a:extLst>
                <a:ext uri="{FF2B5EF4-FFF2-40B4-BE49-F238E27FC236}">
                  <a16:creationId xmlns="" xmlns:a16="http://schemas.microsoft.com/office/drawing/2014/main" id="{A75E3239-F0A5-4807-85F2-7C89525F58D8}"/>
                </a:ext>
              </a:extLst>
            </p:cNvPr>
            <p:cNvSpPr txBox="1"/>
            <p:nvPr/>
          </p:nvSpPr>
          <p:spPr>
            <a:xfrm>
              <a:off x="611218" y="987526"/>
              <a:ext cx="1878719" cy="369332"/>
            </a:xfrm>
            <a:prstGeom prst="rect">
              <a:avLst/>
            </a:prstGeom>
            <a:noFill/>
          </p:spPr>
          <p:txBody>
            <a:bodyPr wrap="none" lIns="0" tIns="0" rIns="0" bIns="0" anchor="ctr">
              <a:spAutoFit/>
            </a:bodyPr>
            <a:lstStyle/>
            <a:p>
              <a:pPr marL="0" marR="0" lvl="0" indent="0" algn="l" defTabSz="914363" rtl="0" eaLnBrk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400" b="1" i="0" u="none" strike="noStrike" kern="1200" cap="none" spc="0" normalizeH="0" baseline="0" noProof="0" dirty="0" smtClean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srgbClr val="E8184A"/>
                      </a:gs>
                    </a:gsLst>
                    <a:lin ang="0" scaled="1"/>
                  </a:gradFill>
                  <a:effectLst/>
                  <a:uLnTx/>
                  <a:uFillTx/>
                  <a:latin typeface="Arial"/>
                  <a:ea typeface="HY견고딕" pitchFamily="18" charset="-127"/>
                  <a:cs typeface="Arial" pitchFamily="34" charset="0"/>
                </a:rPr>
                <a:t>Organization</a:t>
              </a:r>
              <a:endParaRPr kumimoji="0" lang="en-US" altLang="ko-KR" sz="2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srgbClr val="E8184A"/>
                    </a:gs>
                  </a:gsLst>
                  <a:lin ang="0" scaled="1"/>
                </a:gradFill>
                <a:effectLst/>
                <a:uLnTx/>
                <a:uFillTx/>
                <a:latin typeface="Arial"/>
                <a:ea typeface="HY견고딕" pitchFamily="18" charset="-127"/>
                <a:cs typeface="Arial" pitchFamily="34" charset="0"/>
              </a:endParaRPr>
            </a:p>
          </p:txBody>
        </p:sp>
        <p:pic>
          <p:nvPicPr>
            <p:cNvPr id="35" name="그래픽 33">
              <a:extLst>
                <a:ext uri="{FF2B5EF4-FFF2-40B4-BE49-F238E27FC236}">
                  <a16:creationId xmlns="" xmlns:a16="http://schemas.microsoft.com/office/drawing/2014/main" id="{0EF53547-ABB3-4F8C-835A-E09934EA3CF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338576" y="1081724"/>
              <a:ext cx="188913" cy="19186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77306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="" xmlns:a16="http://schemas.microsoft.com/office/drawing/2014/main" id="{5CE7DE92-671F-4C1E-B3C7-CAF2AF217E5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85231" y="203055"/>
            <a:ext cx="9178809" cy="430887"/>
          </a:xfrm>
        </p:spPr>
        <p:txBody>
          <a:bodyPr/>
          <a:lstStyle/>
          <a:p>
            <a:r>
              <a:rPr lang="en-US" altLang="ko-KR" sz="2800" dirty="0"/>
              <a:t>I. About KOTEC</a:t>
            </a:r>
          </a:p>
        </p:txBody>
      </p:sp>
      <p:graphicFrame>
        <p:nvGraphicFramePr>
          <p:cNvPr id="4" name="표 3">
            <a:extLst>
              <a:ext uri="{FF2B5EF4-FFF2-40B4-BE49-F238E27FC236}">
                <a16:creationId xmlns="" xmlns:a16="http://schemas.microsoft.com/office/drawing/2014/main" id="{47E69466-2853-4C75-80B3-3B81F80BA5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9217321"/>
              </p:ext>
            </p:extLst>
          </p:nvPr>
        </p:nvGraphicFramePr>
        <p:xfrm>
          <a:off x="370752" y="4276781"/>
          <a:ext cx="11381098" cy="2175972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2832966">
                  <a:extLst>
                    <a:ext uri="{9D8B030D-6E8A-4147-A177-3AD203B41FA5}">
                      <a16:colId xmlns="" xmlns:a16="http://schemas.microsoft.com/office/drawing/2014/main" val="1205163261"/>
                    </a:ext>
                  </a:extLst>
                </a:gridCol>
                <a:gridCol w="1728000">
                  <a:extLst>
                    <a:ext uri="{9D8B030D-6E8A-4147-A177-3AD203B41FA5}">
                      <a16:colId xmlns="" xmlns:a16="http://schemas.microsoft.com/office/drawing/2014/main" val="3667415924"/>
                    </a:ext>
                  </a:extLst>
                </a:gridCol>
                <a:gridCol w="1705033">
                  <a:extLst>
                    <a:ext uri="{9D8B030D-6E8A-4147-A177-3AD203B41FA5}">
                      <a16:colId xmlns="" xmlns:a16="http://schemas.microsoft.com/office/drawing/2014/main" val="2891385735"/>
                    </a:ext>
                  </a:extLst>
                </a:gridCol>
                <a:gridCol w="1705033">
                  <a:extLst>
                    <a:ext uri="{9D8B030D-6E8A-4147-A177-3AD203B41FA5}">
                      <a16:colId xmlns="" xmlns:a16="http://schemas.microsoft.com/office/drawing/2014/main" val="3105453598"/>
                    </a:ext>
                  </a:extLst>
                </a:gridCol>
                <a:gridCol w="1705033">
                  <a:extLst>
                    <a:ext uri="{9D8B030D-6E8A-4147-A177-3AD203B41FA5}">
                      <a16:colId xmlns="" xmlns:a16="http://schemas.microsoft.com/office/drawing/2014/main" val="435203475"/>
                    </a:ext>
                  </a:extLst>
                </a:gridCol>
                <a:gridCol w="1705033">
                  <a:extLst>
                    <a:ext uri="{9D8B030D-6E8A-4147-A177-3AD203B41FA5}">
                      <a16:colId xmlns="" xmlns:a16="http://schemas.microsoft.com/office/drawing/2014/main" val="2536684166"/>
                    </a:ext>
                  </a:extLst>
                </a:gridCol>
              </a:tblGrid>
              <a:tr h="478386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ko-KR" altLang="en-US" sz="1800" b="1" kern="1200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gradFill>
                          <a:gsLst>
                            <a:gs pos="100000">
                              <a:schemeClr val="bg1"/>
                            </a:gs>
                            <a:gs pos="100000">
                              <a:schemeClr val="bg1"/>
                            </a:gs>
                          </a:gsLst>
                          <a:lin ang="5400000" scaled="1"/>
                        </a:gradFill>
                        <a:latin typeface="+mn-lt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 marL="9000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278BE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 kern="1200" dirty="0" smtClean="0">
                          <a:ln>
                            <a:solidFill>
                              <a:prstClr val="white">
                                <a:alpha val="0"/>
                              </a:prstClr>
                            </a:solidFill>
                          </a:ln>
                          <a:gradFill>
                            <a:gsLst>
                              <a:gs pos="100000">
                                <a:srgbClr val="003AA2"/>
                              </a:gs>
                              <a:gs pos="100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</a:gsLst>
                            <a:lin ang="5400000" scaled="1"/>
                          </a:gradFill>
                          <a:latin typeface="+mn-lt"/>
                          <a:ea typeface="맑은 고딕" panose="020B0503020000020004" pitchFamily="50" charset="-127"/>
                          <a:cs typeface="+mn-cs"/>
                        </a:rPr>
                        <a:t>2018</a:t>
                      </a:r>
                      <a:endParaRPr lang="ko-KR" altLang="en-US" sz="2000" b="1" kern="1200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gradFill>
                          <a:gsLst>
                            <a:gs pos="100000">
                              <a:srgbClr val="003AA2"/>
                            </a:gs>
                            <a:gs pos="100000">
                              <a:schemeClr val="tx1">
                                <a:lumMod val="85000"/>
                                <a:lumOff val="15000"/>
                              </a:schemeClr>
                            </a:gs>
                          </a:gsLst>
                          <a:lin ang="5400000" scaled="1"/>
                        </a:gradFill>
                        <a:latin typeface="+mn-lt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BF3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 kern="1200" dirty="0" smtClean="0">
                          <a:ln>
                            <a:solidFill>
                              <a:prstClr val="white">
                                <a:alpha val="0"/>
                              </a:prstClr>
                            </a:solidFill>
                          </a:ln>
                          <a:gradFill>
                            <a:gsLst>
                              <a:gs pos="100000">
                                <a:srgbClr val="003AA2"/>
                              </a:gs>
                              <a:gs pos="100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</a:gsLst>
                            <a:lin ang="5400000" scaled="1"/>
                          </a:gradFill>
                          <a:latin typeface="+mn-lt"/>
                          <a:ea typeface="맑은 고딕" panose="020B0503020000020004" pitchFamily="50" charset="-127"/>
                          <a:cs typeface="+mn-cs"/>
                        </a:rPr>
                        <a:t>2019</a:t>
                      </a:r>
                      <a:endParaRPr lang="ko-KR" altLang="en-US" sz="2000" b="1" kern="1200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gradFill>
                          <a:gsLst>
                            <a:gs pos="100000">
                              <a:srgbClr val="003AA2"/>
                            </a:gs>
                            <a:gs pos="100000">
                              <a:schemeClr val="tx1">
                                <a:lumMod val="85000"/>
                                <a:lumOff val="15000"/>
                              </a:schemeClr>
                            </a:gs>
                          </a:gsLst>
                          <a:lin ang="5400000" scaled="1"/>
                        </a:gradFill>
                        <a:latin typeface="+mn-lt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BF3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 kern="1200" dirty="0" smtClean="0">
                          <a:ln>
                            <a:solidFill>
                              <a:prstClr val="white">
                                <a:alpha val="0"/>
                              </a:prstClr>
                            </a:solidFill>
                          </a:ln>
                          <a:gradFill>
                            <a:gsLst>
                              <a:gs pos="100000">
                                <a:srgbClr val="003AA2"/>
                              </a:gs>
                              <a:gs pos="100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</a:gsLst>
                            <a:lin ang="5400000" scaled="1"/>
                          </a:gradFill>
                          <a:latin typeface="+mn-lt"/>
                          <a:ea typeface="맑은 고딕" panose="020B0503020000020004" pitchFamily="50" charset="-127"/>
                          <a:cs typeface="+mn-cs"/>
                        </a:rPr>
                        <a:t>2020</a:t>
                      </a:r>
                      <a:endParaRPr lang="ko-KR" altLang="en-US" sz="2000" b="1" kern="1200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gradFill>
                          <a:gsLst>
                            <a:gs pos="100000">
                              <a:srgbClr val="003AA2"/>
                            </a:gs>
                            <a:gs pos="100000">
                              <a:schemeClr val="tx1">
                                <a:lumMod val="85000"/>
                                <a:lumOff val="15000"/>
                              </a:schemeClr>
                            </a:gs>
                          </a:gsLst>
                          <a:lin ang="5400000" scaled="1"/>
                        </a:gradFill>
                        <a:latin typeface="+mn-lt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BF3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2000" b="1" kern="1200" dirty="0" smtClean="0">
                          <a:ln>
                            <a:solidFill>
                              <a:prstClr val="white">
                                <a:alpha val="0"/>
                              </a:prstClr>
                            </a:solidFill>
                          </a:ln>
                          <a:gradFill>
                            <a:gsLst>
                              <a:gs pos="100000">
                                <a:srgbClr val="003AA2"/>
                              </a:gs>
                              <a:gs pos="100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</a:gsLst>
                            <a:lin ang="5400000" scaled="1"/>
                          </a:gradFill>
                          <a:latin typeface="+mn-lt"/>
                          <a:ea typeface="맑은 고딕" panose="020B0503020000020004" pitchFamily="50" charset="-127"/>
                          <a:cs typeface="+mn-cs"/>
                        </a:rPr>
                        <a:t>2021</a:t>
                      </a:r>
                      <a:endParaRPr lang="ko-KR" altLang="en-US" sz="2000" b="1" kern="1200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gradFill>
                          <a:gsLst>
                            <a:gs pos="100000">
                              <a:srgbClr val="003AA2"/>
                            </a:gs>
                            <a:gs pos="100000">
                              <a:schemeClr val="tx1">
                                <a:lumMod val="85000"/>
                                <a:lumOff val="15000"/>
                              </a:schemeClr>
                            </a:gs>
                          </a:gsLst>
                          <a:lin ang="5400000" scaled="1"/>
                        </a:gradFill>
                        <a:latin typeface="+mn-lt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BF3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2000" b="1" kern="1200" dirty="0" smtClean="0">
                          <a:ln>
                            <a:solidFill>
                              <a:prstClr val="white">
                                <a:alpha val="0"/>
                              </a:prstClr>
                            </a:solidFill>
                          </a:ln>
                          <a:gradFill>
                            <a:gsLst>
                              <a:gs pos="100000">
                                <a:srgbClr val="003AA2"/>
                              </a:gs>
                              <a:gs pos="100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</a:gsLst>
                            <a:lin ang="5400000" scaled="1"/>
                          </a:gradFill>
                          <a:latin typeface="+mn-lt"/>
                          <a:ea typeface="맑은 고딕" panose="020B0503020000020004" pitchFamily="50" charset="-127"/>
                          <a:cs typeface="+mn-cs"/>
                        </a:rPr>
                        <a:t>2022</a:t>
                      </a:r>
                      <a:endParaRPr lang="ko-KR" altLang="en-US" sz="2000" b="1" kern="1200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gradFill>
                          <a:gsLst>
                            <a:gs pos="100000">
                              <a:srgbClr val="003AA2"/>
                            </a:gs>
                            <a:gs pos="100000">
                              <a:schemeClr val="tx1">
                                <a:lumMod val="85000"/>
                                <a:lumOff val="15000"/>
                              </a:schemeClr>
                            </a:gs>
                          </a:gsLst>
                          <a:lin ang="5400000" scaled="1"/>
                        </a:gradFill>
                        <a:latin typeface="+mn-lt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BF3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265203953"/>
                  </a:ext>
                </a:extLst>
              </a:tr>
              <a:tr h="478386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2000" b="1" kern="1200" dirty="0" smtClean="0">
                          <a:ln>
                            <a:solidFill>
                              <a:prstClr val="white">
                                <a:alpha val="0"/>
                              </a:prstClr>
                            </a:solidFill>
                          </a:ln>
                          <a:gradFill>
                            <a:gsLst>
                              <a:gs pos="100000">
                                <a:schemeClr val="bg1"/>
                              </a:gs>
                              <a:gs pos="100000">
                                <a:schemeClr val="bg1"/>
                              </a:gs>
                            </a:gsLst>
                            <a:lin ang="5400000" scaled="1"/>
                          </a:gradFill>
                          <a:latin typeface="+mn-lt"/>
                          <a:ea typeface="맑은 고딕" panose="020B0503020000020004" pitchFamily="50" charset="-127"/>
                          <a:cs typeface="+mn-cs"/>
                        </a:rPr>
                        <a:t>Guarantee Balance</a:t>
                      </a:r>
                      <a:endParaRPr lang="ko-KR" altLang="en-US" sz="2000" b="1" kern="1200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gradFill>
                          <a:gsLst>
                            <a:gs pos="100000">
                              <a:schemeClr val="bg1"/>
                            </a:gs>
                            <a:gs pos="100000">
                              <a:schemeClr val="bg1"/>
                            </a:gs>
                          </a:gsLst>
                          <a:lin ang="5400000" scaled="1"/>
                        </a:gradFill>
                        <a:latin typeface="+mn-lt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 marL="9000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278BE"/>
                    </a:solidFill>
                  </a:tcPr>
                </a:tc>
                <a:tc>
                  <a:txBody>
                    <a:bodyPr/>
                    <a:lstStyle/>
                    <a:p>
                      <a:pPr marL="457200" lvl="1" algn="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 kern="1200" dirty="0" smtClean="0">
                          <a:ln>
                            <a:solidFill>
                              <a:prstClr val="white">
                                <a:alpha val="0"/>
                              </a:prstClr>
                            </a:solidFill>
                          </a:ln>
                          <a:gradFill>
                            <a:gsLst>
                              <a:gs pos="100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  <a:gs pos="100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</a:gsLst>
                            <a:lin ang="5400000" scaled="1"/>
                          </a:gradFill>
                          <a:latin typeface="+mn-lt"/>
                          <a:ea typeface="맑은 고딕" panose="020B0503020000020004" pitchFamily="50" charset="-127"/>
                          <a:cs typeface="+mn-cs"/>
                        </a:rPr>
                        <a:t>17,504</a:t>
                      </a:r>
                      <a:endParaRPr lang="ko-KR" altLang="en-US" sz="2000" b="1" kern="1200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gradFill>
                          <a:gsLst>
                            <a:gs pos="100000">
                              <a:schemeClr val="tx1">
                                <a:lumMod val="85000"/>
                                <a:lumOff val="15000"/>
                              </a:schemeClr>
                            </a:gs>
                            <a:gs pos="100000">
                              <a:schemeClr val="tx1">
                                <a:lumMod val="85000"/>
                                <a:lumOff val="15000"/>
                              </a:schemeClr>
                            </a:gs>
                          </a:gsLst>
                          <a:lin ang="5400000" scaled="1"/>
                        </a:gradFill>
                        <a:latin typeface="+mn-lt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2000" b="1" kern="1200" dirty="0" smtClean="0">
                          <a:ln>
                            <a:solidFill>
                              <a:prstClr val="white">
                                <a:alpha val="0"/>
                              </a:prstClr>
                            </a:solidFill>
                          </a:ln>
                          <a:gradFill>
                            <a:gsLst>
                              <a:gs pos="100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  <a:gs pos="100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</a:gsLst>
                            <a:lin ang="5400000" scaled="1"/>
                          </a:gradFill>
                          <a:latin typeface="+mn-lt"/>
                          <a:ea typeface="맑은 고딕" panose="020B0503020000020004" pitchFamily="50" charset="-127"/>
                          <a:cs typeface="+mn-cs"/>
                        </a:rPr>
                        <a:t>17,270</a:t>
                      </a:r>
                      <a:endParaRPr lang="ko-KR" altLang="en-US" sz="2000" b="1" kern="1200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gradFill>
                          <a:gsLst>
                            <a:gs pos="100000">
                              <a:schemeClr val="tx1">
                                <a:lumMod val="85000"/>
                                <a:lumOff val="15000"/>
                              </a:schemeClr>
                            </a:gs>
                            <a:gs pos="100000">
                              <a:schemeClr val="tx1">
                                <a:lumMod val="85000"/>
                                <a:lumOff val="15000"/>
                              </a:schemeClr>
                            </a:gs>
                          </a:gsLst>
                          <a:lin ang="5400000" scaled="1"/>
                        </a:gradFill>
                        <a:latin typeface="+mn-lt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2000" b="1" kern="1200" dirty="0" smtClean="0">
                          <a:ln>
                            <a:solidFill>
                              <a:prstClr val="white">
                                <a:alpha val="0"/>
                              </a:prstClr>
                            </a:solidFill>
                          </a:ln>
                          <a:gradFill>
                            <a:gsLst>
                              <a:gs pos="100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  <a:gs pos="100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</a:gsLst>
                            <a:lin ang="5400000" scaled="1"/>
                          </a:gradFill>
                          <a:latin typeface="+mn-lt"/>
                          <a:ea typeface="맑은 고딕" panose="020B0503020000020004" pitchFamily="50" charset="-127"/>
                          <a:cs typeface="+mn-cs"/>
                        </a:rPr>
                        <a:t>20,083</a:t>
                      </a:r>
                      <a:endParaRPr lang="ko-KR" altLang="en-US" sz="2000" b="1" kern="1200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gradFill>
                          <a:gsLst>
                            <a:gs pos="100000">
                              <a:schemeClr val="tx1">
                                <a:lumMod val="85000"/>
                                <a:lumOff val="15000"/>
                              </a:schemeClr>
                            </a:gs>
                            <a:gs pos="100000">
                              <a:schemeClr val="tx1">
                                <a:lumMod val="85000"/>
                                <a:lumOff val="15000"/>
                              </a:schemeClr>
                            </a:gs>
                          </a:gsLst>
                          <a:lin ang="5400000" scaled="1"/>
                        </a:gradFill>
                        <a:latin typeface="+mn-lt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2000" b="1" kern="1200" dirty="0" smtClean="0">
                          <a:ln>
                            <a:solidFill>
                              <a:prstClr val="white">
                                <a:alpha val="0"/>
                              </a:prstClr>
                            </a:solidFill>
                          </a:ln>
                          <a:gradFill>
                            <a:gsLst>
                              <a:gs pos="100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  <a:gs pos="100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</a:gsLst>
                            <a:lin ang="5400000" scaled="1"/>
                          </a:gradFill>
                          <a:latin typeface="+mn-lt"/>
                          <a:ea typeface="맑은 고딕" panose="020B0503020000020004" pitchFamily="50" charset="-127"/>
                          <a:cs typeface="+mn-cs"/>
                        </a:rPr>
                        <a:t>20,708</a:t>
                      </a:r>
                      <a:endParaRPr lang="ko-KR" altLang="en-US" sz="2000" b="1" kern="1200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gradFill>
                          <a:gsLst>
                            <a:gs pos="100000">
                              <a:schemeClr val="tx1">
                                <a:lumMod val="85000"/>
                                <a:lumOff val="15000"/>
                              </a:schemeClr>
                            </a:gs>
                            <a:gs pos="100000">
                              <a:schemeClr val="tx1">
                                <a:lumMod val="85000"/>
                                <a:lumOff val="15000"/>
                              </a:schemeClr>
                            </a:gs>
                          </a:gsLst>
                          <a:lin ang="5400000" scaled="1"/>
                        </a:gradFill>
                        <a:latin typeface="+mn-lt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2000" b="1" kern="1200" dirty="0" smtClean="0">
                          <a:ln>
                            <a:solidFill>
                              <a:prstClr val="white">
                                <a:alpha val="0"/>
                              </a:prstClr>
                            </a:solidFill>
                          </a:ln>
                          <a:gradFill>
                            <a:gsLst>
                              <a:gs pos="100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  <a:gs pos="100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</a:gsLst>
                            <a:lin ang="5400000" scaled="1"/>
                          </a:gradFill>
                          <a:latin typeface="+mn-lt"/>
                          <a:ea typeface="맑은 고딕" panose="020B0503020000020004" pitchFamily="50" charset="-127"/>
                          <a:cs typeface="+mn-cs"/>
                        </a:rPr>
                        <a:t>20,864</a:t>
                      </a:r>
                    </a:p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2000" b="1" kern="1200" dirty="0" smtClean="0">
                          <a:ln>
                            <a:solidFill>
                              <a:prstClr val="white">
                                <a:alpha val="0"/>
                              </a:prstClr>
                            </a:solidFill>
                          </a:ln>
                          <a:gradFill>
                            <a:gsLst>
                              <a:gs pos="100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  <a:gs pos="100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</a:gsLst>
                            <a:lin ang="5400000" scaled="1"/>
                          </a:gradFill>
                          <a:latin typeface="+mn-lt"/>
                          <a:ea typeface="맑은 고딕" panose="020B0503020000020004" pitchFamily="50" charset="-127"/>
                          <a:cs typeface="+mn-cs"/>
                        </a:rPr>
                        <a:t>(~$20</a:t>
                      </a:r>
                      <a:r>
                        <a:rPr lang="en-US" altLang="ko-KR" sz="2000" b="1" kern="1200" baseline="0" dirty="0" smtClean="0">
                          <a:ln>
                            <a:solidFill>
                              <a:prstClr val="white">
                                <a:alpha val="0"/>
                              </a:prstClr>
                            </a:solidFill>
                          </a:ln>
                          <a:gradFill>
                            <a:gsLst>
                              <a:gs pos="100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  <a:gs pos="100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</a:gsLst>
                            <a:lin ang="5400000" scaled="1"/>
                          </a:gradFill>
                          <a:latin typeface="+mn-lt"/>
                          <a:ea typeface="맑은 고딕" panose="020B0503020000020004" pitchFamily="50" charset="-127"/>
                          <a:cs typeface="+mn-cs"/>
                        </a:rPr>
                        <a:t> billion)</a:t>
                      </a:r>
                      <a:endParaRPr lang="ko-KR" altLang="en-US" sz="2000" b="1" kern="1200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gradFill>
                          <a:gsLst>
                            <a:gs pos="100000">
                              <a:schemeClr val="tx1">
                                <a:lumMod val="85000"/>
                                <a:lumOff val="15000"/>
                              </a:schemeClr>
                            </a:gs>
                            <a:gs pos="100000">
                              <a:schemeClr val="tx1">
                                <a:lumMod val="85000"/>
                                <a:lumOff val="15000"/>
                              </a:schemeClr>
                            </a:gs>
                          </a:gsLst>
                          <a:lin ang="5400000" scaled="1"/>
                        </a:gradFill>
                        <a:latin typeface="+mn-lt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278117489"/>
                  </a:ext>
                </a:extLst>
              </a:tr>
              <a:tr h="478386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 kern="1200" dirty="0" smtClean="0">
                          <a:ln>
                            <a:solidFill>
                              <a:prstClr val="white">
                                <a:alpha val="0"/>
                              </a:prstClr>
                            </a:solidFill>
                          </a:ln>
                          <a:gradFill>
                            <a:gsLst>
                              <a:gs pos="100000">
                                <a:schemeClr val="bg1"/>
                              </a:gs>
                              <a:gs pos="100000">
                                <a:schemeClr val="bg1"/>
                              </a:gs>
                            </a:gsLst>
                            <a:lin ang="5400000" scaled="1"/>
                          </a:gradFill>
                          <a:latin typeface="+mn-lt"/>
                          <a:ea typeface="맑은 고딕" panose="020B0503020000020004" pitchFamily="50" charset="-127"/>
                          <a:cs typeface="+mn-cs"/>
                        </a:rPr>
                        <a:t>Base Assets</a:t>
                      </a:r>
                      <a:endParaRPr lang="ko-KR" altLang="en-US" sz="2000" b="1" kern="1200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gradFill>
                          <a:gsLst>
                            <a:gs pos="100000">
                              <a:schemeClr val="bg1"/>
                            </a:gs>
                            <a:gs pos="100000">
                              <a:schemeClr val="bg1"/>
                            </a:gs>
                          </a:gsLst>
                          <a:lin ang="5400000" scaled="1"/>
                        </a:gradFill>
                        <a:latin typeface="+mn-lt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 marL="9000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278BE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2000" b="1" kern="1200" dirty="0" smtClean="0">
                          <a:ln>
                            <a:solidFill>
                              <a:prstClr val="white">
                                <a:alpha val="0"/>
                              </a:prstClr>
                            </a:solidFill>
                          </a:ln>
                          <a:gradFill>
                            <a:gsLst>
                              <a:gs pos="100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  <a:gs pos="100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</a:gsLst>
                            <a:lin ang="5400000" scaled="1"/>
                          </a:gradFill>
                          <a:latin typeface="+mn-lt"/>
                          <a:ea typeface="맑은 고딕" panose="020B0503020000020004" pitchFamily="50" charset="-127"/>
                          <a:cs typeface="+mn-cs"/>
                        </a:rPr>
                        <a:t>1,328</a:t>
                      </a:r>
                      <a:endParaRPr lang="ko-KR" altLang="en-US" sz="2000" b="1" kern="1200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gradFill>
                          <a:gsLst>
                            <a:gs pos="100000">
                              <a:schemeClr val="tx1">
                                <a:lumMod val="85000"/>
                                <a:lumOff val="15000"/>
                              </a:schemeClr>
                            </a:gs>
                            <a:gs pos="100000">
                              <a:schemeClr val="tx1">
                                <a:lumMod val="85000"/>
                                <a:lumOff val="15000"/>
                              </a:schemeClr>
                            </a:gs>
                          </a:gsLst>
                          <a:lin ang="5400000" scaled="1"/>
                        </a:gradFill>
                        <a:latin typeface="+mn-lt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2000" b="1" kern="1200" dirty="0" smtClean="0">
                          <a:ln>
                            <a:solidFill>
                              <a:prstClr val="white">
                                <a:alpha val="0"/>
                              </a:prstClr>
                            </a:solidFill>
                          </a:ln>
                          <a:gradFill>
                            <a:gsLst>
                              <a:gs pos="100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  <a:gs pos="100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</a:gsLst>
                            <a:lin ang="5400000" scaled="1"/>
                          </a:gradFill>
                          <a:latin typeface="+mn-lt"/>
                          <a:ea typeface="맑은 고딕" panose="020B0503020000020004" pitchFamily="50" charset="-127"/>
                          <a:cs typeface="+mn-cs"/>
                        </a:rPr>
                        <a:t>1,328</a:t>
                      </a:r>
                      <a:endParaRPr lang="ko-KR" altLang="en-US" sz="2000" b="1" kern="1200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gradFill>
                          <a:gsLst>
                            <a:gs pos="100000">
                              <a:schemeClr val="tx1">
                                <a:lumMod val="85000"/>
                                <a:lumOff val="15000"/>
                              </a:schemeClr>
                            </a:gs>
                            <a:gs pos="100000">
                              <a:schemeClr val="tx1">
                                <a:lumMod val="85000"/>
                                <a:lumOff val="15000"/>
                              </a:schemeClr>
                            </a:gs>
                          </a:gsLst>
                          <a:lin ang="5400000" scaled="1"/>
                        </a:gradFill>
                        <a:latin typeface="+mn-lt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2000" b="1" kern="1200" dirty="0" smtClean="0">
                          <a:ln>
                            <a:solidFill>
                              <a:prstClr val="white">
                                <a:alpha val="0"/>
                              </a:prstClr>
                            </a:solidFill>
                          </a:ln>
                          <a:gradFill>
                            <a:gsLst>
                              <a:gs pos="100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  <a:gs pos="100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</a:gsLst>
                            <a:lin ang="5400000" scaled="1"/>
                          </a:gradFill>
                          <a:latin typeface="+mn-lt"/>
                          <a:ea typeface="맑은 고딕" panose="020B0503020000020004" pitchFamily="50" charset="-127"/>
                          <a:cs typeface="+mn-cs"/>
                        </a:rPr>
                        <a:t>1,719</a:t>
                      </a:r>
                      <a:endParaRPr lang="ko-KR" altLang="en-US" sz="2000" b="1" kern="1200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gradFill>
                          <a:gsLst>
                            <a:gs pos="100000">
                              <a:schemeClr val="tx1">
                                <a:lumMod val="85000"/>
                                <a:lumOff val="15000"/>
                              </a:schemeClr>
                            </a:gs>
                            <a:gs pos="100000">
                              <a:schemeClr val="tx1">
                                <a:lumMod val="85000"/>
                                <a:lumOff val="15000"/>
                              </a:schemeClr>
                            </a:gs>
                          </a:gsLst>
                          <a:lin ang="5400000" scaled="1"/>
                        </a:gradFill>
                        <a:latin typeface="+mn-lt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2000" b="1" kern="1200" dirty="0" smtClean="0">
                          <a:ln>
                            <a:solidFill>
                              <a:prstClr val="white">
                                <a:alpha val="0"/>
                              </a:prstClr>
                            </a:solidFill>
                          </a:ln>
                          <a:gradFill>
                            <a:gsLst>
                              <a:gs pos="100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  <a:gs pos="100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</a:gsLst>
                            <a:lin ang="5400000" scaled="1"/>
                          </a:gradFill>
                          <a:latin typeface="+mn-lt"/>
                          <a:ea typeface="맑은 고딕" panose="020B0503020000020004" pitchFamily="50" charset="-127"/>
                          <a:cs typeface="+mn-cs"/>
                        </a:rPr>
                        <a:t>2,344</a:t>
                      </a:r>
                      <a:endParaRPr lang="ko-KR" altLang="en-US" sz="2000" b="1" kern="1200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gradFill>
                          <a:gsLst>
                            <a:gs pos="100000">
                              <a:schemeClr val="tx1">
                                <a:lumMod val="85000"/>
                                <a:lumOff val="15000"/>
                              </a:schemeClr>
                            </a:gs>
                            <a:gs pos="100000">
                              <a:schemeClr val="tx1">
                                <a:lumMod val="85000"/>
                                <a:lumOff val="15000"/>
                              </a:schemeClr>
                            </a:gs>
                          </a:gsLst>
                          <a:lin ang="5400000" scaled="1"/>
                        </a:gradFill>
                        <a:latin typeface="+mn-lt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2000" b="1" kern="1200" dirty="0" smtClean="0">
                          <a:ln>
                            <a:solidFill>
                              <a:prstClr val="white">
                                <a:alpha val="0"/>
                              </a:prstClr>
                            </a:solidFill>
                          </a:ln>
                          <a:gradFill>
                            <a:gsLst>
                              <a:gs pos="100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  <a:gs pos="100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</a:gsLst>
                            <a:lin ang="5400000" scaled="1"/>
                          </a:gradFill>
                          <a:latin typeface="+mn-lt"/>
                          <a:ea typeface="맑은 고딕" panose="020B0503020000020004" pitchFamily="50" charset="-127"/>
                          <a:cs typeface="+mn-cs"/>
                        </a:rPr>
                        <a:t>2,657</a:t>
                      </a:r>
                    </a:p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2000" b="1" kern="1200" dirty="0" smtClean="0">
                          <a:ln>
                            <a:solidFill>
                              <a:prstClr val="white">
                                <a:alpha val="0"/>
                              </a:prstClr>
                            </a:solidFill>
                          </a:ln>
                          <a:gradFill>
                            <a:gsLst>
                              <a:gs pos="100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  <a:gs pos="100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</a:gsLst>
                            <a:lin ang="5400000" scaled="1"/>
                          </a:gradFill>
                          <a:latin typeface="+mn-lt"/>
                          <a:ea typeface="맑은 고딕" panose="020B0503020000020004" pitchFamily="50" charset="-127"/>
                          <a:cs typeface="+mn-cs"/>
                        </a:rPr>
                        <a:t>(~$2</a:t>
                      </a:r>
                      <a:r>
                        <a:rPr lang="en-US" altLang="ko-KR" sz="2000" b="1" kern="1200" baseline="0" dirty="0" smtClean="0">
                          <a:ln>
                            <a:solidFill>
                              <a:prstClr val="white">
                                <a:alpha val="0"/>
                              </a:prstClr>
                            </a:solidFill>
                          </a:ln>
                          <a:gradFill>
                            <a:gsLst>
                              <a:gs pos="100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  <a:gs pos="100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</a:gsLst>
                            <a:lin ang="5400000" scaled="1"/>
                          </a:gradFill>
                          <a:latin typeface="+mn-lt"/>
                          <a:ea typeface="맑은 고딕" panose="020B0503020000020004" pitchFamily="50" charset="-127"/>
                          <a:cs typeface="+mn-cs"/>
                        </a:rPr>
                        <a:t> billion)</a:t>
                      </a:r>
                      <a:endParaRPr lang="ko-KR" altLang="en-US" sz="2000" b="1" kern="1200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gradFill>
                          <a:gsLst>
                            <a:gs pos="100000">
                              <a:schemeClr val="tx1">
                                <a:lumMod val="85000"/>
                                <a:lumOff val="15000"/>
                              </a:schemeClr>
                            </a:gs>
                            <a:gs pos="100000">
                              <a:schemeClr val="tx1">
                                <a:lumMod val="85000"/>
                                <a:lumOff val="15000"/>
                              </a:schemeClr>
                            </a:gs>
                          </a:gsLst>
                          <a:lin ang="5400000" scaled="1"/>
                        </a:gradFill>
                        <a:latin typeface="+mn-lt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837776949"/>
                  </a:ext>
                </a:extLst>
              </a:tr>
              <a:tr h="478386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2000" b="1" kern="1200" dirty="0" smtClean="0">
                          <a:ln>
                            <a:solidFill>
                              <a:prstClr val="white">
                                <a:alpha val="0"/>
                              </a:prstClr>
                            </a:solidFill>
                          </a:ln>
                          <a:gradFill>
                            <a:gsLst>
                              <a:gs pos="100000">
                                <a:schemeClr val="bg1"/>
                              </a:gs>
                              <a:gs pos="100000">
                                <a:schemeClr val="bg1"/>
                              </a:gs>
                            </a:gsLst>
                            <a:lin ang="5400000" scaled="1"/>
                          </a:gradFill>
                          <a:latin typeface="+mn-lt"/>
                          <a:ea typeface="맑은 고딕" panose="020B0503020000020004" pitchFamily="50" charset="-127"/>
                          <a:cs typeface="+mn-cs"/>
                        </a:rPr>
                        <a:t>Default Rate</a:t>
                      </a:r>
                      <a:endParaRPr lang="ko-KR" altLang="en-US" sz="2000" b="1" kern="1200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gradFill>
                          <a:gsLst>
                            <a:gs pos="100000">
                              <a:schemeClr val="bg1"/>
                            </a:gs>
                            <a:gs pos="100000">
                              <a:schemeClr val="bg1"/>
                            </a:gs>
                          </a:gsLst>
                          <a:lin ang="5400000" scaled="1"/>
                        </a:gradFill>
                        <a:latin typeface="+mn-lt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 marL="9000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278BE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2000" b="1" kern="1200" dirty="0" smtClean="0">
                          <a:ln>
                            <a:solidFill>
                              <a:prstClr val="white">
                                <a:alpha val="0"/>
                              </a:prstClr>
                            </a:solidFill>
                          </a:ln>
                          <a:gradFill>
                            <a:gsLst>
                              <a:gs pos="100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  <a:gs pos="100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</a:gsLst>
                            <a:lin ang="5400000" scaled="1"/>
                          </a:gradFill>
                          <a:latin typeface="+mn-lt"/>
                          <a:ea typeface="맑은 고딕" panose="020B0503020000020004" pitchFamily="50" charset="-127"/>
                          <a:cs typeface="+mn-cs"/>
                        </a:rPr>
                        <a:t>4.5%</a:t>
                      </a:r>
                      <a:endParaRPr lang="ko-KR" altLang="en-US" sz="2000" b="1" kern="1200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gradFill>
                          <a:gsLst>
                            <a:gs pos="100000">
                              <a:schemeClr val="tx1">
                                <a:lumMod val="85000"/>
                                <a:lumOff val="15000"/>
                              </a:schemeClr>
                            </a:gs>
                            <a:gs pos="100000">
                              <a:schemeClr val="tx1">
                                <a:lumMod val="85000"/>
                                <a:lumOff val="15000"/>
                              </a:schemeClr>
                            </a:gs>
                          </a:gsLst>
                          <a:lin ang="5400000" scaled="1"/>
                        </a:gradFill>
                        <a:latin typeface="+mn-lt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2000" b="1" kern="1200" dirty="0" smtClean="0">
                          <a:ln>
                            <a:solidFill>
                              <a:prstClr val="white">
                                <a:alpha val="0"/>
                              </a:prstClr>
                            </a:solidFill>
                          </a:ln>
                          <a:gradFill>
                            <a:gsLst>
                              <a:gs pos="100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  <a:gs pos="100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</a:gsLst>
                            <a:lin ang="5400000" scaled="1"/>
                          </a:gradFill>
                          <a:latin typeface="+mn-lt"/>
                          <a:ea typeface="맑은 고딕" panose="020B0503020000020004" pitchFamily="50" charset="-127"/>
                          <a:cs typeface="+mn-cs"/>
                        </a:rPr>
                        <a:t>4.5%</a:t>
                      </a:r>
                      <a:endParaRPr lang="ko-KR" altLang="en-US" sz="2000" b="1" kern="1200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gradFill>
                          <a:gsLst>
                            <a:gs pos="100000">
                              <a:schemeClr val="tx1">
                                <a:lumMod val="85000"/>
                                <a:lumOff val="15000"/>
                              </a:schemeClr>
                            </a:gs>
                            <a:gs pos="100000">
                              <a:schemeClr val="tx1">
                                <a:lumMod val="85000"/>
                                <a:lumOff val="15000"/>
                              </a:schemeClr>
                            </a:gs>
                          </a:gsLst>
                          <a:lin ang="5400000" scaled="1"/>
                        </a:gradFill>
                        <a:latin typeface="+mn-lt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2000" b="1" kern="1200" dirty="0" smtClean="0">
                          <a:ln>
                            <a:solidFill>
                              <a:prstClr val="white">
                                <a:alpha val="0"/>
                              </a:prstClr>
                            </a:solidFill>
                          </a:ln>
                          <a:gradFill>
                            <a:gsLst>
                              <a:gs pos="100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  <a:gs pos="100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</a:gsLst>
                            <a:lin ang="5400000" scaled="1"/>
                          </a:gradFill>
                          <a:latin typeface="+mn-lt"/>
                          <a:ea typeface="맑은 고딕" panose="020B0503020000020004" pitchFamily="50" charset="-127"/>
                          <a:cs typeface="+mn-cs"/>
                        </a:rPr>
                        <a:t>3.4%</a:t>
                      </a:r>
                      <a:endParaRPr lang="ko-KR" altLang="en-US" sz="2000" b="1" kern="1200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gradFill>
                          <a:gsLst>
                            <a:gs pos="100000">
                              <a:schemeClr val="tx1">
                                <a:lumMod val="85000"/>
                                <a:lumOff val="15000"/>
                              </a:schemeClr>
                            </a:gs>
                            <a:gs pos="100000">
                              <a:schemeClr val="tx1">
                                <a:lumMod val="85000"/>
                                <a:lumOff val="15000"/>
                              </a:schemeClr>
                            </a:gs>
                          </a:gsLst>
                          <a:lin ang="5400000" scaled="1"/>
                        </a:gradFill>
                        <a:latin typeface="+mn-lt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2000" b="1" kern="1200" dirty="0" smtClean="0">
                          <a:ln>
                            <a:solidFill>
                              <a:prstClr val="white">
                                <a:alpha val="0"/>
                              </a:prstClr>
                            </a:solidFill>
                          </a:ln>
                          <a:gradFill>
                            <a:gsLst>
                              <a:gs pos="100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  <a:gs pos="100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</a:gsLst>
                            <a:lin ang="5400000" scaled="1"/>
                          </a:gradFill>
                          <a:latin typeface="+mn-lt"/>
                          <a:ea typeface="맑은 고딕" panose="020B0503020000020004" pitchFamily="50" charset="-127"/>
                          <a:cs typeface="+mn-cs"/>
                        </a:rPr>
                        <a:t>2.5%</a:t>
                      </a:r>
                      <a:endParaRPr lang="ko-KR" altLang="en-US" sz="2000" b="1" kern="1200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gradFill>
                          <a:gsLst>
                            <a:gs pos="100000">
                              <a:schemeClr val="tx1">
                                <a:lumMod val="85000"/>
                                <a:lumOff val="15000"/>
                              </a:schemeClr>
                            </a:gs>
                            <a:gs pos="100000">
                              <a:schemeClr val="tx1">
                                <a:lumMod val="85000"/>
                                <a:lumOff val="15000"/>
                              </a:schemeClr>
                            </a:gs>
                          </a:gsLst>
                          <a:lin ang="5400000" scaled="1"/>
                        </a:gradFill>
                        <a:latin typeface="+mn-lt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2000" b="1" kern="1200" dirty="0" smtClean="0">
                          <a:ln>
                            <a:solidFill>
                              <a:prstClr val="white">
                                <a:alpha val="0"/>
                              </a:prstClr>
                            </a:solidFill>
                          </a:ln>
                          <a:gradFill>
                            <a:gsLst>
                              <a:gs pos="100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  <a:gs pos="100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</a:gsLst>
                            <a:lin ang="5400000" scaled="1"/>
                          </a:gradFill>
                          <a:latin typeface="+mn-lt"/>
                          <a:ea typeface="맑은 고딕" panose="020B0503020000020004" pitchFamily="50" charset="-127"/>
                          <a:cs typeface="+mn-cs"/>
                        </a:rPr>
                        <a:t>2.7%</a:t>
                      </a:r>
                      <a:endParaRPr lang="ko-KR" altLang="en-US" sz="2000" b="1" kern="1200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gradFill>
                          <a:gsLst>
                            <a:gs pos="100000">
                              <a:schemeClr val="tx1">
                                <a:lumMod val="85000"/>
                                <a:lumOff val="15000"/>
                              </a:schemeClr>
                            </a:gs>
                            <a:gs pos="100000">
                              <a:schemeClr val="tx1">
                                <a:lumMod val="85000"/>
                                <a:lumOff val="15000"/>
                              </a:schemeClr>
                            </a:gs>
                          </a:gsLst>
                          <a:lin ang="5400000" scaled="1"/>
                        </a:gradFill>
                        <a:latin typeface="+mn-lt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925188036"/>
                  </a:ext>
                </a:extLst>
              </a:tr>
            </a:tbl>
          </a:graphicData>
        </a:graphic>
      </p:graphicFrame>
      <p:grpSp>
        <p:nvGrpSpPr>
          <p:cNvPr id="6" name="그룹 5">
            <a:extLst>
              <a:ext uri="{FF2B5EF4-FFF2-40B4-BE49-F238E27FC236}">
                <a16:creationId xmlns="" xmlns:a16="http://schemas.microsoft.com/office/drawing/2014/main" id="{7BB54D4B-465F-498D-BD31-70786F25B939}"/>
              </a:ext>
            </a:extLst>
          </p:cNvPr>
          <p:cNvGrpSpPr/>
          <p:nvPr/>
        </p:nvGrpSpPr>
        <p:grpSpPr>
          <a:xfrm>
            <a:off x="4666482" y="1101665"/>
            <a:ext cx="2859037" cy="2859036"/>
            <a:chOff x="4666482" y="1214399"/>
            <a:chExt cx="2859037" cy="2859036"/>
          </a:xfrm>
        </p:grpSpPr>
        <p:sp>
          <p:nvSpPr>
            <p:cNvPr id="118" name="사각형: 둥근 모서리 117">
              <a:extLst>
                <a:ext uri="{FF2B5EF4-FFF2-40B4-BE49-F238E27FC236}">
                  <a16:creationId xmlns="" xmlns:a16="http://schemas.microsoft.com/office/drawing/2014/main" id="{05430D0F-2178-45AB-8F26-623D4D2FCA9E}"/>
                </a:ext>
              </a:extLst>
            </p:cNvPr>
            <p:cNvSpPr/>
            <p:nvPr/>
          </p:nvSpPr>
          <p:spPr>
            <a:xfrm>
              <a:off x="4666482" y="1214399"/>
              <a:ext cx="2859037" cy="2859036"/>
            </a:xfrm>
            <a:prstGeom prst="roundRect">
              <a:avLst>
                <a:gd name="adj" fmla="val 10769"/>
              </a:avLst>
            </a:prstGeom>
            <a:gradFill flip="none" rotWithShape="1">
              <a:gsLst>
                <a:gs pos="100000">
                  <a:schemeClr val="bg1">
                    <a:lumMod val="95000"/>
                  </a:schemeClr>
                </a:gs>
                <a:gs pos="11000">
                  <a:schemeClr val="bg1"/>
                </a:gs>
              </a:gsLst>
              <a:lin ang="13500000" scaled="1"/>
              <a:tileRect/>
            </a:gradFill>
            <a:ln w="15875">
              <a:solidFill>
                <a:schemeClr val="bg1"/>
              </a:solidFill>
            </a:ln>
            <a:effectLst>
              <a:outerShdw blurRad="139700" dist="215900" dir="2700000" algn="t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맑은 고딕"/>
                <a:cs typeface="+mn-cs"/>
              </a:endParaRPr>
            </a:p>
          </p:txBody>
        </p:sp>
        <p:sp>
          <p:nvSpPr>
            <p:cNvPr id="141" name="사각형: 둥근 모서리 140">
              <a:extLst>
                <a:ext uri="{FF2B5EF4-FFF2-40B4-BE49-F238E27FC236}">
                  <a16:creationId xmlns="" xmlns:a16="http://schemas.microsoft.com/office/drawing/2014/main" id="{5F98FCDB-DCA6-41CE-8C63-D1D8B2EDBE25}"/>
                </a:ext>
              </a:extLst>
            </p:cNvPr>
            <p:cNvSpPr/>
            <p:nvPr/>
          </p:nvSpPr>
          <p:spPr>
            <a:xfrm>
              <a:off x="4833938" y="1350826"/>
              <a:ext cx="2524125" cy="306524"/>
            </a:xfrm>
            <a:prstGeom prst="roundRect">
              <a:avLst>
                <a:gd name="adj" fmla="val 50000"/>
              </a:avLst>
            </a:prstGeom>
            <a:solidFill>
              <a:srgbClr val="0025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b="1" i="0" u="none" strike="noStrike" kern="1200" cap="none" spc="0" normalizeH="0" baseline="0" noProof="0" dirty="0" smtClean="0">
                  <a:ln>
                    <a:solidFill>
                      <a:prstClr val="white">
                        <a:alpha val="0"/>
                      </a:prstClr>
                    </a:solidFill>
                  </a:ln>
                  <a:gradFill>
                    <a:gsLst>
                      <a:gs pos="100000">
                        <a:prstClr val="white"/>
                      </a:gs>
                      <a:gs pos="100000">
                        <a:prstClr val="white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Arial"/>
                  <a:ea typeface="맑은 고딕" panose="020B0503020000020004" pitchFamily="50" charset="-127"/>
                  <a:cs typeface="+mn-cs"/>
                </a:rPr>
                <a:t>Branches</a:t>
              </a:r>
              <a:endParaRPr kumimoji="0" lang="ko-KR" altLang="en-US" b="1" i="0" u="none" strike="noStrike" kern="1200" cap="none" spc="0" normalizeH="0" baseline="0" noProof="0" dirty="0">
                <a:ln>
                  <a:solidFill>
                    <a:prstClr val="white">
                      <a:alpha val="0"/>
                    </a:prstClr>
                  </a:solidFill>
                </a:ln>
                <a:gradFill>
                  <a:gsLst>
                    <a:gs pos="100000">
                      <a:prstClr val="white"/>
                    </a:gs>
                    <a:gs pos="100000">
                      <a:prstClr val="white"/>
                    </a:gs>
                  </a:gsLst>
                  <a:lin ang="5400000" scaled="1"/>
                </a:gra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169" name="TextBox 168">
              <a:extLst>
                <a:ext uri="{FF2B5EF4-FFF2-40B4-BE49-F238E27FC236}">
                  <a16:creationId xmlns="" xmlns:a16="http://schemas.microsoft.com/office/drawing/2014/main" id="{CA553594-38BC-4DB7-BD50-9153370C517F}"/>
                </a:ext>
              </a:extLst>
            </p:cNvPr>
            <p:cNvSpPr txBox="1"/>
            <p:nvPr/>
          </p:nvSpPr>
          <p:spPr>
            <a:xfrm>
              <a:off x="5780208" y="2277935"/>
              <a:ext cx="631583" cy="677108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4400" b="1" i="0" u="none" strike="noStrike" kern="1200" cap="none" spc="0" normalizeH="0" baseline="0" noProof="0" dirty="0" smtClean="0">
                  <a:ln>
                    <a:noFill/>
                  </a:ln>
                  <a:gradFill>
                    <a:gsLst>
                      <a:gs pos="100000">
                        <a:srgbClr val="0390E7"/>
                      </a:gs>
                      <a:gs pos="100000">
                        <a:prstClr val="white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entury Gothic" panose="020B0502020202020204" pitchFamily="34" charset="0"/>
                  <a:ea typeface="맑은 고딕" panose="020B0503020000020004" pitchFamily="50" charset="-127"/>
                  <a:cs typeface="+mn-cs"/>
                </a:rPr>
                <a:t>86</a:t>
              </a:r>
              <a:endParaRPr kumimoji="0" lang="en-US" altLang="ko-KR" sz="44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100000">
                      <a:srgbClr val="0390E7"/>
                    </a:gs>
                    <a:gs pos="100000">
                      <a:prstClr val="white"/>
                    </a:gs>
                  </a:gsLst>
                  <a:lin ang="5400000" scaled="1"/>
                </a:gradFill>
                <a:effectLst/>
                <a:uLnTx/>
                <a:uFillTx/>
                <a:latin typeface="Century Gothic" panose="020B0502020202020204" pitchFamily="34" charset="0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181" name="TextBox 180">
              <a:extLst>
                <a:ext uri="{FF2B5EF4-FFF2-40B4-BE49-F238E27FC236}">
                  <a16:creationId xmlns="" xmlns:a16="http://schemas.microsoft.com/office/drawing/2014/main" id="{E98F870B-8125-4003-ABFA-A72A83AEA6DD}"/>
                </a:ext>
              </a:extLst>
            </p:cNvPr>
            <p:cNvSpPr txBox="1"/>
            <p:nvPr/>
          </p:nvSpPr>
          <p:spPr>
            <a:xfrm>
              <a:off x="5594297" y="2078046"/>
              <a:ext cx="1011495" cy="246221"/>
            </a:xfrm>
            <a:prstGeom prst="rect">
              <a:avLst/>
            </a:prstGeom>
            <a:noFill/>
          </p:spPr>
          <p:txBody>
            <a:bodyPr wrap="none" lIns="0" tIns="0" rIns="0" bIns="0" anchor="b">
              <a:spAutoFit/>
            </a:bodyPr>
            <a:lstStyle>
              <a:defPPr>
                <a:defRPr lang="ko-KR"/>
              </a:defPPr>
              <a:lvl1pPr marR="0" lvl="0" eaLnBrk="0" fontAlgn="auto" hangingPunct="0">
                <a:lnSpc>
                  <a:spcPct val="100000"/>
                </a:lnSpc>
                <a:spcBef>
                  <a:spcPct val="20000"/>
                </a:spcBef>
                <a:spcAft>
                  <a:spcPts val="438"/>
                </a:spcAft>
                <a:buClrTx/>
                <a:buSzTx/>
                <a:tabLst/>
                <a:defRPr kumimoji="0" sz="800" b="0" i="0" u="none" strike="noStrike" cap="none" spc="0" normalizeH="0" baseline="0">
                  <a:ln>
                    <a:noFill/>
                  </a:ln>
                  <a:gradFill>
                    <a:gsLst>
                      <a:gs pos="100000">
                        <a:schemeClr val="tx1">
                          <a:lumMod val="50000"/>
                          <a:lumOff val="50000"/>
                        </a:schemeClr>
                      </a:gs>
                      <a:gs pos="100000">
                        <a:schemeClr val="tx1">
                          <a:lumMod val="50000"/>
                          <a:lumOff val="50000"/>
                        </a:schemeClr>
                      </a:gs>
                    </a:gsLst>
                    <a:lin ang="0" scaled="1"/>
                  </a:gradFill>
                  <a:effectLst/>
                  <a:uLnTx/>
                  <a:uFillTx/>
                  <a:ea typeface="HY견고딕" pitchFamily="18" charset="-127"/>
                  <a:cs typeface="Arial" pitchFamily="34" charset="0"/>
                </a:defRPr>
              </a:lvl1pPr>
            </a:lstStyle>
            <a:p>
              <a:pPr marL="0" marR="0" lvl="0" indent="0" algn="l" defTabSz="914400" rtl="0" eaLnBrk="0" fontAlgn="auto" latinLnBrk="1" hangingPunct="0">
                <a:lnSpc>
                  <a:spcPct val="100000"/>
                </a:lnSpc>
                <a:spcBef>
                  <a:spcPct val="20000"/>
                </a:spcBef>
                <a:spcAft>
                  <a:spcPts val="438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600" b="0" i="0" u="none" strike="noStrike" kern="1200" cap="none" spc="0" normalizeH="0" baseline="0" noProof="0" dirty="0" smtClean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65000"/>
                          <a:lumOff val="35000"/>
                        </a:prstClr>
                      </a:gs>
                      <a:gs pos="100000">
                        <a:prstClr val="black">
                          <a:lumMod val="50000"/>
                          <a:lumOff val="50000"/>
                        </a:prstClr>
                      </a:gs>
                    </a:gsLst>
                    <a:lin ang="0" scaled="1"/>
                  </a:gradFill>
                  <a:effectLst/>
                  <a:uLnTx/>
                  <a:uFillTx/>
                  <a:latin typeface="Arial"/>
                  <a:ea typeface="HY견고딕" pitchFamily="18" charset="-127"/>
                  <a:cs typeface="Arial" pitchFamily="34" charset="0"/>
                </a:rPr>
                <a:t>Nationwide</a:t>
              </a:r>
              <a:endParaRPr kumimoji="0" lang="ko-KR" altLang="en-US" sz="11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100000">
                      <a:prstClr val="black">
                        <a:lumMod val="65000"/>
                        <a:lumOff val="35000"/>
                      </a:prstClr>
                    </a:gs>
                    <a:gs pos="100000">
                      <a:prstClr val="black">
                        <a:lumMod val="50000"/>
                        <a:lumOff val="50000"/>
                      </a:prstClr>
                    </a:gs>
                  </a:gsLst>
                  <a:lin ang="0" scaled="1"/>
                </a:gradFill>
                <a:effectLst/>
                <a:uLnTx/>
                <a:uFillTx/>
                <a:latin typeface="Arial"/>
                <a:ea typeface="HY견고딕" pitchFamily="18" charset="-127"/>
                <a:cs typeface="Arial" pitchFamily="34" charset="0"/>
              </a:endParaRPr>
            </a:p>
          </p:txBody>
        </p:sp>
        <p:pic>
          <p:nvPicPr>
            <p:cNvPr id="18" name="그래픽 17">
              <a:extLst>
                <a:ext uri="{FF2B5EF4-FFF2-40B4-BE49-F238E27FC236}">
                  <a16:creationId xmlns="" xmlns:a16="http://schemas.microsoft.com/office/drawing/2014/main" id="{790946D4-B6D1-4658-8066-B130AD48E9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765959" y="3314441"/>
              <a:ext cx="660083" cy="513398"/>
            </a:xfrm>
            <a:prstGeom prst="rect">
              <a:avLst/>
            </a:prstGeom>
          </p:spPr>
        </p:pic>
      </p:grpSp>
      <p:grpSp>
        <p:nvGrpSpPr>
          <p:cNvPr id="7" name="그룹 6">
            <a:extLst>
              <a:ext uri="{FF2B5EF4-FFF2-40B4-BE49-F238E27FC236}">
                <a16:creationId xmlns="" xmlns:a16="http://schemas.microsoft.com/office/drawing/2014/main" id="{50851F93-7EEE-4A82-BEFD-A9D0A9C47CA8}"/>
              </a:ext>
            </a:extLst>
          </p:cNvPr>
          <p:cNvGrpSpPr/>
          <p:nvPr/>
        </p:nvGrpSpPr>
        <p:grpSpPr>
          <a:xfrm>
            <a:off x="1227956" y="1101665"/>
            <a:ext cx="2859037" cy="2859036"/>
            <a:chOff x="1227956" y="1214399"/>
            <a:chExt cx="2859037" cy="2859036"/>
          </a:xfrm>
        </p:grpSpPr>
        <p:sp>
          <p:nvSpPr>
            <p:cNvPr id="115" name="사각형: 둥근 모서리 114">
              <a:extLst>
                <a:ext uri="{FF2B5EF4-FFF2-40B4-BE49-F238E27FC236}">
                  <a16:creationId xmlns="" xmlns:a16="http://schemas.microsoft.com/office/drawing/2014/main" id="{39E0FF68-0C18-4368-87B2-02E463100631}"/>
                </a:ext>
              </a:extLst>
            </p:cNvPr>
            <p:cNvSpPr/>
            <p:nvPr/>
          </p:nvSpPr>
          <p:spPr>
            <a:xfrm>
              <a:off x="1227956" y="1214399"/>
              <a:ext cx="2859037" cy="2859036"/>
            </a:xfrm>
            <a:prstGeom prst="roundRect">
              <a:avLst>
                <a:gd name="adj" fmla="val 10769"/>
              </a:avLst>
            </a:prstGeom>
            <a:gradFill flip="none" rotWithShape="1">
              <a:gsLst>
                <a:gs pos="100000">
                  <a:schemeClr val="bg1">
                    <a:lumMod val="95000"/>
                  </a:schemeClr>
                </a:gs>
                <a:gs pos="11000">
                  <a:schemeClr val="bg1"/>
                </a:gs>
              </a:gsLst>
              <a:lin ang="13500000" scaled="1"/>
              <a:tileRect/>
            </a:gradFill>
            <a:ln w="15875">
              <a:solidFill>
                <a:schemeClr val="bg1"/>
              </a:solidFill>
            </a:ln>
            <a:effectLst>
              <a:outerShdw blurRad="139700" dist="215900" dir="2700000" algn="t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맑은 고딕"/>
                <a:cs typeface="+mn-cs"/>
              </a:endParaRPr>
            </a:p>
          </p:txBody>
        </p:sp>
        <p:sp>
          <p:nvSpPr>
            <p:cNvPr id="8" name="사각형: 둥근 모서리 7">
              <a:extLst>
                <a:ext uri="{FF2B5EF4-FFF2-40B4-BE49-F238E27FC236}">
                  <a16:creationId xmlns="" xmlns:a16="http://schemas.microsoft.com/office/drawing/2014/main" id="{066F8C52-B97E-403D-96A9-9381420827A7}"/>
                </a:ext>
              </a:extLst>
            </p:cNvPr>
            <p:cNvSpPr/>
            <p:nvPr/>
          </p:nvSpPr>
          <p:spPr>
            <a:xfrm>
              <a:off x="1395413" y="1350826"/>
              <a:ext cx="2524125" cy="306524"/>
            </a:xfrm>
            <a:prstGeom prst="roundRect">
              <a:avLst>
                <a:gd name="adj" fmla="val 50000"/>
              </a:avLst>
            </a:prstGeom>
            <a:solidFill>
              <a:srgbClr val="0025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b="1" i="0" u="none" strike="noStrike" kern="1200" cap="none" spc="0" normalizeH="0" baseline="0" noProof="0" dirty="0">
                  <a:ln>
                    <a:solidFill>
                      <a:prstClr val="white">
                        <a:alpha val="0"/>
                      </a:prstClr>
                    </a:solidFill>
                  </a:ln>
                  <a:gradFill>
                    <a:gsLst>
                      <a:gs pos="100000">
                        <a:prstClr val="white"/>
                      </a:gs>
                      <a:gs pos="100000">
                        <a:prstClr val="white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Arial"/>
                  <a:ea typeface="맑은 고딕" panose="020B0503020000020004" pitchFamily="50" charset="-127"/>
                  <a:cs typeface="+mn-cs"/>
                </a:rPr>
                <a:t>KOTEC’s Staff</a:t>
              </a:r>
              <a:endParaRPr kumimoji="0" lang="ko-KR" altLang="en-US" b="1" i="0" u="none" strike="noStrike" kern="1200" cap="none" spc="0" normalizeH="0" baseline="0" noProof="0" dirty="0">
                <a:ln>
                  <a:solidFill>
                    <a:prstClr val="white">
                      <a:alpha val="0"/>
                    </a:prstClr>
                  </a:solidFill>
                </a:ln>
                <a:gradFill>
                  <a:gsLst>
                    <a:gs pos="100000">
                      <a:prstClr val="white"/>
                    </a:gs>
                    <a:gs pos="100000">
                      <a:prstClr val="white"/>
                    </a:gs>
                  </a:gsLst>
                  <a:lin ang="5400000" scaled="1"/>
                </a:gra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172" name="TextBox 171">
              <a:extLst>
                <a:ext uri="{FF2B5EF4-FFF2-40B4-BE49-F238E27FC236}">
                  <a16:creationId xmlns="" xmlns:a16="http://schemas.microsoft.com/office/drawing/2014/main" id="{E399B034-B2AC-4F12-A926-151B97D58C30}"/>
                </a:ext>
              </a:extLst>
            </p:cNvPr>
            <p:cNvSpPr txBox="1"/>
            <p:nvPr/>
          </p:nvSpPr>
          <p:spPr>
            <a:xfrm>
              <a:off x="1306615" y="2327763"/>
              <a:ext cx="1292020" cy="615553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4000" b="1" i="0" u="none" strike="noStrike" kern="1200" cap="none" spc="0" normalizeH="0" baseline="0" noProof="0" dirty="0" smtClean="0">
                  <a:ln>
                    <a:noFill/>
                  </a:ln>
                  <a:gradFill>
                    <a:gsLst>
                      <a:gs pos="100000">
                        <a:srgbClr val="0390E7"/>
                      </a:gs>
                      <a:gs pos="100000">
                        <a:prstClr val="white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entury Gothic" panose="020B0502020202020204" pitchFamily="34" charset="0"/>
                  <a:ea typeface="맑은 고딕" panose="020B0503020000020004" pitchFamily="50" charset="-127"/>
                  <a:cs typeface="+mn-cs"/>
                </a:rPr>
                <a:t>1,485</a:t>
              </a:r>
              <a:endParaRPr kumimoji="0" lang="en-US" altLang="ko-KR" sz="4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100000">
                      <a:srgbClr val="0390E7"/>
                    </a:gs>
                    <a:gs pos="100000">
                      <a:prstClr val="white"/>
                    </a:gs>
                  </a:gsLst>
                  <a:lin ang="5400000" scaled="1"/>
                </a:gradFill>
                <a:effectLst/>
                <a:uLnTx/>
                <a:uFillTx/>
                <a:latin typeface="Century Gothic" panose="020B0502020202020204" pitchFamily="34" charset="0"/>
                <a:ea typeface="맑은 고딕" panose="020B0503020000020004" pitchFamily="50" charset="-127"/>
                <a:cs typeface="+mn-cs"/>
              </a:endParaRPr>
            </a:p>
          </p:txBody>
        </p:sp>
        <p:cxnSp>
          <p:nvCxnSpPr>
            <p:cNvPr id="10" name="직선 연결선 9">
              <a:extLst>
                <a:ext uri="{FF2B5EF4-FFF2-40B4-BE49-F238E27FC236}">
                  <a16:creationId xmlns="" xmlns:a16="http://schemas.microsoft.com/office/drawing/2014/main" id="{82CFBFDF-B135-424F-BF14-12EE66D033D3}"/>
                </a:ext>
              </a:extLst>
            </p:cNvPr>
            <p:cNvCxnSpPr>
              <a:cxnSpLocks/>
            </p:cNvCxnSpPr>
            <p:nvPr/>
          </p:nvCxnSpPr>
          <p:spPr>
            <a:xfrm>
              <a:off x="2657475" y="1752600"/>
              <a:ext cx="0" cy="1362075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0" name="TextBox 169">
              <a:extLst>
                <a:ext uri="{FF2B5EF4-FFF2-40B4-BE49-F238E27FC236}">
                  <a16:creationId xmlns="" xmlns:a16="http://schemas.microsoft.com/office/drawing/2014/main" id="{C8498BAA-67D6-4CD2-AB15-B3AD6AD282C0}"/>
                </a:ext>
              </a:extLst>
            </p:cNvPr>
            <p:cNvSpPr txBox="1"/>
            <p:nvPr/>
          </p:nvSpPr>
          <p:spPr>
            <a:xfrm>
              <a:off x="2941443" y="2327763"/>
              <a:ext cx="860813" cy="615553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4000" b="1" i="0" u="none" strike="noStrike" kern="1200" cap="none" spc="0" normalizeH="0" baseline="0" noProof="0" dirty="0" smtClean="0">
                  <a:ln>
                    <a:noFill/>
                  </a:ln>
                  <a:gradFill>
                    <a:gsLst>
                      <a:gs pos="100000">
                        <a:srgbClr val="0390E7"/>
                      </a:gs>
                      <a:gs pos="100000">
                        <a:prstClr val="white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entury Gothic" panose="020B0502020202020204" pitchFamily="34" charset="0"/>
                  <a:ea typeface="맑은 고딕" panose="020B0503020000020004" pitchFamily="50" charset="-127"/>
                  <a:cs typeface="+mn-cs"/>
                </a:rPr>
                <a:t>284</a:t>
              </a:r>
              <a:endParaRPr kumimoji="0" lang="en-US" altLang="ko-KR" sz="4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100000">
                      <a:srgbClr val="0390E7"/>
                    </a:gs>
                    <a:gs pos="100000">
                      <a:prstClr val="white"/>
                    </a:gs>
                  </a:gsLst>
                  <a:lin ang="5400000" scaled="1"/>
                </a:gradFill>
                <a:effectLst/>
                <a:uLnTx/>
                <a:uFillTx/>
                <a:latin typeface="Century Gothic" panose="020B0502020202020204" pitchFamily="34" charset="0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179" name="TextBox 178">
              <a:extLst>
                <a:ext uri="{FF2B5EF4-FFF2-40B4-BE49-F238E27FC236}">
                  <a16:creationId xmlns="" xmlns:a16="http://schemas.microsoft.com/office/drawing/2014/main" id="{7AB43DB6-3193-412E-B662-7E0C54428400}"/>
                </a:ext>
              </a:extLst>
            </p:cNvPr>
            <p:cNvSpPr txBox="1"/>
            <p:nvPr/>
          </p:nvSpPr>
          <p:spPr>
            <a:xfrm>
              <a:off x="2898966" y="2078046"/>
              <a:ext cx="945772" cy="246221"/>
            </a:xfrm>
            <a:prstGeom prst="rect">
              <a:avLst/>
            </a:prstGeom>
            <a:noFill/>
          </p:spPr>
          <p:txBody>
            <a:bodyPr wrap="none" lIns="0" tIns="0" rIns="0" bIns="0" anchor="b">
              <a:spAutoFit/>
            </a:bodyPr>
            <a:lstStyle>
              <a:defPPr>
                <a:defRPr lang="ko-KR"/>
              </a:defPPr>
              <a:lvl1pPr marR="0" lvl="0" eaLnBrk="0" fontAlgn="auto" hangingPunct="0">
                <a:lnSpc>
                  <a:spcPct val="100000"/>
                </a:lnSpc>
                <a:spcBef>
                  <a:spcPct val="20000"/>
                </a:spcBef>
                <a:spcAft>
                  <a:spcPts val="438"/>
                </a:spcAft>
                <a:buClrTx/>
                <a:buSzTx/>
                <a:tabLst/>
                <a:defRPr kumimoji="0" sz="1100" b="0" i="0" u="none" strike="noStrike" cap="none" spc="0" normalizeH="0" baseline="0">
                  <a:ln>
                    <a:noFill/>
                  </a:ln>
                  <a:gradFill>
                    <a:gsLst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  <a:gs pos="100000">
                        <a:schemeClr val="tx1">
                          <a:lumMod val="50000"/>
                          <a:lumOff val="50000"/>
                        </a:schemeClr>
                      </a:gs>
                    </a:gsLst>
                    <a:lin ang="0" scaled="1"/>
                  </a:gradFill>
                  <a:effectLst/>
                  <a:uLnTx/>
                  <a:uFillTx/>
                  <a:ea typeface="HY견고딕" pitchFamily="18" charset="-127"/>
                  <a:cs typeface="Arial" pitchFamily="34" charset="0"/>
                </a:defRPr>
              </a:lvl1pPr>
            </a:lstStyle>
            <a:p>
              <a:pPr marL="0" marR="0" lvl="0" indent="0" algn="ctr" defTabSz="914400" rtl="0" eaLnBrk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600" b="0" i="0" u="none" strike="noStrike" kern="1200" cap="none" spc="0" normalizeH="0" baseline="0" noProof="0" dirty="0" smtClean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65000"/>
                          <a:lumOff val="35000"/>
                        </a:prstClr>
                      </a:gs>
                      <a:gs pos="100000">
                        <a:prstClr val="black">
                          <a:lumMod val="50000"/>
                          <a:lumOff val="50000"/>
                        </a:prstClr>
                      </a:gs>
                    </a:gsLst>
                    <a:lin ang="0" scaled="1"/>
                  </a:gradFill>
                  <a:effectLst/>
                  <a:uLnTx/>
                  <a:uFillTx/>
                  <a:latin typeface="Arial"/>
                  <a:ea typeface="HY견고딕" pitchFamily="18" charset="-127"/>
                  <a:cs typeface="Arial" pitchFamily="34" charset="0"/>
                </a:rPr>
                <a:t>PhD(20%)</a:t>
              </a:r>
              <a:endParaRPr kumimoji="0" lang="ko-KR" altLang="en-US" sz="16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100000">
                      <a:prstClr val="black">
                        <a:lumMod val="65000"/>
                        <a:lumOff val="35000"/>
                      </a:prstClr>
                    </a:gs>
                    <a:gs pos="100000">
                      <a:prstClr val="black">
                        <a:lumMod val="50000"/>
                        <a:lumOff val="50000"/>
                      </a:prstClr>
                    </a:gs>
                  </a:gsLst>
                  <a:lin ang="0" scaled="1"/>
                </a:gradFill>
                <a:effectLst/>
                <a:uLnTx/>
                <a:uFillTx/>
                <a:latin typeface="Arial"/>
                <a:ea typeface="HY견고딕" pitchFamily="18" charset="-127"/>
                <a:cs typeface="Arial" pitchFamily="34" charset="0"/>
              </a:endParaRPr>
            </a:p>
          </p:txBody>
        </p:sp>
        <p:sp>
          <p:nvSpPr>
            <p:cNvPr id="184" name="TextBox 183">
              <a:extLst>
                <a:ext uri="{FF2B5EF4-FFF2-40B4-BE49-F238E27FC236}">
                  <a16:creationId xmlns="" xmlns:a16="http://schemas.microsoft.com/office/drawing/2014/main" id="{5A2222DA-4B65-4417-90A5-4B63DA9DC43B}"/>
                </a:ext>
              </a:extLst>
            </p:cNvPr>
            <p:cNvSpPr txBox="1"/>
            <p:nvPr/>
          </p:nvSpPr>
          <p:spPr>
            <a:xfrm>
              <a:off x="1631898" y="2078046"/>
              <a:ext cx="641459" cy="246221"/>
            </a:xfrm>
            <a:prstGeom prst="rect">
              <a:avLst/>
            </a:prstGeom>
            <a:noFill/>
          </p:spPr>
          <p:txBody>
            <a:bodyPr wrap="none" lIns="0" tIns="0" rIns="0" bIns="0" anchor="b">
              <a:spAutoFit/>
            </a:bodyPr>
            <a:lstStyle>
              <a:defPPr>
                <a:defRPr lang="ko-KR"/>
              </a:defPPr>
              <a:lvl1pPr marR="0" lvl="0" eaLnBrk="0" fontAlgn="auto" hangingPunct="0">
                <a:lnSpc>
                  <a:spcPct val="100000"/>
                </a:lnSpc>
                <a:spcBef>
                  <a:spcPct val="20000"/>
                </a:spcBef>
                <a:spcAft>
                  <a:spcPts val="438"/>
                </a:spcAft>
                <a:buClrTx/>
                <a:buSzTx/>
                <a:tabLst/>
                <a:defRPr kumimoji="0" sz="1100" b="0" i="0" u="none" strike="noStrike" cap="none" spc="0" normalizeH="0" baseline="0">
                  <a:ln>
                    <a:noFill/>
                  </a:ln>
                  <a:gradFill>
                    <a:gsLst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  <a:gs pos="100000">
                        <a:schemeClr val="tx1">
                          <a:lumMod val="50000"/>
                          <a:lumOff val="50000"/>
                        </a:schemeClr>
                      </a:gs>
                    </a:gsLst>
                    <a:lin ang="0" scaled="1"/>
                  </a:gradFill>
                  <a:effectLst/>
                  <a:uLnTx/>
                  <a:uFillTx/>
                  <a:ea typeface="HY견고딕" pitchFamily="18" charset="-127"/>
                  <a:cs typeface="Arial" pitchFamily="34" charset="0"/>
                </a:defRPr>
              </a:lvl1pPr>
            </a:lstStyle>
            <a:p>
              <a:pPr marL="0" marR="0" lvl="0" indent="0" algn="ctr" defTabSz="914400" rtl="0" eaLnBrk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600" b="0" i="0" u="none" strike="noStrike" kern="1200" cap="none" spc="0" normalizeH="0" baseline="0" noProof="0" dirty="0" smtClean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65000"/>
                          <a:lumOff val="35000"/>
                        </a:prstClr>
                      </a:gs>
                      <a:gs pos="100000">
                        <a:prstClr val="black">
                          <a:lumMod val="50000"/>
                          <a:lumOff val="50000"/>
                        </a:prstClr>
                      </a:gs>
                    </a:gsLst>
                    <a:lin ang="0" scaled="1"/>
                  </a:gradFill>
                  <a:effectLst/>
                  <a:uLnTx/>
                  <a:uFillTx/>
                  <a:latin typeface="Arial"/>
                  <a:ea typeface="HY견고딕" pitchFamily="18" charset="-127"/>
                  <a:cs typeface="Arial" pitchFamily="34" charset="0"/>
                </a:rPr>
                <a:t>TOTAL</a:t>
              </a:r>
              <a:endParaRPr kumimoji="0" lang="en-US" altLang="ko-KR" sz="11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100000">
                      <a:prstClr val="black">
                        <a:lumMod val="65000"/>
                        <a:lumOff val="35000"/>
                      </a:prstClr>
                    </a:gs>
                    <a:gs pos="100000">
                      <a:prstClr val="black">
                        <a:lumMod val="50000"/>
                        <a:lumOff val="50000"/>
                      </a:prstClr>
                    </a:gs>
                  </a:gsLst>
                  <a:lin ang="0" scaled="1"/>
                </a:gradFill>
                <a:effectLst/>
                <a:uLnTx/>
                <a:uFillTx/>
                <a:latin typeface="Arial"/>
                <a:ea typeface="HY견고딕" pitchFamily="18" charset="-127"/>
                <a:cs typeface="Arial" pitchFamily="34" charset="0"/>
              </a:endParaRPr>
            </a:p>
          </p:txBody>
        </p:sp>
        <p:pic>
          <p:nvPicPr>
            <p:cNvPr id="22" name="그래픽 21">
              <a:extLst>
                <a:ext uri="{FF2B5EF4-FFF2-40B4-BE49-F238E27FC236}">
                  <a16:creationId xmlns="" xmlns:a16="http://schemas.microsoft.com/office/drawing/2014/main" id="{EAF8ADC6-86C8-45C0-B5B2-7CA093BE109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376488" y="3294915"/>
              <a:ext cx="561975" cy="514350"/>
            </a:xfrm>
            <a:prstGeom prst="rect">
              <a:avLst/>
            </a:prstGeom>
          </p:spPr>
        </p:pic>
      </p:grpSp>
      <p:grpSp>
        <p:nvGrpSpPr>
          <p:cNvPr id="5" name="그룹 4">
            <a:extLst>
              <a:ext uri="{FF2B5EF4-FFF2-40B4-BE49-F238E27FC236}">
                <a16:creationId xmlns="" xmlns:a16="http://schemas.microsoft.com/office/drawing/2014/main" id="{F369321D-78EE-4CD0-ACDE-534405F585EA}"/>
              </a:ext>
            </a:extLst>
          </p:cNvPr>
          <p:cNvGrpSpPr/>
          <p:nvPr/>
        </p:nvGrpSpPr>
        <p:grpSpPr>
          <a:xfrm>
            <a:off x="8105007" y="1101665"/>
            <a:ext cx="2859037" cy="2859036"/>
            <a:chOff x="8105007" y="1214399"/>
            <a:chExt cx="2859037" cy="2859036"/>
          </a:xfrm>
        </p:grpSpPr>
        <p:sp>
          <p:nvSpPr>
            <p:cNvPr id="136" name="사각형: 둥근 모서리 135">
              <a:extLst>
                <a:ext uri="{FF2B5EF4-FFF2-40B4-BE49-F238E27FC236}">
                  <a16:creationId xmlns="" xmlns:a16="http://schemas.microsoft.com/office/drawing/2014/main" id="{57781767-96A7-4167-8790-2320AEAE01B5}"/>
                </a:ext>
              </a:extLst>
            </p:cNvPr>
            <p:cNvSpPr/>
            <p:nvPr/>
          </p:nvSpPr>
          <p:spPr>
            <a:xfrm>
              <a:off x="8105007" y="1214399"/>
              <a:ext cx="2859037" cy="2859036"/>
            </a:xfrm>
            <a:prstGeom prst="roundRect">
              <a:avLst>
                <a:gd name="adj" fmla="val 10769"/>
              </a:avLst>
            </a:prstGeom>
            <a:gradFill flip="none" rotWithShape="1">
              <a:gsLst>
                <a:gs pos="100000">
                  <a:schemeClr val="bg1">
                    <a:lumMod val="95000"/>
                  </a:schemeClr>
                </a:gs>
                <a:gs pos="11000">
                  <a:schemeClr val="bg1"/>
                </a:gs>
              </a:gsLst>
              <a:lin ang="13500000" scaled="1"/>
              <a:tileRect/>
            </a:gradFill>
            <a:ln w="15875">
              <a:solidFill>
                <a:schemeClr val="bg1"/>
              </a:solidFill>
            </a:ln>
            <a:effectLst>
              <a:outerShdw blurRad="139700" dist="215900" dir="2700000" algn="t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맑은 고딕"/>
                <a:cs typeface="+mn-cs"/>
              </a:endParaRPr>
            </a:p>
          </p:txBody>
        </p:sp>
        <p:sp>
          <p:nvSpPr>
            <p:cNvPr id="165" name="사각형: 둥근 모서리 164">
              <a:extLst>
                <a:ext uri="{FF2B5EF4-FFF2-40B4-BE49-F238E27FC236}">
                  <a16:creationId xmlns="" xmlns:a16="http://schemas.microsoft.com/office/drawing/2014/main" id="{84DEF193-6B05-48BF-9184-B511F6B6CAC6}"/>
                </a:ext>
              </a:extLst>
            </p:cNvPr>
            <p:cNvSpPr/>
            <p:nvPr/>
          </p:nvSpPr>
          <p:spPr>
            <a:xfrm>
              <a:off x="8272463" y="1350826"/>
              <a:ext cx="2617210" cy="306524"/>
            </a:xfrm>
            <a:prstGeom prst="roundRect">
              <a:avLst>
                <a:gd name="adj" fmla="val 50000"/>
              </a:avLst>
            </a:prstGeom>
            <a:solidFill>
              <a:srgbClr val="0025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b="1" i="0" u="none" strike="noStrike" kern="1200" cap="none" spc="0" normalizeH="0" baseline="0" noProof="0" dirty="0">
                  <a:ln>
                    <a:solidFill>
                      <a:prstClr val="white">
                        <a:alpha val="0"/>
                      </a:prstClr>
                    </a:solidFill>
                  </a:ln>
                  <a:gradFill>
                    <a:gsLst>
                      <a:gs pos="100000">
                        <a:prstClr val="white"/>
                      </a:gs>
                      <a:gs pos="100000">
                        <a:prstClr val="white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Arial"/>
                  <a:ea typeface="맑은 고딕" panose="020B0503020000020004" pitchFamily="50" charset="-127"/>
                  <a:cs typeface="+mn-cs"/>
                </a:rPr>
                <a:t>KOTEC’s </a:t>
              </a:r>
              <a:r>
                <a:rPr kumimoji="0" lang="en-US" altLang="ko-KR" b="1" i="0" u="none" strike="noStrike" kern="1200" cap="none" spc="0" normalizeH="0" baseline="0" noProof="0" dirty="0" smtClean="0">
                  <a:ln>
                    <a:solidFill>
                      <a:prstClr val="white">
                        <a:alpha val="0"/>
                      </a:prstClr>
                    </a:solidFill>
                  </a:ln>
                  <a:gradFill>
                    <a:gsLst>
                      <a:gs pos="100000">
                        <a:prstClr val="white"/>
                      </a:gs>
                      <a:gs pos="100000">
                        <a:prstClr val="white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Arial"/>
                  <a:ea typeface="맑은 고딕" panose="020B0503020000020004" pitchFamily="50" charset="-127"/>
                  <a:cs typeface="+mn-cs"/>
                </a:rPr>
                <a:t>Clients</a:t>
              </a:r>
              <a:endParaRPr kumimoji="0" lang="ko-KR" altLang="en-US" b="1" i="0" u="none" strike="noStrike" kern="1200" cap="none" spc="0" normalizeH="0" baseline="0" noProof="0" dirty="0">
                <a:ln>
                  <a:solidFill>
                    <a:prstClr val="white">
                      <a:alpha val="0"/>
                    </a:prstClr>
                  </a:solidFill>
                </a:ln>
                <a:gradFill>
                  <a:gsLst>
                    <a:gs pos="100000">
                      <a:prstClr val="white"/>
                    </a:gs>
                    <a:gs pos="100000">
                      <a:prstClr val="white"/>
                    </a:gs>
                  </a:gsLst>
                  <a:lin ang="5400000" scaled="1"/>
                </a:gra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167" name="TextBox 166">
              <a:extLst>
                <a:ext uri="{FF2B5EF4-FFF2-40B4-BE49-F238E27FC236}">
                  <a16:creationId xmlns="" xmlns:a16="http://schemas.microsoft.com/office/drawing/2014/main" id="{B9FA9003-6B0F-4DAB-9AC7-08B2BDAAAE2C}"/>
                </a:ext>
              </a:extLst>
            </p:cNvPr>
            <p:cNvSpPr txBox="1"/>
            <p:nvPr/>
          </p:nvSpPr>
          <p:spPr>
            <a:xfrm>
              <a:off x="8666500" y="2277935"/>
              <a:ext cx="1736053" cy="677108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4400" b="1" i="0" u="none" strike="noStrike" kern="1200" cap="none" spc="0" normalizeH="0" baseline="0" noProof="0" dirty="0" smtClean="0">
                  <a:ln>
                    <a:noFill/>
                  </a:ln>
                  <a:gradFill>
                    <a:gsLst>
                      <a:gs pos="100000">
                        <a:srgbClr val="0390E7"/>
                      </a:gs>
                      <a:gs pos="100000">
                        <a:prstClr val="white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entury Gothic" panose="020B0502020202020204" pitchFamily="34" charset="0"/>
                  <a:ea typeface="맑은 고딕" panose="020B0503020000020004" pitchFamily="50" charset="-127"/>
                  <a:cs typeface="+mn-cs"/>
                </a:rPr>
                <a:t>84,242</a:t>
              </a:r>
              <a:endParaRPr kumimoji="0" lang="en-US" altLang="ko-KR" sz="44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100000">
                      <a:srgbClr val="0390E7"/>
                    </a:gs>
                    <a:gs pos="100000">
                      <a:prstClr val="white"/>
                    </a:gs>
                  </a:gsLst>
                  <a:lin ang="5400000" scaled="1"/>
                </a:gradFill>
                <a:effectLst/>
                <a:uLnTx/>
                <a:uFillTx/>
                <a:latin typeface="Century Gothic" panose="020B0502020202020204" pitchFamily="34" charset="0"/>
                <a:ea typeface="맑은 고딕" panose="020B0503020000020004" pitchFamily="50" charset="-127"/>
                <a:cs typeface="+mn-cs"/>
              </a:endParaRPr>
            </a:p>
          </p:txBody>
        </p:sp>
        <p:pic>
          <p:nvPicPr>
            <p:cNvPr id="26" name="그래픽 25">
              <a:extLst>
                <a:ext uri="{FF2B5EF4-FFF2-40B4-BE49-F238E27FC236}">
                  <a16:creationId xmlns="" xmlns:a16="http://schemas.microsoft.com/office/drawing/2014/main" id="{42957B5D-BCCA-4BF8-A734-2420830CB9F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9302304" y="3317586"/>
              <a:ext cx="464442" cy="488058"/>
            </a:xfrm>
            <a:prstGeom prst="rect">
              <a:avLst/>
            </a:prstGeom>
          </p:spPr>
        </p:pic>
      </p:grp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E98F870B-8125-4003-ABFA-A72A83AEA6DD}"/>
              </a:ext>
            </a:extLst>
          </p:cNvPr>
          <p:cNvSpPr txBox="1"/>
          <p:nvPr/>
        </p:nvSpPr>
        <p:spPr>
          <a:xfrm>
            <a:off x="8465586" y="1970328"/>
            <a:ext cx="2176878" cy="246221"/>
          </a:xfrm>
          <a:prstGeom prst="rect">
            <a:avLst/>
          </a:prstGeom>
          <a:noFill/>
        </p:spPr>
        <p:txBody>
          <a:bodyPr wrap="none" lIns="0" tIns="0" rIns="0" bIns="0" anchor="b">
            <a:spAutoFit/>
          </a:bodyPr>
          <a:lstStyle>
            <a:defPPr>
              <a:defRPr lang="ko-KR"/>
            </a:defPPr>
            <a:lvl1pPr marR="0" lvl="0" eaLnBrk="0" fontAlgn="auto" hangingPunct="0">
              <a:lnSpc>
                <a:spcPct val="100000"/>
              </a:lnSpc>
              <a:spcBef>
                <a:spcPct val="20000"/>
              </a:spcBef>
              <a:spcAft>
                <a:spcPts val="438"/>
              </a:spcAft>
              <a:buClrTx/>
              <a:buSzTx/>
              <a:tabLst/>
              <a:defRPr kumimoji="0" sz="800" b="0" i="0" u="none" strike="noStrike" cap="none" spc="0" normalizeH="0" baseline="0">
                <a:ln>
                  <a:noFill/>
                </a:ln>
                <a:gradFill>
                  <a:gsLst>
                    <a:gs pos="100000">
                      <a:schemeClr val="tx1">
                        <a:lumMod val="50000"/>
                        <a:lumOff val="50000"/>
                      </a:schemeClr>
                    </a:gs>
                    <a:gs pos="100000">
                      <a:schemeClr val="tx1">
                        <a:lumMod val="50000"/>
                        <a:lumOff val="50000"/>
                      </a:schemeClr>
                    </a:gs>
                  </a:gsLst>
                  <a:lin ang="0" scaled="1"/>
                </a:gradFill>
                <a:effectLst/>
                <a:uLnTx/>
                <a:uFillTx/>
                <a:ea typeface="HY견고딕" pitchFamily="18" charset="-127"/>
                <a:cs typeface="Arial" pitchFamily="34" charset="0"/>
              </a:defRPr>
            </a:lvl1pPr>
          </a:lstStyle>
          <a:p>
            <a:pPr marL="0" marR="0" lvl="0" indent="0" algn="l" defTabSz="914400" rtl="0" eaLnBrk="0" fontAlgn="auto" latinLnBrk="1" hangingPunct="0">
              <a:lnSpc>
                <a:spcPct val="100000"/>
              </a:lnSpc>
              <a:spcBef>
                <a:spcPct val="20000"/>
              </a:spcBef>
              <a:spcAft>
                <a:spcPts val="438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600" b="0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100000">
                      <a:prstClr val="black">
                        <a:lumMod val="65000"/>
                        <a:lumOff val="35000"/>
                      </a:prstClr>
                    </a:gs>
                    <a:gs pos="100000">
                      <a:prstClr val="black">
                        <a:lumMod val="50000"/>
                        <a:lumOff val="50000"/>
                      </a:prstClr>
                    </a:gs>
                  </a:gsLst>
                  <a:lin ang="0" scaled="1"/>
                </a:gradFill>
                <a:effectLst/>
                <a:uLnTx/>
                <a:uFillTx/>
                <a:latin typeface="Arial"/>
                <a:ea typeface="HY견고딕" pitchFamily="18" charset="-127"/>
                <a:cs typeface="Arial" pitchFamily="34" charset="0"/>
              </a:rPr>
              <a:t>Guaranteed Companies</a:t>
            </a:r>
            <a:endParaRPr kumimoji="0" lang="ko-KR" altLang="en-US" sz="1600" b="0" i="0" u="none" strike="noStrike" kern="1200" cap="none" spc="0" normalizeH="0" baseline="0" noProof="0" dirty="0">
              <a:ln>
                <a:noFill/>
              </a:ln>
              <a:gradFill>
                <a:gsLst>
                  <a:gs pos="100000">
                    <a:prstClr val="black">
                      <a:lumMod val="65000"/>
                      <a:lumOff val="35000"/>
                    </a:prstClr>
                  </a:gs>
                  <a:gs pos="100000">
                    <a:prstClr val="black">
                      <a:lumMod val="50000"/>
                      <a:lumOff val="50000"/>
                    </a:prstClr>
                  </a:gs>
                </a:gsLst>
                <a:lin ang="0" scaled="1"/>
              </a:gradFill>
              <a:effectLst/>
              <a:uLnTx/>
              <a:uFillTx/>
              <a:latin typeface="Arial"/>
              <a:ea typeface="HY견고딕" pitchFamily="18" charset="-127"/>
              <a:cs typeface="Arial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53A30B0D-D270-44C8-AB83-6F0132014049}"/>
              </a:ext>
            </a:extLst>
          </p:cNvPr>
          <p:cNvSpPr txBox="1"/>
          <p:nvPr/>
        </p:nvSpPr>
        <p:spPr>
          <a:xfrm>
            <a:off x="10060799" y="4029921"/>
            <a:ext cx="1731243" cy="221599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marL="0" marR="0" lvl="0" indent="0" algn="l" defTabSz="685800" rtl="0" eaLnBrk="1" fontAlgn="auto" latinLnBrk="1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600" b="0" i="0" u="none" strike="noStrike" kern="1200" cap="none" spc="0" normalizeH="0" baseline="0" noProof="0" dirty="0" smtClean="0">
                <a:ln>
                  <a:solidFill>
                    <a:prstClr val="white">
                      <a:alpha val="0"/>
                    </a:prstClr>
                  </a:solidFill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white"/>
                    </a:gs>
                  </a:gsLst>
                  <a:lin ang="5400000" scaled="1"/>
                </a:gra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[Unit: million USD]</a:t>
            </a:r>
            <a:endParaRPr kumimoji="0" lang="en-US" altLang="ko-KR" sz="1600" b="0" i="0" u="none" strike="noStrike" kern="1200" cap="none" spc="0" normalizeH="0" baseline="0" noProof="0" dirty="0">
              <a:ln>
                <a:solidFill>
                  <a:prstClr val="white">
                    <a:alpha val="0"/>
                  </a:prstClr>
                </a:solidFill>
              </a:ln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100000">
                    <a:prstClr val="white"/>
                  </a:gs>
                </a:gsLst>
                <a:lin ang="5400000" scaled="1"/>
              </a:gradFill>
              <a:effectLst/>
              <a:uLnTx/>
              <a:uFillTx/>
              <a:latin typeface="Arial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9829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Oval 9">
            <a:extLst>
              <a:ext uri="{FF2B5EF4-FFF2-40B4-BE49-F238E27FC236}">
                <a16:creationId xmlns:a16="http://schemas.microsoft.com/office/drawing/2014/main" xmlns="" id="{BC9FDAF0-7A34-4414-86B9-9A2D73E92A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62110" y="3901236"/>
            <a:ext cx="1961907" cy="1963649"/>
          </a:xfrm>
          <a:prstGeom prst="ellipse">
            <a:avLst/>
          </a:prstGeom>
          <a:solidFill>
            <a:schemeClr val="bg1"/>
          </a:solidFill>
          <a:ln w="63500">
            <a:solidFill>
              <a:srgbClr val="FF990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endParaRPr lang="ko-KR" altLang="en-US" sz="1667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</a:endParaRPr>
          </a:p>
        </p:txBody>
      </p:sp>
      <p:sp>
        <p:nvSpPr>
          <p:cNvPr id="103" name="Oval 9">
            <a:extLst>
              <a:ext uri="{FF2B5EF4-FFF2-40B4-BE49-F238E27FC236}">
                <a16:creationId xmlns:a16="http://schemas.microsoft.com/office/drawing/2014/main" xmlns="" id="{BC9FDAF0-7A34-4414-86B9-9A2D73E92A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47884" y="4039308"/>
            <a:ext cx="1961907" cy="1963649"/>
          </a:xfrm>
          <a:prstGeom prst="ellipse">
            <a:avLst/>
          </a:prstGeom>
          <a:solidFill>
            <a:schemeClr val="bg1"/>
          </a:solidFill>
          <a:ln w="63500">
            <a:solidFill>
              <a:srgbClr val="00B0F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endParaRPr lang="ko-KR" altLang="en-US" sz="1667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</a:endParaRPr>
          </a:p>
        </p:txBody>
      </p:sp>
      <p:sp>
        <p:nvSpPr>
          <p:cNvPr id="92" name="Oval 9">
            <a:extLst>
              <a:ext uri="{FF2B5EF4-FFF2-40B4-BE49-F238E27FC236}">
                <a16:creationId xmlns:a16="http://schemas.microsoft.com/office/drawing/2014/main" xmlns="" id="{EA478C8C-1E16-47C3-97F2-1056190137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41876" y="1246941"/>
            <a:ext cx="1982141" cy="1996272"/>
          </a:xfrm>
          <a:prstGeom prst="ellipse">
            <a:avLst/>
          </a:prstGeom>
          <a:solidFill>
            <a:schemeClr val="bg1"/>
          </a:solidFill>
          <a:ln w="63500">
            <a:solidFill>
              <a:srgbClr val="8497B0"/>
            </a:solidFill>
          </a:ln>
          <a:effectLst>
            <a:outerShdw blurRad="50800" dist="38100" dir="18900000" algn="bl" rotWithShape="0">
              <a:prstClr val="black">
                <a:alpha val="20000"/>
              </a:prstClr>
            </a:outerShdw>
          </a:effec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endParaRPr lang="ko-KR" altLang="en-US" sz="1667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</a:endParaRPr>
          </a:p>
        </p:txBody>
      </p:sp>
      <p:sp>
        <p:nvSpPr>
          <p:cNvPr id="63" name="Oval 9">
            <a:extLst>
              <a:ext uri="{FF2B5EF4-FFF2-40B4-BE49-F238E27FC236}">
                <a16:creationId xmlns:a16="http://schemas.microsoft.com/office/drawing/2014/main" xmlns="" id="{5D54FEA1-CF23-4C39-A5C4-BDD59A2B85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32382" y="1241018"/>
            <a:ext cx="1966907" cy="1989790"/>
          </a:xfrm>
          <a:prstGeom prst="ellipse">
            <a:avLst/>
          </a:prstGeom>
          <a:solidFill>
            <a:schemeClr val="bg1"/>
          </a:solidFill>
          <a:ln w="63500">
            <a:solidFill>
              <a:srgbClr val="15468E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endParaRPr lang="ko-KR" altLang="en-US" sz="1667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</a:endParaRPr>
          </a:p>
        </p:txBody>
      </p:sp>
      <p:sp>
        <p:nvSpPr>
          <p:cNvPr id="2" name="텍스트 개체 틀 1">
            <a:extLst>
              <a:ext uri="{FF2B5EF4-FFF2-40B4-BE49-F238E27FC236}">
                <a16:creationId xmlns:a16="http://schemas.microsoft.com/office/drawing/2014/main" xmlns="" id="{5CE7DE92-671F-4C1E-B3C7-CAF2AF217E5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85232" y="203056"/>
            <a:ext cx="9178809" cy="430887"/>
          </a:xfrm>
        </p:spPr>
        <p:txBody>
          <a:bodyPr/>
          <a:lstStyle/>
          <a:p>
            <a:r>
              <a:rPr lang="en-US" altLang="ko-KR" sz="2800" dirty="0"/>
              <a:t>I. About KOTEC</a:t>
            </a:r>
          </a:p>
        </p:txBody>
      </p:sp>
      <p:grpSp>
        <p:nvGrpSpPr>
          <p:cNvPr id="61" name="그룹 60">
            <a:extLst>
              <a:ext uri="{FF2B5EF4-FFF2-40B4-BE49-F238E27FC236}">
                <a16:creationId xmlns:a16="http://schemas.microsoft.com/office/drawing/2014/main" xmlns="" id="{7E0F4813-68BC-4A9E-886D-8329019E5ACB}"/>
              </a:ext>
            </a:extLst>
          </p:cNvPr>
          <p:cNvGrpSpPr/>
          <p:nvPr/>
        </p:nvGrpSpPr>
        <p:grpSpPr>
          <a:xfrm>
            <a:off x="188275" y="6521653"/>
            <a:ext cx="731236" cy="185401"/>
            <a:chOff x="202934" y="6465609"/>
            <a:chExt cx="884796" cy="224335"/>
          </a:xfrm>
        </p:grpSpPr>
        <p:sp>
          <p:nvSpPr>
            <p:cNvPr id="62" name="자유형: 도형 61">
              <a:extLst>
                <a:ext uri="{FF2B5EF4-FFF2-40B4-BE49-F238E27FC236}">
                  <a16:creationId xmlns:a16="http://schemas.microsoft.com/office/drawing/2014/main" xmlns="" id="{1BBA9B34-ED55-43B0-85A8-91D1BA0E505B}"/>
                </a:ext>
              </a:extLst>
            </p:cNvPr>
            <p:cNvSpPr/>
            <p:nvPr/>
          </p:nvSpPr>
          <p:spPr>
            <a:xfrm>
              <a:off x="202934" y="6465609"/>
              <a:ext cx="224486" cy="224335"/>
            </a:xfrm>
            <a:custGeom>
              <a:avLst/>
              <a:gdLst>
                <a:gd name="connsiteX0" fmla="*/ -178 w 224486"/>
                <a:gd name="connsiteY0" fmla="*/ -369 h 224335"/>
                <a:gd name="connsiteX1" fmla="*/ -178 w 224486"/>
                <a:gd name="connsiteY1" fmla="*/ 223967 h 224335"/>
                <a:gd name="connsiteX2" fmla="*/ 224309 w 224486"/>
                <a:gd name="connsiteY2" fmla="*/ 223967 h 224335"/>
                <a:gd name="connsiteX3" fmla="*/ 224309 w 224486"/>
                <a:gd name="connsiteY3" fmla="*/ -369 h 2243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4486" h="224335">
                  <a:moveTo>
                    <a:pt x="-178" y="-369"/>
                  </a:moveTo>
                  <a:lnTo>
                    <a:pt x="-178" y="223967"/>
                  </a:lnTo>
                  <a:lnTo>
                    <a:pt x="224309" y="223967"/>
                  </a:lnTo>
                  <a:lnTo>
                    <a:pt x="224309" y="-369"/>
                  </a:lnTo>
                  <a:close/>
                </a:path>
              </a:pathLst>
            </a:custGeom>
            <a:solidFill>
              <a:srgbClr val="CDE27E"/>
            </a:solidFill>
            <a:ln w="500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363">
                <a:defRPr/>
              </a:pPr>
              <a:endParaRPr lang="ko-KR" altLang="en-US">
                <a:solidFill>
                  <a:prstClr val="black"/>
                </a:solidFill>
                <a:latin typeface="Arial"/>
                <a:ea typeface="맑은 고딕"/>
              </a:endParaRPr>
            </a:p>
          </p:txBody>
        </p:sp>
        <p:sp>
          <p:nvSpPr>
            <p:cNvPr id="65" name="자유형: 도형 64">
              <a:extLst>
                <a:ext uri="{FF2B5EF4-FFF2-40B4-BE49-F238E27FC236}">
                  <a16:creationId xmlns:a16="http://schemas.microsoft.com/office/drawing/2014/main" xmlns="" id="{80C810A1-6E4F-4B1F-8BD8-811D3A26E0AE}"/>
                </a:ext>
              </a:extLst>
            </p:cNvPr>
            <p:cNvSpPr/>
            <p:nvPr/>
          </p:nvSpPr>
          <p:spPr>
            <a:xfrm>
              <a:off x="590956" y="6511640"/>
              <a:ext cx="36065" cy="136928"/>
            </a:xfrm>
            <a:custGeom>
              <a:avLst/>
              <a:gdLst>
                <a:gd name="connsiteX0" fmla="*/ 36066 w 36065"/>
                <a:gd name="connsiteY0" fmla="*/ 136928 h 136928"/>
                <a:gd name="connsiteX1" fmla="*/ 0 w 36065"/>
                <a:gd name="connsiteY1" fmla="*/ 136928 h 136928"/>
                <a:gd name="connsiteX2" fmla="*/ 0 w 36065"/>
                <a:gd name="connsiteY2" fmla="*/ 0 h 136928"/>
                <a:gd name="connsiteX3" fmla="*/ 36066 w 36065"/>
                <a:gd name="connsiteY3" fmla="*/ 0 h 136928"/>
                <a:gd name="connsiteX4" fmla="*/ 36066 w 36065"/>
                <a:gd name="connsiteY4" fmla="*/ 136928 h 136928"/>
                <a:gd name="connsiteX5" fmla="*/ 36066 w 36065"/>
                <a:gd name="connsiteY5" fmla="*/ 136928 h 136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065" h="136928">
                  <a:moveTo>
                    <a:pt x="36066" y="136928"/>
                  </a:moveTo>
                  <a:lnTo>
                    <a:pt x="0" y="136928"/>
                  </a:lnTo>
                  <a:lnTo>
                    <a:pt x="0" y="0"/>
                  </a:lnTo>
                  <a:lnTo>
                    <a:pt x="36066" y="0"/>
                  </a:lnTo>
                  <a:lnTo>
                    <a:pt x="36066" y="136928"/>
                  </a:lnTo>
                  <a:lnTo>
                    <a:pt x="36066" y="136928"/>
                  </a:lnTo>
                  <a:close/>
                </a:path>
              </a:pathLst>
            </a:custGeom>
            <a:solidFill>
              <a:srgbClr val="6278BE"/>
            </a:solidFill>
            <a:ln w="500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363">
                <a:defRPr/>
              </a:pPr>
              <a:endParaRPr lang="ko-KR" altLang="en-US">
                <a:solidFill>
                  <a:prstClr val="black"/>
                </a:solidFill>
                <a:latin typeface="Arial"/>
                <a:ea typeface="맑은 고딕"/>
              </a:endParaRPr>
            </a:p>
          </p:txBody>
        </p:sp>
        <p:sp>
          <p:nvSpPr>
            <p:cNvPr id="66" name="자유형: 도형 65">
              <a:extLst>
                <a:ext uri="{FF2B5EF4-FFF2-40B4-BE49-F238E27FC236}">
                  <a16:creationId xmlns:a16="http://schemas.microsoft.com/office/drawing/2014/main" xmlns="" id="{627F10DF-7356-4D3B-B541-17C050CFC0E8}"/>
                </a:ext>
              </a:extLst>
            </p:cNvPr>
            <p:cNvSpPr/>
            <p:nvPr/>
          </p:nvSpPr>
          <p:spPr>
            <a:xfrm>
              <a:off x="697635" y="6511842"/>
              <a:ext cx="166432" cy="136706"/>
            </a:xfrm>
            <a:custGeom>
              <a:avLst/>
              <a:gdLst>
                <a:gd name="connsiteX0" fmla="*/ 35887 w 166432"/>
                <a:gd name="connsiteY0" fmla="*/ 106614 h 136706"/>
                <a:gd name="connsiteX1" fmla="*/ 35887 w 166432"/>
                <a:gd name="connsiteY1" fmla="*/ 64833 h 136706"/>
                <a:gd name="connsiteX2" fmla="*/ 130022 w 166432"/>
                <a:gd name="connsiteY2" fmla="*/ 64833 h 136706"/>
                <a:gd name="connsiteX3" fmla="*/ 130022 w 166432"/>
                <a:gd name="connsiteY3" fmla="*/ 106614 h 136706"/>
                <a:gd name="connsiteX4" fmla="*/ 166240 w 166432"/>
                <a:gd name="connsiteY4" fmla="*/ 111673 h 136706"/>
                <a:gd name="connsiteX5" fmla="*/ 166240 w 166432"/>
                <a:gd name="connsiteY5" fmla="*/ 60078 h 136706"/>
                <a:gd name="connsiteX6" fmla="*/ 143154 w 166432"/>
                <a:gd name="connsiteY6" fmla="*/ 35343 h 136706"/>
                <a:gd name="connsiteX7" fmla="*/ 141505 w 166432"/>
                <a:gd name="connsiteY7" fmla="*/ 35343 h 136706"/>
                <a:gd name="connsiteX8" fmla="*/ 35887 w 166432"/>
                <a:gd name="connsiteY8" fmla="*/ 35343 h 136706"/>
                <a:gd name="connsiteX9" fmla="*/ 35887 w 166432"/>
                <a:gd name="connsiteY9" fmla="*/ -369 h 136706"/>
                <a:gd name="connsiteX10" fmla="*/ -178 w 166432"/>
                <a:gd name="connsiteY10" fmla="*/ -369 h 136706"/>
                <a:gd name="connsiteX11" fmla="*/ -178 w 166432"/>
                <a:gd name="connsiteY11" fmla="*/ 109194 h 136706"/>
                <a:gd name="connsiteX12" fmla="*/ 7258 w 166432"/>
                <a:gd name="connsiteY12" fmla="*/ 127202 h 136706"/>
                <a:gd name="connsiteX13" fmla="*/ 33409 w 166432"/>
                <a:gd name="connsiteY13" fmla="*/ 136256 h 136706"/>
                <a:gd name="connsiteX14" fmla="*/ 141505 w 166432"/>
                <a:gd name="connsiteY14" fmla="*/ 136256 h 136706"/>
                <a:gd name="connsiteX15" fmla="*/ 166235 w 166432"/>
                <a:gd name="connsiteY15" fmla="*/ 113372 h 136706"/>
                <a:gd name="connsiteX16" fmla="*/ 166240 w 166432"/>
                <a:gd name="connsiteY16" fmla="*/ 111673 h 136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66432" h="136706">
                  <a:moveTo>
                    <a:pt x="35887" y="106614"/>
                  </a:moveTo>
                  <a:lnTo>
                    <a:pt x="35887" y="64833"/>
                  </a:lnTo>
                  <a:lnTo>
                    <a:pt x="130022" y="64833"/>
                  </a:lnTo>
                  <a:lnTo>
                    <a:pt x="130022" y="106614"/>
                  </a:lnTo>
                  <a:close/>
                  <a:moveTo>
                    <a:pt x="166240" y="111673"/>
                  </a:moveTo>
                  <a:lnTo>
                    <a:pt x="166240" y="60078"/>
                  </a:lnTo>
                  <a:cubicBezTo>
                    <a:pt x="166695" y="46871"/>
                    <a:pt x="156356" y="35798"/>
                    <a:pt x="143154" y="35343"/>
                  </a:cubicBezTo>
                  <a:cubicBezTo>
                    <a:pt x="142602" y="35323"/>
                    <a:pt x="142056" y="35323"/>
                    <a:pt x="141505" y="35343"/>
                  </a:cubicBezTo>
                  <a:lnTo>
                    <a:pt x="35887" y="35343"/>
                  </a:lnTo>
                  <a:lnTo>
                    <a:pt x="35887" y="-369"/>
                  </a:lnTo>
                  <a:lnTo>
                    <a:pt x="-178" y="-369"/>
                  </a:lnTo>
                  <a:lnTo>
                    <a:pt x="-178" y="109194"/>
                  </a:lnTo>
                  <a:cubicBezTo>
                    <a:pt x="-1" y="115906"/>
                    <a:pt x="2644" y="122320"/>
                    <a:pt x="7258" y="127202"/>
                  </a:cubicBezTo>
                  <a:cubicBezTo>
                    <a:pt x="14385" y="133641"/>
                    <a:pt x="23823" y="136908"/>
                    <a:pt x="33409" y="136256"/>
                  </a:cubicBezTo>
                  <a:lnTo>
                    <a:pt x="141505" y="136256"/>
                  </a:lnTo>
                  <a:cubicBezTo>
                    <a:pt x="154651" y="136767"/>
                    <a:pt x="165724" y="126519"/>
                    <a:pt x="166235" y="113372"/>
                  </a:cubicBezTo>
                  <a:cubicBezTo>
                    <a:pt x="166255" y="112806"/>
                    <a:pt x="166260" y="112239"/>
                    <a:pt x="166240" y="111673"/>
                  </a:cubicBezTo>
                  <a:close/>
                </a:path>
              </a:pathLst>
            </a:custGeom>
            <a:solidFill>
              <a:srgbClr val="6278BE"/>
            </a:solidFill>
            <a:ln w="500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363">
                <a:defRPr/>
              </a:pPr>
              <a:endParaRPr lang="ko-KR" altLang="en-US">
                <a:solidFill>
                  <a:prstClr val="black"/>
                </a:solidFill>
                <a:latin typeface="Arial"/>
                <a:ea typeface="맑은 고딕"/>
              </a:endParaRPr>
            </a:p>
          </p:txBody>
        </p:sp>
        <p:sp>
          <p:nvSpPr>
            <p:cNvPr id="68" name="자유형: 도형 67">
              <a:extLst>
                <a:ext uri="{FF2B5EF4-FFF2-40B4-BE49-F238E27FC236}">
                  <a16:creationId xmlns:a16="http://schemas.microsoft.com/office/drawing/2014/main" xmlns="" id="{C6AE0635-2932-40E2-B2FA-EDC6DAA342EA}"/>
                </a:ext>
              </a:extLst>
            </p:cNvPr>
            <p:cNvSpPr/>
            <p:nvPr/>
          </p:nvSpPr>
          <p:spPr>
            <a:xfrm>
              <a:off x="921515" y="6511651"/>
              <a:ext cx="166215" cy="136714"/>
            </a:xfrm>
            <a:custGeom>
              <a:avLst/>
              <a:gdLst>
                <a:gd name="connsiteX0" fmla="*/ 130022 w 166215"/>
                <a:gd name="connsiteY0" fmla="*/ 29262 h 136714"/>
                <a:gd name="connsiteX1" fmla="*/ 130022 w 166215"/>
                <a:gd name="connsiteY1" fmla="*/ 106806 h 136714"/>
                <a:gd name="connsiteX2" fmla="*/ 35888 w 166215"/>
                <a:gd name="connsiteY2" fmla="*/ 106806 h 136714"/>
                <a:gd name="connsiteX3" fmla="*/ 35888 w 166215"/>
                <a:gd name="connsiteY3" fmla="*/ 29262 h 136714"/>
                <a:gd name="connsiteX4" fmla="*/ 132552 w 166215"/>
                <a:gd name="connsiteY4" fmla="*/ -279 h 136714"/>
                <a:gd name="connsiteX5" fmla="*/ 33358 w 166215"/>
                <a:gd name="connsiteY5" fmla="*/ -279 h 136714"/>
                <a:gd name="connsiteX6" fmla="*/ 7258 w 166215"/>
                <a:gd name="connsiteY6" fmla="*/ 8776 h 136714"/>
                <a:gd name="connsiteX7" fmla="*/ -178 w 166215"/>
                <a:gd name="connsiteY7" fmla="*/ 26733 h 136714"/>
                <a:gd name="connsiteX8" fmla="*/ -178 w 166215"/>
                <a:gd name="connsiteY8" fmla="*/ 109132 h 136714"/>
                <a:gd name="connsiteX9" fmla="*/ 33257 w 166215"/>
                <a:gd name="connsiteY9" fmla="*/ 136346 h 136714"/>
                <a:gd name="connsiteX10" fmla="*/ 132552 w 166215"/>
                <a:gd name="connsiteY10" fmla="*/ 136346 h 136714"/>
                <a:gd name="connsiteX11" fmla="*/ 166037 w 166215"/>
                <a:gd name="connsiteY11" fmla="*/ 109132 h 136714"/>
                <a:gd name="connsiteX12" fmla="*/ 166037 w 166215"/>
                <a:gd name="connsiteY12" fmla="*/ 26682 h 136714"/>
                <a:gd name="connsiteX13" fmla="*/ 158602 w 166215"/>
                <a:gd name="connsiteY13" fmla="*/ 8776 h 136714"/>
                <a:gd name="connsiteX14" fmla="*/ 132552 w 166215"/>
                <a:gd name="connsiteY14" fmla="*/ -279 h 136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66215" h="136714">
                  <a:moveTo>
                    <a:pt x="130022" y="29262"/>
                  </a:moveTo>
                  <a:lnTo>
                    <a:pt x="130022" y="106806"/>
                  </a:lnTo>
                  <a:lnTo>
                    <a:pt x="35888" y="106806"/>
                  </a:lnTo>
                  <a:lnTo>
                    <a:pt x="35888" y="29262"/>
                  </a:lnTo>
                  <a:close/>
                  <a:moveTo>
                    <a:pt x="132552" y="-279"/>
                  </a:moveTo>
                  <a:lnTo>
                    <a:pt x="33358" y="-279"/>
                  </a:lnTo>
                  <a:cubicBezTo>
                    <a:pt x="23788" y="-956"/>
                    <a:pt x="14354" y="2316"/>
                    <a:pt x="7258" y="8776"/>
                  </a:cubicBezTo>
                  <a:cubicBezTo>
                    <a:pt x="2624" y="13622"/>
                    <a:pt x="-26" y="20030"/>
                    <a:pt x="-178" y="26733"/>
                  </a:cubicBezTo>
                  <a:lnTo>
                    <a:pt x="-178" y="109132"/>
                  </a:lnTo>
                  <a:cubicBezTo>
                    <a:pt x="-178" y="109436"/>
                    <a:pt x="277" y="136346"/>
                    <a:pt x="33257" y="136346"/>
                  </a:cubicBezTo>
                  <a:lnTo>
                    <a:pt x="132552" y="136346"/>
                  </a:lnTo>
                  <a:cubicBezTo>
                    <a:pt x="165582" y="136346"/>
                    <a:pt x="166037" y="109436"/>
                    <a:pt x="166037" y="109132"/>
                  </a:cubicBezTo>
                  <a:lnTo>
                    <a:pt x="166037" y="26682"/>
                  </a:lnTo>
                  <a:cubicBezTo>
                    <a:pt x="165906" y="19990"/>
                    <a:pt x="163250" y="13596"/>
                    <a:pt x="158602" y="8776"/>
                  </a:cubicBezTo>
                  <a:cubicBezTo>
                    <a:pt x="151530" y="2311"/>
                    <a:pt x="142112" y="-967"/>
                    <a:pt x="132552" y="-279"/>
                  </a:cubicBezTo>
                  <a:close/>
                </a:path>
              </a:pathLst>
            </a:custGeom>
            <a:solidFill>
              <a:srgbClr val="6278BE"/>
            </a:solidFill>
            <a:ln w="500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363">
                <a:defRPr/>
              </a:pPr>
              <a:endParaRPr lang="ko-KR" altLang="en-US">
                <a:solidFill>
                  <a:prstClr val="black"/>
                </a:solidFill>
                <a:latin typeface="Arial"/>
                <a:ea typeface="맑은 고딕"/>
              </a:endParaRPr>
            </a:p>
          </p:txBody>
        </p:sp>
        <p:sp>
          <p:nvSpPr>
            <p:cNvPr id="69" name="자유형: 도형 68">
              <a:extLst>
                <a:ext uri="{FF2B5EF4-FFF2-40B4-BE49-F238E27FC236}">
                  <a16:creationId xmlns:a16="http://schemas.microsoft.com/office/drawing/2014/main" xmlns="" id="{E201649A-C05F-4A49-B414-C4BDB4ACACC7}"/>
                </a:ext>
              </a:extLst>
            </p:cNvPr>
            <p:cNvSpPr/>
            <p:nvPr/>
          </p:nvSpPr>
          <p:spPr>
            <a:xfrm>
              <a:off x="341582" y="6498944"/>
              <a:ext cx="65353" cy="149624"/>
            </a:xfrm>
            <a:custGeom>
              <a:avLst/>
              <a:gdLst>
                <a:gd name="connsiteX0" fmla="*/ 0 w 65353"/>
                <a:gd name="connsiteY0" fmla="*/ 21245 h 149624"/>
                <a:gd name="connsiteX1" fmla="*/ 0 w 65353"/>
                <a:gd name="connsiteY1" fmla="*/ 34599 h 149624"/>
                <a:gd name="connsiteX2" fmla="*/ 29288 w 65353"/>
                <a:gd name="connsiteY2" fmla="*/ 34599 h 149624"/>
                <a:gd name="connsiteX3" fmla="*/ 29288 w 65353"/>
                <a:gd name="connsiteY3" fmla="*/ 149624 h 149624"/>
                <a:gd name="connsiteX4" fmla="*/ 65353 w 65353"/>
                <a:gd name="connsiteY4" fmla="*/ 149624 h 149624"/>
                <a:gd name="connsiteX5" fmla="*/ 65353 w 65353"/>
                <a:gd name="connsiteY5" fmla="*/ 0 h 149624"/>
                <a:gd name="connsiteX6" fmla="*/ 0 w 65353"/>
                <a:gd name="connsiteY6" fmla="*/ 21245 h 149624"/>
                <a:gd name="connsiteX7" fmla="*/ 0 w 65353"/>
                <a:gd name="connsiteY7" fmla="*/ 21245 h 1496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5353" h="149624">
                  <a:moveTo>
                    <a:pt x="0" y="21245"/>
                  </a:moveTo>
                  <a:lnTo>
                    <a:pt x="0" y="34599"/>
                  </a:lnTo>
                  <a:lnTo>
                    <a:pt x="29288" y="34599"/>
                  </a:lnTo>
                  <a:lnTo>
                    <a:pt x="29288" y="149624"/>
                  </a:lnTo>
                  <a:lnTo>
                    <a:pt x="65353" y="149624"/>
                  </a:lnTo>
                  <a:lnTo>
                    <a:pt x="65353" y="0"/>
                  </a:lnTo>
                  <a:lnTo>
                    <a:pt x="0" y="21245"/>
                  </a:lnTo>
                  <a:lnTo>
                    <a:pt x="0" y="21245"/>
                  </a:lnTo>
                  <a:close/>
                </a:path>
              </a:pathLst>
            </a:custGeom>
            <a:solidFill>
              <a:srgbClr val="6278BE"/>
            </a:solidFill>
            <a:ln w="500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363">
                <a:defRPr/>
              </a:pPr>
              <a:endParaRPr lang="ko-KR" altLang="en-US">
                <a:solidFill>
                  <a:prstClr val="black"/>
                </a:solidFill>
                <a:latin typeface="Arial"/>
                <a:ea typeface="맑은 고딕"/>
              </a:endParaRPr>
            </a:p>
          </p:txBody>
        </p:sp>
        <p:sp>
          <p:nvSpPr>
            <p:cNvPr id="71" name="자유형: 도형 70">
              <a:extLst>
                <a:ext uri="{FF2B5EF4-FFF2-40B4-BE49-F238E27FC236}">
                  <a16:creationId xmlns:a16="http://schemas.microsoft.com/office/drawing/2014/main" xmlns="" id="{8B8FA14B-964A-4B5A-8AD3-D56A691E078B}"/>
                </a:ext>
              </a:extLst>
            </p:cNvPr>
            <p:cNvSpPr/>
            <p:nvPr/>
          </p:nvSpPr>
          <p:spPr>
            <a:xfrm>
              <a:off x="427421" y="6512146"/>
              <a:ext cx="114974" cy="135714"/>
            </a:xfrm>
            <a:custGeom>
              <a:avLst/>
              <a:gdLst>
                <a:gd name="connsiteX0" fmla="*/ 43957 w 114974"/>
                <a:gd name="connsiteY0" fmla="*/ 66011 h 135714"/>
                <a:gd name="connsiteX1" fmla="*/ 114520 w 114974"/>
                <a:gd name="connsiteY1" fmla="*/ 0 h 135714"/>
                <a:gd name="connsiteX2" fmla="*/ 68186 w 114974"/>
                <a:gd name="connsiteY2" fmla="*/ 0 h 135714"/>
                <a:gd name="connsiteX3" fmla="*/ 0 w 114974"/>
                <a:gd name="connsiteY3" fmla="*/ 66011 h 135714"/>
                <a:gd name="connsiteX4" fmla="*/ 68843 w 114974"/>
                <a:gd name="connsiteY4" fmla="*/ 135714 h 135714"/>
                <a:gd name="connsiteX5" fmla="*/ 114975 w 114974"/>
                <a:gd name="connsiteY5" fmla="*/ 135714 h 135714"/>
                <a:gd name="connsiteX6" fmla="*/ 43957 w 114974"/>
                <a:gd name="connsiteY6" fmla="*/ 66011 h 135714"/>
                <a:gd name="connsiteX7" fmla="*/ 43957 w 114974"/>
                <a:gd name="connsiteY7" fmla="*/ 66011 h 135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4974" h="135714">
                  <a:moveTo>
                    <a:pt x="43957" y="66011"/>
                  </a:moveTo>
                  <a:lnTo>
                    <a:pt x="114520" y="0"/>
                  </a:lnTo>
                  <a:lnTo>
                    <a:pt x="68186" y="0"/>
                  </a:lnTo>
                  <a:lnTo>
                    <a:pt x="0" y="66011"/>
                  </a:lnTo>
                  <a:lnTo>
                    <a:pt x="68843" y="135714"/>
                  </a:lnTo>
                  <a:lnTo>
                    <a:pt x="114975" y="135714"/>
                  </a:lnTo>
                  <a:lnTo>
                    <a:pt x="43957" y="66011"/>
                  </a:lnTo>
                  <a:lnTo>
                    <a:pt x="43957" y="66011"/>
                  </a:lnTo>
                  <a:close/>
                </a:path>
              </a:pathLst>
            </a:custGeom>
            <a:solidFill>
              <a:srgbClr val="6278BE"/>
            </a:solidFill>
            <a:ln w="500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363">
                <a:defRPr/>
              </a:pPr>
              <a:endParaRPr lang="ko-KR" altLang="en-US">
                <a:solidFill>
                  <a:prstClr val="black"/>
                </a:solidFill>
                <a:latin typeface="Arial"/>
                <a:ea typeface="맑은 고딕"/>
              </a:endParaRPr>
            </a:p>
          </p:txBody>
        </p:sp>
      </p:grpSp>
      <p:grpSp>
        <p:nvGrpSpPr>
          <p:cNvPr id="37" name="그룹 36"/>
          <p:cNvGrpSpPr/>
          <p:nvPr/>
        </p:nvGrpSpPr>
        <p:grpSpPr>
          <a:xfrm>
            <a:off x="4313791" y="1859917"/>
            <a:ext cx="2972292" cy="2893698"/>
            <a:chOff x="4461689" y="2741127"/>
            <a:chExt cx="1075541" cy="1075541"/>
          </a:xfrm>
        </p:grpSpPr>
        <p:grpSp>
          <p:nvGrpSpPr>
            <p:cNvPr id="38" name="그룹 37"/>
            <p:cNvGrpSpPr/>
            <p:nvPr/>
          </p:nvGrpSpPr>
          <p:grpSpPr>
            <a:xfrm>
              <a:off x="4461689" y="2741127"/>
              <a:ext cx="1075541" cy="1075541"/>
              <a:chOff x="5402958" y="1006838"/>
              <a:chExt cx="1410162" cy="1410161"/>
            </a:xfrm>
          </p:grpSpPr>
          <p:sp>
            <p:nvSpPr>
              <p:cNvPr id="40" name="타원 39"/>
              <p:cNvSpPr/>
              <p:nvPr/>
            </p:nvSpPr>
            <p:spPr>
              <a:xfrm>
                <a:off x="5491183" y="1095063"/>
                <a:ext cx="1233714" cy="1233713"/>
              </a:xfrm>
              <a:prstGeom prst="ellipse">
                <a:avLst/>
              </a:prstGeom>
              <a:solidFill>
                <a:srgbClr val="2963B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63">
                  <a:lnSpc>
                    <a:spcPct val="80000"/>
                  </a:lnSpc>
                  <a:defRPr/>
                </a:pPr>
                <a:endParaRPr lang="ko-KR" altLang="en-US" sz="1167" spc="-8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prstClr val="white"/>
                  </a:solidFill>
                  <a:latin typeface="Calibri" panose="020F0502020204030204" pitchFamily="34" charset="0"/>
                  <a:ea typeface="맑은 고딕"/>
                </a:endParaRPr>
              </a:p>
            </p:txBody>
          </p:sp>
          <p:sp>
            <p:nvSpPr>
              <p:cNvPr id="41" name="타원 40"/>
              <p:cNvSpPr/>
              <p:nvPr/>
            </p:nvSpPr>
            <p:spPr>
              <a:xfrm>
                <a:off x="5402958" y="1006838"/>
                <a:ext cx="1410162" cy="1410161"/>
              </a:xfrm>
              <a:prstGeom prst="ellipse">
                <a:avLst/>
              </a:prstGeom>
              <a:noFill/>
              <a:ln w="57150">
                <a:solidFill>
                  <a:srgbClr val="2963B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63">
                  <a:lnSpc>
                    <a:spcPct val="80000"/>
                  </a:lnSpc>
                  <a:defRPr/>
                </a:pPr>
                <a:endParaRPr lang="ko-KR" altLang="en-US" sz="1167" spc="-8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prstClr val="white"/>
                  </a:solidFill>
                  <a:latin typeface="Calibri" panose="020F0502020204030204" pitchFamily="34" charset="0"/>
                  <a:ea typeface="맑은 고딕"/>
                </a:endParaRPr>
              </a:p>
            </p:txBody>
          </p:sp>
        </p:grp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xmlns="" id="{55D86856-532D-4809-A8B7-10D158D80366}"/>
                </a:ext>
              </a:extLst>
            </p:cNvPr>
            <p:cNvSpPr txBox="1"/>
            <p:nvPr/>
          </p:nvSpPr>
          <p:spPr>
            <a:xfrm>
              <a:off x="4735956" y="3200512"/>
              <a:ext cx="551054" cy="244092"/>
            </a:xfrm>
            <a:prstGeom prst="rect">
              <a:avLst/>
            </a:prstGeom>
            <a:noFill/>
          </p:spPr>
          <p:txBody>
            <a:bodyPr wrap="none" lIns="0" tIns="0" rIns="0" bIns="0" rtlCol="0" anchor="t">
              <a:spAutoFit/>
            </a:bodyPr>
            <a:lstStyle>
              <a:defPPr>
                <a:defRPr lang="ko-KR"/>
              </a:defPPr>
              <a:lvl1pPr marR="0" lvl="0" indent="0" algn="ctr" fontAlgn="auto" latinLnBrk="0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1" i="0" u="none" strike="noStrike" kern="0" cap="none" spc="-50" normalizeH="0" baseline="0">
                  <a:ln>
                    <a:solidFill>
                      <a:srgbClr val="0071CF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</a:defRPr>
              </a:lvl1pPr>
            </a:lstStyle>
            <a:p>
              <a:pPr defTabSz="914363">
                <a:lnSpc>
                  <a:spcPct val="80000"/>
                </a:lnSpc>
                <a:spcBef>
                  <a:spcPts val="0"/>
                </a:spcBef>
                <a:defRPr/>
              </a:pPr>
              <a:r>
                <a:rPr lang="en-US" altLang="ko-KR" sz="2667" spc="-80" dirty="0">
                  <a:ln>
                    <a:solidFill>
                      <a:prstClr val="white">
                        <a:alpha val="0"/>
                      </a:prstClr>
                    </a:solidFill>
                  </a:ln>
                  <a:gradFill>
                    <a:gsLst>
                      <a:gs pos="87156">
                        <a:prstClr val="white"/>
                      </a:gs>
                      <a:gs pos="73394">
                        <a:prstClr val="white"/>
                      </a:gs>
                    </a:gsLst>
                    <a:lin ang="5400000" scaled="1"/>
                  </a:gradFill>
                  <a:latin typeface="Calibri" panose="020F0502020204030204" pitchFamily="34" charset="0"/>
                  <a:ea typeface="KoPub돋움체 Bold" panose="02020603020101020101" pitchFamily="18" charset="-127"/>
                </a:rPr>
                <a:t>Technology</a:t>
              </a:r>
            </a:p>
            <a:p>
              <a:pPr defTabSz="914363">
                <a:lnSpc>
                  <a:spcPct val="80000"/>
                </a:lnSpc>
                <a:spcBef>
                  <a:spcPts val="0"/>
                </a:spcBef>
                <a:defRPr/>
              </a:pPr>
              <a:r>
                <a:rPr lang="en-US" altLang="ko-KR" sz="2667" spc="-80" dirty="0">
                  <a:ln>
                    <a:solidFill>
                      <a:prstClr val="white">
                        <a:alpha val="0"/>
                      </a:prstClr>
                    </a:solidFill>
                  </a:ln>
                  <a:gradFill>
                    <a:gsLst>
                      <a:gs pos="87156">
                        <a:prstClr val="white"/>
                      </a:gs>
                      <a:gs pos="73394">
                        <a:prstClr val="white"/>
                      </a:gs>
                    </a:gsLst>
                    <a:lin ang="5400000" scaled="1"/>
                  </a:gradFill>
                  <a:latin typeface="Calibri" panose="020F0502020204030204" pitchFamily="34" charset="0"/>
                  <a:ea typeface="KoPub돋움체 Bold" panose="02020603020101020101" pitchFamily="18" charset="-127"/>
                </a:rPr>
                <a:t>Appraisal</a:t>
              </a:r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55D86856-532D-4809-A8B7-10D158D80366}"/>
              </a:ext>
            </a:extLst>
          </p:cNvPr>
          <p:cNvSpPr txBox="1"/>
          <p:nvPr/>
        </p:nvSpPr>
        <p:spPr>
          <a:xfrm>
            <a:off x="2380887" y="4737937"/>
            <a:ext cx="1311257" cy="574388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>
            <a:defPPr>
              <a:defRPr lang="ko-KR"/>
            </a:defPPr>
            <a:lvl1pPr marR="0" lvl="0" indent="0" algn="ctr" fontAlgn="auto" latinLnBrk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1" i="0" u="none" strike="noStrike" kern="0" cap="none" spc="-50" normalizeH="0" baseline="0">
                <a:ln>
                  <a:solidFill>
                    <a:srgbClr val="0071CF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</a:defRPr>
            </a:lvl1pPr>
          </a:lstStyle>
          <a:p>
            <a:pPr defTabSz="914363">
              <a:lnSpc>
                <a:spcPct val="80000"/>
              </a:lnSpc>
              <a:spcBef>
                <a:spcPts val="0"/>
              </a:spcBef>
              <a:defRPr/>
            </a:pPr>
            <a:r>
              <a:rPr lang="en-US" altLang="ko-KR" sz="2333" spc="-8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rgbClr val="00B0F0"/>
                </a:solidFill>
                <a:latin typeface="Calibri" panose="020F0502020204030204" pitchFamily="34" charset="0"/>
                <a:ea typeface="KoPub돋움체 Bold" panose="02020603020101020101" pitchFamily="18" charset="-127"/>
              </a:rPr>
              <a:t>Investment</a:t>
            </a:r>
          </a:p>
          <a:p>
            <a:pPr defTabSz="914363">
              <a:lnSpc>
                <a:spcPct val="80000"/>
              </a:lnSpc>
              <a:spcBef>
                <a:spcPts val="0"/>
              </a:spcBef>
              <a:defRPr/>
            </a:pPr>
            <a:r>
              <a:rPr lang="en-US" altLang="ko-KR" sz="2333" spc="-8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rgbClr val="00B0F0"/>
                </a:solidFill>
                <a:latin typeface="Calibri" panose="020F0502020204030204" pitchFamily="34" charset="0"/>
                <a:ea typeface="KoPub돋움체 Bold" panose="02020603020101020101" pitchFamily="18" charset="-127"/>
              </a:rPr>
              <a:t>(2005~)</a:t>
            </a:r>
            <a:endParaRPr lang="ko-KR" altLang="en-US" sz="2333" spc="-80" dirty="0">
              <a:ln>
                <a:solidFill>
                  <a:prstClr val="white">
                    <a:alpha val="0"/>
                  </a:prstClr>
                </a:solidFill>
              </a:ln>
              <a:solidFill>
                <a:srgbClr val="00B0F0"/>
              </a:solidFill>
              <a:latin typeface="Calibri" panose="020F0502020204030204" pitchFamily="34" charset="0"/>
              <a:ea typeface="KoPub돋움체 Bold" panose="02020603020101020101" pitchFamily="18" charset="-127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55D86856-532D-4809-A8B7-10D158D80366}"/>
              </a:ext>
            </a:extLst>
          </p:cNvPr>
          <p:cNvSpPr txBox="1"/>
          <p:nvPr/>
        </p:nvSpPr>
        <p:spPr>
          <a:xfrm>
            <a:off x="8010045" y="4489435"/>
            <a:ext cx="1497208" cy="86158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>
            <a:defPPr>
              <a:defRPr lang="ko-KR"/>
            </a:defPPr>
            <a:lvl1pPr marR="0" lvl="0" indent="0" algn="ctr" fontAlgn="auto" latinLnBrk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1" i="0" u="none" strike="noStrike" kern="0" cap="none" spc="-50" normalizeH="0" baseline="0">
                <a:ln>
                  <a:solidFill>
                    <a:srgbClr val="0071CF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</a:defRPr>
            </a:lvl1pPr>
          </a:lstStyle>
          <a:p>
            <a:pPr defTabSz="571477">
              <a:lnSpc>
                <a:spcPct val="80000"/>
              </a:lnSpc>
              <a:spcBef>
                <a:spcPts val="0"/>
              </a:spcBef>
              <a:defRPr/>
            </a:pPr>
            <a:r>
              <a:rPr lang="en-US" altLang="ko-KR" sz="2333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rgbClr val="FF9900"/>
                </a:solidFill>
                <a:latin typeface="Calibri" panose="020F0502020204030204" pitchFamily="34" charset="0"/>
                <a:ea typeface="KoPub돋움체 Bold" panose="02020603020101020101" pitchFamily="18" charset="-127"/>
              </a:rPr>
              <a:t>Social</a:t>
            </a:r>
          </a:p>
          <a:p>
            <a:pPr defTabSz="571477">
              <a:lnSpc>
                <a:spcPct val="80000"/>
              </a:lnSpc>
              <a:spcBef>
                <a:spcPts val="0"/>
              </a:spcBef>
              <a:defRPr/>
            </a:pPr>
            <a:r>
              <a:rPr lang="en-US" altLang="ko-KR" sz="2333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rgbClr val="FF9900"/>
                </a:solidFill>
                <a:latin typeface="Calibri" panose="020F0502020204030204" pitchFamily="34" charset="0"/>
                <a:ea typeface="KoPub돋움체 Bold" panose="02020603020101020101" pitchFamily="18" charset="-127"/>
              </a:rPr>
              <a:t>Venture</a:t>
            </a:r>
          </a:p>
          <a:p>
            <a:pPr defTabSz="571477">
              <a:lnSpc>
                <a:spcPct val="80000"/>
              </a:lnSpc>
              <a:spcBef>
                <a:spcPts val="0"/>
              </a:spcBef>
              <a:defRPr/>
            </a:pPr>
            <a:r>
              <a:rPr lang="en-US" altLang="ko-KR" sz="2333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rgbClr val="FF9900"/>
                </a:solidFill>
                <a:latin typeface="Calibri" panose="020F0502020204030204" pitchFamily="34" charset="0"/>
                <a:ea typeface="KoPub돋움체 Bold" panose="02020603020101020101" pitchFamily="18" charset="-127"/>
              </a:rPr>
              <a:t>(2018~)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xmlns="" id="{E35785F3-E442-4575-B3E7-168BBF1CF02B}"/>
              </a:ext>
            </a:extLst>
          </p:cNvPr>
          <p:cNvSpPr txBox="1"/>
          <p:nvPr/>
        </p:nvSpPr>
        <p:spPr>
          <a:xfrm>
            <a:off x="411470" y="1246941"/>
            <a:ext cx="1625313" cy="1128258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>
            <a:defPPr>
              <a:defRPr lang="ko-KR"/>
            </a:defPPr>
            <a:lvl1pPr marR="0" lvl="0" indent="0" algn="ctr" defTabSz="457200" fontAlgn="auto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000" b="1" i="0" u="none" strike="noStrike" cap="none" normalizeH="0">
                <a:ln>
                  <a:noFill/>
                </a:ln>
                <a:gradFill>
                  <a:gsLst>
                    <a:gs pos="100000">
                      <a:srgbClr val="0390E7"/>
                    </a:gs>
                    <a:gs pos="100000">
                      <a:prstClr val="white"/>
                    </a:gs>
                  </a:gsLst>
                  <a:lin ang="5400000" scaled="1"/>
                </a:gradFill>
                <a:effectLst/>
                <a:uLnTx/>
                <a:uFillTx/>
                <a:latin typeface="Century Gothic" panose="020B0502020202020204" pitchFamily="34" charset="0"/>
                <a:ea typeface="맑은 고딕" panose="020B0503020000020004" pitchFamily="50" charset="-127"/>
              </a:defRPr>
            </a:lvl1pPr>
          </a:lstStyle>
          <a:p>
            <a:pPr defTabSz="457182">
              <a:defRPr/>
            </a:pPr>
            <a:r>
              <a:rPr lang="en-US" altLang="ko-KR" sz="2333" dirty="0">
                <a:solidFill>
                  <a:srgbClr val="4472C4"/>
                </a:solidFill>
              </a:rPr>
              <a:t>USD</a:t>
            </a:r>
          </a:p>
          <a:p>
            <a:pPr defTabSz="457182">
              <a:defRPr/>
            </a:pPr>
            <a:r>
              <a:rPr lang="en-US" altLang="ko-KR" sz="2333" dirty="0">
                <a:solidFill>
                  <a:srgbClr val="4472C4"/>
                </a:solidFill>
              </a:rPr>
              <a:t>300B</a:t>
            </a:r>
          </a:p>
          <a:p>
            <a:pPr defTabSz="457182">
              <a:defRPr/>
            </a:pPr>
            <a:r>
              <a:rPr lang="en-US" altLang="ko-KR" sz="1333" b="0" dirty="0">
                <a:solidFill>
                  <a:srgbClr val="4472C4"/>
                </a:solidFill>
              </a:rPr>
              <a:t>(</a:t>
            </a:r>
            <a:r>
              <a:rPr lang="en-US" altLang="ko-KR" sz="1333" b="0" dirty="0" smtClean="0">
                <a:solidFill>
                  <a:srgbClr val="4472C4"/>
                </a:solidFill>
              </a:rPr>
              <a:t>84,242 </a:t>
            </a:r>
            <a:r>
              <a:rPr lang="en-US" altLang="ko-KR" sz="1333" b="0" dirty="0">
                <a:solidFill>
                  <a:srgbClr val="4472C4"/>
                </a:solidFill>
              </a:rPr>
              <a:t>SMEs)</a:t>
            </a:r>
          </a:p>
          <a:p>
            <a:pPr defTabSz="457182">
              <a:defRPr/>
            </a:pPr>
            <a:r>
              <a:rPr lang="en-US" altLang="ko-KR" sz="1333" b="0" dirty="0">
                <a:solidFill>
                  <a:srgbClr val="4472C4"/>
                </a:solidFill>
              </a:rPr>
              <a:t>Balance $22B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xmlns="" id="{CB41406B-6A4A-4564-AAE1-3A4D79F5E1BE}"/>
              </a:ext>
            </a:extLst>
          </p:cNvPr>
          <p:cNvSpPr txBox="1"/>
          <p:nvPr/>
        </p:nvSpPr>
        <p:spPr>
          <a:xfrm>
            <a:off x="5027992" y="5654653"/>
            <a:ext cx="1503617" cy="1107996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>
            <a:defPPr>
              <a:defRPr lang="ko-KR"/>
            </a:defPPr>
            <a:lvl1pPr marR="0" lvl="0" indent="0" algn="ctr" defTabSz="457200" fontAlgn="auto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000" b="1" i="0" u="none" strike="noStrike" cap="none" normalizeH="0">
                <a:ln>
                  <a:noFill/>
                </a:ln>
                <a:gradFill>
                  <a:gsLst>
                    <a:gs pos="100000">
                      <a:srgbClr val="0390E7"/>
                    </a:gs>
                    <a:gs pos="100000">
                      <a:prstClr val="white"/>
                    </a:gs>
                  </a:gsLst>
                  <a:lin ang="5400000" scaled="1"/>
                </a:gradFill>
                <a:effectLst/>
                <a:uLnTx/>
                <a:uFillTx/>
                <a:latin typeface="Century Gothic" panose="020B0502020202020204" pitchFamily="34" charset="0"/>
                <a:ea typeface="맑은 고딕" panose="020B0503020000020004" pitchFamily="50" charset="-127"/>
              </a:defRPr>
            </a:lvl1pPr>
          </a:lstStyle>
          <a:p>
            <a:pPr defTabSz="457182">
              <a:defRPr/>
            </a:pPr>
            <a:r>
              <a:rPr lang="en-US" altLang="ko-KR" sz="2800" dirty="0">
                <a:solidFill>
                  <a:srgbClr val="002974"/>
                </a:solidFill>
              </a:rPr>
              <a:t>840,241</a:t>
            </a:r>
          </a:p>
          <a:p>
            <a:pPr defTabSz="457182">
              <a:defRPr/>
            </a:pPr>
            <a:r>
              <a:rPr lang="en-US" altLang="ko-KR" sz="2800" dirty="0">
                <a:solidFill>
                  <a:srgbClr val="002974"/>
                </a:solidFill>
              </a:rPr>
              <a:t>Cases</a:t>
            </a:r>
          </a:p>
          <a:p>
            <a:pPr defTabSz="457182">
              <a:defRPr/>
            </a:pPr>
            <a:r>
              <a:rPr lang="en-US" altLang="ko-KR" sz="1600" b="0" dirty="0">
                <a:solidFill>
                  <a:srgbClr val="002974"/>
                </a:solidFill>
              </a:rPr>
              <a:t>(Over 20 years</a:t>
            </a:r>
            <a:r>
              <a:rPr lang="en-US" altLang="ko-KR" sz="1600" b="0" dirty="0">
                <a:solidFill>
                  <a:srgbClr val="00B0F0"/>
                </a:solidFill>
              </a:rPr>
              <a:t>)</a:t>
            </a:r>
            <a:endParaRPr lang="ko-KR" altLang="en-US" sz="1600" dirty="0">
              <a:solidFill>
                <a:srgbClr val="00B0F0"/>
              </a:solidFill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xmlns="" id="{71475233-4CDF-422C-85B1-30983DC57593}"/>
              </a:ext>
            </a:extLst>
          </p:cNvPr>
          <p:cNvSpPr txBox="1"/>
          <p:nvPr/>
        </p:nvSpPr>
        <p:spPr>
          <a:xfrm>
            <a:off x="9830169" y="1289356"/>
            <a:ext cx="884858" cy="718017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>
            <a:defPPr>
              <a:defRPr lang="ko-KR"/>
            </a:defPPr>
            <a:lvl1pPr marR="0" lvl="0" indent="0" algn="ctr" defTabSz="457200" fontAlgn="auto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000" b="1" i="0" u="none" strike="noStrike" cap="none" normalizeH="0">
                <a:ln>
                  <a:noFill/>
                </a:ln>
                <a:gradFill>
                  <a:gsLst>
                    <a:gs pos="100000">
                      <a:srgbClr val="0390E7"/>
                    </a:gs>
                    <a:gs pos="100000">
                      <a:prstClr val="white"/>
                    </a:gs>
                  </a:gsLst>
                  <a:lin ang="5400000" scaled="1"/>
                </a:gradFill>
                <a:effectLst/>
                <a:uLnTx/>
                <a:uFillTx/>
                <a:latin typeface="Century Gothic" panose="020B0502020202020204" pitchFamily="34" charset="0"/>
                <a:ea typeface="맑은 고딕" panose="020B0503020000020004" pitchFamily="50" charset="-127"/>
              </a:defRPr>
            </a:lvl1pPr>
          </a:lstStyle>
          <a:p>
            <a:pPr defTabSz="457182">
              <a:defRPr/>
            </a:pPr>
            <a:r>
              <a:rPr lang="en-US" altLang="ko-KR" sz="2333" dirty="0">
                <a:solidFill>
                  <a:srgbClr val="4472C4"/>
                </a:solidFill>
              </a:rPr>
              <a:t>6,949</a:t>
            </a:r>
          </a:p>
          <a:p>
            <a:pPr defTabSz="457182">
              <a:defRPr/>
            </a:pPr>
            <a:r>
              <a:rPr lang="en-US" altLang="ko-KR" sz="2333" dirty="0" smtClean="0">
                <a:solidFill>
                  <a:srgbClr val="4472C4"/>
                </a:solidFill>
              </a:rPr>
              <a:t>Cases</a:t>
            </a:r>
            <a:endParaRPr lang="en-US" altLang="ko-KR" sz="1333" b="0" dirty="0">
              <a:solidFill>
                <a:srgbClr val="4472C4"/>
              </a:solidFill>
            </a:endParaRP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xmlns="" id="{61A8BB66-B48A-412F-B6CC-CFDAFE0FC5B5}"/>
              </a:ext>
            </a:extLst>
          </p:cNvPr>
          <p:cNvSpPr txBox="1"/>
          <p:nvPr/>
        </p:nvSpPr>
        <p:spPr>
          <a:xfrm>
            <a:off x="9792803" y="5023712"/>
            <a:ext cx="998671" cy="923138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>
            <a:defPPr>
              <a:defRPr lang="ko-KR"/>
            </a:defPPr>
            <a:lvl1pPr marR="0" lvl="0" indent="0" algn="ctr" defTabSz="457200" fontAlgn="auto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000" b="1" i="0" u="none" strike="noStrike" cap="none" normalizeH="0">
                <a:ln>
                  <a:noFill/>
                </a:ln>
                <a:gradFill>
                  <a:gsLst>
                    <a:gs pos="100000">
                      <a:srgbClr val="0390E7"/>
                    </a:gs>
                    <a:gs pos="100000">
                      <a:prstClr val="white"/>
                    </a:gs>
                  </a:gsLst>
                  <a:lin ang="5400000" scaled="1"/>
                </a:gradFill>
                <a:effectLst/>
                <a:uLnTx/>
                <a:uFillTx/>
                <a:latin typeface="Century Gothic" panose="020B0502020202020204" pitchFamily="34" charset="0"/>
                <a:ea typeface="맑은 고딕" panose="020B0503020000020004" pitchFamily="50" charset="-127"/>
              </a:defRPr>
            </a:lvl1pPr>
          </a:lstStyle>
          <a:p>
            <a:pPr defTabSz="457182">
              <a:defRPr/>
            </a:pPr>
            <a:r>
              <a:rPr lang="en-US" altLang="ko-KR" sz="2333" dirty="0">
                <a:solidFill>
                  <a:srgbClr val="4472C4"/>
                </a:solidFill>
              </a:rPr>
              <a:t>USD</a:t>
            </a:r>
          </a:p>
          <a:p>
            <a:pPr defTabSz="457182">
              <a:defRPr/>
            </a:pPr>
            <a:r>
              <a:rPr lang="en-US" altLang="ko-KR" sz="2333" dirty="0">
                <a:solidFill>
                  <a:srgbClr val="4472C4"/>
                </a:solidFill>
              </a:rPr>
              <a:t>374 M</a:t>
            </a:r>
            <a:endParaRPr lang="en-US" altLang="ko-KR" sz="1333" b="0" dirty="0">
              <a:solidFill>
                <a:srgbClr val="4472C4"/>
              </a:solidFill>
            </a:endParaRPr>
          </a:p>
          <a:p>
            <a:pPr defTabSz="457182">
              <a:defRPr/>
            </a:pPr>
            <a:r>
              <a:rPr lang="en-US" altLang="ko-KR" sz="1333" b="0" dirty="0">
                <a:solidFill>
                  <a:srgbClr val="4472C4"/>
                </a:solidFill>
              </a:rPr>
              <a:t>(2,184 SMEs)</a:t>
            </a:r>
            <a:endParaRPr lang="en-US" altLang="ko-KR" sz="2333" b="0" dirty="0">
              <a:solidFill>
                <a:srgbClr val="4472C4"/>
              </a:solidFill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xmlns="" id="{10E9246B-44BF-4DC4-81E8-9342DA737206}"/>
              </a:ext>
            </a:extLst>
          </p:cNvPr>
          <p:cNvSpPr txBox="1"/>
          <p:nvPr/>
        </p:nvSpPr>
        <p:spPr>
          <a:xfrm>
            <a:off x="985689" y="5069083"/>
            <a:ext cx="856004" cy="923138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>
            <a:defPPr>
              <a:defRPr lang="ko-KR"/>
            </a:defPPr>
            <a:lvl1pPr marR="0" lvl="0" indent="0" algn="ctr" defTabSz="457200" fontAlgn="auto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000" b="1" i="0" u="none" strike="noStrike" cap="none" normalizeH="0">
                <a:ln>
                  <a:noFill/>
                </a:ln>
                <a:gradFill>
                  <a:gsLst>
                    <a:gs pos="100000">
                      <a:srgbClr val="0390E7"/>
                    </a:gs>
                    <a:gs pos="100000">
                      <a:prstClr val="white"/>
                    </a:gs>
                  </a:gsLst>
                  <a:lin ang="5400000" scaled="1"/>
                </a:gradFill>
                <a:effectLst/>
                <a:uLnTx/>
                <a:uFillTx/>
                <a:latin typeface="Century Gothic" panose="020B0502020202020204" pitchFamily="34" charset="0"/>
                <a:ea typeface="맑은 고딕" panose="020B0503020000020004" pitchFamily="50" charset="-127"/>
              </a:defRPr>
            </a:lvl1pPr>
          </a:lstStyle>
          <a:p>
            <a:pPr defTabSz="457182">
              <a:defRPr/>
            </a:pPr>
            <a:r>
              <a:rPr lang="fr-FR" altLang="ko-KR" sz="2333" dirty="0">
                <a:solidFill>
                  <a:srgbClr val="4472C4"/>
                </a:solidFill>
              </a:rPr>
              <a:t>USD</a:t>
            </a:r>
          </a:p>
          <a:p>
            <a:pPr defTabSz="457182">
              <a:defRPr/>
            </a:pPr>
            <a:r>
              <a:rPr lang="fr-FR" altLang="ko-KR" sz="2333" dirty="0">
                <a:solidFill>
                  <a:srgbClr val="4472C4"/>
                </a:solidFill>
              </a:rPr>
              <a:t>316M</a:t>
            </a:r>
            <a:endParaRPr lang="fr-FR" altLang="ko-KR" sz="1333" b="0" dirty="0">
              <a:solidFill>
                <a:srgbClr val="4472C4"/>
              </a:solidFill>
            </a:endParaRPr>
          </a:p>
          <a:p>
            <a:pPr defTabSz="457182">
              <a:defRPr/>
            </a:pPr>
            <a:r>
              <a:rPr lang="fr-FR" altLang="ko-KR" sz="1333" b="0" dirty="0">
                <a:solidFill>
                  <a:srgbClr val="4472C4"/>
                </a:solidFill>
              </a:rPr>
              <a:t>(452 SMEs)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55D86856-532D-4809-A8B7-10D158D80366}"/>
              </a:ext>
            </a:extLst>
          </p:cNvPr>
          <p:cNvSpPr txBox="1"/>
          <p:nvPr/>
        </p:nvSpPr>
        <p:spPr>
          <a:xfrm>
            <a:off x="7900139" y="1859917"/>
            <a:ext cx="1730882" cy="86158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>
            <a:defPPr>
              <a:defRPr lang="ko-KR"/>
            </a:defPPr>
            <a:lvl1pPr marR="0" lvl="0" indent="0" algn="ctr" fontAlgn="auto" latinLnBrk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1" i="0" u="none" strike="noStrike" kern="0" cap="none" spc="-50" normalizeH="0" baseline="0">
                <a:ln>
                  <a:solidFill>
                    <a:srgbClr val="0071CF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</a:defRPr>
            </a:lvl1pPr>
          </a:lstStyle>
          <a:p>
            <a:pPr defTabSz="914363">
              <a:lnSpc>
                <a:spcPct val="80000"/>
              </a:lnSpc>
              <a:spcBef>
                <a:spcPts val="0"/>
              </a:spcBef>
              <a:defRPr/>
            </a:pPr>
            <a:r>
              <a:rPr lang="en-US" altLang="ko-KR" sz="2333" spc="-8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rgbClr val="4E617A"/>
                </a:solidFill>
                <a:latin typeface="Calibri" panose="020F0502020204030204" pitchFamily="34" charset="0"/>
                <a:ea typeface="KoPub돋움체 Bold" panose="02020603020101020101" pitchFamily="18" charset="-127"/>
              </a:rPr>
              <a:t>Technology Transfer</a:t>
            </a:r>
          </a:p>
          <a:p>
            <a:pPr defTabSz="914363">
              <a:lnSpc>
                <a:spcPct val="80000"/>
              </a:lnSpc>
              <a:spcBef>
                <a:spcPts val="0"/>
              </a:spcBef>
              <a:defRPr/>
            </a:pPr>
            <a:r>
              <a:rPr lang="en-US" altLang="ko-KR" sz="2333" spc="-8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rgbClr val="4E617A"/>
                </a:solidFill>
                <a:latin typeface="Calibri" panose="020F0502020204030204" pitchFamily="34" charset="0"/>
                <a:ea typeface="KoPub돋움체 Bold" panose="02020603020101020101" pitchFamily="18" charset="-127"/>
              </a:rPr>
              <a:t>(2014~)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55D86856-532D-4809-A8B7-10D158D80366}"/>
              </a:ext>
            </a:extLst>
          </p:cNvPr>
          <p:cNvSpPr txBox="1"/>
          <p:nvPr/>
        </p:nvSpPr>
        <p:spPr>
          <a:xfrm>
            <a:off x="1904890" y="1826265"/>
            <a:ext cx="2051887" cy="86158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>
            <a:defPPr>
              <a:defRPr lang="ko-KR"/>
            </a:defPPr>
            <a:lvl1pPr marR="0" lvl="0" indent="0" algn="ctr" fontAlgn="auto" latinLnBrk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1" i="0" u="none" strike="noStrike" kern="0" cap="none" spc="-50" normalizeH="0" baseline="0">
                <a:ln>
                  <a:solidFill>
                    <a:srgbClr val="0071CF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</a:defRPr>
            </a:lvl1pPr>
          </a:lstStyle>
          <a:p>
            <a:pPr defTabSz="914363">
              <a:lnSpc>
                <a:spcPct val="80000"/>
              </a:lnSpc>
              <a:spcBef>
                <a:spcPts val="0"/>
              </a:spcBef>
              <a:defRPr/>
            </a:pPr>
            <a:r>
              <a:rPr lang="en-US" altLang="ko-KR" sz="2333" spc="-8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rgbClr val="15468E"/>
                </a:solidFill>
                <a:latin typeface="Calibri" panose="020F0502020204030204" pitchFamily="34" charset="0"/>
                <a:ea typeface="KoPub돋움체 Bold" panose="02020603020101020101" pitchFamily="18" charset="-127"/>
              </a:rPr>
              <a:t>Technology</a:t>
            </a:r>
          </a:p>
          <a:p>
            <a:pPr defTabSz="914363">
              <a:lnSpc>
                <a:spcPct val="80000"/>
              </a:lnSpc>
              <a:spcBef>
                <a:spcPts val="0"/>
              </a:spcBef>
              <a:defRPr/>
            </a:pPr>
            <a:r>
              <a:rPr lang="en-US" altLang="ko-KR" sz="2333" spc="-8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rgbClr val="15468E"/>
                </a:solidFill>
                <a:latin typeface="Calibri" panose="020F0502020204030204" pitchFamily="34" charset="0"/>
                <a:ea typeface="KoPub돋움체 Bold" panose="02020603020101020101" pitchFamily="18" charset="-127"/>
              </a:rPr>
              <a:t>Guarantee</a:t>
            </a:r>
          </a:p>
          <a:p>
            <a:pPr defTabSz="914363">
              <a:lnSpc>
                <a:spcPct val="80000"/>
              </a:lnSpc>
              <a:spcBef>
                <a:spcPts val="0"/>
              </a:spcBef>
              <a:defRPr/>
            </a:pPr>
            <a:r>
              <a:rPr lang="en-US" altLang="ko-KR" sz="2333" spc="-8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rgbClr val="15468E"/>
                </a:solidFill>
                <a:latin typeface="Calibri" panose="020F0502020204030204" pitchFamily="34" charset="0"/>
                <a:ea typeface="KoPub돋움체 Bold" panose="02020603020101020101" pitchFamily="18" charset="-127"/>
              </a:rPr>
              <a:t>(1989~)</a:t>
            </a:r>
          </a:p>
        </p:txBody>
      </p:sp>
      <p:sp>
        <p:nvSpPr>
          <p:cNvPr id="90" name="타원 89">
            <a:extLst>
              <a:ext uri="{FF2B5EF4-FFF2-40B4-BE49-F238E27FC236}">
                <a16:creationId xmlns:a16="http://schemas.microsoft.com/office/drawing/2014/main" xmlns="" id="{3BBB71B8-3B5E-4CBA-BDEF-66CC0092C902}"/>
              </a:ext>
            </a:extLst>
          </p:cNvPr>
          <p:cNvSpPr/>
          <p:nvPr/>
        </p:nvSpPr>
        <p:spPr>
          <a:xfrm flipH="1">
            <a:off x="4280148" y="2842681"/>
            <a:ext cx="144324" cy="144324"/>
          </a:xfrm>
          <a:prstGeom prst="ellipse">
            <a:avLst/>
          </a:prstGeom>
          <a:solidFill>
            <a:schemeClr val="bg1"/>
          </a:solidFill>
          <a:effectLst/>
        </p:spPr>
        <p:txBody>
          <a:bodyPr wrap="none" lIns="0" tIns="0" rIns="0" bIns="0" rtlCol="0" anchor="ctr">
            <a:noAutofit/>
          </a:bodyPr>
          <a:lstStyle/>
          <a:p>
            <a:pPr marL="149994" indent="-149994">
              <a:lnSpc>
                <a:spcPct val="12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ko-KR" altLang="en-US" sz="1667" kern="0" spc="-42" dirty="0">
              <a:ln>
                <a:solidFill>
                  <a:schemeClr val="accent3">
                    <a:alpha val="0"/>
                  </a:schemeClr>
                </a:solidFill>
              </a:ln>
              <a:solidFill>
                <a:schemeClr val="accent1"/>
              </a:solidFill>
              <a:latin typeface="+mj-ea"/>
              <a:ea typeface="+mj-ea"/>
            </a:endParaRPr>
          </a:p>
        </p:txBody>
      </p:sp>
      <p:cxnSp>
        <p:nvCxnSpPr>
          <p:cNvPr id="89" name="직선 화살표 연결선 88">
            <a:extLst>
              <a:ext uri="{FF2B5EF4-FFF2-40B4-BE49-F238E27FC236}">
                <a16:creationId xmlns:a16="http://schemas.microsoft.com/office/drawing/2014/main" xmlns="" id="{0803471C-D417-4C44-9229-511657E5879A}"/>
              </a:ext>
            </a:extLst>
          </p:cNvPr>
          <p:cNvCxnSpPr>
            <a:cxnSpLocks/>
          </p:cNvCxnSpPr>
          <p:nvPr/>
        </p:nvCxnSpPr>
        <p:spPr>
          <a:xfrm>
            <a:off x="3811279" y="2628147"/>
            <a:ext cx="548231" cy="286509"/>
          </a:xfrm>
          <a:prstGeom prst="straightConnector1">
            <a:avLst/>
          </a:prstGeom>
          <a:ln w="9525">
            <a:solidFill>
              <a:schemeClr val="accent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타원 95">
            <a:extLst>
              <a:ext uri="{FF2B5EF4-FFF2-40B4-BE49-F238E27FC236}">
                <a16:creationId xmlns:a16="http://schemas.microsoft.com/office/drawing/2014/main" xmlns="" id="{3BBB71B8-3B5E-4CBA-BDEF-66CC0092C902}"/>
              </a:ext>
            </a:extLst>
          </p:cNvPr>
          <p:cNvSpPr/>
          <p:nvPr/>
        </p:nvSpPr>
        <p:spPr>
          <a:xfrm flipH="1">
            <a:off x="7152867" y="2924133"/>
            <a:ext cx="144324" cy="144324"/>
          </a:xfrm>
          <a:prstGeom prst="ellipse">
            <a:avLst/>
          </a:prstGeom>
          <a:solidFill>
            <a:schemeClr val="bg1"/>
          </a:solidFill>
          <a:effectLst/>
        </p:spPr>
        <p:txBody>
          <a:bodyPr wrap="none" lIns="0" tIns="0" rIns="0" bIns="0" rtlCol="0" anchor="ctr">
            <a:noAutofit/>
          </a:bodyPr>
          <a:lstStyle/>
          <a:p>
            <a:pPr marL="149994" indent="-149994">
              <a:lnSpc>
                <a:spcPct val="12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ko-KR" altLang="en-US" sz="1667" kern="0" spc="-42" dirty="0">
              <a:ln>
                <a:solidFill>
                  <a:schemeClr val="accent3">
                    <a:alpha val="0"/>
                  </a:schemeClr>
                </a:solidFill>
              </a:ln>
              <a:solidFill>
                <a:schemeClr val="accent1"/>
              </a:solidFill>
              <a:latin typeface="+mj-ea"/>
              <a:ea typeface="+mj-ea"/>
            </a:endParaRPr>
          </a:p>
        </p:txBody>
      </p:sp>
      <p:cxnSp>
        <p:nvCxnSpPr>
          <p:cNvPr id="100" name="직선 화살표 연결선 99">
            <a:extLst>
              <a:ext uri="{FF2B5EF4-FFF2-40B4-BE49-F238E27FC236}">
                <a16:creationId xmlns:a16="http://schemas.microsoft.com/office/drawing/2014/main" xmlns="" id="{0803471C-D417-4C44-9229-511657E5879A}"/>
              </a:ext>
            </a:extLst>
          </p:cNvPr>
          <p:cNvCxnSpPr>
            <a:cxnSpLocks/>
          </p:cNvCxnSpPr>
          <p:nvPr/>
        </p:nvCxnSpPr>
        <p:spPr>
          <a:xfrm flipH="1">
            <a:off x="7232228" y="2721691"/>
            <a:ext cx="666825" cy="274418"/>
          </a:xfrm>
          <a:prstGeom prst="straightConnector1">
            <a:avLst/>
          </a:prstGeom>
          <a:ln w="9525">
            <a:solidFill>
              <a:schemeClr val="bg2">
                <a:lumMod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직사각형 13"/>
          <p:cNvSpPr/>
          <p:nvPr/>
        </p:nvSpPr>
        <p:spPr>
          <a:xfrm>
            <a:off x="5252809" y="2656279"/>
            <a:ext cx="1094256" cy="4206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63">
              <a:lnSpc>
                <a:spcPct val="80000"/>
              </a:lnSpc>
              <a:defRPr/>
            </a:pPr>
            <a:r>
              <a:rPr lang="en-US" altLang="ko-KR" sz="2667" b="1" spc="-80" dirty="0">
                <a:ln>
                  <a:solidFill>
                    <a:prstClr val="white">
                      <a:alpha val="0"/>
                    </a:prstClr>
                  </a:solidFill>
                </a:ln>
                <a:gradFill>
                  <a:gsLst>
                    <a:gs pos="87156">
                      <a:prstClr val="white"/>
                    </a:gs>
                    <a:gs pos="73394">
                      <a:prstClr val="white"/>
                    </a:gs>
                  </a:gsLst>
                  <a:lin ang="5400000" scaled="1"/>
                </a:gradFill>
                <a:latin typeface="Calibri" panose="020F0502020204030204" pitchFamily="34" charset="0"/>
                <a:ea typeface="KoPub돋움체 Bold" panose="02020603020101020101" pitchFamily="18" charset="-127"/>
              </a:rPr>
              <a:t>(2005~)</a:t>
            </a:r>
            <a:endParaRPr lang="ko-KR" altLang="en-US" sz="2667" b="1" spc="-80" dirty="0">
              <a:ln>
                <a:solidFill>
                  <a:prstClr val="white">
                    <a:alpha val="0"/>
                  </a:prstClr>
                </a:solidFill>
              </a:ln>
              <a:gradFill>
                <a:gsLst>
                  <a:gs pos="87156">
                    <a:prstClr val="white"/>
                  </a:gs>
                  <a:gs pos="73394">
                    <a:prstClr val="white"/>
                  </a:gs>
                </a:gsLst>
                <a:lin ang="5400000" scaled="1"/>
              </a:gradFill>
              <a:latin typeface="Calibri" panose="020F0502020204030204" pitchFamily="34" charset="0"/>
              <a:ea typeface="KoPub돋움체 Bold" panose="02020603020101020101" pitchFamily="18" charset="-127"/>
            </a:endParaRPr>
          </a:p>
        </p:txBody>
      </p:sp>
      <p:sp>
        <p:nvSpPr>
          <p:cNvPr id="105" name="타원 104">
            <a:extLst>
              <a:ext uri="{FF2B5EF4-FFF2-40B4-BE49-F238E27FC236}">
                <a16:creationId xmlns:a16="http://schemas.microsoft.com/office/drawing/2014/main" xmlns="" id="{3BBB71B8-3B5E-4CBA-BDEF-66CC0092C902}"/>
              </a:ext>
            </a:extLst>
          </p:cNvPr>
          <p:cNvSpPr/>
          <p:nvPr/>
        </p:nvSpPr>
        <p:spPr>
          <a:xfrm flipH="1">
            <a:off x="4563466" y="4150041"/>
            <a:ext cx="144324" cy="144324"/>
          </a:xfrm>
          <a:prstGeom prst="ellipse">
            <a:avLst/>
          </a:prstGeom>
          <a:solidFill>
            <a:schemeClr val="bg1"/>
          </a:solidFill>
          <a:effectLst/>
        </p:spPr>
        <p:txBody>
          <a:bodyPr wrap="none" lIns="0" tIns="0" rIns="0" bIns="0" rtlCol="0" anchor="ctr">
            <a:noAutofit/>
          </a:bodyPr>
          <a:lstStyle/>
          <a:p>
            <a:pPr marL="149994" indent="-149994">
              <a:lnSpc>
                <a:spcPct val="12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ko-KR" altLang="en-US" sz="1667" kern="0" spc="-42" dirty="0">
              <a:ln>
                <a:solidFill>
                  <a:schemeClr val="accent3">
                    <a:alpha val="0"/>
                  </a:schemeClr>
                </a:solidFill>
              </a:ln>
              <a:solidFill>
                <a:schemeClr val="accent1"/>
              </a:solidFill>
              <a:latin typeface="+mj-ea"/>
              <a:ea typeface="+mj-ea"/>
            </a:endParaRPr>
          </a:p>
        </p:txBody>
      </p:sp>
      <p:cxnSp>
        <p:nvCxnSpPr>
          <p:cNvPr id="104" name="직선 화살표 연결선 103">
            <a:extLst>
              <a:ext uri="{FF2B5EF4-FFF2-40B4-BE49-F238E27FC236}">
                <a16:creationId xmlns:a16="http://schemas.microsoft.com/office/drawing/2014/main" xmlns="" id="{0803471C-D417-4C44-9229-511657E5879A}"/>
              </a:ext>
            </a:extLst>
          </p:cNvPr>
          <p:cNvCxnSpPr>
            <a:cxnSpLocks/>
          </p:cNvCxnSpPr>
          <p:nvPr/>
        </p:nvCxnSpPr>
        <p:spPr>
          <a:xfrm flipV="1">
            <a:off x="3912430" y="4215640"/>
            <a:ext cx="729311" cy="364842"/>
          </a:xfrm>
          <a:prstGeom prst="straightConnector1">
            <a:avLst/>
          </a:prstGeom>
          <a:ln w="9525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타원 106">
            <a:extLst>
              <a:ext uri="{FF2B5EF4-FFF2-40B4-BE49-F238E27FC236}">
                <a16:creationId xmlns:a16="http://schemas.microsoft.com/office/drawing/2014/main" xmlns="" id="{3BBB71B8-3B5E-4CBA-BDEF-66CC0092C902}"/>
              </a:ext>
            </a:extLst>
          </p:cNvPr>
          <p:cNvSpPr/>
          <p:nvPr/>
        </p:nvSpPr>
        <p:spPr>
          <a:xfrm flipH="1">
            <a:off x="7015924" y="4009388"/>
            <a:ext cx="144324" cy="144324"/>
          </a:xfrm>
          <a:prstGeom prst="ellipse">
            <a:avLst/>
          </a:prstGeom>
          <a:solidFill>
            <a:srgbClr val="FFFFFF"/>
          </a:solidFill>
          <a:effectLst/>
        </p:spPr>
        <p:txBody>
          <a:bodyPr wrap="none" lIns="0" tIns="0" rIns="0" bIns="0" rtlCol="0" anchor="ctr">
            <a:noAutofit/>
          </a:bodyPr>
          <a:lstStyle/>
          <a:p>
            <a:pPr marL="149994" indent="-149994">
              <a:lnSpc>
                <a:spcPct val="12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ko-KR" altLang="en-US" sz="1667" kern="0" spc="-42" dirty="0">
              <a:ln>
                <a:solidFill>
                  <a:schemeClr val="accent3">
                    <a:alpha val="0"/>
                  </a:schemeClr>
                </a:solidFill>
              </a:ln>
              <a:solidFill>
                <a:schemeClr val="accent1"/>
              </a:solidFill>
              <a:latin typeface="+mj-ea"/>
              <a:ea typeface="+mj-ea"/>
            </a:endParaRPr>
          </a:p>
        </p:txBody>
      </p:sp>
      <p:cxnSp>
        <p:nvCxnSpPr>
          <p:cNvPr id="108" name="직선 화살표 연결선 107">
            <a:extLst>
              <a:ext uri="{FF2B5EF4-FFF2-40B4-BE49-F238E27FC236}">
                <a16:creationId xmlns:a16="http://schemas.microsoft.com/office/drawing/2014/main" xmlns="" id="{0803471C-D417-4C44-9229-511657E5879A}"/>
              </a:ext>
            </a:extLst>
          </p:cNvPr>
          <p:cNvCxnSpPr>
            <a:cxnSpLocks/>
          </p:cNvCxnSpPr>
          <p:nvPr/>
        </p:nvCxnSpPr>
        <p:spPr>
          <a:xfrm flipH="1" flipV="1">
            <a:off x="7095285" y="4081364"/>
            <a:ext cx="666825" cy="441384"/>
          </a:xfrm>
          <a:prstGeom prst="straightConnector1">
            <a:avLst/>
          </a:prstGeom>
          <a:ln w="9525">
            <a:solidFill>
              <a:srgbClr val="FF99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9" name="그림 108">
            <a:extLst>
              <a:ext uri="{FF2B5EF4-FFF2-40B4-BE49-F238E27FC236}">
                <a16:creationId xmlns:a16="http://schemas.microsoft.com/office/drawing/2014/main" xmlns="" id="{F3C4027D-CC99-4AEC-8426-C038B4BA2F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547505" y="4959751"/>
            <a:ext cx="2444267" cy="705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492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="" xmlns:a16="http://schemas.microsoft.com/office/drawing/2014/main" id="{5CE7DE92-671F-4C1E-B3C7-CAF2AF217E5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85231" y="203055"/>
            <a:ext cx="9178809" cy="430887"/>
          </a:xfrm>
        </p:spPr>
        <p:txBody>
          <a:bodyPr/>
          <a:lstStyle/>
          <a:p>
            <a:r>
              <a:rPr lang="en-US" altLang="ko-KR" sz="2800" dirty="0" smtClean="0"/>
              <a:t>II. Technology Guarantee</a:t>
            </a:r>
            <a:endParaRPr lang="en-US" altLang="ko-KR" sz="2800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57205943"/>
              </p:ext>
            </p:extLst>
          </p:nvPr>
        </p:nvGraphicFramePr>
        <p:xfrm>
          <a:off x="2212585" y="966923"/>
          <a:ext cx="7704856" cy="55446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3" name="사진" r:id="rId3" imgW="5742857" imgH="4352381" progId="StaticDib">
                  <p:embed/>
                </p:oleObj>
              </mc:Choice>
              <mc:Fallback>
                <p:oleObj name="사진" r:id="rId3" imgW="5742857" imgH="4352381" progId="StaticDib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12585" y="966923"/>
                        <a:ext cx="7704856" cy="554461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73490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그림 5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793820"/>
            <a:ext cx="12193057" cy="6101354"/>
          </a:xfrm>
          <a:prstGeom prst="rect">
            <a:avLst/>
          </a:prstGeom>
        </p:spPr>
      </p:pic>
      <p:sp>
        <p:nvSpPr>
          <p:cNvPr id="2" name="텍스트 개체 틀 1">
            <a:extLst>
              <a:ext uri="{FF2B5EF4-FFF2-40B4-BE49-F238E27FC236}">
                <a16:creationId xmlns="" xmlns:a16="http://schemas.microsoft.com/office/drawing/2014/main" id="{5CE7DE92-671F-4C1E-B3C7-CAF2AF217E5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85231" y="203055"/>
            <a:ext cx="9178809" cy="430887"/>
          </a:xfrm>
        </p:spPr>
        <p:txBody>
          <a:bodyPr/>
          <a:lstStyle/>
          <a:p>
            <a:r>
              <a:rPr lang="en-US" altLang="ko-KR" sz="2800" dirty="0" smtClean="0"/>
              <a:t>III. Technology Appraisal(KTRS)</a:t>
            </a:r>
            <a:endParaRPr lang="en-US" altLang="ko-KR" sz="28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55D86856-532D-4809-A8B7-10D158D80366}"/>
              </a:ext>
            </a:extLst>
          </p:cNvPr>
          <p:cNvSpPr txBox="1"/>
          <p:nvPr/>
        </p:nvSpPr>
        <p:spPr>
          <a:xfrm>
            <a:off x="3699963" y="1361514"/>
            <a:ext cx="4807314" cy="48256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ko-KR"/>
            </a:defPPr>
            <a:lvl1pPr marR="0" lvl="0" indent="0" algn="ctr" fontAlgn="auto" latinLnBrk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1" i="0" u="none" strike="noStrike" kern="0" cap="none" spc="-50" normalizeH="0" baseline="0">
                <a:ln>
                  <a:solidFill>
                    <a:srgbClr val="0071CF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1563C1"/>
              </a:buClr>
              <a:buSzTx/>
              <a:buFontTx/>
              <a:buNone/>
              <a:tabLst/>
              <a:defRPr/>
            </a:pPr>
            <a:r>
              <a:rPr kumimoji="0" lang="en-US" altLang="ko-KR" sz="2800" b="1" i="0" u="none" strike="noStrike" kern="0" cap="none" spc="0" normalizeH="0" baseline="0" noProof="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BusanBada" panose="02000603000000000000" pitchFamily="2" charset="-127"/>
                <a:cs typeface="+mn-cs"/>
              </a:rPr>
              <a:t>Credit Rating System and KTRS</a:t>
            </a:r>
          </a:p>
        </p:txBody>
      </p:sp>
      <p:grpSp>
        <p:nvGrpSpPr>
          <p:cNvPr id="15" name="그룹 14"/>
          <p:cNvGrpSpPr/>
          <p:nvPr/>
        </p:nvGrpSpPr>
        <p:grpSpPr>
          <a:xfrm>
            <a:off x="8457571" y="1540550"/>
            <a:ext cx="398318" cy="177285"/>
            <a:chOff x="970966" y="1786503"/>
            <a:chExt cx="398318" cy="247752"/>
          </a:xfrm>
          <a:solidFill>
            <a:srgbClr val="C5C5C5"/>
          </a:solidFill>
        </p:grpSpPr>
        <p:sp>
          <p:nvSpPr>
            <p:cNvPr id="16" name="갈매기형 수장 15"/>
            <p:cNvSpPr/>
            <p:nvPr/>
          </p:nvSpPr>
          <p:spPr>
            <a:xfrm>
              <a:off x="970966" y="1786503"/>
              <a:ext cx="144953" cy="247752"/>
            </a:xfrm>
            <a:prstGeom prst="chevron">
              <a:avLst>
                <a:gd name="adj" fmla="val 7102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17" name="갈매기형 수장 16"/>
            <p:cNvSpPr/>
            <p:nvPr/>
          </p:nvSpPr>
          <p:spPr>
            <a:xfrm>
              <a:off x="1097649" y="1786503"/>
              <a:ext cx="144953" cy="247752"/>
            </a:xfrm>
            <a:prstGeom prst="chevron">
              <a:avLst>
                <a:gd name="adj" fmla="val 7102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18" name="갈매기형 수장 17"/>
            <p:cNvSpPr/>
            <p:nvPr/>
          </p:nvSpPr>
          <p:spPr>
            <a:xfrm>
              <a:off x="1224331" y="1786503"/>
              <a:ext cx="144953" cy="247752"/>
            </a:xfrm>
            <a:prstGeom prst="chevron">
              <a:avLst>
                <a:gd name="adj" fmla="val 7102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50" charset="-127"/>
                <a:cs typeface="+mn-cs"/>
              </a:endParaRPr>
            </a:p>
          </p:txBody>
        </p:sp>
      </p:grpSp>
      <p:grpSp>
        <p:nvGrpSpPr>
          <p:cNvPr id="19" name="그룹 18"/>
          <p:cNvGrpSpPr/>
          <p:nvPr/>
        </p:nvGrpSpPr>
        <p:grpSpPr>
          <a:xfrm flipH="1">
            <a:off x="3350944" y="1540550"/>
            <a:ext cx="398318" cy="177285"/>
            <a:chOff x="970966" y="1786503"/>
            <a:chExt cx="398318" cy="247752"/>
          </a:xfrm>
          <a:solidFill>
            <a:srgbClr val="C5C5C5"/>
          </a:solidFill>
        </p:grpSpPr>
        <p:sp>
          <p:nvSpPr>
            <p:cNvPr id="20" name="갈매기형 수장 19"/>
            <p:cNvSpPr/>
            <p:nvPr/>
          </p:nvSpPr>
          <p:spPr>
            <a:xfrm>
              <a:off x="970966" y="1786503"/>
              <a:ext cx="144953" cy="247752"/>
            </a:xfrm>
            <a:prstGeom prst="chevron">
              <a:avLst>
                <a:gd name="adj" fmla="val 7102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21" name="갈매기형 수장 20"/>
            <p:cNvSpPr/>
            <p:nvPr/>
          </p:nvSpPr>
          <p:spPr>
            <a:xfrm>
              <a:off x="1097649" y="1786503"/>
              <a:ext cx="144953" cy="247752"/>
            </a:xfrm>
            <a:prstGeom prst="chevron">
              <a:avLst>
                <a:gd name="adj" fmla="val 7102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22" name="갈매기형 수장 21"/>
            <p:cNvSpPr/>
            <p:nvPr/>
          </p:nvSpPr>
          <p:spPr>
            <a:xfrm>
              <a:off x="1224331" y="1786503"/>
              <a:ext cx="144953" cy="247752"/>
            </a:xfrm>
            <a:prstGeom prst="chevron">
              <a:avLst>
                <a:gd name="adj" fmla="val 7102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50" charset="-127"/>
                <a:cs typeface="+mn-cs"/>
              </a:endParaRPr>
            </a:p>
          </p:txBody>
        </p:sp>
      </p:grpSp>
      <p:sp>
        <p:nvSpPr>
          <p:cNvPr id="23" name="직사각형 22"/>
          <p:cNvSpPr/>
          <p:nvPr/>
        </p:nvSpPr>
        <p:spPr>
          <a:xfrm rot="10800000">
            <a:off x="1172980" y="2788825"/>
            <a:ext cx="4747864" cy="3483071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43056"/>
            <a:endParaRPr lang="ko-KR" altLang="en-US" sz="2000">
              <a:solidFill>
                <a:prstClr val="white"/>
              </a:solidFill>
              <a:latin typeface="Arial" panose="020B0604020202020204" pitchFamily="34" charset="0"/>
              <a:ea typeface="나눔스퀘어 Bold" panose="020B0600000101010101" pitchFamily="50" charset="-127"/>
              <a:cs typeface="Arial" panose="020B0604020202020204" pitchFamily="34" charset="0"/>
            </a:endParaRPr>
          </a:p>
        </p:txBody>
      </p:sp>
      <p:grpSp>
        <p:nvGrpSpPr>
          <p:cNvPr id="24" name="그룹 23"/>
          <p:cNvGrpSpPr/>
          <p:nvPr/>
        </p:nvGrpSpPr>
        <p:grpSpPr>
          <a:xfrm>
            <a:off x="2931499" y="2110885"/>
            <a:ext cx="1604395" cy="1383597"/>
            <a:chOff x="1636915" y="2042333"/>
            <a:chExt cx="1941317" cy="1674153"/>
          </a:xfrm>
        </p:grpSpPr>
        <p:sp>
          <p:nvSpPr>
            <p:cNvPr id="25" name="직사각형 72"/>
            <p:cNvSpPr/>
            <p:nvPr/>
          </p:nvSpPr>
          <p:spPr>
            <a:xfrm rot="18900000">
              <a:off x="2429915" y="2532718"/>
              <a:ext cx="1148317" cy="1183768"/>
            </a:xfrm>
            <a:custGeom>
              <a:avLst/>
              <a:gdLst>
                <a:gd name="connsiteX0" fmla="*/ 0 w 1234490"/>
                <a:gd name="connsiteY0" fmla="*/ 0 h 1447071"/>
                <a:gd name="connsiteX1" fmla="*/ 1234490 w 1234490"/>
                <a:gd name="connsiteY1" fmla="*/ 0 h 1447071"/>
                <a:gd name="connsiteX2" fmla="*/ 1234490 w 1234490"/>
                <a:gd name="connsiteY2" fmla="*/ 1447071 h 1447071"/>
                <a:gd name="connsiteX3" fmla="*/ 0 w 1234490"/>
                <a:gd name="connsiteY3" fmla="*/ 1447071 h 1447071"/>
                <a:gd name="connsiteX4" fmla="*/ 0 w 1234490"/>
                <a:gd name="connsiteY4" fmla="*/ 0 h 1447071"/>
                <a:gd name="connsiteX0" fmla="*/ 306450 w 1234490"/>
                <a:gd name="connsiteY0" fmla="*/ 3367 h 1447071"/>
                <a:gd name="connsiteX1" fmla="*/ 1234490 w 1234490"/>
                <a:gd name="connsiteY1" fmla="*/ 0 h 1447071"/>
                <a:gd name="connsiteX2" fmla="*/ 1234490 w 1234490"/>
                <a:gd name="connsiteY2" fmla="*/ 1447071 h 1447071"/>
                <a:gd name="connsiteX3" fmla="*/ 0 w 1234490"/>
                <a:gd name="connsiteY3" fmla="*/ 1447071 h 1447071"/>
                <a:gd name="connsiteX4" fmla="*/ 306450 w 1234490"/>
                <a:gd name="connsiteY4" fmla="*/ 3367 h 1447071"/>
                <a:gd name="connsiteX0" fmla="*/ 0 w 928040"/>
                <a:gd name="connsiteY0" fmla="*/ 3367 h 1447071"/>
                <a:gd name="connsiteX1" fmla="*/ 928040 w 928040"/>
                <a:gd name="connsiteY1" fmla="*/ 0 h 1447071"/>
                <a:gd name="connsiteX2" fmla="*/ 928040 w 928040"/>
                <a:gd name="connsiteY2" fmla="*/ 1447071 h 1447071"/>
                <a:gd name="connsiteX3" fmla="*/ 651631 w 928040"/>
                <a:gd name="connsiteY3" fmla="*/ 717987 h 1447071"/>
                <a:gd name="connsiteX4" fmla="*/ 0 w 928040"/>
                <a:gd name="connsiteY4" fmla="*/ 3367 h 1447071"/>
                <a:gd name="connsiteX0" fmla="*/ 0 w 995392"/>
                <a:gd name="connsiteY0" fmla="*/ 3367 h 1026122"/>
                <a:gd name="connsiteX1" fmla="*/ 928040 w 995392"/>
                <a:gd name="connsiteY1" fmla="*/ 0 h 1026122"/>
                <a:gd name="connsiteX2" fmla="*/ 995392 w 995392"/>
                <a:gd name="connsiteY2" fmla="*/ 1026122 h 1026122"/>
                <a:gd name="connsiteX3" fmla="*/ 651631 w 995392"/>
                <a:gd name="connsiteY3" fmla="*/ 717987 h 1026122"/>
                <a:gd name="connsiteX4" fmla="*/ 0 w 995392"/>
                <a:gd name="connsiteY4" fmla="*/ 3367 h 1026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95392" h="1026122">
                  <a:moveTo>
                    <a:pt x="0" y="3367"/>
                  </a:moveTo>
                  <a:lnTo>
                    <a:pt x="928040" y="0"/>
                  </a:lnTo>
                  <a:lnTo>
                    <a:pt x="995392" y="1026122"/>
                  </a:lnTo>
                  <a:lnTo>
                    <a:pt x="651631" y="717987"/>
                  </a:lnTo>
                  <a:lnTo>
                    <a:pt x="0" y="3367"/>
                  </a:lnTo>
                  <a:close/>
                </a:path>
              </a:pathLst>
            </a:custGeom>
            <a:gradFill flip="none" rotWithShape="1">
              <a:gsLst>
                <a:gs pos="31000">
                  <a:schemeClr val="tx1">
                    <a:alpha val="10000"/>
                  </a:schemeClr>
                </a:gs>
                <a:gs pos="100000">
                  <a:schemeClr val="tx1">
                    <a:alpha val="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>
                <a:solidFill>
                  <a:prstClr val="white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  <p:grpSp>
          <p:nvGrpSpPr>
            <p:cNvPr id="26" name="그룹 25"/>
            <p:cNvGrpSpPr/>
            <p:nvPr/>
          </p:nvGrpSpPr>
          <p:grpSpPr>
            <a:xfrm>
              <a:off x="1636915" y="2042333"/>
              <a:ext cx="1530394" cy="1528790"/>
              <a:chOff x="1108984" y="1029800"/>
              <a:chExt cx="1326587" cy="1325197"/>
            </a:xfrm>
          </p:grpSpPr>
          <p:sp>
            <p:nvSpPr>
              <p:cNvPr id="27" name="원형 26"/>
              <p:cNvSpPr/>
              <p:nvPr/>
            </p:nvSpPr>
            <p:spPr>
              <a:xfrm>
                <a:off x="1108984" y="1029800"/>
                <a:ext cx="1326587" cy="1325197"/>
              </a:xfrm>
              <a:prstGeom prst="pie">
                <a:avLst>
                  <a:gd name="adj1" fmla="val 10726480"/>
                  <a:gd name="adj2" fmla="val 3890"/>
                </a:avLst>
              </a:prstGeom>
              <a:solidFill>
                <a:srgbClr val="C5C5C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600">
                  <a:solidFill>
                    <a:schemeClr val="tx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endParaRPr>
              </a:p>
            </p:txBody>
          </p:sp>
          <p:sp>
            <p:nvSpPr>
              <p:cNvPr id="28" name="원형 27"/>
              <p:cNvSpPr/>
              <p:nvPr/>
            </p:nvSpPr>
            <p:spPr>
              <a:xfrm>
                <a:off x="1169714" y="1091106"/>
                <a:ext cx="1205988" cy="1204725"/>
              </a:xfrm>
              <a:prstGeom prst="pie">
                <a:avLst>
                  <a:gd name="adj1" fmla="val 10726480"/>
                  <a:gd name="adj2" fmla="val 389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600">
                  <a:solidFill>
                    <a:schemeClr val="tx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endParaRPr>
              </a:p>
            </p:txBody>
          </p:sp>
        </p:grpSp>
      </p:grpSp>
      <p:sp>
        <p:nvSpPr>
          <p:cNvPr id="29" name="양쪽 모서리가 둥근 사각형 28"/>
          <p:cNvSpPr/>
          <p:nvPr/>
        </p:nvSpPr>
        <p:spPr>
          <a:xfrm rot="10800000" flipV="1">
            <a:off x="1172979" y="2660269"/>
            <a:ext cx="4747865" cy="604926"/>
          </a:xfrm>
          <a:prstGeom prst="round2SameRect">
            <a:avLst/>
          </a:prstGeom>
          <a:solidFill>
            <a:srgbClr val="C5C5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>
              <a:solidFill>
                <a:prstClr val="white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30" name="직사각형 29"/>
          <p:cNvSpPr/>
          <p:nvPr/>
        </p:nvSpPr>
        <p:spPr>
          <a:xfrm rot="10800000">
            <a:off x="6279677" y="2788825"/>
            <a:ext cx="4747864" cy="3483071"/>
          </a:xfrm>
          <a:prstGeom prst="rect">
            <a:avLst/>
          </a:prstGeom>
          <a:solidFill>
            <a:schemeClr val="bg1"/>
          </a:solidFill>
          <a:ln w="9525">
            <a:solidFill>
              <a:srgbClr val="2963B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43056"/>
            <a:endParaRPr lang="ko-KR" altLang="en-US" sz="2000">
              <a:solidFill>
                <a:prstClr val="white"/>
              </a:solidFill>
              <a:latin typeface="Arial" panose="020B0604020202020204" pitchFamily="34" charset="0"/>
              <a:ea typeface="나눔스퀘어 Bold" panose="020B0600000101010101" pitchFamily="50" charset="-127"/>
              <a:cs typeface="Arial" panose="020B0604020202020204" pitchFamily="34" charset="0"/>
            </a:endParaRPr>
          </a:p>
        </p:txBody>
      </p:sp>
      <p:grpSp>
        <p:nvGrpSpPr>
          <p:cNvPr id="31" name="그룹 30"/>
          <p:cNvGrpSpPr/>
          <p:nvPr/>
        </p:nvGrpSpPr>
        <p:grpSpPr>
          <a:xfrm>
            <a:off x="8030142" y="2110885"/>
            <a:ext cx="1604395" cy="1383597"/>
            <a:chOff x="5976686" y="2042333"/>
            <a:chExt cx="1941317" cy="1674153"/>
          </a:xfrm>
        </p:grpSpPr>
        <p:sp>
          <p:nvSpPr>
            <p:cNvPr id="32" name="직사각형 72"/>
            <p:cNvSpPr/>
            <p:nvPr/>
          </p:nvSpPr>
          <p:spPr>
            <a:xfrm rot="18900000">
              <a:off x="6769686" y="2532718"/>
              <a:ext cx="1148317" cy="1183768"/>
            </a:xfrm>
            <a:custGeom>
              <a:avLst/>
              <a:gdLst>
                <a:gd name="connsiteX0" fmla="*/ 0 w 1234490"/>
                <a:gd name="connsiteY0" fmla="*/ 0 h 1447071"/>
                <a:gd name="connsiteX1" fmla="*/ 1234490 w 1234490"/>
                <a:gd name="connsiteY1" fmla="*/ 0 h 1447071"/>
                <a:gd name="connsiteX2" fmla="*/ 1234490 w 1234490"/>
                <a:gd name="connsiteY2" fmla="*/ 1447071 h 1447071"/>
                <a:gd name="connsiteX3" fmla="*/ 0 w 1234490"/>
                <a:gd name="connsiteY3" fmla="*/ 1447071 h 1447071"/>
                <a:gd name="connsiteX4" fmla="*/ 0 w 1234490"/>
                <a:gd name="connsiteY4" fmla="*/ 0 h 1447071"/>
                <a:gd name="connsiteX0" fmla="*/ 306450 w 1234490"/>
                <a:gd name="connsiteY0" fmla="*/ 3367 h 1447071"/>
                <a:gd name="connsiteX1" fmla="*/ 1234490 w 1234490"/>
                <a:gd name="connsiteY1" fmla="*/ 0 h 1447071"/>
                <a:gd name="connsiteX2" fmla="*/ 1234490 w 1234490"/>
                <a:gd name="connsiteY2" fmla="*/ 1447071 h 1447071"/>
                <a:gd name="connsiteX3" fmla="*/ 0 w 1234490"/>
                <a:gd name="connsiteY3" fmla="*/ 1447071 h 1447071"/>
                <a:gd name="connsiteX4" fmla="*/ 306450 w 1234490"/>
                <a:gd name="connsiteY4" fmla="*/ 3367 h 1447071"/>
                <a:gd name="connsiteX0" fmla="*/ 0 w 928040"/>
                <a:gd name="connsiteY0" fmla="*/ 3367 h 1447071"/>
                <a:gd name="connsiteX1" fmla="*/ 928040 w 928040"/>
                <a:gd name="connsiteY1" fmla="*/ 0 h 1447071"/>
                <a:gd name="connsiteX2" fmla="*/ 928040 w 928040"/>
                <a:gd name="connsiteY2" fmla="*/ 1447071 h 1447071"/>
                <a:gd name="connsiteX3" fmla="*/ 651631 w 928040"/>
                <a:gd name="connsiteY3" fmla="*/ 717987 h 1447071"/>
                <a:gd name="connsiteX4" fmla="*/ 0 w 928040"/>
                <a:gd name="connsiteY4" fmla="*/ 3367 h 1447071"/>
                <a:gd name="connsiteX0" fmla="*/ 0 w 995392"/>
                <a:gd name="connsiteY0" fmla="*/ 3367 h 1026122"/>
                <a:gd name="connsiteX1" fmla="*/ 928040 w 995392"/>
                <a:gd name="connsiteY1" fmla="*/ 0 h 1026122"/>
                <a:gd name="connsiteX2" fmla="*/ 995392 w 995392"/>
                <a:gd name="connsiteY2" fmla="*/ 1026122 h 1026122"/>
                <a:gd name="connsiteX3" fmla="*/ 651631 w 995392"/>
                <a:gd name="connsiteY3" fmla="*/ 717987 h 1026122"/>
                <a:gd name="connsiteX4" fmla="*/ 0 w 995392"/>
                <a:gd name="connsiteY4" fmla="*/ 3367 h 1026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95392" h="1026122">
                  <a:moveTo>
                    <a:pt x="0" y="3367"/>
                  </a:moveTo>
                  <a:lnTo>
                    <a:pt x="928040" y="0"/>
                  </a:lnTo>
                  <a:lnTo>
                    <a:pt x="995392" y="1026122"/>
                  </a:lnTo>
                  <a:lnTo>
                    <a:pt x="651631" y="717987"/>
                  </a:lnTo>
                  <a:lnTo>
                    <a:pt x="0" y="3367"/>
                  </a:lnTo>
                  <a:close/>
                </a:path>
              </a:pathLst>
            </a:custGeom>
            <a:gradFill flip="none" rotWithShape="1">
              <a:gsLst>
                <a:gs pos="31000">
                  <a:schemeClr val="tx1">
                    <a:alpha val="10000"/>
                  </a:schemeClr>
                </a:gs>
                <a:gs pos="100000">
                  <a:schemeClr val="tx1">
                    <a:alpha val="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>
                <a:solidFill>
                  <a:prstClr val="white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  <p:sp>
          <p:nvSpPr>
            <p:cNvPr id="33" name="원형 32"/>
            <p:cNvSpPr/>
            <p:nvPr/>
          </p:nvSpPr>
          <p:spPr>
            <a:xfrm>
              <a:off x="5976686" y="2042333"/>
              <a:ext cx="1530394" cy="1528790"/>
            </a:xfrm>
            <a:prstGeom prst="pie">
              <a:avLst>
                <a:gd name="adj1" fmla="val 10726480"/>
                <a:gd name="adj2" fmla="val 3890"/>
              </a:avLst>
            </a:prstGeom>
            <a:solidFill>
              <a:srgbClr val="2963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>
                <a:solidFill>
                  <a:schemeClr val="tx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  <p:sp>
          <p:nvSpPr>
            <p:cNvPr id="34" name="원형 33"/>
            <p:cNvSpPr/>
            <p:nvPr/>
          </p:nvSpPr>
          <p:spPr>
            <a:xfrm>
              <a:off x="6046746" y="2113058"/>
              <a:ext cx="1391267" cy="1389810"/>
            </a:xfrm>
            <a:prstGeom prst="pie">
              <a:avLst>
                <a:gd name="adj1" fmla="val 10726480"/>
                <a:gd name="adj2" fmla="val 389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>
                <a:solidFill>
                  <a:schemeClr val="tx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</p:grpSp>
      <p:sp>
        <p:nvSpPr>
          <p:cNvPr id="35" name="이등변 삼각형 34"/>
          <p:cNvSpPr/>
          <p:nvPr/>
        </p:nvSpPr>
        <p:spPr>
          <a:xfrm rot="10800000">
            <a:off x="8549371" y="3257156"/>
            <a:ext cx="254930" cy="136458"/>
          </a:xfrm>
          <a:prstGeom prst="triangle">
            <a:avLst/>
          </a:prstGeom>
          <a:solidFill>
            <a:srgbClr val="2963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36" name="양쪽 모서리가 둥근 사각형 35"/>
          <p:cNvSpPr/>
          <p:nvPr/>
        </p:nvSpPr>
        <p:spPr>
          <a:xfrm rot="10800000" flipV="1">
            <a:off x="6279676" y="2660268"/>
            <a:ext cx="4747865" cy="604926"/>
          </a:xfrm>
          <a:prstGeom prst="round2SameRect">
            <a:avLst/>
          </a:prstGeom>
          <a:solidFill>
            <a:srgbClr val="2963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grpSp>
        <p:nvGrpSpPr>
          <p:cNvPr id="37" name="그룹 36"/>
          <p:cNvGrpSpPr/>
          <p:nvPr/>
        </p:nvGrpSpPr>
        <p:grpSpPr>
          <a:xfrm>
            <a:off x="3373683" y="2213371"/>
            <a:ext cx="414280" cy="428125"/>
            <a:chOff x="-2951216" y="1207794"/>
            <a:chExt cx="561005" cy="579754"/>
          </a:xfrm>
          <a:solidFill>
            <a:schemeClr val="bg1">
              <a:lumMod val="65000"/>
            </a:schemeClr>
          </a:solidFill>
        </p:grpSpPr>
        <p:sp>
          <p:nvSpPr>
            <p:cNvPr id="38" name="Freeform 473"/>
            <p:cNvSpPr>
              <a:spLocks noEditPoints="1"/>
            </p:cNvSpPr>
            <p:nvPr/>
          </p:nvSpPr>
          <p:spPr bwMode="auto">
            <a:xfrm>
              <a:off x="-2951216" y="1207794"/>
              <a:ext cx="437576" cy="437576"/>
            </a:xfrm>
            <a:custGeom>
              <a:avLst/>
              <a:gdLst>
                <a:gd name="T0" fmla="*/ 309 w 342"/>
                <a:gd name="T1" fmla="*/ 98 h 341"/>
                <a:gd name="T2" fmla="*/ 315 w 342"/>
                <a:gd name="T3" fmla="*/ 75 h 341"/>
                <a:gd name="T4" fmla="*/ 259 w 342"/>
                <a:gd name="T5" fmla="*/ 26 h 341"/>
                <a:gd name="T6" fmla="*/ 218 w 342"/>
                <a:gd name="T7" fmla="*/ 22 h 341"/>
                <a:gd name="T8" fmla="*/ 196 w 342"/>
                <a:gd name="T9" fmla="*/ 0 h 341"/>
                <a:gd name="T10" fmla="*/ 125 w 342"/>
                <a:gd name="T11" fmla="*/ 17 h 341"/>
                <a:gd name="T12" fmla="*/ 87 w 342"/>
                <a:gd name="T13" fmla="*/ 27 h 341"/>
                <a:gd name="T14" fmla="*/ 33 w 342"/>
                <a:gd name="T15" fmla="*/ 68 h 341"/>
                <a:gd name="T16" fmla="*/ 33 w 342"/>
                <a:gd name="T17" fmla="*/ 98 h 341"/>
                <a:gd name="T18" fmla="*/ 10 w 342"/>
                <a:gd name="T19" fmla="*/ 128 h 341"/>
                <a:gd name="T20" fmla="*/ 0 w 342"/>
                <a:gd name="T21" fmla="*/ 195 h 341"/>
                <a:gd name="T22" fmla="*/ 48 w 342"/>
                <a:gd name="T23" fmla="*/ 217 h 341"/>
                <a:gd name="T24" fmla="*/ 26 w 342"/>
                <a:gd name="T25" fmla="*/ 259 h 341"/>
                <a:gd name="T26" fmla="*/ 69 w 342"/>
                <a:gd name="T27" fmla="*/ 309 h 341"/>
                <a:gd name="T28" fmla="*/ 98 w 342"/>
                <a:gd name="T29" fmla="*/ 309 h 341"/>
                <a:gd name="T30" fmla="*/ 132 w 342"/>
                <a:gd name="T31" fmla="*/ 335 h 341"/>
                <a:gd name="T32" fmla="*/ 211 w 342"/>
                <a:gd name="T33" fmla="*/ 335 h 341"/>
                <a:gd name="T34" fmla="*/ 244 w 342"/>
                <a:gd name="T35" fmla="*/ 309 h 341"/>
                <a:gd name="T36" fmla="*/ 274 w 342"/>
                <a:gd name="T37" fmla="*/ 309 h 341"/>
                <a:gd name="T38" fmla="*/ 315 w 342"/>
                <a:gd name="T39" fmla="*/ 251 h 341"/>
                <a:gd name="T40" fmla="*/ 330 w 342"/>
                <a:gd name="T41" fmla="*/ 215 h 341"/>
                <a:gd name="T42" fmla="*/ 342 w 342"/>
                <a:gd name="T43" fmla="*/ 147 h 341"/>
                <a:gd name="T44" fmla="*/ 325 w 342"/>
                <a:gd name="T45" fmla="*/ 195 h 341"/>
                <a:gd name="T46" fmla="*/ 290 w 342"/>
                <a:gd name="T47" fmla="*/ 201 h 341"/>
                <a:gd name="T48" fmla="*/ 275 w 342"/>
                <a:gd name="T49" fmla="*/ 231 h 341"/>
                <a:gd name="T50" fmla="*/ 298 w 342"/>
                <a:gd name="T51" fmla="*/ 263 h 341"/>
                <a:gd name="T52" fmla="*/ 234 w 342"/>
                <a:gd name="T53" fmla="*/ 275 h 341"/>
                <a:gd name="T54" fmla="*/ 203 w 342"/>
                <a:gd name="T55" fmla="*/ 286 h 341"/>
                <a:gd name="T56" fmla="*/ 146 w 342"/>
                <a:gd name="T57" fmla="*/ 325 h 341"/>
                <a:gd name="T58" fmla="*/ 140 w 342"/>
                <a:gd name="T59" fmla="*/ 284 h 341"/>
                <a:gd name="T60" fmla="*/ 109 w 342"/>
                <a:gd name="T61" fmla="*/ 275 h 341"/>
                <a:gd name="T62" fmla="*/ 80 w 342"/>
                <a:gd name="T63" fmla="*/ 298 h 341"/>
                <a:gd name="T64" fmla="*/ 45 w 342"/>
                <a:gd name="T65" fmla="*/ 254 h 341"/>
                <a:gd name="T66" fmla="*/ 61 w 342"/>
                <a:gd name="T67" fmla="*/ 206 h 341"/>
                <a:gd name="T68" fmla="*/ 19 w 342"/>
                <a:gd name="T69" fmla="*/ 200 h 341"/>
                <a:gd name="T70" fmla="*/ 20 w 342"/>
                <a:gd name="T71" fmla="*/ 141 h 341"/>
                <a:gd name="T72" fmla="*/ 69 w 342"/>
                <a:gd name="T73" fmla="*/ 118 h 341"/>
                <a:gd name="T74" fmla="*/ 43 w 342"/>
                <a:gd name="T75" fmla="*/ 82 h 341"/>
                <a:gd name="T76" fmla="*/ 85 w 342"/>
                <a:gd name="T77" fmla="*/ 43 h 341"/>
                <a:gd name="T78" fmla="*/ 119 w 342"/>
                <a:gd name="T79" fmla="*/ 67 h 341"/>
                <a:gd name="T80" fmla="*/ 142 w 342"/>
                <a:gd name="T81" fmla="*/ 19 h 341"/>
                <a:gd name="T82" fmla="*/ 201 w 342"/>
                <a:gd name="T83" fmla="*/ 19 h 341"/>
                <a:gd name="T84" fmla="*/ 224 w 342"/>
                <a:gd name="T85" fmla="*/ 67 h 341"/>
                <a:gd name="T86" fmla="*/ 259 w 342"/>
                <a:gd name="T87" fmla="*/ 42 h 341"/>
                <a:gd name="T88" fmla="*/ 299 w 342"/>
                <a:gd name="T89" fmla="*/ 85 h 341"/>
                <a:gd name="T90" fmla="*/ 275 w 342"/>
                <a:gd name="T91" fmla="*/ 118 h 341"/>
                <a:gd name="T92" fmla="*/ 321 w 342"/>
                <a:gd name="T93" fmla="*/ 141 h 341"/>
                <a:gd name="T94" fmla="*/ 237 w 342"/>
                <a:gd name="T95" fmla="*/ 126 h 341"/>
                <a:gd name="T96" fmla="*/ 180 w 342"/>
                <a:gd name="T97" fmla="*/ 91 h 341"/>
                <a:gd name="T98" fmla="*/ 112 w 342"/>
                <a:gd name="T99" fmla="*/ 117 h 341"/>
                <a:gd name="T100" fmla="*/ 98 w 342"/>
                <a:gd name="T101" fmla="*/ 201 h 341"/>
                <a:gd name="T102" fmla="*/ 141 w 342"/>
                <a:gd name="T103" fmla="*/ 244 h 341"/>
                <a:gd name="T104" fmla="*/ 203 w 342"/>
                <a:gd name="T105" fmla="*/ 244 h 341"/>
                <a:gd name="T106" fmla="*/ 248 w 342"/>
                <a:gd name="T107" fmla="*/ 194 h 341"/>
                <a:gd name="T108" fmla="*/ 220 w 342"/>
                <a:gd name="T109" fmla="*/ 191 h 341"/>
                <a:gd name="T110" fmla="*/ 161 w 342"/>
                <a:gd name="T111" fmla="*/ 223 h 341"/>
                <a:gd name="T112" fmla="*/ 119 w 342"/>
                <a:gd name="T113" fmla="*/ 170 h 341"/>
                <a:gd name="T114" fmla="*/ 161 w 342"/>
                <a:gd name="T115" fmla="*/ 119 h 341"/>
                <a:gd name="T116" fmla="*/ 220 w 342"/>
                <a:gd name="T117" fmla="*/ 15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42" h="341">
                  <a:moveTo>
                    <a:pt x="336" y="130"/>
                  </a:moveTo>
                  <a:lnTo>
                    <a:pt x="336" y="130"/>
                  </a:lnTo>
                  <a:lnTo>
                    <a:pt x="333" y="128"/>
                  </a:lnTo>
                  <a:lnTo>
                    <a:pt x="329" y="126"/>
                  </a:lnTo>
                  <a:lnTo>
                    <a:pt x="325" y="125"/>
                  </a:lnTo>
                  <a:lnTo>
                    <a:pt x="321" y="125"/>
                  </a:lnTo>
                  <a:lnTo>
                    <a:pt x="295" y="125"/>
                  </a:lnTo>
                  <a:lnTo>
                    <a:pt x="295" y="125"/>
                  </a:lnTo>
                  <a:lnTo>
                    <a:pt x="292" y="116"/>
                  </a:lnTo>
                  <a:lnTo>
                    <a:pt x="309" y="98"/>
                  </a:lnTo>
                  <a:lnTo>
                    <a:pt x="309" y="98"/>
                  </a:lnTo>
                  <a:lnTo>
                    <a:pt x="310" y="98"/>
                  </a:lnTo>
                  <a:lnTo>
                    <a:pt x="310" y="98"/>
                  </a:lnTo>
                  <a:lnTo>
                    <a:pt x="312" y="94"/>
                  </a:lnTo>
                  <a:lnTo>
                    <a:pt x="315" y="91"/>
                  </a:lnTo>
                  <a:lnTo>
                    <a:pt x="316" y="87"/>
                  </a:lnTo>
                  <a:lnTo>
                    <a:pt x="316" y="82"/>
                  </a:lnTo>
                  <a:lnTo>
                    <a:pt x="316" y="82"/>
                  </a:lnTo>
                  <a:lnTo>
                    <a:pt x="316" y="79"/>
                  </a:lnTo>
                  <a:lnTo>
                    <a:pt x="315" y="75"/>
                  </a:lnTo>
                  <a:lnTo>
                    <a:pt x="312" y="72"/>
                  </a:lnTo>
                  <a:lnTo>
                    <a:pt x="310" y="68"/>
                  </a:lnTo>
                  <a:lnTo>
                    <a:pt x="274" y="32"/>
                  </a:lnTo>
                  <a:lnTo>
                    <a:pt x="273" y="31"/>
                  </a:lnTo>
                  <a:lnTo>
                    <a:pt x="273" y="31"/>
                  </a:lnTo>
                  <a:lnTo>
                    <a:pt x="270" y="29"/>
                  </a:lnTo>
                  <a:lnTo>
                    <a:pt x="267" y="28"/>
                  </a:lnTo>
                  <a:lnTo>
                    <a:pt x="263" y="27"/>
                  </a:lnTo>
                  <a:lnTo>
                    <a:pt x="259" y="26"/>
                  </a:lnTo>
                  <a:lnTo>
                    <a:pt x="259" y="26"/>
                  </a:lnTo>
                  <a:lnTo>
                    <a:pt x="259" y="26"/>
                  </a:lnTo>
                  <a:lnTo>
                    <a:pt x="256" y="27"/>
                  </a:lnTo>
                  <a:lnTo>
                    <a:pt x="251" y="28"/>
                  </a:lnTo>
                  <a:lnTo>
                    <a:pt x="248" y="30"/>
                  </a:lnTo>
                  <a:lnTo>
                    <a:pt x="244" y="32"/>
                  </a:lnTo>
                  <a:lnTo>
                    <a:pt x="226" y="51"/>
                  </a:lnTo>
                  <a:lnTo>
                    <a:pt x="222" y="49"/>
                  </a:lnTo>
                  <a:lnTo>
                    <a:pt x="222" y="49"/>
                  </a:lnTo>
                  <a:lnTo>
                    <a:pt x="218" y="47"/>
                  </a:lnTo>
                  <a:lnTo>
                    <a:pt x="218" y="22"/>
                  </a:lnTo>
                  <a:lnTo>
                    <a:pt x="218" y="22"/>
                  </a:lnTo>
                  <a:lnTo>
                    <a:pt x="218" y="17"/>
                  </a:lnTo>
                  <a:lnTo>
                    <a:pt x="217" y="13"/>
                  </a:lnTo>
                  <a:lnTo>
                    <a:pt x="215" y="10"/>
                  </a:lnTo>
                  <a:lnTo>
                    <a:pt x="211" y="6"/>
                  </a:lnTo>
                  <a:lnTo>
                    <a:pt x="211" y="6"/>
                  </a:lnTo>
                  <a:lnTo>
                    <a:pt x="208" y="4"/>
                  </a:lnTo>
                  <a:lnTo>
                    <a:pt x="205" y="2"/>
                  </a:lnTo>
                  <a:lnTo>
                    <a:pt x="200" y="1"/>
                  </a:lnTo>
                  <a:lnTo>
                    <a:pt x="196" y="0"/>
                  </a:lnTo>
                  <a:lnTo>
                    <a:pt x="146" y="0"/>
                  </a:lnTo>
                  <a:lnTo>
                    <a:pt x="146" y="0"/>
                  </a:lnTo>
                  <a:lnTo>
                    <a:pt x="143" y="1"/>
                  </a:lnTo>
                  <a:lnTo>
                    <a:pt x="138" y="2"/>
                  </a:lnTo>
                  <a:lnTo>
                    <a:pt x="134" y="4"/>
                  </a:lnTo>
                  <a:lnTo>
                    <a:pt x="132" y="6"/>
                  </a:lnTo>
                  <a:lnTo>
                    <a:pt x="132" y="6"/>
                  </a:lnTo>
                  <a:lnTo>
                    <a:pt x="129" y="10"/>
                  </a:lnTo>
                  <a:lnTo>
                    <a:pt x="126" y="13"/>
                  </a:lnTo>
                  <a:lnTo>
                    <a:pt x="125" y="17"/>
                  </a:lnTo>
                  <a:lnTo>
                    <a:pt x="125" y="22"/>
                  </a:lnTo>
                  <a:lnTo>
                    <a:pt x="125" y="47"/>
                  </a:lnTo>
                  <a:lnTo>
                    <a:pt x="117" y="51"/>
                  </a:lnTo>
                  <a:lnTo>
                    <a:pt x="99" y="34"/>
                  </a:lnTo>
                  <a:lnTo>
                    <a:pt x="99" y="32"/>
                  </a:lnTo>
                  <a:lnTo>
                    <a:pt x="98" y="32"/>
                  </a:lnTo>
                  <a:lnTo>
                    <a:pt x="98" y="32"/>
                  </a:lnTo>
                  <a:lnTo>
                    <a:pt x="95" y="29"/>
                  </a:lnTo>
                  <a:lnTo>
                    <a:pt x="92" y="28"/>
                  </a:lnTo>
                  <a:lnTo>
                    <a:pt x="87" y="27"/>
                  </a:lnTo>
                  <a:lnTo>
                    <a:pt x="84" y="26"/>
                  </a:lnTo>
                  <a:lnTo>
                    <a:pt x="84" y="26"/>
                  </a:lnTo>
                  <a:lnTo>
                    <a:pt x="80" y="27"/>
                  </a:lnTo>
                  <a:lnTo>
                    <a:pt x="75" y="28"/>
                  </a:lnTo>
                  <a:lnTo>
                    <a:pt x="72" y="29"/>
                  </a:lnTo>
                  <a:lnTo>
                    <a:pt x="69" y="32"/>
                  </a:lnTo>
                  <a:lnTo>
                    <a:pt x="69" y="32"/>
                  </a:lnTo>
                  <a:lnTo>
                    <a:pt x="34" y="67"/>
                  </a:lnTo>
                  <a:lnTo>
                    <a:pt x="33" y="67"/>
                  </a:lnTo>
                  <a:lnTo>
                    <a:pt x="33" y="68"/>
                  </a:lnTo>
                  <a:lnTo>
                    <a:pt x="33" y="68"/>
                  </a:lnTo>
                  <a:lnTo>
                    <a:pt x="31" y="72"/>
                  </a:lnTo>
                  <a:lnTo>
                    <a:pt x="29" y="75"/>
                  </a:lnTo>
                  <a:lnTo>
                    <a:pt x="28" y="79"/>
                  </a:lnTo>
                  <a:lnTo>
                    <a:pt x="26" y="82"/>
                  </a:lnTo>
                  <a:lnTo>
                    <a:pt x="26" y="82"/>
                  </a:lnTo>
                  <a:lnTo>
                    <a:pt x="28" y="87"/>
                  </a:lnTo>
                  <a:lnTo>
                    <a:pt x="29" y="91"/>
                  </a:lnTo>
                  <a:lnTo>
                    <a:pt x="31" y="94"/>
                  </a:lnTo>
                  <a:lnTo>
                    <a:pt x="33" y="98"/>
                  </a:lnTo>
                  <a:lnTo>
                    <a:pt x="33" y="98"/>
                  </a:lnTo>
                  <a:lnTo>
                    <a:pt x="33" y="98"/>
                  </a:lnTo>
                  <a:lnTo>
                    <a:pt x="51" y="116"/>
                  </a:lnTo>
                  <a:lnTo>
                    <a:pt x="51" y="116"/>
                  </a:lnTo>
                  <a:lnTo>
                    <a:pt x="48" y="125"/>
                  </a:lnTo>
                  <a:lnTo>
                    <a:pt x="22" y="125"/>
                  </a:lnTo>
                  <a:lnTo>
                    <a:pt x="22" y="125"/>
                  </a:lnTo>
                  <a:lnTo>
                    <a:pt x="18" y="125"/>
                  </a:lnTo>
                  <a:lnTo>
                    <a:pt x="15" y="126"/>
                  </a:lnTo>
                  <a:lnTo>
                    <a:pt x="10" y="128"/>
                  </a:lnTo>
                  <a:lnTo>
                    <a:pt x="7" y="130"/>
                  </a:lnTo>
                  <a:lnTo>
                    <a:pt x="7" y="130"/>
                  </a:lnTo>
                  <a:lnTo>
                    <a:pt x="7" y="130"/>
                  </a:lnTo>
                  <a:lnTo>
                    <a:pt x="7" y="130"/>
                  </a:lnTo>
                  <a:lnTo>
                    <a:pt x="5" y="134"/>
                  </a:lnTo>
                  <a:lnTo>
                    <a:pt x="3" y="138"/>
                  </a:lnTo>
                  <a:lnTo>
                    <a:pt x="1" y="141"/>
                  </a:lnTo>
                  <a:lnTo>
                    <a:pt x="0" y="145"/>
                  </a:lnTo>
                  <a:lnTo>
                    <a:pt x="0" y="195"/>
                  </a:lnTo>
                  <a:lnTo>
                    <a:pt x="0" y="195"/>
                  </a:lnTo>
                  <a:lnTo>
                    <a:pt x="1" y="200"/>
                  </a:lnTo>
                  <a:lnTo>
                    <a:pt x="3" y="204"/>
                  </a:lnTo>
                  <a:lnTo>
                    <a:pt x="5" y="207"/>
                  </a:lnTo>
                  <a:lnTo>
                    <a:pt x="7" y="211"/>
                  </a:lnTo>
                  <a:lnTo>
                    <a:pt x="7" y="211"/>
                  </a:lnTo>
                  <a:lnTo>
                    <a:pt x="10" y="214"/>
                  </a:lnTo>
                  <a:lnTo>
                    <a:pt x="13" y="215"/>
                  </a:lnTo>
                  <a:lnTo>
                    <a:pt x="18" y="216"/>
                  </a:lnTo>
                  <a:lnTo>
                    <a:pt x="22" y="217"/>
                  </a:lnTo>
                  <a:lnTo>
                    <a:pt x="48" y="217"/>
                  </a:lnTo>
                  <a:lnTo>
                    <a:pt x="48" y="217"/>
                  </a:lnTo>
                  <a:lnTo>
                    <a:pt x="51" y="226"/>
                  </a:lnTo>
                  <a:lnTo>
                    <a:pt x="34" y="243"/>
                  </a:lnTo>
                  <a:lnTo>
                    <a:pt x="34" y="243"/>
                  </a:lnTo>
                  <a:lnTo>
                    <a:pt x="33" y="243"/>
                  </a:lnTo>
                  <a:lnTo>
                    <a:pt x="33" y="243"/>
                  </a:lnTo>
                  <a:lnTo>
                    <a:pt x="31" y="247"/>
                  </a:lnTo>
                  <a:lnTo>
                    <a:pt x="29" y="251"/>
                  </a:lnTo>
                  <a:lnTo>
                    <a:pt x="28" y="254"/>
                  </a:lnTo>
                  <a:lnTo>
                    <a:pt x="26" y="259"/>
                  </a:lnTo>
                  <a:lnTo>
                    <a:pt x="26" y="259"/>
                  </a:lnTo>
                  <a:lnTo>
                    <a:pt x="28" y="263"/>
                  </a:lnTo>
                  <a:lnTo>
                    <a:pt x="29" y="266"/>
                  </a:lnTo>
                  <a:lnTo>
                    <a:pt x="31" y="270"/>
                  </a:lnTo>
                  <a:lnTo>
                    <a:pt x="33" y="274"/>
                  </a:lnTo>
                  <a:lnTo>
                    <a:pt x="33" y="274"/>
                  </a:lnTo>
                  <a:lnTo>
                    <a:pt x="33" y="274"/>
                  </a:lnTo>
                  <a:lnTo>
                    <a:pt x="69" y="309"/>
                  </a:lnTo>
                  <a:lnTo>
                    <a:pt x="69" y="309"/>
                  </a:lnTo>
                  <a:lnTo>
                    <a:pt x="69" y="309"/>
                  </a:lnTo>
                  <a:lnTo>
                    <a:pt x="72" y="312"/>
                  </a:lnTo>
                  <a:lnTo>
                    <a:pt x="75" y="314"/>
                  </a:lnTo>
                  <a:lnTo>
                    <a:pt x="80" y="315"/>
                  </a:lnTo>
                  <a:lnTo>
                    <a:pt x="84" y="315"/>
                  </a:lnTo>
                  <a:lnTo>
                    <a:pt x="84" y="315"/>
                  </a:lnTo>
                  <a:lnTo>
                    <a:pt x="87" y="315"/>
                  </a:lnTo>
                  <a:lnTo>
                    <a:pt x="92" y="314"/>
                  </a:lnTo>
                  <a:lnTo>
                    <a:pt x="95" y="312"/>
                  </a:lnTo>
                  <a:lnTo>
                    <a:pt x="98" y="310"/>
                  </a:lnTo>
                  <a:lnTo>
                    <a:pt x="98" y="309"/>
                  </a:lnTo>
                  <a:lnTo>
                    <a:pt x="117" y="291"/>
                  </a:lnTo>
                  <a:lnTo>
                    <a:pt x="117" y="291"/>
                  </a:lnTo>
                  <a:lnTo>
                    <a:pt x="125" y="294"/>
                  </a:lnTo>
                  <a:lnTo>
                    <a:pt x="125" y="320"/>
                  </a:lnTo>
                  <a:lnTo>
                    <a:pt x="125" y="320"/>
                  </a:lnTo>
                  <a:lnTo>
                    <a:pt x="125" y="325"/>
                  </a:lnTo>
                  <a:lnTo>
                    <a:pt x="126" y="328"/>
                  </a:lnTo>
                  <a:lnTo>
                    <a:pt x="129" y="332"/>
                  </a:lnTo>
                  <a:lnTo>
                    <a:pt x="132" y="335"/>
                  </a:lnTo>
                  <a:lnTo>
                    <a:pt x="132" y="335"/>
                  </a:lnTo>
                  <a:lnTo>
                    <a:pt x="135" y="338"/>
                  </a:lnTo>
                  <a:lnTo>
                    <a:pt x="138" y="340"/>
                  </a:lnTo>
                  <a:lnTo>
                    <a:pt x="143" y="341"/>
                  </a:lnTo>
                  <a:lnTo>
                    <a:pt x="146" y="341"/>
                  </a:lnTo>
                  <a:lnTo>
                    <a:pt x="196" y="341"/>
                  </a:lnTo>
                  <a:lnTo>
                    <a:pt x="196" y="341"/>
                  </a:lnTo>
                  <a:lnTo>
                    <a:pt x="200" y="341"/>
                  </a:lnTo>
                  <a:lnTo>
                    <a:pt x="205" y="340"/>
                  </a:lnTo>
                  <a:lnTo>
                    <a:pt x="208" y="338"/>
                  </a:lnTo>
                  <a:lnTo>
                    <a:pt x="211" y="335"/>
                  </a:lnTo>
                  <a:lnTo>
                    <a:pt x="211" y="335"/>
                  </a:lnTo>
                  <a:lnTo>
                    <a:pt x="215" y="332"/>
                  </a:lnTo>
                  <a:lnTo>
                    <a:pt x="217" y="328"/>
                  </a:lnTo>
                  <a:lnTo>
                    <a:pt x="218" y="325"/>
                  </a:lnTo>
                  <a:lnTo>
                    <a:pt x="218" y="320"/>
                  </a:lnTo>
                  <a:lnTo>
                    <a:pt x="218" y="294"/>
                  </a:lnTo>
                  <a:lnTo>
                    <a:pt x="218" y="294"/>
                  </a:lnTo>
                  <a:lnTo>
                    <a:pt x="226" y="291"/>
                  </a:lnTo>
                  <a:lnTo>
                    <a:pt x="244" y="309"/>
                  </a:lnTo>
                  <a:lnTo>
                    <a:pt x="244" y="309"/>
                  </a:lnTo>
                  <a:lnTo>
                    <a:pt x="244" y="309"/>
                  </a:lnTo>
                  <a:lnTo>
                    <a:pt x="248" y="312"/>
                  </a:lnTo>
                  <a:lnTo>
                    <a:pt x="251" y="314"/>
                  </a:lnTo>
                  <a:lnTo>
                    <a:pt x="256" y="315"/>
                  </a:lnTo>
                  <a:lnTo>
                    <a:pt x="259" y="315"/>
                  </a:lnTo>
                  <a:lnTo>
                    <a:pt x="259" y="315"/>
                  </a:lnTo>
                  <a:lnTo>
                    <a:pt x="263" y="315"/>
                  </a:lnTo>
                  <a:lnTo>
                    <a:pt x="268" y="314"/>
                  </a:lnTo>
                  <a:lnTo>
                    <a:pt x="271" y="312"/>
                  </a:lnTo>
                  <a:lnTo>
                    <a:pt x="274" y="309"/>
                  </a:lnTo>
                  <a:lnTo>
                    <a:pt x="309" y="274"/>
                  </a:lnTo>
                  <a:lnTo>
                    <a:pt x="310" y="274"/>
                  </a:lnTo>
                  <a:lnTo>
                    <a:pt x="310" y="274"/>
                  </a:lnTo>
                  <a:lnTo>
                    <a:pt x="312" y="270"/>
                  </a:lnTo>
                  <a:lnTo>
                    <a:pt x="315" y="266"/>
                  </a:lnTo>
                  <a:lnTo>
                    <a:pt x="316" y="263"/>
                  </a:lnTo>
                  <a:lnTo>
                    <a:pt x="316" y="259"/>
                  </a:lnTo>
                  <a:lnTo>
                    <a:pt x="316" y="259"/>
                  </a:lnTo>
                  <a:lnTo>
                    <a:pt x="316" y="254"/>
                  </a:lnTo>
                  <a:lnTo>
                    <a:pt x="315" y="251"/>
                  </a:lnTo>
                  <a:lnTo>
                    <a:pt x="312" y="247"/>
                  </a:lnTo>
                  <a:lnTo>
                    <a:pt x="310" y="243"/>
                  </a:lnTo>
                  <a:lnTo>
                    <a:pt x="310" y="243"/>
                  </a:lnTo>
                  <a:lnTo>
                    <a:pt x="292" y="226"/>
                  </a:lnTo>
                  <a:lnTo>
                    <a:pt x="295" y="217"/>
                  </a:lnTo>
                  <a:lnTo>
                    <a:pt x="321" y="217"/>
                  </a:lnTo>
                  <a:lnTo>
                    <a:pt x="322" y="217"/>
                  </a:lnTo>
                  <a:lnTo>
                    <a:pt x="322" y="217"/>
                  </a:lnTo>
                  <a:lnTo>
                    <a:pt x="325" y="216"/>
                  </a:lnTo>
                  <a:lnTo>
                    <a:pt x="330" y="215"/>
                  </a:lnTo>
                  <a:lnTo>
                    <a:pt x="335" y="212"/>
                  </a:lnTo>
                  <a:lnTo>
                    <a:pt x="336" y="211"/>
                  </a:lnTo>
                  <a:lnTo>
                    <a:pt x="336" y="211"/>
                  </a:lnTo>
                  <a:lnTo>
                    <a:pt x="338" y="207"/>
                  </a:lnTo>
                  <a:lnTo>
                    <a:pt x="341" y="204"/>
                  </a:lnTo>
                  <a:lnTo>
                    <a:pt x="342" y="200"/>
                  </a:lnTo>
                  <a:lnTo>
                    <a:pt x="342" y="195"/>
                  </a:lnTo>
                  <a:lnTo>
                    <a:pt x="342" y="195"/>
                  </a:lnTo>
                  <a:lnTo>
                    <a:pt x="342" y="148"/>
                  </a:lnTo>
                  <a:lnTo>
                    <a:pt x="342" y="147"/>
                  </a:lnTo>
                  <a:lnTo>
                    <a:pt x="342" y="145"/>
                  </a:lnTo>
                  <a:lnTo>
                    <a:pt x="342" y="145"/>
                  </a:lnTo>
                  <a:lnTo>
                    <a:pt x="342" y="141"/>
                  </a:lnTo>
                  <a:lnTo>
                    <a:pt x="341" y="138"/>
                  </a:lnTo>
                  <a:lnTo>
                    <a:pt x="338" y="134"/>
                  </a:lnTo>
                  <a:lnTo>
                    <a:pt x="336" y="130"/>
                  </a:lnTo>
                  <a:lnTo>
                    <a:pt x="336" y="130"/>
                  </a:lnTo>
                  <a:close/>
                  <a:moveTo>
                    <a:pt x="325" y="145"/>
                  </a:moveTo>
                  <a:lnTo>
                    <a:pt x="325" y="147"/>
                  </a:lnTo>
                  <a:lnTo>
                    <a:pt x="325" y="195"/>
                  </a:lnTo>
                  <a:lnTo>
                    <a:pt x="325" y="195"/>
                  </a:lnTo>
                  <a:lnTo>
                    <a:pt x="325" y="195"/>
                  </a:lnTo>
                  <a:lnTo>
                    <a:pt x="325" y="198"/>
                  </a:lnTo>
                  <a:lnTo>
                    <a:pt x="324" y="199"/>
                  </a:lnTo>
                  <a:lnTo>
                    <a:pt x="324" y="200"/>
                  </a:lnTo>
                  <a:lnTo>
                    <a:pt x="324" y="200"/>
                  </a:lnTo>
                  <a:lnTo>
                    <a:pt x="321" y="201"/>
                  </a:lnTo>
                  <a:lnTo>
                    <a:pt x="320" y="201"/>
                  </a:lnTo>
                  <a:lnTo>
                    <a:pt x="290" y="201"/>
                  </a:lnTo>
                  <a:lnTo>
                    <a:pt x="290" y="201"/>
                  </a:lnTo>
                  <a:lnTo>
                    <a:pt x="287" y="201"/>
                  </a:lnTo>
                  <a:lnTo>
                    <a:pt x="284" y="202"/>
                  </a:lnTo>
                  <a:lnTo>
                    <a:pt x="283" y="204"/>
                  </a:lnTo>
                  <a:lnTo>
                    <a:pt x="282" y="206"/>
                  </a:lnTo>
                  <a:lnTo>
                    <a:pt x="282" y="206"/>
                  </a:lnTo>
                  <a:lnTo>
                    <a:pt x="274" y="224"/>
                  </a:lnTo>
                  <a:lnTo>
                    <a:pt x="274" y="224"/>
                  </a:lnTo>
                  <a:lnTo>
                    <a:pt x="274" y="226"/>
                  </a:lnTo>
                  <a:lnTo>
                    <a:pt x="274" y="228"/>
                  </a:lnTo>
                  <a:lnTo>
                    <a:pt x="275" y="231"/>
                  </a:lnTo>
                  <a:lnTo>
                    <a:pt x="276" y="234"/>
                  </a:lnTo>
                  <a:lnTo>
                    <a:pt x="298" y="255"/>
                  </a:lnTo>
                  <a:lnTo>
                    <a:pt x="298" y="255"/>
                  </a:lnTo>
                  <a:lnTo>
                    <a:pt x="298" y="255"/>
                  </a:lnTo>
                  <a:lnTo>
                    <a:pt x="299" y="256"/>
                  </a:lnTo>
                  <a:lnTo>
                    <a:pt x="299" y="259"/>
                  </a:lnTo>
                  <a:lnTo>
                    <a:pt x="299" y="259"/>
                  </a:lnTo>
                  <a:lnTo>
                    <a:pt x="299" y="261"/>
                  </a:lnTo>
                  <a:lnTo>
                    <a:pt x="298" y="262"/>
                  </a:lnTo>
                  <a:lnTo>
                    <a:pt x="298" y="263"/>
                  </a:lnTo>
                  <a:lnTo>
                    <a:pt x="263" y="298"/>
                  </a:lnTo>
                  <a:lnTo>
                    <a:pt x="263" y="298"/>
                  </a:lnTo>
                  <a:lnTo>
                    <a:pt x="261" y="299"/>
                  </a:lnTo>
                  <a:lnTo>
                    <a:pt x="259" y="299"/>
                  </a:lnTo>
                  <a:lnTo>
                    <a:pt x="259" y="299"/>
                  </a:lnTo>
                  <a:lnTo>
                    <a:pt x="258" y="299"/>
                  </a:lnTo>
                  <a:lnTo>
                    <a:pt x="256" y="298"/>
                  </a:lnTo>
                  <a:lnTo>
                    <a:pt x="256" y="298"/>
                  </a:lnTo>
                  <a:lnTo>
                    <a:pt x="234" y="275"/>
                  </a:lnTo>
                  <a:lnTo>
                    <a:pt x="234" y="275"/>
                  </a:lnTo>
                  <a:lnTo>
                    <a:pt x="232" y="274"/>
                  </a:lnTo>
                  <a:lnTo>
                    <a:pt x="229" y="273"/>
                  </a:lnTo>
                  <a:lnTo>
                    <a:pt x="226" y="273"/>
                  </a:lnTo>
                  <a:lnTo>
                    <a:pt x="224" y="274"/>
                  </a:lnTo>
                  <a:lnTo>
                    <a:pt x="224" y="274"/>
                  </a:lnTo>
                  <a:lnTo>
                    <a:pt x="207" y="281"/>
                  </a:lnTo>
                  <a:lnTo>
                    <a:pt x="207" y="281"/>
                  </a:lnTo>
                  <a:lnTo>
                    <a:pt x="205" y="282"/>
                  </a:lnTo>
                  <a:lnTo>
                    <a:pt x="204" y="284"/>
                  </a:lnTo>
                  <a:lnTo>
                    <a:pt x="203" y="286"/>
                  </a:lnTo>
                  <a:lnTo>
                    <a:pt x="201" y="289"/>
                  </a:lnTo>
                  <a:lnTo>
                    <a:pt x="201" y="289"/>
                  </a:lnTo>
                  <a:lnTo>
                    <a:pt x="201" y="320"/>
                  </a:lnTo>
                  <a:lnTo>
                    <a:pt x="201" y="320"/>
                  </a:lnTo>
                  <a:lnTo>
                    <a:pt x="201" y="322"/>
                  </a:lnTo>
                  <a:lnTo>
                    <a:pt x="200" y="324"/>
                  </a:lnTo>
                  <a:lnTo>
                    <a:pt x="200" y="324"/>
                  </a:lnTo>
                  <a:lnTo>
                    <a:pt x="198" y="325"/>
                  </a:lnTo>
                  <a:lnTo>
                    <a:pt x="196" y="325"/>
                  </a:lnTo>
                  <a:lnTo>
                    <a:pt x="146" y="325"/>
                  </a:lnTo>
                  <a:lnTo>
                    <a:pt x="146" y="325"/>
                  </a:lnTo>
                  <a:lnTo>
                    <a:pt x="145" y="325"/>
                  </a:lnTo>
                  <a:lnTo>
                    <a:pt x="143" y="324"/>
                  </a:lnTo>
                  <a:lnTo>
                    <a:pt x="143" y="324"/>
                  </a:lnTo>
                  <a:lnTo>
                    <a:pt x="142" y="322"/>
                  </a:lnTo>
                  <a:lnTo>
                    <a:pt x="142" y="320"/>
                  </a:lnTo>
                  <a:lnTo>
                    <a:pt x="142" y="289"/>
                  </a:lnTo>
                  <a:lnTo>
                    <a:pt x="142" y="289"/>
                  </a:lnTo>
                  <a:lnTo>
                    <a:pt x="141" y="286"/>
                  </a:lnTo>
                  <a:lnTo>
                    <a:pt x="140" y="284"/>
                  </a:lnTo>
                  <a:lnTo>
                    <a:pt x="137" y="281"/>
                  </a:lnTo>
                  <a:lnTo>
                    <a:pt x="135" y="280"/>
                  </a:lnTo>
                  <a:lnTo>
                    <a:pt x="135" y="280"/>
                  </a:lnTo>
                  <a:lnTo>
                    <a:pt x="119" y="274"/>
                  </a:lnTo>
                  <a:lnTo>
                    <a:pt x="119" y="274"/>
                  </a:lnTo>
                  <a:lnTo>
                    <a:pt x="117" y="273"/>
                  </a:lnTo>
                  <a:lnTo>
                    <a:pt x="113" y="273"/>
                  </a:lnTo>
                  <a:lnTo>
                    <a:pt x="111" y="274"/>
                  </a:lnTo>
                  <a:lnTo>
                    <a:pt x="109" y="276"/>
                  </a:lnTo>
                  <a:lnTo>
                    <a:pt x="109" y="275"/>
                  </a:lnTo>
                  <a:lnTo>
                    <a:pt x="87" y="298"/>
                  </a:lnTo>
                  <a:lnTo>
                    <a:pt x="87" y="298"/>
                  </a:lnTo>
                  <a:lnTo>
                    <a:pt x="87" y="298"/>
                  </a:lnTo>
                  <a:lnTo>
                    <a:pt x="85" y="299"/>
                  </a:lnTo>
                  <a:lnTo>
                    <a:pt x="84" y="299"/>
                  </a:lnTo>
                  <a:lnTo>
                    <a:pt x="84" y="299"/>
                  </a:lnTo>
                  <a:lnTo>
                    <a:pt x="82" y="299"/>
                  </a:lnTo>
                  <a:lnTo>
                    <a:pt x="80" y="298"/>
                  </a:lnTo>
                  <a:lnTo>
                    <a:pt x="80" y="298"/>
                  </a:lnTo>
                  <a:lnTo>
                    <a:pt x="80" y="298"/>
                  </a:lnTo>
                  <a:lnTo>
                    <a:pt x="45" y="262"/>
                  </a:lnTo>
                  <a:lnTo>
                    <a:pt x="45" y="262"/>
                  </a:lnTo>
                  <a:lnTo>
                    <a:pt x="45" y="262"/>
                  </a:lnTo>
                  <a:lnTo>
                    <a:pt x="44" y="261"/>
                  </a:lnTo>
                  <a:lnTo>
                    <a:pt x="43" y="259"/>
                  </a:lnTo>
                  <a:lnTo>
                    <a:pt x="43" y="259"/>
                  </a:lnTo>
                  <a:lnTo>
                    <a:pt x="44" y="256"/>
                  </a:lnTo>
                  <a:lnTo>
                    <a:pt x="45" y="255"/>
                  </a:lnTo>
                  <a:lnTo>
                    <a:pt x="45" y="255"/>
                  </a:lnTo>
                  <a:lnTo>
                    <a:pt x="45" y="254"/>
                  </a:lnTo>
                  <a:lnTo>
                    <a:pt x="46" y="254"/>
                  </a:lnTo>
                  <a:lnTo>
                    <a:pt x="67" y="232"/>
                  </a:lnTo>
                  <a:lnTo>
                    <a:pt x="67" y="232"/>
                  </a:lnTo>
                  <a:lnTo>
                    <a:pt x="69" y="230"/>
                  </a:lnTo>
                  <a:lnTo>
                    <a:pt x="69" y="228"/>
                  </a:lnTo>
                  <a:lnTo>
                    <a:pt x="69" y="226"/>
                  </a:lnTo>
                  <a:lnTo>
                    <a:pt x="69" y="224"/>
                  </a:lnTo>
                  <a:lnTo>
                    <a:pt x="69" y="224"/>
                  </a:lnTo>
                  <a:lnTo>
                    <a:pt x="69" y="224"/>
                  </a:lnTo>
                  <a:lnTo>
                    <a:pt x="61" y="206"/>
                  </a:lnTo>
                  <a:lnTo>
                    <a:pt x="61" y="206"/>
                  </a:lnTo>
                  <a:lnTo>
                    <a:pt x="60" y="204"/>
                  </a:lnTo>
                  <a:lnTo>
                    <a:pt x="58" y="202"/>
                  </a:lnTo>
                  <a:lnTo>
                    <a:pt x="56" y="201"/>
                  </a:lnTo>
                  <a:lnTo>
                    <a:pt x="54" y="201"/>
                  </a:lnTo>
                  <a:lnTo>
                    <a:pt x="54" y="201"/>
                  </a:lnTo>
                  <a:lnTo>
                    <a:pt x="22" y="201"/>
                  </a:lnTo>
                  <a:lnTo>
                    <a:pt x="22" y="201"/>
                  </a:lnTo>
                  <a:lnTo>
                    <a:pt x="20" y="201"/>
                  </a:lnTo>
                  <a:lnTo>
                    <a:pt x="19" y="200"/>
                  </a:lnTo>
                  <a:lnTo>
                    <a:pt x="19" y="200"/>
                  </a:lnTo>
                  <a:lnTo>
                    <a:pt x="18" y="198"/>
                  </a:lnTo>
                  <a:lnTo>
                    <a:pt x="17" y="195"/>
                  </a:lnTo>
                  <a:lnTo>
                    <a:pt x="17" y="145"/>
                  </a:lnTo>
                  <a:lnTo>
                    <a:pt x="17" y="145"/>
                  </a:lnTo>
                  <a:lnTo>
                    <a:pt x="18" y="143"/>
                  </a:lnTo>
                  <a:lnTo>
                    <a:pt x="19" y="142"/>
                  </a:lnTo>
                  <a:lnTo>
                    <a:pt x="19" y="142"/>
                  </a:lnTo>
                  <a:lnTo>
                    <a:pt x="19" y="142"/>
                  </a:lnTo>
                  <a:lnTo>
                    <a:pt x="20" y="141"/>
                  </a:lnTo>
                  <a:lnTo>
                    <a:pt x="22" y="141"/>
                  </a:lnTo>
                  <a:lnTo>
                    <a:pt x="54" y="141"/>
                  </a:lnTo>
                  <a:lnTo>
                    <a:pt x="54" y="141"/>
                  </a:lnTo>
                  <a:lnTo>
                    <a:pt x="56" y="140"/>
                  </a:lnTo>
                  <a:lnTo>
                    <a:pt x="59" y="139"/>
                  </a:lnTo>
                  <a:lnTo>
                    <a:pt x="60" y="137"/>
                  </a:lnTo>
                  <a:lnTo>
                    <a:pt x="61" y="135"/>
                  </a:lnTo>
                  <a:lnTo>
                    <a:pt x="61" y="135"/>
                  </a:lnTo>
                  <a:lnTo>
                    <a:pt x="69" y="118"/>
                  </a:lnTo>
                  <a:lnTo>
                    <a:pt x="69" y="118"/>
                  </a:lnTo>
                  <a:lnTo>
                    <a:pt x="69" y="115"/>
                  </a:lnTo>
                  <a:lnTo>
                    <a:pt x="69" y="113"/>
                  </a:lnTo>
                  <a:lnTo>
                    <a:pt x="68" y="111"/>
                  </a:lnTo>
                  <a:lnTo>
                    <a:pt x="67" y="109"/>
                  </a:lnTo>
                  <a:lnTo>
                    <a:pt x="67" y="109"/>
                  </a:lnTo>
                  <a:lnTo>
                    <a:pt x="45" y="87"/>
                  </a:lnTo>
                  <a:lnTo>
                    <a:pt x="45" y="87"/>
                  </a:lnTo>
                  <a:lnTo>
                    <a:pt x="44" y="85"/>
                  </a:lnTo>
                  <a:lnTo>
                    <a:pt x="43" y="82"/>
                  </a:lnTo>
                  <a:lnTo>
                    <a:pt x="43" y="82"/>
                  </a:lnTo>
                  <a:lnTo>
                    <a:pt x="44" y="81"/>
                  </a:lnTo>
                  <a:lnTo>
                    <a:pt x="45" y="79"/>
                  </a:lnTo>
                  <a:lnTo>
                    <a:pt x="45" y="79"/>
                  </a:lnTo>
                  <a:lnTo>
                    <a:pt x="45" y="78"/>
                  </a:lnTo>
                  <a:lnTo>
                    <a:pt x="80" y="44"/>
                  </a:lnTo>
                  <a:lnTo>
                    <a:pt x="80" y="44"/>
                  </a:lnTo>
                  <a:lnTo>
                    <a:pt x="82" y="43"/>
                  </a:lnTo>
                  <a:lnTo>
                    <a:pt x="84" y="42"/>
                  </a:lnTo>
                  <a:lnTo>
                    <a:pt x="84" y="42"/>
                  </a:lnTo>
                  <a:lnTo>
                    <a:pt x="85" y="43"/>
                  </a:lnTo>
                  <a:lnTo>
                    <a:pt x="87" y="43"/>
                  </a:lnTo>
                  <a:lnTo>
                    <a:pt x="87" y="44"/>
                  </a:lnTo>
                  <a:lnTo>
                    <a:pt x="87" y="44"/>
                  </a:lnTo>
                  <a:lnTo>
                    <a:pt x="109" y="66"/>
                  </a:lnTo>
                  <a:lnTo>
                    <a:pt x="109" y="66"/>
                  </a:lnTo>
                  <a:lnTo>
                    <a:pt x="111" y="67"/>
                  </a:lnTo>
                  <a:lnTo>
                    <a:pt x="113" y="68"/>
                  </a:lnTo>
                  <a:lnTo>
                    <a:pt x="117" y="68"/>
                  </a:lnTo>
                  <a:lnTo>
                    <a:pt x="119" y="67"/>
                  </a:lnTo>
                  <a:lnTo>
                    <a:pt x="119" y="67"/>
                  </a:lnTo>
                  <a:lnTo>
                    <a:pt x="128" y="64"/>
                  </a:lnTo>
                  <a:lnTo>
                    <a:pt x="136" y="61"/>
                  </a:lnTo>
                  <a:lnTo>
                    <a:pt x="136" y="61"/>
                  </a:lnTo>
                  <a:lnTo>
                    <a:pt x="138" y="60"/>
                  </a:lnTo>
                  <a:lnTo>
                    <a:pt x="140" y="57"/>
                  </a:lnTo>
                  <a:lnTo>
                    <a:pt x="141" y="55"/>
                  </a:lnTo>
                  <a:lnTo>
                    <a:pt x="142" y="53"/>
                  </a:lnTo>
                  <a:lnTo>
                    <a:pt x="142" y="22"/>
                  </a:lnTo>
                  <a:lnTo>
                    <a:pt x="142" y="22"/>
                  </a:lnTo>
                  <a:lnTo>
                    <a:pt x="142" y="19"/>
                  </a:lnTo>
                  <a:lnTo>
                    <a:pt x="143" y="18"/>
                  </a:lnTo>
                  <a:lnTo>
                    <a:pt x="143" y="18"/>
                  </a:lnTo>
                  <a:lnTo>
                    <a:pt x="145" y="17"/>
                  </a:lnTo>
                  <a:lnTo>
                    <a:pt x="146" y="16"/>
                  </a:lnTo>
                  <a:lnTo>
                    <a:pt x="196" y="16"/>
                  </a:lnTo>
                  <a:lnTo>
                    <a:pt x="196" y="16"/>
                  </a:lnTo>
                  <a:lnTo>
                    <a:pt x="198" y="17"/>
                  </a:lnTo>
                  <a:lnTo>
                    <a:pt x="200" y="18"/>
                  </a:lnTo>
                  <a:lnTo>
                    <a:pt x="200" y="18"/>
                  </a:lnTo>
                  <a:lnTo>
                    <a:pt x="201" y="19"/>
                  </a:lnTo>
                  <a:lnTo>
                    <a:pt x="201" y="22"/>
                  </a:lnTo>
                  <a:lnTo>
                    <a:pt x="201" y="53"/>
                  </a:lnTo>
                  <a:lnTo>
                    <a:pt x="201" y="53"/>
                  </a:lnTo>
                  <a:lnTo>
                    <a:pt x="203" y="55"/>
                  </a:lnTo>
                  <a:lnTo>
                    <a:pt x="204" y="57"/>
                  </a:lnTo>
                  <a:lnTo>
                    <a:pt x="206" y="60"/>
                  </a:lnTo>
                  <a:lnTo>
                    <a:pt x="208" y="61"/>
                  </a:lnTo>
                  <a:lnTo>
                    <a:pt x="208" y="61"/>
                  </a:lnTo>
                  <a:lnTo>
                    <a:pt x="217" y="64"/>
                  </a:lnTo>
                  <a:lnTo>
                    <a:pt x="224" y="67"/>
                  </a:lnTo>
                  <a:lnTo>
                    <a:pt x="224" y="67"/>
                  </a:lnTo>
                  <a:lnTo>
                    <a:pt x="226" y="68"/>
                  </a:lnTo>
                  <a:lnTo>
                    <a:pt x="230" y="68"/>
                  </a:lnTo>
                  <a:lnTo>
                    <a:pt x="232" y="67"/>
                  </a:lnTo>
                  <a:lnTo>
                    <a:pt x="234" y="66"/>
                  </a:lnTo>
                  <a:lnTo>
                    <a:pt x="256" y="44"/>
                  </a:lnTo>
                  <a:lnTo>
                    <a:pt x="256" y="44"/>
                  </a:lnTo>
                  <a:lnTo>
                    <a:pt x="258" y="43"/>
                  </a:lnTo>
                  <a:lnTo>
                    <a:pt x="259" y="42"/>
                  </a:lnTo>
                  <a:lnTo>
                    <a:pt x="259" y="42"/>
                  </a:lnTo>
                  <a:lnTo>
                    <a:pt x="259" y="42"/>
                  </a:lnTo>
                  <a:lnTo>
                    <a:pt x="261" y="43"/>
                  </a:lnTo>
                  <a:lnTo>
                    <a:pt x="263" y="44"/>
                  </a:lnTo>
                  <a:lnTo>
                    <a:pt x="263" y="44"/>
                  </a:lnTo>
                  <a:lnTo>
                    <a:pt x="298" y="79"/>
                  </a:lnTo>
                  <a:lnTo>
                    <a:pt x="298" y="79"/>
                  </a:lnTo>
                  <a:lnTo>
                    <a:pt x="299" y="81"/>
                  </a:lnTo>
                  <a:lnTo>
                    <a:pt x="299" y="82"/>
                  </a:lnTo>
                  <a:lnTo>
                    <a:pt x="299" y="82"/>
                  </a:lnTo>
                  <a:lnTo>
                    <a:pt x="299" y="85"/>
                  </a:lnTo>
                  <a:lnTo>
                    <a:pt x="298" y="87"/>
                  </a:lnTo>
                  <a:lnTo>
                    <a:pt x="298" y="87"/>
                  </a:lnTo>
                  <a:lnTo>
                    <a:pt x="298" y="87"/>
                  </a:lnTo>
                  <a:lnTo>
                    <a:pt x="298" y="87"/>
                  </a:lnTo>
                  <a:lnTo>
                    <a:pt x="276" y="109"/>
                  </a:lnTo>
                  <a:lnTo>
                    <a:pt x="276" y="109"/>
                  </a:lnTo>
                  <a:lnTo>
                    <a:pt x="274" y="111"/>
                  </a:lnTo>
                  <a:lnTo>
                    <a:pt x="274" y="113"/>
                  </a:lnTo>
                  <a:lnTo>
                    <a:pt x="274" y="116"/>
                  </a:lnTo>
                  <a:lnTo>
                    <a:pt x="275" y="118"/>
                  </a:lnTo>
                  <a:lnTo>
                    <a:pt x="275" y="118"/>
                  </a:lnTo>
                  <a:lnTo>
                    <a:pt x="282" y="136"/>
                  </a:lnTo>
                  <a:lnTo>
                    <a:pt x="282" y="136"/>
                  </a:lnTo>
                  <a:lnTo>
                    <a:pt x="283" y="138"/>
                  </a:lnTo>
                  <a:lnTo>
                    <a:pt x="285" y="139"/>
                  </a:lnTo>
                  <a:lnTo>
                    <a:pt x="287" y="140"/>
                  </a:lnTo>
                  <a:lnTo>
                    <a:pt x="290" y="141"/>
                  </a:lnTo>
                  <a:lnTo>
                    <a:pt x="290" y="141"/>
                  </a:lnTo>
                  <a:lnTo>
                    <a:pt x="321" y="141"/>
                  </a:lnTo>
                  <a:lnTo>
                    <a:pt x="321" y="141"/>
                  </a:lnTo>
                  <a:lnTo>
                    <a:pt x="323" y="141"/>
                  </a:lnTo>
                  <a:lnTo>
                    <a:pt x="324" y="142"/>
                  </a:lnTo>
                  <a:lnTo>
                    <a:pt x="324" y="142"/>
                  </a:lnTo>
                  <a:lnTo>
                    <a:pt x="325" y="143"/>
                  </a:lnTo>
                  <a:lnTo>
                    <a:pt x="325" y="145"/>
                  </a:lnTo>
                  <a:lnTo>
                    <a:pt x="325" y="145"/>
                  </a:lnTo>
                  <a:close/>
                  <a:moveTo>
                    <a:pt x="245" y="139"/>
                  </a:moveTo>
                  <a:lnTo>
                    <a:pt x="245" y="139"/>
                  </a:lnTo>
                  <a:lnTo>
                    <a:pt x="242" y="132"/>
                  </a:lnTo>
                  <a:lnTo>
                    <a:pt x="237" y="126"/>
                  </a:lnTo>
                  <a:lnTo>
                    <a:pt x="233" y="119"/>
                  </a:lnTo>
                  <a:lnTo>
                    <a:pt x="228" y="114"/>
                  </a:lnTo>
                  <a:lnTo>
                    <a:pt x="222" y="109"/>
                  </a:lnTo>
                  <a:lnTo>
                    <a:pt x="216" y="104"/>
                  </a:lnTo>
                  <a:lnTo>
                    <a:pt x="209" y="100"/>
                  </a:lnTo>
                  <a:lnTo>
                    <a:pt x="203" y="97"/>
                  </a:lnTo>
                  <a:lnTo>
                    <a:pt x="203" y="97"/>
                  </a:lnTo>
                  <a:lnTo>
                    <a:pt x="195" y="94"/>
                  </a:lnTo>
                  <a:lnTo>
                    <a:pt x="187" y="92"/>
                  </a:lnTo>
                  <a:lnTo>
                    <a:pt x="180" y="91"/>
                  </a:lnTo>
                  <a:lnTo>
                    <a:pt x="171" y="91"/>
                  </a:lnTo>
                  <a:lnTo>
                    <a:pt x="171" y="91"/>
                  </a:lnTo>
                  <a:lnTo>
                    <a:pt x="163" y="91"/>
                  </a:lnTo>
                  <a:lnTo>
                    <a:pt x="156" y="92"/>
                  </a:lnTo>
                  <a:lnTo>
                    <a:pt x="148" y="94"/>
                  </a:lnTo>
                  <a:lnTo>
                    <a:pt x="141" y="97"/>
                  </a:lnTo>
                  <a:lnTo>
                    <a:pt x="141" y="97"/>
                  </a:lnTo>
                  <a:lnTo>
                    <a:pt x="131" y="102"/>
                  </a:lnTo>
                  <a:lnTo>
                    <a:pt x="121" y="109"/>
                  </a:lnTo>
                  <a:lnTo>
                    <a:pt x="112" y="117"/>
                  </a:lnTo>
                  <a:lnTo>
                    <a:pt x="105" y="126"/>
                  </a:lnTo>
                  <a:lnTo>
                    <a:pt x="99" y="137"/>
                  </a:lnTo>
                  <a:lnTo>
                    <a:pt x="95" y="148"/>
                  </a:lnTo>
                  <a:lnTo>
                    <a:pt x="93" y="159"/>
                  </a:lnTo>
                  <a:lnTo>
                    <a:pt x="92" y="170"/>
                  </a:lnTo>
                  <a:lnTo>
                    <a:pt x="92" y="170"/>
                  </a:lnTo>
                  <a:lnTo>
                    <a:pt x="92" y="179"/>
                  </a:lnTo>
                  <a:lnTo>
                    <a:pt x="93" y="187"/>
                  </a:lnTo>
                  <a:lnTo>
                    <a:pt x="95" y="194"/>
                  </a:lnTo>
                  <a:lnTo>
                    <a:pt x="98" y="201"/>
                  </a:lnTo>
                  <a:lnTo>
                    <a:pt x="98" y="201"/>
                  </a:lnTo>
                  <a:lnTo>
                    <a:pt x="101" y="209"/>
                  </a:lnTo>
                  <a:lnTo>
                    <a:pt x="105" y="215"/>
                  </a:lnTo>
                  <a:lnTo>
                    <a:pt x="110" y="222"/>
                  </a:lnTo>
                  <a:lnTo>
                    <a:pt x="115" y="227"/>
                  </a:lnTo>
                  <a:lnTo>
                    <a:pt x="121" y="232"/>
                  </a:lnTo>
                  <a:lnTo>
                    <a:pt x="128" y="237"/>
                  </a:lnTo>
                  <a:lnTo>
                    <a:pt x="134" y="241"/>
                  </a:lnTo>
                  <a:lnTo>
                    <a:pt x="141" y="244"/>
                  </a:lnTo>
                  <a:lnTo>
                    <a:pt x="141" y="244"/>
                  </a:lnTo>
                  <a:lnTo>
                    <a:pt x="148" y="248"/>
                  </a:lnTo>
                  <a:lnTo>
                    <a:pt x="156" y="249"/>
                  </a:lnTo>
                  <a:lnTo>
                    <a:pt x="163" y="250"/>
                  </a:lnTo>
                  <a:lnTo>
                    <a:pt x="171" y="251"/>
                  </a:lnTo>
                  <a:lnTo>
                    <a:pt x="171" y="251"/>
                  </a:lnTo>
                  <a:lnTo>
                    <a:pt x="180" y="250"/>
                  </a:lnTo>
                  <a:lnTo>
                    <a:pt x="187" y="249"/>
                  </a:lnTo>
                  <a:lnTo>
                    <a:pt x="195" y="248"/>
                  </a:lnTo>
                  <a:lnTo>
                    <a:pt x="203" y="244"/>
                  </a:lnTo>
                  <a:lnTo>
                    <a:pt x="203" y="244"/>
                  </a:lnTo>
                  <a:lnTo>
                    <a:pt x="209" y="241"/>
                  </a:lnTo>
                  <a:lnTo>
                    <a:pt x="216" y="237"/>
                  </a:lnTo>
                  <a:lnTo>
                    <a:pt x="222" y="232"/>
                  </a:lnTo>
                  <a:lnTo>
                    <a:pt x="228" y="227"/>
                  </a:lnTo>
                  <a:lnTo>
                    <a:pt x="233" y="222"/>
                  </a:lnTo>
                  <a:lnTo>
                    <a:pt x="238" y="215"/>
                  </a:lnTo>
                  <a:lnTo>
                    <a:pt x="242" y="209"/>
                  </a:lnTo>
                  <a:lnTo>
                    <a:pt x="245" y="201"/>
                  </a:lnTo>
                  <a:lnTo>
                    <a:pt x="245" y="201"/>
                  </a:lnTo>
                  <a:lnTo>
                    <a:pt x="248" y="194"/>
                  </a:lnTo>
                  <a:lnTo>
                    <a:pt x="250" y="187"/>
                  </a:lnTo>
                  <a:lnTo>
                    <a:pt x="251" y="179"/>
                  </a:lnTo>
                  <a:lnTo>
                    <a:pt x="251" y="170"/>
                  </a:lnTo>
                  <a:lnTo>
                    <a:pt x="251" y="170"/>
                  </a:lnTo>
                  <a:lnTo>
                    <a:pt x="251" y="163"/>
                  </a:lnTo>
                  <a:lnTo>
                    <a:pt x="250" y="155"/>
                  </a:lnTo>
                  <a:lnTo>
                    <a:pt x="248" y="148"/>
                  </a:lnTo>
                  <a:lnTo>
                    <a:pt x="245" y="140"/>
                  </a:lnTo>
                  <a:lnTo>
                    <a:pt x="245" y="139"/>
                  </a:lnTo>
                  <a:close/>
                  <a:moveTo>
                    <a:pt x="220" y="191"/>
                  </a:moveTo>
                  <a:lnTo>
                    <a:pt x="220" y="191"/>
                  </a:lnTo>
                  <a:lnTo>
                    <a:pt x="216" y="200"/>
                  </a:lnTo>
                  <a:lnTo>
                    <a:pt x="209" y="209"/>
                  </a:lnTo>
                  <a:lnTo>
                    <a:pt x="201" y="215"/>
                  </a:lnTo>
                  <a:lnTo>
                    <a:pt x="192" y="219"/>
                  </a:lnTo>
                  <a:lnTo>
                    <a:pt x="192" y="219"/>
                  </a:lnTo>
                  <a:lnTo>
                    <a:pt x="182" y="223"/>
                  </a:lnTo>
                  <a:lnTo>
                    <a:pt x="171" y="224"/>
                  </a:lnTo>
                  <a:lnTo>
                    <a:pt x="171" y="224"/>
                  </a:lnTo>
                  <a:lnTo>
                    <a:pt x="161" y="223"/>
                  </a:lnTo>
                  <a:lnTo>
                    <a:pt x="151" y="219"/>
                  </a:lnTo>
                  <a:lnTo>
                    <a:pt x="151" y="219"/>
                  </a:lnTo>
                  <a:lnTo>
                    <a:pt x="142" y="215"/>
                  </a:lnTo>
                  <a:lnTo>
                    <a:pt x="134" y="209"/>
                  </a:lnTo>
                  <a:lnTo>
                    <a:pt x="128" y="200"/>
                  </a:lnTo>
                  <a:lnTo>
                    <a:pt x="122" y="191"/>
                  </a:lnTo>
                  <a:lnTo>
                    <a:pt x="122" y="191"/>
                  </a:lnTo>
                  <a:lnTo>
                    <a:pt x="120" y="181"/>
                  </a:lnTo>
                  <a:lnTo>
                    <a:pt x="119" y="170"/>
                  </a:lnTo>
                  <a:lnTo>
                    <a:pt x="119" y="170"/>
                  </a:lnTo>
                  <a:lnTo>
                    <a:pt x="119" y="163"/>
                  </a:lnTo>
                  <a:lnTo>
                    <a:pt x="121" y="155"/>
                  </a:lnTo>
                  <a:lnTo>
                    <a:pt x="124" y="148"/>
                  </a:lnTo>
                  <a:lnTo>
                    <a:pt x="128" y="141"/>
                  </a:lnTo>
                  <a:lnTo>
                    <a:pt x="132" y="136"/>
                  </a:lnTo>
                  <a:lnTo>
                    <a:pt x="137" y="130"/>
                  </a:lnTo>
                  <a:lnTo>
                    <a:pt x="144" y="125"/>
                  </a:lnTo>
                  <a:lnTo>
                    <a:pt x="151" y="122"/>
                  </a:lnTo>
                  <a:lnTo>
                    <a:pt x="151" y="122"/>
                  </a:lnTo>
                  <a:lnTo>
                    <a:pt x="161" y="119"/>
                  </a:lnTo>
                  <a:lnTo>
                    <a:pt x="171" y="118"/>
                  </a:lnTo>
                  <a:lnTo>
                    <a:pt x="171" y="118"/>
                  </a:lnTo>
                  <a:lnTo>
                    <a:pt x="182" y="119"/>
                  </a:lnTo>
                  <a:lnTo>
                    <a:pt x="192" y="122"/>
                  </a:lnTo>
                  <a:lnTo>
                    <a:pt x="192" y="122"/>
                  </a:lnTo>
                  <a:lnTo>
                    <a:pt x="200" y="127"/>
                  </a:lnTo>
                  <a:lnTo>
                    <a:pt x="209" y="134"/>
                  </a:lnTo>
                  <a:lnTo>
                    <a:pt x="216" y="141"/>
                  </a:lnTo>
                  <a:lnTo>
                    <a:pt x="220" y="150"/>
                  </a:lnTo>
                  <a:lnTo>
                    <a:pt x="220" y="151"/>
                  </a:lnTo>
                  <a:lnTo>
                    <a:pt x="220" y="151"/>
                  </a:lnTo>
                  <a:lnTo>
                    <a:pt x="223" y="161"/>
                  </a:lnTo>
                  <a:lnTo>
                    <a:pt x="224" y="170"/>
                  </a:lnTo>
                  <a:lnTo>
                    <a:pt x="224" y="170"/>
                  </a:lnTo>
                  <a:lnTo>
                    <a:pt x="223" y="181"/>
                  </a:lnTo>
                  <a:lnTo>
                    <a:pt x="220" y="191"/>
                  </a:lnTo>
                  <a:lnTo>
                    <a:pt x="220" y="1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39" name="Freeform 473"/>
            <p:cNvSpPr>
              <a:spLocks noEditPoints="1"/>
            </p:cNvSpPr>
            <p:nvPr/>
          </p:nvSpPr>
          <p:spPr bwMode="auto">
            <a:xfrm>
              <a:off x="-2613735" y="1564024"/>
              <a:ext cx="223524" cy="223524"/>
            </a:xfrm>
            <a:custGeom>
              <a:avLst/>
              <a:gdLst>
                <a:gd name="T0" fmla="*/ 309 w 342"/>
                <a:gd name="T1" fmla="*/ 98 h 341"/>
                <a:gd name="T2" fmla="*/ 315 w 342"/>
                <a:gd name="T3" fmla="*/ 75 h 341"/>
                <a:gd name="T4" fmla="*/ 259 w 342"/>
                <a:gd name="T5" fmla="*/ 26 h 341"/>
                <a:gd name="T6" fmla="*/ 218 w 342"/>
                <a:gd name="T7" fmla="*/ 22 h 341"/>
                <a:gd name="T8" fmla="*/ 196 w 342"/>
                <a:gd name="T9" fmla="*/ 0 h 341"/>
                <a:gd name="T10" fmla="*/ 125 w 342"/>
                <a:gd name="T11" fmla="*/ 17 h 341"/>
                <a:gd name="T12" fmla="*/ 87 w 342"/>
                <a:gd name="T13" fmla="*/ 27 h 341"/>
                <a:gd name="T14" fmla="*/ 33 w 342"/>
                <a:gd name="T15" fmla="*/ 68 h 341"/>
                <a:gd name="T16" fmla="*/ 33 w 342"/>
                <a:gd name="T17" fmla="*/ 98 h 341"/>
                <a:gd name="T18" fmla="*/ 10 w 342"/>
                <a:gd name="T19" fmla="*/ 128 h 341"/>
                <a:gd name="T20" fmla="*/ 0 w 342"/>
                <a:gd name="T21" fmla="*/ 195 h 341"/>
                <a:gd name="T22" fmla="*/ 48 w 342"/>
                <a:gd name="T23" fmla="*/ 217 h 341"/>
                <a:gd name="T24" fmla="*/ 26 w 342"/>
                <a:gd name="T25" fmla="*/ 259 h 341"/>
                <a:gd name="T26" fmla="*/ 69 w 342"/>
                <a:gd name="T27" fmla="*/ 309 h 341"/>
                <a:gd name="T28" fmla="*/ 98 w 342"/>
                <a:gd name="T29" fmla="*/ 309 h 341"/>
                <a:gd name="T30" fmla="*/ 132 w 342"/>
                <a:gd name="T31" fmla="*/ 335 h 341"/>
                <a:gd name="T32" fmla="*/ 211 w 342"/>
                <a:gd name="T33" fmla="*/ 335 h 341"/>
                <a:gd name="T34" fmla="*/ 244 w 342"/>
                <a:gd name="T35" fmla="*/ 309 h 341"/>
                <a:gd name="T36" fmla="*/ 274 w 342"/>
                <a:gd name="T37" fmla="*/ 309 h 341"/>
                <a:gd name="T38" fmla="*/ 315 w 342"/>
                <a:gd name="T39" fmla="*/ 251 h 341"/>
                <a:gd name="T40" fmla="*/ 330 w 342"/>
                <a:gd name="T41" fmla="*/ 215 h 341"/>
                <a:gd name="T42" fmla="*/ 342 w 342"/>
                <a:gd name="T43" fmla="*/ 147 h 341"/>
                <a:gd name="T44" fmla="*/ 325 w 342"/>
                <a:gd name="T45" fmla="*/ 195 h 341"/>
                <a:gd name="T46" fmla="*/ 290 w 342"/>
                <a:gd name="T47" fmla="*/ 201 h 341"/>
                <a:gd name="T48" fmla="*/ 275 w 342"/>
                <a:gd name="T49" fmla="*/ 231 h 341"/>
                <a:gd name="T50" fmla="*/ 298 w 342"/>
                <a:gd name="T51" fmla="*/ 263 h 341"/>
                <a:gd name="T52" fmla="*/ 234 w 342"/>
                <a:gd name="T53" fmla="*/ 275 h 341"/>
                <a:gd name="T54" fmla="*/ 203 w 342"/>
                <a:gd name="T55" fmla="*/ 286 h 341"/>
                <a:gd name="T56" fmla="*/ 146 w 342"/>
                <a:gd name="T57" fmla="*/ 325 h 341"/>
                <a:gd name="T58" fmla="*/ 140 w 342"/>
                <a:gd name="T59" fmla="*/ 284 h 341"/>
                <a:gd name="T60" fmla="*/ 109 w 342"/>
                <a:gd name="T61" fmla="*/ 275 h 341"/>
                <a:gd name="T62" fmla="*/ 80 w 342"/>
                <a:gd name="T63" fmla="*/ 298 h 341"/>
                <a:gd name="T64" fmla="*/ 45 w 342"/>
                <a:gd name="T65" fmla="*/ 254 h 341"/>
                <a:gd name="T66" fmla="*/ 61 w 342"/>
                <a:gd name="T67" fmla="*/ 206 h 341"/>
                <a:gd name="T68" fmla="*/ 19 w 342"/>
                <a:gd name="T69" fmla="*/ 200 h 341"/>
                <a:gd name="T70" fmla="*/ 20 w 342"/>
                <a:gd name="T71" fmla="*/ 141 h 341"/>
                <a:gd name="T72" fmla="*/ 69 w 342"/>
                <a:gd name="T73" fmla="*/ 118 h 341"/>
                <a:gd name="T74" fmla="*/ 43 w 342"/>
                <a:gd name="T75" fmla="*/ 82 h 341"/>
                <a:gd name="T76" fmla="*/ 85 w 342"/>
                <a:gd name="T77" fmla="*/ 43 h 341"/>
                <a:gd name="T78" fmla="*/ 119 w 342"/>
                <a:gd name="T79" fmla="*/ 67 h 341"/>
                <a:gd name="T80" fmla="*/ 142 w 342"/>
                <a:gd name="T81" fmla="*/ 19 h 341"/>
                <a:gd name="T82" fmla="*/ 201 w 342"/>
                <a:gd name="T83" fmla="*/ 19 h 341"/>
                <a:gd name="T84" fmla="*/ 224 w 342"/>
                <a:gd name="T85" fmla="*/ 67 h 341"/>
                <a:gd name="T86" fmla="*/ 259 w 342"/>
                <a:gd name="T87" fmla="*/ 42 h 341"/>
                <a:gd name="T88" fmla="*/ 299 w 342"/>
                <a:gd name="T89" fmla="*/ 85 h 341"/>
                <a:gd name="T90" fmla="*/ 275 w 342"/>
                <a:gd name="T91" fmla="*/ 118 h 341"/>
                <a:gd name="T92" fmla="*/ 321 w 342"/>
                <a:gd name="T93" fmla="*/ 141 h 341"/>
                <a:gd name="T94" fmla="*/ 237 w 342"/>
                <a:gd name="T95" fmla="*/ 126 h 341"/>
                <a:gd name="T96" fmla="*/ 180 w 342"/>
                <a:gd name="T97" fmla="*/ 91 h 341"/>
                <a:gd name="T98" fmla="*/ 112 w 342"/>
                <a:gd name="T99" fmla="*/ 117 h 341"/>
                <a:gd name="T100" fmla="*/ 98 w 342"/>
                <a:gd name="T101" fmla="*/ 201 h 341"/>
                <a:gd name="T102" fmla="*/ 141 w 342"/>
                <a:gd name="T103" fmla="*/ 244 h 341"/>
                <a:gd name="T104" fmla="*/ 203 w 342"/>
                <a:gd name="T105" fmla="*/ 244 h 341"/>
                <a:gd name="T106" fmla="*/ 248 w 342"/>
                <a:gd name="T107" fmla="*/ 194 h 341"/>
                <a:gd name="T108" fmla="*/ 220 w 342"/>
                <a:gd name="T109" fmla="*/ 191 h 341"/>
                <a:gd name="T110" fmla="*/ 161 w 342"/>
                <a:gd name="T111" fmla="*/ 223 h 341"/>
                <a:gd name="T112" fmla="*/ 119 w 342"/>
                <a:gd name="T113" fmla="*/ 170 h 341"/>
                <a:gd name="T114" fmla="*/ 161 w 342"/>
                <a:gd name="T115" fmla="*/ 119 h 341"/>
                <a:gd name="T116" fmla="*/ 220 w 342"/>
                <a:gd name="T117" fmla="*/ 15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42" h="341">
                  <a:moveTo>
                    <a:pt x="336" y="130"/>
                  </a:moveTo>
                  <a:lnTo>
                    <a:pt x="336" y="130"/>
                  </a:lnTo>
                  <a:lnTo>
                    <a:pt x="333" y="128"/>
                  </a:lnTo>
                  <a:lnTo>
                    <a:pt x="329" y="126"/>
                  </a:lnTo>
                  <a:lnTo>
                    <a:pt x="325" y="125"/>
                  </a:lnTo>
                  <a:lnTo>
                    <a:pt x="321" y="125"/>
                  </a:lnTo>
                  <a:lnTo>
                    <a:pt x="295" y="125"/>
                  </a:lnTo>
                  <a:lnTo>
                    <a:pt x="295" y="125"/>
                  </a:lnTo>
                  <a:lnTo>
                    <a:pt x="292" y="116"/>
                  </a:lnTo>
                  <a:lnTo>
                    <a:pt x="309" y="98"/>
                  </a:lnTo>
                  <a:lnTo>
                    <a:pt x="309" y="98"/>
                  </a:lnTo>
                  <a:lnTo>
                    <a:pt x="310" y="98"/>
                  </a:lnTo>
                  <a:lnTo>
                    <a:pt x="310" y="98"/>
                  </a:lnTo>
                  <a:lnTo>
                    <a:pt x="312" y="94"/>
                  </a:lnTo>
                  <a:lnTo>
                    <a:pt x="315" y="91"/>
                  </a:lnTo>
                  <a:lnTo>
                    <a:pt x="316" y="87"/>
                  </a:lnTo>
                  <a:lnTo>
                    <a:pt x="316" y="82"/>
                  </a:lnTo>
                  <a:lnTo>
                    <a:pt x="316" y="82"/>
                  </a:lnTo>
                  <a:lnTo>
                    <a:pt x="316" y="79"/>
                  </a:lnTo>
                  <a:lnTo>
                    <a:pt x="315" y="75"/>
                  </a:lnTo>
                  <a:lnTo>
                    <a:pt x="312" y="72"/>
                  </a:lnTo>
                  <a:lnTo>
                    <a:pt x="310" y="68"/>
                  </a:lnTo>
                  <a:lnTo>
                    <a:pt x="274" y="32"/>
                  </a:lnTo>
                  <a:lnTo>
                    <a:pt x="273" y="31"/>
                  </a:lnTo>
                  <a:lnTo>
                    <a:pt x="273" y="31"/>
                  </a:lnTo>
                  <a:lnTo>
                    <a:pt x="270" y="29"/>
                  </a:lnTo>
                  <a:lnTo>
                    <a:pt x="267" y="28"/>
                  </a:lnTo>
                  <a:lnTo>
                    <a:pt x="263" y="27"/>
                  </a:lnTo>
                  <a:lnTo>
                    <a:pt x="259" y="26"/>
                  </a:lnTo>
                  <a:lnTo>
                    <a:pt x="259" y="26"/>
                  </a:lnTo>
                  <a:lnTo>
                    <a:pt x="259" y="26"/>
                  </a:lnTo>
                  <a:lnTo>
                    <a:pt x="256" y="27"/>
                  </a:lnTo>
                  <a:lnTo>
                    <a:pt x="251" y="28"/>
                  </a:lnTo>
                  <a:lnTo>
                    <a:pt x="248" y="30"/>
                  </a:lnTo>
                  <a:lnTo>
                    <a:pt x="244" y="32"/>
                  </a:lnTo>
                  <a:lnTo>
                    <a:pt x="226" y="51"/>
                  </a:lnTo>
                  <a:lnTo>
                    <a:pt x="222" y="49"/>
                  </a:lnTo>
                  <a:lnTo>
                    <a:pt x="222" y="49"/>
                  </a:lnTo>
                  <a:lnTo>
                    <a:pt x="218" y="47"/>
                  </a:lnTo>
                  <a:lnTo>
                    <a:pt x="218" y="22"/>
                  </a:lnTo>
                  <a:lnTo>
                    <a:pt x="218" y="22"/>
                  </a:lnTo>
                  <a:lnTo>
                    <a:pt x="218" y="17"/>
                  </a:lnTo>
                  <a:lnTo>
                    <a:pt x="217" y="13"/>
                  </a:lnTo>
                  <a:lnTo>
                    <a:pt x="215" y="10"/>
                  </a:lnTo>
                  <a:lnTo>
                    <a:pt x="211" y="6"/>
                  </a:lnTo>
                  <a:lnTo>
                    <a:pt x="211" y="6"/>
                  </a:lnTo>
                  <a:lnTo>
                    <a:pt x="208" y="4"/>
                  </a:lnTo>
                  <a:lnTo>
                    <a:pt x="205" y="2"/>
                  </a:lnTo>
                  <a:lnTo>
                    <a:pt x="200" y="1"/>
                  </a:lnTo>
                  <a:lnTo>
                    <a:pt x="196" y="0"/>
                  </a:lnTo>
                  <a:lnTo>
                    <a:pt x="146" y="0"/>
                  </a:lnTo>
                  <a:lnTo>
                    <a:pt x="146" y="0"/>
                  </a:lnTo>
                  <a:lnTo>
                    <a:pt x="143" y="1"/>
                  </a:lnTo>
                  <a:lnTo>
                    <a:pt x="138" y="2"/>
                  </a:lnTo>
                  <a:lnTo>
                    <a:pt x="134" y="4"/>
                  </a:lnTo>
                  <a:lnTo>
                    <a:pt x="132" y="6"/>
                  </a:lnTo>
                  <a:lnTo>
                    <a:pt x="132" y="6"/>
                  </a:lnTo>
                  <a:lnTo>
                    <a:pt x="129" y="10"/>
                  </a:lnTo>
                  <a:lnTo>
                    <a:pt x="126" y="13"/>
                  </a:lnTo>
                  <a:lnTo>
                    <a:pt x="125" y="17"/>
                  </a:lnTo>
                  <a:lnTo>
                    <a:pt x="125" y="22"/>
                  </a:lnTo>
                  <a:lnTo>
                    <a:pt x="125" y="47"/>
                  </a:lnTo>
                  <a:lnTo>
                    <a:pt x="117" y="51"/>
                  </a:lnTo>
                  <a:lnTo>
                    <a:pt x="99" y="34"/>
                  </a:lnTo>
                  <a:lnTo>
                    <a:pt x="99" y="32"/>
                  </a:lnTo>
                  <a:lnTo>
                    <a:pt x="98" y="32"/>
                  </a:lnTo>
                  <a:lnTo>
                    <a:pt x="98" y="32"/>
                  </a:lnTo>
                  <a:lnTo>
                    <a:pt x="95" y="29"/>
                  </a:lnTo>
                  <a:lnTo>
                    <a:pt x="92" y="28"/>
                  </a:lnTo>
                  <a:lnTo>
                    <a:pt x="87" y="27"/>
                  </a:lnTo>
                  <a:lnTo>
                    <a:pt x="84" y="26"/>
                  </a:lnTo>
                  <a:lnTo>
                    <a:pt x="84" y="26"/>
                  </a:lnTo>
                  <a:lnTo>
                    <a:pt x="80" y="27"/>
                  </a:lnTo>
                  <a:lnTo>
                    <a:pt x="75" y="28"/>
                  </a:lnTo>
                  <a:lnTo>
                    <a:pt x="72" y="29"/>
                  </a:lnTo>
                  <a:lnTo>
                    <a:pt x="69" y="32"/>
                  </a:lnTo>
                  <a:lnTo>
                    <a:pt x="69" y="32"/>
                  </a:lnTo>
                  <a:lnTo>
                    <a:pt x="34" y="67"/>
                  </a:lnTo>
                  <a:lnTo>
                    <a:pt x="33" y="67"/>
                  </a:lnTo>
                  <a:lnTo>
                    <a:pt x="33" y="68"/>
                  </a:lnTo>
                  <a:lnTo>
                    <a:pt x="33" y="68"/>
                  </a:lnTo>
                  <a:lnTo>
                    <a:pt x="31" y="72"/>
                  </a:lnTo>
                  <a:lnTo>
                    <a:pt x="29" y="75"/>
                  </a:lnTo>
                  <a:lnTo>
                    <a:pt x="28" y="79"/>
                  </a:lnTo>
                  <a:lnTo>
                    <a:pt x="26" y="82"/>
                  </a:lnTo>
                  <a:lnTo>
                    <a:pt x="26" y="82"/>
                  </a:lnTo>
                  <a:lnTo>
                    <a:pt x="28" y="87"/>
                  </a:lnTo>
                  <a:lnTo>
                    <a:pt x="29" y="91"/>
                  </a:lnTo>
                  <a:lnTo>
                    <a:pt x="31" y="94"/>
                  </a:lnTo>
                  <a:lnTo>
                    <a:pt x="33" y="98"/>
                  </a:lnTo>
                  <a:lnTo>
                    <a:pt x="33" y="98"/>
                  </a:lnTo>
                  <a:lnTo>
                    <a:pt x="33" y="98"/>
                  </a:lnTo>
                  <a:lnTo>
                    <a:pt x="51" y="116"/>
                  </a:lnTo>
                  <a:lnTo>
                    <a:pt x="51" y="116"/>
                  </a:lnTo>
                  <a:lnTo>
                    <a:pt x="48" y="125"/>
                  </a:lnTo>
                  <a:lnTo>
                    <a:pt x="22" y="125"/>
                  </a:lnTo>
                  <a:lnTo>
                    <a:pt x="22" y="125"/>
                  </a:lnTo>
                  <a:lnTo>
                    <a:pt x="18" y="125"/>
                  </a:lnTo>
                  <a:lnTo>
                    <a:pt x="15" y="126"/>
                  </a:lnTo>
                  <a:lnTo>
                    <a:pt x="10" y="128"/>
                  </a:lnTo>
                  <a:lnTo>
                    <a:pt x="7" y="130"/>
                  </a:lnTo>
                  <a:lnTo>
                    <a:pt x="7" y="130"/>
                  </a:lnTo>
                  <a:lnTo>
                    <a:pt x="7" y="130"/>
                  </a:lnTo>
                  <a:lnTo>
                    <a:pt x="7" y="130"/>
                  </a:lnTo>
                  <a:lnTo>
                    <a:pt x="5" y="134"/>
                  </a:lnTo>
                  <a:lnTo>
                    <a:pt x="3" y="138"/>
                  </a:lnTo>
                  <a:lnTo>
                    <a:pt x="1" y="141"/>
                  </a:lnTo>
                  <a:lnTo>
                    <a:pt x="0" y="145"/>
                  </a:lnTo>
                  <a:lnTo>
                    <a:pt x="0" y="195"/>
                  </a:lnTo>
                  <a:lnTo>
                    <a:pt x="0" y="195"/>
                  </a:lnTo>
                  <a:lnTo>
                    <a:pt x="1" y="200"/>
                  </a:lnTo>
                  <a:lnTo>
                    <a:pt x="3" y="204"/>
                  </a:lnTo>
                  <a:lnTo>
                    <a:pt x="5" y="207"/>
                  </a:lnTo>
                  <a:lnTo>
                    <a:pt x="7" y="211"/>
                  </a:lnTo>
                  <a:lnTo>
                    <a:pt x="7" y="211"/>
                  </a:lnTo>
                  <a:lnTo>
                    <a:pt x="10" y="214"/>
                  </a:lnTo>
                  <a:lnTo>
                    <a:pt x="13" y="215"/>
                  </a:lnTo>
                  <a:lnTo>
                    <a:pt x="18" y="216"/>
                  </a:lnTo>
                  <a:lnTo>
                    <a:pt x="22" y="217"/>
                  </a:lnTo>
                  <a:lnTo>
                    <a:pt x="48" y="217"/>
                  </a:lnTo>
                  <a:lnTo>
                    <a:pt x="48" y="217"/>
                  </a:lnTo>
                  <a:lnTo>
                    <a:pt x="51" y="226"/>
                  </a:lnTo>
                  <a:lnTo>
                    <a:pt x="34" y="243"/>
                  </a:lnTo>
                  <a:lnTo>
                    <a:pt x="34" y="243"/>
                  </a:lnTo>
                  <a:lnTo>
                    <a:pt x="33" y="243"/>
                  </a:lnTo>
                  <a:lnTo>
                    <a:pt x="33" y="243"/>
                  </a:lnTo>
                  <a:lnTo>
                    <a:pt x="31" y="247"/>
                  </a:lnTo>
                  <a:lnTo>
                    <a:pt x="29" y="251"/>
                  </a:lnTo>
                  <a:lnTo>
                    <a:pt x="28" y="254"/>
                  </a:lnTo>
                  <a:lnTo>
                    <a:pt x="26" y="259"/>
                  </a:lnTo>
                  <a:lnTo>
                    <a:pt x="26" y="259"/>
                  </a:lnTo>
                  <a:lnTo>
                    <a:pt x="28" y="263"/>
                  </a:lnTo>
                  <a:lnTo>
                    <a:pt x="29" y="266"/>
                  </a:lnTo>
                  <a:lnTo>
                    <a:pt x="31" y="270"/>
                  </a:lnTo>
                  <a:lnTo>
                    <a:pt x="33" y="274"/>
                  </a:lnTo>
                  <a:lnTo>
                    <a:pt x="33" y="274"/>
                  </a:lnTo>
                  <a:lnTo>
                    <a:pt x="33" y="274"/>
                  </a:lnTo>
                  <a:lnTo>
                    <a:pt x="69" y="309"/>
                  </a:lnTo>
                  <a:lnTo>
                    <a:pt x="69" y="309"/>
                  </a:lnTo>
                  <a:lnTo>
                    <a:pt x="69" y="309"/>
                  </a:lnTo>
                  <a:lnTo>
                    <a:pt x="72" y="312"/>
                  </a:lnTo>
                  <a:lnTo>
                    <a:pt x="75" y="314"/>
                  </a:lnTo>
                  <a:lnTo>
                    <a:pt x="80" y="315"/>
                  </a:lnTo>
                  <a:lnTo>
                    <a:pt x="84" y="315"/>
                  </a:lnTo>
                  <a:lnTo>
                    <a:pt x="84" y="315"/>
                  </a:lnTo>
                  <a:lnTo>
                    <a:pt x="87" y="315"/>
                  </a:lnTo>
                  <a:lnTo>
                    <a:pt x="92" y="314"/>
                  </a:lnTo>
                  <a:lnTo>
                    <a:pt x="95" y="312"/>
                  </a:lnTo>
                  <a:lnTo>
                    <a:pt x="98" y="310"/>
                  </a:lnTo>
                  <a:lnTo>
                    <a:pt x="98" y="309"/>
                  </a:lnTo>
                  <a:lnTo>
                    <a:pt x="117" y="291"/>
                  </a:lnTo>
                  <a:lnTo>
                    <a:pt x="117" y="291"/>
                  </a:lnTo>
                  <a:lnTo>
                    <a:pt x="125" y="294"/>
                  </a:lnTo>
                  <a:lnTo>
                    <a:pt x="125" y="320"/>
                  </a:lnTo>
                  <a:lnTo>
                    <a:pt x="125" y="320"/>
                  </a:lnTo>
                  <a:lnTo>
                    <a:pt x="125" y="325"/>
                  </a:lnTo>
                  <a:lnTo>
                    <a:pt x="126" y="328"/>
                  </a:lnTo>
                  <a:lnTo>
                    <a:pt x="129" y="332"/>
                  </a:lnTo>
                  <a:lnTo>
                    <a:pt x="132" y="335"/>
                  </a:lnTo>
                  <a:lnTo>
                    <a:pt x="132" y="335"/>
                  </a:lnTo>
                  <a:lnTo>
                    <a:pt x="135" y="338"/>
                  </a:lnTo>
                  <a:lnTo>
                    <a:pt x="138" y="340"/>
                  </a:lnTo>
                  <a:lnTo>
                    <a:pt x="143" y="341"/>
                  </a:lnTo>
                  <a:lnTo>
                    <a:pt x="146" y="341"/>
                  </a:lnTo>
                  <a:lnTo>
                    <a:pt x="196" y="341"/>
                  </a:lnTo>
                  <a:lnTo>
                    <a:pt x="196" y="341"/>
                  </a:lnTo>
                  <a:lnTo>
                    <a:pt x="200" y="341"/>
                  </a:lnTo>
                  <a:lnTo>
                    <a:pt x="205" y="340"/>
                  </a:lnTo>
                  <a:lnTo>
                    <a:pt x="208" y="338"/>
                  </a:lnTo>
                  <a:lnTo>
                    <a:pt x="211" y="335"/>
                  </a:lnTo>
                  <a:lnTo>
                    <a:pt x="211" y="335"/>
                  </a:lnTo>
                  <a:lnTo>
                    <a:pt x="215" y="332"/>
                  </a:lnTo>
                  <a:lnTo>
                    <a:pt x="217" y="328"/>
                  </a:lnTo>
                  <a:lnTo>
                    <a:pt x="218" y="325"/>
                  </a:lnTo>
                  <a:lnTo>
                    <a:pt x="218" y="320"/>
                  </a:lnTo>
                  <a:lnTo>
                    <a:pt x="218" y="294"/>
                  </a:lnTo>
                  <a:lnTo>
                    <a:pt x="218" y="294"/>
                  </a:lnTo>
                  <a:lnTo>
                    <a:pt x="226" y="291"/>
                  </a:lnTo>
                  <a:lnTo>
                    <a:pt x="244" y="309"/>
                  </a:lnTo>
                  <a:lnTo>
                    <a:pt x="244" y="309"/>
                  </a:lnTo>
                  <a:lnTo>
                    <a:pt x="244" y="309"/>
                  </a:lnTo>
                  <a:lnTo>
                    <a:pt x="248" y="312"/>
                  </a:lnTo>
                  <a:lnTo>
                    <a:pt x="251" y="314"/>
                  </a:lnTo>
                  <a:lnTo>
                    <a:pt x="256" y="315"/>
                  </a:lnTo>
                  <a:lnTo>
                    <a:pt x="259" y="315"/>
                  </a:lnTo>
                  <a:lnTo>
                    <a:pt x="259" y="315"/>
                  </a:lnTo>
                  <a:lnTo>
                    <a:pt x="263" y="315"/>
                  </a:lnTo>
                  <a:lnTo>
                    <a:pt x="268" y="314"/>
                  </a:lnTo>
                  <a:lnTo>
                    <a:pt x="271" y="312"/>
                  </a:lnTo>
                  <a:lnTo>
                    <a:pt x="274" y="309"/>
                  </a:lnTo>
                  <a:lnTo>
                    <a:pt x="309" y="274"/>
                  </a:lnTo>
                  <a:lnTo>
                    <a:pt x="310" y="274"/>
                  </a:lnTo>
                  <a:lnTo>
                    <a:pt x="310" y="274"/>
                  </a:lnTo>
                  <a:lnTo>
                    <a:pt x="312" y="270"/>
                  </a:lnTo>
                  <a:lnTo>
                    <a:pt x="315" y="266"/>
                  </a:lnTo>
                  <a:lnTo>
                    <a:pt x="316" y="263"/>
                  </a:lnTo>
                  <a:lnTo>
                    <a:pt x="316" y="259"/>
                  </a:lnTo>
                  <a:lnTo>
                    <a:pt x="316" y="259"/>
                  </a:lnTo>
                  <a:lnTo>
                    <a:pt x="316" y="254"/>
                  </a:lnTo>
                  <a:lnTo>
                    <a:pt x="315" y="251"/>
                  </a:lnTo>
                  <a:lnTo>
                    <a:pt x="312" y="247"/>
                  </a:lnTo>
                  <a:lnTo>
                    <a:pt x="310" y="243"/>
                  </a:lnTo>
                  <a:lnTo>
                    <a:pt x="310" y="243"/>
                  </a:lnTo>
                  <a:lnTo>
                    <a:pt x="292" y="226"/>
                  </a:lnTo>
                  <a:lnTo>
                    <a:pt x="295" y="217"/>
                  </a:lnTo>
                  <a:lnTo>
                    <a:pt x="321" y="217"/>
                  </a:lnTo>
                  <a:lnTo>
                    <a:pt x="322" y="217"/>
                  </a:lnTo>
                  <a:lnTo>
                    <a:pt x="322" y="217"/>
                  </a:lnTo>
                  <a:lnTo>
                    <a:pt x="325" y="216"/>
                  </a:lnTo>
                  <a:lnTo>
                    <a:pt x="330" y="215"/>
                  </a:lnTo>
                  <a:lnTo>
                    <a:pt x="335" y="212"/>
                  </a:lnTo>
                  <a:lnTo>
                    <a:pt x="336" y="211"/>
                  </a:lnTo>
                  <a:lnTo>
                    <a:pt x="336" y="211"/>
                  </a:lnTo>
                  <a:lnTo>
                    <a:pt x="338" y="207"/>
                  </a:lnTo>
                  <a:lnTo>
                    <a:pt x="341" y="204"/>
                  </a:lnTo>
                  <a:lnTo>
                    <a:pt x="342" y="200"/>
                  </a:lnTo>
                  <a:lnTo>
                    <a:pt x="342" y="195"/>
                  </a:lnTo>
                  <a:lnTo>
                    <a:pt x="342" y="195"/>
                  </a:lnTo>
                  <a:lnTo>
                    <a:pt x="342" y="148"/>
                  </a:lnTo>
                  <a:lnTo>
                    <a:pt x="342" y="147"/>
                  </a:lnTo>
                  <a:lnTo>
                    <a:pt x="342" y="145"/>
                  </a:lnTo>
                  <a:lnTo>
                    <a:pt x="342" y="145"/>
                  </a:lnTo>
                  <a:lnTo>
                    <a:pt x="342" y="141"/>
                  </a:lnTo>
                  <a:lnTo>
                    <a:pt x="341" y="138"/>
                  </a:lnTo>
                  <a:lnTo>
                    <a:pt x="338" y="134"/>
                  </a:lnTo>
                  <a:lnTo>
                    <a:pt x="336" y="130"/>
                  </a:lnTo>
                  <a:lnTo>
                    <a:pt x="336" y="130"/>
                  </a:lnTo>
                  <a:close/>
                  <a:moveTo>
                    <a:pt x="325" y="145"/>
                  </a:moveTo>
                  <a:lnTo>
                    <a:pt x="325" y="147"/>
                  </a:lnTo>
                  <a:lnTo>
                    <a:pt x="325" y="195"/>
                  </a:lnTo>
                  <a:lnTo>
                    <a:pt x="325" y="195"/>
                  </a:lnTo>
                  <a:lnTo>
                    <a:pt x="325" y="195"/>
                  </a:lnTo>
                  <a:lnTo>
                    <a:pt x="325" y="198"/>
                  </a:lnTo>
                  <a:lnTo>
                    <a:pt x="324" y="199"/>
                  </a:lnTo>
                  <a:lnTo>
                    <a:pt x="324" y="200"/>
                  </a:lnTo>
                  <a:lnTo>
                    <a:pt x="324" y="200"/>
                  </a:lnTo>
                  <a:lnTo>
                    <a:pt x="321" y="201"/>
                  </a:lnTo>
                  <a:lnTo>
                    <a:pt x="320" y="201"/>
                  </a:lnTo>
                  <a:lnTo>
                    <a:pt x="290" y="201"/>
                  </a:lnTo>
                  <a:lnTo>
                    <a:pt x="290" y="201"/>
                  </a:lnTo>
                  <a:lnTo>
                    <a:pt x="287" y="201"/>
                  </a:lnTo>
                  <a:lnTo>
                    <a:pt x="284" y="202"/>
                  </a:lnTo>
                  <a:lnTo>
                    <a:pt x="283" y="204"/>
                  </a:lnTo>
                  <a:lnTo>
                    <a:pt x="282" y="206"/>
                  </a:lnTo>
                  <a:lnTo>
                    <a:pt x="282" y="206"/>
                  </a:lnTo>
                  <a:lnTo>
                    <a:pt x="274" y="224"/>
                  </a:lnTo>
                  <a:lnTo>
                    <a:pt x="274" y="224"/>
                  </a:lnTo>
                  <a:lnTo>
                    <a:pt x="274" y="226"/>
                  </a:lnTo>
                  <a:lnTo>
                    <a:pt x="274" y="228"/>
                  </a:lnTo>
                  <a:lnTo>
                    <a:pt x="275" y="231"/>
                  </a:lnTo>
                  <a:lnTo>
                    <a:pt x="276" y="234"/>
                  </a:lnTo>
                  <a:lnTo>
                    <a:pt x="298" y="255"/>
                  </a:lnTo>
                  <a:lnTo>
                    <a:pt x="298" y="255"/>
                  </a:lnTo>
                  <a:lnTo>
                    <a:pt x="298" y="255"/>
                  </a:lnTo>
                  <a:lnTo>
                    <a:pt x="299" y="256"/>
                  </a:lnTo>
                  <a:lnTo>
                    <a:pt x="299" y="259"/>
                  </a:lnTo>
                  <a:lnTo>
                    <a:pt x="299" y="259"/>
                  </a:lnTo>
                  <a:lnTo>
                    <a:pt x="299" y="261"/>
                  </a:lnTo>
                  <a:lnTo>
                    <a:pt x="298" y="262"/>
                  </a:lnTo>
                  <a:lnTo>
                    <a:pt x="298" y="263"/>
                  </a:lnTo>
                  <a:lnTo>
                    <a:pt x="263" y="298"/>
                  </a:lnTo>
                  <a:lnTo>
                    <a:pt x="263" y="298"/>
                  </a:lnTo>
                  <a:lnTo>
                    <a:pt x="261" y="299"/>
                  </a:lnTo>
                  <a:lnTo>
                    <a:pt x="259" y="299"/>
                  </a:lnTo>
                  <a:lnTo>
                    <a:pt x="259" y="299"/>
                  </a:lnTo>
                  <a:lnTo>
                    <a:pt x="258" y="299"/>
                  </a:lnTo>
                  <a:lnTo>
                    <a:pt x="256" y="298"/>
                  </a:lnTo>
                  <a:lnTo>
                    <a:pt x="256" y="298"/>
                  </a:lnTo>
                  <a:lnTo>
                    <a:pt x="234" y="275"/>
                  </a:lnTo>
                  <a:lnTo>
                    <a:pt x="234" y="275"/>
                  </a:lnTo>
                  <a:lnTo>
                    <a:pt x="232" y="274"/>
                  </a:lnTo>
                  <a:lnTo>
                    <a:pt x="229" y="273"/>
                  </a:lnTo>
                  <a:lnTo>
                    <a:pt x="226" y="273"/>
                  </a:lnTo>
                  <a:lnTo>
                    <a:pt x="224" y="274"/>
                  </a:lnTo>
                  <a:lnTo>
                    <a:pt x="224" y="274"/>
                  </a:lnTo>
                  <a:lnTo>
                    <a:pt x="207" y="281"/>
                  </a:lnTo>
                  <a:lnTo>
                    <a:pt x="207" y="281"/>
                  </a:lnTo>
                  <a:lnTo>
                    <a:pt x="205" y="282"/>
                  </a:lnTo>
                  <a:lnTo>
                    <a:pt x="204" y="284"/>
                  </a:lnTo>
                  <a:lnTo>
                    <a:pt x="203" y="286"/>
                  </a:lnTo>
                  <a:lnTo>
                    <a:pt x="201" y="289"/>
                  </a:lnTo>
                  <a:lnTo>
                    <a:pt x="201" y="289"/>
                  </a:lnTo>
                  <a:lnTo>
                    <a:pt x="201" y="320"/>
                  </a:lnTo>
                  <a:lnTo>
                    <a:pt x="201" y="320"/>
                  </a:lnTo>
                  <a:lnTo>
                    <a:pt x="201" y="322"/>
                  </a:lnTo>
                  <a:lnTo>
                    <a:pt x="200" y="324"/>
                  </a:lnTo>
                  <a:lnTo>
                    <a:pt x="200" y="324"/>
                  </a:lnTo>
                  <a:lnTo>
                    <a:pt x="198" y="325"/>
                  </a:lnTo>
                  <a:lnTo>
                    <a:pt x="196" y="325"/>
                  </a:lnTo>
                  <a:lnTo>
                    <a:pt x="146" y="325"/>
                  </a:lnTo>
                  <a:lnTo>
                    <a:pt x="146" y="325"/>
                  </a:lnTo>
                  <a:lnTo>
                    <a:pt x="145" y="325"/>
                  </a:lnTo>
                  <a:lnTo>
                    <a:pt x="143" y="324"/>
                  </a:lnTo>
                  <a:lnTo>
                    <a:pt x="143" y="324"/>
                  </a:lnTo>
                  <a:lnTo>
                    <a:pt x="142" y="322"/>
                  </a:lnTo>
                  <a:lnTo>
                    <a:pt x="142" y="320"/>
                  </a:lnTo>
                  <a:lnTo>
                    <a:pt x="142" y="289"/>
                  </a:lnTo>
                  <a:lnTo>
                    <a:pt x="142" y="289"/>
                  </a:lnTo>
                  <a:lnTo>
                    <a:pt x="141" y="286"/>
                  </a:lnTo>
                  <a:lnTo>
                    <a:pt x="140" y="284"/>
                  </a:lnTo>
                  <a:lnTo>
                    <a:pt x="137" y="281"/>
                  </a:lnTo>
                  <a:lnTo>
                    <a:pt x="135" y="280"/>
                  </a:lnTo>
                  <a:lnTo>
                    <a:pt x="135" y="280"/>
                  </a:lnTo>
                  <a:lnTo>
                    <a:pt x="119" y="274"/>
                  </a:lnTo>
                  <a:lnTo>
                    <a:pt x="119" y="274"/>
                  </a:lnTo>
                  <a:lnTo>
                    <a:pt x="117" y="273"/>
                  </a:lnTo>
                  <a:lnTo>
                    <a:pt x="113" y="273"/>
                  </a:lnTo>
                  <a:lnTo>
                    <a:pt x="111" y="274"/>
                  </a:lnTo>
                  <a:lnTo>
                    <a:pt x="109" y="276"/>
                  </a:lnTo>
                  <a:lnTo>
                    <a:pt x="109" y="275"/>
                  </a:lnTo>
                  <a:lnTo>
                    <a:pt x="87" y="298"/>
                  </a:lnTo>
                  <a:lnTo>
                    <a:pt x="87" y="298"/>
                  </a:lnTo>
                  <a:lnTo>
                    <a:pt x="87" y="298"/>
                  </a:lnTo>
                  <a:lnTo>
                    <a:pt x="85" y="299"/>
                  </a:lnTo>
                  <a:lnTo>
                    <a:pt x="84" y="299"/>
                  </a:lnTo>
                  <a:lnTo>
                    <a:pt x="84" y="299"/>
                  </a:lnTo>
                  <a:lnTo>
                    <a:pt x="82" y="299"/>
                  </a:lnTo>
                  <a:lnTo>
                    <a:pt x="80" y="298"/>
                  </a:lnTo>
                  <a:lnTo>
                    <a:pt x="80" y="298"/>
                  </a:lnTo>
                  <a:lnTo>
                    <a:pt x="80" y="298"/>
                  </a:lnTo>
                  <a:lnTo>
                    <a:pt x="45" y="262"/>
                  </a:lnTo>
                  <a:lnTo>
                    <a:pt x="45" y="262"/>
                  </a:lnTo>
                  <a:lnTo>
                    <a:pt x="45" y="262"/>
                  </a:lnTo>
                  <a:lnTo>
                    <a:pt x="44" y="261"/>
                  </a:lnTo>
                  <a:lnTo>
                    <a:pt x="43" y="259"/>
                  </a:lnTo>
                  <a:lnTo>
                    <a:pt x="43" y="259"/>
                  </a:lnTo>
                  <a:lnTo>
                    <a:pt x="44" y="256"/>
                  </a:lnTo>
                  <a:lnTo>
                    <a:pt x="45" y="255"/>
                  </a:lnTo>
                  <a:lnTo>
                    <a:pt x="45" y="255"/>
                  </a:lnTo>
                  <a:lnTo>
                    <a:pt x="45" y="254"/>
                  </a:lnTo>
                  <a:lnTo>
                    <a:pt x="46" y="254"/>
                  </a:lnTo>
                  <a:lnTo>
                    <a:pt x="67" y="232"/>
                  </a:lnTo>
                  <a:lnTo>
                    <a:pt x="67" y="232"/>
                  </a:lnTo>
                  <a:lnTo>
                    <a:pt x="69" y="230"/>
                  </a:lnTo>
                  <a:lnTo>
                    <a:pt x="69" y="228"/>
                  </a:lnTo>
                  <a:lnTo>
                    <a:pt x="69" y="226"/>
                  </a:lnTo>
                  <a:lnTo>
                    <a:pt x="69" y="224"/>
                  </a:lnTo>
                  <a:lnTo>
                    <a:pt x="69" y="224"/>
                  </a:lnTo>
                  <a:lnTo>
                    <a:pt x="69" y="224"/>
                  </a:lnTo>
                  <a:lnTo>
                    <a:pt x="61" y="206"/>
                  </a:lnTo>
                  <a:lnTo>
                    <a:pt x="61" y="206"/>
                  </a:lnTo>
                  <a:lnTo>
                    <a:pt x="60" y="204"/>
                  </a:lnTo>
                  <a:lnTo>
                    <a:pt x="58" y="202"/>
                  </a:lnTo>
                  <a:lnTo>
                    <a:pt x="56" y="201"/>
                  </a:lnTo>
                  <a:lnTo>
                    <a:pt x="54" y="201"/>
                  </a:lnTo>
                  <a:lnTo>
                    <a:pt x="54" y="201"/>
                  </a:lnTo>
                  <a:lnTo>
                    <a:pt x="22" y="201"/>
                  </a:lnTo>
                  <a:lnTo>
                    <a:pt x="22" y="201"/>
                  </a:lnTo>
                  <a:lnTo>
                    <a:pt x="20" y="201"/>
                  </a:lnTo>
                  <a:lnTo>
                    <a:pt x="19" y="200"/>
                  </a:lnTo>
                  <a:lnTo>
                    <a:pt x="19" y="200"/>
                  </a:lnTo>
                  <a:lnTo>
                    <a:pt x="18" y="198"/>
                  </a:lnTo>
                  <a:lnTo>
                    <a:pt x="17" y="195"/>
                  </a:lnTo>
                  <a:lnTo>
                    <a:pt x="17" y="145"/>
                  </a:lnTo>
                  <a:lnTo>
                    <a:pt x="17" y="145"/>
                  </a:lnTo>
                  <a:lnTo>
                    <a:pt x="18" y="143"/>
                  </a:lnTo>
                  <a:lnTo>
                    <a:pt x="19" y="142"/>
                  </a:lnTo>
                  <a:lnTo>
                    <a:pt x="19" y="142"/>
                  </a:lnTo>
                  <a:lnTo>
                    <a:pt x="19" y="142"/>
                  </a:lnTo>
                  <a:lnTo>
                    <a:pt x="20" y="141"/>
                  </a:lnTo>
                  <a:lnTo>
                    <a:pt x="22" y="141"/>
                  </a:lnTo>
                  <a:lnTo>
                    <a:pt x="54" y="141"/>
                  </a:lnTo>
                  <a:lnTo>
                    <a:pt x="54" y="141"/>
                  </a:lnTo>
                  <a:lnTo>
                    <a:pt x="56" y="140"/>
                  </a:lnTo>
                  <a:lnTo>
                    <a:pt x="59" y="139"/>
                  </a:lnTo>
                  <a:lnTo>
                    <a:pt x="60" y="137"/>
                  </a:lnTo>
                  <a:lnTo>
                    <a:pt x="61" y="135"/>
                  </a:lnTo>
                  <a:lnTo>
                    <a:pt x="61" y="135"/>
                  </a:lnTo>
                  <a:lnTo>
                    <a:pt x="69" y="118"/>
                  </a:lnTo>
                  <a:lnTo>
                    <a:pt x="69" y="118"/>
                  </a:lnTo>
                  <a:lnTo>
                    <a:pt x="69" y="115"/>
                  </a:lnTo>
                  <a:lnTo>
                    <a:pt x="69" y="113"/>
                  </a:lnTo>
                  <a:lnTo>
                    <a:pt x="68" y="111"/>
                  </a:lnTo>
                  <a:lnTo>
                    <a:pt x="67" y="109"/>
                  </a:lnTo>
                  <a:lnTo>
                    <a:pt x="67" y="109"/>
                  </a:lnTo>
                  <a:lnTo>
                    <a:pt x="45" y="87"/>
                  </a:lnTo>
                  <a:lnTo>
                    <a:pt x="45" y="87"/>
                  </a:lnTo>
                  <a:lnTo>
                    <a:pt x="44" y="85"/>
                  </a:lnTo>
                  <a:lnTo>
                    <a:pt x="43" y="82"/>
                  </a:lnTo>
                  <a:lnTo>
                    <a:pt x="43" y="82"/>
                  </a:lnTo>
                  <a:lnTo>
                    <a:pt x="44" y="81"/>
                  </a:lnTo>
                  <a:lnTo>
                    <a:pt x="45" y="79"/>
                  </a:lnTo>
                  <a:lnTo>
                    <a:pt x="45" y="79"/>
                  </a:lnTo>
                  <a:lnTo>
                    <a:pt x="45" y="78"/>
                  </a:lnTo>
                  <a:lnTo>
                    <a:pt x="80" y="44"/>
                  </a:lnTo>
                  <a:lnTo>
                    <a:pt x="80" y="44"/>
                  </a:lnTo>
                  <a:lnTo>
                    <a:pt x="82" y="43"/>
                  </a:lnTo>
                  <a:lnTo>
                    <a:pt x="84" y="42"/>
                  </a:lnTo>
                  <a:lnTo>
                    <a:pt x="84" y="42"/>
                  </a:lnTo>
                  <a:lnTo>
                    <a:pt x="85" y="43"/>
                  </a:lnTo>
                  <a:lnTo>
                    <a:pt x="87" y="43"/>
                  </a:lnTo>
                  <a:lnTo>
                    <a:pt x="87" y="44"/>
                  </a:lnTo>
                  <a:lnTo>
                    <a:pt x="87" y="44"/>
                  </a:lnTo>
                  <a:lnTo>
                    <a:pt x="109" y="66"/>
                  </a:lnTo>
                  <a:lnTo>
                    <a:pt x="109" y="66"/>
                  </a:lnTo>
                  <a:lnTo>
                    <a:pt x="111" y="67"/>
                  </a:lnTo>
                  <a:lnTo>
                    <a:pt x="113" y="68"/>
                  </a:lnTo>
                  <a:lnTo>
                    <a:pt x="117" y="68"/>
                  </a:lnTo>
                  <a:lnTo>
                    <a:pt x="119" y="67"/>
                  </a:lnTo>
                  <a:lnTo>
                    <a:pt x="119" y="67"/>
                  </a:lnTo>
                  <a:lnTo>
                    <a:pt x="128" y="64"/>
                  </a:lnTo>
                  <a:lnTo>
                    <a:pt x="136" y="61"/>
                  </a:lnTo>
                  <a:lnTo>
                    <a:pt x="136" y="61"/>
                  </a:lnTo>
                  <a:lnTo>
                    <a:pt x="138" y="60"/>
                  </a:lnTo>
                  <a:lnTo>
                    <a:pt x="140" y="57"/>
                  </a:lnTo>
                  <a:lnTo>
                    <a:pt x="141" y="55"/>
                  </a:lnTo>
                  <a:lnTo>
                    <a:pt x="142" y="53"/>
                  </a:lnTo>
                  <a:lnTo>
                    <a:pt x="142" y="22"/>
                  </a:lnTo>
                  <a:lnTo>
                    <a:pt x="142" y="22"/>
                  </a:lnTo>
                  <a:lnTo>
                    <a:pt x="142" y="19"/>
                  </a:lnTo>
                  <a:lnTo>
                    <a:pt x="143" y="18"/>
                  </a:lnTo>
                  <a:lnTo>
                    <a:pt x="143" y="18"/>
                  </a:lnTo>
                  <a:lnTo>
                    <a:pt x="145" y="17"/>
                  </a:lnTo>
                  <a:lnTo>
                    <a:pt x="146" y="16"/>
                  </a:lnTo>
                  <a:lnTo>
                    <a:pt x="196" y="16"/>
                  </a:lnTo>
                  <a:lnTo>
                    <a:pt x="196" y="16"/>
                  </a:lnTo>
                  <a:lnTo>
                    <a:pt x="198" y="17"/>
                  </a:lnTo>
                  <a:lnTo>
                    <a:pt x="200" y="18"/>
                  </a:lnTo>
                  <a:lnTo>
                    <a:pt x="200" y="18"/>
                  </a:lnTo>
                  <a:lnTo>
                    <a:pt x="201" y="19"/>
                  </a:lnTo>
                  <a:lnTo>
                    <a:pt x="201" y="22"/>
                  </a:lnTo>
                  <a:lnTo>
                    <a:pt x="201" y="53"/>
                  </a:lnTo>
                  <a:lnTo>
                    <a:pt x="201" y="53"/>
                  </a:lnTo>
                  <a:lnTo>
                    <a:pt x="203" y="55"/>
                  </a:lnTo>
                  <a:lnTo>
                    <a:pt x="204" y="57"/>
                  </a:lnTo>
                  <a:lnTo>
                    <a:pt x="206" y="60"/>
                  </a:lnTo>
                  <a:lnTo>
                    <a:pt x="208" y="61"/>
                  </a:lnTo>
                  <a:lnTo>
                    <a:pt x="208" y="61"/>
                  </a:lnTo>
                  <a:lnTo>
                    <a:pt x="217" y="64"/>
                  </a:lnTo>
                  <a:lnTo>
                    <a:pt x="224" y="67"/>
                  </a:lnTo>
                  <a:lnTo>
                    <a:pt x="224" y="67"/>
                  </a:lnTo>
                  <a:lnTo>
                    <a:pt x="226" y="68"/>
                  </a:lnTo>
                  <a:lnTo>
                    <a:pt x="230" y="68"/>
                  </a:lnTo>
                  <a:lnTo>
                    <a:pt x="232" y="67"/>
                  </a:lnTo>
                  <a:lnTo>
                    <a:pt x="234" y="66"/>
                  </a:lnTo>
                  <a:lnTo>
                    <a:pt x="256" y="44"/>
                  </a:lnTo>
                  <a:lnTo>
                    <a:pt x="256" y="44"/>
                  </a:lnTo>
                  <a:lnTo>
                    <a:pt x="258" y="43"/>
                  </a:lnTo>
                  <a:lnTo>
                    <a:pt x="259" y="42"/>
                  </a:lnTo>
                  <a:lnTo>
                    <a:pt x="259" y="42"/>
                  </a:lnTo>
                  <a:lnTo>
                    <a:pt x="259" y="42"/>
                  </a:lnTo>
                  <a:lnTo>
                    <a:pt x="261" y="43"/>
                  </a:lnTo>
                  <a:lnTo>
                    <a:pt x="263" y="44"/>
                  </a:lnTo>
                  <a:lnTo>
                    <a:pt x="263" y="44"/>
                  </a:lnTo>
                  <a:lnTo>
                    <a:pt x="298" y="79"/>
                  </a:lnTo>
                  <a:lnTo>
                    <a:pt x="298" y="79"/>
                  </a:lnTo>
                  <a:lnTo>
                    <a:pt x="299" y="81"/>
                  </a:lnTo>
                  <a:lnTo>
                    <a:pt x="299" y="82"/>
                  </a:lnTo>
                  <a:lnTo>
                    <a:pt x="299" y="82"/>
                  </a:lnTo>
                  <a:lnTo>
                    <a:pt x="299" y="85"/>
                  </a:lnTo>
                  <a:lnTo>
                    <a:pt x="298" y="87"/>
                  </a:lnTo>
                  <a:lnTo>
                    <a:pt x="298" y="87"/>
                  </a:lnTo>
                  <a:lnTo>
                    <a:pt x="298" y="87"/>
                  </a:lnTo>
                  <a:lnTo>
                    <a:pt x="298" y="87"/>
                  </a:lnTo>
                  <a:lnTo>
                    <a:pt x="276" y="109"/>
                  </a:lnTo>
                  <a:lnTo>
                    <a:pt x="276" y="109"/>
                  </a:lnTo>
                  <a:lnTo>
                    <a:pt x="274" y="111"/>
                  </a:lnTo>
                  <a:lnTo>
                    <a:pt x="274" y="113"/>
                  </a:lnTo>
                  <a:lnTo>
                    <a:pt x="274" y="116"/>
                  </a:lnTo>
                  <a:lnTo>
                    <a:pt x="275" y="118"/>
                  </a:lnTo>
                  <a:lnTo>
                    <a:pt x="275" y="118"/>
                  </a:lnTo>
                  <a:lnTo>
                    <a:pt x="282" y="136"/>
                  </a:lnTo>
                  <a:lnTo>
                    <a:pt x="282" y="136"/>
                  </a:lnTo>
                  <a:lnTo>
                    <a:pt x="283" y="138"/>
                  </a:lnTo>
                  <a:lnTo>
                    <a:pt x="285" y="139"/>
                  </a:lnTo>
                  <a:lnTo>
                    <a:pt x="287" y="140"/>
                  </a:lnTo>
                  <a:lnTo>
                    <a:pt x="290" y="141"/>
                  </a:lnTo>
                  <a:lnTo>
                    <a:pt x="290" y="141"/>
                  </a:lnTo>
                  <a:lnTo>
                    <a:pt x="321" y="141"/>
                  </a:lnTo>
                  <a:lnTo>
                    <a:pt x="321" y="141"/>
                  </a:lnTo>
                  <a:lnTo>
                    <a:pt x="323" y="141"/>
                  </a:lnTo>
                  <a:lnTo>
                    <a:pt x="324" y="142"/>
                  </a:lnTo>
                  <a:lnTo>
                    <a:pt x="324" y="142"/>
                  </a:lnTo>
                  <a:lnTo>
                    <a:pt x="325" y="143"/>
                  </a:lnTo>
                  <a:lnTo>
                    <a:pt x="325" y="145"/>
                  </a:lnTo>
                  <a:lnTo>
                    <a:pt x="325" y="145"/>
                  </a:lnTo>
                  <a:close/>
                  <a:moveTo>
                    <a:pt x="245" y="139"/>
                  </a:moveTo>
                  <a:lnTo>
                    <a:pt x="245" y="139"/>
                  </a:lnTo>
                  <a:lnTo>
                    <a:pt x="242" y="132"/>
                  </a:lnTo>
                  <a:lnTo>
                    <a:pt x="237" y="126"/>
                  </a:lnTo>
                  <a:lnTo>
                    <a:pt x="233" y="119"/>
                  </a:lnTo>
                  <a:lnTo>
                    <a:pt x="228" y="114"/>
                  </a:lnTo>
                  <a:lnTo>
                    <a:pt x="222" y="109"/>
                  </a:lnTo>
                  <a:lnTo>
                    <a:pt x="216" y="104"/>
                  </a:lnTo>
                  <a:lnTo>
                    <a:pt x="209" y="100"/>
                  </a:lnTo>
                  <a:lnTo>
                    <a:pt x="203" y="97"/>
                  </a:lnTo>
                  <a:lnTo>
                    <a:pt x="203" y="97"/>
                  </a:lnTo>
                  <a:lnTo>
                    <a:pt x="195" y="94"/>
                  </a:lnTo>
                  <a:lnTo>
                    <a:pt x="187" y="92"/>
                  </a:lnTo>
                  <a:lnTo>
                    <a:pt x="180" y="91"/>
                  </a:lnTo>
                  <a:lnTo>
                    <a:pt x="171" y="91"/>
                  </a:lnTo>
                  <a:lnTo>
                    <a:pt x="171" y="91"/>
                  </a:lnTo>
                  <a:lnTo>
                    <a:pt x="163" y="91"/>
                  </a:lnTo>
                  <a:lnTo>
                    <a:pt x="156" y="92"/>
                  </a:lnTo>
                  <a:lnTo>
                    <a:pt x="148" y="94"/>
                  </a:lnTo>
                  <a:lnTo>
                    <a:pt x="141" y="97"/>
                  </a:lnTo>
                  <a:lnTo>
                    <a:pt x="141" y="97"/>
                  </a:lnTo>
                  <a:lnTo>
                    <a:pt x="131" y="102"/>
                  </a:lnTo>
                  <a:lnTo>
                    <a:pt x="121" y="109"/>
                  </a:lnTo>
                  <a:lnTo>
                    <a:pt x="112" y="117"/>
                  </a:lnTo>
                  <a:lnTo>
                    <a:pt x="105" y="126"/>
                  </a:lnTo>
                  <a:lnTo>
                    <a:pt x="99" y="137"/>
                  </a:lnTo>
                  <a:lnTo>
                    <a:pt x="95" y="148"/>
                  </a:lnTo>
                  <a:lnTo>
                    <a:pt x="93" y="159"/>
                  </a:lnTo>
                  <a:lnTo>
                    <a:pt x="92" y="170"/>
                  </a:lnTo>
                  <a:lnTo>
                    <a:pt x="92" y="170"/>
                  </a:lnTo>
                  <a:lnTo>
                    <a:pt x="92" y="179"/>
                  </a:lnTo>
                  <a:lnTo>
                    <a:pt x="93" y="187"/>
                  </a:lnTo>
                  <a:lnTo>
                    <a:pt x="95" y="194"/>
                  </a:lnTo>
                  <a:lnTo>
                    <a:pt x="98" y="201"/>
                  </a:lnTo>
                  <a:lnTo>
                    <a:pt x="98" y="201"/>
                  </a:lnTo>
                  <a:lnTo>
                    <a:pt x="101" y="209"/>
                  </a:lnTo>
                  <a:lnTo>
                    <a:pt x="105" y="215"/>
                  </a:lnTo>
                  <a:lnTo>
                    <a:pt x="110" y="222"/>
                  </a:lnTo>
                  <a:lnTo>
                    <a:pt x="115" y="227"/>
                  </a:lnTo>
                  <a:lnTo>
                    <a:pt x="121" y="232"/>
                  </a:lnTo>
                  <a:lnTo>
                    <a:pt x="128" y="237"/>
                  </a:lnTo>
                  <a:lnTo>
                    <a:pt x="134" y="241"/>
                  </a:lnTo>
                  <a:lnTo>
                    <a:pt x="141" y="244"/>
                  </a:lnTo>
                  <a:lnTo>
                    <a:pt x="141" y="244"/>
                  </a:lnTo>
                  <a:lnTo>
                    <a:pt x="148" y="248"/>
                  </a:lnTo>
                  <a:lnTo>
                    <a:pt x="156" y="249"/>
                  </a:lnTo>
                  <a:lnTo>
                    <a:pt x="163" y="250"/>
                  </a:lnTo>
                  <a:lnTo>
                    <a:pt x="171" y="251"/>
                  </a:lnTo>
                  <a:lnTo>
                    <a:pt x="171" y="251"/>
                  </a:lnTo>
                  <a:lnTo>
                    <a:pt x="180" y="250"/>
                  </a:lnTo>
                  <a:lnTo>
                    <a:pt x="187" y="249"/>
                  </a:lnTo>
                  <a:lnTo>
                    <a:pt x="195" y="248"/>
                  </a:lnTo>
                  <a:lnTo>
                    <a:pt x="203" y="244"/>
                  </a:lnTo>
                  <a:lnTo>
                    <a:pt x="203" y="244"/>
                  </a:lnTo>
                  <a:lnTo>
                    <a:pt x="209" y="241"/>
                  </a:lnTo>
                  <a:lnTo>
                    <a:pt x="216" y="237"/>
                  </a:lnTo>
                  <a:lnTo>
                    <a:pt x="222" y="232"/>
                  </a:lnTo>
                  <a:lnTo>
                    <a:pt x="228" y="227"/>
                  </a:lnTo>
                  <a:lnTo>
                    <a:pt x="233" y="222"/>
                  </a:lnTo>
                  <a:lnTo>
                    <a:pt x="238" y="215"/>
                  </a:lnTo>
                  <a:lnTo>
                    <a:pt x="242" y="209"/>
                  </a:lnTo>
                  <a:lnTo>
                    <a:pt x="245" y="201"/>
                  </a:lnTo>
                  <a:lnTo>
                    <a:pt x="245" y="201"/>
                  </a:lnTo>
                  <a:lnTo>
                    <a:pt x="248" y="194"/>
                  </a:lnTo>
                  <a:lnTo>
                    <a:pt x="250" y="187"/>
                  </a:lnTo>
                  <a:lnTo>
                    <a:pt x="251" y="179"/>
                  </a:lnTo>
                  <a:lnTo>
                    <a:pt x="251" y="170"/>
                  </a:lnTo>
                  <a:lnTo>
                    <a:pt x="251" y="170"/>
                  </a:lnTo>
                  <a:lnTo>
                    <a:pt x="251" y="163"/>
                  </a:lnTo>
                  <a:lnTo>
                    <a:pt x="250" y="155"/>
                  </a:lnTo>
                  <a:lnTo>
                    <a:pt x="248" y="148"/>
                  </a:lnTo>
                  <a:lnTo>
                    <a:pt x="245" y="140"/>
                  </a:lnTo>
                  <a:lnTo>
                    <a:pt x="245" y="139"/>
                  </a:lnTo>
                  <a:close/>
                  <a:moveTo>
                    <a:pt x="220" y="191"/>
                  </a:moveTo>
                  <a:lnTo>
                    <a:pt x="220" y="191"/>
                  </a:lnTo>
                  <a:lnTo>
                    <a:pt x="216" y="200"/>
                  </a:lnTo>
                  <a:lnTo>
                    <a:pt x="209" y="209"/>
                  </a:lnTo>
                  <a:lnTo>
                    <a:pt x="201" y="215"/>
                  </a:lnTo>
                  <a:lnTo>
                    <a:pt x="192" y="219"/>
                  </a:lnTo>
                  <a:lnTo>
                    <a:pt x="192" y="219"/>
                  </a:lnTo>
                  <a:lnTo>
                    <a:pt x="182" y="223"/>
                  </a:lnTo>
                  <a:lnTo>
                    <a:pt x="171" y="224"/>
                  </a:lnTo>
                  <a:lnTo>
                    <a:pt x="171" y="224"/>
                  </a:lnTo>
                  <a:lnTo>
                    <a:pt x="161" y="223"/>
                  </a:lnTo>
                  <a:lnTo>
                    <a:pt x="151" y="219"/>
                  </a:lnTo>
                  <a:lnTo>
                    <a:pt x="151" y="219"/>
                  </a:lnTo>
                  <a:lnTo>
                    <a:pt x="142" y="215"/>
                  </a:lnTo>
                  <a:lnTo>
                    <a:pt x="134" y="209"/>
                  </a:lnTo>
                  <a:lnTo>
                    <a:pt x="128" y="200"/>
                  </a:lnTo>
                  <a:lnTo>
                    <a:pt x="122" y="191"/>
                  </a:lnTo>
                  <a:lnTo>
                    <a:pt x="122" y="191"/>
                  </a:lnTo>
                  <a:lnTo>
                    <a:pt x="120" y="181"/>
                  </a:lnTo>
                  <a:lnTo>
                    <a:pt x="119" y="170"/>
                  </a:lnTo>
                  <a:lnTo>
                    <a:pt x="119" y="170"/>
                  </a:lnTo>
                  <a:lnTo>
                    <a:pt x="119" y="163"/>
                  </a:lnTo>
                  <a:lnTo>
                    <a:pt x="121" y="155"/>
                  </a:lnTo>
                  <a:lnTo>
                    <a:pt x="124" y="148"/>
                  </a:lnTo>
                  <a:lnTo>
                    <a:pt x="128" y="141"/>
                  </a:lnTo>
                  <a:lnTo>
                    <a:pt x="132" y="136"/>
                  </a:lnTo>
                  <a:lnTo>
                    <a:pt x="137" y="130"/>
                  </a:lnTo>
                  <a:lnTo>
                    <a:pt x="144" y="125"/>
                  </a:lnTo>
                  <a:lnTo>
                    <a:pt x="151" y="122"/>
                  </a:lnTo>
                  <a:lnTo>
                    <a:pt x="151" y="122"/>
                  </a:lnTo>
                  <a:lnTo>
                    <a:pt x="161" y="119"/>
                  </a:lnTo>
                  <a:lnTo>
                    <a:pt x="171" y="118"/>
                  </a:lnTo>
                  <a:lnTo>
                    <a:pt x="171" y="118"/>
                  </a:lnTo>
                  <a:lnTo>
                    <a:pt x="182" y="119"/>
                  </a:lnTo>
                  <a:lnTo>
                    <a:pt x="192" y="122"/>
                  </a:lnTo>
                  <a:lnTo>
                    <a:pt x="192" y="122"/>
                  </a:lnTo>
                  <a:lnTo>
                    <a:pt x="200" y="127"/>
                  </a:lnTo>
                  <a:lnTo>
                    <a:pt x="209" y="134"/>
                  </a:lnTo>
                  <a:lnTo>
                    <a:pt x="216" y="141"/>
                  </a:lnTo>
                  <a:lnTo>
                    <a:pt x="220" y="150"/>
                  </a:lnTo>
                  <a:lnTo>
                    <a:pt x="220" y="151"/>
                  </a:lnTo>
                  <a:lnTo>
                    <a:pt x="220" y="151"/>
                  </a:lnTo>
                  <a:lnTo>
                    <a:pt x="223" y="161"/>
                  </a:lnTo>
                  <a:lnTo>
                    <a:pt x="224" y="170"/>
                  </a:lnTo>
                  <a:lnTo>
                    <a:pt x="224" y="170"/>
                  </a:lnTo>
                  <a:lnTo>
                    <a:pt x="223" y="181"/>
                  </a:lnTo>
                  <a:lnTo>
                    <a:pt x="220" y="191"/>
                  </a:lnTo>
                  <a:lnTo>
                    <a:pt x="220" y="1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50" charset="-127"/>
                <a:cs typeface="+mn-cs"/>
              </a:endParaRP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55D86856-532D-4809-A8B7-10D158D80366}"/>
              </a:ext>
            </a:extLst>
          </p:cNvPr>
          <p:cNvSpPr txBox="1"/>
          <p:nvPr/>
        </p:nvSpPr>
        <p:spPr>
          <a:xfrm>
            <a:off x="1388325" y="2651598"/>
            <a:ext cx="4122914" cy="55399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ko-KR"/>
            </a:defPPr>
            <a:lvl1pPr marR="0" lvl="0" indent="0" algn="ctr" fontAlgn="auto" latinLnBrk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1" i="0" u="none" strike="noStrike" kern="0" cap="none" spc="-50" normalizeH="0" baseline="0">
                <a:ln>
                  <a:solidFill>
                    <a:srgbClr val="0071CF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b="1" i="0" u="none" strike="noStrike" kern="0" cap="none" spc="0" normalizeH="0" baseline="0" noProof="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BusanBada" panose="02000603000000000000" pitchFamily="2" charset="-127"/>
                <a:cs typeface="+mn-cs"/>
              </a:rPr>
              <a:t> </a:t>
            </a:r>
            <a:r>
              <a:rPr kumimoji="0" lang="en-US" altLang="ko-KR" sz="3600" b="1" i="0" u="none" strike="noStrike" kern="0" cap="none" spc="0" normalizeH="0" baseline="0" noProof="0" dirty="0" smtClean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BusanBada" panose="02000603000000000000" pitchFamily="2" charset="-127"/>
                <a:cs typeface="+mn-cs"/>
              </a:rPr>
              <a:t>C</a:t>
            </a:r>
            <a:r>
              <a:rPr kumimoji="0" lang="en-US" altLang="ko-KR" sz="2800" b="1" i="0" u="none" strike="noStrike" kern="0" cap="none" spc="0" normalizeH="0" baseline="0" noProof="0" dirty="0" smtClean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BusanBada" panose="02000603000000000000" pitchFamily="2" charset="-127"/>
                <a:cs typeface="+mn-cs"/>
              </a:rPr>
              <a:t>redit </a:t>
            </a:r>
            <a:r>
              <a:rPr kumimoji="0" lang="en-US" altLang="ko-KR" sz="3200" b="1" i="0" u="none" strike="noStrike" kern="0" cap="none" spc="0" normalizeH="0" baseline="0" noProof="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BusanBada" panose="02000603000000000000" pitchFamily="2" charset="-127"/>
                <a:cs typeface="+mn-cs"/>
              </a:rPr>
              <a:t>R</a:t>
            </a:r>
            <a:r>
              <a:rPr kumimoji="0" lang="en-US" altLang="ko-KR" sz="2800" b="1" i="0" u="none" strike="noStrike" kern="0" cap="none" spc="0" normalizeH="0" baseline="0" noProof="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BusanBada" panose="02000603000000000000" pitchFamily="2" charset="-127"/>
                <a:cs typeface="+mn-cs"/>
              </a:rPr>
              <a:t>ating </a:t>
            </a:r>
            <a:r>
              <a:rPr kumimoji="0" lang="en-US" altLang="ko-KR" sz="3200" b="1" i="0" u="none" strike="noStrike" kern="0" cap="none" spc="0" normalizeH="0" baseline="0" noProof="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BusanBada" panose="02000603000000000000" pitchFamily="2" charset="-127"/>
                <a:cs typeface="+mn-cs"/>
              </a:rPr>
              <a:t>S</a:t>
            </a:r>
            <a:r>
              <a:rPr kumimoji="0" lang="en-US" altLang="ko-KR" sz="2800" b="1" i="0" u="none" strike="noStrike" kern="0" cap="none" spc="0" normalizeH="0" baseline="0" noProof="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BusanBada" panose="02000603000000000000" pitchFamily="2" charset="-127"/>
                <a:cs typeface="+mn-cs"/>
              </a:rPr>
              <a:t>ystem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55D86856-532D-4809-A8B7-10D158D80366}"/>
              </a:ext>
            </a:extLst>
          </p:cNvPr>
          <p:cNvSpPr txBox="1"/>
          <p:nvPr/>
        </p:nvSpPr>
        <p:spPr>
          <a:xfrm>
            <a:off x="8133451" y="2694609"/>
            <a:ext cx="1058169" cy="492443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ko-KR"/>
            </a:defPPr>
            <a:lvl1pPr marR="0" lvl="0" indent="0" algn="ctr" fontAlgn="auto" latinLnBrk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1" i="0" u="none" strike="noStrike" kern="0" cap="none" spc="-50" normalizeH="0" baseline="0">
                <a:ln>
                  <a:solidFill>
                    <a:srgbClr val="0071CF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200" b="1" i="0" u="none" strike="noStrike" kern="0" cap="none" spc="300" normalizeH="0" baseline="0" noProof="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BusanBada" panose="02000603000000000000" pitchFamily="2" charset="-127"/>
                <a:cs typeface="+mn-cs"/>
              </a:rPr>
              <a:t>KTRS</a:t>
            </a:r>
          </a:p>
        </p:txBody>
      </p:sp>
      <p:pic>
        <p:nvPicPr>
          <p:cNvPr id="42" name="그림 4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64195" y="2258138"/>
            <a:ext cx="385060" cy="360066"/>
          </a:xfrm>
          <a:prstGeom prst="rect">
            <a:avLst/>
          </a:prstGeom>
        </p:spPr>
      </p:pic>
      <p:sp>
        <p:nvSpPr>
          <p:cNvPr id="43" name="이등변 삼각형 42"/>
          <p:cNvSpPr/>
          <p:nvPr/>
        </p:nvSpPr>
        <p:spPr>
          <a:xfrm rot="10800000">
            <a:off x="3360912" y="3257156"/>
            <a:ext cx="254930" cy="136458"/>
          </a:xfrm>
          <a:prstGeom prst="triangle">
            <a:avLst/>
          </a:prstGeom>
          <a:solidFill>
            <a:srgbClr val="C5C5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grpSp>
        <p:nvGrpSpPr>
          <p:cNvPr id="44" name="그룹 43"/>
          <p:cNvGrpSpPr/>
          <p:nvPr/>
        </p:nvGrpSpPr>
        <p:grpSpPr>
          <a:xfrm>
            <a:off x="1463353" y="3641472"/>
            <a:ext cx="4319091" cy="1896172"/>
            <a:chOff x="1145072" y="3576287"/>
            <a:chExt cx="4319091" cy="1896172"/>
          </a:xfrm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xmlns="" id="{55D86856-532D-4809-A8B7-10D158D80366}"/>
                </a:ext>
              </a:extLst>
            </p:cNvPr>
            <p:cNvSpPr txBox="1"/>
            <p:nvPr/>
          </p:nvSpPr>
          <p:spPr>
            <a:xfrm>
              <a:off x="1145072" y="3576287"/>
              <a:ext cx="4319091" cy="307777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>
              <a:defPPr>
                <a:defRPr lang="ko-KR"/>
              </a:defPPr>
              <a:lvl1pPr marR="0" lvl="0" indent="0" algn="ctr" fontAlgn="auto" latinLnBrk="0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1" i="0" u="none" strike="noStrike" kern="0" cap="none" spc="-50" normalizeH="0" baseline="0">
                  <a:ln>
                    <a:solidFill>
                      <a:srgbClr val="0071CF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</a:defRPr>
              </a:lvl1pPr>
            </a:lstStyle>
            <a:p>
              <a:pPr marL="180000" marR="0" lvl="0" indent="-180000" algn="l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altLang="ko-KR" sz="2000" b="0" i="0" u="none" strike="noStrike" kern="0" cap="none" spc="-60" normalizeH="0" noProof="0" dirty="0">
                  <a:ln>
                    <a:solidFill>
                      <a:prstClr val="white">
                        <a:alpha val="0"/>
                      </a:prstClr>
                    </a:solidFill>
                  </a:ln>
                  <a:gradFill>
                    <a:gsLst>
                      <a:gs pos="78082">
                        <a:prstClr val="black">
                          <a:lumMod val="75000"/>
                          <a:lumOff val="25000"/>
                        </a:prstClr>
                      </a:gs>
                      <a:gs pos="68493">
                        <a:prstClr val="black">
                          <a:lumMod val="75000"/>
                          <a:lumOff val="25000"/>
                        </a:prst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libri" panose="020F0502020204030204" pitchFamily="34" charset="0"/>
                  <a:ea typeface="BusanBada" panose="02000603000000000000" pitchFamily="2" charset="-127"/>
                  <a:cs typeface="+mn-cs"/>
                </a:rPr>
                <a:t> Forecast Corporation’s </a:t>
              </a:r>
              <a:r>
                <a:rPr kumimoji="0" lang="en-US" altLang="ko-KR" sz="2000" b="0" i="0" u="none" strike="noStrike" kern="0" cap="none" spc="-60" normalizeH="0" noProof="0" dirty="0" smtClean="0">
                  <a:ln>
                    <a:solidFill>
                      <a:prstClr val="white">
                        <a:alpha val="0"/>
                      </a:prstClr>
                    </a:solidFill>
                  </a:ln>
                  <a:gradFill>
                    <a:gsLst>
                      <a:gs pos="78082">
                        <a:prstClr val="black">
                          <a:lumMod val="75000"/>
                          <a:lumOff val="25000"/>
                        </a:prstClr>
                      </a:gs>
                      <a:gs pos="68493">
                        <a:prstClr val="black">
                          <a:lumMod val="75000"/>
                          <a:lumOff val="25000"/>
                        </a:prst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libri" panose="020F0502020204030204" pitchFamily="34" charset="0"/>
                  <a:ea typeface="BusanBada" panose="02000603000000000000" pitchFamily="2" charset="-127"/>
                  <a:cs typeface="+mn-cs"/>
                </a:rPr>
                <a:t>Insolvency</a:t>
              </a:r>
              <a:endParaRPr kumimoji="0" lang="en-US" altLang="ko-KR" sz="2000" b="0" i="0" u="none" strike="noStrike" kern="0" cap="none" spc="-60" normalizeH="0" noProof="0" dirty="0">
                <a:ln>
                  <a:solidFill>
                    <a:prstClr val="white">
                      <a:alpha val="0"/>
                    </a:prstClr>
                  </a:solidFill>
                </a:ln>
                <a:gradFill>
                  <a:gsLst>
                    <a:gs pos="78082">
                      <a:prstClr val="black">
                        <a:lumMod val="75000"/>
                        <a:lumOff val="25000"/>
                      </a:prstClr>
                    </a:gs>
                    <a:gs pos="68493">
                      <a:prstClr val="black">
                        <a:lumMod val="75000"/>
                        <a:lumOff val="25000"/>
                      </a:prstClr>
                    </a:gs>
                  </a:gsLst>
                  <a:lin ang="5400000" scaled="1"/>
                </a:gradFill>
                <a:effectLst/>
                <a:uLnTx/>
                <a:uFillTx/>
                <a:latin typeface="Calibri" panose="020F0502020204030204" pitchFamily="34" charset="0"/>
                <a:ea typeface="BusanBada" panose="02000603000000000000" pitchFamily="2" charset="-127"/>
                <a:cs typeface="+mn-cs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xmlns="" id="{55D86856-532D-4809-A8B7-10D158D80366}"/>
                </a:ext>
              </a:extLst>
            </p:cNvPr>
            <p:cNvSpPr txBox="1"/>
            <p:nvPr/>
          </p:nvSpPr>
          <p:spPr>
            <a:xfrm>
              <a:off x="1145072" y="4250415"/>
              <a:ext cx="4319091" cy="526298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>
              <a:defPPr>
                <a:defRPr lang="ko-KR"/>
              </a:defPPr>
              <a:lvl1pPr marR="0" lvl="0" indent="0" algn="ctr" fontAlgn="auto" latinLnBrk="0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1" i="0" u="none" strike="noStrike" kern="0" cap="none" spc="-50" normalizeH="0" baseline="0">
                  <a:ln>
                    <a:solidFill>
                      <a:srgbClr val="0071CF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</a:defRPr>
              </a:lvl1pPr>
            </a:lstStyle>
            <a:p>
              <a:pPr marL="180000" marR="0" lvl="0" indent="-18000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altLang="ko-KR" sz="2000" b="0" i="0" u="none" strike="noStrike" kern="0" cap="none" spc="-60" normalizeH="0" noProof="0" dirty="0" smtClean="0">
                  <a:ln>
                    <a:solidFill>
                      <a:prstClr val="white">
                        <a:alpha val="0"/>
                      </a:prstClr>
                    </a:solidFill>
                  </a:ln>
                  <a:gradFill>
                    <a:gsLst>
                      <a:gs pos="78082">
                        <a:prstClr val="black">
                          <a:lumMod val="75000"/>
                          <a:lumOff val="25000"/>
                        </a:prstClr>
                      </a:gs>
                      <a:gs pos="68493">
                        <a:prstClr val="black">
                          <a:lumMod val="75000"/>
                          <a:lumOff val="25000"/>
                        </a:prst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libri" panose="020F0502020204030204" pitchFamily="34" charset="0"/>
                  <a:ea typeface="BusanBada" panose="02000603000000000000" pitchFamily="2" charset="-127"/>
                  <a:cs typeface="+mn-cs"/>
                </a:rPr>
                <a:t>Focus on Company’s Past history</a:t>
              </a:r>
              <a:br>
                <a:rPr kumimoji="0" lang="en-US" altLang="ko-KR" sz="2000" b="0" i="0" u="none" strike="noStrike" kern="0" cap="none" spc="-60" normalizeH="0" noProof="0" dirty="0" smtClean="0">
                  <a:ln>
                    <a:solidFill>
                      <a:prstClr val="white">
                        <a:alpha val="0"/>
                      </a:prstClr>
                    </a:solidFill>
                  </a:ln>
                  <a:gradFill>
                    <a:gsLst>
                      <a:gs pos="78082">
                        <a:prstClr val="black">
                          <a:lumMod val="75000"/>
                          <a:lumOff val="25000"/>
                        </a:prstClr>
                      </a:gs>
                      <a:gs pos="68493">
                        <a:prstClr val="black">
                          <a:lumMod val="75000"/>
                          <a:lumOff val="25000"/>
                        </a:prst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libri" panose="020F0502020204030204" pitchFamily="34" charset="0"/>
                  <a:ea typeface="BusanBada" panose="02000603000000000000" pitchFamily="2" charset="-127"/>
                  <a:cs typeface="+mn-cs"/>
                </a:rPr>
              </a:br>
              <a:r>
                <a:rPr kumimoji="0" lang="en-US" altLang="ko-KR" sz="1800" b="0" i="0" u="none" strike="noStrike" kern="0" cap="none" spc="-60" normalizeH="0" noProof="0" dirty="0" smtClean="0">
                  <a:ln>
                    <a:solidFill>
                      <a:prstClr val="white">
                        <a:alpha val="0"/>
                      </a:prstClr>
                    </a:solidFill>
                  </a:ln>
                  <a:gradFill>
                    <a:gsLst>
                      <a:gs pos="78082">
                        <a:prstClr val="black">
                          <a:lumMod val="75000"/>
                          <a:lumOff val="25000"/>
                        </a:prstClr>
                      </a:gs>
                      <a:gs pos="68493">
                        <a:prstClr val="black">
                          <a:lumMod val="75000"/>
                          <a:lumOff val="25000"/>
                        </a:prst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libri" panose="020F0502020204030204" pitchFamily="34" charset="0"/>
                  <a:ea typeface="BusanBada" panose="02000603000000000000" pitchFamily="2" charset="-127"/>
                  <a:cs typeface="+mn-cs"/>
                </a:rPr>
                <a:t>ex) Financial records Business Feasibility  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xmlns="" id="{55D86856-532D-4809-A8B7-10D158D80366}"/>
                </a:ext>
              </a:extLst>
            </p:cNvPr>
            <p:cNvSpPr txBox="1"/>
            <p:nvPr/>
          </p:nvSpPr>
          <p:spPr>
            <a:xfrm>
              <a:off x="1145072" y="5164682"/>
              <a:ext cx="4319091" cy="307777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>
              <a:defPPr>
                <a:defRPr lang="ko-KR"/>
              </a:defPPr>
              <a:lvl1pPr marR="0" lvl="0" indent="0" algn="ctr" fontAlgn="auto" latinLnBrk="0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1" i="0" u="none" strike="noStrike" kern="0" cap="none" spc="-50" normalizeH="0" baseline="0">
                  <a:ln>
                    <a:solidFill>
                      <a:srgbClr val="0071CF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</a:defRPr>
              </a:lvl1pPr>
            </a:lstStyle>
            <a:p>
              <a:pPr marL="180000" marR="0" lvl="0" indent="-180000" algn="l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altLang="ko-KR" sz="2000" b="0" i="0" u="none" strike="noStrike" kern="0" cap="none" spc="-60" normalizeH="0" noProof="0" dirty="0" smtClean="0">
                  <a:ln>
                    <a:solidFill>
                      <a:prstClr val="white">
                        <a:alpha val="0"/>
                      </a:prstClr>
                    </a:solidFill>
                  </a:ln>
                  <a:gradFill>
                    <a:gsLst>
                      <a:gs pos="78082">
                        <a:prstClr val="black">
                          <a:lumMod val="75000"/>
                          <a:lumOff val="25000"/>
                        </a:prstClr>
                      </a:gs>
                      <a:gs pos="68493">
                        <a:prstClr val="black">
                          <a:lumMod val="75000"/>
                          <a:lumOff val="25000"/>
                        </a:prst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libri" panose="020F0502020204030204" pitchFamily="34" charset="0"/>
                  <a:ea typeface="BusanBada" panose="02000603000000000000" pitchFamily="2" charset="-127"/>
                  <a:cs typeface="+mn-cs"/>
                </a:rPr>
                <a:t> </a:t>
              </a:r>
              <a:r>
                <a:rPr kumimoji="0" lang="en-US" altLang="ko-KR" sz="2000" b="0" i="0" u="none" strike="noStrike" kern="0" cap="none" spc="-60" normalizeH="0" noProof="0" dirty="0">
                  <a:ln>
                    <a:solidFill>
                      <a:prstClr val="white">
                        <a:alpha val="0"/>
                      </a:prstClr>
                    </a:solidFill>
                  </a:ln>
                  <a:gradFill>
                    <a:gsLst>
                      <a:gs pos="78082">
                        <a:prstClr val="black">
                          <a:lumMod val="75000"/>
                          <a:lumOff val="25000"/>
                        </a:prstClr>
                      </a:gs>
                      <a:gs pos="68493">
                        <a:prstClr val="black">
                          <a:lumMod val="75000"/>
                          <a:lumOff val="25000"/>
                        </a:prst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libri" panose="020F0502020204030204" pitchFamily="34" charset="0"/>
                  <a:ea typeface="BusanBada" panose="02000603000000000000" pitchFamily="2" charset="-127"/>
                  <a:cs typeface="+mn-cs"/>
                </a:rPr>
                <a:t>Financial Measures are dominant</a:t>
              </a:r>
            </a:p>
          </p:txBody>
        </p:sp>
      </p:grpSp>
      <p:grpSp>
        <p:nvGrpSpPr>
          <p:cNvPr id="48" name="그룹 47"/>
          <p:cNvGrpSpPr/>
          <p:nvPr/>
        </p:nvGrpSpPr>
        <p:grpSpPr>
          <a:xfrm>
            <a:off x="6554923" y="3565953"/>
            <a:ext cx="5210204" cy="2201944"/>
            <a:chOff x="6736077" y="3314676"/>
            <a:chExt cx="5210204" cy="2201944"/>
          </a:xfrm>
        </p:grpSpPr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xmlns="" id="{55D86856-532D-4809-A8B7-10D158D80366}"/>
                </a:ext>
              </a:extLst>
            </p:cNvPr>
            <p:cNvSpPr txBox="1"/>
            <p:nvPr/>
          </p:nvSpPr>
          <p:spPr>
            <a:xfrm>
              <a:off x="6736077" y="3314676"/>
              <a:ext cx="5210204" cy="830997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>
              <a:defPPr>
                <a:defRPr lang="ko-KR"/>
              </a:defPPr>
              <a:lvl1pPr marR="0" lvl="0" indent="0" algn="ctr" fontAlgn="auto" latinLnBrk="0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1" i="0" u="none" strike="noStrike" kern="0" cap="none" spc="-50" normalizeH="0" baseline="0">
                  <a:ln>
                    <a:solidFill>
                      <a:srgbClr val="0071CF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</a:defRPr>
              </a:lvl1pPr>
            </a:lstStyle>
            <a:p>
              <a:pPr marL="180000" marR="0" lvl="0" indent="-18000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altLang="ko-KR" sz="2000" i="0" u="none" strike="noStrike" kern="0" cap="none" spc="-60" normalizeH="0" noProof="0" dirty="0" smtClean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rgbClr val="235699"/>
                  </a:solidFill>
                  <a:effectLst/>
                  <a:uLnTx/>
                  <a:uFillTx/>
                  <a:latin typeface="Calibri" panose="020F0502020204030204" pitchFamily="34" charset="0"/>
                  <a:ea typeface="BusanBada" panose="02000603000000000000" pitchFamily="2" charset="-127"/>
                </a:rPr>
                <a:t>Forecast </a:t>
              </a:r>
              <a:r>
                <a:rPr kumimoji="0" lang="en-US" altLang="ko-KR" sz="2000" i="0" u="none" strike="noStrike" kern="0" cap="none" spc="-60" normalizeH="0" noProof="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rgbClr val="235699"/>
                  </a:solidFill>
                  <a:effectLst/>
                  <a:uLnTx/>
                  <a:uFillTx/>
                  <a:latin typeface="Calibri" panose="020F0502020204030204" pitchFamily="34" charset="0"/>
                  <a:ea typeface="BusanBada" panose="02000603000000000000" pitchFamily="2" charset="-127"/>
                </a:rPr>
                <a:t>Technology </a:t>
              </a:r>
              <a:r>
                <a:rPr kumimoji="0" lang="en-US" altLang="ko-KR" sz="2000" i="0" u="none" strike="noStrike" kern="0" cap="none" spc="-60" normalizeH="0" noProof="0" dirty="0" smtClean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rgbClr val="235699"/>
                  </a:solidFill>
                  <a:effectLst/>
                  <a:uLnTx/>
                  <a:uFillTx/>
                  <a:latin typeface="Calibri" panose="020F0502020204030204" pitchFamily="34" charset="0"/>
                  <a:ea typeface="BusanBada" panose="02000603000000000000" pitchFamily="2" charset="-127"/>
                </a:rPr>
                <a:t>Commercialization</a:t>
              </a:r>
            </a:p>
            <a:p>
              <a:pPr marL="180000" marR="0" lvl="0" indent="-18000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en-US" altLang="ko-KR" sz="2000" i="0" u="none" strike="noStrike" kern="0" cap="none" spc="-60" normalizeH="0" noProof="0" dirty="0" smtClean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rgbClr val="235699"/>
                </a:solidFill>
                <a:effectLst/>
                <a:uLnTx/>
                <a:uFillTx/>
                <a:latin typeface="Calibri" panose="020F0502020204030204" pitchFamily="34" charset="0"/>
                <a:ea typeface="BusanBada" panose="02000603000000000000" pitchFamily="2" charset="-127"/>
              </a:endParaRPr>
            </a:p>
            <a:p>
              <a:pPr marL="180000" indent="-180000" algn="l">
                <a:lnSpc>
                  <a:spcPct val="90000"/>
                </a:lnSpc>
                <a:spcBef>
                  <a:spcPts val="0"/>
                </a:spcBef>
                <a:buFont typeface="Arial" panose="020B0604020202020204" pitchFamily="34" charset="0"/>
                <a:buChar char="•"/>
                <a:defRPr/>
              </a:pPr>
              <a:r>
                <a:rPr lang="en-US" altLang="ko-KR" sz="2000" spc="-6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rgbClr val="235699"/>
                  </a:solidFill>
                  <a:latin typeface="Calibri" panose="020F0502020204030204" pitchFamily="34" charset="0"/>
                  <a:ea typeface="BusanBada" panose="02000603000000000000" pitchFamily="2" charset="-127"/>
                </a:rPr>
                <a:t>Prospect and Corporation’s </a:t>
              </a:r>
              <a:r>
                <a:rPr lang="en-US" altLang="ko-KR" sz="2000" spc="-60" dirty="0" smtClean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rgbClr val="235699"/>
                  </a:solidFill>
                  <a:latin typeface="Calibri" panose="020F0502020204030204" pitchFamily="34" charset="0"/>
                  <a:ea typeface="BusanBada" panose="02000603000000000000" pitchFamily="2" charset="-127"/>
                </a:rPr>
                <a:t>Insolvency</a:t>
              </a:r>
              <a:r>
                <a:rPr kumimoji="0" lang="en-US" altLang="ko-KR" sz="2000" i="0" u="none" strike="noStrike" kern="0" cap="none" spc="-60" normalizeH="0" noProof="0" dirty="0" smtClean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rgbClr val="235699"/>
                  </a:solidFill>
                  <a:effectLst/>
                  <a:uLnTx/>
                  <a:uFillTx/>
                  <a:latin typeface="Calibri" panose="020F0502020204030204" pitchFamily="34" charset="0"/>
                  <a:ea typeface="BusanBada" panose="02000603000000000000" pitchFamily="2" charset="-127"/>
                </a:rPr>
                <a:t> </a:t>
              </a:r>
              <a:endParaRPr kumimoji="0" lang="en-US" altLang="ko-KR" sz="2000" i="0" u="none" strike="noStrike" kern="0" cap="none" spc="-60" normalizeH="0" noProof="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rgbClr val="235699"/>
                </a:solidFill>
                <a:effectLst/>
                <a:uLnTx/>
                <a:uFillTx/>
                <a:latin typeface="Calibri" panose="020F0502020204030204" pitchFamily="34" charset="0"/>
                <a:ea typeface="BusanBada" panose="02000603000000000000" pitchFamily="2" charset="-127"/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xmlns="" id="{55D86856-532D-4809-A8B7-10D158D80366}"/>
                </a:ext>
              </a:extLst>
            </p:cNvPr>
            <p:cNvSpPr txBox="1"/>
            <p:nvPr/>
          </p:nvSpPr>
          <p:spPr>
            <a:xfrm>
              <a:off x="6736077" y="4272914"/>
              <a:ext cx="5210204" cy="526298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>
              <a:defPPr>
                <a:defRPr lang="ko-KR"/>
              </a:defPPr>
              <a:lvl1pPr marR="0" lvl="0" indent="0" algn="ctr" fontAlgn="auto" latinLnBrk="0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1" i="0" u="none" strike="noStrike" kern="0" cap="none" spc="-50" normalizeH="0" baseline="0">
                  <a:ln>
                    <a:solidFill>
                      <a:srgbClr val="0071CF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</a:defRPr>
              </a:lvl1pPr>
            </a:lstStyle>
            <a:p>
              <a:pPr marL="180000" marR="0" lvl="0" indent="-18000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altLang="ko-KR" sz="2000" i="0" u="none" strike="noStrike" kern="0" cap="none" spc="-60" normalizeH="0" noProof="0" dirty="0" smtClean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rgbClr val="235699"/>
                  </a:solidFill>
                  <a:effectLst/>
                  <a:uLnTx/>
                  <a:uFillTx/>
                  <a:latin typeface="Calibri" panose="020F0502020204030204" pitchFamily="34" charset="0"/>
                  <a:ea typeface="BusanBada" panose="02000603000000000000" pitchFamily="2" charset="-127"/>
                  <a:cs typeface="+mn-cs"/>
                </a:rPr>
                <a:t>Focus </a:t>
              </a:r>
              <a:r>
                <a:rPr kumimoji="0" lang="en-US" altLang="ko-KR" sz="2000" i="0" u="none" strike="noStrike" kern="0" cap="none" spc="-60" normalizeH="0" noProof="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rgbClr val="235699"/>
                  </a:solidFill>
                  <a:effectLst/>
                  <a:uLnTx/>
                  <a:uFillTx/>
                  <a:latin typeface="Calibri" panose="020F0502020204030204" pitchFamily="34" charset="0"/>
                  <a:ea typeface="BusanBada" panose="02000603000000000000" pitchFamily="2" charset="-127"/>
                  <a:cs typeface="+mn-cs"/>
                </a:rPr>
                <a:t>on Company’s Future </a:t>
              </a:r>
              <a:r>
                <a:rPr kumimoji="0" lang="en-US" altLang="ko-KR" sz="2000" i="0" u="none" strike="noStrike" kern="0" cap="none" spc="-60" normalizeH="0" noProof="0" dirty="0" smtClean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rgbClr val="235699"/>
                  </a:solidFill>
                  <a:effectLst/>
                  <a:uLnTx/>
                  <a:uFillTx/>
                  <a:latin typeface="Calibri" panose="020F0502020204030204" pitchFamily="34" charset="0"/>
                  <a:ea typeface="BusanBada" panose="02000603000000000000" pitchFamily="2" charset="-127"/>
                  <a:cs typeface="+mn-cs"/>
                </a:rPr>
                <a:t>Potential</a:t>
              </a:r>
              <a:br>
                <a:rPr kumimoji="0" lang="en-US" altLang="ko-KR" sz="2000" i="0" u="none" strike="noStrike" kern="0" cap="none" spc="-60" normalizeH="0" noProof="0" dirty="0" smtClean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rgbClr val="235699"/>
                  </a:solidFill>
                  <a:effectLst/>
                  <a:uLnTx/>
                  <a:uFillTx/>
                  <a:latin typeface="Calibri" panose="020F0502020204030204" pitchFamily="34" charset="0"/>
                  <a:ea typeface="BusanBada" panose="02000603000000000000" pitchFamily="2" charset="-127"/>
                  <a:cs typeface="+mn-cs"/>
                </a:rPr>
              </a:br>
              <a:r>
                <a:rPr kumimoji="0" lang="en-US" altLang="ko-KR" sz="1800" i="0" u="none" strike="noStrike" kern="0" cap="none" spc="-60" normalizeH="0" noProof="0" dirty="0" smtClean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rgbClr val="235699"/>
                  </a:solidFill>
                  <a:effectLst/>
                  <a:uLnTx/>
                  <a:uFillTx/>
                  <a:latin typeface="Calibri" panose="020F0502020204030204" pitchFamily="34" charset="0"/>
                  <a:ea typeface="BusanBada" panose="02000603000000000000" pitchFamily="2" charset="-127"/>
                  <a:cs typeface="+mn-cs"/>
                </a:rPr>
                <a:t>ex</a:t>
              </a:r>
              <a:r>
                <a:rPr kumimoji="0" lang="en-US" altLang="ko-KR" sz="1800" i="0" u="none" strike="noStrike" kern="0" cap="none" spc="-60" normalizeH="0" noProof="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rgbClr val="235699"/>
                  </a:solidFill>
                  <a:effectLst/>
                  <a:uLnTx/>
                  <a:uFillTx/>
                  <a:latin typeface="Calibri" panose="020F0502020204030204" pitchFamily="34" charset="0"/>
                  <a:ea typeface="BusanBada" panose="02000603000000000000" pitchFamily="2" charset="-127"/>
                  <a:cs typeface="+mn-cs"/>
                </a:rPr>
                <a:t>) Technology Excellence, Business </a:t>
              </a:r>
              <a:r>
                <a:rPr kumimoji="0" lang="en-US" altLang="ko-KR" sz="1800" i="0" u="none" strike="noStrike" kern="0" cap="none" spc="-60" normalizeH="0" noProof="0" dirty="0" smtClean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rgbClr val="235699"/>
                  </a:solidFill>
                  <a:effectLst/>
                  <a:uLnTx/>
                  <a:uFillTx/>
                  <a:latin typeface="Calibri" panose="020F0502020204030204" pitchFamily="34" charset="0"/>
                  <a:ea typeface="BusanBada" panose="02000603000000000000" pitchFamily="2" charset="-127"/>
                  <a:cs typeface="+mn-cs"/>
                </a:rPr>
                <a:t>Feasibility</a:t>
              </a:r>
              <a:endParaRPr kumimoji="0" lang="en-US" altLang="ko-KR" sz="1800" i="0" u="none" strike="noStrike" kern="0" cap="none" spc="-60" normalizeH="0" noProof="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rgbClr val="235699"/>
                </a:solidFill>
                <a:effectLst/>
                <a:uLnTx/>
                <a:uFillTx/>
                <a:latin typeface="Calibri" panose="020F0502020204030204" pitchFamily="34" charset="0"/>
                <a:ea typeface="BusanBada" panose="02000603000000000000" pitchFamily="2" charset="-127"/>
                <a:cs typeface="+mn-cs"/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xmlns="" id="{55D86856-532D-4809-A8B7-10D158D80366}"/>
                </a:ext>
              </a:extLst>
            </p:cNvPr>
            <p:cNvSpPr txBox="1"/>
            <p:nvPr/>
          </p:nvSpPr>
          <p:spPr>
            <a:xfrm>
              <a:off x="6736077" y="5116510"/>
              <a:ext cx="5210204" cy="40011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>
              <a:defPPr>
                <a:defRPr lang="ko-KR"/>
              </a:defPPr>
              <a:lvl1pPr marR="0" lvl="0" indent="0" algn="ctr" fontAlgn="auto" latinLnBrk="0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1" i="0" u="none" strike="noStrike" kern="0" cap="none" spc="-50" normalizeH="0" baseline="0">
                  <a:ln>
                    <a:solidFill>
                      <a:srgbClr val="0071CF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</a:defRPr>
              </a:lvl1pPr>
            </a:lstStyle>
            <a:p>
              <a:pPr marL="180000" marR="0" lvl="0" indent="-18000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altLang="ko-KR" sz="2000" i="0" u="none" strike="noStrike" kern="0" cap="none" spc="-60" normalizeH="0" noProof="0" dirty="0" smtClean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rgbClr val="235699"/>
                  </a:solidFill>
                  <a:effectLst/>
                  <a:uLnTx/>
                  <a:uFillTx/>
                  <a:latin typeface="Calibri" panose="020F0502020204030204" pitchFamily="34" charset="0"/>
                  <a:ea typeface="BusanBada" panose="02000603000000000000" pitchFamily="2" charset="-127"/>
                  <a:cs typeface="+mn-cs"/>
                </a:rPr>
                <a:t>Non-Financial </a:t>
              </a:r>
              <a:r>
                <a:rPr kumimoji="0" lang="en-US" altLang="ko-KR" sz="2000" i="0" u="none" strike="noStrike" kern="0" cap="none" spc="-60" normalizeH="0" noProof="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rgbClr val="235699"/>
                  </a:solidFill>
                  <a:effectLst/>
                  <a:uLnTx/>
                  <a:uFillTx/>
                  <a:latin typeface="Calibri" panose="020F0502020204030204" pitchFamily="34" charset="0"/>
                  <a:ea typeface="BusanBada" panose="02000603000000000000" pitchFamily="2" charset="-127"/>
                  <a:cs typeface="+mn-cs"/>
                </a:rPr>
                <a:t>Measures are dominant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10320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그림 18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15324" y="834013"/>
            <a:ext cx="6776676" cy="6023986"/>
          </a:xfrm>
          <a:prstGeom prst="rect">
            <a:avLst/>
          </a:prstGeom>
        </p:spPr>
      </p:pic>
      <p:sp>
        <p:nvSpPr>
          <p:cNvPr id="185" name="직사각형 184"/>
          <p:cNvSpPr/>
          <p:nvPr/>
        </p:nvSpPr>
        <p:spPr>
          <a:xfrm>
            <a:off x="5226437" y="834012"/>
            <a:ext cx="6957564" cy="6040791"/>
          </a:xfrm>
          <a:prstGeom prst="rect">
            <a:avLst/>
          </a:prstGeom>
          <a:solidFill>
            <a:schemeClr val="tx1"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solidFill>
                  <a:prstClr val="white">
                    <a:alpha val="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맑은 고딕" panose="020B0503020000020004" pitchFamily="50" charset="-127"/>
              <a:cs typeface="+mn-cs"/>
            </a:endParaRPr>
          </a:p>
        </p:txBody>
      </p:sp>
      <p:grpSp>
        <p:nvGrpSpPr>
          <p:cNvPr id="2" name="그룹 1"/>
          <p:cNvGrpSpPr/>
          <p:nvPr/>
        </p:nvGrpSpPr>
        <p:grpSpPr>
          <a:xfrm>
            <a:off x="431945" y="1598964"/>
            <a:ext cx="7114285" cy="4374307"/>
            <a:chOff x="431945" y="1284349"/>
            <a:chExt cx="7114285" cy="4374307"/>
          </a:xfrm>
        </p:grpSpPr>
        <p:sp>
          <p:nvSpPr>
            <p:cNvPr id="195" name="오른쪽 화살표 194"/>
            <p:cNvSpPr/>
            <p:nvPr/>
          </p:nvSpPr>
          <p:spPr>
            <a:xfrm>
              <a:off x="3669564" y="2772695"/>
              <a:ext cx="3876666" cy="1603094"/>
            </a:xfrm>
            <a:prstGeom prst="rightArrow">
              <a:avLst>
                <a:gd name="adj1" fmla="val 61552"/>
                <a:gd name="adj2" fmla="val 5000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50" charset="-127"/>
                <a:cs typeface="+mn-cs"/>
              </a:endParaRPr>
            </a:p>
          </p:txBody>
        </p:sp>
        <p:grpSp>
          <p:nvGrpSpPr>
            <p:cNvPr id="27" name="그룹 26"/>
            <p:cNvGrpSpPr/>
            <p:nvPr/>
          </p:nvGrpSpPr>
          <p:grpSpPr>
            <a:xfrm>
              <a:off x="2248458" y="1284349"/>
              <a:ext cx="3608845" cy="4374307"/>
              <a:chOff x="476178" y="1456786"/>
              <a:chExt cx="3878034" cy="4374307"/>
            </a:xfrm>
          </p:grpSpPr>
          <p:grpSp>
            <p:nvGrpSpPr>
              <p:cNvPr id="85" name="그룹 84"/>
              <p:cNvGrpSpPr/>
              <p:nvPr/>
            </p:nvGrpSpPr>
            <p:grpSpPr>
              <a:xfrm>
                <a:off x="476178" y="1456786"/>
                <a:ext cx="3878033" cy="1449621"/>
                <a:chOff x="1691034" y="2431102"/>
                <a:chExt cx="3849954" cy="1793407"/>
              </a:xfrm>
            </p:grpSpPr>
            <p:grpSp>
              <p:nvGrpSpPr>
                <p:cNvPr id="86" name="그룹 85"/>
                <p:cNvGrpSpPr/>
                <p:nvPr/>
              </p:nvGrpSpPr>
              <p:grpSpPr>
                <a:xfrm>
                  <a:off x="1691034" y="2431102"/>
                  <a:ext cx="3849954" cy="1793407"/>
                  <a:chOff x="1747777" y="2439188"/>
                  <a:chExt cx="3849954" cy="1793407"/>
                </a:xfrm>
              </p:grpSpPr>
              <p:sp>
                <p:nvSpPr>
                  <p:cNvPr id="88" name="모서리가 둥근 직사각형 87"/>
                  <p:cNvSpPr/>
                  <p:nvPr/>
                </p:nvSpPr>
                <p:spPr>
                  <a:xfrm>
                    <a:off x="1747777" y="2439188"/>
                    <a:ext cx="3808071" cy="1793407"/>
                  </a:xfrm>
                  <a:prstGeom prst="roundRect">
                    <a:avLst>
                      <a:gd name="adj" fmla="val 6143"/>
                    </a:avLst>
                  </a:prstGeom>
                  <a:solidFill>
                    <a:schemeClr val="bg1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1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1200" cap="none" spc="0" normalizeH="0" baseline="0" noProof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맑은 고딕" panose="020B0503020000020004" pitchFamily="50" charset="-127"/>
                      <a:cs typeface="+mn-cs"/>
                    </a:endParaRPr>
                  </a:p>
                </p:txBody>
              </p:sp>
              <p:sp>
                <p:nvSpPr>
                  <p:cNvPr id="89" name="TextBox 88">
                    <a:extLst>
                      <a:ext uri="{FF2B5EF4-FFF2-40B4-BE49-F238E27FC236}">
                        <a16:creationId xmlns="" xmlns:a16="http://schemas.microsoft.com/office/drawing/2014/main" id="{55D86856-532D-4809-A8B7-10D158D80366}"/>
                      </a:ext>
                    </a:extLst>
                  </p:cNvPr>
                  <p:cNvSpPr txBox="1"/>
                  <p:nvPr/>
                </p:nvSpPr>
                <p:spPr>
                  <a:xfrm>
                    <a:off x="2092541" y="2507493"/>
                    <a:ext cx="3092918" cy="380768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 anchor="ctr">
                    <a:spAutoFit/>
                  </a:bodyPr>
                  <a:lstStyle>
                    <a:defPPr>
                      <a:defRPr lang="ko-KR"/>
                    </a:defPPr>
                    <a:lvl1pPr marR="0" lvl="0" indent="0" algn="ctr" fontAlgn="auto" latinLnBrk="0">
                      <a:lnSpc>
                        <a:spcPct val="100000"/>
                      </a:lnSpc>
                      <a:spcBef>
                        <a:spcPts val="30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kumimoji="0" sz="1400" b="1" i="0" u="none" strike="noStrike" kern="0" cap="none" spc="-50" normalizeH="0" baseline="0">
                        <a:ln>
                          <a:solidFill>
                            <a:srgbClr val="0071CF">
                              <a:alpha val="0"/>
                            </a:srgbClr>
                          </a:solidFill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effectLst/>
                        <a:uLnTx/>
                        <a:uFillTx/>
                      </a:defRPr>
                    </a:lvl1pPr>
                  </a:lstStyle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ko-KR" sz="2000" b="1" i="0" u="none" strike="noStrike" kern="0" cap="none" spc="0" normalizeH="0" baseline="0" noProof="0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gradFill>
                          <a:gsLst>
                            <a:gs pos="78082">
                              <a:prstClr val="black">
                                <a:lumMod val="75000"/>
                                <a:lumOff val="25000"/>
                              </a:prstClr>
                            </a:gs>
                            <a:gs pos="68493">
                              <a:prstClr val="black">
                                <a:lumMod val="75000"/>
                                <a:lumOff val="25000"/>
                              </a:prstClr>
                            </a:gs>
                          </a:gsLst>
                          <a:lin ang="5400000" scaled="1"/>
                        </a:gradFill>
                        <a:effectLst/>
                        <a:uLnTx/>
                        <a:uFillTx/>
                        <a:latin typeface="Calibri" panose="020F0502020204030204" pitchFamily="34" charset="0"/>
                        <a:ea typeface="BusanBada" panose="02000603000000000000" pitchFamily="2" charset="-127"/>
                        <a:cs typeface="+mn-cs"/>
                      </a:rPr>
                      <a:t>Technological Value</a:t>
                    </a:r>
                  </a:p>
                </p:txBody>
              </p:sp>
              <p:sp>
                <p:nvSpPr>
                  <p:cNvPr id="90" name="TextBox 89">
                    <a:extLst>
                      <a:ext uri="{FF2B5EF4-FFF2-40B4-BE49-F238E27FC236}">
                        <a16:creationId xmlns="" xmlns:a16="http://schemas.microsoft.com/office/drawing/2014/main" id="{55D86856-532D-4809-A8B7-10D158D80366}"/>
                      </a:ext>
                    </a:extLst>
                  </p:cNvPr>
                  <p:cNvSpPr txBox="1"/>
                  <p:nvPr/>
                </p:nvSpPr>
                <p:spPr>
                  <a:xfrm>
                    <a:off x="1954943" y="3004379"/>
                    <a:ext cx="3642788" cy="1066149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 anchor="t">
                    <a:spAutoFit/>
                  </a:bodyPr>
                  <a:lstStyle>
                    <a:defPPr>
                      <a:defRPr lang="ko-KR"/>
                    </a:defPPr>
                    <a:lvl1pPr marR="0" lvl="0" indent="0" algn="ctr" fontAlgn="auto" latinLnBrk="0">
                      <a:lnSpc>
                        <a:spcPct val="100000"/>
                      </a:lnSpc>
                      <a:spcBef>
                        <a:spcPts val="30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kumimoji="0" sz="1400" b="1" i="0" u="none" strike="noStrike" kern="0" cap="none" spc="-50" normalizeH="0" baseline="0">
                        <a:ln>
                          <a:solidFill>
                            <a:srgbClr val="0071CF">
                              <a:alpha val="0"/>
                            </a:srgbClr>
                          </a:solidFill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effectLst/>
                        <a:uLnTx/>
                        <a:uFillTx/>
                      </a:defRPr>
                    </a:lvl1pPr>
                  </a:lstStyle>
                  <a:p>
                    <a:pPr marL="180000" marR="0" lvl="0" indent="-18000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 typeface="Arial" panose="020B0604020202020204" pitchFamily="34" charset="0"/>
                      <a:buChar char="•"/>
                      <a:tabLst/>
                      <a:defRPr/>
                    </a:pPr>
                    <a:r>
                      <a:rPr kumimoji="0" lang="en-US" altLang="ko-KR" sz="1400" b="0" i="0" u="none" strike="noStrike" kern="0" cap="none" spc="0" normalizeH="0" baseline="0" noProof="0" dirty="0" smtClean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gradFill>
                          <a:gsLst>
                            <a:gs pos="78082">
                              <a:prstClr val="black">
                                <a:lumMod val="75000"/>
                                <a:lumOff val="25000"/>
                              </a:prstClr>
                            </a:gs>
                            <a:gs pos="68493">
                              <a:prstClr val="black">
                                <a:lumMod val="75000"/>
                                <a:lumOff val="25000"/>
                              </a:prstClr>
                            </a:gs>
                          </a:gsLst>
                          <a:lin ang="5400000" scaled="1"/>
                        </a:gradFill>
                        <a:effectLst/>
                        <a:uLnTx/>
                        <a:uFillTx/>
                        <a:latin typeface="Calibri" panose="020F0502020204030204" pitchFamily="34" charset="0"/>
                        <a:ea typeface="BusanBada" panose="02000603000000000000" pitchFamily="2" charset="-127"/>
                        <a:cs typeface="+mn-cs"/>
                      </a:rPr>
                      <a:t>Technology </a:t>
                    </a:r>
                    <a:r>
                      <a:rPr kumimoji="0" lang="en-US" altLang="ko-KR" sz="1400" b="0" i="0" u="none" strike="noStrike" kern="0" cap="none" spc="0" normalizeH="0" baseline="0" noProof="0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gradFill>
                          <a:gsLst>
                            <a:gs pos="78082">
                              <a:prstClr val="black">
                                <a:lumMod val="75000"/>
                                <a:lumOff val="25000"/>
                              </a:prstClr>
                            </a:gs>
                            <a:gs pos="68493">
                              <a:prstClr val="black">
                                <a:lumMod val="75000"/>
                                <a:lumOff val="25000"/>
                              </a:prstClr>
                            </a:gs>
                          </a:gsLst>
                          <a:lin ang="5400000" scaled="1"/>
                        </a:gradFill>
                        <a:effectLst/>
                        <a:uLnTx/>
                        <a:uFillTx/>
                        <a:latin typeface="Calibri" panose="020F0502020204030204" pitchFamily="34" charset="0"/>
                        <a:ea typeface="BusanBada" panose="02000603000000000000" pitchFamily="2" charset="-127"/>
                        <a:cs typeface="+mn-cs"/>
                      </a:rPr>
                      <a:t>overview</a:t>
                    </a:r>
                  </a:p>
                  <a:p>
                    <a:pPr marL="180000" marR="0" lvl="0" indent="-18000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 typeface="Arial" panose="020B0604020202020204" pitchFamily="34" charset="0"/>
                      <a:buChar char="•"/>
                      <a:tabLst/>
                      <a:defRPr/>
                    </a:pPr>
                    <a:r>
                      <a:rPr kumimoji="0" lang="en-US" altLang="ko-KR" sz="1400" b="0" i="0" u="none" strike="noStrike" kern="0" cap="none" spc="0" normalizeH="0" baseline="0" noProof="0" dirty="0" smtClean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gradFill>
                          <a:gsLst>
                            <a:gs pos="78082">
                              <a:prstClr val="black">
                                <a:lumMod val="75000"/>
                                <a:lumOff val="25000"/>
                              </a:prstClr>
                            </a:gs>
                            <a:gs pos="68493">
                              <a:prstClr val="black">
                                <a:lumMod val="75000"/>
                                <a:lumOff val="25000"/>
                              </a:prstClr>
                            </a:gs>
                          </a:gsLst>
                          <a:lin ang="5400000" scaled="1"/>
                        </a:gradFill>
                        <a:effectLst/>
                        <a:uLnTx/>
                        <a:uFillTx/>
                        <a:latin typeface="Calibri" panose="020F0502020204030204" pitchFamily="34" charset="0"/>
                        <a:ea typeface="BusanBada" panose="02000603000000000000" pitchFamily="2" charset="-127"/>
                        <a:cs typeface="+mn-cs"/>
                      </a:rPr>
                      <a:t>Domestic </a:t>
                    </a:r>
                    <a:r>
                      <a:rPr kumimoji="0" lang="en-US" altLang="ko-KR" sz="1400" b="0" i="0" u="none" strike="noStrike" kern="0" cap="none" spc="0" normalizeH="0" baseline="0" noProof="0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gradFill>
                          <a:gsLst>
                            <a:gs pos="78082">
                              <a:prstClr val="black">
                                <a:lumMod val="75000"/>
                                <a:lumOff val="25000"/>
                              </a:prstClr>
                            </a:gs>
                            <a:gs pos="68493">
                              <a:prstClr val="black">
                                <a:lumMod val="75000"/>
                                <a:lumOff val="25000"/>
                              </a:prstClr>
                            </a:gs>
                          </a:gsLst>
                          <a:lin ang="5400000" scaled="1"/>
                        </a:gradFill>
                        <a:effectLst/>
                        <a:uLnTx/>
                        <a:uFillTx/>
                        <a:latin typeface="Calibri" panose="020F0502020204030204" pitchFamily="34" charset="0"/>
                        <a:ea typeface="BusanBada" panose="02000603000000000000" pitchFamily="2" charset="-127"/>
                        <a:cs typeface="+mn-cs"/>
                      </a:rPr>
                      <a:t>and overseas technology trends</a:t>
                    </a:r>
                  </a:p>
                  <a:p>
                    <a:pPr marL="180000" marR="0" lvl="0" indent="-18000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 typeface="Arial" panose="020B0604020202020204" pitchFamily="34" charset="0"/>
                      <a:buChar char="•"/>
                      <a:tabLst/>
                      <a:defRPr/>
                    </a:pPr>
                    <a:r>
                      <a:rPr kumimoji="0" lang="en-US" altLang="ko-KR" sz="1400" b="0" i="0" u="none" strike="noStrike" kern="0" cap="none" spc="0" normalizeH="0" baseline="0" noProof="0" dirty="0" smtClean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gradFill>
                          <a:gsLst>
                            <a:gs pos="78082">
                              <a:prstClr val="black">
                                <a:lumMod val="75000"/>
                                <a:lumOff val="25000"/>
                              </a:prstClr>
                            </a:gs>
                            <a:gs pos="68493">
                              <a:prstClr val="black">
                                <a:lumMod val="75000"/>
                                <a:lumOff val="25000"/>
                              </a:prstClr>
                            </a:gs>
                          </a:gsLst>
                          <a:lin ang="5400000" scaled="1"/>
                        </a:gradFill>
                        <a:effectLst/>
                        <a:uLnTx/>
                        <a:uFillTx/>
                        <a:latin typeface="Calibri" panose="020F0502020204030204" pitchFamily="34" charset="0"/>
                        <a:ea typeface="BusanBada" panose="02000603000000000000" pitchFamily="2" charset="-127"/>
                        <a:cs typeface="+mn-cs"/>
                      </a:rPr>
                      <a:t>R&amp;D </a:t>
                    </a:r>
                    <a:r>
                      <a:rPr kumimoji="0" lang="en-US" altLang="ko-KR" sz="1400" b="0" i="0" u="none" strike="noStrike" kern="0" cap="none" spc="0" normalizeH="0" baseline="0" noProof="0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gradFill>
                          <a:gsLst>
                            <a:gs pos="78082">
                              <a:prstClr val="black">
                                <a:lumMod val="75000"/>
                                <a:lumOff val="25000"/>
                              </a:prstClr>
                            </a:gs>
                            <a:gs pos="68493">
                              <a:prstClr val="black">
                                <a:lumMod val="75000"/>
                                <a:lumOff val="25000"/>
                              </a:prstClr>
                            </a:gs>
                          </a:gsLst>
                          <a:lin ang="5400000" scaled="1"/>
                        </a:gradFill>
                        <a:effectLst/>
                        <a:uLnTx/>
                        <a:uFillTx/>
                        <a:latin typeface="Calibri" panose="020F0502020204030204" pitchFamily="34" charset="0"/>
                        <a:ea typeface="BusanBada" panose="02000603000000000000" pitchFamily="2" charset="-127"/>
                        <a:cs typeface="+mn-cs"/>
                      </a:rPr>
                      <a:t>environment </a:t>
                    </a:r>
                  </a:p>
                  <a:p>
                    <a:pPr marL="180000" marR="0" lvl="0" indent="-18000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 typeface="Arial" panose="020B0604020202020204" pitchFamily="34" charset="0"/>
                      <a:buChar char="•"/>
                      <a:tabLst/>
                      <a:defRPr/>
                    </a:pPr>
                    <a:r>
                      <a:rPr kumimoji="0" lang="en-US" altLang="ko-KR" sz="1400" b="0" i="0" u="none" strike="noStrike" kern="0" cap="none" spc="0" normalizeH="0" baseline="0" noProof="0" dirty="0" smtClean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gradFill>
                          <a:gsLst>
                            <a:gs pos="78082">
                              <a:prstClr val="black">
                                <a:lumMod val="75000"/>
                                <a:lumOff val="25000"/>
                              </a:prstClr>
                            </a:gs>
                            <a:gs pos="68493">
                              <a:prstClr val="black">
                                <a:lumMod val="75000"/>
                                <a:lumOff val="25000"/>
                              </a:prstClr>
                            </a:gs>
                          </a:gsLst>
                          <a:lin ang="5400000" scaled="1"/>
                        </a:gradFill>
                        <a:effectLst/>
                        <a:uLnTx/>
                        <a:uFillTx/>
                        <a:latin typeface="Calibri" panose="020F0502020204030204" pitchFamily="34" charset="0"/>
                        <a:ea typeface="BusanBada" panose="02000603000000000000" pitchFamily="2" charset="-127"/>
                        <a:cs typeface="+mn-cs"/>
                      </a:rPr>
                      <a:t>Level </a:t>
                    </a:r>
                    <a:r>
                      <a:rPr kumimoji="0" lang="en-US" altLang="ko-KR" sz="1400" b="0" i="0" u="none" strike="noStrike" kern="0" cap="none" spc="0" normalizeH="0" baseline="0" noProof="0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gradFill>
                          <a:gsLst>
                            <a:gs pos="78082">
                              <a:prstClr val="black">
                                <a:lumMod val="75000"/>
                                <a:lumOff val="25000"/>
                              </a:prstClr>
                            </a:gs>
                            <a:gs pos="68493">
                              <a:prstClr val="black">
                                <a:lumMod val="75000"/>
                                <a:lumOff val="25000"/>
                              </a:prstClr>
                            </a:gs>
                          </a:gsLst>
                          <a:lin ang="5400000" scaled="1"/>
                        </a:gradFill>
                        <a:effectLst/>
                        <a:uLnTx/>
                        <a:uFillTx/>
                        <a:latin typeface="Calibri" panose="020F0502020204030204" pitchFamily="34" charset="0"/>
                        <a:ea typeface="BusanBada" panose="02000603000000000000" pitchFamily="2" charset="-127"/>
                        <a:cs typeface="+mn-cs"/>
                      </a:rPr>
                      <a:t>of technology, etc.	</a:t>
                    </a:r>
                  </a:p>
                </p:txBody>
              </p:sp>
            </p:grpSp>
            <p:sp>
              <p:nvSpPr>
                <p:cNvPr id="87" name="자유형 86"/>
                <p:cNvSpPr/>
                <p:nvPr/>
              </p:nvSpPr>
              <p:spPr>
                <a:xfrm>
                  <a:off x="1886675" y="2951544"/>
                  <a:ext cx="3414531" cy="0"/>
                </a:xfrm>
                <a:custGeom>
                  <a:avLst/>
                  <a:gdLst>
                    <a:gd name="connsiteX0" fmla="*/ 0 w 3414531"/>
                    <a:gd name="connsiteY0" fmla="*/ 0 h 0"/>
                    <a:gd name="connsiteX1" fmla="*/ 3414531 w 3414531"/>
                    <a:gd name="connsiteY1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414531">
                      <a:moveTo>
                        <a:pt x="0" y="0"/>
                      </a:moveTo>
                      <a:lnTo>
                        <a:pt x="3414531" y="0"/>
                      </a:lnTo>
                    </a:path>
                  </a:pathLst>
                </a:custGeom>
                <a:noFill/>
                <a:ln w="6350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1200" cap="none" spc="0" normalizeH="0" baseline="0" noProof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맑은 고딕" panose="020B0503020000020004" pitchFamily="50" charset="-127"/>
                    <a:cs typeface="+mn-cs"/>
                  </a:endParaRPr>
                </a:p>
              </p:txBody>
            </p:sp>
          </p:grpSp>
          <p:grpSp>
            <p:nvGrpSpPr>
              <p:cNvPr id="128" name="그룹 127"/>
              <p:cNvGrpSpPr/>
              <p:nvPr/>
            </p:nvGrpSpPr>
            <p:grpSpPr>
              <a:xfrm>
                <a:off x="476178" y="3132063"/>
                <a:ext cx="3878034" cy="1246948"/>
                <a:chOff x="1691034" y="2520080"/>
                <a:chExt cx="3849954" cy="1542669"/>
              </a:xfrm>
            </p:grpSpPr>
            <p:grpSp>
              <p:nvGrpSpPr>
                <p:cNvPr id="129" name="그룹 128"/>
                <p:cNvGrpSpPr/>
                <p:nvPr/>
              </p:nvGrpSpPr>
              <p:grpSpPr>
                <a:xfrm>
                  <a:off x="1691034" y="2520080"/>
                  <a:ext cx="3849954" cy="1542669"/>
                  <a:chOff x="1747777" y="2528166"/>
                  <a:chExt cx="3849954" cy="1542669"/>
                </a:xfrm>
              </p:grpSpPr>
              <p:sp>
                <p:nvSpPr>
                  <p:cNvPr id="131" name="모서리가 둥근 직사각형 130"/>
                  <p:cNvSpPr/>
                  <p:nvPr/>
                </p:nvSpPr>
                <p:spPr>
                  <a:xfrm>
                    <a:off x="1747777" y="2528166"/>
                    <a:ext cx="3808071" cy="1542669"/>
                  </a:xfrm>
                  <a:prstGeom prst="roundRect">
                    <a:avLst>
                      <a:gd name="adj" fmla="val 6143"/>
                    </a:avLst>
                  </a:prstGeom>
                  <a:solidFill>
                    <a:schemeClr val="bg1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1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1200" cap="none" spc="0" normalizeH="0" baseline="0" noProof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맑은 고딕" panose="020B0503020000020004" pitchFamily="50" charset="-127"/>
                      <a:cs typeface="+mn-cs"/>
                    </a:endParaRPr>
                  </a:p>
                </p:txBody>
              </p:sp>
              <p:sp>
                <p:nvSpPr>
                  <p:cNvPr id="132" name="TextBox 131">
                    <a:extLst>
                      <a:ext uri="{FF2B5EF4-FFF2-40B4-BE49-F238E27FC236}">
                        <a16:creationId xmlns="" xmlns:a16="http://schemas.microsoft.com/office/drawing/2014/main" id="{55D86856-532D-4809-A8B7-10D158D80366}"/>
                      </a:ext>
                    </a:extLst>
                  </p:cNvPr>
                  <p:cNvSpPr txBox="1"/>
                  <p:nvPr/>
                </p:nvSpPr>
                <p:spPr>
                  <a:xfrm>
                    <a:off x="2092541" y="2596469"/>
                    <a:ext cx="3092917" cy="380768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 anchor="ctr">
                    <a:spAutoFit/>
                  </a:bodyPr>
                  <a:lstStyle>
                    <a:defPPr>
                      <a:defRPr lang="ko-KR"/>
                    </a:defPPr>
                    <a:lvl1pPr marR="0" lvl="0" indent="0" algn="ctr" fontAlgn="auto" latinLnBrk="0">
                      <a:lnSpc>
                        <a:spcPct val="100000"/>
                      </a:lnSpc>
                      <a:spcBef>
                        <a:spcPts val="30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kumimoji="0" sz="1400" b="1" i="0" u="none" strike="noStrike" kern="0" cap="none" spc="-50" normalizeH="0" baseline="0">
                        <a:ln>
                          <a:solidFill>
                            <a:srgbClr val="0071CF">
                              <a:alpha val="0"/>
                            </a:srgbClr>
                          </a:solidFill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effectLst/>
                        <a:uLnTx/>
                        <a:uFillTx/>
                      </a:defRPr>
                    </a:lvl1pPr>
                  </a:lstStyle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ko-KR" sz="2000" b="1" i="0" u="none" strike="noStrike" kern="0" cap="none" spc="0" normalizeH="0" baseline="0" noProof="0" dirty="0" smtClean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gradFill>
                          <a:gsLst>
                            <a:gs pos="78082">
                              <a:prstClr val="black">
                                <a:lumMod val="75000"/>
                                <a:lumOff val="25000"/>
                              </a:prstClr>
                            </a:gs>
                            <a:gs pos="68493">
                              <a:prstClr val="black">
                                <a:lumMod val="75000"/>
                                <a:lumOff val="25000"/>
                              </a:prstClr>
                            </a:gs>
                          </a:gsLst>
                          <a:lin ang="5400000" scaled="1"/>
                        </a:gradFill>
                        <a:effectLst/>
                        <a:uLnTx/>
                        <a:uFillTx/>
                        <a:latin typeface="Calibri" panose="020F0502020204030204" pitchFamily="34" charset="0"/>
                        <a:ea typeface="BusanBada" panose="02000603000000000000" pitchFamily="2" charset="-127"/>
                        <a:cs typeface="+mn-cs"/>
                      </a:rPr>
                      <a:t>Market Ability</a:t>
                    </a:r>
                    <a:endParaRPr kumimoji="0" lang="en-US" altLang="ko-KR" sz="2000" b="1" i="0" u="none" strike="noStrike" kern="0" cap="none" spc="0" normalizeH="0" baseline="0" noProof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gradFill>
                        <a:gsLst>
                          <a:gs pos="78082">
                            <a:prstClr val="black">
                              <a:lumMod val="75000"/>
                              <a:lumOff val="25000"/>
                            </a:prstClr>
                          </a:gs>
                          <a:gs pos="68493">
                            <a:prstClr val="black">
                              <a:lumMod val="75000"/>
                              <a:lumOff val="25000"/>
                            </a:prstClr>
                          </a:gs>
                        </a:gsLst>
                        <a:lin ang="5400000" scaled="1"/>
                      </a:gradFill>
                      <a:effectLst/>
                      <a:uLnTx/>
                      <a:uFillTx/>
                      <a:latin typeface="Calibri" panose="020F0502020204030204" pitchFamily="34" charset="0"/>
                      <a:ea typeface="BusanBada" panose="02000603000000000000" pitchFamily="2" charset="-127"/>
                      <a:cs typeface="+mn-cs"/>
                    </a:endParaRPr>
                  </a:p>
                </p:txBody>
              </p:sp>
              <p:sp>
                <p:nvSpPr>
                  <p:cNvPr id="133" name="TextBox 132">
                    <a:extLst>
                      <a:ext uri="{FF2B5EF4-FFF2-40B4-BE49-F238E27FC236}">
                        <a16:creationId xmlns="" xmlns:a16="http://schemas.microsoft.com/office/drawing/2014/main" id="{55D86856-532D-4809-A8B7-10D158D80366}"/>
                      </a:ext>
                    </a:extLst>
                  </p:cNvPr>
                  <p:cNvSpPr txBox="1"/>
                  <p:nvPr/>
                </p:nvSpPr>
                <p:spPr>
                  <a:xfrm>
                    <a:off x="1954943" y="3093356"/>
                    <a:ext cx="3642788" cy="799612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 anchor="t">
                    <a:spAutoFit/>
                  </a:bodyPr>
                  <a:lstStyle>
                    <a:defPPr>
                      <a:defRPr lang="ko-KR"/>
                    </a:defPPr>
                    <a:lvl1pPr marR="0" lvl="0" indent="0" algn="ctr" fontAlgn="auto" latinLnBrk="0">
                      <a:lnSpc>
                        <a:spcPct val="100000"/>
                      </a:lnSpc>
                      <a:spcBef>
                        <a:spcPts val="30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kumimoji="0" sz="1400" b="1" i="0" u="none" strike="noStrike" kern="0" cap="none" spc="-50" normalizeH="0" baseline="0">
                        <a:ln>
                          <a:solidFill>
                            <a:srgbClr val="0071CF">
                              <a:alpha val="0"/>
                            </a:srgbClr>
                          </a:solidFill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effectLst/>
                        <a:uLnTx/>
                        <a:uFillTx/>
                      </a:defRPr>
                    </a:lvl1pPr>
                  </a:lstStyle>
                  <a:p>
                    <a:pPr marL="180000" marR="0" lvl="0" indent="-18000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 typeface="Arial" panose="020B0604020202020204" pitchFamily="34" charset="0"/>
                      <a:buChar char="•"/>
                      <a:tabLst/>
                      <a:defRPr/>
                    </a:pPr>
                    <a:r>
                      <a:rPr kumimoji="0" lang="en-US" altLang="ko-KR" sz="1400" b="0" i="0" u="none" strike="noStrike" kern="0" cap="none" spc="0" normalizeH="0" baseline="0" noProof="0" dirty="0" smtClean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gradFill>
                          <a:gsLst>
                            <a:gs pos="78082">
                              <a:prstClr val="black">
                                <a:lumMod val="75000"/>
                                <a:lumOff val="25000"/>
                              </a:prstClr>
                            </a:gs>
                            <a:gs pos="68493">
                              <a:prstClr val="black">
                                <a:lumMod val="75000"/>
                                <a:lumOff val="25000"/>
                              </a:prstClr>
                            </a:gs>
                          </a:gsLst>
                          <a:lin ang="5400000" scaled="1"/>
                        </a:gradFill>
                        <a:effectLst/>
                        <a:uLnTx/>
                        <a:uFillTx/>
                        <a:latin typeface="Calibri" panose="020F0502020204030204" pitchFamily="34" charset="0"/>
                        <a:ea typeface="BusanBada" panose="02000603000000000000" pitchFamily="2" charset="-127"/>
                        <a:cs typeface="+mn-cs"/>
                      </a:rPr>
                      <a:t>Market </a:t>
                    </a:r>
                    <a:r>
                      <a:rPr kumimoji="0" lang="en-US" altLang="ko-KR" sz="1400" b="0" i="0" u="none" strike="noStrike" kern="0" cap="none" spc="0" normalizeH="0" baseline="0" noProof="0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gradFill>
                          <a:gsLst>
                            <a:gs pos="78082">
                              <a:prstClr val="black">
                                <a:lumMod val="75000"/>
                                <a:lumOff val="25000"/>
                              </a:prstClr>
                            </a:gs>
                            <a:gs pos="68493">
                              <a:prstClr val="black">
                                <a:lumMod val="75000"/>
                                <a:lumOff val="25000"/>
                              </a:prstClr>
                            </a:gs>
                          </a:gsLst>
                          <a:lin ang="5400000" scaled="1"/>
                        </a:gradFill>
                        <a:effectLst/>
                        <a:uLnTx/>
                        <a:uFillTx/>
                        <a:latin typeface="Calibri" panose="020F0502020204030204" pitchFamily="34" charset="0"/>
                        <a:ea typeface="BusanBada" panose="02000603000000000000" pitchFamily="2" charset="-127"/>
                        <a:cs typeface="+mn-cs"/>
                      </a:rPr>
                      <a:t>size and characteristics</a:t>
                    </a:r>
                  </a:p>
                  <a:p>
                    <a:pPr marL="180000" marR="0" lvl="0" indent="-18000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 typeface="Arial" panose="020B0604020202020204" pitchFamily="34" charset="0"/>
                      <a:buChar char="•"/>
                      <a:tabLst/>
                      <a:defRPr/>
                    </a:pPr>
                    <a:r>
                      <a:rPr kumimoji="0" lang="en-US" altLang="ko-KR" sz="1400" b="0" i="0" u="none" strike="noStrike" kern="0" cap="none" spc="0" normalizeH="0" baseline="0" noProof="0" dirty="0" smtClean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gradFill>
                          <a:gsLst>
                            <a:gs pos="78082">
                              <a:prstClr val="black">
                                <a:lumMod val="75000"/>
                                <a:lumOff val="25000"/>
                              </a:prstClr>
                            </a:gs>
                            <a:gs pos="68493">
                              <a:prstClr val="black">
                                <a:lumMod val="75000"/>
                                <a:lumOff val="25000"/>
                              </a:prstClr>
                            </a:gs>
                          </a:gsLst>
                          <a:lin ang="5400000" scaled="1"/>
                        </a:gradFill>
                        <a:effectLst/>
                        <a:uLnTx/>
                        <a:uFillTx/>
                        <a:latin typeface="Calibri" panose="020F0502020204030204" pitchFamily="34" charset="0"/>
                        <a:ea typeface="BusanBada" panose="02000603000000000000" pitchFamily="2" charset="-127"/>
                        <a:cs typeface="+mn-cs"/>
                      </a:rPr>
                      <a:t>Industry </a:t>
                    </a:r>
                    <a:r>
                      <a:rPr kumimoji="0" lang="en-US" altLang="ko-KR" sz="1400" b="0" i="0" u="none" strike="noStrike" kern="0" cap="none" spc="0" normalizeH="0" baseline="0" noProof="0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gradFill>
                          <a:gsLst>
                            <a:gs pos="78082">
                              <a:prstClr val="black">
                                <a:lumMod val="75000"/>
                                <a:lumOff val="25000"/>
                              </a:prstClr>
                            </a:gs>
                            <a:gs pos="68493">
                              <a:prstClr val="black">
                                <a:lumMod val="75000"/>
                                <a:lumOff val="25000"/>
                              </a:prstClr>
                            </a:gs>
                          </a:gsLst>
                          <a:lin ang="5400000" scaled="1"/>
                        </a:gradFill>
                        <a:effectLst/>
                        <a:uLnTx/>
                        <a:uFillTx/>
                        <a:latin typeface="Calibri" panose="020F0502020204030204" pitchFamily="34" charset="0"/>
                        <a:ea typeface="BusanBada" panose="02000603000000000000" pitchFamily="2" charset="-127"/>
                        <a:cs typeface="+mn-cs"/>
                      </a:rPr>
                      <a:t>status</a:t>
                    </a:r>
                  </a:p>
                  <a:p>
                    <a:pPr marL="180000" marR="0" lvl="0" indent="-18000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 typeface="Arial" panose="020B0604020202020204" pitchFamily="34" charset="0"/>
                      <a:buChar char="•"/>
                      <a:tabLst/>
                      <a:defRPr/>
                    </a:pPr>
                    <a:r>
                      <a:rPr kumimoji="0" lang="en-US" altLang="ko-KR" sz="1400" b="0" i="0" u="none" strike="noStrike" kern="0" cap="none" spc="0" normalizeH="0" baseline="0" noProof="0" dirty="0" smtClean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gradFill>
                          <a:gsLst>
                            <a:gs pos="78082">
                              <a:prstClr val="black">
                                <a:lumMod val="75000"/>
                                <a:lumOff val="25000"/>
                              </a:prstClr>
                            </a:gs>
                            <a:gs pos="68493">
                              <a:prstClr val="black">
                                <a:lumMod val="75000"/>
                                <a:lumOff val="25000"/>
                              </a:prstClr>
                            </a:gs>
                          </a:gsLst>
                          <a:lin ang="5400000" scaled="1"/>
                        </a:gradFill>
                        <a:effectLst/>
                        <a:uLnTx/>
                        <a:uFillTx/>
                        <a:latin typeface="Calibri" panose="020F0502020204030204" pitchFamily="34" charset="0"/>
                        <a:ea typeface="BusanBada" panose="02000603000000000000" pitchFamily="2" charset="-127"/>
                        <a:cs typeface="+mn-cs"/>
                      </a:rPr>
                      <a:t>Market </a:t>
                    </a:r>
                    <a:r>
                      <a:rPr kumimoji="0" lang="en-US" altLang="ko-KR" sz="1400" b="0" i="0" u="none" strike="noStrike" kern="0" cap="none" spc="0" normalizeH="0" baseline="0" noProof="0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gradFill>
                          <a:gsLst>
                            <a:gs pos="78082">
                              <a:prstClr val="black">
                                <a:lumMod val="75000"/>
                                <a:lumOff val="25000"/>
                              </a:prstClr>
                            </a:gs>
                            <a:gs pos="68493">
                              <a:prstClr val="black">
                                <a:lumMod val="75000"/>
                                <a:lumOff val="25000"/>
                              </a:prstClr>
                            </a:gs>
                          </a:gsLst>
                          <a:lin ang="5400000" scaled="1"/>
                        </a:gradFill>
                        <a:effectLst/>
                        <a:uLnTx/>
                        <a:uFillTx/>
                        <a:latin typeface="Calibri" panose="020F0502020204030204" pitchFamily="34" charset="0"/>
                        <a:ea typeface="BusanBada" panose="02000603000000000000" pitchFamily="2" charset="-127"/>
                        <a:cs typeface="+mn-cs"/>
                      </a:rPr>
                      <a:t>demand outlook	</a:t>
                    </a:r>
                  </a:p>
                </p:txBody>
              </p:sp>
            </p:grpSp>
            <p:sp>
              <p:nvSpPr>
                <p:cNvPr id="130" name="자유형 129"/>
                <p:cNvSpPr/>
                <p:nvPr/>
              </p:nvSpPr>
              <p:spPr>
                <a:xfrm>
                  <a:off x="1886675" y="2951544"/>
                  <a:ext cx="3414531" cy="0"/>
                </a:xfrm>
                <a:custGeom>
                  <a:avLst/>
                  <a:gdLst>
                    <a:gd name="connsiteX0" fmla="*/ 0 w 3414531"/>
                    <a:gd name="connsiteY0" fmla="*/ 0 h 0"/>
                    <a:gd name="connsiteX1" fmla="*/ 3414531 w 3414531"/>
                    <a:gd name="connsiteY1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414531">
                      <a:moveTo>
                        <a:pt x="0" y="0"/>
                      </a:moveTo>
                      <a:lnTo>
                        <a:pt x="3414531" y="0"/>
                      </a:lnTo>
                    </a:path>
                  </a:pathLst>
                </a:custGeom>
                <a:noFill/>
                <a:ln w="6350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1200" cap="none" spc="0" normalizeH="0" baseline="0" noProof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맑은 고딕" panose="020B0503020000020004" pitchFamily="50" charset="-127"/>
                    <a:cs typeface="+mn-cs"/>
                  </a:endParaRPr>
                </a:p>
              </p:txBody>
            </p:sp>
          </p:grpSp>
          <p:grpSp>
            <p:nvGrpSpPr>
              <p:cNvPr id="140" name="그룹 139"/>
              <p:cNvGrpSpPr/>
              <p:nvPr/>
            </p:nvGrpSpPr>
            <p:grpSpPr>
              <a:xfrm>
                <a:off x="476178" y="4584145"/>
                <a:ext cx="3878033" cy="1246948"/>
                <a:chOff x="1691034" y="2431103"/>
                <a:chExt cx="3849954" cy="1542669"/>
              </a:xfrm>
            </p:grpSpPr>
            <p:grpSp>
              <p:nvGrpSpPr>
                <p:cNvPr id="141" name="그룹 140"/>
                <p:cNvGrpSpPr/>
                <p:nvPr/>
              </p:nvGrpSpPr>
              <p:grpSpPr>
                <a:xfrm>
                  <a:off x="1691034" y="2431103"/>
                  <a:ext cx="3849954" cy="1542669"/>
                  <a:chOff x="1747777" y="2439189"/>
                  <a:chExt cx="3849954" cy="1542669"/>
                </a:xfrm>
              </p:grpSpPr>
              <p:sp>
                <p:nvSpPr>
                  <p:cNvPr id="143" name="모서리가 둥근 직사각형 142"/>
                  <p:cNvSpPr/>
                  <p:nvPr/>
                </p:nvSpPr>
                <p:spPr>
                  <a:xfrm>
                    <a:off x="1747777" y="2439189"/>
                    <a:ext cx="3808071" cy="1542669"/>
                  </a:xfrm>
                  <a:prstGeom prst="roundRect">
                    <a:avLst>
                      <a:gd name="adj" fmla="val 6143"/>
                    </a:avLst>
                  </a:prstGeom>
                  <a:solidFill>
                    <a:schemeClr val="bg1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1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1200" cap="none" spc="0" normalizeH="0" baseline="0" noProof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맑은 고딕" panose="020B0503020000020004" pitchFamily="50" charset="-127"/>
                      <a:cs typeface="+mn-cs"/>
                    </a:endParaRPr>
                  </a:p>
                </p:txBody>
              </p:sp>
              <p:sp>
                <p:nvSpPr>
                  <p:cNvPr id="144" name="TextBox 143">
                    <a:extLst>
                      <a:ext uri="{FF2B5EF4-FFF2-40B4-BE49-F238E27FC236}">
                        <a16:creationId xmlns="" xmlns:a16="http://schemas.microsoft.com/office/drawing/2014/main" id="{55D86856-532D-4809-A8B7-10D158D80366}"/>
                      </a:ext>
                    </a:extLst>
                  </p:cNvPr>
                  <p:cNvSpPr txBox="1"/>
                  <p:nvPr/>
                </p:nvSpPr>
                <p:spPr>
                  <a:xfrm>
                    <a:off x="2092541" y="2507492"/>
                    <a:ext cx="3092918" cy="380768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 anchor="ctr">
                    <a:spAutoFit/>
                  </a:bodyPr>
                  <a:lstStyle>
                    <a:defPPr>
                      <a:defRPr lang="ko-KR"/>
                    </a:defPPr>
                    <a:lvl1pPr marR="0" lvl="0" indent="0" algn="ctr" fontAlgn="auto" latinLnBrk="0">
                      <a:lnSpc>
                        <a:spcPct val="100000"/>
                      </a:lnSpc>
                      <a:spcBef>
                        <a:spcPts val="30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kumimoji="0" sz="1400" b="1" i="0" u="none" strike="noStrike" kern="0" cap="none" spc="-50" normalizeH="0" baseline="0">
                        <a:ln>
                          <a:solidFill>
                            <a:srgbClr val="0071CF">
                              <a:alpha val="0"/>
                            </a:srgbClr>
                          </a:solidFill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effectLst/>
                        <a:uLnTx/>
                        <a:uFillTx/>
                      </a:defRPr>
                    </a:lvl1pPr>
                  </a:lstStyle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ko-KR" sz="2000" b="1" i="0" u="none" strike="noStrike" kern="0" cap="none" spc="0" normalizeH="0" baseline="0" noProof="0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gradFill>
                          <a:gsLst>
                            <a:gs pos="78082">
                              <a:prstClr val="black">
                                <a:lumMod val="75000"/>
                                <a:lumOff val="25000"/>
                              </a:prstClr>
                            </a:gs>
                            <a:gs pos="68493">
                              <a:prstClr val="black">
                                <a:lumMod val="75000"/>
                                <a:lumOff val="25000"/>
                              </a:prstClr>
                            </a:gs>
                          </a:gsLst>
                          <a:lin ang="5400000" scaled="1"/>
                        </a:gradFill>
                        <a:effectLst/>
                        <a:uLnTx/>
                        <a:uFillTx/>
                        <a:latin typeface="Calibri" panose="020F0502020204030204" pitchFamily="34" charset="0"/>
                        <a:ea typeface="BusanBada" panose="02000603000000000000" pitchFamily="2" charset="-127"/>
                        <a:cs typeface="+mn-cs"/>
                      </a:rPr>
                      <a:t>Business Feasibility</a:t>
                    </a:r>
                  </a:p>
                </p:txBody>
              </p:sp>
              <p:sp>
                <p:nvSpPr>
                  <p:cNvPr id="145" name="TextBox 144">
                    <a:extLst>
                      <a:ext uri="{FF2B5EF4-FFF2-40B4-BE49-F238E27FC236}">
                        <a16:creationId xmlns="" xmlns:a16="http://schemas.microsoft.com/office/drawing/2014/main" id="{55D86856-532D-4809-A8B7-10D158D80366}"/>
                      </a:ext>
                    </a:extLst>
                  </p:cNvPr>
                  <p:cNvSpPr txBox="1"/>
                  <p:nvPr/>
                </p:nvSpPr>
                <p:spPr>
                  <a:xfrm>
                    <a:off x="1954943" y="3004379"/>
                    <a:ext cx="3642788" cy="799612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 anchor="t">
                    <a:spAutoFit/>
                  </a:bodyPr>
                  <a:lstStyle>
                    <a:defPPr>
                      <a:defRPr lang="ko-KR"/>
                    </a:defPPr>
                    <a:lvl1pPr marR="0" lvl="0" indent="0" algn="ctr" fontAlgn="auto" latinLnBrk="0">
                      <a:lnSpc>
                        <a:spcPct val="100000"/>
                      </a:lnSpc>
                      <a:spcBef>
                        <a:spcPts val="30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kumimoji="0" sz="1400" b="1" i="0" u="none" strike="noStrike" kern="0" cap="none" spc="-50" normalizeH="0" baseline="0">
                        <a:ln>
                          <a:solidFill>
                            <a:srgbClr val="0071CF">
                              <a:alpha val="0"/>
                            </a:srgbClr>
                          </a:solidFill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effectLst/>
                        <a:uLnTx/>
                        <a:uFillTx/>
                      </a:defRPr>
                    </a:lvl1pPr>
                  </a:lstStyle>
                  <a:p>
                    <a:pPr marL="180000" marR="0" lvl="0" indent="-18000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 typeface="Arial" panose="020B0604020202020204" pitchFamily="34" charset="0"/>
                      <a:buChar char="•"/>
                      <a:tabLst/>
                      <a:defRPr/>
                    </a:pPr>
                    <a:r>
                      <a:rPr kumimoji="0" lang="en-US" altLang="ko-KR" sz="1400" b="0" i="0" u="none" strike="noStrike" kern="0" cap="none" spc="0" normalizeH="0" baseline="0" noProof="0" dirty="0" smtClean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gradFill>
                          <a:gsLst>
                            <a:gs pos="78082">
                              <a:prstClr val="black">
                                <a:lumMod val="75000"/>
                                <a:lumOff val="25000"/>
                              </a:prstClr>
                            </a:gs>
                            <a:gs pos="68493">
                              <a:prstClr val="black">
                                <a:lumMod val="75000"/>
                                <a:lumOff val="25000"/>
                              </a:prstClr>
                            </a:gs>
                          </a:gsLst>
                          <a:lin ang="5400000" scaled="1"/>
                        </a:gradFill>
                        <a:effectLst/>
                        <a:uLnTx/>
                        <a:uFillTx/>
                        <a:latin typeface="Calibri" panose="020F0502020204030204" pitchFamily="34" charset="0"/>
                        <a:ea typeface="BusanBada" panose="02000603000000000000" pitchFamily="2" charset="-127"/>
                        <a:cs typeface="+mn-cs"/>
                      </a:rPr>
                      <a:t>Sales </a:t>
                    </a:r>
                    <a:r>
                      <a:rPr kumimoji="0" lang="en-US" altLang="ko-KR" sz="1400" b="0" i="0" u="none" strike="noStrike" kern="0" cap="none" spc="0" normalizeH="0" baseline="0" noProof="0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gradFill>
                          <a:gsLst>
                            <a:gs pos="78082">
                              <a:prstClr val="black">
                                <a:lumMod val="75000"/>
                                <a:lumOff val="25000"/>
                              </a:prstClr>
                            </a:gs>
                            <a:gs pos="68493">
                              <a:prstClr val="black">
                                <a:lumMod val="75000"/>
                                <a:lumOff val="25000"/>
                              </a:prstClr>
                            </a:gs>
                          </a:gsLst>
                          <a:lin ang="5400000" scaled="1"/>
                        </a:gradFill>
                        <a:effectLst/>
                        <a:uLnTx/>
                        <a:uFillTx/>
                        <a:latin typeface="Calibri" panose="020F0502020204030204" pitchFamily="34" charset="0"/>
                        <a:ea typeface="BusanBada" panose="02000603000000000000" pitchFamily="2" charset="-127"/>
                        <a:cs typeface="+mn-cs"/>
                      </a:rPr>
                      <a:t>outlook</a:t>
                    </a:r>
                  </a:p>
                  <a:p>
                    <a:pPr marL="180000" marR="0" lvl="0" indent="-18000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 typeface="Arial" panose="020B0604020202020204" pitchFamily="34" charset="0"/>
                      <a:buChar char="•"/>
                      <a:tabLst/>
                      <a:defRPr/>
                    </a:pPr>
                    <a:r>
                      <a:rPr kumimoji="0" lang="en-US" altLang="ko-KR" sz="1400" b="0" i="0" u="none" strike="noStrike" kern="0" cap="none" spc="0" normalizeH="0" baseline="0" noProof="0" dirty="0" smtClean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gradFill>
                          <a:gsLst>
                            <a:gs pos="78082">
                              <a:prstClr val="black">
                                <a:lumMod val="75000"/>
                                <a:lumOff val="25000"/>
                              </a:prstClr>
                            </a:gs>
                            <a:gs pos="68493">
                              <a:prstClr val="black">
                                <a:lumMod val="75000"/>
                                <a:lumOff val="25000"/>
                              </a:prstClr>
                            </a:gs>
                          </a:gsLst>
                          <a:lin ang="5400000" scaled="1"/>
                        </a:gradFill>
                        <a:effectLst/>
                        <a:uLnTx/>
                        <a:uFillTx/>
                        <a:latin typeface="Calibri" panose="020F0502020204030204" pitchFamily="34" charset="0"/>
                        <a:ea typeface="BusanBada" panose="02000603000000000000" pitchFamily="2" charset="-127"/>
                        <a:cs typeface="+mn-cs"/>
                      </a:rPr>
                      <a:t>Price </a:t>
                    </a:r>
                    <a:r>
                      <a:rPr kumimoji="0" lang="en-US" altLang="ko-KR" sz="1400" b="0" i="0" u="none" strike="noStrike" kern="0" cap="none" spc="0" normalizeH="0" baseline="0" noProof="0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gradFill>
                          <a:gsLst>
                            <a:gs pos="78082">
                              <a:prstClr val="black">
                                <a:lumMod val="75000"/>
                                <a:lumOff val="25000"/>
                              </a:prstClr>
                            </a:gs>
                            <a:gs pos="68493">
                              <a:prstClr val="black">
                                <a:lumMod val="75000"/>
                                <a:lumOff val="25000"/>
                              </a:prstClr>
                            </a:gs>
                          </a:gsLst>
                          <a:lin ang="5400000" scaled="1"/>
                        </a:gradFill>
                        <a:effectLst/>
                        <a:uLnTx/>
                        <a:uFillTx/>
                        <a:latin typeface="Calibri" panose="020F0502020204030204" pitchFamily="34" charset="0"/>
                        <a:ea typeface="BusanBada" panose="02000603000000000000" pitchFamily="2" charset="-127"/>
                        <a:cs typeface="+mn-cs"/>
                      </a:rPr>
                      <a:t>and quality competitiveness</a:t>
                    </a:r>
                  </a:p>
                  <a:p>
                    <a:pPr marL="180000" marR="0" lvl="0" indent="-18000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 typeface="Arial" panose="020B0604020202020204" pitchFamily="34" charset="0"/>
                      <a:buChar char="•"/>
                      <a:tabLst/>
                      <a:defRPr/>
                    </a:pPr>
                    <a:r>
                      <a:rPr kumimoji="0" lang="en-US" altLang="ko-KR" sz="1400" b="0" i="0" u="none" strike="noStrike" kern="0" cap="none" spc="0" normalizeH="0" baseline="0" noProof="0" dirty="0" smtClean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gradFill>
                          <a:gsLst>
                            <a:gs pos="78082">
                              <a:prstClr val="black">
                                <a:lumMod val="75000"/>
                                <a:lumOff val="25000"/>
                              </a:prstClr>
                            </a:gs>
                            <a:gs pos="68493">
                              <a:prstClr val="black">
                                <a:lumMod val="75000"/>
                                <a:lumOff val="25000"/>
                              </a:prstClr>
                            </a:gs>
                          </a:gsLst>
                          <a:lin ang="5400000" scaled="1"/>
                        </a:gradFill>
                        <a:effectLst/>
                        <a:uLnTx/>
                        <a:uFillTx/>
                        <a:latin typeface="Calibri" panose="020F0502020204030204" pitchFamily="34" charset="0"/>
                        <a:ea typeface="BusanBada" panose="02000603000000000000" pitchFamily="2" charset="-127"/>
                        <a:cs typeface="+mn-cs"/>
                      </a:rPr>
                      <a:t>Business </a:t>
                    </a:r>
                    <a:r>
                      <a:rPr kumimoji="0" lang="en-US" altLang="ko-KR" sz="1400" b="0" i="0" u="none" strike="noStrike" kern="0" cap="none" spc="0" normalizeH="0" baseline="0" noProof="0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gradFill>
                          <a:gsLst>
                            <a:gs pos="78082">
                              <a:prstClr val="black">
                                <a:lumMod val="75000"/>
                                <a:lumOff val="25000"/>
                              </a:prstClr>
                            </a:gs>
                            <a:gs pos="68493">
                              <a:prstClr val="black">
                                <a:lumMod val="75000"/>
                                <a:lumOff val="25000"/>
                              </a:prstClr>
                            </a:gs>
                          </a:gsLst>
                          <a:lin ang="5400000" scaled="1"/>
                        </a:gradFill>
                        <a:effectLst/>
                        <a:uLnTx/>
                        <a:uFillTx/>
                        <a:latin typeface="Calibri" panose="020F0502020204030204" pitchFamily="34" charset="0"/>
                        <a:ea typeface="BusanBada" panose="02000603000000000000" pitchFamily="2" charset="-127"/>
                        <a:cs typeface="+mn-cs"/>
                      </a:rPr>
                      <a:t>viability etc</a:t>
                    </a:r>
                    <a:r>
                      <a:rPr kumimoji="0" lang="en-US" altLang="ko-KR" sz="1400" b="0" i="0" u="none" strike="noStrike" kern="0" cap="none" spc="0" normalizeH="0" baseline="0" noProof="0" dirty="0" smtClean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gradFill>
                          <a:gsLst>
                            <a:gs pos="78082">
                              <a:prstClr val="black">
                                <a:lumMod val="75000"/>
                                <a:lumOff val="25000"/>
                              </a:prstClr>
                            </a:gs>
                            <a:gs pos="68493">
                              <a:prstClr val="black">
                                <a:lumMod val="75000"/>
                                <a:lumOff val="25000"/>
                              </a:prstClr>
                            </a:gs>
                          </a:gsLst>
                          <a:lin ang="5400000" scaled="1"/>
                        </a:gradFill>
                        <a:effectLst/>
                        <a:uLnTx/>
                        <a:uFillTx/>
                        <a:latin typeface="Calibri" panose="020F0502020204030204" pitchFamily="34" charset="0"/>
                        <a:ea typeface="BusanBada" panose="02000603000000000000" pitchFamily="2" charset="-127"/>
                        <a:cs typeface="+mn-cs"/>
                      </a:rPr>
                      <a:t>.</a:t>
                    </a:r>
                    <a:endParaRPr kumimoji="0" lang="en-US" altLang="ko-KR" sz="1400" b="0" i="0" u="none" strike="noStrike" kern="0" cap="none" spc="0" normalizeH="0" baseline="0" noProof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gradFill>
                        <a:gsLst>
                          <a:gs pos="78082">
                            <a:prstClr val="black">
                              <a:lumMod val="75000"/>
                              <a:lumOff val="25000"/>
                            </a:prstClr>
                          </a:gs>
                          <a:gs pos="68493">
                            <a:prstClr val="black">
                              <a:lumMod val="75000"/>
                              <a:lumOff val="25000"/>
                            </a:prstClr>
                          </a:gs>
                        </a:gsLst>
                        <a:lin ang="5400000" scaled="1"/>
                      </a:gradFill>
                      <a:effectLst/>
                      <a:uLnTx/>
                      <a:uFillTx/>
                      <a:latin typeface="Calibri" panose="020F0502020204030204" pitchFamily="34" charset="0"/>
                      <a:ea typeface="BusanBada" panose="02000603000000000000" pitchFamily="2" charset="-127"/>
                      <a:cs typeface="+mn-cs"/>
                    </a:endParaRPr>
                  </a:p>
                </p:txBody>
              </p:sp>
            </p:grpSp>
            <p:sp>
              <p:nvSpPr>
                <p:cNvPr id="142" name="자유형 141"/>
                <p:cNvSpPr/>
                <p:nvPr/>
              </p:nvSpPr>
              <p:spPr>
                <a:xfrm>
                  <a:off x="1886675" y="2951544"/>
                  <a:ext cx="3414531" cy="0"/>
                </a:xfrm>
                <a:custGeom>
                  <a:avLst/>
                  <a:gdLst>
                    <a:gd name="connsiteX0" fmla="*/ 0 w 3414531"/>
                    <a:gd name="connsiteY0" fmla="*/ 0 h 0"/>
                    <a:gd name="connsiteX1" fmla="*/ 3414531 w 3414531"/>
                    <a:gd name="connsiteY1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414531">
                      <a:moveTo>
                        <a:pt x="0" y="0"/>
                      </a:moveTo>
                      <a:lnTo>
                        <a:pt x="3414531" y="0"/>
                      </a:lnTo>
                    </a:path>
                  </a:pathLst>
                </a:custGeom>
                <a:noFill/>
                <a:ln w="6350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1200" cap="none" spc="0" normalizeH="0" baseline="0" noProof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맑은 고딕" panose="020B0503020000020004" pitchFamily="50" charset="-127"/>
                    <a:cs typeface="+mn-cs"/>
                  </a:endParaRPr>
                </a:p>
              </p:txBody>
            </p:sp>
          </p:grpSp>
        </p:grpSp>
        <p:sp>
          <p:nvSpPr>
            <p:cNvPr id="187" name="자유형 186"/>
            <p:cNvSpPr/>
            <p:nvPr/>
          </p:nvSpPr>
          <p:spPr>
            <a:xfrm>
              <a:off x="1171333" y="1967696"/>
              <a:ext cx="1094974" cy="1111170"/>
            </a:xfrm>
            <a:custGeom>
              <a:avLst/>
              <a:gdLst>
                <a:gd name="connsiteX0" fmla="*/ 0 w 1203767"/>
                <a:gd name="connsiteY0" fmla="*/ 1111170 h 1111170"/>
                <a:gd name="connsiteX1" fmla="*/ 0 w 1203767"/>
                <a:gd name="connsiteY1" fmla="*/ 0 h 1111170"/>
                <a:gd name="connsiteX2" fmla="*/ 1203767 w 1203767"/>
                <a:gd name="connsiteY2" fmla="*/ 0 h 1111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03767" h="1111170">
                  <a:moveTo>
                    <a:pt x="0" y="1111170"/>
                  </a:moveTo>
                  <a:lnTo>
                    <a:pt x="0" y="0"/>
                  </a:lnTo>
                  <a:lnTo>
                    <a:pt x="1203767" y="0"/>
                  </a:lnTo>
                </a:path>
              </a:pathLst>
            </a:custGeom>
            <a:noFill/>
            <a:ln w="25400">
              <a:solidFill>
                <a:srgbClr val="1563C1"/>
              </a:solidFill>
              <a:prstDash val="sysDot"/>
              <a:tailEnd type="oval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188" name="자유형 187"/>
            <p:cNvSpPr/>
            <p:nvPr/>
          </p:nvSpPr>
          <p:spPr>
            <a:xfrm flipV="1">
              <a:off x="1171333" y="3864138"/>
              <a:ext cx="1094974" cy="1111170"/>
            </a:xfrm>
            <a:custGeom>
              <a:avLst/>
              <a:gdLst>
                <a:gd name="connsiteX0" fmla="*/ 0 w 1203767"/>
                <a:gd name="connsiteY0" fmla="*/ 1111170 h 1111170"/>
                <a:gd name="connsiteX1" fmla="*/ 0 w 1203767"/>
                <a:gd name="connsiteY1" fmla="*/ 0 h 1111170"/>
                <a:gd name="connsiteX2" fmla="*/ 1203767 w 1203767"/>
                <a:gd name="connsiteY2" fmla="*/ 0 h 1111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03767" h="1111170">
                  <a:moveTo>
                    <a:pt x="0" y="1111170"/>
                  </a:moveTo>
                  <a:lnTo>
                    <a:pt x="0" y="0"/>
                  </a:lnTo>
                  <a:lnTo>
                    <a:pt x="1203767" y="0"/>
                  </a:lnTo>
                </a:path>
              </a:pathLst>
            </a:custGeom>
            <a:noFill/>
            <a:ln w="25400">
              <a:solidFill>
                <a:srgbClr val="1563C1"/>
              </a:solidFill>
              <a:prstDash val="sysDot"/>
              <a:tailEnd type="oval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189" name="자유형 188"/>
            <p:cNvSpPr/>
            <p:nvPr/>
          </p:nvSpPr>
          <p:spPr>
            <a:xfrm>
              <a:off x="1645119" y="3436380"/>
              <a:ext cx="621188" cy="0"/>
            </a:xfrm>
            <a:custGeom>
              <a:avLst/>
              <a:gdLst>
                <a:gd name="connsiteX0" fmla="*/ 0 w 682907"/>
                <a:gd name="connsiteY0" fmla="*/ 0 h 0"/>
                <a:gd name="connsiteX1" fmla="*/ 682907 w 682907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82907">
                  <a:moveTo>
                    <a:pt x="0" y="0"/>
                  </a:moveTo>
                  <a:lnTo>
                    <a:pt x="682907" y="0"/>
                  </a:lnTo>
                </a:path>
              </a:pathLst>
            </a:custGeom>
            <a:noFill/>
            <a:ln w="25400">
              <a:solidFill>
                <a:srgbClr val="1563C1"/>
              </a:solidFill>
              <a:prstDash val="sysDot"/>
              <a:tailEnd type="oval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50" charset="-127"/>
                <a:cs typeface="+mn-cs"/>
              </a:endParaRPr>
            </a:p>
          </p:txBody>
        </p:sp>
        <p:grpSp>
          <p:nvGrpSpPr>
            <p:cNvPr id="193" name="그룹 192"/>
            <p:cNvGrpSpPr/>
            <p:nvPr/>
          </p:nvGrpSpPr>
          <p:grpSpPr>
            <a:xfrm>
              <a:off x="431945" y="3105245"/>
              <a:ext cx="1423745" cy="663064"/>
              <a:chOff x="506663" y="3139970"/>
              <a:chExt cx="1565204" cy="663064"/>
            </a:xfrm>
          </p:grpSpPr>
          <p:sp>
            <p:nvSpPr>
              <p:cNvPr id="192" name="모서리가 둥근 직사각형 191"/>
              <p:cNvSpPr/>
              <p:nvPr/>
            </p:nvSpPr>
            <p:spPr>
              <a:xfrm>
                <a:off x="506663" y="3139970"/>
                <a:ext cx="1540248" cy="663064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147" name="TextBox 146">
                <a:extLst>
                  <a:ext uri="{FF2B5EF4-FFF2-40B4-BE49-F238E27FC236}">
                    <a16:creationId xmlns="" xmlns:a16="http://schemas.microsoft.com/office/drawing/2014/main" id="{55D86856-532D-4809-A8B7-10D158D80366}"/>
                  </a:ext>
                </a:extLst>
              </p:cNvPr>
              <p:cNvSpPr txBox="1"/>
              <p:nvPr/>
            </p:nvSpPr>
            <p:spPr>
              <a:xfrm>
                <a:off x="516219" y="3194503"/>
                <a:ext cx="1555648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spAutoFit/>
              </a:bodyPr>
              <a:lstStyle>
                <a:defPPr>
                  <a:defRPr lang="ko-KR"/>
                </a:defPPr>
                <a:lvl1pPr marR="0" lvl="0" indent="0" algn="ctr" fontAlgn="auto" latinLnBrk="0">
                  <a:lnSpc>
                    <a:spcPct val="100000"/>
                  </a:lnSpc>
                  <a:spcBef>
                    <a:spcPts val="3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400" b="1" i="0" u="none" strike="noStrike" kern="0" cap="none" spc="-50" normalizeH="0" baseline="0">
                    <a:ln>
                      <a:solidFill>
                        <a:srgbClr val="0071CF">
                          <a:alpha val="0"/>
                        </a:srgbClr>
                      </a:solidFill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1563C1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altLang="ko-KR" sz="1800" b="0" i="0" u="none" strike="noStrike" kern="0" cap="none" spc="0" normalizeH="0" baseline="0" noProof="0" dirty="0" smtClean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gradFill>
                      <a:gsLst>
                        <a:gs pos="73394">
                          <a:prstClr val="black">
                            <a:lumMod val="75000"/>
                            <a:lumOff val="25000"/>
                          </a:prstClr>
                        </a:gs>
                        <a:gs pos="51000">
                          <a:prstClr val="black">
                            <a:lumMod val="75000"/>
                            <a:lumOff val="25000"/>
                          </a:prstClr>
                        </a:gs>
                      </a:gsLst>
                      <a:lin ang="5400000" scaled="1"/>
                    </a:gradFill>
                    <a:effectLst/>
                    <a:uLnTx/>
                    <a:uFillTx/>
                    <a:latin typeface="Calibri" panose="020F0502020204030204" pitchFamily="34" charset="0"/>
                    <a:ea typeface="BusanBada" panose="02000603000000000000" pitchFamily="2" charset="-127"/>
                    <a:cs typeface="+mn-cs"/>
                  </a:rPr>
                  <a:t>TECHNOLOGY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1563C1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altLang="ko-KR" sz="1800" b="0" i="0" u="none" strike="noStrike" kern="0" cap="none" spc="0" normalizeH="0" baseline="0" noProof="0" dirty="0" smtClean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gradFill>
                      <a:gsLst>
                        <a:gs pos="73394">
                          <a:prstClr val="black">
                            <a:lumMod val="75000"/>
                            <a:lumOff val="25000"/>
                          </a:prstClr>
                        </a:gs>
                        <a:gs pos="51000">
                          <a:prstClr val="black">
                            <a:lumMod val="75000"/>
                            <a:lumOff val="25000"/>
                          </a:prstClr>
                        </a:gs>
                      </a:gsLst>
                      <a:lin ang="5400000" scaled="1"/>
                    </a:gradFill>
                    <a:effectLst/>
                    <a:uLnTx/>
                    <a:uFillTx/>
                    <a:latin typeface="Calibri" panose="020F0502020204030204" pitchFamily="34" charset="0"/>
                    <a:ea typeface="BusanBada" panose="02000603000000000000" pitchFamily="2" charset="-127"/>
                    <a:cs typeface="+mn-cs"/>
                  </a:rPr>
                  <a:t>APPRAISAL </a:t>
                </a:r>
                <a:endParaRPr kumimoji="0" lang="en-US" altLang="ko-KR" sz="1800" b="0" i="0" u="none" strike="noStrike" kern="0" cap="none" spc="0" normalizeH="0" baseline="0" noProof="0" dirty="0">
                  <a:ln>
                    <a:solidFill>
                      <a:prstClr val="white">
                        <a:alpha val="0"/>
                      </a:prstClr>
                    </a:solidFill>
                  </a:ln>
                  <a:gradFill>
                    <a:gsLst>
                      <a:gs pos="73394">
                        <a:prstClr val="black">
                          <a:lumMod val="75000"/>
                          <a:lumOff val="25000"/>
                        </a:prstClr>
                      </a:gs>
                      <a:gs pos="51000">
                        <a:prstClr val="black">
                          <a:lumMod val="75000"/>
                          <a:lumOff val="25000"/>
                        </a:prst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libri" panose="020F0502020204030204" pitchFamily="34" charset="0"/>
                  <a:ea typeface="BusanBada" panose="02000603000000000000" pitchFamily="2" charset="-127"/>
                  <a:cs typeface="+mn-cs"/>
                </a:endParaRPr>
              </a:p>
            </p:txBody>
          </p:sp>
        </p:grpSp>
        <p:sp>
          <p:nvSpPr>
            <p:cNvPr id="212" name="TextBox 211">
              <a:extLst>
                <a:ext uri="{FF2B5EF4-FFF2-40B4-BE49-F238E27FC236}">
                  <a16:creationId xmlns="" xmlns:a16="http://schemas.microsoft.com/office/drawing/2014/main" id="{55D86856-532D-4809-A8B7-10D158D80366}"/>
                </a:ext>
              </a:extLst>
            </p:cNvPr>
            <p:cNvSpPr txBox="1"/>
            <p:nvPr/>
          </p:nvSpPr>
          <p:spPr>
            <a:xfrm>
              <a:off x="5834967" y="3163540"/>
              <a:ext cx="1435628" cy="830997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>
              <a:defPPr>
                <a:defRPr lang="ko-KR"/>
              </a:defPPr>
              <a:lvl1pPr marR="0" lvl="0" indent="0" algn="ctr" fontAlgn="auto" latinLnBrk="0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1" i="0" u="none" strike="noStrike" kern="0" cap="none" spc="-50" normalizeH="0" baseline="0">
                  <a:ln>
                    <a:solidFill>
                      <a:srgbClr val="0071CF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1" i="0" u="none" strike="noStrike" kern="0" cap="none" spc="0" normalizeH="0" baseline="0" noProof="0" dirty="0" smtClean="0">
                  <a:ln>
                    <a:solidFill>
                      <a:prstClr val="white">
                        <a:alpha val="0"/>
                      </a:prstClr>
                    </a:solidFill>
                  </a:ln>
                  <a:gradFill>
                    <a:gsLst>
                      <a:gs pos="78082">
                        <a:prstClr val="black">
                          <a:lumMod val="75000"/>
                          <a:lumOff val="25000"/>
                        </a:prstClr>
                      </a:gs>
                      <a:gs pos="68493">
                        <a:prstClr val="black">
                          <a:lumMod val="75000"/>
                          <a:lumOff val="25000"/>
                        </a:prst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libri" panose="020F0502020204030204" pitchFamily="34" charset="0"/>
                  <a:ea typeface="BusanBada" panose="02000603000000000000" pitchFamily="2" charset="-127"/>
                  <a:cs typeface="+mn-cs"/>
                </a:rPr>
                <a:t>Technology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1" i="0" u="none" strike="noStrike" kern="0" cap="none" spc="0" normalizeH="0" baseline="0" noProof="0" dirty="0" smtClean="0">
                  <a:ln>
                    <a:solidFill>
                      <a:prstClr val="white">
                        <a:alpha val="0"/>
                      </a:prstClr>
                    </a:solidFill>
                  </a:ln>
                  <a:gradFill>
                    <a:gsLst>
                      <a:gs pos="78082">
                        <a:prstClr val="black">
                          <a:lumMod val="75000"/>
                          <a:lumOff val="25000"/>
                        </a:prstClr>
                      </a:gs>
                      <a:gs pos="68493">
                        <a:prstClr val="black">
                          <a:lumMod val="75000"/>
                          <a:lumOff val="25000"/>
                        </a:prst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libri" panose="020F0502020204030204" pitchFamily="34" charset="0"/>
                  <a:ea typeface="BusanBada" panose="02000603000000000000" pitchFamily="2" charset="-127"/>
                  <a:cs typeface="+mn-cs"/>
                </a:rPr>
                <a:t>Appraisal </a:t>
              </a:r>
              <a:r>
                <a:rPr kumimoji="0" lang="en-US" altLang="ko-KR" sz="1800" b="1" i="0" u="none" strike="noStrike" kern="0" cap="none" spc="0" normalizeH="0" baseline="0" noProof="0" dirty="0">
                  <a:ln>
                    <a:solidFill>
                      <a:prstClr val="white">
                        <a:alpha val="0"/>
                      </a:prstClr>
                    </a:solidFill>
                  </a:ln>
                  <a:gradFill>
                    <a:gsLst>
                      <a:gs pos="78082">
                        <a:prstClr val="black">
                          <a:lumMod val="75000"/>
                          <a:lumOff val="25000"/>
                        </a:prstClr>
                      </a:gs>
                      <a:gs pos="68493">
                        <a:prstClr val="black">
                          <a:lumMod val="75000"/>
                          <a:lumOff val="25000"/>
                        </a:prst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libri" panose="020F0502020204030204" pitchFamily="34" charset="0"/>
                  <a:ea typeface="BusanBada" panose="02000603000000000000" pitchFamily="2" charset="-127"/>
                  <a:cs typeface="+mn-cs"/>
                </a:rPr>
                <a:t>System</a:t>
              </a:r>
            </a:p>
          </p:txBody>
        </p:sp>
      </p:grpSp>
      <p:sp>
        <p:nvSpPr>
          <p:cNvPr id="213" name="이등변 삼각형 212"/>
          <p:cNvSpPr/>
          <p:nvPr/>
        </p:nvSpPr>
        <p:spPr>
          <a:xfrm>
            <a:off x="8410290" y="2193523"/>
            <a:ext cx="2690112" cy="2319062"/>
          </a:xfrm>
          <a:prstGeom prst="triangle">
            <a:avLst/>
          </a:prstGeom>
          <a:noFill/>
          <a:ln w="69850">
            <a:solidFill>
              <a:schemeClr val="bg1">
                <a:alpha val="84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solidFill>
                  <a:prstClr val="white">
                    <a:alpha val="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4" name="타원 73"/>
          <p:cNvSpPr/>
          <p:nvPr/>
        </p:nvSpPr>
        <p:spPr>
          <a:xfrm>
            <a:off x="8975939" y="1914399"/>
            <a:ext cx="1533387" cy="1533386"/>
          </a:xfrm>
          <a:prstGeom prst="ellipse">
            <a:avLst/>
          </a:prstGeom>
          <a:solidFill>
            <a:srgbClr val="1563C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solidFill>
                  <a:prstClr val="white">
                    <a:alpha val="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="" xmlns:a16="http://schemas.microsoft.com/office/drawing/2014/main" id="{55D86856-532D-4809-A8B7-10D158D80366}"/>
              </a:ext>
            </a:extLst>
          </p:cNvPr>
          <p:cNvSpPr txBox="1"/>
          <p:nvPr/>
        </p:nvSpPr>
        <p:spPr>
          <a:xfrm>
            <a:off x="9340600" y="2630842"/>
            <a:ext cx="804066" cy="406266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>
            <a:defPPr>
              <a:defRPr lang="ko-KR"/>
            </a:defPPr>
            <a:lvl1pPr marR="0" lvl="0" indent="0" algn="ctr" fontAlgn="auto" latinLnBrk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1" i="0" u="none" strike="noStrike" kern="0" cap="none" spc="-50" normalizeH="0" baseline="0">
                <a:ln>
                  <a:solidFill>
                    <a:srgbClr val="0071CF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00" b="1" i="0" u="none" strike="noStrike" kern="0" cap="none" spc="0" normalizeH="0" baseline="0" noProof="0" dirty="0" smtClean="0">
                <a:ln>
                  <a:solidFill>
                    <a:prstClr val="white">
                      <a:alpha val="0"/>
                    </a:prstClr>
                  </a:solidFill>
                </a:ln>
                <a:gradFill>
                  <a:gsLst>
                    <a:gs pos="98630">
                      <a:prstClr val="white"/>
                    </a:gs>
                    <a:gs pos="88356">
                      <a:prstClr val="white"/>
                    </a:gs>
                  </a:gsLst>
                  <a:lin ang="5400000" scaled="1"/>
                </a:gradFill>
                <a:effectLst/>
                <a:uLnTx/>
                <a:uFillTx/>
                <a:latin typeface="Calibri" panose="020F0502020204030204" pitchFamily="34" charset="0"/>
                <a:ea typeface="BusanBada" panose="02000603000000000000" pitchFamily="2" charset="-127"/>
                <a:cs typeface="+mn-cs"/>
              </a:rPr>
              <a:t>Value</a:t>
            </a:r>
            <a:endParaRPr kumimoji="0" lang="en-US" altLang="ko-KR" sz="2400" b="1" i="0" u="none" strike="noStrike" kern="0" cap="none" spc="0" normalizeH="0" baseline="0" noProof="0" dirty="0">
              <a:ln>
                <a:solidFill>
                  <a:prstClr val="white">
                    <a:alpha val="0"/>
                  </a:prstClr>
                </a:solidFill>
              </a:ln>
              <a:gradFill>
                <a:gsLst>
                  <a:gs pos="98630">
                    <a:prstClr val="white"/>
                  </a:gs>
                  <a:gs pos="88356">
                    <a:prstClr val="white"/>
                  </a:gs>
                </a:gsLst>
                <a:lin ang="5400000" scaled="1"/>
              </a:gradFill>
              <a:effectLst/>
              <a:uLnTx/>
              <a:uFillTx/>
              <a:latin typeface="Calibri" panose="020F0502020204030204" pitchFamily="34" charset="0"/>
              <a:ea typeface="BusanBada" panose="02000603000000000000" pitchFamily="2" charset="-127"/>
              <a:cs typeface="+mn-cs"/>
            </a:endParaRPr>
          </a:p>
        </p:txBody>
      </p:sp>
      <p:sp>
        <p:nvSpPr>
          <p:cNvPr id="78" name="타원 77"/>
          <p:cNvSpPr/>
          <p:nvPr/>
        </p:nvSpPr>
        <p:spPr>
          <a:xfrm>
            <a:off x="7896528" y="3490708"/>
            <a:ext cx="1533387" cy="1533386"/>
          </a:xfrm>
          <a:prstGeom prst="ellipse">
            <a:avLst/>
          </a:prstGeom>
          <a:solidFill>
            <a:srgbClr val="1563C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solidFill>
                  <a:prstClr val="white">
                    <a:alpha val="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="" xmlns:a16="http://schemas.microsoft.com/office/drawing/2014/main" id="{55D86856-532D-4809-A8B7-10D158D80366}"/>
              </a:ext>
            </a:extLst>
          </p:cNvPr>
          <p:cNvSpPr txBox="1"/>
          <p:nvPr/>
        </p:nvSpPr>
        <p:spPr>
          <a:xfrm>
            <a:off x="8235620" y="4248247"/>
            <a:ext cx="855203" cy="406265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>
            <a:defPPr>
              <a:defRPr lang="ko-KR"/>
            </a:defPPr>
            <a:lvl1pPr marR="0" lvl="0" indent="0" algn="ctr" fontAlgn="auto" latinLnBrk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1" i="0" u="none" strike="noStrike" kern="0" cap="none" spc="-50" normalizeH="0" baseline="0">
                <a:ln>
                  <a:solidFill>
                    <a:srgbClr val="0071CF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00" b="1" i="0" u="none" strike="noStrike" kern="0" cap="none" spc="0" normalizeH="0" baseline="0" noProof="0" dirty="0">
                <a:ln>
                  <a:solidFill>
                    <a:prstClr val="white">
                      <a:alpha val="0"/>
                    </a:prstClr>
                  </a:solidFill>
                </a:ln>
                <a:gradFill>
                  <a:gsLst>
                    <a:gs pos="98630">
                      <a:prstClr val="white"/>
                    </a:gs>
                    <a:gs pos="88356">
                      <a:prstClr val="white"/>
                    </a:gs>
                  </a:gsLst>
                  <a:lin ang="5400000" scaled="1"/>
                </a:gradFill>
                <a:effectLst/>
                <a:uLnTx/>
                <a:uFillTx/>
                <a:latin typeface="Calibri" panose="020F0502020204030204" pitchFamily="34" charset="0"/>
                <a:ea typeface="BusanBada" panose="02000603000000000000" pitchFamily="2" charset="-127"/>
                <a:cs typeface="+mn-cs"/>
              </a:rPr>
              <a:t>Grade</a:t>
            </a:r>
          </a:p>
        </p:txBody>
      </p:sp>
      <p:sp>
        <p:nvSpPr>
          <p:cNvPr id="82" name="타원 81"/>
          <p:cNvSpPr/>
          <p:nvPr/>
        </p:nvSpPr>
        <p:spPr>
          <a:xfrm>
            <a:off x="10055351" y="3490711"/>
            <a:ext cx="1533387" cy="1533386"/>
          </a:xfrm>
          <a:prstGeom prst="ellipse">
            <a:avLst/>
          </a:prstGeom>
          <a:solidFill>
            <a:srgbClr val="1563C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solidFill>
                  <a:prstClr val="white">
                    <a:alpha val="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="" xmlns:a16="http://schemas.microsoft.com/office/drawing/2014/main" id="{55D86856-532D-4809-A8B7-10D158D80366}"/>
              </a:ext>
            </a:extLst>
          </p:cNvPr>
          <p:cNvSpPr txBox="1"/>
          <p:nvPr/>
        </p:nvSpPr>
        <p:spPr>
          <a:xfrm>
            <a:off x="10261314" y="4215346"/>
            <a:ext cx="1121461" cy="369333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>
            <a:defPPr>
              <a:defRPr lang="ko-KR"/>
            </a:defPPr>
            <a:lvl1pPr marR="0" lvl="0" indent="0" algn="ctr" fontAlgn="auto" latinLnBrk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1" i="0" u="none" strike="noStrike" kern="0" cap="none" spc="-50" normalizeH="0" baseline="0">
                <a:ln>
                  <a:solidFill>
                    <a:srgbClr val="0071CF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00" b="1" i="0" u="none" strike="noStrike" kern="0" cap="none" spc="0" normalizeH="0" baseline="0" noProof="0" dirty="0">
                <a:ln>
                  <a:solidFill>
                    <a:prstClr val="white">
                      <a:alpha val="0"/>
                    </a:prstClr>
                  </a:solidFill>
                </a:ln>
                <a:gradFill>
                  <a:gsLst>
                    <a:gs pos="98630">
                      <a:prstClr val="white"/>
                    </a:gs>
                    <a:gs pos="88356">
                      <a:prstClr val="white"/>
                    </a:gs>
                  </a:gsLst>
                  <a:lin ang="5400000" scaled="1"/>
                </a:gradFill>
                <a:effectLst/>
                <a:uLnTx/>
                <a:uFillTx/>
                <a:latin typeface="Calibri" panose="020F0502020204030204" pitchFamily="34" charset="0"/>
                <a:ea typeface="BusanBada" panose="02000603000000000000" pitchFamily="2" charset="-127"/>
                <a:cs typeface="+mn-cs"/>
              </a:rPr>
              <a:t>Opinion</a:t>
            </a:r>
          </a:p>
        </p:txBody>
      </p:sp>
      <p:grpSp>
        <p:nvGrpSpPr>
          <p:cNvPr id="60" name="그룹 59"/>
          <p:cNvGrpSpPr/>
          <p:nvPr/>
        </p:nvGrpSpPr>
        <p:grpSpPr>
          <a:xfrm>
            <a:off x="8448054" y="3850615"/>
            <a:ext cx="430330" cy="431643"/>
            <a:chOff x="370308" y="8496844"/>
            <a:chExt cx="391209" cy="392403"/>
          </a:xfrm>
          <a:solidFill>
            <a:schemeClr val="bg1"/>
          </a:solidFill>
        </p:grpSpPr>
        <p:sp>
          <p:nvSpPr>
            <p:cNvPr id="61" name="Freeform 576"/>
            <p:cNvSpPr>
              <a:spLocks/>
            </p:cNvSpPr>
            <p:nvPr/>
          </p:nvSpPr>
          <p:spPr bwMode="auto">
            <a:xfrm>
              <a:off x="501506" y="8595839"/>
              <a:ext cx="128813" cy="195605"/>
            </a:xfrm>
            <a:custGeom>
              <a:avLst/>
              <a:gdLst>
                <a:gd name="T0" fmla="*/ 117 w 117"/>
                <a:gd name="T1" fmla="*/ 177 h 177"/>
                <a:gd name="T2" fmla="*/ 0 w 117"/>
                <a:gd name="T3" fmla="*/ 177 h 177"/>
                <a:gd name="T4" fmla="*/ 0 w 117"/>
                <a:gd name="T5" fmla="*/ 146 h 177"/>
                <a:gd name="T6" fmla="*/ 37 w 117"/>
                <a:gd name="T7" fmla="*/ 146 h 177"/>
                <a:gd name="T8" fmla="*/ 37 w 117"/>
                <a:gd name="T9" fmla="*/ 53 h 177"/>
                <a:gd name="T10" fmla="*/ 0 w 117"/>
                <a:gd name="T11" fmla="*/ 53 h 177"/>
                <a:gd name="T12" fmla="*/ 0 w 117"/>
                <a:gd name="T13" fmla="*/ 24 h 177"/>
                <a:gd name="T14" fmla="*/ 16 w 117"/>
                <a:gd name="T15" fmla="*/ 23 h 177"/>
                <a:gd name="T16" fmla="*/ 29 w 117"/>
                <a:gd name="T17" fmla="*/ 20 h 177"/>
                <a:gd name="T18" fmla="*/ 38 w 117"/>
                <a:gd name="T19" fmla="*/ 12 h 177"/>
                <a:gd name="T20" fmla="*/ 42 w 117"/>
                <a:gd name="T21" fmla="*/ 0 h 177"/>
                <a:gd name="T22" fmla="*/ 81 w 117"/>
                <a:gd name="T23" fmla="*/ 0 h 177"/>
                <a:gd name="T24" fmla="*/ 81 w 117"/>
                <a:gd name="T25" fmla="*/ 146 h 177"/>
                <a:gd name="T26" fmla="*/ 117 w 117"/>
                <a:gd name="T27" fmla="*/ 146 h 177"/>
                <a:gd name="T28" fmla="*/ 117 w 117"/>
                <a:gd name="T29" fmla="*/ 177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77">
                  <a:moveTo>
                    <a:pt x="117" y="177"/>
                  </a:moveTo>
                  <a:cubicBezTo>
                    <a:pt x="0" y="177"/>
                    <a:pt x="0" y="177"/>
                    <a:pt x="0" y="177"/>
                  </a:cubicBezTo>
                  <a:cubicBezTo>
                    <a:pt x="0" y="146"/>
                    <a:pt x="0" y="146"/>
                    <a:pt x="0" y="146"/>
                  </a:cubicBezTo>
                  <a:cubicBezTo>
                    <a:pt x="37" y="146"/>
                    <a:pt x="37" y="146"/>
                    <a:pt x="37" y="146"/>
                  </a:cubicBezTo>
                  <a:cubicBezTo>
                    <a:pt x="37" y="53"/>
                    <a:pt x="37" y="53"/>
                    <a:pt x="37" y="53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5" y="24"/>
                    <a:pt x="11" y="24"/>
                    <a:pt x="16" y="23"/>
                  </a:cubicBezTo>
                  <a:cubicBezTo>
                    <a:pt x="21" y="22"/>
                    <a:pt x="26" y="21"/>
                    <a:pt x="29" y="20"/>
                  </a:cubicBezTo>
                  <a:cubicBezTo>
                    <a:pt x="33" y="18"/>
                    <a:pt x="36" y="15"/>
                    <a:pt x="38" y="12"/>
                  </a:cubicBezTo>
                  <a:cubicBezTo>
                    <a:pt x="40" y="9"/>
                    <a:pt x="42" y="5"/>
                    <a:pt x="42" y="0"/>
                  </a:cubicBezTo>
                  <a:cubicBezTo>
                    <a:pt x="81" y="0"/>
                    <a:pt x="81" y="0"/>
                    <a:pt x="81" y="0"/>
                  </a:cubicBezTo>
                  <a:cubicBezTo>
                    <a:pt x="81" y="146"/>
                    <a:pt x="81" y="146"/>
                    <a:pt x="81" y="146"/>
                  </a:cubicBezTo>
                  <a:cubicBezTo>
                    <a:pt x="117" y="146"/>
                    <a:pt x="117" y="146"/>
                    <a:pt x="117" y="146"/>
                  </a:cubicBezTo>
                  <a:lnTo>
                    <a:pt x="117" y="17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62" name="Freeform 577"/>
            <p:cNvSpPr>
              <a:spLocks/>
            </p:cNvSpPr>
            <p:nvPr/>
          </p:nvSpPr>
          <p:spPr bwMode="auto">
            <a:xfrm>
              <a:off x="701882" y="8699605"/>
              <a:ext cx="25047" cy="38167"/>
            </a:xfrm>
            <a:custGeom>
              <a:avLst/>
              <a:gdLst>
                <a:gd name="T0" fmla="*/ 17 w 23"/>
                <a:gd name="T1" fmla="*/ 33 h 34"/>
                <a:gd name="T2" fmla="*/ 18 w 23"/>
                <a:gd name="T3" fmla="*/ 34 h 34"/>
                <a:gd name="T4" fmla="*/ 18 w 23"/>
                <a:gd name="T5" fmla="*/ 33 h 34"/>
                <a:gd name="T6" fmla="*/ 18 w 23"/>
                <a:gd name="T7" fmla="*/ 29 h 34"/>
                <a:gd name="T8" fmla="*/ 17 w 23"/>
                <a:gd name="T9" fmla="*/ 23 h 34"/>
                <a:gd name="T10" fmla="*/ 15 w 23"/>
                <a:gd name="T11" fmla="*/ 17 h 34"/>
                <a:gd name="T12" fmla="*/ 9 w 23"/>
                <a:gd name="T13" fmla="*/ 6 h 34"/>
                <a:gd name="T14" fmla="*/ 7 w 23"/>
                <a:gd name="T15" fmla="*/ 5 h 34"/>
                <a:gd name="T16" fmla="*/ 6 w 23"/>
                <a:gd name="T17" fmla="*/ 4 h 34"/>
                <a:gd name="T18" fmla="*/ 4 w 23"/>
                <a:gd name="T19" fmla="*/ 3 h 34"/>
                <a:gd name="T20" fmla="*/ 4 w 23"/>
                <a:gd name="T21" fmla="*/ 3 h 34"/>
                <a:gd name="T22" fmla="*/ 4 w 23"/>
                <a:gd name="T23" fmla="*/ 3 h 34"/>
                <a:gd name="T24" fmla="*/ 6 w 23"/>
                <a:gd name="T25" fmla="*/ 4 h 34"/>
                <a:gd name="T26" fmla="*/ 7 w 23"/>
                <a:gd name="T27" fmla="*/ 4 h 34"/>
                <a:gd name="T28" fmla="*/ 9 w 23"/>
                <a:gd name="T29" fmla="*/ 6 h 34"/>
                <a:gd name="T30" fmla="*/ 16 w 23"/>
                <a:gd name="T31" fmla="*/ 16 h 34"/>
                <a:gd name="T32" fmla="*/ 18 w 23"/>
                <a:gd name="T33" fmla="*/ 23 h 34"/>
                <a:gd name="T34" fmla="*/ 19 w 23"/>
                <a:gd name="T35" fmla="*/ 28 h 34"/>
                <a:gd name="T36" fmla="*/ 20 w 23"/>
                <a:gd name="T37" fmla="*/ 33 h 34"/>
                <a:gd name="T38" fmla="*/ 20 w 23"/>
                <a:gd name="T39" fmla="*/ 33 h 34"/>
                <a:gd name="T40" fmla="*/ 21 w 23"/>
                <a:gd name="T41" fmla="*/ 32 h 34"/>
                <a:gd name="T42" fmla="*/ 22 w 23"/>
                <a:gd name="T43" fmla="*/ 29 h 34"/>
                <a:gd name="T44" fmla="*/ 23 w 23"/>
                <a:gd name="T45" fmla="*/ 24 h 34"/>
                <a:gd name="T46" fmla="*/ 23 w 23"/>
                <a:gd name="T47" fmla="*/ 19 h 34"/>
                <a:gd name="T48" fmla="*/ 19 w 23"/>
                <a:gd name="T49" fmla="*/ 8 h 34"/>
                <a:gd name="T50" fmla="*/ 4 w 23"/>
                <a:gd name="T51" fmla="*/ 0 h 34"/>
                <a:gd name="T52" fmla="*/ 3 w 23"/>
                <a:gd name="T53" fmla="*/ 0 h 34"/>
                <a:gd name="T54" fmla="*/ 2 w 23"/>
                <a:gd name="T55" fmla="*/ 0 h 34"/>
                <a:gd name="T56" fmla="*/ 2 w 23"/>
                <a:gd name="T57" fmla="*/ 1 h 34"/>
                <a:gd name="T58" fmla="*/ 0 w 23"/>
                <a:gd name="T59" fmla="*/ 12 h 34"/>
                <a:gd name="T60" fmla="*/ 4 w 23"/>
                <a:gd name="T61" fmla="*/ 22 h 34"/>
                <a:gd name="T62" fmla="*/ 17 w 23"/>
                <a:gd name="T63" fmla="*/ 33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3" h="34">
                  <a:moveTo>
                    <a:pt x="17" y="33"/>
                  </a:moveTo>
                  <a:cubicBezTo>
                    <a:pt x="18" y="34"/>
                    <a:pt x="18" y="34"/>
                    <a:pt x="18" y="34"/>
                  </a:cubicBezTo>
                  <a:cubicBezTo>
                    <a:pt x="18" y="33"/>
                    <a:pt x="18" y="33"/>
                    <a:pt x="18" y="33"/>
                  </a:cubicBezTo>
                  <a:cubicBezTo>
                    <a:pt x="18" y="32"/>
                    <a:pt x="18" y="30"/>
                    <a:pt x="18" y="29"/>
                  </a:cubicBezTo>
                  <a:cubicBezTo>
                    <a:pt x="17" y="27"/>
                    <a:pt x="17" y="25"/>
                    <a:pt x="17" y="23"/>
                  </a:cubicBezTo>
                  <a:cubicBezTo>
                    <a:pt x="16" y="21"/>
                    <a:pt x="16" y="19"/>
                    <a:pt x="15" y="17"/>
                  </a:cubicBezTo>
                  <a:cubicBezTo>
                    <a:pt x="13" y="12"/>
                    <a:pt x="11" y="9"/>
                    <a:pt x="9" y="6"/>
                  </a:cubicBezTo>
                  <a:cubicBezTo>
                    <a:pt x="8" y="6"/>
                    <a:pt x="8" y="5"/>
                    <a:pt x="7" y="5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5" y="3"/>
                    <a:pt x="5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5" y="3"/>
                    <a:pt x="5" y="3"/>
                    <a:pt x="6" y="4"/>
                  </a:cubicBezTo>
                  <a:cubicBezTo>
                    <a:pt x="6" y="4"/>
                    <a:pt x="7" y="4"/>
                    <a:pt x="7" y="4"/>
                  </a:cubicBezTo>
                  <a:cubicBezTo>
                    <a:pt x="8" y="5"/>
                    <a:pt x="8" y="5"/>
                    <a:pt x="9" y="6"/>
                  </a:cubicBezTo>
                  <a:cubicBezTo>
                    <a:pt x="12" y="8"/>
                    <a:pt x="14" y="12"/>
                    <a:pt x="16" y="16"/>
                  </a:cubicBezTo>
                  <a:cubicBezTo>
                    <a:pt x="17" y="18"/>
                    <a:pt x="18" y="21"/>
                    <a:pt x="18" y="23"/>
                  </a:cubicBezTo>
                  <a:cubicBezTo>
                    <a:pt x="19" y="25"/>
                    <a:pt x="19" y="27"/>
                    <a:pt x="19" y="28"/>
                  </a:cubicBezTo>
                  <a:cubicBezTo>
                    <a:pt x="20" y="30"/>
                    <a:pt x="20" y="32"/>
                    <a:pt x="20" y="33"/>
                  </a:cubicBezTo>
                  <a:cubicBezTo>
                    <a:pt x="20" y="33"/>
                    <a:pt x="20" y="33"/>
                    <a:pt x="20" y="33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1" y="32"/>
                    <a:pt x="21" y="31"/>
                    <a:pt x="22" y="29"/>
                  </a:cubicBezTo>
                  <a:cubicBezTo>
                    <a:pt x="22" y="27"/>
                    <a:pt x="23" y="26"/>
                    <a:pt x="23" y="24"/>
                  </a:cubicBezTo>
                  <a:cubicBezTo>
                    <a:pt x="23" y="23"/>
                    <a:pt x="23" y="21"/>
                    <a:pt x="23" y="19"/>
                  </a:cubicBezTo>
                  <a:cubicBezTo>
                    <a:pt x="23" y="16"/>
                    <a:pt x="22" y="11"/>
                    <a:pt x="19" y="8"/>
                  </a:cubicBezTo>
                  <a:cubicBezTo>
                    <a:pt x="16" y="4"/>
                    <a:pt x="11" y="1"/>
                    <a:pt x="4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2" y="0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2"/>
                    <a:pt x="0" y="6"/>
                    <a:pt x="0" y="12"/>
                  </a:cubicBezTo>
                  <a:cubicBezTo>
                    <a:pt x="1" y="15"/>
                    <a:pt x="2" y="18"/>
                    <a:pt x="4" y="22"/>
                  </a:cubicBezTo>
                  <a:cubicBezTo>
                    <a:pt x="7" y="25"/>
                    <a:pt x="11" y="29"/>
                    <a:pt x="17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63" name="Freeform 578"/>
            <p:cNvSpPr>
              <a:spLocks/>
            </p:cNvSpPr>
            <p:nvPr/>
          </p:nvSpPr>
          <p:spPr bwMode="auto">
            <a:xfrm>
              <a:off x="728121" y="8701991"/>
              <a:ext cx="33396" cy="36974"/>
            </a:xfrm>
            <a:custGeom>
              <a:avLst/>
              <a:gdLst>
                <a:gd name="T0" fmla="*/ 3 w 30"/>
                <a:gd name="T1" fmla="*/ 34 h 34"/>
                <a:gd name="T2" fmla="*/ 2 w 30"/>
                <a:gd name="T3" fmla="*/ 34 h 34"/>
                <a:gd name="T4" fmla="*/ 3 w 30"/>
                <a:gd name="T5" fmla="*/ 33 h 34"/>
                <a:gd name="T6" fmla="*/ 5 w 30"/>
                <a:gd name="T7" fmla="*/ 29 h 34"/>
                <a:gd name="T8" fmla="*/ 9 w 30"/>
                <a:gd name="T9" fmla="*/ 24 h 34"/>
                <a:gd name="T10" fmla="*/ 12 w 30"/>
                <a:gd name="T11" fmla="*/ 18 h 34"/>
                <a:gd name="T12" fmla="*/ 21 w 30"/>
                <a:gd name="T13" fmla="*/ 7 h 34"/>
                <a:gd name="T14" fmla="*/ 23 w 30"/>
                <a:gd name="T15" fmla="*/ 6 h 34"/>
                <a:gd name="T16" fmla="*/ 25 w 30"/>
                <a:gd name="T17" fmla="*/ 5 h 34"/>
                <a:gd name="T18" fmla="*/ 26 w 30"/>
                <a:gd name="T19" fmla="*/ 4 h 34"/>
                <a:gd name="T20" fmla="*/ 26 w 30"/>
                <a:gd name="T21" fmla="*/ 4 h 34"/>
                <a:gd name="T22" fmla="*/ 26 w 30"/>
                <a:gd name="T23" fmla="*/ 4 h 34"/>
                <a:gd name="T24" fmla="*/ 25 w 30"/>
                <a:gd name="T25" fmla="*/ 5 h 34"/>
                <a:gd name="T26" fmla="*/ 23 w 30"/>
                <a:gd name="T27" fmla="*/ 6 h 34"/>
                <a:gd name="T28" fmla="*/ 21 w 30"/>
                <a:gd name="T29" fmla="*/ 7 h 34"/>
                <a:gd name="T30" fmla="*/ 12 w 30"/>
                <a:gd name="T31" fmla="*/ 17 h 34"/>
                <a:gd name="T32" fmla="*/ 7 w 30"/>
                <a:gd name="T33" fmla="*/ 23 h 34"/>
                <a:gd name="T34" fmla="*/ 3 w 30"/>
                <a:gd name="T35" fmla="*/ 28 h 34"/>
                <a:gd name="T36" fmla="*/ 1 w 30"/>
                <a:gd name="T37" fmla="*/ 32 h 34"/>
                <a:gd name="T38" fmla="*/ 0 w 30"/>
                <a:gd name="T39" fmla="*/ 33 h 34"/>
                <a:gd name="T40" fmla="*/ 1 w 30"/>
                <a:gd name="T41" fmla="*/ 32 h 34"/>
                <a:gd name="T42" fmla="*/ 1 w 30"/>
                <a:gd name="T43" fmla="*/ 27 h 34"/>
                <a:gd name="T44" fmla="*/ 2 w 30"/>
                <a:gd name="T45" fmla="*/ 23 h 34"/>
                <a:gd name="T46" fmla="*/ 4 w 30"/>
                <a:gd name="T47" fmla="*/ 18 h 34"/>
                <a:gd name="T48" fmla="*/ 11 w 30"/>
                <a:gd name="T49" fmla="*/ 7 h 34"/>
                <a:gd name="T50" fmla="*/ 27 w 30"/>
                <a:gd name="T51" fmla="*/ 0 h 34"/>
                <a:gd name="T52" fmla="*/ 28 w 30"/>
                <a:gd name="T53" fmla="*/ 0 h 34"/>
                <a:gd name="T54" fmla="*/ 29 w 30"/>
                <a:gd name="T55" fmla="*/ 1 h 34"/>
                <a:gd name="T56" fmla="*/ 29 w 30"/>
                <a:gd name="T57" fmla="*/ 2 h 34"/>
                <a:gd name="T58" fmla="*/ 29 w 30"/>
                <a:gd name="T59" fmla="*/ 7 h 34"/>
                <a:gd name="T60" fmla="*/ 28 w 30"/>
                <a:gd name="T61" fmla="*/ 17 h 34"/>
                <a:gd name="T62" fmla="*/ 20 w 30"/>
                <a:gd name="T63" fmla="*/ 28 h 34"/>
                <a:gd name="T64" fmla="*/ 3 w 30"/>
                <a:gd name="T65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0" h="34">
                  <a:moveTo>
                    <a:pt x="3" y="34"/>
                  </a:moveTo>
                  <a:cubicBezTo>
                    <a:pt x="2" y="34"/>
                    <a:pt x="2" y="34"/>
                    <a:pt x="2" y="34"/>
                  </a:cubicBezTo>
                  <a:cubicBezTo>
                    <a:pt x="2" y="34"/>
                    <a:pt x="2" y="34"/>
                    <a:pt x="3" y="33"/>
                  </a:cubicBezTo>
                  <a:cubicBezTo>
                    <a:pt x="3" y="32"/>
                    <a:pt x="4" y="31"/>
                    <a:pt x="5" y="29"/>
                  </a:cubicBezTo>
                  <a:cubicBezTo>
                    <a:pt x="6" y="28"/>
                    <a:pt x="7" y="26"/>
                    <a:pt x="9" y="24"/>
                  </a:cubicBezTo>
                  <a:cubicBezTo>
                    <a:pt x="10" y="22"/>
                    <a:pt x="11" y="20"/>
                    <a:pt x="12" y="18"/>
                  </a:cubicBezTo>
                  <a:cubicBezTo>
                    <a:pt x="15" y="14"/>
                    <a:pt x="19" y="10"/>
                    <a:pt x="21" y="7"/>
                  </a:cubicBezTo>
                  <a:cubicBezTo>
                    <a:pt x="22" y="7"/>
                    <a:pt x="23" y="6"/>
                    <a:pt x="23" y="6"/>
                  </a:cubicBezTo>
                  <a:cubicBezTo>
                    <a:pt x="24" y="5"/>
                    <a:pt x="24" y="5"/>
                    <a:pt x="25" y="5"/>
                  </a:cubicBezTo>
                  <a:cubicBezTo>
                    <a:pt x="25" y="4"/>
                    <a:pt x="26" y="4"/>
                    <a:pt x="26" y="4"/>
                  </a:cubicBezTo>
                  <a:cubicBezTo>
                    <a:pt x="26" y="4"/>
                    <a:pt x="26" y="4"/>
                    <a:pt x="26" y="4"/>
                  </a:cubicBezTo>
                  <a:cubicBezTo>
                    <a:pt x="26" y="4"/>
                    <a:pt x="26" y="4"/>
                    <a:pt x="26" y="4"/>
                  </a:cubicBezTo>
                  <a:cubicBezTo>
                    <a:pt x="26" y="4"/>
                    <a:pt x="25" y="4"/>
                    <a:pt x="25" y="5"/>
                  </a:cubicBezTo>
                  <a:cubicBezTo>
                    <a:pt x="24" y="5"/>
                    <a:pt x="24" y="5"/>
                    <a:pt x="23" y="6"/>
                  </a:cubicBezTo>
                  <a:cubicBezTo>
                    <a:pt x="22" y="6"/>
                    <a:pt x="22" y="7"/>
                    <a:pt x="21" y="7"/>
                  </a:cubicBezTo>
                  <a:cubicBezTo>
                    <a:pt x="18" y="10"/>
                    <a:pt x="15" y="13"/>
                    <a:pt x="12" y="17"/>
                  </a:cubicBezTo>
                  <a:cubicBezTo>
                    <a:pt x="10" y="19"/>
                    <a:pt x="9" y="21"/>
                    <a:pt x="7" y="23"/>
                  </a:cubicBezTo>
                  <a:cubicBezTo>
                    <a:pt x="6" y="25"/>
                    <a:pt x="5" y="27"/>
                    <a:pt x="3" y="28"/>
                  </a:cubicBezTo>
                  <a:cubicBezTo>
                    <a:pt x="2" y="30"/>
                    <a:pt x="1" y="31"/>
                    <a:pt x="1" y="32"/>
                  </a:cubicBezTo>
                  <a:cubicBezTo>
                    <a:pt x="1" y="32"/>
                    <a:pt x="1" y="32"/>
                    <a:pt x="0" y="33"/>
                  </a:cubicBezTo>
                  <a:cubicBezTo>
                    <a:pt x="1" y="32"/>
                    <a:pt x="1" y="32"/>
                    <a:pt x="1" y="32"/>
                  </a:cubicBezTo>
                  <a:cubicBezTo>
                    <a:pt x="1" y="31"/>
                    <a:pt x="1" y="30"/>
                    <a:pt x="1" y="27"/>
                  </a:cubicBezTo>
                  <a:cubicBezTo>
                    <a:pt x="1" y="26"/>
                    <a:pt x="2" y="25"/>
                    <a:pt x="2" y="23"/>
                  </a:cubicBezTo>
                  <a:cubicBezTo>
                    <a:pt x="3" y="22"/>
                    <a:pt x="3" y="20"/>
                    <a:pt x="4" y="18"/>
                  </a:cubicBezTo>
                  <a:cubicBezTo>
                    <a:pt x="5" y="15"/>
                    <a:pt x="7" y="11"/>
                    <a:pt x="11" y="7"/>
                  </a:cubicBezTo>
                  <a:cubicBezTo>
                    <a:pt x="14" y="4"/>
                    <a:pt x="19" y="1"/>
                    <a:pt x="27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1"/>
                    <a:pt x="29" y="1"/>
                  </a:cubicBezTo>
                  <a:cubicBezTo>
                    <a:pt x="29" y="2"/>
                    <a:pt x="29" y="2"/>
                    <a:pt x="29" y="2"/>
                  </a:cubicBezTo>
                  <a:cubicBezTo>
                    <a:pt x="29" y="2"/>
                    <a:pt x="29" y="4"/>
                    <a:pt x="29" y="7"/>
                  </a:cubicBezTo>
                  <a:cubicBezTo>
                    <a:pt x="30" y="10"/>
                    <a:pt x="29" y="13"/>
                    <a:pt x="28" y="17"/>
                  </a:cubicBezTo>
                  <a:cubicBezTo>
                    <a:pt x="26" y="21"/>
                    <a:pt x="24" y="25"/>
                    <a:pt x="20" y="28"/>
                  </a:cubicBezTo>
                  <a:cubicBezTo>
                    <a:pt x="16" y="31"/>
                    <a:pt x="10" y="34"/>
                    <a:pt x="3" y="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64" name="Freeform 579"/>
            <p:cNvSpPr>
              <a:spLocks/>
            </p:cNvSpPr>
            <p:nvPr/>
          </p:nvSpPr>
          <p:spPr bwMode="auto">
            <a:xfrm>
              <a:off x="691147" y="8737772"/>
              <a:ext cx="23854" cy="39359"/>
            </a:xfrm>
            <a:custGeom>
              <a:avLst/>
              <a:gdLst>
                <a:gd name="T0" fmla="*/ 11 w 21"/>
                <a:gd name="T1" fmla="*/ 36 h 36"/>
                <a:gd name="T2" fmla="*/ 11 w 21"/>
                <a:gd name="T3" fmla="*/ 36 h 36"/>
                <a:gd name="T4" fmla="*/ 11 w 21"/>
                <a:gd name="T5" fmla="*/ 35 h 36"/>
                <a:gd name="T6" fmla="*/ 12 w 21"/>
                <a:gd name="T7" fmla="*/ 31 h 36"/>
                <a:gd name="T8" fmla="*/ 13 w 21"/>
                <a:gd name="T9" fmla="*/ 29 h 36"/>
                <a:gd name="T10" fmla="*/ 13 w 21"/>
                <a:gd name="T11" fmla="*/ 25 h 36"/>
                <a:gd name="T12" fmla="*/ 13 w 21"/>
                <a:gd name="T13" fmla="*/ 19 h 36"/>
                <a:gd name="T14" fmla="*/ 12 w 21"/>
                <a:gd name="T15" fmla="*/ 12 h 36"/>
                <a:gd name="T16" fmla="*/ 10 w 21"/>
                <a:gd name="T17" fmla="*/ 7 h 36"/>
                <a:gd name="T18" fmla="*/ 8 w 21"/>
                <a:gd name="T19" fmla="*/ 5 h 36"/>
                <a:gd name="T20" fmla="*/ 7 w 21"/>
                <a:gd name="T21" fmla="*/ 4 h 36"/>
                <a:gd name="T22" fmla="*/ 6 w 21"/>
                <a:gd name="T23" fmla="*/ 3 h 36"/>
                <a:gd name="T24" fmla="*/ 6 w 21"/>
                <a:gd name="T25" fmla="*/ 3 h 36"/>
                <a:gd name="T26" fmla="*/ 6 w 21"/>
                <a:gd name="T27" fmla="*/ 3 h 36"/>
                <a:gd name="T28" fmla="*/ 7 w 21"/>
                <a:gd name="T29" fmla="*/ 4 h 36"/>
                <a:gd name="T30" fmla="*/ 9 w 21"/>
                <a:gd name="T31" fmla="*/ 5 h 36"/>
                <a:gd name="T32" fmla="*/ 10 w 21"/>
                <a:gd name="T33" fmla="*/ 7 h 36"/>
                <a:gd name="T34" fmla="*/ 14 w 21"/>
                <a:gd name="T35" fmla="*/ 19 h 36"/>
                <a:gd name="T36" fmla="*/ 14 w 21"/>
                <a:gd name="T37" fmla="*/ 32 h 36"/>
                <a:gd name="T38" fmla="*/ 13 w 21"/>
                <a:gd name="T39" fmla="*/ 36 h 36"/>
                <a:gd name="T40" fmla="*/ 13 w 21"/>
                <a:gd name="T41" fmla="*/ 36 h 36"/>
                <a:gd name="T42" fmla="*/ 14 w 21"/>
                <a:gd name="T43" fmla="*/ 36 h 36"/>
                <a:gd name="T44" fmla="*/ 16 w 21"/>
                <a:gd name="T45" fmla="*/ 32 h 36"/>
                <a:gd name="T46" fmla="*/ 20 w 21"/>
                <a:gd name="T47" fmla="*/ 24 h 36"/>
                <a:gd name="T48" fmla="*/ 21 w 21"/>
                <a:gd name="T49" fmla="*/ 18 h 36"/>
                <a:gd name="T50" fmla="*/ 19 w 21"/>
                <a:gd name="T51" fmla="*/ 11 h 36"/>
                <a:gd name="T52" fmla="*/ 7 w 21"/>
                <a:gd name="T53" fmla="*/ 0 h 36"/>
                <a:gd name="T54" fmla="*/ 6 w 21"/>
                <a:gd name="T55" fmla="*/ 0 h 36"/>
                <a:gd name="T56" fmla="*/ 5 w 21"/>
                <a:gd name="T57" fmla="*/ 0 h 36"/>
                <a:gd name="T58" fmla="*/ 4 w 21"/>
                <a:gd name="T59" fmla="*/ 1 h 36"/>
                <a:gd name="T60" fmla="*/ 2 w 21"/>
                <a:gd name="T61" fmla="*/ 3 h 36"/>
                <a:gd name="T62" fmla="*/ 1 w 21"/>
                <a:gd name="T63" fmla="*/ 6 h 36"/>
                <a:gd name="T64" fmla="*/ 0 w 21"/>
                <a:gd name="T65" fmla="*/ 10 h 36"/>
                <a:gd name="T66" fmla="*/ 1 w 21"/>
                <a:gd name="T67" fmla="*/ 21 h 36"/>
                <a:gd name="T68" fmla="*/ 11 w 21"/>
                <a:gd name="T69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1" h="36">
                  <a:moveTo>
                    <a:pt x="11" y="36"/>
                  </a:moveTo>
                  <a:cubicBezTo>
                    <a:pt x="11" y="36"/>
                    <a:pt x="11" y="36"/>
                    <a:pt x="11" y="36"/>
                  </a:cubicBezTo>
                  <a:cubicBezTo>
                    <a:pt x="11" y="36"/>
                    <a:pt x="11" y="36"/>
                    <a:pt x="11" y="35"/>
                  </a:cubicBezTo>
                  <a:cubicBezTo>
                    <a:pt x="12" y="34"/>
                    <a:pt x="12" y="33"/>
                    <a:pt x="12" y="31"/>
                  </a:cubicBezTo>
                  <a:cubicBezTo>
                    <a:pt x="12" y="30"/>
                    <a:pt x="13" y="29"/>
                    <a:pt x="13" y="29"/>
                  </a:cubicBezTo>
                  <a:cubicBezTo>
                    <a:pt x="13" y="28"/>
                    <a:pt x="13" y="27"/>
                    <a:pt x="13" y="25"/>
                  </a:cubicBezTo>
                  <a:cubicBezTo>
                    <a:pt x="13" y="23"/>
                    <a:pt x="13" y="21"/>
                    <a:pt x="13" y="19"/>
                  </a:cubicBezTo>
                  <a:cubicBezTo>
                    <a:pt x="13" y="17"/>
                    <a:pt x="12" y="14"/>
                    <a:pt x="12" y="12"/>
                  </a:cubicBezTo>
                  <a:cubicBezTo>
                    <a:pt x="11" y="10"/>
                    <a:pt x="11" y="9"/>
                    <a:pt x="10" y="7"/>
                  </a:cubicBezTo>
                  <a:cubicBezTo>
                    <a:pt x="9" y="6"/>
                    <a:pt x="9" y="6"/>
                    <a:pt x="8" y="5"/>
                  </a:cubicBezTo>
                  <a:cubicBezTo>
                    <a:pt x="8" y="5"/>
                    <a:pt x="8" y="4"/>
                    <a:pt x="7" y="4"/>
                  </a:cubicBezTo>
                  <a:cubicBezTo>
                    <a:pt x="7" y="3"/>
                    <a:pt x="7" y="3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7" y="3"/>
                    <a:pt x="7" y="3"/>
                    <a:pt x="7" y="4"/>
                  </a:cubicBezTo>
                  <a:cubicBezTo>
                    <a:pt x="8" y="4"/>
                    <a:pt x="8" y="5"/>
                    <a:pt x="9" y="5"/>
                  </a:cubicBezTo>
                  <a:cubicBezTo>
                    <a:pt x="9" y="6"/>
                    <a:pt x="10" y="6"/>
                    <a:pt x="10" y="7"/>
                  </a:cubicBezTo>
                  <a:cubicBezTo>
                    <a:pt x="12" y="10"/>
                    <a:pt x="13" y="14"/>
                    <a:pt x="14" y="19"/>
                  </a:cubicBezTo>
                  <a:cubicBezTo>
                    <a:pt x="14" y="23"/>
                    <a:pt x="15" y="28"/>
                    <a:pt x="14" y="32"/>
                  </a:cubicBezTo>
                  <a:cubicBezTo>
                    <a:pt x="14" y="33"/>
                    <a:pt x="14" y="35"/>
                    <a:pt x="13" y="36"/>
                  </a:cubicBezTo>
                  <a:cubicBezTo>
                    <a:pt x="13" y="36"/>
                    <a:pt x="13" y="36"/>
                    <a:pt x="13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4" y="36"/>
                    <a:pt x="15" y="34"/>
                    <a:pt x="16" y="32"/>
                  </a:cubicBezTo>
                  <a:cubicBezTo>
                    <a:pt x="18" y="30"/>
                    <a:pt x="19" y="27"/>
                    <a:pt x="20" y="24"/>
                  </a:cubicBezTo>
                  <a:cubicBezTo>
                    <a:pt x="20" y="22"/>
                    <a:pt x="21" y="20"/>
                    <a:pt x="21" y="18"/>
                  </a:cubicBezTo>
                  <a:cubicBezTo>
                    <a:pt x="21" y="16"/>
                    <a:pt x="20" y="14"/>
                    <a:pt x="19" y="11"/>
                  </a:cubicBezTo>
                  <a:cubicBezTo>
                    <a:pt x="17" y="7"/>
                    <a:pt x="14" y="3"/>
                    <a:pt x="7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5" y="0"/>
                    <a:pt x="5" y="0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3" y="2"/>
                    <a:pt x="2" y="3"/>
                  </a:cubicBezTo>
                  <a:cubicBezTo>
                    <a:pt x="2" y="4"/>
                    <a:pt x="2" y="5"/>
                    <a:pt x="1" y="6"/>
                  </a:cubicBezTo>
                  <a:cubicBezTo>
                    <a:pt x="1" y="8"/>
                    <a:pt x="1" y="9"/>
                    <a:pt x="0" y="10"/>
                  </a:cubicBezTo>
                  <a:cubicBezTo>
                    <a:pt x="0" y="13"/>
                    <a:pt x="0" y="17"/>
                    <a:pt x="1" y="21"/>
                  </a:cubicBezTo>
                  <a:cubicBezTo>
                    <a:pt x="3" y="25"/>
                    <a:pt x="5" y="30"/>
                    <a:pt x="11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65" name="Freeform 580"/>
            <p:cNvSpPr>
              <a:spLocks/>
            </p:cNvSpPr>
            <p:nvPr/>
          </p:nvSpPr>
          <p:spPr bwMode="auto">
            <a:xfrm>
              <a:off x="710230" y="8753277"/>
              <a:ext cx="40552" cy="31011"/>
            </a:xfrm>
            <a:custGeom>
              <a:avLst/>
              <a:gdLst>
                <a:gd name="T0" fmla="*/ 2 w 36"/>
                <a:gd name="T1" fmla="*/ 27 h 29"/>
                <a:gd name="T2" fmla="*/ 1 w 36"/>
                <a:gd name="T3" fmla="*/ 27 h 29"/>
                <a:gd name="T4" fmla="*/ 2 w 36"/>
                <a:gd name="T5" fmla="*/ 26 h 29"/>
                <a:gd name="T6" fmla="*/ 5 w 36"/>
                <a:gd name="T7" fmla="*/ 23 h 29"/>
                <a:gd name="T8" fmla="*/ 8 w 36"/>
                <a:gd name="T9" fmla="*/ 21 h 29"/>
                <a:gd name="T10" fmla="*/ 10 w 36"/>
                <a:gd name="T11" fmla="*/ 19 h 29"/>
                <a:gd name="T12" fmla="*/ 16 w 36"/>
                <a:gd name="T13" fmla="*/ 14 h 29"/>
                <a:gd name="T14" fmla="*/ 22 w 36"/>
                <a:gd name="T15" fmla="*/ 10 h 29"/>
                <a:gd name="T16" fmla="*/ 27 w 36"/>
                <a:gd name="T17" fmla="*/ 6 h 29"/>
                <a:gd name="T18" fmla="*/ 29 w 36"/>
                <a:gd name="T19" fmla="*/ 5 h 29"/>
                <a:gd name="T20" fmla="*/ 31 w 36"/>
                <a:gd name="T21" fmla="*/ 4 h 29"/>
                <a:gd name="T22" fmla="*/ 32 w 36"/>
                <a:gd name="T23" fmla="*/ 4 h 29"/>
                <a:gd name="T24" fmla="*/ 33 w 36"/>
                <a:gd name="T25" fmla="*/ 4 h 29"/>
                <a:gd name="T26" fmla="*/ 32 w 36"/>
                <a:gd name="T27" fmla="*/ 4 h 29"/>
                <a:gd name="T28" fmla="*/ 31 w 36"/>
                <a:gd name="T29" fmla="*/ 4 h 29"/>
                <a:gd name="T30" fmla="*/ 29 w 36"/>
                <a:gd name="T31" fmla="*/ 5 h 29"/>
                <a:gd name="T32" fmla="*/ 27 w 36"/>
                <a:gd name="T33" fmla="*/ 6 h 29"/>
                <a:gd name="T34" fmla="*/ 15 w 36"/>
                <a:gd name="T35" fmla="*/ 13 h 29"/>
                <a:gd name="T36" fmla="*/ 4 w 36"/>
                <a:gd name="T37" fmla="*/ 22 h 29"/>
                <a:gd name="T38" fmla="*/ 1 w 36"/>
                <a:gd name="T39" fmla="*/ 24 h 29"/>
                <a:gd name="T40" fmla="*/ 0 w 36"/>
                <a:gd name="T41" fmla="*/ 25 h 29"/>
                <a:gd name="T42" fmla="*/ 0 w 36"/>
                <a:gd name="T43" fmla="*/ 24 h 29"/>
                <a:gd name="T44" fmla="*/ 2 w 36"/>
                <a:gd name="T45" fmla="*/ 20 h 29"/>
                <a:gd name="T46" fmla="*/ 7 w 36"/>
                <a:gd name="T47" fmla="*/ 12 h 29"/>
                <a:gd name="T48" fmla="*/ 11 w 36"/>
                <a:gd name="T49" fmla="*/ 7 h 29"/>
                <a:gd name="T50" fmla="*/ 17 w 36"/>
                <a:gd name="T51" fmla="*/ 3 h 29"/>
                <a:gd name="T52" fmla="*/ 34 w 36"/>
                <a:gd name="T53" fmla="*/ 1 h 29"/>
                <a:gd name="T54" fmla="*/ 35 w 36"/>
                <a:gd name="T55" fmla="*/ 1 h 29"/>
                <a:gd name="T56" fmla="*/ 36 w 36"/>
                <a:gd name="T57" fmla="*/ 2 h 29"/>
                <a:gd name="T58" fmla="*/ 36 w 36"/>
                <a:gd name="T59" fmla="*/ 3 h 29"/>
                <a:gd name="T60" fmla="*/ 35 w 36"/>
                <a:gd name="T61" fmla="*/ 8 h 29"/>
                <a:gd name="T62" fmla="*/ 33 w 36"/>
                <a:gd name="T63" fmla="*/ 12 h 29"/>
                <a:gd name="T64" fmla="*/ 31 w 36"/>
                <a:gd name="T65" fmla="*/ 17 h 29"/>
                <a:gd name="T66" fmla="*/ 20 w 36"/>
                <a:gd name="T67" fmla="*/ 26 h 29"/>
                <a:gd name="T68" fmla="*/ 2 w 36"/>
                <a:gd name="T69" fmla="*/ 27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6" h="29">
                  <a:moveTo>
                    <a:pt x="2" y="27"/>
                  </a:moveTo>
                  <a:cubicBezTo>
                    <a:pt x="1" y="27"/>
                    <a:pt x="1" y="27"/>
                    <a:pt x="1" y="27"/>
                  </a:cubicBezTo>
                  <a:cubicBezTo>
                    <a:pt x="2" y="26"/>
                    <a:pt x="2" y="26"/>
                    <a:pt x="2" y="26"/>
                  </a:cubicBezTo>
                  <a:cubicBezTo>
                    <a:pt x="3" y="25"/>
                    <a:pt x="4" y="24"/>
                    <a:pt x="5" y="23"/>
                  </a:cubicBezTo>
                  <a:cubicBezTo>
                    <a:pt x="6" y="22"/>
                    <a:pt x="7" y="22"/>
                    <a:pt x="8" y="21"/>
                  </a:cubicBezTo>
                  <a:cubicBezTo>
                    <a:pt x="8" y="20"/>
                    <a:pt x="9" y="20"/>
                    <a:pt x="10" y="19"/>
                  </a:cubicBezTo>
                  <a:cubicBezTo>
                    <a:pt x="12" y="17"/>
                    <a:pt x="14" y="16"/>
                    <a:pt x="16" y="14"/>
                  </a:cubicBezTo>
                  <a:cubicBezTo>
                    <a:pt x="18" y="12"/>
                    <a:pt x="20" y="11"/>
                    <a:pt x="22" y="10"/>
                  </a:cubicBezTo>
                  <a:cubicBezTo>
                    <a:pt x="23" y="8"/>
                    <a:pt x="25" y="7"/>
                    <a:pt x="27" y="6"/>
                  </a:cubicBezTo>
                  <a:cubicBezTo>
                    <a:pt x="28" y="6"/>
                    <a:pt x="29" y="5"/>
                    <a:pt x="29" y="5"/>
                  </a:cubicBezTo>
                  <a:cubicBezTo>
                    <a:pt x="30" y="5"/>
                    <a:pt x="31" y="5"/>
                    <a:pt x="31" y="4"/>
                  </a:cubicBezTo>
                  <a:cubicBezTo>
                    <a:pt x="32" y="4"/>
                    <a:pt x="32" y="4"/>
                    <a:pt x="32" y="4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2" y="4"/>
                  </a:cubicBezTo>
                  <a:cubicBezTo>
                    <a:pt x="32" y="4"/>
                    <a:pt x="32" y="4"/>
                    <a:pt x="31" y="4"/>
                  </a:cubicBezTo>
                  <a:cubicBezTo>
                    <a:pt x="31" y="4"/>
                    <a:pt x="30" y="5"/>
                    <a:pt x="29" y="5"/>
                  </a:cubicBezTo>
                  <a:cubicBezTo>
                    <a:pt x="28" y="5"/>
                    <a:pt x="28" y="5"/>
                    <a:pt x="27" y="6"/>
                  </a:cubicBezTo>
                  <a:cubicBezTo>
                    <a:pt x="23" y="7"/>
                    <a:pt x="19" y="10"/>
                    <a:pt x="15" y="13"/>
                  </a:cubicBezTo>
                  <a:cubicBezTo>
                    <a:pt x="11" y="16"/>
                    <a:pt x="7" y="19"/>
                    <a:pt x="4" y="22"/>
                  </a:cubicBezTo>
                  <a:cubicBezTo>
                    <a:pt x="3" y="23"/>
                    <a:pt x="2" y="24"/>
                    <a:pt x="1" y="24"/>
                  </a:cubicBezTo>
                  <a:cubicBezTo>
                    <a:pt x="0" y="24"/>
                    <a:pt x="0" y="25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1" y="24"/>
                    <a:pt x="1" y="22"/>
                    <a:pt x="2" y="20"/>
                  </a:cubicBezTo>
                  <a:cubicBezTo>
                    <a:pt x="4" y="18"/>
                    <a:pt x="5" y="15"/>
                    <a:pt x="7" y="12"/>
                  </a:cubicBezTo>
                  <a:cubicBezTo>
                    <a:pt x="8" y="10"/>
                    <a:pt x="10" y="9"/>
                    <a:pt x="11" y="7"/>
                  </a:cubicBezTo>
                  <a:cubicBezTo>
                    <a:pt x="13" y="6"/>
                    <a:pt x="15" y="4"/>
                    <a:pt x="17" y="3"/>
                  </a:cubicBezTo>
                  <a:cubicBezTo>
                    <a:pt x="21" y="1"/>
                    <a:pt x="27" y="0"/>
                    <a:pt x="34" y="1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36" y="1"/>
                    <a:pt x="36" y="1"/>
                    <a:pt x="36" y="2"/>
                  </a:cubicBezTo>
                  <a:cubicBezTo>
                    <a:pt x="36" y="3"/>
                    <a:pt x="36" y="3"/>
                    <a:pt x="36" y="3"/>
                  </a:cubicBezTo>
                  <a:cubicBezTo>
                    <a:pt x="36" y="3"/>
                    <a:pt x="36" y="5"/>
                    <a:pt x="35" y="8"/>
                  </a:cubicBezTo>
                  <a:cubicBezTo>
                    <a:pt x="35" y="9"/>
                    <a:pt x="34" y="11"/>
                    <a:pt x="33" y="12"/>
                  </a:cubicBezTo>
                  <a:cubicBezTo>
                    <a:pt x="33" y="14"/>
                    <a:pt x="32" y="16"/>
                    <a:pt x="31" y="17"/>
                  </a:cubicBezTo>
                  <a:cubicBezTo>
                    <a:pt x="28" y="20"/>
                    <a:pt x="25" y="24"/>
                    <a:pt x="20" y="26"/>
                  </a:cubicBezTo>
                  <a:cubicBezTo>
                    <a:pt x="16" y="28"/>
                    <a:pt x="9" y="29"/>
                    <a:pt x="2" y="2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66" name="Freeform 581"/>
            <p:cNvSpPr>
              <a:spLocks/>
            </p:cNvSpPr>
            <p:nvPr/>
          </p:nvSpPr>
          <p:spPr bwMode="auto">
            <a:xfrm>
              <a:off x="668486" y="8769975"/>
              <a:ext cx="23854" cy="42938"/>
            </a:xfrm>
            <a:custGeom>
              <a:avLst/>
              <a:gdLst>
                <a:gd name="T0" fmla="*/ 7 w 22"/>
                <a:gd name="T1" fmla="*/ 36 h 38"/>
                <a:gd name="T2" fmla="*/ 7 w 22"/>
                <a:gd name="T3" fmla="*/ 37 h 38"/>
                <a:gd name="T4" fmla="*/ 7 w 22"/>
                <a:gd name="T5" fmla="*/ 36 h 38"/>
                <a:gd name="T6" fmla="*/ 9 w 22"/>
                <a:gd name="T7" fmla="*/ 33 h 38"/>
                <a:gd name="T8" fmla="*/ 13 w 22"/>
                <a:gd name="T9" fmla="*/ 21 h 38"/>
                <a:gd name="T10" fmla="*/ 14 w 22"/>
                <a:gd name="T11" fmla="*/ 14 h 38"/>
                <a:gd name="T12" fmla="*/ 13 w 22"/>
                <a:gd name="T13" fmla="*/ 9 h 38"/>
                <a:gd name="T14" fmla="*/ 13 w 22"/>
                <a:gd name="T15" fmla="*/ 6 h 38"/>
                <a:gd name="T16" fmla="*/ 12 w 22"/>
                <a:gd name="T17" fmla="*/ 5 h 38"/>
                <a:gd name="T18" fmla="*/ 12 w 22"/>
                <a:gd name="T19" fmla="*/ 4 h 38"/>
                <a:gd name="T20" fmla="*/ 11 w 22"/>
                <a:gd name="T21" fmla="*/ 3 h 38"/>
                <a:gd name="T22" fmla="*/ 12 w 22"/>
                <a:gd name="T23" fmla="*/ 4 h 38"/>
                <a:gd name="T24" fmla="*/ 12 w 22"/>
                <a:gd name="T25" fmla="*/ 5 h 38"/>
                <a:gd name="T26" fmla="*/ 13 w 22"/>
                <a:gd name="T27" fmla="*/ 6 h 38"/>
                <a:gd name="T28" fmla="*/ 14 w 22"/>
                <a:gd name="T29" fmla="*/ 9 h 38"/>
                <a:gd name="T30" fmla="*/ 15 w 22"/>
                <a:gd name="T31" fmla="*/ 14 h 38"/>
                <a:gd name="T32" fmla="*/ 14 w 22"/>
                <a:gd name="T33" fmla="*/ 21 h 38"/>
                <a:gd name="T34" fmla="*/ 11 w 22"/>
                <a:gd name="T35" fmla="*/ 33 h 38"/>
                <a:gd name="T36" fmla="*/ 9 w 22"/>
                <a:gd name="T37" fmla="*/ 37 h 38"/>
                <a:gd name="T38" fmla="*/ 9 w 22"/>
                <a:gd name="T39" fmla="*/ 38 h 38"/>
                <a:gd name="T40" fmla="*/ 10 w 22"/>
                <a:gd name="T41" fmla="*/ 37 h 38"/>
                <a:gd name="T42" fmla="*/ 13 w 22"/>
                <a:gd name="T43" fmla="*/ 35 h 38"/>
                <a:gd name="T44" fmla="*/ 19 w 22"/>
                <a:gd name="T45" fmla="*/ 27 h 38"/>
                <a:gd name="T46" fmla="*/ 21 w 22"/>
                <a:gd name="T47" fmla="*/ 15 h 38"/>
                <a:gd name="T48" fmla="*/ 13 w 22"/>
                <a:gd name="T49" fmla="*/ 1 h 38"/>
                <a:gd name="T50" fmla="*/ 12 w 22"/>
                <a:gd name="T51" fmla="*/ 1 h 38"/>
                <a:gd name="T52" fmla="*/ 11 w 22"/>
                <a:gd name="T53" fmla="*/ 0 h 38"/>
                <a:gd name="T54" fmla="*/ 10 w 22"/>
                <a:gd name="T55" fmla="*/ 1 h 38"/>
                <a:gd name="T56" fmla="*/ 4 w 22"/>
                <a:gd name="T57" fmla="*/ 9 h 38"/>
                <a:gd name="T58" fmla="*/ 7 w 22"/>
                <a:gd name="T59" fmla="*/ 36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2" h="38">
                  <a:moveTo>
                    <a:pt x="7" y="36"/>
                  </a:moveTo>
                  <a:cubicBezTo>
                    <a:pt x="7" y="37"/>
                    <a:pt x="7" y="37"/>
                    <a:pt x="7" y="37"/>
                  </a:cubicBezTo>
                  <a:cubicBezTo>
                    <a:pt x="7" y="37"/>
                    <a:pt x="7" y="36"/>
                    <a:pt x="7" y="36"/>
                  </a:cubicBezTo>
                  <a:cubicBezTo>
                    <a:pt x="8" y="35"/>
                    <a:pt x="9" y="34"/>
                    <a:pt x="9" y="33"/>
                  </a:cubicBezTo>
                  <a:cubicBezTo>
                    <a:pt x="11" y="29"/>
                    <a:pt x="12" y="25"/>
                    <a:pt x="13" y="21"/>
                  </a:cubicBezTo>
                  <a:cubicBezTo>
                    <a:pt x="14" y="19"/>
                    <a:pt x="14" y="16"/>
                    <a:pt x="14" y="14"/>
                  </a:cubicBezTo>
                  <a:cubicBezTo>
                    <a:pt x="14" y="12"/>
                    <a:pt x="14" y="10"/>
                    <a:pt x="13" y="9"/>
                  </a:cubicBezTo>
                  <a:cubicBezTo>
                    <a:pt x="13" y="8"/>
                    <a:pt x="13" y="7"/>
                    <a:pt x="13" y="6"/>
                  </a:cubicBezTo>
                  <a:cubicBezTo>
                    <a:pt x="13" y="6"/>
                    <a:pt x="12" y="5"/>
                    <a:pt x="12" y="5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1" y="4"/>
                    <a:pt x="11" y="3"/>
                    <a:pt x="11" y="3"/>
                  </a:cubicBezTo>
                  <a:cubicBezTo>
                    <a:pt x="11" y="3"/>
                    <a:pt x="11" y="4"/>
                    <a:pt x="12" y="4"/>
                  </a:cubicBezTo>
                  <a:cubicBezTo>
                    <a:pt x="12" y="4"/>
                    <a:pt x="12" y="4"/>
                    <a:pt x="12" y="5"/>
                  </a:cubicBezTo>
                  <a:cubicBezTo>
                    <a:pt x="12" y="5"/>
                    <a:pt x="13" y="6"/>
                    <a:pt x="13" y="6"/>
                  </a:cubicBezTo>
                  <a:cubicBezTo>
                    <a:pt x="13" y="7"/>
                    <a:pt x="14" y="8"/>
                    <a:pt x="14" y="9"/>
                  </a:cubicBezTo>
                  <a:cubicBezTo>
                    <a:pt x="14" y="10"/>
                    <a:pt x="15" y="12"/>
                    <a:pt x="15" y="14"/>
                  </a:cubicBezTo>
                  <a:cubicBezTo>
                    <a:pt x="15" y="16"/>
                    <a:pt x="15" y="19"/>
                    <a:pt x="14" y="21"/>
                  </a:cubicBezTo>
                  <a:cubicBezTo>
                    <a:pt x="14" y="25"/>
                    <a:pt x="12" y="30"/>
                    <a:pt x="11" y="33"/>
                  </a:cubicBezTo>
                  <a:cubicBezTo>
                    <a:pt x="10" y="35"/>
                    <a:pt x="10" y="36"/>
                    <a:pt x="9" y="37"/>
                  </a:cubicBezTo>
                  <a:cubicBezTo>
                    <a:pt x="9" y="37"/>
                    <a:pt x="9" y="38"/>
                    <a:pt x="9" y="38"/>
                  </a:cubicBezTo>
                  <a:cubicBezTo>
                    <a:pt x="10" y="37"/>
                    <a:pt x="10" y="37"/>
                    <a:pt x="10" y="37"/>
                  </a:cubicBezTo>
                  <a:cubicBezTo>
                    <a:pt x="10" y="37"/>
                    <a:pt x="12" y="36"/>
                    <a:pt x="13" y="35"/>
                  </a:cubicBezTo>
                  <a:cubicBezTo>
                    <a:pt x="15" y="33"/>
                    <a:pt x="17" y="30"/>
                    <a:pt x="19" y="27"/>
                  </a:cubicBezTo>
                  <a:cubicBezTo>
                    <a:pt x="21" y="24"/>
                    <a:pt x="22" y="20"/>
                    <a:pt x="21" y="15"/>
                  </a:cubicBezTo>
                  <a:cubicBezTo>
                    <a:pt x="21" y="11"/>
                    <a:pt x="18" y="6"/>
                    <a:pt x="13" y="1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2" y="0"/>
                    <a:pt x="11" y="0"/>
                    <a:pt x="11" y="0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0" y="1"/>
                    <a:pt x="6" y="4"/>
                    <a:pt x="4" y="9"/>
                  </a:cubicBezTo>
                  <a:cubicBezTo>
                    <a:pt x="1" y="14"/>
                    <a:pt x="0" y="23"/>
                    <a:pt x="7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67" name="Freeform 582"/>
            <p:cNvSpPr>
              <a:spLocks/>
            </p:cNvSpPr>
            <p:nvPr/>
          </p:nvSpPr>
          <p:spPr bwMode="auto">
            <a:xfrm>
              <a:off x="681605" y="8797408"/>
              <a:ext cx="45323" cy="31011"/>
            </a:xfrm>
            <a:custGeom>
              <a:avLst/>
              <a:gdLst>
                <a:gd name="T0" fmla="*/ 1 w 41"/>
                <a:gd name="T1" fmla="*/ 19 h 28"/>
                <a:gd name="T2" fmla="*/ 1 w 41"/>
                <a:gd name="T3" fmla="*/ 19 h 28"/>
                <a:gd name="T4" fmla="*/ 2 w 41"/>
                <a:gd name="T5" fmla="*/ 19 h 28"/>
                <a:gd name="T6" fmla="*/ 6 w 41"/>
                <a:gd name="T7" fmla="*/ 17 h 28"/>
                <a:gd name="T8" fmla="*/ 18 w 41"/>
                <a:gd name="T9" fmla="*/ 11 h 28"/>
                <a:gd name="T10" fmla="*/ 25 w 41"/>
                <a:gd name="T11" fmla="*/ 8 h 28"/>
                <a:gd name="T12" fmla="*/ 31 w 41"/>
                <a:gd name="T13" fmla="*/ 6 h 28"/>
                <a:gd name="T14" fmla="*/ 33 w 41"/>
                <a:gd name="T15" fmla="*/ 6 h 28"/>
                <a:gd name="T16" fmla="*/ 35 w 41"/>
                <a:gd name="T17" fmla="*/ 6 h 28"/>
                <a:gd name="T18" fmla="*/ 37 w 41"/>
                <a:gd name="T19" fmla="*/ 6 h 28"/>
                <a:gd name="T20" fmla="*/ 37 w 41"/>
                <a:gd name="T21" fmla="*/ 6 h 28"/>
                <a:gd name="T22" fmla="*/ 37 w 41"/>
                <a:gd name="T23" fmla="*/ 6 h 28"/>
                <a:gd name="T24" fmla="*/ 35 w 41"/>
                <a:gd name="T25" fmla="*/ 6 h 28"/>
                <a:gd name="T26" fmla="*/ 34 w 41"/>
                <a:gd name="T27" fmla="*/ 6 h 28"/>
                <a:gd name="T28" fmla="*/ 31 w 41"/>
                <a:gd name="T29" fmla="*/ 6 h 28"/>
                <a:gd name="T30" fmla="*/ 25 w 41"/>
                <a:gd name="T31" fmla="*/ 7 h 28"/>
                <a:gd name="T32" fmla="*/ 18 w 41"/>
                <a:gd name="T33" fmla="*/ 10 h 28"/>
                <a:gd name="T34" fmla="*/ 5 w 41"/>
                <a:gd name="T35" fmla="*/ 15 h 28"/>
                <a:gd name="T36" fmla="*/ 1 w 41"/>
                <a:gd name="T37" fmla="*/ 17 h 28"/>
                <a:gd name="T38" fmla="*/ 0 w 41"/>
                <a:gd name="T39" fmla="*/ 17 h 28"/>
                <a:gd name="T40" fmla="*/ 1 w 41"/>
                <a:gd name="T41" fmla="*/ 16 h 28"/>
                <a:gd name="T42" fmla="*/ 4 w 41"/>
                <a:gd name="T43" fmla="*/ 13 h 28"/>
                <a:gd name="T44" fmla="*/ 10 w 41"/>
                <a:gd name="T45" fmla="*/ 6 h 28"/>
                <a:gd name="T46" fmla="*/ 22 w 41"/>
                <a:gd name="T47" fmla="*/ 1 h 28"/>
                <a:gd name="T48" fmla="*/ 39 w 41"/>
                <a:gd name="T49" fmla="*/ 3 h 28"/>
                <a:gd name="T50" fmla="*/ 40 w 41"/>
                <a:gd name="T51" fmla="*/ 4 h 28"/>
                <a:gd name="T52" fmla="*/ 41 w 41"/>
                <a:gd name="T53" fmla="*/ 5 h 28"/>
                <a:gd name="T54" fmla="*/ 40 w 41"/>
                <a:gd name="T55" fmla="*/ 6 h 28"/>
                <a:gd name="T56" fmla="*/ 38 w 41"/>
                <a:gd name="T57" fmla="*/ 10 h 28"/>
                <a:gd name="T58" fmla="*/ 32 w 41"/>
                <a:gd name="T59" fmla="*/ 18 h 28"/>
                <a:gd name="T60" fmla="*/ 1 w 41"/>
                <a:gd name="T61" fmla="*/ 19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1" h="28">
                  <a:moveTo>
                    <a:pt x="1" y="19"/>
                  </a:moveTo>
                  <a:cubicBezTo>
                    <a:pt x="1" y="19"/>
                    <a:pt x="1" y="19"/>
                    <a:pt x="1" y="19"/>
                  </a:cubicBezTo>
                  <a:cubicBezTo>
                    <a:pt x="1" y="19"/>
                    <a:pt x="1" y="19"/>
                    <a:pt x="2" y="19"/>
                  </a:cubicBezTo>
                  <a:cubicBezTo>
                    <a:pt x="3" y="18"/>
                    <a:pt x="4" y="18"/>
                    <a:pt x="6" y="17"/>
                  </a:cubicBezTo>
                  <a:cubicBezTo>
                    <a:pt x="9" y="15"/>
                    <a:pt x="13" y="13"/>
                    <a:pt x="18" y="11"/>
                  </a:cubicBezTo>
                  <a:cubicBezTo>
                    <a:pt x="20" y="10"/>
                    <a:pt x="23" y="9"/>
                    <a:pt x="25" y="8"/>
                  </a:cubicBezTo>
                  <a:cubicBezTo>
                    <a:pt x="27" y="7"/>
                    <a:pt x="29" y="7"/>
                    <a:pt x="31" y="6"/>
                  </a:cubicBezTo>
                  <a:cubicBezTo>
                    <a:pt x="32" y="6"/>
                    <a:pt x="33" y="6"/>
                    <a:pt x="33" y="6"/>
                  </a:cubicBezTo>
                  <a:cubicBezTo>
                    <a:pt x="34" y="6"/>
                    <a:pt x="35" y="6"/>
                    <a:pt x="35" y="6"/>
                  </a:cubicBezTo>
                  <a:cubicBezTo>
                    <a:pt x="36" y="6"/>
                    <a:pt x="36" y="6"/>
                    <a:pt x="37" y="6"/>
                  </a:cubicBezTo>
                  <a:cubicBezTo>
                    <a:pt x="37" y="6"/>
                    <a:pt x="37" y="6"/>
                    <a:pt x="37" y="6"/>
                  </a:cubicBezTo>
                  <a:cubicBezTo>
                    <a:pt x="37" y="6"/>
                    <a:pt x="37" y="6"/>
                    <a:pt x="37" y="6"/>
                  </a:cubicBezTo>
                  <a:cubicBezTo>
                    <a:pt x="36" y="6"/>
                    <a:pt x="36" y="6"/>
                    <a:pt x="35" y="6"/>
                  </a:cubicBezTo>
                  <a:cubicBezTo>
                    <a:pt x="35" y="6"/>
                    <a:pt x="34" y="6"/>
                    <a:pt x="34" y="6"/>
                  </a:cubicBezTo>
                  <a:cubicBezTo>
                    <a:pt x="33" y="6"/>
                    <a:pt x="32" y="6"/>
                    <a:pt x="31" y="6"/>
                  </a:cubicBezTo>
                  <a:cubicBezTo>
                    <a:pt x="29" y="6"/>
                    <a:pt x="27" y="7"/>
                    <a:pt x="25" y="7"/>
                  </a:cubicBezTo>
                  <a:cubicBezTo>
                    <a:pt x="22" y="8"/>
                    <a:pt x="20" y="9"/>
                    <a:pt x="18" y="10"/>
                  </a:cubicBezTo>
                  <a:cubicBezTo>
                    <a:pt x="13" y="12"/>
                    <a:pt x="8" y="14"/>
                    <a:pt x="5" y="15"/>
                  </a:cubicBezTo>
                  <a:cubicBezTo>
                    <a:pt x="3" y="16"/>
                    <a:pt x="2" y="16"/>
                    <a:pt x="1" y="17"/>
                  </a:cubicBezTo>
                  <a:cubicBezTo>
                    <a:pt x="1" y="17"/>
                    <a:pt x="0" y="17"/>
                    <a:pt x="0" y="17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2" y="15"/>
                    <a:pt x="4" y="13"/>
                  </a:cubicBezTo>
                  <a:cubicBezTo>
                    <a:pt x="5" y="11"/>
                    <a:pt x="7" y="9"/>
                    <a:pt x="10" y="6"/>
                  </a:cubicBezTo>
                  <a:cubicBezTo>
                    <a:pt x="14" y="4"/>
                    <a:pt x="17" y="2"/>
                    <a:pt x="22" y="1"/>
                  </a:cubicBezTo>
                  <a:cubicBezTo>
                    <a:pt x="27" y="0"/>
                    <a:pt x="33" y="0"/>
                    <a:pt x="39" y="3"/>
                  </a:cubicBezTo>
                  <a:cubicBezTo>
                    <a:pt x="40" y="4"/>
                    <a:pt x="40" y="4"/>
                    <a:pt x="40" y="4"/>
                  </a:cubicBezTo>
                  <a:cubicBezTo>
                    <a:pt x="41" y="4"/>
                    <a:pt x="41" y="4"/>
                    <a:pt x="41" y="5"/>
                  </a:cubicBezTo>
                  <a:cubicBezTo>
                    <a:pt x="40" y="6"/>
                    <a:pt x="40" y="6"/>
                    <a:pt x="40" y="6"/>
                  </a:cubicBezTo>
                  <a:cubicBezTo>
                    <a:pt x="40" y="6"/>
                    <a:pt x="40" y="8"/>
                    <a:pt x="38" y="10"/>
                  </a:cubicBezTo>
                  <a:cubicBezTo>
                    <a:pt x="37" y="12"/>
                    <a:pt x="35" y="15"/>
                    <a:pt x="32" y="18"/>
                  </a:cubicBezTo>
                  <a:cubicBezTo>
                    <a:pt x="25" y="23"/>
                    <a:pt x="15" y="28"/>
                    <a:pt x="1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68" name="Freeform 583"/>
            <p:cNvSpPr>
              <a:spLocks/>
            </p:cNvSpPr>
            <p:nvPr/>
          </p:nvSpPr>
          <p:spPr bwMode="auto">
            <a:xfrm>
              <a:off x="638668" y="8799793"/>
              <a:ext cx="23854" cy="38167"/>
            </a:xfrm>
            <a:custGeom>
              <a:avLst/>
              <a:gdLst>
                <a:gd name="T0" fmla="*/ 1 w 22"/>
                <a:gd name="T1" fmla="*/ 33 h 35"/>
                <a:gd name="T2" fmla="*/ 2 w 22"/>
                <a:gd name="T3" fmla="*/ 34 h 35"/>
                <a:gd name="T4" fmla="*/ 2 w 22"/>
                <a:gd name="T5" fmla="*/ 33 h 35"/>
                <a:gd name="T6" fmla="*/ 5 w 22"/>
                <a:gd name="T7" fmla="*/ 30 h 35"/>
                <a:gd name="T8" fmla="*/ 12 w 22"/>
                <a:gd name="T9" fmla="*/ 20 h 35"/>
                <a:gd name="T10" fmla="*/ 15 w 22"/>
                <a:gd name="T11" fmla="*/ 8 h 35"/>
                <a:gd name="T12" fmla="*/ 15 w 22"/>
                <a:gd name="T13" fmla="*/ 6 h 35"/>
                <a:gd name="T14" fmla="*/ 15 w 22"/>
                <a:gd name="T15" fmla="*/ 4 h 35"/>
                <a:gd name="T16" fmla="*/ 15 w 22"/>
                <a:gd name="T17" fmla="*/ 3 h 35"/>
                <a:gd name="T18" fmla="*/ 15 w 22"/>
                <a:gd name="T19" fmla="*/ 3 h 35"/>
                <a:gd name="T20" fmla="*/ 15 w 22"/>
                <a:gd name="T21" fmla="*/ 3 h 35"/>
                <a:gd name="T22" fmla="*/ 15 w 22"/>
                <a:gd name="T23" fmla="*/ 4 h 35"/>
                <a:gd name="T24" fmla="*/ 16 w 22"/>
                <a:gd name="T25" fmla="*/ 6 h 35"/>
                <a:gd name="T26" fmla="*/ 16 w 22"/>
                <a:gd name="T27" fmla="*/ 8 h 35"/>
                <a:gd name="T28" fmla="*/ 13 w 22"/>
                <a:gd name="T29" fmla="*/ 21 h 35"/>
                <a:gd name="T30" fmla="*/ 6 w 22"/>
                <a:gd name="T31" fmla="*/ 31 h 35"/>
                <a:gd name="T32" fmla="*/ 4 w 22"/>
                <a:gd name="T33" fmla="*/ 35 h 35"/>
                <a:gd name="T34" fmla="*/ 3 w 22"/>
                <a:gd name="T35" fmla="*/ 35 h 35"/>
                <a:gd name="T36" fmla="*/ 4 w 22"/>
                <a:gd name="T37" fmla="*/ 35 h 35"/>
                <a:gd name="T38" fmla="*/ 16 w 22"/>
                <a:gd name="T39" fmla="*/ 28 h 35"/>
                <a:gd name="T40" fmla="*/ 21 w 22"/>
                <a:gd name="T41" fmla="*/ 17 h 35"/>
                <a:gd name="T42" fmla="*/ 21 w 22"/>
                <a:gd name="T43" fmla="*/ 10 h 35"/>
                <a:gd name="T44" fmla="*/ 17 w 22"/>
                <a:gd name="T45" fmla="*/ 1 h 35"/>
                <a:gd name="T46" fmla="*/ 16 w 22"/>
                <a:gd name="T47" fmla="*/ 0 h 35"/>
                <a:gd name="T48" fmla="*/ 15 w 22"/>
                <a:gd name="T49" fmla="*/ 0 h 35"/>
                <a:gd name="T50" fmla="*/ 14 w 22"/>
                <a:gd name="T51" fmla="*/ 0 h 35"/>
                <a:gd name="T52" fmla="*/ 6 w 22"/>
                <a:gd name="T53" fmla="*/ 6 h 35"/>
                <a:gd name="T54" fmla="*/ 4 w 22"/>
                <a:gd name="T55" fmla="*/ 8 h 35"/>
                <a:gd name="T56" fmla="*/ 3 w 22"/>
                <a:gd name="T57" fmla="*/ 10 h 35"/>
                <a:gd name="T58" fmla="*/ 1 w 22"/>
                <a:gd name="T59" fmla="*/ 16 h 35"/>
                <a:gd name="T60" fmla="*/ 1 w 22"/>
                <a:gd name="T61" fmla="*/ 33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2" h="35">
                  <a:moveTo>
                    <a:pt x="1" y="33"/>
                  </a:moveTo>
                  <a:cubicBezTo>
                    <a:pt x="2" y="34"/>
                    <a:pt x="2" y="34"/>
                    <a:pt x="2" y="34"/>
                  </a:cubicBezTo>
                  <a:cubicBezTo>
                    <a:pt x="2" y="34"/>
                    <a:pt x="2" y="33"/>
                    <a:pt x="2" y="33"/>
                  </a:cubicBezTo>
                  <a:cubicBezTo>
                    <a:pt x="3" y="33"/>
                    <a:pt x="4" y="32"/>
                    <a:pt x="5" y="30"/>
                  </a:cubicBezTo>
                  <a:cubicBezTo>
                    <a:pt x="7" y="28"/>
                    <a:pt x="10" y="24"/>
                    <a:pt x="12" y="20"/>
                  </a:cubicBezTo>
                  <a:cubicBezTo>
                    <a:pt x="14" y="16"/>
                    <a:pt x="15" y="12"/>
                    <a:pt x="15" y="8"/>
                  </a:cubicBezTo>
                  <a:cubicBezTo>
                    <a:pt x="15" y="7"/>
                    <a:pt x="15" y="7"/>
                    <a:pt x="15" y="6"/>
                  </a:cubicBezTo>
                  <a:cubicBezTo>
                    <a:pt x="15" y="5"/>
                    <a:pt x="15" y="5"/>
                    <a:pt x="15" y="4"/>
                  </a:cubicBezTo>
                  <a:cubicBezTo>
                    <a:pt x="15" y="4"/>
                    <a:pt x="15" y="3"/>
                    <a:pt x="15" y="3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5" y="3"/>
                    <a:pt x="15" y="4"/>
                    <a:pt x="15" y="4"/>
                  </a:cubicBezTo>
                  <a:cubicBezTo>
                    <a:pt x="15" y="5"/>
                    <a:pt x="16" y="5"/>
                    <a:pt x="16" y="6"/>
                  </a:cubicBezTo>
                  <a:cubicBezTo>
                    <a:pt x="16" y="7"/>
                    <a:pt x="16" y="8"/>
                    <a:pt x="16" y="8"/>
                  </a:cubicBezTo>
                  <a:cubicBezTo>
                    <a:pt x="16" y="12"/>
                    <a:pt x="15" y="16"/>
                    <a:pt x="13" y="21"/>
                  </a:cubicBezTo>
                  <a:cubicBezTo>
                    <a:pt x="11" y="25"/>
                    <a:pt x="9" y="28"/>
                    <a:pt x="6" y="31"/>
                  </a:cubicBezTo>
                  <a:cubicBezTo>
                    <a:pt x="5" y="33"/>
                    <a:pt x="4" y="34"/>
                    <a:pt x="4" y="35"/>
                  </a:cubicBezTo>
                  <a:cubicBezTo>
                    <a:pt x="4" y="35"/>
                    <a:pt x="3" y="35"/>
                    <a:pt x="3" y="35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5" y="35"/>
                    <a:pt x="10" y="33"/>
                    <a:pt x="16" y="28"/>
                  </a:cubicBezTo>
                  <a:cubicBezTo>
                    <a:pt x="18" y="25"/>
                    <a:pt x="20" y="21"/>
                    <a:pt x="21" y="17"/>
                  </a:cubicBezTo>
                  <a:cubicBezTo>
                    <a:pt x="22" y="15"/>
                    <a:pt x="21" y="12"/>
                    <a:pt x="21" y="10"/>
                  </a:cubicBezTo>
                  <a:cubicBezTo>
                    <a:pt x="20" y="7"/>
                    <a:pt x="19" y="4"/>
                    <a:pt x="17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0"/>
                    <a:pt x="15" y="0"/>
                    <a:pt x="15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9" y="2"/>
                    <a:pt x="6" y="6"/>
                  </a:cubicBezTo>
                  <a:cubicBezTo>
                    <a:pt x="5" y="7"/>
                    <a:pt x="5" y="7"/>
                    <a:pt x="4" y="8"/>
                  </a:cubicBezTo>
                  <a:cubicBezTo>
                    <a:pt x="4" y="9"/>
                    <a:pt x="3" y="9"/>
                    <a:pt x="3" y="10"/>
                  </a:cubicBezTo>
                  <a:cubicBezTo>
                    <a:pt x="2" y="12"/>
                    <a:pt x="2" y="13"/>
                    <a:pt x="1" y="16"/>
                  </a:cubicBezTo>
                  <a:cubicBezTo>
                    <a:pt x="0" y="20"/>
                    <a:pt x="0" y="26"/>
                    <a:pt x="1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69" name="Freeform 584"/>
            <p:cNvSpPr>
              <a:spLocks/>
            </p:cNvSpPr>
            <p:nvPr/>
          </p:nvSpPr>
          <p:spPr bwMode="auto">
            <a:xfrm>
              <a:off x="643438" y="8830804"/>
              <a:ext cx="47708" cy="25047"/>
            </a:xfrm>
            <a:custGeom>
              <a:avLst/>
              <a:gdLst>
                <a:gd name="T0" fmla="*/ 1 w 43"/>
                <a:gd name="T1" fmla="*/ 13 h 22"/>
                <a:gd name="T2" fmla="*/ 1 w 43"/>
                <a:gd name="T3" fmla="*/ 12 h 22"/>
                <a:gd name="T4" fmla="*/ 1 w 43"/>
                <a:gd name="T5" fmla="*/ 12 h 22"/>
                <a:gd name="T6" fmla="*/ 6 w 43"/>
                <a:gd name="T7" fmla="*/ 11 h 22"/>
                <a:gd name="T8" fmla="*/ 19 w 43"/>
                <a:gd name="T9" fmla="*/ 9 h 22"/>
                <a:gd name="T10" fmla="*/ 33 w 43"/>
                <a:gd name="T11" fmla="*/ 8 h 22"/>
                <a:gd name="T12" fmla="*/ 36 w 43"/>
                <a:gd name="T13" fmla="*/ 9 h 22"/>
                <a:gd name="T14" fmla="*/ 37 w 43"/>
                <a:gd name="T15" fmla="*/ 9 h 22"/>
                <a:gd name="T16" fmla="*/ 39 w 43"/>
                <a:gd name="T17" fmla="*/ 10 h 22"/>
                <a:gd name="T18" fmla="*/ 39 w 43"/>
                <a:gd name="T19" fmla="*/ 10 h 22"/>
                <a:gd name="T20" fmla="*/ 39 w 43"/>
                <a:gd name="T21" fmla="*/ 9 h 22"/>
                <a:gd name="T22" fmla="*/ 37 w 43"/>
                <a:gd name="T23" fmla="*/ 9 h 22"/>
                <a:gd name="T24" fmla="*/ 36 w 43"/>
                <a:gd name="T25" fmla="*/ 8 h 22"/>
                <a:gd name="T26" fmla="*/ 33 w 43"/>
                <a:gd name="T27" fmla="*/ 8 h 22"/>
                <a:gd name="T28" fmla="*/ 19 w 43"/>
                <a:gd name="T29" fmla="*/ 8 h 22"/>
                <a:gd name="T30" fmla="*/ 6 w 43"/>
                <a:gd name="T31" fmla="*/ 10 h 22"/>
                <a:gd name="T32" fmla="*/ 1 w 43"/>
                <a:gd name="T33" fmla="*/ 10 h 22"/>
                <a:gd name="T34" fmla="*/ 0 w 43"/>
                <a:gd name="T35" fmla="*/ 10 h 22"/>
                <a:gd name="T36" fmla="*/ 1 w 43"/>
                <a:gd name="T37" fmla="*/ 10 h 22"/>
                <a:gd name="T38" fmla="*/ 13 w 43"/>
                <a:gd name="T39" fmla="*/ 3 h 22"/>
                <a:gd name="T40" fmla="*/ 26 w 43"/>
                <a:gd name="T41" fmla="*/ 1 h 22"/>
                <a:gd name="T42" fmla="*/ 34 w 43"/>
                <a:gd name="T43" fmla="*/ 2 h 22"/>
                <a:gd name="T44" fmla="*/ 42 w 43"/>
                <a:gd name="T45" fmla="*/ 7 h 22"/>
                <a:gd name="T46" fmla="*/ 43 w 43"/>
                <a:gd name="T47" fmla="*/ 8 h 22"/>
                <a:gd name="T48" fmla="*/ 43 w 43"/>
                <a:gd name="T49" fmla="*/ 9 h 22"/>
                <a:gd name="T50" fmla="*/ 42 w 43"/>
                <a:gd name="T51" fmla="*/ 10 h 22"/>
                <a:gd name="T52" fmla="*/ 31 w 43"/>
                <a:gd name="T53" fmla="*/ 20 h 22"/>
                <a:gd name="T54" fmla="*/ 28 w 43"/>
                <a:gd name="T55" fmla="*/ 21 h 22"/>
                <a:gd name="T56" fmla="*/ 24 w 43"/>
                <a:gd name="T57" fmla="*/ 22 h 22"/>
                <a:gd name="T58" fmla="*/ 17 w 43"/>
                <a:gd name="T59" fmla="*/ 22 h 22"/>
                <a:gd name="T60" fmla="*/ 1 w 43"/>
                <a:gd name="T61" fmla="*/ 13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3" h="22">
                  <a:moveTo>
                    <a:pt x="1" y="13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3" y="12"/>
                    <a:pt x="4" y="12"/>
                    <a:pt x="6" y="11"/>
                  </a:cubicBezTo>
                  <a:cubicBezTo>
                    <a:pt x="9" y="11"/>
                    <a:pt x="14" y="10"/>
                    <a:pt x="19" y="9"/>
                  </a:cubicBezTo>
                  <a:cubicBezTo>
                    <a:pt x="24" y="8"/>
                    <a:pt x="29" y="8"/>
                    <a:pt x="33" y="8"/>
                  </a:cubicBezTo>
                  <a:cubicBezTo>
                    <a:pt x="34" y="8"/>
                    <a:pt x="35" y="8"/>
                    <a:pt x="36" y="9"/>
                  </a:cubicBezTo>
                  <a:cubicBezTo>
                    <a:pt x="36" y="9"/>
                    <a:pt x="37" y="9"/>
                    <a:pt x="37" y="9"/>
                  </a:cubicBezTo>
                  <a:cubicBezTo>
                    <a:pt x="38" y="9"/>
                    <a:pt x="38" y="9"/>
                    <a:pt x="39" y="10"/>
                  </a:cubicBezTo>
                  <a:cubicBezTo>
                    <a:pt x="39" y="10"/>
                    <a:pt x="39" y="10"/>
                    <a:pt x="39" y="10"/>
                  </a:cubicBezTo>
                  <a:cubicBezTo>
                    <a:pt x="39" y="10"/>
                    <a:pt x="39" y="10"/>
                    <a:pt x="39" y="9"/>
                  </a:cubicBezTo>
                  <a:cubicBezTo>
                    <a:pt x="38" y="9"/>
                    <a:pt x="38" y="9"/>
                    <a:pt x="37" y="9"/>
                  </a:cubicBezTo>
                  <a:cubicBezTo>
                    <a:pt x="37" y="9"/>
                    <a:pt x="36" y="9"/>
                    <a:pt x="36" y="8"/>
                  </a:cubicBezTo>
                  <a:cubicBezTo>
                    <a:pt x="35" y="8"/>
                    <a:pt x="34" y="8"/>
                    <a:pt x="33" y="8"/>
                  </a:cubicBezTo>
                  <a:cubicBezTo>
                    <a:pt x="29" y="7"/>
                    <a:pt x="24" y="7"/>
                    <a:pt x="19" y="8"/>
                  </a:cubicBezTo>
                  <a:cubicBezTo>
                    <a:pt x="14" y="8"/>
                    <a:pt x="9" y="9"/>
                    <a:pt x="6" y="10"/>
                  </a:cubicBezTo>
                  <a:cubicBezTo>
                    <a:pt x="4" y="10"/>
                    <a:pt x="2" y="10"/>
                    <a:pt x="1" y="10"/>
                  </a:cubicBezTo>
                  <a:cubicBezTo>
                    <a:pt x="1" y="10"/>
                    <a:pt x="1" y="10"/>
                    <a:pt x="0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2" y="10"/>
                    <a:pt x="6" y="5"/>
                    <a:pt x="13" y="3"/>
                  </a:cubicBezTo>
                  <a:cubicBezTo>
                    <a:pt x="17" y="2"/>
                    <a:pt x="21" y="0"/>
                    <a:pt x="26" y="1"/>
                  </a:cubicBezTo>
                  <a:cubicBezTo>
                    <a:pt x="28" y="1"/>
                    <a:pt x="31" y="1"/>
                    <a:pt x="34" y="2"/>
                  </a:cubicBezTo>
                  <a:cubicBezTo>
                    <a:pt x="36" y="3"/>
                    <a:pt x="39" y="5"/>
                    <a:pt x="42" y="7"/>
                  </a:cubicBezTo>
                  <a:cubicBezTo>
                    <a:pt x="43" y="8"/>
                    <a:pt x="43" y="8"/>
                    <a:pt x="43" y="8"/>
                  </a:cubicBezTo>
                  <a:cubicBezTo>
                    <a:pt x="43" y="8"/>
                    <a:pt x="43" y="9"/>
                    <a:pt x="43" y="9"/>
                  </a:cubicBezTo>
                  <a:cubicBezTo>
                    <a:pt x="42" y="10"/>
                    <a:pt x="42" y="10"/>
                    <a:pt x="42" y="10"/>
                  </a:cubicBezTo>
                  <a:cubicBezTo>
                    <a:pt x="42" y="11"/>
                    <a:pt x="38" y="16"/>
                    <a:pt x="31" y="20"/>
                  </a:cubicBezTo>
                  <a:cubicBezTo>
                    <a:pt x="30" y="20"/>
                    <a:pt x="29" y="20"/>
                    <a:pt x="28" y="21"/>
                  </a:cubicBezTo>
                  <a:cubicBezTo>
                    <a:pt x="27" y="21"/>
                    <a:pt x="26" y="21"/>
                    <a:pt x="24" y="22"/>
                  </a:cubicBezTo>
                  <a:cubicBezTo>
                    <a:pt x="22" y="22"/>
                    <a:pt x="20" y="22"/>
                    <a:pt x="17" y="22"/>
                  </a:cubicBezTo>
                  <a:cubicBezTo>
                    <a:pt x="12" y="21"/>
                    <a:pt x="6" y="19"/>
                    <a:pt x="1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70" name="Freeform 585"/>
            <p:cNvSpPr>
              <a:spLocks/>
            </p:cNvSpPr>
            <p:nvPr/>
          </p:nvSpPr>
          <p:spPr bwMode="auto">
            <a:xfrm>
              <a:off x="598115" y="8818877"/>
              <a:ext cx="28625" cy="34588"/>
            </a:xfrm>
            <a:custGeom>
              <a:avLst/>
              <a:gdLst>
                <a:gd name="T0" fmla="*/ 0 w 25"/>
                <a:gd name="T1" fmla="*/ 29 h 31"/>
                <a:gd name="T2" fmla="*/ 0 w 25"/>
                <a:gd name="T3" fmla="*/ 29 h 31"/>
                <a:gd name="T4" fmla="*/ 1 w 25"/>
                <a:gd name="T5" fmla="*/ 29 h 31"/>
                <a:gd name="T6" fmla="*/ 4 w 25"/>
                <a:gd name="T7" fmla="*/ 26 h 31"/>
                <a:gd name="T8" fmla="*/ 9 w 25"/>
                <a:gd name="T9" fmla="*/ 23 h 31"/>
                <a:gd name="T10" fmla="*/ 14 w 25"/>
                <a:gd name="T11" fmla="*/ 19 h 31"/>
                <a:gd name="T12" fmla="*/ 20 w 25"/>
                <a:gd name="T13" fmla="*/ 8 h 31"/>
                <a:gd name="T14" fmla="*/ 21 w 25"/>
                <a:gd name="T15" fmla="*/ 6 h 31"/>
                <a:gd name="T16" fmla="*/ 21 w 25"/>
                <a:gd name="T17" fmla="*/ 4 h 31"/>
                <a:gd name="T18" fmla="*/ 21 w 25"/>
                <a:gd name="T19" fmla="*/ 3 h 31"/>
                <a:gd name="T20" fmla="*/ 21 w 25"/>
                <a:gd name="T21" fmla="*/ 3 h 31"/>
                <a:gd name="T22" fmla="*/ 21 w 25"/>
                <a:gd name="T23" fmla="*/ 3 h 31"/>
                <a:gd name="T24" fmla="*/ 21 w 25"/>
                <a:gd name="T25" fmla="*/ 4 h 31"/>
                <a:gd name="T26" fmla="*/ 21 w 25"/>
                <a:gd name="T27" fmla="*/ 6 h 31"/>
                <a:gd name="T28" fmla="*/ 21 w 25"/>
                <a:gd name="T29" fmla="*/ 9 h 31"/>
                <a:gd name="T30" fmla="*/ 15 w 25"/>
                <a:gd name="T31" fmla="*/ 19 h 31"/>
                <a:gd name="T32" fmla="*/ 12 w 25"/>
                <a:gd name="T33" fmla="*/ 22 h 31"/>
                <a:gd name="T34" fmla="*/ 10 w 25"/>
                <a:gd name="T35" fmla="*/ 24 h 31"/>
                <a:gd name="T36" fmla="*/ 6 w 25"/>
                <a:gd name="T37" fmla="*/ 28 h 31"/>
                <a:gd name="T38" fmla="*/ 2 w 25"/>
                <a:gd name="T39" fmla="*/ 31 h 31"/>
                <a:gd name="T40" fmla="*/ 1 w 25"/>
                <a:gd name="T41" fmla="*/ 31 h 31"/>
                <a:gd name="T42" fmla="*/ 2 w 25"/>
                <a:gd name="T43" fmla="*/ 31 h 31"/>
                <a:gd name="T44" fmla="*/ 7 w 25"/>
                <a:gd name="T45" fmla="*/ 30 h 31"/>
                <a:gd name="T46" fmla="*/ 15 w 25"/>
                <a:gd name="T47" fmla="*/ 27 h 31"/>
                <a:gd name="T48" fmla="*/ 24 w 25"/>
                <a:gd name="T49" fmla="*/ 18 h 31"/>
                <a:gd name="T50" fmla="*/ 25 w 25"/>
                <a:gd name="T51" fmla="*/ 15 h 31"/>
                <a:gd name="T52" fmla="*/ 25 w 25"/>
                <a:gd name="T53" fmla="*/ 11 h 31"/>
                <a:gd name="T54" fmla="*/ 24 w 25"/>
                <a:gd name="T55" fmla="*/ 2 h 31"/>
                <a:gd name="T56" fmla="*/ 23 w 25"/>
                <a:gd name="T57" fmla="*/ 0 h 31"/>
                <a:gd name="T58" fmla="*/ 22 w 25"/>
                <a:gd name="T59" fmla="*/ 0 h 31"/>
                <a:gd name="T60" fmla="*/ 21 w 25"/>
                <a:gd name="T61" fmla="*/ 0 h 31"/>
                <a:gd name="T62" fmla="*/ 18 w 25"/>
                <a:gd name="T63" fmla="*/ 1 h 31"/>
                <a:gd name="T64" fmla="*/ 12 w 25"/>
                <a:gd name="T65" fmla="*/ 3 h 31"/>
                <a:gd name="T66" fmla="*/ 8 w 25"/>
                <a:gd name="T67" fmla="*/ 7 h 31"/>
                <a:gd name="T68" fmla="*/ 5 w 25"/>
                <a:gd name="T69" fmla="*/ 11 h 31"/>
                <a:gd name="T70" fmla="*/ 0 w 25"/>
                <a:gd name="T71" fmla="*/ 29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5" h="31"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1" y="29"/>
                    <a:pt x="1" y="29"/>
                  </a:cubicBezTo>
                  <a:cubicBezTo>
                    <a:pt x="2" y="28"/>
                    <a:pt x="3" y="27"/>
                    <a:pt x="4" y="26"/>
                  </a:cubicBezTo>
                  <a:cubicBezTo>
                    <a:pt x="6" y="26"/>
                    <a:pt x="8" y="24"/>
                    <a:pt x="9" y="23"/>
                  </a:cubicBezTo>
                  <a:cubicBezTo>
                    <a:pt x="11" y="22"/>
                    <a:pt x="12" y="20"/>
                    <a:pt x="14" y="19"/>
                  </a:cubicBezTo>
                  <a:cubicBezTo>
                    <a:pt x="17" y="15"/>
                    <a:pt x="19" y="11"/>
                    <a:pt x="20" y="8"/>
                  </a:cubicBezTo>
                  <a:cubicBezTo>
                    <a:pt x="21" y="8"/>
                    <a:pt x="21" y="7"/>
                    <a:pt x="21" y="6"/>
                  </a:cubicBezTo>
                  <a:cubicBezTo>
                    <a:pt x="21" y="6"/>
                    <a:pt x="21" y="5"/>
                    <a:pt x="21" y="4"/>
                  </a:cubicBezTo>
                  <a:cubicBezTo>
                    <a:pt x="21" y="4"/>
                    <a:pt x="21" y="3"/>
                    <a:pt x="21" y="3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1" y="3"/>
                    <a:pt x="21" y="4"/>
                    <a:pt x="21" y="4"/>
                  </a:cubicBezTo>
                  <a:cubicBezTo>
                    <a:pt x="21" y="5"/>
                    <a:pt x="21" y="6"/>
                    <a:pt x="21" y="6"/>
                  </a:cubicBezTo>
                  <a:cubicBezTo>
                    <a:pt x="21" y="7"/>
                    <a:pt x="21" y="8"/>
                    <a:pt x="21" y="9"/>
                  </a:cubicBezTo>
                  <a:cubicBezTo>
                    <a:pt x="20" y="12"/>
                    <a:pt x="18" y="16"/>
                    <a:pt x="15" y="19"/>
                  </a:cubicBezTo>
                  <a:cubicBezTo>
                    <a:pt x="14" y="20"/>
                    <a:pt x="13" y="21"/>
                    <a:pt x="12" y="22"/>
                  </a:cubicBezTo>
                  <a:cubicBezTo>
                    <a:pt x="12" y="23"/>
                    <a:pt x="11" y="24"/>
                    <a:pt x="10" y="24"/>
                  </a:cubicBezTo>
                  <a:cubicBezTo>
                    <a:pt x="8" y="26"/>
                    <a:pt x="7" y="27"/>
                    <a:pt x="6" y="28"/>
                  </a:cubicBezTo>
                  <a:cubicBezTo>
                    <a:pt x="4" y="29"/>
                    <a:pt x="3" y="30"/>
                    <a:pt x="2" y="31"/>
                  </a:cubicBezTo>
                  <a:cubicBezTo>
                    <a:pt x="2" y="31"/>
                    <a:pt x="2" y="31"/>
                    <a:pt x="1" y="31"/>
                  </a:cubicBezTo>
                  <a:cubicBezTo>
                    <a:pt x="2" y="31"/>
                    <a:pt x="2" y="31"/>
                    <a:pt x="2" y="31"/>
                  </a:cubicBezTo>
                  <a:cubicBezTo>
                    <a:pt x="3" y="31"/>
                    <a:pt x="4" y="31"/>
                    <a:pt x="7" y="30"/>
                  </a:cubicBezTo>
                  <a:cubicBezTo>
                    <a:pt x="9" y="30"/>
                    <a:pt x="12" y="29"/>
                    <a:pt x="15" y="27"/>
                  </a:cubicBezTo>
                  <a:cubicBezTo>
                    <a:pt x="18" y="25"/>
                    <a:pt x="22" y="22"/>
                    <a:pt x="24" y="18"/>
                  </a:cubicBezTo>
                  <a:cubicBezTo>
                    <a:pt x="24" y="17"/>
                    <a:pt x="25" y="16"/>
                    <a:pt x="25" y="15"/>
                  </a:cubicBezTo>
                  <a:cubicBezTo>
                    <a:pt x="25" y="14"/>
                    <a:pt x="25" y="12"/>
                    <a:pt x="25" y="11"/>
                  </a:cubicBezTo>
                  <a:cubicBezTo>
                    <a:pt x="25" y="8"/>
                    <a:pt x="25" y="5"/>
                    <a:pt x="24" y="2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2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1" y="0"/>
                    <a:pt x="20" y="0"/>
                    <a:pt x="18" y="1"/>
                  </a:cubicBezTo>
                  <a:cubicBezTo>
                    <a:pt x="16" y="1"/>
                    <a:pt x="14" y="2"/>
                    <a:pt x="12" y="3"/>
                  </a:cubicBezTo>
                  <a:cubicBezTo>
                    <a:pt x="10" y="4"/>
                    <a:pt x="9" y="5"/>
                    <a:pt x="8" y="7"/>
                  </a:cubicBezTo>
                  <a:cubicBezTo>
                    <a:pt x="7" y="8"/>
                    <a:pt x="6" y="9"/>
                    <a:pt x="5" y="11"/>
                  </a:cubicBezTo>
                  <a:cubicBezTo>
                    <a:pt x="2" y="15"/>
                    <a:pt x="1" y="21"/>
                    <a:pt x="0" y="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71" name="Freeform 586"/>
            <p:cNvSpPr>
              <a:spLocks/>
            </p:cNvSpPr>
            <p:nvPr/>
          </p:nvSpPr>
          <p:spPr bwMode="auto">
            <a:xfrm>
              <a:off x="600501" y="8853465"/>
              <a:ext cx="46516" cy="23854"/>
            </a:xfrm>
            <a:custGeom>
              <a:avLst/>
              <a:gdLst>
                <a:gd name="T0" fmla="*/ 0 w 42"/>
                <a:gd name="T1" fmla="*/ 7 h 22"/>
                <a:gd name="T2" fmla="*/ 0 w 42"/>
                <a:gd name="T3" fmla="*/ 7 h 22"/>
                <a:gd name="T4" fmla="*/ 1 w 42"/>
                <a:gd name="T5" fmla="*/ 7 h 22"/>
                <a:gd name="T6" fmla="*/ 5 w 42"/>
                <a:gd name="T7" fmla="*/ 7 h 22"/>
                <a:gd name="T8" fmla="*/ 12 w 42"/>
                <a:gd name="T9" fmla="*/ 7 h 22"/>
                <a:gd name="T10" fmla="*/ 19 w 42"/>
                <a:gd name="T11" fmla="*/ 8 h 22"/>
                <a:gd name="T12" fmla="*/ 32 w 42"/>
                <a:gd name="T13" fmla="*/ 11 h 22"/>
                <a:gd name="T14" fmla="*/ 35 w 42"/>
                <a:gd name="T15" fmla="*/ 12 h 22"/>
                <a:gd name="T16" fmla="*/ 36 w 42"/>
                <a:gd name="T17" fmla="*/ 13 h 22"/>
                <a:gd name="T18" fmla="*/ 37 w 42"/>
                <a:gd name="T19" fmla="*/ 14 h 22"/>
                <a:gd name="T20" fmla="*/ 38 w 42"/>
                <a:gd name="T21" fmla="*/ 14 h 22"/>
                <a:gd name="T22" fmla="*/ 37 w 42"/>
                <a:gd name="T23" fmla="*/ 14 h 22"/>
                <a:gd name="T24" fmla="*/ 36 w 42"/>
                <a:gd name="T25" fmla="*/ 13 h 22"/>
                <a:gd name="T26" fmla="*/ 35 w 42"/>
                <a:gd name="T27" fmla="*/ 12 h 22"/>
                <a:gd name="T28" fmla="*/ 32 w 42"/>
                <a:gd name="T29" fmla="*/ 11 h 22"/>
                <a:gd name="T30" fmla="*/ 19 w 42"/>
                <a:gd name="T31" fmla="*/ 7 h 22"/>
                <a:gd name="T32" fmla="*/ 15 w 42"/>
                <a:gd name="T33" fmla="*/ 7 h 22"/>
                <a:gd name="T34" fmla="*/ 12 w 42"/>
                <a:gd name="T35" fmla="*/ 6 h 22"/>
                <a:gd name="T36" fmla="*/ 5 w 42"/>
                <a:gd name="T37" fmla="*/ 5 h 22"/>
                <a:gd name="T38" fmla="*/ 1 w 42"/>
                <a:gd name="T39" fmla="*/ 5 h 22"/>
                <a:gd name="T40" fmla="*/ 0 w 42"/>
                <a:gd name="T41" fmla="*/ 4 h 22"/>
                <a:gd name="T42" fmla="*/ 1 w 42"/>
                <a:gd name="T43" fmla="*/ 4 h 22"/>
                <a:gd name="T44" fmla="*/ 15 w 42"/>
                <a:gd name="T45" fmla="*/ 1 h 22"/>
                <a:gd name="T46" fmla="*/ 28 w 42"/>
                <a:gd name="T47" fmla="*/ 2 h 22"/>
                <a:gd name="T48" fmla="*/ 31 w 42"/>
                <a:gd name="T49" fmla="*/ 4 h 22"/>
                <a:gd name="T50" fmla="*/ 35 w 42"/>
                <a:gd name="T51" fmla="*/ 6 h 22"/>
                <a:gd name="T52" fmla="*/ 41 w 42"/>
                <a:gd name="T53" fmla="*/ 13 h 22"/>
                <a:gd name="T54" fmla="*/ 42 w 42"/>
                <a:gd name="T55" fmla="*/ 14 h 22"/>
                <a:gd name="T56" fmla="*/ 41 w 42"/>
                <a:gd name="T57" fmla="*/ 15 h 22"/>
                <a:gd name="T58" fmla="*/ 40 w 42"/>
                <a:gd name="T59" fmla="*/ 16 h 22"/>
                <a:gd name="T60" fmla="*/ 37 w 42"/>
                <a:gd name="T61" fmla="*/ 18 h 22"/>
                <a:gd name="T62" fmla="*/ 27 w 42"/>
                <a:gd name="T63" fmla="*/ 21 h 22"/>
                <a:gd name="T64" fmla="*/ 20 w 42"/>
                <a:gd name="T65" fmla="*/ 22 h 22"/>
                <a:gd name="T66" fmla="*/ 13 w 42"/>
                <a:gd name="T67" fmla="*/ 20 h 22"/>
                <a:gd name="T68" fmla="*/ 0 w 42"/>
                <a:gd name="T69" fmla="*/ 7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2" h="22"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1" y="7"/>
                  </a:cubicBezTo>
                  <a:cubicBezTo>
                    <a:pt x="2" y="7"/>
                    <a:pt x="3" y="7"/>
                    <a:pt x="5" y="7"/>
                  </a:cubicBezTo>
                  <a:cubicBezTo>
                    <a:pt x="7" y="7"/>
                    <a:pt x="9" y="7"/>
                    <a:pt x="12" y="7"/>
                  </a:cubicBezTo>
                  <a:cubicBezTo>
                    <a:pt x="14" y="8"/>
                    <a:pt x="16" y="8"/>
                    <a:pt x="19" y="8"/>
                  </a:cubicBezTo>
                  <a:cubicBezTo>
                    <a:pt x="24" y="9"/>
                    <a:pt x="29" y="10"/>
                    <a:pt x="32" y="11"/>
                  </a:cubicBezTo>
                  <a:cubicBezTo>
                    <a:pt x="33" y="12"/>
                    <a:pt x="34" y="12"/>
                    <a:pt x="35" y="12"/>
                  </a:cubicBezTo>
                  <a:cubicBezTo>
                    <a:pt x="35" y="13"/>
                    <a:pt x="36" y="13"/>
                    <a:pt x="36" y="13"/>
                  </a:cubicBezTo>
                  <a:cubicBezTo>
                    <a:pt x="37" y="14"/>
                    <a:pt x="37" y="14"/>
                    <a:pt x="37" y="14"/>
                  </a:cubicBezTo>
                  <a:cubicBezTo>
                    <a:pt x="38" y="14"/>
                    <a:pt x="38" y="14"/>
                    <a:pt x="38" y="14"/>
                  </a:cubicBezTo>
                  <a:cubicBezTo>
                    <a:pt x="38" y="14"/>
                    <a:pt x="38" y="14"/>
                    <a:pt x="37" y="14"/>
                  </a:cubicBezTo>
                  <a:cubicBezTo>
                    <a:pt x="37" y="14"/>
                    <a:pt x="37" y="13"/>
                    <a:pt x="36" y="13"/>
                  </a:cubicBezTo>
                  <a:cubicBezTo>
                    <a:pt x="36" y="13"/>
                    <a:pt x="35" y="13"/>
                    <a:pt x="35" y="12"/>
                  </a:cubicBezTo>
                  <a:cubicBezTo>
                    <a:pt x="34" y="12"/>
                    <a:pt x="33" y="11"/>
                    <a:pt x="32" y="11"/>
                  </a:cubicBezTo>
                  <a:cubicBezTo>
                    <a:pt x="29" y="9"/>
                    <a:pt x="24" y="8"/>
                    <a:pt x="19" y="7"/>
                  </a:cubicBezTo>
                  <a:cubicBezTo>
                    <a:pt x="18" y="7"/>
                    <a:pt x="17" y="7"/>
                    <a:pt x="15" y="7"/>
                  </a:cubicBezTo>
                  <a:cubicBezTo>
                    <a:pt x="14" y="6"/>
                    <a:pt x="13" y="6"/>
                    <a:pt x="12" y="6"/>
                  </a:cubicBezTo>
                  <a:cubicBezTo>
                    <a:pt x="9" y="6"/>
                    <a:pt x="7" y="5"/>
                    <a:pt x="5" y="5"/>
                  </a:cubicBezTo>
                  <a:cubicBezTo>
                    <a:pt x="4" y="5"/>
                    <a:pt x="2" y="5"/>
                    <a:pt x="1" y="5"/>
                  </a:cubicBezTo>
                  <a:cubicBezTo>
                    <a:pt x="1" y="4"/>
                    <a:pt x="1" y="4"/>
                    <a:pt x="0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2" y="4"/>
                    <a:pt x="7" y="1"/>
                    <a:pt x="15" y="1"/>
                  </a:cubicBezTo>
                  <a:cubicBezTo>
                    <a:pt x="18" y="0"/>
                    <a:pt x="23" y="0"/>
                    <a:pt x="28" y="2"/>
                  </a:cubicBezTo>
                  <a:cubicBezTo>
                    <a:pt x="29" y="2"/>
                    <a:pt x="30" y="3"/>
                    <a:pt x="31" y="4"/>
                  </a:cubicBezTo>
                  <a:cubicBezTo>
                    <a:pt x="32" y="4"/>
                    <a:pt x="33" y="5"/>
                    <a:pt x="35" y="6"/>
                  </a:cubicBezTo>
                  <a:cubicBezTo>
                    <a:pt x="37" y="7"/>
                    <a:pt x="39" y="10"/>
                    <a:pt x="41" y="13"/>
                  </a:cubicBezTo>
                  <a:cubicBezTo>
                    <a:pt x="42" y="14"/>
                    <a:pt x="42" y="14"/>
                    <a:pt x="42" y="14"/>
                  </a:cubicBezTo>
                  <a:cubicBezTo>
                    <a:pt x="42" y="14"/>
                    <a:pt x="42" y="14"/>
                    <a:pt x="41" y="15"/>
                  </a:cubicBezTo>
                  <a:cubicBezTo>
                    <a:pt x="40" y="16"/>
                    <a:pt x="40" y="16"/>
                    <a:pt x="40" y="16"/>
                  </a:cubicBezTo>
                  <a:cubicBezTo>
                    <a:pt x="40" y="16"/>
                    <a:pt x="39" y="17"/>
                    <a:pt x="37" y="18"/>
                  </a:cubicBezTo>
                  <a:cubicBezTo>
                    <a:pt x="34" y="19"/>
                    <a:pt x="31" y="21"/>
                    <a:pt x="27" y="21"/>
                  </a:cubicBezTo>
                  <a:cubicBezTo>
                    <a:pt x="25" y="22"/>
                    <a:pt x="23" y="22"/>
                    <a:pt x="20" y="22"/>
                  </a:cubicBezTo>
                  <a:cubicBezTo>
                    <a:pt x="18" y="22"/>
                    <a:pt x="16" y="21"/>
                    <a:pt x="13" y="20"/>
                  </a:cubicBezTo>
                  <a:cubicBezTo>
                    <a:pt x="9" y="18"/>
                    <a:pt x="4" y="14"/>
                    <a:pt x="0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72" name="Freeform 587"/>
            <p:cNvSpPr>
              <a:spLocks/>
            </p:cNvSpPr>
            <p:nvPr/>
          </p:nvSpPr>
          <p:spPr bwMode="auto">
            <a:xfrm>
              <a:off x="555178" y="8829611"/>
              <a:ext cx="33396" cy="28625"/>
            </a:xfrm>
            <a:custGeom>
              <a:avLst/>
              <a:gdLst>
                <a:gd name="T0" fmla="*/ 0 w 30"/>
                <a:gd name="T1" fmla="*/ 22 h 26"/>
                <a:gd name="T2" fmla="*/ 0 w 30"/>
                <a:gd name="T3" fmla="*/ 23 h 26"/>
                <a:gd name="T4" fmla="*/ 0 w 30"/>
                <a:gd name="T5" fmla="*/ 23 h 26"/>
                <a:gd name="T6" fmla="*/ 4 w 30"/>
                <a:gd name="T7" fmla="*/ 21 h 26"/>
                <a:gd name="T8" fmla="*/ 10 w 30"/>
                <a:gd name="T9" fmla="*/ 20 h 26"/>
                <a:gd name="T10" fmla="*/ 16 w 30"/>
                <a:gd name="T11" fmla="*/ 16 h 26"/>
                <a:gd name="T12" fmla="*/ 25 w 30"/>
                <a:gd name="T13" fmla="*/ 8 h 26"/>
                <a:gd name="T14" fmla="*/ 26 w 30"/>
                <a:gd name="T15" fmla="*/ 6 h 26"/>
                <a:gd name="T16" fmla="*/ 27 w 30"/>
                <a:gd name="T17" fmla="*/ 5 h 26"/>
                <a:gd name="T18" fmla="*/ 27 w 30"/>
                <a:gd name="T19" fmla="*/ 3 h 26"/>
                <a:gd name="T20" fmla="*/ 27 w 30"/>
                <a:gd name="T21" fmla="*/ 3 h 26"/>
                <a:gd name="T22" fmla="*/ 27 w 30"/>
                <a:gd name="T23" fmla="*/ 3 h 26"/>
                <a:gd name="T24" fmla="*/ 27 w 30"/>
                <a:gd name="T25" fmla="*/ 5 h 26"/>
                <a:gd name="T26" fmla="*/ 26 w 30"/>
                <a:gd name="T27" fmla="*/ 6 h 26"/>
                <a:gd name="T28" fmla="*/ 25 w 30"/>
                <a:gd name="T29" fmla="*/ 8 h 26"/>
                <a:gd name="T30" fmla="*/ 16 w 30"/>
                <a:gd name="T31" fmla="*/ 17 h 26"/>
                <a:gd name="T32" fmla="*/ 10 w 30"/>
                <a:gd name="T33" fmla="*/ 21 h 26"/>
                <a:gd name="T34" fmla="*/ 5 w 30"/>
                <a:gd name="T35" fmla="*/ 23 h 26"/>
                <a:gd name="T36" fmla="*/ 1 w 30"/>
                <a:gd name="T37" fmla="*/ 25 h 26"/>
                <a:gd name="T38" fmla="*/ 0 w 30"/>
                <a:gd name="T39" fmla="*/ 25 h 26"/>
                <a:gd name="T40" fmla="*/ 1 w 30"/>
                <a:gd name="T41" fmla="*/ 25 h 26"/>
                <a:gd name="T42" fmla="*/ 5 w 30"/>
                <a:gd name="T43" fmla="*/ 26 h 26"/>
                <a:gd name="T44" fmla="*/ 10 w 30"/>
                <a:gd name="T45" fmla="*/ 26 h 26"/>
                <a:gd name="T46" fmla="*/ 15 w 30"/>
                <a:gd name="T47" fmla="*/ 25 h 26"/>
                <a:gd name="T48" fmla="*/ 25 w 30"/>
                <a:gd name="T49" fmla="*/ 19 h 26"/>
                <a:gd name="T50" fmla="*/ 30 w 30"/>
                <a:gd name="T51" fmla="*/ 3 h 26"/>
                <a:gd name="T52" fmla="*/ 29 w 30"/>
                <a:gd name="T53" fmla="*/ 1 h 26"/>
                <a:gd name="T54" fmla="*/ 29 w 30"/>
                <a:gd name="T55" fmla="*/ 1 h 26"/>
                <a:gd name="T56" fmla="*/ 28 w 30"/>
                <a:gd name="T57" fmla="*/ 0 h 26"/>
                <a:gd name="T58" fmla="*/ 25 w 30"/>
                <a:gd name="T59" fmla="*/ 0 h 26"/>
                <a:gd name="T60" fmla="*/ 18 w 30"/>
                <a:gd name="T61" fmla="*/ 1 h 26"/>
                <a:gd name="T62" fmla="*/ 9 w 30"/>
                <a:gd name="T63" fmla="*/ 7 h 26"/>
                <a:gd name="T64" fmla="*/ 0 w 30"/>
                <a:gd name="T65" fmla="*/ 22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0" h="26">
                  <a:moveTo>
                    <a:pt x="0" y="22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1" y="22"/>
                    <a:pt x="3" y="22"/>
                    <a:pt x="4" y="21"/>
                  </a:cubicBezTo>
                  <a:cubicBezTo>
                    <a:pt x="6" y="21"/>
                    <a:pt x="8" y="20"/>
                    <a:pt x="10" y="20"/>
                  </a:cubicBezTo>
                  <a:cubicBezTo>
                    <a:pt x="12" y="19"/>
                    <a:pt x="14" y="17"/>
                    <a:pt x="16" y="16"/>
                  </a:cubicBezTo>
                  <a:cubicBezTo>
                    <a:pt x="19" y="14"/>
                    <a:pt x="23" y="11"/>
                    <a:pt x="25" y="8"/>
                  </a:cubicBezTo>
                  <a:cubicBezTo>
                    <a:pt x="25" y="8"/>
                    <a:pt x="26" y="7"/>
                    <a:pt x="26" y="6"/>
                  </a:cubicBezTo>
                  <a:cubicBezTo>
                    <a:pt x="26" y="6"/>
                    <a:pt x="26" y="5"/>
                    <a:pt x="27" y="5"/>
                  </a:cubicBezTo>
                  <a:cubicBezTo>
                    <a:pt x="27" y="4"/>
                    <a:pt x="27" y="4"/>
                    <a:pt x="27" y="3"/>
                  </a:cubicBezTo>
                  <a:cubicBezTo>
                    <a:pt x="27" y="3"/>
                    <a:pt x="27" y="3"/>
                    <a:pt x="27" y="3"/>
                  </a:cubicBezTo>
                  <a:cubicBezTo>
                    <a:pt x="27" y="3"/>
                    <a:pt x="27" y="3"/>
                    <a:pt x="27" y="3"/>
                  </a:cubicBezTo>
                  <a:cubicBezTo>
                    <a:pt x="27" y="4"/>
                    <a:pt x="27" y="4"/>
                    <a:pt x="27" y="5"/>
                  </a:cubicBezTo>
                  <a:cubicBezTo>
                    <a:pt x="26" y="5"/>
                    <a:pt x="26" y="6"/>
                    <a:pt x="26" y="6"/>
                  </a:cubicBezTo>
                  <a:cubicBezTo>
                    <a:pt x="26" y="7"/>
                    <a:pt x="25" y="8"/>
                    <a:pt x="25" y="8"/>
                  </a:cubicBezTo>
                  <a:cubicBezTo>
                    <a:pt x="23" y="12"/>
                    <a:pt x="20" y="15"/>
                    <a:pt x="16" y="17"/>
                  </a:cubicBezTo>
                  <a:cubicBezTo>
                    <a:pt x="14" y="19"/>
                    <a:pt x="12" y="20"/>
                    <a:pt x="10" y="21"/>
                  </a:cubicBezTo>
                  <a:cubicBezTo>
                    <a:pt x="8" y="22"/>
                    <a:pt x="7" y="23"/>
                    <a:pt x="5" y="23"/>
                  </a:cubicBezTo>
                  <a:cubicBezTo>
                    <a:pt x="3" y="24"/>
                    <a:pt x="2" y="24"/>
                    <a:pt x="1" y="25"/>
                  </a:cubicBezTo>
                  <a:cubicBezTo>
                    <a:pt x="1" y="25"/>
                    <a:pt x="0" y="25"/>
                    <a:pt x="0" y="25"/>
                  </a:cubicBezTo>
                  <a:cubicBezTo>
                    <a:pt x="1" y="25"/>
                    <a:pt x="1" y="25"/>
                    <a:pt x="1" y="25"/>
                  </a:cubicBezTo>
                  <a:cubicBezTo>
                    <a:pt x="1" y="25"/>
                    <a:pt x="3" y="25"/>
                    <a:pt x="5" y="26"/>
                  </a:cubicBezTo>
                  <a:cubicBezTo>
                    <a:pt x="7" y="26"/>
                    <a:pt x="8" y="26"/>
                    <a:pt x="10" y="26"/>
                  </a:cubicBezTo>
                  <a:cubicBezTo>
                    <a:pt x="11" y="26"/>
                    <a:pt x="13" y="25"/>
                    <a:pt x="15" y="25"/>
                  </a:cubicBezTo>
                  <a:cubicBezTo>
                    <a:pt x="18" y="24"/>
                    <a:pt x="22" y="22"/>
                    <a:pt x="25" y="19"/>
                  </a:cubicBezTo>
                  <a:cubicBezTo>
                    <a:pt x="28" y="15"/>
                    <a:pt x="30" y="10"/>
                    <a:pt x="30" y="3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7" y="0"/>
                    <a:pt x="25" y="0"/>
                  </a:cubicBezTo>
                  <a:cubicBezTo>
                    <a:pt x="23" y="0"/>
                    <a:pt x="20" y="0"/>
                    <a:pt x="18" y="1"/>
                  </a:cubicBezTo>
                  <a:cubicBezTo>
                    <a:pt x="15" y="2"/>
                    <a:pt x="12" y="4"/>
                    <a:pt x="9" y="7"/>
                  </a:cubicBezTo>
                  <a:cubicBezTo>
                    <a:pt x="5" y="10"/>
                    <a:pt x="2" y="15"/>
                    <a:pt x="0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73" name="Freeform 588"/>
            <p:cNvSpPr>
              <a:spLocks/>
            </p:cNvSpPr>
            <p:nvPr/>
          </p:nvSpPr>
          <p:spPr bwMode="auto">
            <a:xfrm>
              <a:off x="553985" y="8861815"/>
              <a:ext cx="42938" cy="27432"/>
            </a:xfrm>
            <a:custGeom>
              <a:avLst/>
              <a:gdLst>
                <a:gd name="T0" fmla="*/ 0 w 38"/>
                <a:gd name="T1" fmla="*/ 3 h 25"/>
                <a:gd name="T2" fmla="*/ 0 w 38"/>
                <a:gd name="T3" fmla="*/ 2 h 25"/>
                <a:gd name="T4" fmla="*/ 1 w 38"/>
                <a:gd name="T5" fmla="*/ 3 h 25"/>
                <a:gd name="T6" fmla="*/ 5 w 38"/>
                <a:gd name="T7" fmla="*/ 4 h 25"/>
                <a:gd name="T8" fmla="*/ 11 w 38"/>
                <a:gd name="T9" fmla="*/ 7 h 25"/>
                <a:gd name="T10" fmla="*/ 18 w 38"/>
                <a:gd name="T11" fmla="*/ 9 h 25"/>
                <a:gd name="T12" fmla="*/ 30 w 38"/>
                <a:gd name="T13" fmla="*/ 16 h 25"/>
                <a:gd name="T14" fmla="*/ 32 w 38"/>
                <a:gd name="T15" fmla="*/ 17 h 25"/>
                <a:gd name="T16" fmla="*/ 33 w 38"/>
                <a:gd name="T17" fmla="*/ 19 h 25"/>
                <a:gd name="T18" fmla="*/ 34 w 38"/>
                <a:gd name="T19" fmla="*/ 20 h 25"/>
                <a:gd name="T20" fmla="*/ 34 w 38"/>
                <a:gd name="T21" fmla="*/ 20 h 25"/>
                <a:gd name="T22" fmla="*/ 34 w 38"/>
                <a:gd name="T23" fmla="*/ 20 h 25"/>
                <a:gd name="T24" fmla="*/ 33 w 38"/>
                <a:gd name="T25" fmla="*/ 19 h 25"/>
                <a:gd name="T26" fmla="*/ 32 w 38"/>
                <a:gd name="T27" fmla="*/ 17 h 25"/>
                <a:gd name="T28" fmla="*/ 30 w 38"/>
                <a:gd name="T29" fmla="*/ 15 h 25"/>
                <a:gd name="T30" fmla="*/ 18 w 38"/>
                <a:gd name="T31" fmla="*/ 8 h 25"/>
                <a:gd name="T32" fmla="*/ 11 w 38"/>
                <a:gd name="T33" fmla="*/ 5 h 25"/>
                <a:gd name="T34" fmla="*/ 6 w 38"/>
                <a:gd name="T35" fmla="*/ 2 h 25"/>
                <a:gd name="T36" fmla="*/ 2 w 38"/>
                <a:gd name="T37" fmla="*/ 1 h 25"/>
                <a:gd name="T38" fmla="*/ 1 w 38"/>
                <a:gd name="T39" fmla="*/ 0 h 25"/>
                <a:gd name="T40" fmla="*/ 2 w 38"/>
                <a:gd name="T41" fmla="*/ 0 h 25"/>
                <a:gd name="T42" fmla="*/ 6 w 38"/>
                <a:gd name="T43" fmla="*/ 0 h 25"/>
                <a:gd name="T44" fmla="*/ 11 w 38"/>
                <a:gd name="T45" fmla="*/ 0 h 25"/>
                <a:gd name="T46" fmla="*/ 16 w 38"/>
                <a:gd name="T47" fmla="*/ 1 h 25"/>
                <a:gd name="T48" fmla="*/ 28 w 38"/>
                <a:gd name="T49" fmla="*/ 6 h 25"/>
                <a:gd name="T50" fmla="*/ 38 w 38"/>
                <a:gd name="T51" fmla="*/ 19 h 25"/>
                <a:gd name="T52" fmla="*/ 38 w 38"/>
                <a:gd name="T53" fmla="*/ 21 h 25"/>
                <a:gd name="T54" fmla="*/ 38 w 38"/>
                <a:gd name="T55" fmla="*/ 21 h 25"/>
                <a:gd name="T56" fmla="*/ 36 w 38"/>
                <a:gd name="T57" fmla="*/ 22 h 25"/>
                <a:gd name="T58" fmla="*/ 32 w 38"/>
                <a:gd name="T59" fmla="*/ 23 h 25"/>
                <a:gd name="T60" fmla="*/ 22 w 38"/>
                <a:gd name="T61" fmla="*/ 24 h 25"/>
                <a:gd name="T62" fmla="*/ 9 w 38"/>
                <a:gd name="T63" fmla="*/ 19 h 25"/>
                <a:gd name="T64" fmla="*/ 0 w 38"/>
                <a:gd name="T65" fmla="*/ 3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8" h="25">
                  <a:moveTo>
                    <a:pt x="0" y="3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3"/>
                  </a:cubicBezTo>
                  <a:cubicBezTo>
                    <a:pt x="2" y="3"/>
                    <a:pt x="3" y="3"/>
                    <a:pt x="5" y="4"/>
                  </a:cubicBezTo>
                  <a:cubicBezTo>
                    <a:pt x="7" y="5"/>
                    <a:pt x="9" y="6"/>
                    <a:pt x="11" y="7"/>
                  </a:cubicBezTo>
                  <a:cubicBezTo>
                    <a:pt x="13" y="7"/>
                    <a:pt x="15" y="8"/>
                    <a:pt x="18" y="9"/>
                  </a:cubicBezTo>
                  <a:cubicBezTo>
                    <a:pt x="22" y="11"/>
                    <a:pt x="27" y="14"/>
                    <a:pt x="30" y="16"/>
                  </a:cubicBezTo>
                  <a:cubicBezTo>
                    <a:pt x="31" y="16"/>
                    <a:pt x="31" y="17"/>
                    <a:pt x="32" y="17"/>
                  </a:cubicBezTo>
                  <a:cubicBezTo>
                    <a:pt x="32" y="18"/>
                    <a:pt x="33" y="18"/>
                    <a:pt x="33" y="19"/>
                  </a:cubicBezTo>
                  <a:cubicBezTo>
                    <a:pt x="34" y="19"/>
                    <a:pt x="34" y="19"/>
                    <a:pt x="34" y="20"/>
                  </a:cubicBezTo>
                  <a:cubicBezTo>
                    <a:pt x="34" y="20"/>
                    <a:pt x="34" y="20"/>
                    <a:pt x="34" y="20"/>
                  </a:cubicBezTo>
                  <a:cubicBezTo>
                    <a:pt x="34" y="20"/>
                    <a:pt x="34" y="20"/>
                    <a:pt x="34" y="20"/>
                  </a:cubicBezTo>
                  <a:cubicBezTo>
                    <a:pt x="34" y="19"/>
                    <a:pt x="34" y="19"/>
                    <a:pt x="33" y="19"/>
                  </a:cubicBezTo>
                  <a:cubicBezTo>
                    <a:pt x="33" y="18"/>
                    <a:pt x="33" y="18"/>
                    <a:pt x="32" y="17"/>
                  </a:cubicBezTo>
                  <a:cubicBezTo>
                    <a:pt x="31" y="17"/>
                    <a:pt x="31" y="16"/>
                    <a:pt x="30" y="15"/>
                  </a:cubicBezTo>
                  <a:cubicBezTo>
                    <a:pt x="27" y="13"/>
                    <a:pt x="23" y="10"/>
                    <a:pt x="18" y="8"/>
                  </a:cubicBezTo>
                  <a:cubicBezTo>
                    <a:pt x="16" y="7"/>
                    <a:pt x="14" y="6"/>
                    <a:pt x="11" y="5"/>
                  </a:cubicBezTo>
                  <a:cubicBezTo>
                    <a:pt x="9" y="4"/>
                    <a:pt x="7" y="3"/>
                    <a:pt x="6" y="2"/>
                  </a:cubicBezTo>
                  <a:cubicBezTo>
                    <a:pt x="4" y="2"/>
                    <a:pt x="3" y="1"/>
                    <a:pt x="2" y="1"/>
                  </a:cubicBezTo>
                  <a:cubicBezTo>
                    <a:pt x="1" y="1"/>
                    <a:pt x="1" y="0"/>
                    <a:pt x="1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4" y="0"/>
                    <a:pt x="6" y="0"/>
                  </a:cubicBezTo>
                  <a:cubicBezTo>
                    <a:pt x="8" y="0"/>
                    <a:pt x="9" y="0"/>
                    <a:pt x="11" y="0"/>
                  </a:cubicBezTo>
                  <a:cubicBezTo>
                    <a:pt x="12" y="0"/>
                    <a:pt x="14" y="0"/>
                    <a:pt x="16" y="1"/>
                  </a:cubicBezTo>
                  <a:cubicBezTo>
                    <a:pt x="20" y="1"/>
                    <a:pt x="24" y="3"/>
                    <a:pt x="28" y="6"/>
                  </a:cubicBezTo>
                  <a:cubicBezTo>
                    <a:pt x="32" y="8"/>
                    <a:pt x="36" y="13"/>
                    <a:pt x="38" y="19"/>
                  </a:cubicBezTo>
                  <a:cubicBezTo>
                    <a:pt x="38" y="21"/>
                    <a:pt x="38" y="21"/>
                    <a:pt x="38" y="21"/>
                  </a:cubicBezTo>
                  <a:cubicBezTo>
                    <a:pt x="38" y="21"/>
                    <a:pt x="38" y="21"/>
                    <a:pt x="38" y="21"/>
                  </a:cubicBezTo>
                  <a:cubicBezTo>
                    <a:pt x="36" y="22"/>
                    <a:pt x="36" y="22"/>
                    <a:pt x="36" y="22"/>
                  </a:cubicBezTo>
                  <a:cubicBezTo>
                    <a:pt x="36" y="22"/>
                    <a:pt x="35" y="23"/>
                    <a:pt x="32" y="23"/>
                  </a:cubicBezTo>
                  <a:cubicBezTo>
                    <a:pt x="29" y="24"/>
                    <a:pt x="26" y="25"/>
                    <a:pt x="22" y="24"/>
                  </a:cubicBezTo>
                  <a:cubicBezTo>
                    <a:pt x="18" y="23"/>
                    <a:pt x="13" y="22"/>
                    <a:pt x="9" y="19"/>
                  </a:cubicBezTo>
                  <a:cubicBezTo>
                    <a:pt x="5" y="15"/>
                    <a:pt x="2" y="10"/>
                    <a:pt x="0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75" name="Freeform 589"/>
            <p:cNvSpPr>
              <a:spLocks/>
            </p:cNvSpPr>
            <p:nvPr/>
          </p:nvSpPr>
          <p:spPr bwMode="auto">
            <a:xfrm>
              <a:off x="512240" y="8827225"/>
              <a:ext cx="38167" cy="25047"/>
            </a:xfrm>
            <a:custGeom>
              <a:avLst/>
              <a:gdLst>
                <a:gd name="T0" fmla="*/ 0 w 34"/>
                <a:gd name="T1" fmla="*/ 16 h 23"/>
                <a:gd name="T2" fmla="*/ 0 w 34"/>
                <a:gd name="T3" fmla="*/ 17 h 23"/>
                <a:gd name="T4" fmla="*/ 1 w 34"/>
                <a:gd name="T5" fmla="*/ 17 h 23"/>
                <a:gd name="T6" fmla="*/ 5 w 34"/>
                <a:gd name="T7" fmla="*/ 17 h 23"/>
                <a:gd name="T8" fmla="*/ 17 w 34"/>
                <a:gd name="T9" fmla="*/ 15 h 23"/>
                <a:gd name="T10" fmla="*/ 28 w 34"/>
                <a:gd name="T11" fmla="*/ 9 h 23"/>
                <a:gd name="T12" fmla="*/ 29 w 34"/>
                <a:gd name="T13" fmla="*/ 8 h 23"/>
                <a:gd name="T14" fmla="*/ 31 w 34"/>
                <a:gd name="T15" fmla="*/ 6 h 23"/>
                <a:gd name="T16" fmla="*/ 31 w 34"/>
                <a:gd name="T17" fmla="*/ 5 h 23"/>
                <a:gd name="T18" fmla="*/ 31 w 34"/>
                <a:gd name="T19" fmla="*/ 5 h 23"/>
                <a:gd name="T20" fmla="*/ 31 w 34"/>
                <a:gd name="T21" fmla="*/ 5 h 23"/>
                <a:gd name="T22" fmla="*/ 31 w 34"/>
                <a:gd name="T23" fmla="*/ 6 h 23"/>
                <a:gd name="T24" fmla="*/ 30 w 34"/>
                <a:gd name="T25" fmla="*/ 8 h 23"/>
                <a:gd name="T26" fmla="*/ 28 w 34"/>
                <a:gd name="T27" fmla="*/ 10 h 23"/>
                <a:gd name="T28" fmla="*/ 23 w 34"/>
                <a:gd name="T29" fmla="*/ 13 h 23"/>
                <a:gd name="T30" fmla="*/ 17 w 34"/>
                <a:gd name="T31" fmla="*/ 16 h 23"/>
                <a:gd name="T32" fmla="*/ 5 w 34"/>
                <a:gd name="T33" fmla="*/ 19 h 23"/>
                <a:gd name="T34" fmla="*/ 1 w 34"/>
                <a:gd name="T35" fmla="*/ 19 h 23"/>
                <a:gd name="T36" fmla="*/ 0 w 34"/>
                <a:gd name="T37" fmla="*/ 19 h 23"/>
                <a:gd name="T38" fmla="*/ 1 w 34"/>
                <a:gd name="T39" fmla="*/ 19 h 23"/>
                <a:gd name="T40" fmla="*/ 5 w 34"/>
                <a:gd name="T41" fmla="*/ 21 h 23"/>
                <a:gd name="T42" fmla="*/ 14 w 34"/>
                <a:gd name="T43" fmla="*/ 23 h 23"/>
                <a:gd name="T44" fmla="*/ 19 w 34"/>
                <a:gd name="T45" fmla="*/ 22 h 23"/>
                <a:gd name="T46" fmla="*/ 25 w 34"/>
                <a:gd name="T47" fmla="*/ 19 h 23"/>
                <a:gd name="T48" fmla="*/ 34 w 34"/>
                <a:gd name="T49" fmla="*/ 5 h 23"/>
                <a:gd name="T50" fmla="*/ 34 w 34"/>
                <a:gd name="T51" fmla="*/ 4 h 23"/>
                <a:gd name="T52" fmla="*/ 34 w 34"/>
                <a:gd name="T53" fmla="*/ 3 h 23"/>
                <a:gd name="T54" fmla="*/ 33 w 34"/>
                <a:gd name="T55" fmla="*/ 3 h 23"/>
                <a:gd name="T56" fmla="*/ 23 w 34"/>
                <a:gd name="T57" fmla="*/ 1 h 23"/>
                <a:gd name="T58" fmla="*/ 0 w 34"/>
                <a:gd name="T59" fmla="*/ 16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4" h="23">
                  <a:moveTo>
                    <a:pt x="0" y="16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1" y="17"/>
                  </a:cubicBezTo>
                  <a:cubicBezTo>
                    <a:pt x="2" y="17"/>
                    <a:pt x="3" y="17"/>
                    <a:pt x="5" y="17"/>
                  </a:cubicBezTo>
                  <a:cubicBezTo>
                    <a:pt x="8" y="17"/>
                    <a:pt x="13" y="16"/>
                    <a:pt x="17" y="15"/>
                  </a:cubicBezTo>
                  <a:cubicBezTo>
                    <a:pt x="21" y="14"/>
                    <a:pt x="25" y="12"/>
                    <a:pt x="28" y="9"/>
                  </a:cubicBezTo>
                  <a:cubicBezTo>
                    <a:pt x="28" y="9"/>
                    <a:pt x="29" y="8"/>
                    <a:pt x="29" y="8"/>
                  </a:cubicBezTo>
                  <a:cubicBezTo>
                    <a:pt x="30" y="7"/>
                    <a:pt x="30" y="7"/>
                    <a:pt x="31" y="6"/>
                  </a:cubicBezTo>
                  <a:cubicBezTo>
                    <a:pt x="31" y="6"/>
                    <a:pt x="31" y="6"/>
                    <a:pt x="31" y="5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1" y="6"/>
                    <a:pt x="31" y="6"/>
                    <a:pt x="31" y="6"/>
                  </a:cubicBezTo>
                  <a:cubicBezTo>
                    <a:pt x="30" y="7"/>
                    <a:pt x="30" y="7"/>
                    <a:pt x="30" y="8"/>
                  </a:cubicBezTo>
                  <a:cubicBezTo>
                    <a:pt x="29" y="8"/>
                    <a:pt x="29" y="9"/>
                    <a:pt x="28" y="10"/>
                  </a:cubicBezTo>
                  <a:cubicBezTo>
                    <a:pt x="27" y="11"/>
                    <a:pt x="25" y="12"/>
                    <a:pt x="23" y="13"/>
                  </a:cubicBezTo>
                  <a:cubicBezTo>
                    <a:pt x="21" y="14"/>
                    <a:pt x="19" y="15"/>
                    <a:pt x="17" y="16"/>
                  </a:cubicBezTo>
                  <a:cubicBezTo>
                    <a:pt x="13" y="17"/>
                    <a:pt x="8" y="18"/>
                    <a:pt x="5" y="19"/>
                  </a:cubicBezTo>
                  <a:cubicBezTo>
                    <a:pt x="3" y="19"/>
                    <a:pt x="2" y="19"/>
                    <a:pt x="1" y="1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1" y="20"/>
                    <a:pt x="2" y="20"/>
                    <a:pt x="5" y="21"/>
                  </a:cubicBezTo>
                  <a:cubicBezTo>
                    <a:pt x="7" y="22"/>
                    <a:pt x="10" y="23"/>
                    <a:pt x="14" y="23"/>
                  </a:cubicBezTo>
                  <a:cubicBezTo>
                    <a:pt x="15" y="23"/>
                    <a:pt x="17" y="23"/>
                    <a:pt x="19" y="22"/>
                  </a:cubicBezTo>
                  <a:cubicBezTo>
                    <a:pt x="21" y="22"/>
                    <a:pt x="24" y="21"/>
                    <a:pt x="25" y="19"/>
                  </a:cubicBezTo>
                  <a:cubicBezTo>
                    <a:pt x="29" y="17"/>
                    <a:pt x="32" y="12"/>
                    <a:pt x="34" y="5"/>
                  </a:cubicBezTo>
                  <a:cubicBezTo>
                    <a:pt x="34" y="4"/>
                    <a:pt x="34" y="4"/>
                    <a:pt x="34" y="4"/>
                  </a:cubicBezTo>
                  <a:cubicBezTo>
                    <a:pt x="34" y="4"/>
                    <a:pt x="34" y="4"/>
                    <a:pt x="34" y="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33" y="3"/>
                    <a:pt x="28" y="0"/>
                    <a:pt x="23" y="1"/>
                  </a:cubicBezTo>
                  <a:cubicBezTo>
                    <a:pt x="17" y="1"/>
                    <a:pt x="9" y="4"/>
                    <a:pt x="0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77" name="Freeform 590"/>
            <p:cNvSpPr>
              <a:spLocks/>
            </p:cNvSpPr>
            <p:nvPr/>
          </p:nvSpPr>
          <p:spPr bwMode="auto">
            <a:xfrm>
              <a:off x="507469" y="8852273"/>
              <a:ext cx="36974" cy="34588"/>
            </a:xfrm>
            <a:custGeom>
              <a:avLst/>
              <a:gdLst>
                <a:gd name="T0" fmla="*/ 1 w 33"/>
                <a:gd name="T1" fmla="*/ 2 h 31"/>
                <a:gd name="T2" fmla="*/ 1 w 33"/>
                <a:gd name="T3" fmla="*/ 2 h 31"/>
                <a:gd name="T4" fmla="*/ 2 w 33"/>
                <a:gd name="T5" fmla="*/ 2 h 31"/>
                <a:gd name="T6" fmla="*/ 5 w 33"/>
                <a:gd name="T7" fmla="*/ 5 h 31"/>
                <a:gd name="T8" fmla="*/ 16 w 33"/>
                <a:gd name="T9" fmla="*/ 13 h 31"/>
                <a:gd name="T10" fmla="*/ 26 w 33"/>
                <a:gd name="T11" fmla="*/ 23 h 31"/>
                <a:gd name="T12" fmla="*/ 28 w 33"/>
                <a:gd name="T13" fmla="*/ 25 h 31"/>
                <a:gd name="T14" fmla="*/ 28 w 33"/>
                <a:gd name="T15" fmla="*/ 26 h 31"/>
                <a:gd name="T16" fmla="*/ 29 w 33"/>
                <a:gd name="T17" fmla="*/ 28 h 31"/>
                <a:gd name="T18" fmla="*/ 29 w 33"/>
                <a:gd name="T19" fmla="*/ 28 h 31"/>
                <a:gd name="T20" fmla="*/ 29 w 33"/>
                <a:gd name="T21" fmla="*/ 28 h 31"/>
                <a:gd name="T22" fmla="*/ 29 w 33"/>
                <a:gd name="T23" fmla="*/ 26 h 31"/>
                <a:gd name="T24" fmla="*/ 28 w 33"/>
                <a:gd name="T25" fmla="*/ 25 h 31"/>
                <a:gd name="T26" fmla="*/ 26 w 33"/>
                <a:gd name="T27" fmla="*/ 22 h 31"/>
                <a:gd name="T28" fmla="*/ 22 w 33"/>
                <a:gd name="T29" fmla="*/ 18 h 31"/>
                <a:gd name="T30" fmla="*/ 17 w 33"/>
                <a:gd name="T31" fmla="*/ 12 h 31"/>
                <a:gd name="T32" fmla="*/ 6 w 33"/>
                <a:gd name="T33" fmla="*/ 4 h 31"/>
                <a:gd name="T34" fmla="*/ 3 w 33"/>
                <a:gd name="T35" fmla="*/ 1 h 31"/>
                <a:gd name="T36" fmla="*/ 2 w 33"/>
                <a:gd name="T37" fmla="*/ 0 h 31"/>
                <a:gd name="T38" fmla="*/ 3 w 33"/>
                <a:gd name="T39" fmla="*/ 0 h 31"/>
                <a:gd name="T40" fmla="*/ 8 w 33"/>
                <a:gd name="T41" fmla="*/ 1 h 31"/>
                <a:gd name="T42" fmla="*/ 16 w 33"/>
                <a:gd name="T43" fmla="*/ 4 h 31"/>
                <a:gd name="T44" fmla="*/ 22 w 33"/>
                <a:gd name="T45" fmla="*/ 8 h 31"/>
                <a:gd name="T46" fmla="*/ 27 w 33"/>
                <a:gd name="T47" fmla="*/ 12 h 31"/>
                <a:gd name="T48" fmla="*/ 33 w 33"/>
                <a:gd name="T49" fmla="*/ 29 h 31"/>
                <a:gd name="T50" fmla="*/ 33 w 33"/>
                <a:gd name="T51" fmla="*/ 30 h 31"/>
                <a:gd name="T52" fmla="*/ 32 w 33"/>
                <a:gd name="T53" fmla="*/ 30 h 31"/>
                <a:gd name="T54" fmla="*/ 31 w 33"/>
                <a:gd name="T55" fmla="*/ 31 h 31"/>
                <a:gd name="T56" fmla="*/ 26 w 33"/>
                <a:gd name="T57" fmla="*/ 31 h 31"/>
                <a:gd name="T58" fmla="*/ 16 w 33"/>
                <a:gd name="T59" fmla="*/ 29 h 31"/>
                <a:gd name="T60" fmla="*/ 1 w 33"/>
                <a:gd name="T61" fmla="*/ 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3" h="31"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2" y="2"/>
                  </a:cubicBezTo>
                  <a:cubicBezTo>
                    <a:pt x="2" y="3"/>
                    <a:pt x="4" y="4"/>
                    <a:pt x="5" y="5"/>
                  </a:cubicBezTo>
                  <a:cubicBezTo>
                    <a:pt x="8" y="7"/>
                    <a:pt x="12" y="10"/>
                    <a:pt x="16" y="13"/>
                  </a:cubicBezTo>
                  <a:cubicBezTo>
                    <a:pt x="20" y="17"/>
                    <a:pt x="24" y="20"/>
                    <a:pt x="26" y="23"/>
                  </a:cubicBezTo>
                  <a:cubicBezTo>
                    <a:pt x="27" y="23"/>
                    <a:pt x="27" y="24"/>
                    <a:pt x="28" y="25"/>
                  </a:cubicBezTo>
                  <a:cubicBezTo>
                    <a:pt x="28" y="25"/>
                    <a:pt x="28" y="26"/>
                    <a:pt x="28" y="26"/>
                  </a:cubicBezTo>
                  <a:cubicBezTo>
                    <a:pt x="29" y="27"/>
                    <a:pt x="29" y="27"/>
                    <a:pt x="29" y="28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29" y="27"/>
                    <a:pt x="29" y="27"/>
                    <a:pt x="29" y="26"/>
                  </a:cubicBezTo>
                  <a:cubicBezTo>
                    <a:pt x="28" y="26"/>
                    <a:pt x="28" y="25"/>
                    <a:pt x="28" y="25"/>
                  </a:cubicBezTo>
                  <a:cubicBezTo>
                    <a:pt x="27" y="24"/>
                    <a:pt x="27" y="23"/>
                    <a:pt x="26" y="22"/>
                  </a:cubicBezTo>
                  <a:cubicBezTo>
                    <a:pt x="25" y="21"/>
                    <a:pt x="24" y="19"/>
                    <a:pt x="22" y="18"/>
                  </a:cubicBezTo>
                  <a:cubicBezTo>
                    <a:pt x="20" y="16"/>
                    <a:pt x="19" y="14"/>
                    <a:pt x="17" y="12"/>
                  </a:cubicBezTo>
                  <a:cubicBezTo>
                    <a:pt x="13" y="9"/>
                    <a:pt x="9" y="6"/>
                    <a:pt x="6" y="4"/>
                  </a:cubicBezTo>
                  <a:cubicBezTo>
                    <a:pt x="5" y="2"/>
                    <a:pt x="4" y="1"/>
                    <a:pt x="3" y="1"/>
                  </a:cubicBezTo>
                  <a:cubicBezTo>
                    <a:pt x="3" y="0"/>
                    <a:pt x="2" y="0"/>
                    <a:pt x="2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4" y="0"/>
                    <a:pt x="5" y="1"/>
                    <a:pt x="8" y="1"/>
                  </a:cubicBezTo>
                  <a:cubicBezTo>
                    <a:pt x="10" y="2"/>
                    <a:pt x="13" y="3"/>
                    <a:pt x="16" y="4"/>
                  </a:cubicBezTo>
                  <a:cubicBezTo>
                    <a:pt x="18" y="5"/>
                    <a:pt x="20" y="6"/>
                    <a:pt x="22" y="8"/>
                  </a:cubicBezTo>
                  <a:cubicBezTo>
                    <a:pt x="24" y="9"/>
                    <a:pt x="25" y="10"/>
                    <a:pt x="27" y="12"/>
                  </a:cubicBezTo>
                  <a:cubicBezTo>
                    <a:pt x="30" y="16"/>
                    <a:pt x="32" y="21"/>
                    <a:pt x="33" y="29"/>
                  </a:cubicBezTo>
                  <a:cubicBezTo>
                    <a:pt x="33" y="30"/>
                    <a:pt x="33" y="30"/>
                    <a:pt x="33" y="30"/>
                  </a:cubicBezTo>
                  <a:cubicBezTo>
                    <a:pt x="33" y="30"/>
                    <a:pt x="32" y="30"/>
                    <a:pt x="32" y="30"/>
                  </a:cubicBezTo>
                  <a:cubicBezTo>
                    <a:pt x="31" y="31"/>
                    <a:pt x="31" y="31"/>
                    <a:pt x="31" y="31"/>
                  </a:cubicBezTo>
                  <a:cubicBezTo>
                    <a:pt x="30" y="31"/>
                    <a:pt x="29" y="31"/>
                    <a:pt x="26" y="31"/>
                  </a:cubicBezTo>
                  <a:cubicBezTo>
                    <a:pt x="23" y="31"/>
                    <a:pt x="20" y="30"/>
                    <a:pt x="16" y="29"/>
                  </a:cubicBezTo>
                  <a:cubicBezTo>
                    <a:pt x="9" y="25"/>
                    <a:pt x="0" y="18"/>
                    <a:pt x="1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79" name="Freeform 591"/>
            <p:cNvSpPr>
              <a:spLocks/>
            </p:cNvSpPr>
            <p:nvPr/>
          </p:nvSpPr>
          <p:spPr bwMode="auto">
            <a:xfrm>
              <a:off x="472881" y="8815298"/>
              <a:ext cx="40552" cy="21469"/>
            </a:xfrm>
            <a:custGeom>
              <a:avLst/>
              <a:gdLst>
                <a:gd name="T0" fmla="*/ 1 w 37"/>
                <a:gd name="T1" fmla="*/ 9 h 20"/>
                <a:gd name="T2" fmla="*/ 0 w 37"/>
                <a:gd name="T3" fmla="*/ 9 h 20"/>
                <a:gd name="T4" fmla="*/ 1 w 37"/>
                <a:gd name="T5" fmla="*/ 10 h 20"/>
                <a:gd name="T6" fmla="*/ 5 w 37"/>
                <a:gd name="T7" fmla="*/ 11 h 20"/>
                <a:gd name="T8" fmla="*/ 17 w 37"/>
                <a:gd name="T9" fmla="*/ 12 h 20"/>
                <a:gd name="T10" fmla="*/ 29 w 37"/>
                <a:gd name="T11" fmla="*/ 10 h 20"/>
                <a:gd name="T12" fmla="*/ 31 w 37"/>
                <a:gd name="T13" fmla="*/ 9 h 20"/>
                <a:gd name="T14" fmla="*/ 33 w 37"/>
                <a:gd name="T15" fmla="*/ 8 h 20"/>
                <a:gd name="T16" fmla="*/ 34 w 37"/>
                <a:gd name="T17" fmla="*/ 7 h 20"/>
                <a:gd name="T18" fmla="*/ 34 w 37"/>
                <a:gd name="T19" fmla="*/ 7 h 20"/>
                <a:gd name="T20" fmla="*/ 34 w 37"/>
                <a:gd name="T21" fmla="*/ 7 h 20"/>
                <a:gd name="T22" fmla="*/ 33 w 37"/>
                <a:gd name="T23" fmla="*/ 8 h 20"/>
                <a:gd name="T24" fmla="*/ 32 w 37"/>
                <a:gd name="T25" fmla="*/ 9 h 20"/>
                <a:gd name="T26" fmla="*/ 30 w 37"/>
                <a:gd name="T27" fmla="*/ 10 h 20"/>
                <a:gd name="T28" fmla="*/ 17 w 37"/>
                <a:gd name="T29" fmla="*/ 14 h 20"/>
                <a:gd name="T30" fmla="*/ 5 w 37"/>
                <a:gd name="T31" fmla="*/ 13 h 20"/>
                <a:gd name="T32" fmla="*/ 1 w 37"/>
                <a:gd name="T33" fmla="*/ 12 h 20"/>
                <a:gd name="T34" fmla="*/ 0 w 37"/>
                <a:gd name="T35" fmla="*/ 12 h 20"/>
                <a:gd name="T36" fmla="*/ 1 w 37"/>
                <a:gd name="T37" fmla="*/ 12 h 20"/>
                <a:gd name="T38" fmla="*/ 12 w 37"/>
                <a:gd name="T39" fmla="*/ 19 h 20"/>
                <a:gd name="T40" fmla="*/ 18 w 37"/>
                <a:gd name="T41" fmla="*/ 20 h 20"/>
                <a:gd name="T42" fmla="*/ 24 w 37"/>
                <a:gd name="T43" fmla="*/ 19 h 20"/>
                <a:gd name="T44" fmla="*/ 36 w 37"/>
                <a:gd name="T45" fmla="*/ 8 h 20"/>
                <a:gd name="T46" fmla="*/ 37 w 37"/>
                <a:gd name="T47" fmla="*/ 7 h 20"/>
                <a:gd name="T48" fmla="*/ 37 w 37"/>
                <a:gd name="T49" fmla="*/ 6 h 20"/>
                <a:gd name="T50" fmla="*/ 36 w 37"/>
                <a:gd name="T51" fmla="*/ 5 h 20"/>
                <a:gd name="T52" fmla="*/ 27 w 37"/>
                <a:gd name="T53" fmla="*/ 0 h 20"/>
                <a:gd name="T54" fmla="*/ 22 w 37"/>
                <a:gd name="T55" fmla="*/ 0 h 20"/>
                <a:gd name="T56" fmla="*/ 16 w 37"/>
                <a:gd name="T57" fmla="*/ 1 h 20"/>
                <a:gd name="T58" fmla="*/ 1 w 37"/>
                <a:gd name="T59" fmla="*/ 9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7" h="20">
                  <a:moveTo>
                    <a:pt x="1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2" y="10"/>
                    <a:pt x="3" y="11"/>
                    <a:pt x="5" y="11"/>
                  </a:cubicBezTo>
                  <a:cubicBezTo>
                    <a:pt x="9" y="12"/>
                    <a:pt x="13" y="12"/>
                    <a:pt x="17" y="12"/>
                  </a:cubicBezTo>
                  <a:cubicBezTo>
                    <a:pt x="22" y="12"/>
                    <a:pt x="26" y="11"/>
                    <a:pt x="29" y="10"/>
                  </a:cubicBezTo>
                  <a:cubicBezTo>
                    <a:pt x="30" y="10"/>
                    <a:pt x="31" y="9"/>
                    <a:pt x="31" y="9"/>
                  </a:cubicBezTo>
                  <a:cubicBezTo>
                    <a:pt x="32" y="9"/>
                    <a:pt x="33" y="8"/>
                    <a:pt x="33" y="8"/>
                  </a:cubicBezTo>
                  <a:cubicBezTo>
                    <a:pt x="33" y="8"/>
                    <a:pt x="34" y="7"/>
                    <a:pt x="34" y="7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34" y="7"/>
                    <a:pt x="33" y="8"/>
                    <a:pt x="33" y="8"/>
                  </a:cubicBezTo>
                  <a:cubicBezTo>
                    <a:pt x="33" y="8"/>
                    <a:pt x="32" y="9"/>
                    <a:pt x="32" y="9"/>
                  </a:cubicBezTo>
                  <a:cubicBezTo>
                    <a:pt x="31" y="10"/>
                    <a:pt x="30" y="10"/>
                    <a:pt x="30" y="10"/>
                  </a:cubicBezTo>
                  <a:cubicBezTo>
                    <a:pt x="27" y="12"/>
                    <a:pt x="22" y="13"/>
                    <a:pt x="17" y="14"/>
                  </a:cubicBezTo>
                  <a:cubicBezTo>
                    <a:pt x="13" y="14"/>
                    <a:pt x="8" y="13"/>
                    <a:pt x="5" y="13"/>
                  </a:cubicBezTo>
                  <a:cubicBezTo>
                    <a:pt x="3" y="12"/>
                    <a:pt x="2" y="12"/>
                    <a:pt x="1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1" y="13"/>
                    <a:pt x="5" y="17"/>
                    <a:pt x="12" y="19"/>
                  </a:cubicBezTo>
                  <a:cubicBezTo>
                    <a:pt x="14" y="20"/>
                    <a:pt x="16" y="20"/>
                    <a:pt x="18" y="20"/>
                  </a:cubicBezTo>
                  <a:cubicBezTo>
                    <a:pt x="20" y="20"/>
                    <a:pt x="22" y="20"/>
                    <a:pt x="24" y="19"/>
                  </a:cubicBezTo>
                  <a:cubicBezTo>
                    <a:pt x="29" y="18"/>
                    <a:pt x="33" y="14"/>
                    <a:pt x="36" y="8"/>
                  </a:cubicBezTo>
                  <a:cubicBezTo>
                    <a:pt x="37" y="7"/>
                    <a:pt x="37" y="7"/>
                    <a:pt x="37" y="7"/>
                  </a:cubicBezTo>
                  <a:cubicBezTo>
                    <a:pt x="37" y="6"/>
                    <a:pt x="37" y="6"/>
                    <a:pt x="37" y="6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36" y="5"/>
                    <a:pt x="33" y="1"/>
                    <a:pt x="27" y="0"/>
                  </a:cubicBezTo>
                  <a:cubicBezTo>
                    <a:pt x="26" y="0"/>
                    <a:pt x="24" y="0"/>
                    <a:pt x="22" y="0"/>
                  </a:cubicBezTo>
                  <a:cubicBezTo>
                    <a:pt x="21" y="0"/>
                    <a:pt x="19" y="0"/>
                    <a:pt x="16" y="1"/>
                  </a:cubicBezTo>
                  <a:cubicBezTo>
                    <a:pt x="12" y="2"/>
                    <a:pt x="7" y="4"/>
                    <a:pt x="1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81" name="Freeform 592"/>
            <p:cNvSpPr>
              <a:spLocks/>
            </p:cNvSpPr>
            <p:nvPr/>
          </p:nvSpPr>
          <p:spPr bwMode="auto">
            <a:xfrm>
              <a:off x="464532" y="8830804"/>
              <a:ext cx="31011" cy="42938"/>
            </a:xfrm>
            <a:custGeom>
              <a:avLst/>
              <a:gdLst>
                <a:gd name="T0" fmla="*/ 2 w 28"/>
                <a:gd name="T1" fmla="*/ 2 h 38"/>
                <a:gd name="T2" fmla="*/ 2 w 28"/>
                <a:gd name="T3" fmla="*/ 1 h 38"/>
                <a:gd name="T4" fmla="*/ 3 w 28"/>
                <a:gd name="T5" fmla="*/ 2 h 38"/>
                <a:gd name="T6" fmla="*/ 6 w 28"/>
                <a:gd name="T7" fmla="*/ 6 h 38"/>
                <a:gd name="T8" fmla="*/ 14 w 28"/>
                <a:gd name="T9" fmla="*/ 17 h 38"/>
                <a:gd name="T10" fmla="*/ 21 w 28"/>
                <a:gd name="T11" fmla="*/ 28 h 38"/>
                <a:gd name="T12" fmla="*/ 22 w 28"/>
                <a:gd name="T13" fmla="*/ 31 h 38"/>
                <a:gd name="T14" fmla="*/ 22 w 28"/>
                <a:gd name="T15" fmla="*/ 33 h 38"/>
                <a:gd name="T16" fmla="*/ 23 w 28"/>
                <a:gd name="T17" fmla="*/ 34 h 38"/>
                <a:gd name="T18" fmla="*/ 23 w 28"/>
                <a:gd name="T19" fmla="*/ 34 h 38"/>
                <a:gd name="T20" fmla="*/ 23 w 28"/>
                <a:gd name="T21" fmla="*/ 34 h 38"/>
                <a:gd name="T22" fmla="*/ 23 w 28"/>
                <a:gd name="T23" fmla="*/ 33 h 38"/>
                <a:gd name="T24" fmla="*/ 22 w 28"/>
                <a:gd name="T25" fmla="*/ 31 h 38"/>
                <a:gd name="T26" fmla="*/ 21 w 28"/>
                <a:gd name="T27" fmla="*/ 28 h 38"/>
                <a:gd name="T28" fmla="*/ 15 w 28"/>
                <a:gd name="T29" fmla="*/ 16 h 38"/>
                <a:gd name="T30" fmla="*/ 7 w 28"/>
                <a:gd name="T31" fmla="*/ 5 h 38"/>
                <a:gd name="T32" fmla="*/ 5 w 28"/>
                <a:gd name="T33" fmla="*/ 1 h 38"/>
                <a:gd name="T34" fmla="*/ 4 w 28"/>
                <a:gd name="T35" fmla="*/ 0 h 38"/>
                <a:gd name="T36" fmla="*/ 5 w 28"/>
                <a:gd name="T37" fmla="*/ 1 h 38"/>
                <a:gd name="T38" fmla="*/ 17 w 28"/>
                <a:gd name="T39" fmla="*/ 8 h 38"/>
                <a:gd name="T40" fmla="*/ 21 w 28"/>
                <a:gd name="T41" fmla="*/ 13 h 38"/>
                <a:gd name="T42" fmla="*/ 25 w 28"/>
                <a:gd name="T43" fmla="*/ 19 h 38"/>
                <a:gd name="T44" fmla="*/ 26 w 28"/>
                <a:gd name="T45" fmla="*/ 36 h 38"/>
                <a:gd name="T46" fmla="*/ 26 w 28"/>
                <a:gd name="T47" fmla="*/ 37 h 38"/>
                <a:gd name="T48" fmla="*/ 25 w 28"/>
                <a:gd name="T49" fmla="*/ 38 h 38"/>
                <a:gd name="T50" fmla="*/ 23 w 28"/>
                <a:gd name="T51" fmla="*/ 37 h 38"/>
                <a:gd name="T52" fmla="*/ 19 w 28"/>
                <a:gd name="T53" fmla="*/ 36 h 38"/>
                <a:gd name="T54" fmla="*/ 10 w 28"/>
                <a:gd name="T55" fmla="*/ 31 h 38"/>
                <a:gd name="T56" fmla="*/ 5 w 28"/>
                <a:gd name="T57" fmla="*/ 27 h 38"/>
                <a:gd name="T58" fmla="*/ 2 w 28"/>
                <a:gd name="T59" fmla="*/ 20 h 38"/>
                <a:gd name="T60" fmla="*/ 2 w 28"/>
                <a:gd name="T61" fmla="*/ 2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8" h="38">
                  <a:moveTo>
                    <a:pt x="2" y="2"/>
                  </a:move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4" y="3"/>
                    <a:pt x="5" y="4"/>
                    <a:pt x="6" y="6"/>
                  </a:cubicBezTo>
                  <a:cubicBezTo>
                    <a:pt x="8" y="8"/>
                    <a:pt x="11" y="12"/>
                    <a:pt x="14" y="17"/>
                  </a:cubicBezTo>
                  <a:cubicBezTo>
                    <a:pt x="17" y="21"/>
                    <a:pt x="20" y="25"/>
                    <a:pt x="21" y="28"/>
                  </a:cubicBezTo>
                  <a:cubicBezTo>
                    <a:pt x="21" y="29"/>
                    <a:pt x="22" y="30"/>
                    <a:pt x="22" y="31"/>
                  </a:cubicBezTo>
                  <a:cubicBezTo>
                    <a:pt x="22" y="32"/>
                    <a:pt x="22" y="32"/>
                    <a:pt x="22" y="33"/>
                  </a:cubicBezTo>
                  <a:cubicBezTo>
                    <a:pt x="23" y="33"/>
                    <a:pt x="23" y="34"/>
                    <a:pt x="23" y="34"/>
                  </a:cubicBezTo>
                  <a:cubicBezTo>
                    <a:pt x="23" y="34"/>
                    <a:pt x="23" y="34"/>
                    <a:pt x="23" y="34"/>
                  </a:cubicBezTo>
                  <a:cubicBezTo>
                    <a:pt x="23" y="34"/>
                    <a:pt x="23" y="34"/>
                    <a:pt x="23" y="34"/>
                  </a:cubicBezTo>
                  <a:cubicBezTo>
                    <a:pt x="23" y="34"/>
                    <a:pt x="23" y="33"/>
                    <a:pt x="23" y="33"/>
                  </a:cubicBezTo>
                  <a:cubicBezTo>
                    <a:pt x="22" y="32"/>
                    <a:pt x="22" y="31"/>
                    <a:pt x="22" y="31"/>
                  </a:cubicBezTo>
                  <a:cubicBezTo>
                    <a:pt x="22" y="30"/>
                    <a:pt x="22" y="29"/>
                    <a:pt x="21" y="28"/>
                  </a:cubicBezTo>
                  <a:cubicBezTo>
                    <a:pt x="20" y="25"/>
                    <a:pt x="18" y="20"/>
                    <a:pt x="15" y="16"/>
                  </a:cubicBezTo>
                  <a:cubicBezTo>
                    <a:pt x="12" y="12"/>
                    <a:pt x="9" y="8"/>
                    <a:pt x="7" y="5"/>
                  </a:cubicBezTo>
                  <a:cubicBezTo>
                    <a:pt x="6" y="3"/>
                    <a:pt x="5" y="2"/>
                    <a:pt x="5" y="1"/>
                  </a:cubicBezTo>
                  <a:cubicBezTo>
                    <a:pt x="5" y="1"/>
                    <a:pt x="4" y="1"/>
                    <a:pt x="4" y="0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12" y="3"/>
                    <a:pt x="17" y="8"/>
                  </a:cubicBezTo>
                  <a:cubicBezTo>
                    <a:pt x="18" y="10"/>
                    <a:pt x="20" y="11"/>
                    <a:pt x="21" y="13"/>
                  </a:cubicBezTo>
                  <a:cubicBezTo>
                    <a:pt x="22" y="14"/>
                    <a:pt x="24" y="16"/>
                    <a:pt x="25" y="19"/>
                  </a:cubicBezTo>
                  <a:cubicBezTo>
                    <a:pt x="27" y="23"/>
                    <a:pt x="28" y="29"/>
                    <a:pt x="26" y="36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6" y="37"/>
                    <a:pt x="25" y="38"/>
                    <a:pt x="25" y="38"/>
                  </a:cubicBezTo>
                  <a:cubicBezTo>
                    <a:pt x="23" y="37"/>
                    <a:pt x="23" y="37"/>
                    <a:pt x="23" y="37"/>
                  </a:cubicBezTo>
                  <a:cubicBezTo>
                    <a:pt x="23" y="37"/>
                    <a:pt x="21" y="37"/>
                    <a:pt x="19" y="36"/>
                  </a:cubicBezTo>
                  <a:cubicBezTo>
                    <a:pt x="16" y="35"/>
                    <a:pt x="13" y="34"/>
                    <a:pt x="10" y="31"/>
                  </a:cubicBezTo>
                  <a:cubicBezTo>
                    <a:pt x="8" y="30"/>
                    <a:pt x="7" y="29"/>
                    <a:pt x="5" y="27"/>
                  </a:cubicBezTo>
                  <a:cubicBezTo>
                    <a:pt x="4" y="25"/>
                    <a:pt x="3" y="23"/>
                    <a:pt x="2" y="20"/>
                  </a:cubicBezTo>
                  <a:cubicBezTo>
                    <a:pt x="0" y="16"/>
                    <a:pt x="0" y="10"/>
                    <a:pt x="2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83" name="Freeform 593"/>
            <p:cNvSpPr>
              <a:spLocks/>
            </p:cNvSpPr>
            <p:nvPr/>
          </p:nvSpPr>
          <p:spPr bwMode="auto">
            <a:xfrm>
              <a:off x="439485" y="8790252"/>
              <a:ext cx="41745" cy="22661"/>
            </a:xfrm>
            <a:custGeom>
              <a:avLst/>
              <a:gdLst>
                <a:gd name="T0" fmla="*/ 2 w 38"/>
                <a:gd name="T1" fmla="*/ 4 h 20"/>
                <a:gd name="T2" fmla="*/ 1 w 38"/>
                <a:gd name="T3" fmla="*/ 4 h 20"/>
                <a:gd name="T4" fmla="*/ 2 w 38"/>
                <a:gd name="T5" fmla="*/ 5 h 20"/>
                <a:gd name="T6" fmla="*/ 6 w 38"/>
                <a:gd name="T7" fmla="*/ 7 h 20"/>
                <a:gd name="T8" fmla="*/ 17 w 38"/>
                <a:gd name="T9" fmla="*/ 12 h 20"/>
                <a:gd name="T10" fmla="*/ 29 w 38"/>
                <a:gd name="T11" fmla="*/ 13 h 20"/>
                <a:gd name="T12" fmla="*/ 31 w 38"/>
                <a:gd name="T13" fmla="*/ 12 h 20"/>
                <a:gd name="T14" fmla="*/ 33 w 38"/>
                <a:gd name="T15" fmla="*/ 12 h 20"/>
                <a:gd name="T16" fmla="*/ 34 w 38"/>
                <a:gd name="T17" fmla="*/ 11 h 20"/>
                <a:gd name="T18" fmla="*/ 34 w 38"/>
                <a:gd name="T19" fmla="*/ 11 h 20"/>
                <a:gd name="T20" fmla="*/ 34 w 38"/>
                <a:gd name="T21" fmla="*/ 11 h 20"/>
                <a:gd name="T22" fmla="*/ 33 w 38"/>
                <a:gd name="T23" fmla="*/ 12 h 20"/>
                <a:gd name="T24" fmla="*/ 31 w 38"/>
                <a:gd name="T25" fmla="*/ 13 h 20"/>
                <a:gd name="T26" fmla="*/ 29 w 38"/>
                <a:gd name="T27" fmla="*/ 13 h 20"/>
                <a:gd name="T28" fmla="*/ 17 w 38"/>
                <a:gd name="T29" fmla="*/ 13 h 20"/>
                <a:gd name="T30" fmla="*/ 5 w 38"/>
                <a:gd name="T31" fmla="*/ 9 h 20"/>
                <a:gd name="T32" fmla="*/ 1 w 38"/>
                <a:gd name="T33" fmla="*/ 7 h 20"/>
                <a:gd name="T34" fmla="*/ 0 w 38"/>
                <a:gd name="T35" fmla="*/ 6 h 20"/>
                <a:gd name="T36" fmla="*/ 1 w 38"/>
                <a:gd name="T37" fmla="*/ 7 h 20"/>
                <a:gd name="T38" fmla="*/ 3 w 38"/>
                <a:gd name="T39" fmla="*/ 11 h 20"/>
                <a:gd name="T40" fmla="*/ 10 w 38"/>
                <a:gd name="T41" fmla="*/ 17 h 20"/>
                <a:gd name="T42" fmla="*/ 22 w 38"/>
                <a:gd name="T43" fmla="*/ 20 h 20"/>
                <a:gd name="T44" fmla="*/ 37 w 38"/>
                <a:gd name="T45" fmla="*/ 12 h 20"/>
                <a:gd name="T46" fmla="*/ 37 w 38"/>
                <a:gd name="T47" fmla="*/ 12 h 20"/>
                <a:gd name="T48" fmla="*/ 38 w 38"/>
                <a:gd name="T49" fmla="*/ 11 h 20"/>
                <a:gd name="T50" fmla="*/ 37 w 38"/>
                <a:gd name="T51" fmla="*/ 10 h 20"/>
                <a:gd name="T52" fmla="*/ 35 w 38"/>
                <a:gd name="T53" fmla="*/ 7 h 20"/>
                <a:gd name="T54" fmla="*/ 29 w 38"/>
                <a:gd name="T55" fmla="*/ 3 h 20"/>
                <a:gd name="T56" fmla="*/ 25 w 38"/>
                <a:gd name="T57" fmla="*/ 1 h 20"/>
                <a:gd name="T58" fmla="*/ 19 w 38"/>
                <a:gd name="T59" fmla="*/ 0 h 20"/>
                <a:gd name="T60" fmla="*/ 2 w 38"/>
                <a:gd name="T61" fmla="*/ 4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8" h="20">
                  <a:moveTo>
                    <a:pt x="2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9" y="9"/>
                    <a:pt x="13" y="11"/>
                    <a:pt x="17" y="12"/>
                  </a:cubicBezTo>
                  <a:cubicBezTo>
                    <a:pt x="21" y="13"/>
                    <a:pt x="26" y="13"/>
                    <a:pt x="29" y="13"/>
                  </a:cubicBezTo>
                  <a:cubicBezTo>
                    <a:pt x="30" y="13"/>
                    <a:pt x="31" y="12"/>
                    <a:pt x="31" y="12"/>
                  </a:cubicBezTo>
                  <a:cubicBezTo>
                    <a:pt x="32" y="12"/>
                    <a:pt x="33" y="12"/>
                    <a:pt x="33" y="12"/>
                  </a:cubicBezTo>
                  <a:cubicBezTo>
                    <a:pt x="34" y="11"/>
                    <a:pt x="34" y="11"/>
                    <a:pt x="34" y="11"/>
                  </a:cubicBezTo>
                  <a:cubicBezTo>
                    <a:pt x="34" y="11"/>
                    <a:pt x="34" y="11"/>
                    <a:pt x="34" y="11"/>
                  </a:cubicBezTo>
                  <a:cubicBezTo>
                    <a:pt x="34" y="11"/>
                    <a:pt x="34" y="11"/>
                    <a:pt x="34" y="11"/>
                  </a:cubicBezTo>
                  <a:cubicBezTo>
                    <a:pt x="34" y="11"/>
                    <a:pt x="34" y="12"/>
                    <a:pt x="33" y="12"/>
                  </a:cubicBezTo>
                  <a:cubicBezTo>
                    <a:pt x="33" y="12"/>
                    <a:pt x="32" y="12"/>
                    <a:pt x="31" y="13"/>
                  </a:cubicBezTo>
                  <a:cubicBezTo>
                    <a:pt x="31" y="13"/>
                    <a:pt x="30" y="13"/>
                    <a:pt x="29" y="13"/>
                  </a:cubicBezTo>
                  <a:cubicBezTo>
                    <a:pt x="26" y="14"/>
                    <a:pt x="21" y="14"/>
                    <a:pt x="17" y="13"/>
                  </a:cubicBezTo>
                  <a:cubicBezTo>
                    <a:pt x="12" y="12"/>
                    <a:pt x="8" y="10"/>
                    <a:pt x="5" y="9"/>
                  </a:cubicBezTo>
                  <a:cubicBezTo>
                    <a:pt x="3" y="8"/>
                    <a:pt x="2" y="7"/>
                    <a:pt x="1" y="7"/>
                  </a:cubicBezTo>
                  <a:cubicBezTo>
                    <a:pt x="1" y="7"/>
                    <a:pt x="0" y="6"/>
                    <a:pt x="0" y="6"/>
                  </a:cubicBezTo>
                  <a:cubicBezTo>
                    <a:pt x="0" y="6"/>
                    <a:pt x="1" y="7"/>
                    <a:pt x="1" y="7"/>
                  </a:cubicBezTo>
                  <a:cubicBezTo>
                    <a:pt x="1" y="7"/>
                    <a:pt x="2" y="9"/>
                    <a:pt x="3" y="11"/>
                  </a:cubicBezTo>
                  <a:cubicBezTo>
                    <a:pt x="5" y="13"/>
                    <a:pt x="7" y="15"/>
                    <a:pt x="10" y="17"/>
                  </a:cubicBezTo>
                  <a:cubicBezTo>
                    <a:pt x="13" y="19"/>
                    <a:pt x="17" y="20"/>
                    <a:pt x="22" y="20"/>
                  </a:cubicBezTo>
                  <a:cubicBezTo>
                    <a:pt x="26" y="20"/>
                    <a:pt x="32" y="18"/>
                    <a:pt x="37" y="12"/>
                  </a:cubicBezTo>
                  <a:cubicBezTo>
                    <a:pt x="37" y="12"/>
                    <a:pt x="37" y="12"/>
                    <a:pt x="37" y="12"/>
                  </a:cubicBezTo>
                  <a:cubicBezTo>
                    <a:pt x="38" y="11"/>
                    <a:pt x="38" y="11"/>
                    <a:pt x="38" y="11"/>
                  </a:cubicBezTo>
                  <a:cubicBezTo>
                    <a:pt x="37" y="10"/>
                    <a:pt x="37" y="10"/>
                    <a:pt x="37" y="10"/>
                  </a:cubicBezTo>
                  <a:cubicBezTo>
                    <a:pt x="37" y="10"/>
                    <a:pt x="36" y="9"/>
                    <a:pt x="35" y="7"/>
                  </a:cubicBezTo>
                  <a:cubicBezTo>
                    <a:pt x="34" y="6"/>
                    <a:pt x="32" y="4"/>
                    <a:pt x="29" y="3"/>
                  </a:cubicBezTo>
                  <a:cubicBezTo>
                    <a:pt x="28" y="2"/>
                    <a:pt x="27" y="2"/>
                    <a:pt x="25" y="1"/>
                  </a:cubicBezTo>
                  <a:cubicBezTo>
                    <a:pt x="23" y="0"/>
                    <a:pt x="21" y="0"/>
                    <a:pt x="19" y="0"/>
                  </a:cubicBezTo>
                  <a:cubicBezTo>
                    <a:pt x="15" y="0"/>
                    <a:pt x="9" y="1"/>
                    <a:pt x="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91" name="Freeform 594"/>
            <p:cNvSpPr>
              <a:spLocks/>
            </p:cNvSpPr>
            <p:nvPr/>
          </p:nvSpPr>
          <p:spPr bwMode="auto">
            <a:xfrm>
              <a:off x="426365" y="8799793"/>
              <a:ext cx="26240" cy="46515"/>
            </a:xfrm>
            <a:custGeom>
              <a:avLst/>
              <a:gdLst>
                <a:gd name="T0" fmla="*/ 5 w 23"/>
                <a:gd name="T1" fmla="*/ 1 h 42"/>
                <a:gd name="T2" fmla="*/ 6 w 23"/>
                <a:gd name="T3" fmla="*/ 1 h 42"/>
                <a:gd name="T4" fmla="*/ 6 w 23"/>
                <a:gd name="T5" fmla="*/ 2 h 42"/>
                <a:gd name="T6" fmla="*/ 8 w 23"/>
                <a:gd name="T7" fmla="*/ 6 h 42"/>
                <a:gd name="T8" fmla="*/ 13 w 23"/>
                <a:gd name="T9" fmla="*/ 18 h 42"/>
                <a:gd name="T10" fmla="*/ 16 w 23"/>
                <a:gd name="T11" fmla="*/ 32 h 42"/>
                <a:gd name="T12" fmla="*/ 17 w 23"/>
                <a:gd name="T13" fmla="*/ 34 h 42"/>
                <a:gd name="T14" fmla="*/ 16 w 23"/>
                <a:gd name="T15" fmla="*/ 36 h 42"/>
                <a:gd name="T16" fmla="*/ 16 w 23"/>
                <a:gd name="T17" fmla="*/ 37 h 42"/>
                <a:gd name="T18" fmla="*/ 16 w 23"/>
                <a:gd name="T19" fmla="*/ 38 h 42"/>
                <a:gd name="T20" fmla="*/ 16 w 23"/>
                <a:gd name="T21" fmla="*/ 37 h 42"/>
                <a:gd name="T22" fmla="*/ 17 w 23"/>
                <a:gd name="T23" fmla="*/ 36 h 42"/>
                <a:gd name="T24" fmla="*/ 17 w 23"/>
                <a:gd name="T25" fmla="*/ 34 h 42"/>
                <a:gd name="T26" fmla="*/ 17 w 23"/>
                <a:gd name="T27" fmla="*/ 32 h 42"/>
                <a:gd name="T28" fmla="*/ 14 w 23"/>
                <a:gd name="T29" fmla="*/ 18 h 42"/>
                <a:gd name="T30" fmla="*/ 10 w 23"/>
                <a:gd name="T31" fmla="*/ 5 h 42"/>
                <a:gd name="T32" fmla="*/ 8 w 23"/>
                <a:gd name="T33" fmla="*/ 1 h 42"/>
                <a:gd name="T34" fmla="*/ 8 w 23"/>
                <a:gd name="T35" fmla="*/ 0 h 42"/>
                <a:gd name="T36" fmla="*/ 9 w 23"/>
                <a:gd name="T37" fmla="*/ 1 h 42"/>
                <a:gd name="T38" fmla="*/ 18 w 23"/>
                <a:gd name="T39" fmla="*/ 11 h 42"/>
                <a:gd name="T40" fmla="*/ 23 w 23"/>
                <a:gd name="T41" fmla="*/ 23 h 42"/>
                <a:gd name="T42" fmla="*/ 19 w 23"/>
                <a:gd name="T43" fmla="*/ 40 h 42"/>
                <a:gd name="T44" fmla="*/ 18 w 23"/>
                <a:gd name="T45" fmla="*/ 41 h 42"/>
                <a:gd name="T46" fmla="*/ 18 w 23"/>
                <a:gd name="T47" fmla="*/ 41 h 42"/>
                <a:gd name="T48" fmla="*/ 16 w 23"/>
                <a:gd name="T49" fmla="*/ 41 h 42"/>
                <a:gd name="T50" fmla="*/ 12 w 23"/>
                <a:gd name="T51" fmla="*/ 39 h 42"/>
                <a:gd name="T52" fmla="*/ 5 w 23"/>
                <a:gd name="T53" fmla="*/ 32 h 42"/>
                <a:gd name="T54" fmla="*/ 2 w 23"/>
                <a:gd name="T55" fmla="*/ 26 h 42"/>
                <a:gd name="T56" fmla="*/ 0 w 23"/>
                <a:gd name="T57" fmla="*/ 19 h 42"/>
                <a:gd name="T58" fmla="*/ 5 w 23"/>
                <a:gd name="T59" fmla="*/ 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3" h="42">
                  <a:moveTo>
                    <a:pt x="5" y="1"/>
                  </a:move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6" y="1"/>
                    <a:pt x="6" y="2"/>
                  </a:cubicBezTo>
                  <a:cubicBezTo>
                    <a:pt x="6" y="3"/>
                    <a:pt x="7" y="4"/>
                    <a:pt x="8" y="6"/>
                  </a:cubicBezTo>
                  <a:cubicBezTo>
                    <a:pt x="9" y="9"/>
                    <a:pt x="11" y="14"/>
                    <a:pt x="13" y="18"/>
                  </a:cubicBezTo>
                  <a:cubicBezTo>
                    <a:pt x="15" y="23"/>
                    <a:pt x="16" y="28"/>
                    <a:pt x="16" y="32"/>
                  </a:cubicBezTo>
                  <a:cubicBezTo>
                    <a:pt x="17" y="33"/>
                    <a:pt x="17" y="34"/>
                    <a:pt x="17" y="34"/>
                  </a:cubicBezTo>
                  <a:cubicBezTo>
                    <a:pt x="17" y="35"/>
                    <a:pt x="17" y="36"/>
                    <a:pt x="16" y="36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7"/>
                  </a:cubicBezTo>
                  <a:cubicBezTo>
                    <a:pt x="16" y="37"/>
                    <a:pt x="17" y="37"/>
                    <a:pt x="17" y="36"/>
                  </a:cubicBezTo>
                  <a:cubicBezTo>
                    <a:pt x="17" y="36"/>
                    <a:pt x="17" y="35"/>
                    <a:pt x="17" y="34"/>
                  </a:cubicBezTo>
                  <a:cubicBezTo>
                    <a:pt x="17" y="34"/>
                    <a:pt x="17" y="33"/>
                    <a:pt x="17" y="32"/>
                  </a:cubicBezTo>
                  <a:cubicBezTo>
                    <a:pt x="17" y="28"/>
                    <a:pt x="15" y="23"/>
                    <a:pt x="14" y="18"/>
                  </a:cubicBezTo>
                  <a:cubicBezTo>
                    <a:pt x="12" y="13"/>
                    <a:pt x="11" y="8"/>
                    <a:pt x="10" y="5"/>
                  </a:cubicBezTo>
                  <a:cubicBezTo>
                    <a:pt x="9" y="3"/>
                    <a:pt x="8" y="2"/>
                    <a:pt x="8" y="1"/>
                  </a:cubicBezTo>
                  <a:cubicBezTo>
                    <a:pt x="8" y="1"/>
                    <a:pt x="8" y="0"/>
                    <a:pt x="8" y="0"/>
                  </a:cubicBezTo>
                  <a:cubicBezTo>
                    <a:pt x="8" y="0"/>
                    <a:pt x="9" y="1"/>
                    <a:pt x="9" y="1"/>
                  </a:cubicBezTo>
                  <a:cubicBezTo>
                    <a:pt x="9" y="1"/>
                    <a:pt x="14" y="5"/>
                    <a:pt x="18" y="11"/>
                  </a:cubicBezTo>
                  <a:cubicBezTo>
                    <a:pt x="20" y="14"/>
                    <a:pt x="22" y="18"/>
                    <a:pt x="23" y="23"/>
                  </a:cubicBezTo>
                  <a:cubicBezTo>
                    <a:pt x="23" y="28"/>
                    <a:pt x="23" y="34"/>
                    <a:pt x="19" y="40"/>
                  </a:cubicBezTo>
                  <a:cubicBezTo>
                    <a:pt x="18" y="41"/>
                    <a:pt x="18" y="41"/>
                    <a:pt x="18" y="41"/>
                  </a:cubicBezTo>
                  <a:cubicBezTo>
                    <a:pt x="18" y="41"/>
                    <a:pt x="18" y="42"/>
                    <a:pt x="18" y="41"/>
                  </a:cubicBezTo>
                  <a:cubicBezTo>
                    <a:pt x="16" y="41"/>
                    <a:pt x="16" y="41"/>
                    <a:pt x="16" y="41"/>
                  </a:cubicBezTo>
                  <a:cubicBezTo>
                    <a:pt x="16" y="41"/>
                    <a:pt x="14" y="40"/>
                    <a:pt x="12" y="39"/>
                  </a:cubicBezTo>
                  <a:cubicBezTo>
                    <a:pt x="10" y="37"/>
                    <a:pt x="7" y="35"/>
                    <a:pt x="5" y="32"/>
                  </a:cubicBezTo>
                  <a:cubicBezTo>
                    <a:pt x="4" y="30"/>
                    <a:pt x="2" y="28"/>
                    <a:pt x="2" y="26"/>
                  </a:cubicBezTo>
                  <a:cubicBezTo>
                    <a:pt x="1" y="24"/>
                    <a:pt x="0" y="21"/>
                    <a:pt x="0" y="19"/>
                  </a:cubicBezTo>
                  <a:cubicBezTo>
                    <a:pt x="0" y="14"/>
                    <a:pt x="1" y="8"/>
                    <a:pt x="5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92" name="Freeform 595"/>
            <p:cNvSpPr>
              <a:spLocks/>
            </p:cNvSpPr>
            <p:nvPr/>
          </p:nvSpPr>
          <p:spPr bwMode="auto">
            <a:xfrm>
              <a:off x="415631" y="8754470"/>
              <a:ext cx="39360" cy="27432"/>
            </a:xfrm>
            <a:custGeom>
              <a:avLst/>
              <a:gdLst>
                <a:gd name="T0" fmla="*/ 2 w 35"/>
                <a:gd name="T1" fmla="*/ 2 h 24"/>
                <a:gd name="T2" fmla="*/ 2 w 35"/>
                <a:gd name="T3" fmla="*/ 2 h 24"/>
                <a:gd name="T4" fmla="*/ 2 w 35"/>
                <a:gd name="T5" fmla="*/ 3 h 24"/>
                <a:gd name="T6" fmla="*/ 5 w 35"/>
                <a:gd name="T7" fmla="*/ 6 h 24"/>
                <a:gd name="T8" fmla="*/ 15 w 35"/>
                <a:gd name="T9" fmla="*/ 14 h 24"/>
                <a:gd name="T10" fmla="*/ 26 w 35"/>
                <a:gd name="T11" fmla="*/ 18 h 24"/>
                <a:gd name="T12" fmla="*/ 28 w 35"/>
                <a:gd name="T13" fmla="*/ 18 h 24"/>
                <a:gd name="T14" fmla="*/ 30 w 35"/>
                <a:gd name="T15" fmla="*/ 18 h 24"/>
                <a:gd name="T16" fmla="*/ 31 w 35"/>
                <a:gd name="T17" fmla="*/ 18 h 24"/>
                <a:gd name="T18" fmla="*/ 32 w 35"/>
                <a:gd name="T19" fmla="*/ 18 h 24"/>
                <a:gd name="T20" fmla="*/ 31 w 35"/>
                <a:gd name="T21" fmla="*/ 18 h 24"/>
                <a:gd name="T22" fmla="*/ 30 w 35"/>
                <a:gd name="T23" fmla="*/ 18 h 24"/>
                <a:gd name="T24" fmla="*/ 28 w 35"/>
                <a:gd name="T25" fmla="*/ 18 h 24"/>
                <a:gd name="T26" fmla="*/ 26 w 35"/>
                <a:gd name="T27" fmla="*/ 18 h 24"/>
                <a:gd name="T28" fmla="*/ 14 w 35"/>
                <a:gd name="T29" fmla="*/ 15 h 24"/>
                <a:gd name="T30" fmla="*/ 4 w 35"/>
                <a:gd name="T31" fmla="*/ 7 h 24"/>
                <a:gd name="T32" fmla="*/ 1 w 35"/>
                <a:gd name="T33" fmla="*/ 5 h 24"/>
                <a:gd name="T34" fmla="*/ 0 w 35"/>
                <a:gd name="T35" fmla="*/ 4 h 24"/>
                <a:gd name="T36" fmla="*/ 0 w 35"/>
                <a:gd name="T37" fmla="*/ 5 h 24"/>
                <a:gd name="T38" fmla="*/ 2 w 35"/>
                <a:gd name="T39" fmla="*/ 9 h 24"/>
                <a:gd name="T40" fmla="*/ 4 w 35"/>
                <a:gd name="T41" fmla="*/ 13 h 24"/>
                <a:gd name="T42" fmla="*/ 7 w 35"/>
                <a:gd name="T43" fmla="*/ 17 h 24"/>
                <a:gd name="T44" fmla="*/ 17 w 35"/>
                <a:gd name="T45" fmla="*/ 23 h 24"/>
                <a:gd name="T46" fmla="*/ 34 w 35"/>
                <a:gd name="T47" fmla="*/ 20 h 24"/>
                <a:gd name="T48" fmla="*/ 35 w 35"/>
                <a:gd name="T49" fmla="*/ 19 h 24"/>
                <a:gd name="T50" fmla="*/ 35 w 35"/>
                <a:gd name="T51" fmla="*/ 18 h 24"/>
                <a:gd name="T52" fmla="*/ 35 w 35"/>
                <a:gd name="T53" fmla="*/ 17 h 24"/>
                <a:gd name="T54" fmla="*/ 33 w 35"/>
                <a:gd name="T55" fmla="*/ 14 h 24"/>
                <a:gd name="T56" fmla="*/ 29 w 35"/>
                <a:gd name="T57" fmla="*/ 8 h 24"/>
                <a:gd name="T58" fmla="*/ 2 w 35"/>
                <a:gd name="T59" fmla="*/ 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5" h="24">
                  <a:moveTo>
                    <a:pt x="2" y="2"/>
                  </a:moveTo>
                  <a:cubicBezTo>
                    <a:pt x="2" y="2"/>
                    <a:pt x="2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3" y="4"/>
                    <a:pt x="4" y="5"/>
                    <a:pt x="5" y="6"/>
                  </a:cubicBezTo>
                  <a:cubicBezTo>
                    <a:pt x="8" y="8"/>
                    <a:pt x="11" y="12"/>
                    <a:pt x="15" y="14"/>
                  </a:cubicBezTo>
                  <a:cubicBezTo>
                    <a:pt x="19" y="16"/>
                    <a:pt x="23" y="18"/>
                    <a:pt x="26" y="18"/>
                  </a:cubicBezTo>
                  <a:cubicBezTo>
                    <a:pt x="27" y="18"/>
                    <a:pt x="28" y="18"/>
                    <a:pt x="28" y="18"/>
                  </a:cubicBezTo>
                  <a:cubicBezTo>
                    <a:pt x="29" y="18"/>
                    <a:pt x="30" y="18"/>
                    <a:pt x="30" y="18"/>
                  </a:cubicBezTo>
                  <a:cubicBezTo>
                    <a:pt x="31" y="18"/>
                    <a:pt x="31" y="18"/>
                    <a:pt x="31" y="18"/>
                  </a:cubicBezTo>
                  <a:cubicBezTo>
                    <a:pt x="32" y="18"/>
                    <a:pt x="32" y="18"/>
                    <a:pt x="32" y="18"/>
                  </a:cubicBezTo>
                  <a:cubicBezTo>
                    <a:pt x="32" y="18"/>
                    <a:pt x="32" y="18"/>
                    <a:pt x="31" y="18"/>
                  </a:cubicBezTo>
                  <a:cubicBezTo>
                    <a:pt x="31" y="18"/>
                    <a:pt x="31" y="18"/>
                    <a:pt x="30" y="18"/>
                  </a:cubicBezTo>
                  <a:cubicBezTo>
                    <a:pt x="30" y="18"/>
                    <a:pt x="29" y="18"/>
                    <a:pt x="28" y="18"/>
                  </a:cubicBezTo>
                  <a:cubicBezTo>
                    <a:pt x="28" y="18"/>
                    <a:pt x="27" y="18"/>
                    <a:pt x="26" y="18"/>
                  </a:cubicBezTo>
                  <a:cubicBezTo>
                    <a:pt x="23" y="18"/>
                    <a:pt x="18" y="17"/>
                    <a:pt x="14" y="15"/>
                  </a:cubicBezTo>
                  <a:cubicBezTo>
                    <a:pt x="10" y="13"/>
                    <a:pt x="7" y="10"/>
                    <a:pt x="4" y="7"/>
                  </a:cubicBezTo>
                  <a:cubicBezTo>
                    <a:pt x="3" y="6"/>
                    <a:pt x="1" y="5"/>
                    <a:pt x="1" y="5"/>
                  </a:cubicBezTo>
                  <a:cubicBezTo>
                    <a:pt x="1" y="4"/>
                    <a:pt x="0" y="4"/>
                    <a:pt x="0" y="4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1" y="5"/>
                    <a:pt x="1" y="7"/>
                    <a:pt x="2" y="9"/>
                  </a:cubicBezTo>
                  <a:cubicBezTo>
                    <a:pt x="2" y="10"/>
                    <a:pt x="3" y="11"/>
                    <a:pt x="4" y="13"/>
                  </a:cubicBezTo>
                  <a:cubicBezTo>
                    <a:pt x="4" y="14"/>
                    <a:pt x="5" y="16"/>
                    <a:pt x="7" y="17"/>
                  </a:cubicBezTo>
                  <a:cubicBezTo>
                    <a:pt x="9" y="20"/>
                    <a:pt x="13" y="22"/>
                    <a:pt x="17" y="23"/>
                  </a:cubicBezTo>
                  <a:cubicBezTo>
                    <a:pt x="22" y="24"/>
                    <a:pt x="27" y="23"/>
                    <a:pt x="34" y="20"/>
                  </a:cubicBezTo>
                  <a:cubicBezTo>
                    <a:pt x="35" y="19"/>
                    <a:pt x="35" y="19"/>
                    <a:pt x="35" y="19"/>
                  </a:cubicBezTo>
                  <a:cubicBezTo>
                    <a:pt x="35" y="19"/>
                    <a:pt x="35" y="19"/>
                    <a:pt x="35" y="18"/>
                  </a:cubicBezTo>
                  <a:cubicBezTo>
                    <a:pt x="35" y="17"/>
                    <a:pt x="35" y="17"/>
                    <a:pt x="35" y="17"/>
                  </a:cubicBezTo>
                  <a:cubicBezTo>
                    <a:pt x="35" y="17"/>
                    <a:pt x="34" y="16"/>
                    <a:pt x="33" y="14"/>
                  </a:cubicBezTo>
                  <a:cubicBezTo>
                    <a:pt x="32" y="13"/>
                    <a:pt x="31" y="10"/>
                    <a:pt x="29" y="8"/>
                  </a:cubicBezTo>
                  <a:cubicBezTo>
                    <a:pt x="25" y="5"/>
                    <a:pt x="18" y="0"/>
                    <a:pt x="2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93" name="Freeform 596"/>
            <p:cNvSpPr>
              <a:spLocks/>
            </p:cNvSpPr>
            <p:nvPr/>
          </p:nvSpPr>
          <p:spPr bwMode="auto">
            <a:xfrm>
              <a:off x="395354" y="8761627"/>
              <a:ext cx="26240" cy="46515"/>
            </a:xfrm>
            <a:custGeom>
              <a:avLst/>
              <a:gdLst>
                <a:gd name="T0" fmla="*/ 11 w 23"/>
                <a:gd name="T1" fmla="*/ 0 h 42"/>
                <a:gd name="T2" fmla="*/ 12 w 23"/>
                <a:gd name="T3" fmla="*/ 0 h 42"/>
                <a:gd name="T4" fmla="*/ 12 w 23"/>
                <a:gd name="T5" fmla="*/ 1 h 42"/>
                <a:gd name="T6" fmla="*/ 13 w 23"/>
                <a:gd name="T7" fmla="*/ 5 h 42"/>
                <a:gd name="T8" fmla="*/ 14 w 23"/>
                <a:gd name="T9" fmla="*/ 19 h 42"/>
                <a:gd name="T10" fmla="*/ 14 w 23"/>
                <a:gd name="T11" fmla="*/ 33 h 42"/>
                <a:gd name="T12" fmla="*/ 13 w 23"/>
                <a:gd name="T13" fmla="*/ 35 h 42"/>
                <a:gd name="T14" fmla="*/ 13 w 23"/>
                <a:gd name="T15" fmla="*/ 37 h 42"/>
                <a:gd name="T16" fmla="*/ 12 w 23"/>
                <a:gd name="T17" fmla="*/ 38 h 42"/>
                <a:gd name="T18" fmla="*/ 12 w 23"/>
                <a:gd name="T19" fmla="*/ 38 h 42"/>
                <a:gd name="T20" fmla="*/ 12 w 23"/>
                <a:gd name="T21" fmla="*/ 38 h 42"/>
                <a:gd name="T22" fmla="*/ 13 w 23"/>
                <a:gd name="T23" fmla="*/ 37 h 42"/>
                <a:gd name="T24" fmla="*/ 14 w 23"/>
                <a:gd name="T25" fmla="*/ 35 h 42"/>
                <a:gd name="T26" fmla="*/ 14 w 23"/>
                <a:gd name="T27" fmla="*/ 33 h 42"/>
                <a:gd name="T28" fmla="*/ 15 w 23"/>
                <a:gd name="T29" fmla="*/ 19 h 42"/>
                <a:gd name="T30" fmla="*/ 14 w 23"/>
                <a:gd name="T31" fmla="*/ 5 h 42"/>
                <a:gd name="T32" fmla="*/ 14 w 23"/>
                <a:gd name="T33" fmla="*/ 1 h 42"/>
                <a:gd name="T34" fmla="*/ 14 w 23"/>
                <a:gd name="T35" fmla="*/ 0 h 42"/>
                <a:gd name="T36" fmla="*/ 15 w 23"/>
                <a:gd name="T37" fmla="*/ 1 h 42"/>
                <a:gd name="T38" fmla="*/ 17 w 23"/>
                <a:gd name="T39" fmla="*/ 4 h 42"/>
                <a:gd name="T40" fmla="*/ 19 w 23"/>
                <a:gd name="T41" fmla="*/ 8 h 42"/>
                <a:gd name="T42" fmla="*/ 21 w 23"/>
                <a:gd name="T43" fmla="*/ 13 h 42"/>
                <a:gd name="T44" fmla="*/ 22 w 23"/>
                <a:gd name="T45" fmla="*/ 26 h 42"/>
                <a:gd name="T46" fmla="*/ 14 w 23"/>
                <a:gd name="T47" fmla="*/ 41 h 42"/>
                <a:gd name="T48" fmla="*/ 13 w 23"/>
                <a:gd name="T49" fmla="*/ 42 h 42"/>
                <a:gd name="T50" fmla="*/ 12 w 23"/>
                <a:gd name="T51" fmla="*/ 42 h 42"/>
                <a:gd name="T52" fmla="*/ 11 w 23"/>
                <a:gd name="T53" fmla="*/ 41 h 42"/>
                <a:gd name="T54" fmla="*/ 8 w 23"/>
                <a:gd name="T55" fmla="*/ 38 h 42"/>
                <a:gd name="T56" fmla="*/ 3 w 23"/>
                <a:gd name="T57" fmla="*/ 29 h 42"/>
                <a:gd name="T58" fmla="*/ 11 w 23"/>
                <a:gd name="T5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3" h="42">
                  <a:moveTo>
                    <a:pt x="11" y="0"/>
                  </a:moveTo>
                  <a:cubicBezTo>
                    <a:pt x="12" y="0"/>
                    <a:pt x="12" y="0"/>
                    <a:pt x="12" y="0"/>
                  </a:cubicBezTo>
                  <a:cubicBezTo>
                    <a:pt x="12" y="0"/>
                    <a:pt x="12" y="0"/>
                    <a:pt x="12" y="1"/>
                  </a:cubicBezTo>
                  <a:cubicBezTo>
                    <a:pt x="12" y="2"/>
                    <a:pt x="12" y="3"/>
                    <a:pt x="13" y="5"/>
                  </a:cubicBezTo>
                  <a:cubicBezTo>
                    <a:pt x="13" y="9"/>
                    <a:pt x="13" y="14"/>
                    <a:pt x="14" y="19"/>
                  </a:cubicBezTo>
                  <a:cubicBezTo>
                    <a:pt x="14" y="24"/>
                    <a:pt x="14" y="29"/>
                    <a:pt x="14" y="33"/>
                  </a:cubicBezTo>
                  <a:cubicBezTo>
                    <a:pt x="14" y="33"/>
                    <a:pt x="14" y="34"/>
                    <a:pt x="13" y="35"/>
                  </a:cubicBezTo>
                  <a:cubicBezTo>
                    <a:pt x="13" y="36"/>
                    <a:pt x="13" y="36"/>
                    <a:pt x="13" y="37"/>
                  </a:cubicBezTo>
                  <a:cubicBezTo>
                    <a:pt x="13" y="37"/>
                    <a:pt x="12" y="38"/>
                    <a:pt x="12" y="38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2" y="38"/>
                    <a:pt x="13" y="37"/>
                    <a:pt x="13" y="37"/>
                  </a:cubicBezTo>
                  <a:cubicBezTo>
                    <a:pt x="13" y="36"/>
                    <a:pt x="13" y="36"/>
                    <a:pt x="14" y="35"/>
                  </a:cubicBezTo>
                  <a:cubicBezTo>
                    <a:pt x="14" y="34"/>
                    <a:pt x="14" y="34"/>
                    <a:pt x="14" y="33"/>
                  </a:cubicBezTo>
                  <a:cubicBezTo>
                    <a:pt x="15" y="29"/>
                    <a:pt x="15" y="24"/>
                    <a:pt x="15" y="19"/>
                  </a:cubicBezTo>
                  <a:cubicBezTo>
                    <a:pt x="15" y="14"/>
                    <a:pt x="15" y="9"/>
                    <a:pt x="14" y="5"/>
                  </a:cubicBezTo>
                  <a:cubicBezTo>
                    <a:pt x="14" y="3"/>
                    <a:pt x="14" y="2"/>
                    <a:pt x="14" y="1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"/>
                    <a:pt x="16" y="2"/>
                    <a:pt x="17" y="4"/>
                  </a:cubicBezTo>
                  <a:cubicBezTo>
                    <a:pt x="18" y="5"/>
                    <a:pt x="18" y="7"/>
                    <a:pt x="19" y="8"/>
                  </a:cubicBezTo>
                  <a:cubicBezTo>
                    <a:pt x="19" y="10"/>
                    <a:pt x="20" y="11"/>
                    <a:pt x="21" y="13"/>
                  </a:cubicBezTo>
                  <a:cubicBezTo>
                    <a:pt x="22" y="17"/>
                    <a:pt x="23" y="21"/>
                    <a:pt x="22" y="26"/>
                  </a:cubicBezTo>
                  <a:cubicBezTo>
                    <a:pt x="21" y="31"/>
                    <a:pt x="19" y="36"/>
                    <a:pt x="14" y="41"/>
                  </a:cubicBezTo>
                  <a:cubicBezTo>
                    <a:pt x="13" y="42"/>
                    <a:pt x="13" y="42"/>
                    <a:pt x="13" y="42"/>
                  </a:cubicBezTo>
                  <a:cubicBezTo>
                    <a:pt x="13" y="42"/>
                    <a:pt x="13" y="42"/>
                    <a:pt x="12" y="42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1" y="41"/>
                    <a:pt x="10" y="40"/>
                    <a:pt x="8" y="38"/>
                  </a:cubicBezTo>
                  <a:cubicBezTo>
                    <a:pt x="6" y="36"/>
                    <a:pt x="4" y="33"/>
                    <a:pt x="3" y="29"/>
                  </a:cubicBezTo>
                  <a:cubicBezTo>
                    <a:pt x="0" y="22"/>
                    <a:pt x="0" y="10"/>
                    <a:pt x="1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94" name="Freeform 597"/>
            <p:cNvSpPr>
              <a:spLocks/>
            </p:cNvSpPr>
            <p:nvPr/>
          </p:nvSpPr>
          <p:spPr bwMode="auto">
            <a:xfrm>
              <a:off x="403704" y="8715110"/>
              <a:ext cx="33396" cy="29817"/>
            </a:xfrm>
            <a:custGeom>
              <a:avLst/>
              <a:gdLst>
                <a:gd name="T0" fmla="*/ 3 w 30"/>
                <a:gd name="T1" fmla="*/ 0 h 27"/>
                <a:gd name="T2" fmla="*/ 2 w 30"/>
                <a:gd name="T3" fmla="*/ 0 h 27"/>
                <a:gd name="T4" fmla="*/ 2 w 30"/>
                <a:gd name="T5" fmla="*/ 1 h 27"/>
                <a:gd name="T6" fmla="*/ 4 w 30"/>
                <a:gd name="T7" fmla="*/ 5 h 27"/>
                <a:gd name="T8" fmla="*/ 7 w 30"/>
                <a:gd name="T9" fmla="*/ 10 h 27"/>
                <a:gd name="T10" fmla="*/ 12 w 30"/>
                <a:gd name="T11" fmla="*/ 15 h 27"/>
                <a:gd name="T12" fmla="*/ 21 w 30"/>
                <a:gd name="T13" fmla="*/ 22 h 27"/>
                <a:gd name="T14" fmla="*/ 24 w 30"/>
                <a:gd name="T15" fmla="*/ 23 h 27"/>
                <a:gd name="T16" fmla="*/ 25 w 30"/>
                <a:gd name="T17" fmla="*/ 23 h 27"/>
                <a:gd name="T18" fmla="*/ 27 w 30"/>
                <a:gd name="T19" fmla="*/ 23 h 27"/>
                <a:gd name="T20" fmla="*/ 27 w 30"/>
                <a:gd name="T21" fmla="*/ 23 h 27"/>
                <a:gd name="T22" fmla="*/ 27 w 30"/>
                <a:gd name="T23" fmla="*/ 23 h 27"/>
                <a:gd name="T24" fmla="*/ 25 w 30"/>
                <a:gd name="T25" fmla="*/ 23 h 27"/>
                <a:gd name="T26" fmla="*/ 24 w 30"/>
                <a:gd name="T27" fmla="*/ 23 h 27"/>
                <a:gd name="T28" fmla="*/ 21 w 30"/>
                <a:gd name="T29" fmla="*/ 22 h 27"/>
                <a:gd name="T30" fmla="*/ 11 w 30"/>
                <a:gd name="T31" fmla="*/ 15 h 27"/>
                <a:gd name="T32" fmla="*/ 6 w 30"/>
                <a:gd name="T33" fmla="*/ 10 h 27"/>
                <a:gd name="T34" fmla="*/ 3 w 30"/>
                <a:gd name="T35" fmla="*/ 6 h 27"/>
                <a:gd name="T36" fmla="*/ 1 w 30"/>
                <a:gd name="T37" fmla="*/ 2 h 27"/>
                <a:gd name="T38" fmla="*/ 0 w 30"/>
                <a:gd name="T39" fmla="*/ 1 h 27"/>
                <a:gd name="T40" fmla="*/ 0 w 30"/>
                <a:gd name="T41" fmla="*/ 2 h 27"/>
                <a:gd name="T42" fmla="*/ 0 w 30"/>
                <a:gd name="T43" fmla="*/ 7 h 27"/>
                <a:gd name="T44" fmla="*/ 1 w 30"/>
                <a:gd name="T45" fmla="*/ 11 h 27"/>
                <a:gd name="T46" fmla="*/ 3 w 30"/>
                <a:gd name="T47" fmla="*/ 15 h 27"/>
                <a:gd name="T48" fmla="*/ 11 w 30"/>
                <a:gd name="T49" fmla="*/ 24 h 27"/>
                <a:gd name="T50" fmla="*/ 28 w 30"/>
                <a:gd name="T51" fmla="*/ 25 h 27"/>
                <a:gd name="T52" fmla="*/ 29 w 30"/>
                <a:gd name="T53" fmla="*/ 25 h 27"/>
                <a:gd name="T54" fmla="*/ 30 w 30"/>
                <a:gd name="T55" fmla="*/ 24 h 27"/>
                <a:gd name="T56" fmla="*/ 30 w 30"/>
                <a:gd name="T57" fmla="*/ 23 h 27"/>
                <a:gd name="T58" fmla="*/ 29 w 30"/>
                <a:gd name="T59" fmla="*/ 20 h 27"/>
                <a:gd name="T60" fmla="*/ 28 w 30"/>
                <a:gd name="T61" fmla="*/ 17 h 27"/>
                <a:gd name="T62" fmla="*/ 27 w 30"/>
                <a:gd name="T63" fmla="*/ 13 h 27"/>
                <a:gd name="T64" fmla="*/ 19 w 30"/>
                <a:gd name="T65" fmla="*/ 6 h 27"/>
                <a:gd name="T66" fmla="*/ 3 w 30"/>
                <a:gd name="T67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0" h="27">
                  <a:moveTo>
                    <a:pt x="3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1"/>
                    <a:pt x="2" y="1"/>
                  </a:cubicBezTo>
                  <a:cubicBezTo>
                    <a:pt x="3" y="2"/>
                    <a:pt x="4" y="3"/>
                    <a:pt x="4" y="5"/>
                  </a:cubicBezTo>
                  <a:cubicBezTo>
                    <a:pt x="5" y="6"/>
                    <a:pt x="6" y="8"/>
                    <a:pt x="7" y="10"/>
                  </a:cubicBezTo>
                  <a:cubicBezTo>
                    <a:pt x="9" y="11"/>
                    <a:pt x="10" y="13"/>
                    <a:pt x="12" y="15"/>
                  </a:cubicBezTo>
                  <a:cubicBezTo>
                    <a:pt x="15" y="18"/>
                    <a:pt x="18" y="21"/>
                    <a:pt x="21" y="22"/>
                  </a:cubicBezTo>
                  <a:cubicBezTo>
                    <a:pt x="22" y="22"/>
                    <a:pt x="23" y="22"/>
                    <a:pt x="24" y="23"/>
                  </a:cubicBezTo>
                  <a:cubicBezTo>
                    <a:pt x="24" y="23"/>
                    <a:pt x="25" y="23"/>
                    <a:pt x="25" y="23"/>
                  </a:cubicBezTo>
                  <a:cubicBezTo>
                    <a:pt x="26" y="23"/>
                    <a:pt x="26" y="23"/>
                    <a:pt x="27" y="23"/>
                  </a:cubicBezTo>
                  <a:cubicBezTo>
                    <a:pt x="27" y="23"/>
                    <a:pt x="27" y="23"/>
                    <a:pt x="27" y="23"/>
                  </a:cubicBezTo>
                  <a:cubicBezTo>
                    <a:pt x="27" y="23"/>
                    <a:pt x="27" y="23"/>
                    <a:pt x="27" y="23"/>
                  </a:cubicBezTo>
                  <a:cubicBezTo>
                    <a:pt x="26" y="23"/>
                    <a:pt x="26" y="23"/>
                    <a:pt x="25" y="23"/>
                  </a:cubicBezTo>
                  <a:cubicBezTo>
                    <a:pt x="25" y="23"/>
                    <a:pt x="24" y="23"/>
                    <a:pt x="24" y="23"/>
                  </a:cubicBezTo>
                  <a:cubicBezTo>
                    <a:pt x="23" y="23"/>
                    <a:pt x="22" y="22"/>
                    <a:pt x="21" y="22"/>
                  </a:cubicBezTo>
                  <a:cubicBezTo>
                    <a:pt x="18" y="21"/>
                    <a:pt x="14" y="19"/>
                    <a:pt x="11" y="15"/>
                  </a:cubicBezTo>
                  <a:cubicBezTo>
                    <a:pt x="9" y="14"/>
                    <a:pt x="8" y="12"/>
                    <a:pt x="6" y="10"/>
                  </a:cubicBezTo>
                  <a:cubicBezTo>
                    <a:pt x="5" y="9"/>
                    <a:pt x="4" y="7"/>
                    <a:pt x="3" y="6"/>
                  </a:cubicBezTo>
                  <a:cubicBezTo>
                    <a:pt x="2" y="4"/>
                    <a:pt x="1" y="3"/>
                    <a:pt x="1" y="2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3"/>
                    <a:pt x="0" y="4"/>
                    <a:pt x="0" y="7"/>
                  </a:cubicBezTo>
                  <a:cubicBezTo>
                    <a:pt x="1" y="8"/>
                    <a:pt x="1" y="9"/>
                    <a:pt x="1" y="11"/>
                  </a:cubicBezTo>
                  <a:cubicBezTo>
                    <a:pt x="2" y="12"/>
                    <a:pt x="2" y="14"/>
                    <a:pt x="3" y="15"/>
                  </a:cubicBezTo>
                  <a:cubicBezTo>
                    <a:pt x="5" y="19"/>
                    <a:pt x="7" y="22"/>
                    <a:pt x="11" y="24"/>
                  </a:cubicBezTo>
                  <a:cubicBezTo>
                    <a:pt x="16" y="26"/>
                    <a:pt x="21" y="27"/>
                    <a:pt x="28" y="25"/>
                  </a:cubicBezTo>
                  <a:cubicBezTo>
                    <a:pt x="29" y="25"/>
                    <a:pt x="29" y="25"/>
                    <a:pt x="29" y="25"/>
                  </a:cubicBezTo>
                  <a:cubicBezTo>
                    <a:pt x="29" y="25"/>
                    <a:pt x="30" y="25"/>
                    <a:pt x="30" y="24"/>
                  </a:cubicBezTo>
                  <a:cubicBezTo>
                    <a:pt x="30" y="23"/>
                    <a:pt x="30" y="23"/>
                    <a:pt x="30" y="23"/>
                  </a:cubicBezTo>
                  <a:cubicBezTo>
                    <a:pt x="30" y="23"/>
                    <a:pt x="30" y="22"/>
                    <a:pt x="29" y="20"/>
                  </a:cubicBezTo>
                  <a:cubicBezTo>
                    <a:pt x="29" y="19"/>
                    <a:pt x="29" y="18"/>
                    <a:pt x="28" y="17"/>
                  </a:cubicBezTo>
                  <a:cubicBezTo>
                    <a:pt x="28" y="16"/>
                    <a:pt x="28" y="15"/>
                    <a:pt x="27" y="13"/>
                  </a:cubicBezTo>
                  <a:cubicBezTo>
                    <a:pt x="26" y="11"/>
                    <a:pt x="23" y="8"/>
                    <a:pt x="19" y="6"/>
                  </a:cubicBezTo>
                  <a:cubicBezTo>
                    <a:pt x="16" y="3"/>
                    <a:pt x="10" y="1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95" name="Freeform 598"/>
            <p:cNvSpPr>
              <a:spLocks/>
            </p:cNvSpPr>
            <p:nvPr/>
          </p:nvSpPr>
          <p:spPr bwMode="auto">
            <a:xfrm>
              <a:off x="378656" y="8716303"/>
              <a:ext cx="23854" cy="46515"/>
            </a:xfrm>
            <a:custGeom>
              <a:avLst/>
              <a:gdLst>
                <a:gd name="T0" fmla="*/ 16 w 22"/>
                <a:gd name="T1" fmla="*/ 1 h 42"/>
                <a:gd name="T2" fmla="*/ 17 w 22"/>
                <a:gd name="T3" fmla="*/ 0 h 42"/>
                <a:gd name="T4" fmla="*/ 17 w 22"/>
                <a:gd name="T5" fmla="*/ 1 h 42"/>
                <a:gd name="T6" fmla="*/ 16 w 22"/>
                <a:gd name="T7" fmla="*/ 6 h 42"/>
                <a:gd name="T8" fmla="*/ 15 w 22"/>
                <a:gd name="T9" fmla="*/ 12 h 42"/>
                <a:gd name="T10" fmla="*/ 13 w 22"/>
                <a:gd name="T11" fmla="*/ 19 h 42"/>
                <a:gd name="T12" fmla="*/ 10 w 22"/>
                <a:gd name="T13" fmla="*/ 32 h 42"/>
                <a:gd name="T14" fmla="*/ 8 w 22"/>
                <a:gd name="T15" fmla="*/ 35 h 42"/>
                <a:gd name="T16" fmla="*/ 7 w 22"/>
                <a:gd name="T17" fmla="*/ 36 h 42"/>
                <a:gd name="T18" fmla="*/ 7 w 22"/>
                <a:gd name="T19" fmla="*/ 37 h 42"/>
                <a:gd name="T20" fmla="*/ 6 w 22"/>
                <a:gd name="T21" fmla="*/ 38 h 42"/>
                <a:gd name="T22" fmla="*/ 7 w 22"/>
                <a:gd name="T23" fmla="*/ 37 h 42"/>
                <a:gd name="T24" fmla="*/ 7 w 22"/>
                <a:gd name="T25" fmla="*/ 36 h 42"/>
                <a:gd name="T26" fmla="*/ 9 w 22"/>
                <a:gd name="T27" fmla="*/ 35 h 42"/>
                <a:gd name="T28" fmla="*/ 10 w 22"/>
                <a:gd name="T29" fmla="*/ 33 h 42"/>
                <a:gd name="T30" fmla="*/ 15 w 22"/>
                <a:gd name="T31" fmla="*/ 19 h 42"/>
                <a:gd name="T32" fmla="*/ 16 w 22"/>
                <a:gd name="T33" fmla="*/ 12 h 42"/>
                <a:gd name="T34" fmla="*/ 18 w 22"/>
                <a:gd name="T35" fmla="*/ 6 h 42"/>
                <a:gd name="T36" fmla="*/ 19 w 22"/>
                <a:gd name="T37" fmla="*/ 2 h 42"/>
                <a:gd name="T38" fmla="*/ 19 w 22"/>
                <a:gd name="T39" fmla="*/ 1 h 42"/>
                <a:gd name="T40" fmla="*/ 19 w 22"/>
                <a:gd name="T41" fmla="*/ 2 h 42"/>
                <a:gd name="T42" fmla="*/ 20 w 22"/>
                <a:gd name="T43" fmla="*/ 6 h 42"/>
                <a:gd name="T44" fmla="*/ 21 w 22"/>
                <a:gd name="T45" fmla="*/ 10 h 42"/>
                <a:gd name="T46" fmla="*/ 21 w 22"/>
                <a:gd name="T47" fmla="*/ 15 h 42"/>
                <a:gd name="T48" fmla="*/ 19 w 22"/>
                <a:gd name="T49" fmla="*/ 28 h 42"/>
                <a:gd name="T50" fmla="*/ 8 w 22"/>
                <a:gd name="T51" fmla="*/ 41 h 42"/>
                <a:gd name="T52" fmla="*/ 6 w 22"/>
                <a:gd name="T53" fmla="*/ 41 h 42"/>
                <a:gd name="T54" fmla="*/ 5 w 22"/>
                <a:gd name="T55" fmla="*/ 41 h 42"/>
                <a:gd name="T56" fmla="*/ 5 w 22"/>
                <a:gd name="T57" fmla="*/ 40 h 42"/>
                <a:gd name="T58" fmla="*/ 2 w 22"/>
                <a:gd name="T59" fmla="*/ 36 h 42"/>
                <a:gd name="T60" fmla="*/ 1 w 22"/>
                <a:gd name="T61" fmla="*/ 32 h 42"/>
                <a:gd name="T62" fmla="*/ 0 w 22"/>
                <a:gd name="T63" fmla="*/ 26 h 42"/>
                <a:gd name="T64" fmla="*/ 2 w 22"/>
                <a:gd name="T65" fmla="*/ 13 h 42"/>
                <a:gd name="T66" fmla="*/ 16 w 22"/>
                <a:gd name="T67" fmla="*/ 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2" h="42">
                  <a:moveTo>
                    <a:pt x="16" y="1"/>
                  </a:moveTo>
                  <a:cubicBezTo>
                    <a:pt x="17" y="0"/>
                    <a:pt x="17" y="0"/>
                    <a:pt x="17" y="0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6" y="2"/>
                    <a:pt x="16" y="4"/>
                    <a:pt x="16" y="6"/>
                  </a:cubicBezTo>
                  <a:cubicBezTo>
                    <a:pt x="15" y="7"/>
                    <a:pt x="15" y="10"/>
                    <a:pt x="15" y="12"/>
                  </a:cubicBezTo>
                  <a:cubicBezTo>
                    <a:pt x="14" y="14"/>
                    <a:pt x="14" y="17"/>
                    <a:pt x="13" y="19"/>
                  </a:cubicBezTo>
                  <a:cubicBezTo>
                    <a:pt x="13" y="24"/>
                    <a:pt x="11" y="29"/>
                    <a:pt x="10" y="32"/>
                  </a:cubicBezTo>
                  <a:cubicBezTo>
                    <a:pt x="9" y="33"/>
                    <a:pt x="9" y="34"/>
                    <a:pt x="8" y="35"/>
                  </a:cubicBezTo>
                  <a:cubicBezTo>
                    <a:pt x="8" y="35"/>
                    <a:pt x="8" y="36"/>
                    <a:pt x="7" y="36"/>
                  </a:cubicBezTo>
                  <a:cubicBezTo>
                    <a:pt x="7" y="37"/>
                    <a:pt x="7" y="37"/>
                    <a:pt x="7" y="37"/>
                  </a:cubicBezTo>
                  <a:cubicBezTo>
                    <a:pt x="6" y="37"/>
                    <a:pt x="6" y="38"/>
                    <a:pt x="6" y="38"/>
                  </a:cubicBezTo>
                  <a:cubicBezTo>
                    <a:pt x="6" y="38"/>
                    <a:pt x="6" y="37"/>
                    <a:pt x="7" y="37"/>
                  </a:cubicBezTo>
                  <a:cubicBezTo>
                    <a:pt x="7" y="37"/>
                    <a:pt x="7" y="37"/>
                    <a:pt x="7" y="36"/>
                  </a:cubicBezTo>
                  <a:cubicBezTo>
                    <a:pt x="8" y="36"/>
                    <a:pt x="8" y="35"/>
                    <a:pt x="9" y="35"/>
                  </a:cubicBezTo>
                  <a:cubicBezTo>
                    <a:pt x="9" y="34"/>
                    <a:pt x="10" y="33"/>
                    <a:pt x="10" y="33"/>
                  </a:cubicBezTo>
                  <a:cubicBezTo>
                    <a:pt x="11" y="29"/>
                    <a:pt x="13" y="24"/>
                    <a:pt x="15" y="19"/>
                  </a:cubicBezTo>
                  <a:cubicBezTo>
                    <a:pt x="15" y="17"/>
                    <a:pt x="16" y="14"/>
                    <a:pt x="16" y="12"/>
                  </a:cubicBezTo>
                  <a:cubicBezTo>
                    <a:pt x="17" y="10"/>
                    <a:pt x="17" y="8"/>
                    <a:pt x="18" y="6"/>
                  </a:cubicBezTo>
                  <a:cubicBezTo>
                    <a:pt x="18" y="4"/>
                    <a:pt x="18" y="3"/>
                    <a:pt x="19" y="2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2"/>
                    <a:pt x="20" y="4"/>
                    <a:pt x="20" y="6"/>
                  </a:cubicBezTo>
                  <a:cubicBezTo>
                    <a:pt x="20" y="7"/>
                    <a:pt x="21" y="9"/>
                    <a:pt x="21" y="10"/>
                  </a:cubicBezTo>
                  <a:cubicBezTo>
                    <a:pt x="21" y="12"/>
                    <a:pt x="21" y="14"/>
                    <a:pt x="21" y="15"/>
                  </a:cubicBezTo>
                  <a:cubicBezTo>
                    <a:pt x="22" y="19"/>
                    <a:pt x="21" y="24"/>
                    <a:pt x="19" y="28"/>
                  </a:cubicBezTo>
                  <a:cubicBezTo>
                    <a:pt x="17" y="33"/>
                    <a:pt x="14" y="37"/>
                    <a:pt x="8" y="41"/>
                  </a:cubicBezTo>
                  <a:cubicBezTo>
                    <a:pt x="6" y="41"/>
                    <a:pt x="6" y="41"/>
                    <a:pt x="6" y="41"/>
                  </a:cubicBezTo>
                  <a:cubicBezTo>
                    <a:pt x="6" y="42"/>
                    <a:pt x="6" y="42"/>
                    <a:pt x="5" y="41"/>
                  </a:cubicBezTo>
                  <a:cubicBezTo>
                    <a:pt x="5" y="40"/>
                    <a:pt x="5" y="40"/>
                    <a:pt x="5" y="40"/>
                  </a:cubicBezTo>
                  <a:cubicBezTo>
                    <a:pt x="5" y="40"/>
                    <a:pt x="4" y="38"/>
                    <a:pt x="2" y="36"/>
                  </a:cubicBezTo>
                  <a:cubicBezTo>
                    <a:pt x="2" y="35"/>
                    <a:pt x="1" y="33"/>
                    <a:pt x="1" y="32"/>
                  </a:cubicBezTo>
                  <a:cubicBezTo>
                    <a:pt x="0" y="30"/>
                    <a:pt x="0" y="28"/>
                    <a:pt x="0" y="26"/>
                  </a:cubicBezTo>
                  <a:cubicBezTo>
                    <a:pt x="0" y="22"/>
                    <a:pt x="0" y="17"/>
                    <a:pt x="2" y="13"/>
                  </a:cubicBezTo>
                  <a:cubicBezTo>
                    <a:pt x="5" y="8"/>
                    <a:pt x="9" y="4"/>
                    <a:pt x="16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96" name="Freeform 599"/>
            <p:cNvSpPr>
              <a:spLocks/>
            </p:cNvSpPr>
            <p:nvPr/>
          </p:nvSpPr>
          <p:spPr bwMode="auto">
            <a:xfrm>
              <a:off x="401318" y="8670980"/>
              <a:ext cx="28625" cy="34588"/>
            </a:xfrm>
            <a:custGeom>
              <a:avLst/>
              <a:gdLst>
                <a:gd name="T0" fmla="*/ 5 w 26"/>
                <a:gd name="T1" fmla="*/ 1 h 32"/>
                <a:gd name="T2" fmla="*/ 4 w 26"/>
                <a:gd name="T3" fmla="*/ 0 h 32"/>
                <a:gd name="T4" fmla="*/ 4 w 26"/>
                <a:gd name="T5" fmla="*/ 1 h 32"/>
                <a:gd name="T6" fmla="*/ 5 w 26"/>
                <a:gd name="T7" fmla="*/ 5 h 32"/>
                <a:gd name="T8" fmla="*/ 9 w 26"/>
                <a:gd name="T9" fmla="*/ 17 h 32"/>
                <a:gd name="T10" fmla="*/ 17 w 26"/>
                <a:gd name="T11" fmla="*/ 27 h 32"/>
                <a:gd name="T12" fmla="*/ 19 w 26"/>
                <a:gd name="T13" fmla="*/ 28 h 32"/>
                <a:gd name="T14" fmla="*/ 20 w 26"/>
                <a:gd name="T15" fmla="*/ 29 h 32"/>
                <a:gd name="T16" fmla="*/ 22 w 26"/>
                <a:gd name="T17" fmla="*/ 29 h 32"/>
                <a:gd name="T18" fmla="*/ 22 w 26"/>
                <a:gd name="T19" fmla="*/ 29 h 32"/>
                <a:gd name="T20" fmla="*/ 22 w 26"/>
                <a:gd name="T21" fmla="*/ 29 h 32"/>
                <a:gd name="T22" fmla="*/ 20 w 26"/>
                <a:gd name="T23" fmla="*/ 29 h 32"/>
                <a:gd name="T24" fmla="*/ 19 w 26"/>
                <a:gd name="T25" fmla="*/ 28 h 32"/>
                <a:gd name="T26" fmla="*/ 17 w 26"/>
                <a:gd name="T27" fmla="*/ 27 h 32"/>
                <a:gd name="T28" fmla="*/ 12 w 26"/>
                <a:gd name="T29" fmla="*/ 23 h 32"/>
                <a:gd name="T30" fmla="*/ 10 w 26"/>
                <a:gd name="T31" fmla="*/ 20 h 32"/>
                <a:gd name="T32" fmla="*/ 8 w 26"/>
                <a:gd name="T33" fmla="*/ 17 h 32"/>
                <a:gd name="T34" fmla="*/ 3 w 26"/>
                <a:gd name="T35" fmla="*/ 6 h 32"/>
                <a:gd name="T36" fmla="*/ 2 w 26"/>
                <a:gd name="T37" fmla="*/ 2 h 32"/>
                <a:gd name="T38" fmla="*/ 2 w 26"/>
                <a:gd name="T39" fmla="*/ 1 h 32"/>
                <a:gd name="T40" fmla="*/ 2 w 26"/>
                <a:gd name="T41" fmla="*/ 2 h 32"/>
                <a:gd name="T42" fmla="*/ 1 w 26"/>
                <a:gd name="T43" fmla="*/ 6 h 32"/>
                <a:gd name="T44" fmla="*/ 1 w 26"/>
                <a:gd name="T45" fmla="*/ 15 h 32"/>
                <a:gd name="T46" fmla="*/ 3 w 26"/>
                <a:gd name="T47" fmla="*/ 21 h 32"/>
                <a:gd name="T48" fmla="*/ 7 w 26"/>
                <a:gd name="T49" fmla="*/ 26 h 32"/>
                <a:gd name="T50" fmla="*/ 22 w 26"/>
                <a:gd name="T51" fmla="*/ 32 h 32"/>
                <a:gd name="T52" fmla="*/ 23 w 26"/>
                <a:gd name="T53" fmla="*/ 32 h 32"/>
                <a:gd name="T54" fmla="*/ 24 w 26"/>
                <a:gd name="T55" fmla="*/ 31 h 32"/>
                <a:gd name="T56" fmla="*/ 24 w 26"/>
                <a:gd name="T57" fmla="*/ 30 h 32"/>
                <a:gd name="T58" fmla="*/ 24 w 26"/>
                <a:gd name="T59" fmla="*/ 20 h 32"/>
                <a:gd name="T60" fmla="*/ 5 w 26"/>
                <a:gd name="T61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6" h="32">
                  <a:moveTo>
                    <a:pt x="5" y="1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2"/>
                    <a:pt x="5" y="4"/>
                    <a:pt x="5" y="5"/>
                  </a:cubicBezTo>
                  <a:cubicBezTo>
                    <a:pt x="6" y="9"/>
                    <a:pt x="7" y="13"/>
                    <a:pt x="9" y="17"/>
                  </a:cubicBezTo>
                  <a:cubicBezTo>
                    <a:pt x="11" y="21"/>
                    <a:pt x="14" y="24"/>
                    <a:pt x="17" y="27"/>
                  </a:cubicBezTo>
                  <a:cubicBezTo>
                    <a:pt x="18" y="27"/>
                    <a:pt x="18" y="27"/>
                    <a:pt x="19" y="28"/>
                  </a:cubicBezTo>
                  <a:cubicBezTo>
                    <a:pt x="19" y="28"/>
                    <a:pt x="20" y="28"/>
                    <a:pt x="20" y="29"/>
                  </a:cubicBezTo>
                  <a:cubicBezTo>
                    <a:pt x="21" y="29"/>
                    <a:pt x="21" y="29"/>
                    <a:pt x="22" y="29"/>
                  </a:cubicBezTo>
                  <a:cubicBezTo>
                    <a:pt x="22" y="29"/>
                    <a:pt x="22" y="29"/>
                    <a:pt x="22" y="29"/>
                  </a:cubicBezTo>
                  <a:cubicBezTo>
                    <a:pt x="22" y="29"/>
                    <a:pt x="22" y="29"/>
                    <a:pt x="22" y="29"/>
                  </a:cubicBezTo>
                  <a:cubicBezTo>
                    <a:pt x="21" y="29"/>
                    <a:pt x="21" y="29"/>
                    <a:pt x="20" y="29"/>
                  </a:cubicBezTo>
                  <a:cubicBezTo>
                    <a:pt x="20" y="29"/>
                    <a:pt x="19" y="28"/>
                    <a:pt x="19" y="28"/>
                  </a:cubicBezTo>
                  <a:cubicBezTo>
                    <a:pt x="18" y="28"/>
                    <a:pt x="17" y="27"/>
                    <a:pt x="17" y="27"/>
                  </a:cubicBezTo>
                  <a:cubicBezTo>
                    <a:pt x="15" y="26"/>
                    <a:pt x="14" y="24"/>
                    <a:pt x="12" y="23"/>
                  </a:cubicBezTo>
                  <a:cubicBezTo>
                    <a:pt x="12" y="22"/>
                    <a:pt x="11" y="21"/>
                    <a:pt x="10" y="20"/>
                  </a:cubicBezTo>
                  <a:cubicBezTo>
                    <a:pt x="10" y="19"/>
                    <a:pt x="9" y="18"/>
                    <a:pt x="8" y="17"/>
                  </a:cubicBezTo>
                  <a:cubicBezTo>
                    <a:pt x="6" y="14"/>
                    <a:pt x="4" y="9"/>
                    <a:pt x="3" y="6"/>
                  </a:cubicBezTo>
                  <a:cubicBezTo>
                    <a:pt x="3" y="4"/>
                    <a:pt x="2" y="3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1" y="4"/>
                    <a:pt x="1" y="6"/>
                  </a:cubicBezTo>
                  <a:cubicBezTo>
                    <a:pt x="0" y="9"/>
                    <a:pt x="0" y="12"/>
                    <a:pt x="1" y="15"/>
                  </a:cubicBezTo>
                  <a:cubicBezTo>
                    <a:pt x="1" y="17"/>
                    <a:pt x="2" y="19"/>
                    <a:pt x="3" y="21"/>
                  </a:cubicBezTo>
                  <a:cubicBezTo>
                    <a:pt x="4" y="23"/>
                    <a:pt x="5" y="25"/>
                    <a:pt x="7" y="26"/>
                  </a:cubicBezTo>
                  <a:cubicBezTo>
                    <a:pt x="10" y="29"/>
                    <a:pt x="15" y="32"/>
                    <a:pt x="22" y="32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4" y="32"/>
                    <a:pt x="24" y="32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5" y="30"/>
                    <a:pt x="26" y="25"/>
                    <a:pt x="24" y="20"/>
                  </a:cubicBezTo>
                  <a:cubicBezTo>
                    <a:pt x="23" y="14"/>
                    <a:pt x="18" y="7"/>
                    <a:pt x="5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97" name="Freeform 600"/>
            <p:cNvSpPr>
              <a:spLocks/>
            </p:cNvSpPr>
            <p:nvPr/>
          </p:nvSpPr>
          <p:spPr bwMode="auto">
            <a:xfrm>
              <a:off x="370308" y="8669787"/>
              <a:ext cx="28625" cy="40552"/>
            </a:xfrm>
            <a:custGeom>
              <a:avLst/>
              <a:gdLst>
                <a:gd name="T0" fmla="*/ 23 w 26"/>
                <a:gd name="T1" fmla="*/ 0 h 37"/>
                <a:gd name="T2" fmla="*/ 24 w 26"/>
                <a:gd name="T3" fmla="*/ 0 h 37"/>
                <a:gd name="T4" fmla="*/ 23 w 26"/>
                <a:gd name="T5" fmla="*/ 1 h 37"/>
                <a:gd name="T6" fmla="*/ 21 w 26"/>
                <a:gd name="T7" fmla="*/ 5 h 37"/>
                <a:gd name="T8" fmla="*/ 16 w 26"/>
                <a:gd name="T9" fmla="*/ 17 h 37"/>
                <a:gd name="T10" fmla="*/ 8 w 26"/>
                <a:gd name="T11" fmla="*/ 29 h 37"/>
                <a:gd name="T12" fmla="*/ 7 w 26"/>
                <a:gd name="T13" fmla="*/ 31 h 37"/>
                <a:gd name="T14" fmla="*/ 5 w 26"/>
                <a:gd name="T15" fmla="*/ 32 h 37"/>
                <a:gd name="T16" fmla="*/ 4 w 26"/>
                <a:gd name="T17" fmla="*/ 33 h 37"/>
                <a:gd name="T18" fmla="*/ 4 w 26"/>
                <a:gd name="T19" fmla="*/ 33 h 37"/>
                <a:gd name="T20" fmla="*/ 4 w 26"/>
                <a:gd name="T21" fmla="*/ 33 h 37"/>
                <a:gd name="T22" fmla="*/ 5 w 26"/>
                <a:gd name="T23" fmla="*/ 32 h 37"/>
                <a:gd name="T24" fmla="*/ 7 w 26"/>
                <a:gd name="T25" fmla="*/ 31 h 37"/>
                <a:gd name="T26" fmla="*/ 9 w 26"/>
                <a:gd name="T27" fmla="*/ 29 h 37"/>
                <a:gd name="T28" fmla="*/ 13 w 26"/>
                <a:gd name="T29" fmla="*/ 24 h 37"/>
                <a:gd name="T30" fmla="*/ 14 w 26"/>
                <a:gd name="T31" fmla="*/ 21 h 37"/>
                <a:gd name="T32" fmla="*/ 16 w 26"/>
                <a:gd name="T33" fmla="*/ 18 h 37"/>
                <a:gd name="T34" fmla="*/ 23 w 26"/>
                <a:gd name="T35" fmla="*/ 6 h 37"/>
                <a:gd name="T36" fmla="*/ 25 w 26"/>
                <a:gd name="T37" fmla="*/ 2 h 37"/>
                <a:gd name="T38" fmla="*/ 25 w 26"/>
                <a:gd name="T39" fmla="*/ 1 h 37"/>
                <a:gd name="T40" fmla="*/ 26 w 26"/>
                <a:gd name="T41" fmla="*/ 3 h 37"/>
                <a:gd name="T42" fmla="*/ 25 w 26"/>
                <a:gd name="T43" fmla="*/ 7 h 37"/>
                <a:gd name="T44" fmla="*/ 24 w 26"/>
                <a:gd name="T45" fmla="*/ 16 h 37"/>
                <a:gd name="T46" fmla="*/ 22 w 26"/>
                <a:gd name="T47" fmla="*/ 22 h 37"/>
                <a:gd name="T48" fmla="*/ 19 w 26"/>
                <a:gd name="T49" fmla="*/ 28 h 37"/>
                <a:gd name="T50" fmla="*/ 4 w 26"/>
                <a:gd name="T51" fmla="*/ 37 h 37"/>
                <a:gd name="T52" fmla="*/ 3 w 26"/>
                <a:gd name="T53" fmla="*/ 37 h 37"/>
                <a:gd name="T54" fmla="*/ 2 w 26"/>
                <a:gd name="T55" fmla="*/ 37 h 37"/>
                <a:gd name="T56" fmla="*/ 1 w 26"/>
                <a:gd name="T57" fmla="*/ 35 h 37"/>
                <a:gd name="T58" fmla="*/ 0 w 26"/>
                <a:gd name="T59" fmla="*/ 31 h 37"/>
                <a:gd name="T60" fmla="*/ 0 w 26"/>
                <a:gd name="T61" fmla="*/ 21 h 37"/>
                <a:gd name="T62" fmla="*/ 23 w 26"/>
                <a:gd name="T6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6" h="37">
                  <a:moveTo>
                    <a:pt x="23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24" y="1"/>
                    <a:pt x="23" y="1"/>
                    <a:pt x="23" y="1"/>
                  </a:cubicBezTo>
                  <a:cubicBezTo>
                    <a:pt x="23" y="2"/>
                    <a:pt x="22" y="4"/>
                    <a:pt x="21" y="5"/>
                  </a:cubicBezTo>
                  <a:cubicBezTo>
                    <a:pt x="20" y="9"/>
                    <a:pt x="18" y="13"/>
                    <a:pt x="16" y="17"/>
                  </a:cubicBezTo>
                  <a:cubicBezTo>
                    <a:pt x="13" y="22"/>
                    <a:pt x="11" y="26"/>
                    <a:pt x="8" y="29"/>
                  </a:cubicBezTo>
                  <a:cubicBezTo>
                    <a:pt x="8" y="30"/>
                    <a:pt x="7" y="31"/>
                    <a:pt x="7" y="31"/>
                  </a:cubicBezTo>
                  <a:cubicBezTo>
                    <a:pt x="6" y="32"/>
                    <a:pt x="6" y="32"/>
                    <a:pt x="5" y="32"/>
                  </a:cubicBezTo>
                  <a:cubicBezTo>
                    <a:pt x="5" y="33"/>
                    <a:pt x="4" y="33"/>
                    <a:pt x="4" y="33"/>
                  </a:cubicBezTo>
                  <a:cubicBezTo>
                    <a:pt x="4" y="33"/>
                    <a:pt x="4" y="33"/>
                    <a:pt x="4" y="33"/>
                  </a:cubicBezTo>
                  <a:cubicBezTo>
                    <a:pt x="4" y="33"/>
                    <a:pt x="4" y="33"/>
                    <a:pt x="4" y="33"/>
                  </a:cubicBezTo>
                  <a:cubicBezTo>
                    <a:pt x="4" y="33"/>
                    <a:pt x="5" y="33"/>
                    <a:pt x="5" y="32"/>
                  </a:cubicBezTo>
                  <a:cubicBezTo>
                    <a:pt x="6" y="32"/>
                    <a:pt x="6" y="32"/>
                    <a:pt x="7" y="31"/>
                  </a:cubicBezTo>
                  <a:cubicBezTo>
                    <a:pt x="7" y="31"/>
                    <a:pt x="8" y="30"/>
                    <a:pt x="9" y="29"/>
                  </a:cubicBezTo>
                  <a:cubicBezTo>
                    <a:pt x="10" y="28"/>
                    <a:pt x="11" y="26"/>
                    <a:pt x="13" y="24"/>
                  </a:cubicBezTo>
                  <a:cubicBezTo>
                    <a:pt x="13" y="23"/>
                    <a:pt x="14" y="22"/>
                    <a:pt x="14" y="21"/>
                  </a:cubicBezTo>
                  <a:cubicBezTo>
                    <a:pt x="15" y="20"/>
                    <a:pt x="16" y="19"/>
                    <a:pt x="16" y="18"/>
                  </a:cubicBezTo>
                  <a:cubicBezTo>
                    <a:pt x="19" y="14"/>
                    <a:pt x="21" y="9"/>
                    <a:pt x="23" y="6"/>
                  </a:cubicBezTo>
                  <a:cubicBezTo>
                    <a:pt x="24" y="4"/>
                    <a:pt x="25" y="3"/>
                    <a:pt x="25" y="2"/>
                  </a:cubicBezTo>
                  <a:cubicBezTo>
                    <a:pt x="25" y="2"/>
                    <a:pt x="25" y="2"/>
                    <a:pt x="25" y="1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6" y="3"/>
                    <a:pt x="25" y="4"/>
                    <a:pt x="25" y="7"/>
                  </a:cubicBezTo>
                  <a:cubicBezTo>
                    <a:pt x="25" y="9"/>
                    <a:pt x="25" y="13"/>
                    <a:pt x="24" y="16"/>
                  </a:cubicBezTo>
                  <a:cubicBezTo>
                    <a:pt x="24" y="18"/>
                    <a:pt x="23" y="20"/>
                    <a:pt x="22" y="22"/>
                  </a:cubicBezTo>
                  <a:cubicBezTo>
                    <a:pt x="21" y="24"/>
                    <a:pt x="20" y="26"/>
                    <a:pt x="19" y="28"/>
                  </a:cubicBezTo>
                  <a:cubicBezTo>
                    <a:pt x="16" y="32"/>
                    <a:pt x="11" y="35"/>
                    <a:pt x="4" y="37"/>
                  </a:cubicBezTo>
                  <a:cubicBezTo>
                    <a:pt x="3" y="37"/>
                    <a:pt x="3" y="37"/>
                    <a:pt x="3" y="37"/>
                  </a:cubicBezTo>
                  <a:cubicBezTo>
                    <a:pt x="2" y="37"/>
                    <a:pt x="2" y="37"/>
                    <a:pt x="2" y="37"/>
                  </a:cubicBezTo>
                  <a:cubicBezTo>
                    <a:pt x="1" y="35"/>
                    <a:pt x="1" y="35"/>
                    <a:pt x="1" y="35"/>
                  </a:cubicBezTo>
                  <a:cubicBezTo>
                    <a:pt x="1" y="35"/>
                    <a:pt x="1" y="33"/>
                    <a:pt x="0" y="31"/>
                  </a:cubicBezTo>
                  <a:cubicBezTo>
                    <a:pt x="0" y="28"/>
                    <a:pt x="0" y="25"/>
                    <a:pt x="0" y="21"/>
                  </a:cubicBezTo>
                  <a:cubicBezTo>
                    <a:pt x="2" y="13"/>
                    <a:pt x="7" y="3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98" name="Freeform 601"/>
            <p:cNvSpPr>
              <a:spLocks/>
            </p:cNvSpPr>
            <p:nvPr/>
          </p:nvSpPr>
          <p:spPr bwMode="auto">
            <a:xfrm>
              <a:off x="409667" y="8628043"/>
              <a:ext cx="23854" cy="40552"/>
            </a:xfrm>
            <a:custGeom>
              <a:avLst/>
              <a:gdLst>
                <a:gd name="T0" fmla="*/ 8 w 22"/>
                <a:gd name="T1" fmla="*/ 1 h 36"/>
                <a:gd name="T2" fmla="*/ 8 w 22"/>
                <a:gd name="T3" fmla="*/ 0 h 36"/>
                <a:gd name="T4" fmla="*/ 8 w 22"/>
                <a:gd name="T5" fmla="*/ 1 h 36"/>
                <a:gd name="T6" fmla="*/ 7 w 22"/>
                <a:gd name="T7" fmla="*/ 5 h 36"/>
                <a:gd name="T8" fmla="*/ 8 w 22"/>
                <a:gd name="T9" fmla="*/ 18 h 36"/>
                <a:gd name="T10" fmla="*/ 13 w 22"/>
                <a:gd name="T11" fmla="*/ 29 h 36"/>
                <a:gd name="T12" fmla="*/ 15 w 22"/>
                <a:gd name="T13" fmla="*/ 30 h 36"/>
                <a:gd name="T14" fmla="*/ 16 w 22"/>
                <a:gd name="T15" fmla="*/ 32 h 36"/>
                <a:gd name="T16" fmla="*/ 17 w 22"/>
                <a:gd name="T17" fmla="*/ 32 h 36"/>
                <a:gd name="T18" fmla="*/ 17 w 22"/>
                <a:gd name="T19" fmla="*/ 33 h 36"/>
                <a:gd name="T20" fmla="*/ 17 w 22"/>
                <a:gd name="T21" fmla="*/ 32 h 36"/>
                <a:gd name="T22" fmla="*/ 16 w 22"/>
                <a:gd name="T23" fmla="*/ 32 h 36"/>
                <a:gd name="T24" fmla="*/ 14 w 22"/>
                <a:gd name="T25" fmla="*/ 31 h 36"/>
                <a:gd name="T26" fmla="*/ 13 w 22"/>
                <a:gd name="T27" fmla="*/ 29 h 36"/>
                <a:gd name="T28" fmla="*/ 7 w 22"/>
                <a:gd name="T29" fmla="*/ 18 h 36"/>
                <a:gd name="T30" fmla="*/ 6 w 22"/>
                <a:gd name="T31" fmla="*/ 5 h 36"/>
                <a:gd name="T32" fmla="*/ 5 w 22"/>
                <a:gd name="T33" fmla="*/ 1 h 36"/>
                <a:gd name="T34" fmla="*/ 5 w 22"/>
                <a:gd name="T35" fmla="*/ 0 h 36"/>
                <a:gd name="T36" fmla="*/ 5 w 22"/>
                <a:gd name="T37" fmla="*/ 1 h 36"/>
                <a:gd name="T38" fmla="*/ 3 w 22"/>
                <a:gd name="T39" fmla="*/ 5 h 36"/>
                <a:gd name="T40" fmla="*/ 1 w 22"/>
                <a:gd name="T41" fmla="*/ 14 h 36"/>
                <a:gd name="T42" fmla="*/ 3 w 22"/>
                <a:gd name="T43" fmla="*/ 26 h 36"/>
                <a:gd name="T44" fmla="*/ 8 w 22"/>
                <a:gd name="T45" fmla="*/ 31 h 36"/>
                <a:gd name="T46" fmla="*/ 17 w 22"/>
                <a:gd name="T47" fmla="*/ 35 h 36"/>
                <a:gd name="T48" fmla="*/ 18 w 22"/>
                <a:gd name="T49" fmla="*/ 36 h 36"/>
                <a:gd name="T50" fmla="*/ 19 w 22"/>
                <a:gd name="T51" fmla="*/ 35 h 36"/>
                <a:gd name="T52" fmla="*/ 19 w 22"/>
                <a:gd name="T53" fmla="*/ 34 h 36"/>
                <a:gd name="T54" fmla="*/ 22 w 22"/>
                <a:gd name="T55" fmla="*/ 24 h 36"/>
                <a:gd name="T56" fmla="*/ 20 w 22"/>
                <a:gd name="T57" fmla="*/ 14 h 36"/>
                <a:gd name="T58" fmla="*/ 8 w 22"/>
                <a:gd name="T59" fmla="*/ 1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2" h="36">
                  <a:moveTo>
                    <a:pt x="8" y="1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1"/>
                    <a:pt x="8" y="1"/>
                  </a:cubicBezTo>
                  <a:cubicBezTo>
                    <a:pt x="7" y="2"/>
                    <a:pt x="7" y="4"/>
                    <a:pt x="7" y="5"/>
                  </a:cubicBezTo>
                  <a:cubicBezTo>
                    <a:pt x="7" y="9"/>
                    <a:pt x="7" y="13"/>
                    <a:pt x="8" y="18"/>
                  </a:cubicBezTo>
                  <a:cubicBezTo>
                    <a:pt x="9" y="22"/>
                    <a:pt x="11" y="26"/>
                    <a:pt x="13" y="29"/>
                  </a:cubicBezTo>
                  <a:cubicBezTo>
                    <a:pt x="14" y="29"/>
                    <a:pt x="14" y="30"/>
                    <a:pt x="15" y="30"/>
                  </a:cubicBezTo>
                  <a:cubicBezTo>
                    <a:pt x="15" y="31"/>
                    <a:pt x="15" y="31"/>
                    <a:pt x="16" y="32"/>
                  </a:cubicBezTo>
                  <a:cubicBezTo>
                    <a:pt x="16" y="32"/>
                    <a:pt x="17" y="32"/>
                    <a:pt x="17" y="32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2"/>
                  </a:cubicBezTo>
                  <a:cubicBezTo>
                    <a:pt x="17" y="32"/>
                    <a:pt x="16" y="32"/>
                    <a:pt x="16" y="32"/>
                  </a:cubicBezTo>
                  <a:cubicBezTo>
                    <a:pt x="15" y="31"/>
                    <a:pt x="15" y="31"/>
                    <a:pt x="14" y="31"/>
                  </a:cubicBezTo>
                  <a:cubicBezTo>
                    <a:pt x="14" y="30"/>
                    <a:pt x="13" y="30"/>
                    <a:pt x="13" y="29"/>
                  </a:cubicBezTo>
                  <a:cubicBezTo>
                    <a:pt x="11" y="26"/>
                    <a:pt x="9" y="22"/>
                    <a:pt x="7" y="18"/>
                  </a:cubicBezTo>
                  <a:cubicBezTo>
                    <a:pt x="6" y="13"/>
                    <a:pt x="6" y="9"/>
                    <a:pt x="6" y="5"/>
                  </a:cubicBezTo>
                  <a:cubicBezTo>
                    <a:pt x="5" y="3"/>
                    <a:pt x="5" y="2"/>
                    <a:pt x="5" y="1"/>
                  </a:cubicBezTo>
                  <a:cubicBezTo>
                    <a:pt x="5" y="1"/>
                    <a:pt x="5" y="0"/>
                    <a:pt x="5" y="0"/>
                  </a:cubicBezTo>
                  <a:cubicBezTo>
                    <a:pt x="5" y="0"/>
                    <a:pt x="5" y="1"/>
                    <a:pt x="5" y="1"/>
                  </a:cubicBezTo>
                  <a:cubicBezTo>
                    <a:pt x="5" y="1"/>
                    <a:pt x="4" y="3"/>
                    <a:pt x="3" y="5"/>
                  </a:cubicBezTo>
                  <a:cubicBezTo>
                    <a:pt x="2" y="7"/>
                    <a:pt x="1" y="10"/>
                    <a:pt x="1" y="14"/>
                  </a:cubicBezTo>
                  <a:cubicBezTo>
                    <a:pt x="0" y="17"/>
                    <a:pt x="1" y="22"/>
                    <a:pt x="3" y="26"/>
                  </a:cubicBezTo>
                  <a:cubicBezTo>
                    <a:pt x="4" y="28"/>
                    <a:pt x="6" y="30"/>
                    <a:pt x="8" y="31"/>
                  </a:cubicBezTo>
                  <a:cubicBezTo>
                    <a:pt x="10" y="33"/>
                    <a:pt x="13" y="34"/>
                    <a:pt x="17" y="35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8" y="36"/>
                    <a:pt x="19" y="36"/>
                    <a:pt x="19" y="35"/>
                  </a:cubicBezTo>
                  <a:cubicBezTo>
                    <a:pt x="19" y="34"/>
                    <a:pt x="19" y="34"/>
                    <a:pt x="19" y="34"/>
                  </a:cubicBezTo>
                  <a:cubicBezTo>
                    <a:pt x="19" y="34"/>
                    <a:pt x="22" y="30"/>
                    <a:pt x="22" y="24"/>
                  </a:cubicBezTo>
                  <a:cubicBezTo>
                    <a:pt x="22" y="21"/>
                    <a:pt x="22" y="18"/>
                    <a:pt x="20" y="14"/>
                  </a:cubicBezTo>
                  <a:cubicBezTo>
                    <a:pt x="18" y="10"/>
                    <a:pt x="14" y="5"/>
                    <a:pt x="8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99" name="Freeform 602"/>
            <p:cNvSpPr>
              <a:spLocks/>
            </p:cNvSpPr>
            <p:nvPr/>
          </p:nvSpPr>
          <p:spPr bwMode="auto">
            <a:xfrm>
              <a:off x="375079" y="8624464"/>
              <a:ext cx="34589" cy="34588"/>
            </a:xfrm>
            <a:custGeom>
              <a:avLst/>
              <a:gdLst>
                <a:gd name="T0" fmla="*/ 30 w 32"/>
                <a:gd name="T1" fmla="*/ 1 h 31"/>
                <a:gd name="T2" fmla="*/ 31 w 32"/>
                <a:gd name="T3" fmla="*/ 1 h 31"/>
                <a:gd name="T4" fmla="*/ 30 w 32"/>
                <a:gd name="T5" fmla="*/ 2 h 31"/>
                <a:gd name="T6" fmla="*/ 27 w 32"/>
                <a:gd name="T7" fmla="*/ 5 h 31"/>
                <a:gd name="T8" fmla="*/ 18 w 32"/>
                <a:gd name="T9" fmla="*/ 15 h 31"/>
                <a:gd name="T10" fmla="*/ 8 w 32"/>
                <a:gd name="T11" fmla="*/ 25 h 31"/>
                <a:gd name="T12" fmla="*/ 6 w 32"/>
                <a:gd name="T13" fmla="*/ 26 h 31"/>
                <a:gd name="T14" fmla="*/ 4 w 32"/>
                <a:gd name="T15" fmla="*/ 27 h 31"/>
                <a:gd name="T16" fmla="*/ 3 w 32"/>
                <a:gd name="T17" fmla="*/ 27 h 31"/>
                <a:gd name="T18" fmla="*/ 3 w 32"/>
                <a:gd name="T19" fmla="*/ 27 h 31"/>
                <a:gd name="T20" fmla="*/ 3 w 32"/>
                <a:gd name="T21" fmla="*/ 27 h 31"/>
                <a:gd name="T22" fmla="*/ 4 w 32"/>
                <a:gd name="T23" fmla="*/ 27 h 31"/>
                <a:gd name="T24" fmla="*/ 6 w 32"/>
                <a:gd name="T25" fmla="*/ 26 h 31"/>
                <a:gd name="T26" fmla="*/ 9 w 32"/>
                <a:gd name="T27" fmla="*/ 25 h 31"/>
                <a:gd name="T28" fmla="*/ 19 w 32"/>
                <a:gd name="T29" fmla="*/ 16 h 31"/>
                <a:gd name="T30" fmla="*/ 29 w 32"/>
                <a:gd name="T31" fmla="*/ 6 h 31"/>
                <a:gd name="T32" fmla="*/ 32 w 32"/>
                <a:gd name="T33" fmla="*/ 3 h 31"/>
                <a:gd name="T34" fmla="*/ 32 w 32"/>
                <a:gd name="T35" fmla="*/ 2 h 31"/>
                <a:gd name="T36" fmla="*/ 32 w 32"/>
                <a:gd name="T37" fmla="*/ 3 h 31"/>
                <a:gd name="T38" fmla="*/ 27 w 32"/>
                <a:gd name="T39" fmla="*/ 16 h 31"/>
                <a:gd name="T40" fmla="*/ 19 w 32"/>
                <a:gd name="T41" fmla="*/ 26 h 31"/>
                <a:gd name="T42" fmla="*/ 11 w 32"/>
                <a:gd name="T43" fmla="*/ 30 h 31"/>
                <a:gd name="T44" fmla="*/ 2 w 32"/>
                <a:gd name="T45" fmla="*/ 31 h 31"/>
                <a:gd name="T46" fmla="*/ 1 w 32"/>
                <a:gd name="T47" fmla="*/ 31 h 31"/>
                <a:gd name="T48" fmla="*/ 0 w 32"/>
                <a:gd name="T49" fmla="*/ 30 h 31"/>
                <a:gd name="T50" fmla="*/ 0 w 32"/>
                <a:gd name="T51" fmla="*/ 29 h 31"/>
                <a:gd name="T52" fmla="*/ 3 w 32"/>
                <a:gd name="T53" fmla="*/ 14 h 31"/>
                <a:gd name="T54" fmla="*/ 12 w 32"/>
                <a:gd name="T55" fmla="*/ 4 h 31"/>
                <a:gd name="T56" fmla="*/ 30 w 32"/>
                <a:gd name="T57" fmla="*/ 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2" h="31">
                  <a:moveTo>
                    <a:pt x="30" y="1"/>
                  </a:moveTo>
                  <a:cubicBezTo>
                    <a:pt x="31" y="1"/>
                    <a:pt x="31" y="1"/>
                    <a:pt x="31" y="1"/>
                  </a:cubicBezTo>
                  <a:cubicBezTo>
                    <a:pt x="31" y="1"/>
                    <a:pt x="30" y="1"/>
                    <a:pt x="30" y="2"/>
                  </a:cubicBezTo>
                  <a:cubicBezTo>
                    <a:pt x="29" y="2"/>
                    <a:pt x="29" y="4"/>
                    <a:pt x="27" y="5"/>
                  </a:cubicBezTo>
                  <a:cubicBezTo>
                    <a:pt x="25" y="8"/>
                    <a:pt x="22" y="11"/>
                    <a:pt x="18" y="15"/>
                  </a:cubicBezTo>
                  <a:cubicBezTo>
                    <a:pt x="15" y="19"/>
                    <a:pt x="12" y="22"/>
                    <a:pt x="8" y="25"/>
                  </a:cubicBezTo>
                  <a:cubicBezTo>
                    <a:pt x="8" y="25"/>
                    <a:pt x="7" y="26"/>
                    <a:pt x="6" y="26"/>
                  </a:cubicBezTo>
                  <a:cubicBezTo>
                    <a:pt x="5" y="26"/>
                    <a:pt x="5" y="27"/>
                    <a:pt x="4" y="27"/>
                  </a:cubicBezTo>
                  <a:cubicBezTo>
                    <a:pt x="4" y="27"/>
                    <a:pt x="3" y="27"/>
                    <a:pt x="3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27"/>
                    <a:pt x="4" y="27"/>
                    <a:pt x="4" y="27"/>
                  </a:cubicBezTo>
                  <a:cubicBezTo>
                    <a:pt x="5" y="27"/>
                    <a:pt x="6" y="26"/>
                    <a:pt x="6" y="26"/>
                  </a:cubicBezTo>
                  <a:cubicBezTo>
                    <a:pt x="7" y="26"/>
                    <a:pt x="8" y="25"/>
                    <a:pt x="9" y="25"/>
                  </a:cubicBezTo>
                  <a:cubicBezTo>
                    <a:pt x="12" y="23"/>
                    <a:pt x="16" y="20"/>
                    <a:pt x="19" y="16"/>
                  </a:cubicBezTo>
                  <a:cubicBezTo>
                    <a:pt x="23" y="12"/>
                    <a:pt x="26" y="9"/>
                    <a:pt x="29" y="6"/>
                  </a:cubicBezTo>
                  <a:cubicBezTo>
                    <a:pt x="30" y="5"/>
                    <a:pt x="31" y="4"/>
                    <a:pt x="32" y="3"/>
                  </a:cubicBezTo>
                  <a:cubicBezTo>
                    <a:pt x="32" y="3"/>
                    <a:pt x="32" y="3"/>
                    <a:pt x="32" y="2"/>
                  </a:cubicBezTo>
                  <a:cubicBezTo>
                    <a:pt x="32" y="2"/>
                    <a:pt x="32" y="3"/>
                    <a:pt x="32" y="3"/>
                  </a:cubicBezTo>
                  <a:cubicBezTo>
                    <a:pt x="32" y="4"/>
                    <a:pt x="31" y="10"/>
                    <a:pt x="27" y="16"/>
                  </a:cubicBezTo>
                  <a:cubicBezTo>
                    <a:pt x="25" y="20"/>
                    <a:pt x="23" y="23"/>
                    <a:pt x="19" y="26"/>
                  </a:cubicBezTo>
                  <a:cubicBezTo>
                    <a:pt x="17" y="27"/>
                    <a:pt x="14" y="29"/>
                    <a:pt x="11" y="30"/>
                  </a:cubicBezTo>
                  <a:cubicBezTo>
                    <a:pt x="9" y="30"/>
                    <a:pt x="6" y="31"/>
                    <a:pt x="2" y="31"/>
                  </a:cubicBezTo>
                  <a:cubicBezTo>
                    <a:pt x="1" y="31"/>
                    <a:pt x="1" y="31"/>
                    <a:pt x="1" y="31"/>
                  </a:cubicBezTo>
                  <a:cubicBezTo>
                    <a:pt x="1" y="31"/>
                    <a:pt x="0" y="30"/>
                    <a:pt x="0" y="30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28"/>
                    <a:pt x="0" y="21"/>
                    <a:pt x="3" y="14"/>
                  </a:cubicBezTo>
                  <a:cubicBezTo>
                    <a:pt x="5" y="11"/>
                    <a:pt x="8" y="7"/>
                    <a:pt x="12" y="4"/>
                  </a:cubicBezTo>
                  <a:cubicBezTo>
                    <a:pt x="17" y="1"/>
                    <a:pt x="22" y="0"/>
                    <a:pt x="3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100" name="Freeform 603"/>
            <p:cNvSpPr>
              <a:spLocks/>
            </p:cNvSpPr>
            <p:nvPr/>
          </p:nvSpPr>
          <p:spPr bwMode="auto">
            <a:xfrm>
              <a:off x="426365" y="8591068"/>
              <a:ext cx="25047" cy="40552"/>
            </a:xfrm>
            <a:custGeom>
              <a:avLst/>
              <a:gdLst>
                <a:gd name="T0" fmla="*/ 13 w 22"/>
                <a:gd name="T1" fmla="*/ 1 h 37"/>
                <a:gd name="T2" fmla="*/ 12 w 22"/>
                <a:gd name="T3" fmla="*/ 0 h 37"/>
                <a:gd name="T4" fmla="*/ 12 w 22"/>
                <a:gd name="T5" fmla="*/ 1 h 37"/>
                <a:gd name="T6" fmla="*/ 11 w 22"/>
                <a:gd name="T7" fmla="*/ 5 h 37"/>
                <a:gd name="T8" fmla="*/ 9 w 22"/>
                <a:gd name="T9" fmla="*/ 11 h 37"/>
                <a:gd name="T10" fmla="*/ 9 w 22"/>
                <a:gd name="T11" fmla="*/ 14 h 37"/>
                <a:gd name="T12" fmla="*/ 8 w 22"/>
                <a:gd name="T13" fmla="*/ 17 h 37"/>
                <a:gd name="T14" fmla="*/ 10 w 22"/>
                <a:gd name="T15" fmla="*/ 29 h 37"/>
                <a:gd name="T16" fmla="*/ 11 w 22"/>
                <a:gd name="T17" fmla="*/ 31 h 37"/>
                <a:gd name="T18" fmla="*/ 12 w 22"/>
                <a:gd name="T19" fmla="*/ 33 h 37"/>
                <a:gd name="T20" fmla="*/ 12 w 22"/>
                <a:gd name="T21" fmla="*/ 34 h 37"/>
                <a:gd name="T22" fmla="*/ 13 w 22"/>
                <a:gd name="T23" fmla="*/ 34 h 37"/>
                <a:gd name="T24" fmla="*/ 12 w 22"/>
                <a:gd name="T25" fmla="*/ 34 h 37"/>
                <a:gd name="T26" fmla="*/ 12 w 22"/>
                <a:gd name="T27" fmla="*/ 33 h 37"/>
                <a:gd name="T28" fmla="*/ 11 w 22"/>
                <a:gd name="T29" fmla="*/ 31 h 37"/>
                <a:gd name="T30" fmla="*/ 9 w 22"/>
                <a:gd name="T31" fmla="*/ 29 h 37"/>
                <a:gd name="T32" fmla="*/ 7 w 22"/>
                <a:gd name="T33" fmla="*/ 17 h 37"/>
                <a:gd name="T34" fmla="*/ 9 w 22"/>
                <a:gd name="T35" fmla="*/ 5 h 37"/>
                <a:gd name="T36" fmla="*/ 10 w 22"/>
                <a:gd name="T37" fmla="*/ 0 h 37"/>
                <a:gd name="T38" fmla="*/ 10 w 22"/>
                <a:gd name="T39" fmla="*/ 0 h 37"/>
                <a:gd name="T40" fmla="*/ 9 w 22"/>
                <a:gd name="T41" fmla="*/ 0 h 37"/>
                <a:gd name="T42" fmla="*/ 7 w 22"/>
                <a:gd name="T43" fmla="*/ 3 h 37"/>
                <a:gd name="T44" fmla="*/ 2 w 22"/>
                <a:gd name="T45" fmla="*/ 11 h 37"/>
                <a:gd name="T46" fmla="*/ 1 w 22"/>
                <a:gd name="T47" fmla="*/ 24 h 37"/>
                <a:gd name="T48" fmla="*/ 12 w 22"/>
                <a:gd name="T49" fmla="*/ 36 h 37"/>
                <a:gd name="T50" fmla="*/ 13 w 22"/>
                <a:gd name="T51" fmla="*/ 37 h 37"/>
                <a:gd name="T52" fmla="*/ 14 w 22"/>
                <a:gd name="T53" fmla="*/ 37 h 37"/>
                <a:gd name="T54" fmla="*/ 14 w 22"/>
                <a:gd name="T55" fmla="*/ 36 h 37"/>
                <a:gd name="T56" fmla="*/ 16 w 22"/>
                <a:gd name="T57" fmla="*/ 34 h 37"/>
                <a:gd name="T58" fmla="*/ 20 w 22"/>
                <a:gd name="T59" fmla="*/ 27 h 37"/>
                <a:gd name="T60" fmla="*/ 13 w 22"/>
                <a:gd name="T61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2" h="37">
                  <a:moveTo>
                    <a:pt x="13" y="1"/>
                  </a:moveTo>
                  <a:cubicBezTo>
                    <a:pt x="12" y="0"/>
                    <a:pt x="12" y="0"/>
                    <a:pt x="12" y="0"/>
                  </a:cubicBezTo>
                  <a:cubicBezTo>
                    <a:pt x="12" y="0"/>
                    <a:pt x="12" y="1"/>
                    <a:pt x="12" y="1"/>
                  </a:cubicBezTo>
                  <a:cubicBezTo>
                    <a:pt x="12" y="2"/>
                    <a:pt x="11" y="3"/>
                    <a:pt x="11" y="5"/>
                  </a:cubicBezTo>
                  <a:cubicBezTo>
                    <a:pt x="10" y="7"/>
                    <a:pt x="10" y="9"/>
                    <a:pt x="9" y="11"/>
                  </a:cubicBezTo>
                  <a:cubicBezTo>
                    <a:pt x="9" y="12"/>
                    <a:pt x="9" y="13"/>
                    <a:pt x="9" y="14"/>
                  </a:cubicBezTo>
                  <a:cubicBezTo>
                    <a:pt x="9" y="15"/>
                    <a:pt x="8" y="16"/>
                    <a:pt x="8" y="17"/>
                  </a:cubicBezTo>
                  <a:cubicBezTo>
                    <a:pt x="8" y="22"/>
                    <a:pt x="9" y="26"/>
                    <a:pt x="10" y="29"/>
                  </a:cubicBezTo>
                  <a:cubicBezTo>
                    <a:pt x="10" y="30"/>
                    <a:pt x="10" y="31"/>
                    <a:pt x="11" y="31"/>
                  </a:cubicBezTo>
                  <a:cubicBezTo>
                    <a:pt x="11" y="32"/>
                    <a:pt x="11" y="32"/>
                    <a:pt x="12" y="33"/>
                  </a:cubicBezTo>
                  <a:cubicBezTo>
                    <a:pt x="12" y="33"/>
                    <a:pt x="12" y="34"/>
                    <a:pt x="12" y="34"/>
                  </a:cubicBezTo>
                  <a:cubicBezTo>
                    <a:pt x="13" y="34"/>
                    <a:pt x="13" y="34"/>
                    <a:pt x="13" y="34"/>
                  </a:cubicBezTo>
                  <a:cubicBezTo>
                    <a:pt x="13" y="34"/>
                    <a:pt x="13" y="34"/>
                    <a:pt x="12" y="34"/>
                  </a:cubicBezTo>
                  <a:cubicBezTo>
                    <a:pt x="12" y="34"/>
                    <a:pt x="12" y="33"/>
                    <a:pt x="12" y="33"/>
                  </a:cubicBezTo>
                  <a:cubicBezTo>
                    <a:pt x="11" y="32"/>
                    <a:pt x="11" y="32"/>
                    <a:pt x="11" y="31"/>
                  </a:cubicBezTo>
                  <a:cubicBezTo>
                    <a:pt x="10" y="31"/>
                    <a:pt x="10" y="30"/>
                    <a:pt x="9" y="29"/>
                  </a:cubicBezTo>
                  <a:cubicBezTo>
                    <a:pt x="8" y="26"/>
                    <a:pt x="7" y="22"/>
                    <a:pt x="7" y="17"/>
                  </a:cubicBezTo>
                  <a:cubicBezTo>
                    <a:pt x="7" y="12"/>
                    <a:pt x="8" y="8"/>
                    <a:pt x="9" y="5"/>
                  </a:cubicBezTo>
                  <a:cubicBezTo>
                    <a:pt x="9" y="3"/>
                    <a:pt x="10" y="1"/>
                    <a:pt x="1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9" y="0"/>
                    <a:pt x="8" y="2"/>
                    <a:pt x="7" y="3"/>
                  </a:cubicBezTo>
                  <a:cubicBezTo>
                    <a:pt x="5" y="5"/>
                    <a:pt x="3" y="8"/>
                    <a:pt x="2" y="11"/>
                  </a:cubicBezTo>
                  <a:cubicBezTo>
                    <a:pt x="1" y="15"/>
                    <a:pt x="0" y="19"/>
                    <a:pt x="1" y="24"/>
                  </a:cubicBezTo>
                  <a:cubicBezTo>
                    <a:pt x="2" y="28"/>
                    <a:pt x="6" y="33"/>
                    <a:pt x="12" y="36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3" y="37"/>
                    <a:pt x="13" y="37"/>
                    <a:pt x="14" y="37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4" y="36"/>
                    <a:pt x="15" y="35"/>
                    <a:pt x="16" y="34"/>
                  </a:cubicBezTo>
                  <a:cubicBezTo>
                    <a:pt x="17" y="32"/>
                    <a:pt x="19" y="30"/>
                    <a:pt x="20" y="27"/>
                  </a:cubicBezTo>
                  <a:cubicBezTo>
                    <a:pt x="21" y="22"/>
                    <a:pt x="22" y="14"/>
                    <a:pt x="13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101" name="Freeform 604"/>
            <p:cNvSpPr>
              <a:spLocks/>
            </p:cNvSpPr>
            <p:nvPr/>
          </p:nvSpPr>
          <p:spPr bwMode="auto">
            <a:xfrm>
              <a:off x="391777" y="8579141"/>
              <a:ext cx="42938" cy="32203"/>
            </a:xfrm>
            <a:custGeom>
              <a:avLst/>
              <a:gdLst>
                <a:gd name="T0" fmla="*/ 37 w 39"/>
                <a:gd name="T1" fmla="*/ 6 h 29"/>
                <a:gd name="T2" fmla="*/ 38 w 39"/>
                <a:gd name="T3" fmla="*/ 6 h 29"/>
                <a:gd name="T4" fmla="*/ 37 w 39"/>
                <a:gd name="T5" fmla="*/ 6 h 29"/>
                <a:gd name="T6" fmla="*/ 33 w 39"/>
                <a:gd name="T7" fmla="*/ 9 h 29"/>
                <a:gd name="T8" fmla="*/ 28 w 39"/>
                <a:gd name="T9" fmla="*/ 12 h 29"/>
                <a:gd name="T10" fmla="*/ 25 w 39"/>
                <a:gd name="T11" fmla="*/ 14 h 29"/>
                <a:gd name="T12" fmla="*/ 22 w 39"/>
                <a:gd name="T13" fmla="*/ 16 h 29"/>
                <a:gd name="T14" fmla="*/ 10 w 39"/>
                <a:gd name="T15" fmla="*/ 23 h 29"/>
                <a:gd name="T16" fmla="*/ 7 w 39"/>
                <a:gd name="T17" fmla="*/ 23 h 29"/>
                <a:gd name="T18" fmla="*/ 5 w 39"/>
                <a:gd name="T19" fmla="*/ 24 h 29"/>
                <a:gd name="T20" fmla="*/ 4 w 39"/>
                <a:gd name="T21" fmla="*/ 24 h 29"/>
                <a:gd name="T22" fmla="*/ 4 w 39"/>
                <a:gd name="T23" fmla="*/ 24 h 29"/>
                <a:gd name="T24" fmla="*/ 4 w 39"/>
                <a:gd name="T25" fmla="*/ 24 h 29"/>
                <a:gd name="T26" fmla="*/ 5 w 39"/>
                <a:gd name="T27" fmla="*/ 24 h 29"/>
                <a:gd name="T28" fmla="*/ 7 w 39"/>
                <a:gd name="T29" fmla="*/ 24 h 29"/>
                <a:gd name="T30" fmla="*/ 10 w 39"/>
                <a:gd name="T31" fmla="*/ 23 h 29"/>
                <a:gd name="T32" fmla="*/ 22 w 39"/>
                <a:gd name="T33" fmla="*/ 17 h 29"/>
                <a:gd name="T34" fmla="*/ 34 w 39"/>
                <a:gd name="T35" fmla="*/ 11 h 29"/>
                <a:gd name="T36" fmla="*/ 38 w 39"/>
                <a:gd name="T37" fmla="*/ 8 h 29"/>
                <a:gd name="T38" fmla="*/ 39 w 39"/>
                <a:gd name="T39" fmla="*/ 8 h 29"/>
                <a:gd name="T40" fmla="*/ 38 w 39"/>
                <a:gd name="T41" fmla="*/ 9 h 29"/>
                <a:gd name="T42" fmla="*/ 30 w 39"/>
                <a:gd name="T43" fmla="*/ 20 h 29"/>
                <a:gd name="T44" fmla="*/ 19 w 39"/>
                <a:gd name="T45" fmla="*/ 27 h 29"/>
                <a:gd name="T46" fmla="*/ 2 w 39"/>
                <a:gd name="T47" fmla="*/ 27 h 29"/>
                <a:gd name="T48" fmla="*/ 1 w 39"/>
                <a:gd name="T49" fmla="*/ 27 h 29"/>
                <a:gd name="T50" fmla="*/ 0 w 39"/>
                <a:gd name="T51" fmla="*/ 26 h 29"/>
                <a:gd name="T52" fmla="*/ 1 w 39"/>
                <a:gd name="T53" fmla="*/ 24 h 29"/>
                <a:gd name="T54" fmla="*/ 2 w 39"/>
                <a:gd name="T55" fmla="*/ 20 h 29"/>
                <a:gd name="T56" fmla="*/ 7 w 39"/>
                <a:gd name="T57" fmla="*/ 11 h 29"/>
                <a:gd name="T58" fmla="*/ 37 w 39"/>
                <a:gd name="T59" fmla="*/ 6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9" h="29">
                  <a:moveTo>
                    <a:pt x="37" y="6"/>
                  </a:moveTo>
                  <a:cubicBezTo>
                    <a:pt x="38" y="6"/>
                    <a:pt x="38" y="6"/>
                    <a:pt x="38" y="6"/>
                  </a:cubicBezTo>
                  <a:cubicBezTo>
                    <a:pt x="38" y="6"/>
                    <a:pt x="37" y="6"/>
                    <a:pt x="37" y="6"/>
                  </a:cubicBezTo>
                  <a:cubicBezTo>
                    <a:pt x="36" y="7"/>
                    <a:pt x="35" y="8"/>
                    <a:pt x="33" y="9"/>
                  </a:cubicBezTo>
                  <a:cubicBezTo>
                    <a:pt x="32" y="10"/>
                    <a:pt x="30" y="11"/>
                    <a:pt x="28" y="12"/>
                  </a:cubicBezTo>
                  <a:cubicBezTo>
                    <a:pt x="27" y="13"/>
                    <a:pt x="26" y="14"/>
                    <a:pt x="25" y="14"/>
                  </a:cubicBezTo>
                  <a:cubicBezTo>
                    <a:pt x="24" y="15"/>
                    <a:pt x="23" y="16"/>
                    <a:pt x="22" y="16"/>
                  </a:cubicBezTo>
                  <a:cubicBezTo>
                    <a:pt x="18" y="19"/>
                    <a:pt x="13" y="21"/>
                    <a:pt x="10" y="23"/>
                  </a:cubicBezTo>
                  <a:cubicBezTo>
                    <a:pt x="9" y="23"/>
                    <a:pt x="8" y="23"/>
                    <a:pt x="7" y="23"/>
                  </a:cubicBezTo>
                  <a:cubicBezTo>
                    <a:pt x="6" y="23"/>
                    <a:pt x="6" y="24"/>
                    <a:pt x="5" y="24"/>
                  </a:cubicBezTo>
                  <a:cubicBezTo>
                    <a:pt x="5" y="24"/>
                    <a:pt x="4" y="24"/>
                    <a:pt x="4" y="24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4" y="24"/>
                    <a:pt x="5" y="24"/>
                    <a:pt x="5" y="24"/>
                  </a:cubicBezTo>
                  <a:cubicBezTo>
                    <a:pt x="6" y="24"/>
                    <a:pt x="6" y="24"/>
                    <a:pt x="7" y="24"/>
                  </a:cubicBezTo>
                  <a:cubicBezTo>
                    <a:pt x="8" y="23"/>
                    <a:pt x="9" y="23"/>
                    <a:pt x="10" y="23"/>
                  </a:cubicBezTo>
                  <a:cubicBezTo>
                    <a:pt x="13" y="22"/>
                    <a:pt x="18" y="20"/>
                    <a:pt x="22" y="17"/>
                  </a:cubicBezTo>
                  <a:cubicBezTo>
                    <a:pt x="27" y="15"/>
                    <a:pt x="31" y="12"/>
                    <a:pt x="34" y="11"/>
                  </a:cubicBezTo>
                  <a:cubicBezTo>
                    <a:pt x="36" y="10"/>
                    <a:pt x="37" y="9"/>
                    <a:pt x="38" y="8"/>
                  </a:cubicBezTo>
                  <a:cubicBezTo>
                    <a:pt x="38" y="8"/>
                    <a:pt x="39" y="8"/>
                    <a:pt x="39" y="8"/>
                  </a:cubicBezTo>
                  <a:cubicBezTo>
                    <a:pt x="38" y="9"/>
                    <a:pt x="38" y="9"/>
                    <a:pt x="38" y="9"/>
                  </a:cubicBezTo>
                  <a:cubicBezTo>
                    <a:pt x="38" y="9"/>
                    <a:pt x="35" y="15"/>
                    <a:pt x="30" y="20"/>
                  </a:cubicBezTo>
                  <a:cubicBezTo>
                    <a:pt x="27" y="23"/>
                    <a:pt x="24" y="25"/>
                    <a:pt x="19" y="27"/>
                  </a:cubicBezTo>
                  <a:cubicBezTo>
                    <a:pt x="14" y="28"/>
                    <a:pt x="9" y="29"/>
                    <a:pt x="2" y="27"/>
                  </a:cubicBezTo>
                  <a:cubicBezTo>
                    <a:pt x="1" y="27"/>
                    <a:pt x="1" y="27"/>
                    <a:pt x="1" y="27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1" y="24"/>
                    <a:pt x="1" y="24"/>
                    <a:pt x="1" y="24"/>
                  </a:cubicBezTo>
                  <a:cubicBezTo>
                    <a:pt x="1" y="24"/>
                    <a:pt x="1" y="22"/>
                    <a:pt x="2" y="20"/>
                  </a:cubicBezTo>
                  <a:cubicBezTo>
                    <a:pt x="3" y="17"/>
                    <a:pt x="5" y="14"/>
                    <a:pt x="7" y="11"/>
                  </a:cubicBezTo>
                  <a:cubicBezTo>
                    <a:pt x="12" y="5"/>
                    <a:pt x="23" y="0"/>
                    <a:pt x="37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102" name="Freeform 605"/>
            <p:cNvSpPr>
              <a:spLocks/>
            </p:cNvSpPr>
            <p:nvPr/>
          </p:nvSpPr>
          <p:spPr bwMode="auto">
            <a:xfrm>
              <a:off x="453798" y="8560057"/>
              <a:ext cx="22662" cy="40552"/>
            </a:xfrm>
            <a:custGeom>
              <a:avLst/>
              <a:gdLst>
                <a:gd name="T0" fmla="*/ 18 w 21"/>
                <a:gd name="T1" fmla="*/ 2 h 37"/>
                <a:gd name="T2" fmla="*/ 17 w 21"/>
                <a:gd name="T3" fmla="*/ 1 h 37"/>
                <a:gd name="T4" fmla="*/ 17 w 21"/>
                <a:gd name="T5" fmla="*/ 2 h 37"/>
                <a:gd name="T6" fmla="*/ 15 w 21"/>
                <a:gd name="T7" fmla="*/ 5 h 37"/>
                <a:gd name="T8" fmla="*/ 12 w 21"/>
                <a:gd name="T9" fmla="*/ 10 h 37"/>
                <a:gd name="T10" fmla="*/ 9 w 21"/>
                <a:gd name="T11" fmla="*/ 16 h 37"/>
                <a:gd name="T12" fmla="*/ 7 w 21"/>
                <a:gd name="T13" fmla="*/ 28 h 37"/>
                <a:gd name="T14" fmla="*/ 8 w 21"/>
                <a:gd name="T15" fmla="*/ 31 h 37"/>
                <a:gd name="T16" fmla="*/ 8 w 21"/>
                <a:gd name="T17" fmla="*/ 32 h 37"/>
                <a:gd name="T18" fmla="*/ 9 w 21"/>
                <a:gd name="T19" fmla="*/ 33 h 37"/>
                <a:gd name="T20" fmla="*/ 9 w 21"/>
                <a:gd name="T21" fmla="*/ 34 h 37"/>
                <a:gd name="T22" fmla="*/ 9 w 21"/>
                <a:gd name="T23" fmla="*/ 33 h 37"/>
                <a:gd name="T24" fmla="*/ 8 w 21"/>
                <a:gd name="T25" fmla="*/ 32 h 37"/>
                <a:gd name="T26" fmla="*/ 7 w 21"/>
                <a:gd name="T27" fmla="*/ 31 h 37"/>
                <a:gd name="T28" fmla="*/ 7 w 21"/>
                <a:gd name="T29" fmla="*/ 28 h 37"/>
                <a:gd name="T30" fmla="*/ 8 w 21"/>
                <a:gd name="T31" fmla="*/ 16 h 37"/>
                <a:gd name="T32" fmla="*/ 10 w 21"/>
                <a:gd name="T33" fmla="*/ 10 h 37"/>
                <a:gd name="T34" fmla="*/ 13 w 21"/>
                <a:gd name="T35" fmla="*/ 4 h 37"/>
                <a:gd name="T36" fmla="*/ 15 w 21"/>
                <a:gd name="T37" fmla="*/ 1 h 37"/>
                <a:gd name="T38" fmla="*/ 16 w 21"/>
                <a:gd name="T39" fmla="*/ 0 h 37"/>
                <a:gd name="T40" fmla="*/ 15 w 21"/>
                <a:gd name="T41" fmla="*/ 1 h 37"/>
                <a:gd name="T42" fmla="*/ 11 w 21"/>
                <a:gd name="T43" fmla="*/ 3 h 37"/>
                <a:gd name="T44" fmla="*/ 8 w 21"/>
                <a:gd name="T45" fmla="*/ 5 h 37"/>
                <a:gd name="T46" fmla="*/ 4 w 21"/>
                <a:gd name="T47" fmla="*/ 9 h 37"/>
                <a:gd name="T48" fmla="*/ 0 w 21"/>
                <a:gd name="T49" fmla="*/ 21 h 37"/>
                <a:gd name="T50" fmla="*/ 7 w 21"/>
                <a:gd name="T51" fmla="*/ 36 h 37"/>
                <a:gd name="T52" fmla="*/ 8 w 21"/>
                <a:gd name="T53" fmla="*/ 37 h 37"/>
                <a:gd name="T54" fmla="*/ 9 w 21"/>
                <a:gd name="T55" fmla="*/ 37 h 37"/>
                <a:gd name="T56" fmla="*/ 10 w 21"/>
                <a:gd name="T57" fmla="*/ 36 h 37"/>
                <a:gd name="T58" fmla="*/ 17 w 21"/>
                <a:gd name="T59" fmla="*/ 29 h 37"/>
                <a:gd name="T60" fmla="*/ 19 w 21"/>
                <a:gd name="T61" fmla="*/ 25 h 37"/>
                <a:gd name="T62" fmla="*/ 20 w 21"/>
                <a:gd name="T63" fmla="*/ 19 h 37"/>
                <a:gd name="T64" fmla="*/ 18 w 21"/>
                <a:gd name="T65" fmla="*/ 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1" h="37">
                  <a:moveTo>
                    <a:pt x="18" y="2"/>
                  </a:moveTo>
                  <a:cubicBezTo>
                    <a:pt x="17" y="1"/>
                    <a:pt x="17" y="1"/>
                    <a:pt x="17" y="1"/>
                  </a:cubicBezTo>
                  <a:cubicBezTo>
                    <a:pt x="17" y="1"/>
                    <a:pt x="17" y="2"/>
                    <a:pt x="17" y="2"/>
                  </a:cubicBezTo>
                  <a:cubicBezTo>
                    <a:pt x="16" y="3"/>
                    <a:pt x="15" y="4"/>
                    <a:pt x="15" y="5"/>
                  </a:cubicBezTo>
                  <a:cubicBezTo>
                    <a:pt x="14" y="7"/>
                    <a:pt x="13" y="8"/>
                    <a:pt x="12" y="10"/>
                  </a:cubicBezTo>
                  <a:cubicBezTo>
                    <a:pt x="11" y="12"/>
                    <a:pt x="10" y="14"/>
                    <a:pt x="9" y="16"/>
                  </a:cubicBezTo>
                  <a:cubicBezTo>
                    <a:pt x="8" y="21"/>
                    <a:pt x="7" y="25"/>
                    <a:pt x="7" y="28"/>
                  </a:cubicBezTo>
                  <a:cubicBezTo>
                    <a:pt x="7" y="29"/>
                    <a:pt x="7" y="30"/>
                    <a:pt x="8" y="31"/>
                  </a:cubicBezTo>
                  <a:cubicBezTo>
                    <a:pt x="8" y="31"/>
                    <a:pt x="8" y="32"/>
                    <a:pt x="8" y="32"/>
                  </a:cubicBezTo>
                  <a:cubicBezTo>
                    <a:pt x="8" y="33"/>
                    <a:pt x="8" y="33"/>
                    <a:pt x="9" y="33"/>
                  </a:cubicBezTo>
                  <a:cubicBezTo>
                    <a:pt x="9" y="34"/>
                    <a:pt x="9" y="34"/>
                    <a:pt x="9" y="34"/>
                  </a:cubicBezTo>
                  <a:cubicBezTo>
                    <a:pt x="9" y="34"/>
                    <a:pt x="9" y="34"/>
                    <a:pt x="9" y="33"/>
                  </a:cubicBezTo>
                  <a:cubicBezTo>
                    <a:pt x="8" y="33"/>
                    <a:pt x="8" y="33"/>
                    <a:pt x="8" y="32"/>
                  </a:cubicBezTo>
                  <a:cubicBezTo>
                    <a:pt x="8" y="32"/>
                    <a:pt x="8" y="31"/>
                    <a:pt x="7" y="31"/>
                  </a:cubicBezTo>
                  <a:cubicBezTo>
                    <a:pt x="7" y="30"/>
                    <a:pt x="7" y="29"/>
                    <a:pt x="7" y="28"/>
                  </a:cubicBezTo>
                  <a:cubicBezTo>
                    <a:pt x="6" y="25"/>
                    <a:pt x="7" y="20"/>
                    <a:pt x="8" y="16"/>
                  </a:cubicBezTo>
                  <a:cubicBezTo>
                    <a:pt x="9" y="14"/>
                    <a:pt x="9" y="12"/>
                    <a:pt x="10" y="10"/>
                  </a:cubicBezTo>
                  <a:cubicBezTo>
                    <a:pt x="11" y="8"/>
                    <a:pt x="12" y="6"/>
                    <a:pt x="13" y="4"/>
                  </a:cubicBezTo>
                  <a:cubicBezTo>
                    <a:pt x="14" y="3"/>
                    <a:pt x="15" y="2"/>
                    <a:pt x="15" y="1"/>
                  </a:cubicBezTo>
                  <a:cubicBezTo>
                    <a:pt x="15" y="0"/>
                    <a:pt x="15" y="0"/>
                    <a:pt x="16" y="0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"/>
                    <a:pt x="13" y="1"/>
                    <a:pt x="11" y="3"/>
                  </a:cubicBezTo>
                  <a:cubicBezTo>
                    <a:pt x="10" y="3"/>
                    <a:pt x="9" y="4"/>
                    <a:pt x="8" y="5"/>
                  </a:cubicBezTo>
                  <a:cubicBezTo>
                    <a:pt x="6" y="6"/>
                    <a:pt x="5" y="8"/>
                    <a:pt x="4" y="9"/>
                  </a:cubicBezTo>
                  <a:cubicBezTo>
                    <a:pt x="2" y="12"/>
                    <a:pt x="0" y="16"/>
                    <a:pt x="0" y="21"/>
                  </a:cubicBezTo>
                  <a:cubicBezTo>
                    <a:pt x="0" y="25"/>
                    <a:pt x="2" y="30"/>
                    <a:pt x="7" y="36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8" y="37"/>
                    <a:pt x="8" y="37"/>
                    <a:pt x="9" y="37"/>
                  </a:cubicBezTo>
                  <a:cubicBezTo>
                    <a:pt x="10" y="36"/>
                    <a:pt x="10" y="36"/>
                    <a:pt x="10" y="36"/>
                  </a:cubicBezTo>
                  <a:cubicBezTo>
                    <a:pt x="10" y="36"/>
                    <a:pt x="14" y="34"/>
                    <a:pt x="17" y="29"/>
                  </a:cubicBezTo>
                  <a:cubicBezTo>
                    <a:pt x="18" y="28"/>
                    <a:pt x="19" y="27"/>
                    <a:pt x="19" y="25"/>
                  </a:cubicBezTo>
                  <a:cubicBezTo>
                    <a:pt x="20" y="23"/>
                    <a:pt x="20" y="21"/>
                    <a:pt x="20" y="19"/>
                  </a:cubicBezTo>
                  <a:cubicBezTo>
                    <a:pt x="21" y="15"/>
                    <a:pt x="20" y="9"/>
                    <a:pt x="18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103" name="Freeform 606"/>
            <p:cNvSpPr>
              <a:spLocks/>
            </p:cNvSpPr>
            <p:nvPr/>
          </p:nvSpPr>
          <p:spPr bwMode="auto">
            <a:xfrm>
              <a:off x="421594" y="8545745"/>
              <a:ext cx="46516" cy="25047"/>
            </a:xfrm>
            <a:custGeom>
              <a:avLst/>
              <a:gdLst>
                <a:gd name="T0" fmla="*/ 41 w 42"/>
                <a:gd name="T1" fmla="*/ 7 h 23"/>
                <a:gd name="T2" fmla="*/ 41 w 42"/>
                <a:gd name="T3" fmla="*/ 7 h 23"/>
                <a:gd name="T4" fmla="*/ 41 w 42"/>
                <a:gd name="T5" fmla="*/ 8 h 23"/>
                <a:gd name="T6" fmla="*/ 36 w 42"/>
                <a:gd name="T7" fmla="*/ 9 h 23"/>
                <a:gd name="T8" fmla="*/ 30 w 42"/>
                <a:gd name="T9" fmla="*/ 11 h 23"/>
                <a:gd name="T10" fmla="*/ 24 w 42"/>
                <a:gd name="T11" fmla="*/ 13 h 23"/>
                <a:gd name="T12" fmla="*/ 10 w 42"/>
                <a:gd name="T13" fmla="*/ 16 h 23"/>
                <a:gd name="T14" fmla="*/ 7 w 42"/>
                <a:gd name="T15" fmla="*/ 16 h 23"/>
                <a:gd name="T16" fmla="*/ 5 w 42"/>
                <a:gd name="T17" fmla="*/ 16 h 23"/>
                <a:gd name="T18" fmla="*/ 4 w 42"/>
                <a:gd name="T19" fmla="*/ 15 h 23"/>
                <a:gd name="T20" fmla="*/ 4 w 42"/>
                <a:gd name="T21" fmla="*/ 15 h 23"/>
                <a:gd name="T22" fmla="*/ 4 w 42"/>
                <a:gd name="T23" fmla="*/ 15 h 23"/>
                <a:gd name="T24" fmla="*/ 5 w 42"/>
                <a:gd name="T25" fmla="*/ 16 h 23"/>
                <a:gd name="T26" fmla="*/ 7 w 42"/>
                <a:gd name="T27" fmla="*/ 16 h 23"/>
                <a:gd name="T28" fmla="*/ 10 w 42"/>
                <a:gd name="T29" fmla="*/ 16 h 23"/>
                <a:gd name="T30" fmla="*/ 24 w 42"/>
                <a:gd name="T31" fmla="*/ 14 h 23"/>
                <a:gd name="T32" fmla="*/ 31 w 42"/>
                <a:gd name="T33" fmla="*/ 12 h 23"/>
                <a:gd name="T34" fmla="*/ 37 w 42"/>
                <a:gd name="T35" fmla="*/ 11 h 23"/>
                <a:gd name="T36" fmla="*/ 41 w 42"/>
                <a:gd name="T37" fmla="*/ 10 h 23"/>
                <a:gd name="T38" fmla="*/ 42 w 42"/>
                <a:gd name="T39" fmla="*/ 9 h 23"/>
                <a:gd name="T40" fmla="*/ 41 w 42"/>
                <a:gd name="T41" fmla="*/ 10 h 23"/>
                <a:gd name="T42" fmla="*/ 38 w 42"/>
                <a:gd name="T43" fmla="*/ 13 h 23"/>
                <a:gd name="T44" fmla="*/ 35 w 42"/>
                <a:gd name="T45" fmla="*/ 16 h 23"/>
                <a:gd name="T46" fmla="*/ 30 w 42"/>
                <a:gd name="T47" fmla="*/ 18 h 23"/>
                <a:gd name="T48" fmla="*/ 18 w 42"/>
                <a:gd name="T49" fmla="*/ 22 h 23"/>
                <a:gd name="T50" fmla="*/ 1 w 42"/>
                <a:gd name="T51" fmla="*/ 18 h 23"/>
                <a:gd name="T52" fmla="*/ 0 w 42"/>
                <a:gd name="T53" fmla="*/ 17 h 23"/>
                <a:gd name="T54" fmla="*/ 0 w 42"/>
                <a:gd name="T55" fmla="*/ 16 h 23"/>
                <a:gd name="T56" fmla="*/ 1 w 42"/>
                <a:gd name="T57" fmla="*/ 15 h 23"/>
                <a:gd name="T58" fmla="*/ 3 w 42"/>
                <a:gd name="T59" fmla="*/ 11 h 23"/>
                <a:gd name="T60" fmla="*/ 11 w 42"/>
                <a:gd name="T61" fmla="*/ 4 h 23"/>
                <a:gd name="T62" fmla="*/ 24 w 42"/>
                <a:gd name="T63" fmla="*/ 0 h 23"/>
                <a:gd name="T64" fmla="*/ 41 w 42"/>
                <a:gd name="T65" fmla="*/ 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2" h="23">
                  <a:moveTo>
                    <a:pt x="41" y="7"/>
                  </a:moveTo>
                  <a:cubicBezTo>
                    <a:pt x="41" y="7"/>
                    <a:pt x="41" y="7"/>
                    <a:pt x="41" y="7"/>
                  </a:cubicBezTo>
                  <a:cubicBezTo>
                    <a:pt x="41" y="7"/>
                    <a:pt x="41" y="7"/>
                    <a:pt x="41" y="8"/>
                  </a:cubicBezTo>
                  <a:cubicBezTo>
                    <a:pt x="40" y="8"/>
                    <a:pt x="38" y="8"/>
                    <a:pt x="36" y="9"/>
                  </a:cubicBezTo>
                  <a:cubicBezTo>
                    <a:pt x="35" y="10"/>
                    <a:pt x="33" y="10"/>
                    <a:pt x="30" y="11"/>
                  </a:cubicBezTo>
                  <a:cubicBezTo>
                    <a:pt x="28" y="12"/>
                    <a:pt x="26" y="12"/>
                    <a:pt x="24" y="13"/>
                  </a:cubicBezTo>
                  <a:cubicBezTo>
                    <a:pt x="19" y="15"/>
                    <a:pt x="14" y="15"/>
                    <a:pt x="10" y="16"/>
                  </a:cubicBezTo>
                  <a:cubicBezTo>
                    <a:pt x="9" y="16"/>
                    <a:pt x="8" y="16"/>
                    <a:pt x="7" y="16"/>
                  </a:cubicBezTo>
                  <a:cubicBezTo>
                    <a:pt x="7" y="16"/>
                    <a:pt x="6" y="16"/>
                    <a:pt x="5" y="16"/>
                  </a:cubicBezTo>
                  <a:cubicBezTo>
                    <a:pt x="5" y="16"/>
                    <a:pt x="5" y="15"/>
                    <a:pt x="4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5"/>
                    <a:pt x="5" y="16"/>
                    <a:pt x="5" y="16"/>
                  </a:cubicBezTo>
                  <a:cubicBezTo>
                    <a:pt x="6" y="16"/>
                    <a:pt x="7" y="16"/>
                    <a:pt x="7" y="16"/>
                  </a:cubicBezTo>
                  <a:cubicBezTo>
                    <a:pt x="8" y="16"/>
                    <a:pt x="9" y="16"/>
                    <a:pt x="10" y="16"/>
                  </a:cubicBezTo>
                  <a:cubicBezTo>
                    <a:pt x="14" y="16"/>
                    <a:pt x="19" y="15"/>
                    <a:pt x="24" y="14"/>
                  </a:cubicBezTo>
                  <a:cubicBezTo>
                    <a:pt x="26" y="14"/>
                    <a:pt x="29" y="13"/>
                    <a:pt x="31" y="12"/>
                  </a:cubicBezTo>
                  <a:cubicBezTo>
                    <a:pt x="33" y="12"/>
                    <a:pt x="35" y="11"/>
                    <a:pt x="37" y="11"/>
                  </a:cubicBezTo>
                  <a:cubicBezTo>
                    <a:pt x="39" y="10"/>
                    <a:pt x="40" y="10"/>
                    <a:pt x="41" y="10"/>
                  </a:cubicBezTo>
                  <a:cubicBezTo>
                    <a:pt x="42" y="10"/>
                    <a:pt x="42" y="9"/>
                    <a:pt x="42" y="9"/>
                  </a:cubicBezTo>
                  <a:cubicBezTo>
                    <a:pt x="41" y="10"/>
                    <a:pt x="41" y="10"/>
                    <a:pt x="41" y="10"/>
                  </a:cubicBezTo>
                  <a:cubicBezTo>
                    <a:pt x="41" y="10"/>
                    <a:pt x="40" y="12"/>
                    <a:pt x="38" y="13"/>
                  </a:cubicBezTo>
                  <a:cubicBezTo>
                    <a:pt x="37" y="14"/>
                    <a:pt x="36" y="15"/>
                    <a:pt x="35" y="16"/>
                  </a:cubicBezTo>
                  <a:cubicBezTo>
                    <a:pt x="33" y="17"/>
                    <a:pt x="32" y="18"/>
                    <a:pt x="30" y="18"/>
                  </a:cubicBezTo>
                  <a:cubicBezTo>
                    <a:pt x="27" y="20"/>
                    <a:pt x="23" y="22"/>
                    <a:pt x="18" y="22"/>
                  </a:cubicBezTo>
                  <a:cubicBezTo>
                    <a:pt x="13" y="23"/>
                    <a:pt x="7" y="22"/>
                    <a:pt x="1" y="18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6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2" y="13"/>
                    <a:pt x="3" y="11"/>
                  </a:cubicBezTo>
                  <a:cubicBezTo>
                    <a:pt x="5" y="9"/>
                    <a:pt x="7" y="6"/>
                    <a:pt x="11" y="4"/>
                  </a:cubicBezTo>
                  <a:cubicBezTo>
                    <a:pt x="14" y="2"/>
                    <a:pt x="19" y="0"/>
                    <a:pt x="24" y="0"/>
                  </a:cubicBezTo>
                  <a:cubicBezTo>
                    <a:pt x="29" y="0"/>
                    <a:pt x="35" y="2"/>
                    <a:pt x="41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104" name="Freeform 607"/>
            <p:cNvSpPr>
              <a:spLocks/>
            </p:cNvSpPr>
            <p:nvPr/>
          </p:nvSpPr>
          <p:spPr bwMode="auto">
            <a:xfrm>
              <a:off x="483615" y="8538589"/>
              <a:ext cx="28625" cy="38167"/>
            </a:xfrm>
            <a:custGeom>
              <a:avLst/>
              <a:gdLst>
                <a:gd name="T0" fmla="*/ 26 w 26"/>
                <a:gd name="T1" fmla="*/ 3 h 34"/>
                <a:gd name="T2" fmla="*/ 26 w 26"/>
                <a:gd name="T3" fmla="*/ 2 h 34"/>
                <a:gd name="T4" fmla="*/ 25 w 26"/>
                <a:gd name="T5" fmla="*/ 2 h 34"/>
                <a:gd name="T6" fmla="*/ 22 w 26"/>
                <a:gd name="T7" fmla="*/ 5 h 34"/>
                <a:gd name="T8" fmla="*/ 14 w 26"/>
                <a:gd name="T9" fmla="*/ 14 h 34"/>
                <a:gd name="T10" fmla="*/ 10 w 26"/>
                <a:gd name="T11" fmla="*/ 20 h 34"/>
                <a:gd name="T12" fmla="*/ 8 w 26"/>
                <a:gd name="T13" fmla="*/ 25 h 34"/>
                <a:gd name="T14" fmla="*/ 8 w 26"/>
                <a:gd name="T15" fmla="*/ 28 h 34"/>
                <a:gd name="T16" fmla="*/ 8 w 26"/>
                <a:gd name="T17" fmla="*/ 29 h 34"/>
                <a:gd name="T18" fmla="*/ 8 w 26"/>
                <a:gd name="T19" fmla="*/ 31 h 34"/>
                <a:gd name="T20" fmla="*/ 9 w 26"/>
                <a:gd name="T21" fmla="*/ 31 h 34"/>
                <a:gd name="T22" fmla="*/ 8 w 26"/>
                <a:gd name="T23" fmla="*/ 31 h 34"/>
                <a:gd name="T24" fmla="*/ 8 w 26"/>
                <a:gd name="T25" fmla="*/ 29 h 34"/>
                <a:gd name="T26" fmla="*/ 8 w 26"/>
                <a:gd name="T27" fmla="*/ 28 h 34"/>
                <a:gd name="T28" fmla="*/ 8 w 26"/>
                <a:gd name="T29" fmla="*/ 25 h 34"/>
                <a:gd name="T30" fmla="*/ 10 w 26"/>
                <a:gd name="T31" fmla="*/ 19 h 34"/>
                <a:gd name="T32" fmla="*/ 13 w 26"/>
                <a:gd name="T33" fmla="*/ 14 h 34"/>
                <a:gd name="T34" fmla="*/ 21 w 26"/>
                <a:gd name="T35" fmla="*/ 4 h 34"/>
                <a:gd name="T36" fmla="*/ 24 w 26"/>
                <a:gd name="T37" fmla="*/ 1 h 34"/>
                <a:gd name="T38" fmla="*/ 24 w 26"/>
                <a:gd name="T39" fmla="*/ 0 h 34"/>
                <a:gd name="T40" fmla="*/ 23 w 26"/>
                <a:gd name="T41" fmla="*/ 1 h 34"/>
                <a:gd name="T42" fmla="*/ 19 w 26"/>
                <a:gd name="T43" fmla="*/ 2 h 34"/>
                <a:gd name="T44" fmla="*/ 11 w 26"/>
                <a:gd name="T45" fmla="*/ 6 h 34"/>
                <a:gd name="T46" fmla="*/ 6 w 26"/>
                <a:gd name="T47" fmla="*/ 32 h 34"/>
                <a:gd name="T48" fmla="*/ 7 w 26"/>
                <a:gd name="T49" fmla="*/ 33 h 34"/>
                <a:gd name="T50" fmla="*/ 8 w 26"/>
                <a:gd name="T51" fmla="*/ 34 h 34"/>
                <a:gd name="T52" fmla="*/ 9 w 26"/>
                <a:gd name="T53" fmla="*/ 34 h 34"/>
                <a:gd name="T54" fmla="*/ 12 w 26"/>
                <a:gd name="T55" fmla="*/ 33 h 34"/>
                <a:gd name="T56" fmla="*/ 18 w 26"/>
                <a:gd name="T57" fmla="*/ 29 h 34"/>
                <a:gd name="T58" fmla="*/ 24 w 26"/>
                <a:gd name="T59" fmla="*/ 20 h 34"/>
                <a:gd name="T60" fmla="*/ 26 w 26"/>
                <a:gd name="T61" fmla="*/ 3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6" h="34">
                  <a:moveTo>
                    <a:pt x="26" y="3"/>
                  </a:moveTo>
                  <a:cubicBezTo>
                    <a:pt x="26" y="2"/>
                    <a:pt x="26" y="2"/>
                    <a:pt x="26" y="2"/>
                  </a:cubicBezTo>
                  <a:cubicBezTo>
                    <a:pt x="25" y="2"/>
                    <a:pt x="25" y="2"/>
                    <a:pt x="25" y="2"/>
                  </a:cubicBezTo>
                  <a:cubicBezTo>
                    <a:pt x="24" y="3"/>
                    <a:pt x="23" y="4"/>
                    <a:pt x="22" y="5"/>
                  </a:cubicBezTo>
                  <a:cubicBezTo>
                    <a:pt x="19" y="7"/>
                    <a:pt x="16" y="11"/>
                    <a:pt x="14" y="14"/>
                  </a:cubicBezTo>
                  <a:cubicBezTo>
                    <a:pt x="12" y="16"/>
                    <a:pt x="11" y="18"/>
                    <a:pt x="10" y="20"/>
                  </a:cubicBezTo>
                  <a:cubicBezTo>
                    <a:pt x="9" y="22"/>
                    <a:pt x="9" y="24"/>
                    <a:pt x="8" y="25"/>
                  </a:cubicBezTo>
                  <a:cubicBezTo>
                    <a:pt x="8" y="26"/>
                    <a:pt x="8" y="27"/>
                    <a:pt x="8" y="28"/>
                  </a:cubicBezTo>
                  <a:cubicBezTo>
                    <a:pt x="8" y="28"/>
                    <a:pt x="8" y="29"/>
                    <a:pt x="8" y="29"/>
                  </a:cubicBezTo>
                  <a:cubicBezTo>
                    <a:pt x="8" y="30"/>
                    <a:pt x="8" y="30"/>
                    <a:pt x="8" y="31"/>
                  </a:cubicBezTo>
                  <a:cubicBezTo>
                    <a:pt x="8" y="31"/>
                    <a:pt x="9" y="31"/>
                    <a:pt x="9" y="31"/>
                  </a:cubicBezTo>
                  <a:cubicBezTo>
                    <a:pt x="9" y="31"/>
                    <a:pt x="8" y="31"/>
                    <a:pt x="8" y="31"/>
                  </a:cubicBezTo>
                  <a:cubicBezTo>
                    <a:pt x="8" y="30"/>
                    <a:pt x="8" y="30"/>
                    <a:pt x="8" y="29"/>
                  </a:cubicBezTo>
                  <a:cubicBezTo>
                    <a:pt x="8" y="29"/>
                    <a:pt x="8" y="28"/>
                    <a:pt x="8" y="28"/>
                  </a:cubicBezTo>
                  <a:cubicBezTo>
                    <a:pt x="8" y="27"/>
                    <a:pt x="8" y="26"/>
                    <a:pt x="8" y="25"/>
                  </a:cubicBezTo>
                  <a:cubicBezTo>
                    <a:pt x="8" y="23"/>
                    <a:pt x="9" y="22"/>
                    <a:pt x="10" y="19"/>
                  </a:cubicBezTo>
                  <a:cubicBezTo>
                    <a:pt x="10" y="18"/>
                    <a:pt x="11" y="16"/>
                    <a:pt x="13" y="14"/>
                  </a:cubicBezTo>
                  <a:cubicBezTo>
                    <a:pt x="15" y="10"/>
                    <a:pt x="18" y="6"/>
                    <a:pt x="21" y="4"/>
                  </a:cubicBezTo>
                  <a:cubicBezTo>
                    <a:pt x="22" y="2"/>
                    <a:pt x="23" y="2"/>
                    <a:pt x="24" y="1"/>
                  </a:cubicBezTo>
                  <a:cubicBezTo>
                    <a:pt x="24" y="1"/>
                    <a:pt x="24" y="1"/>
                    <a:pt x="24" y="0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3" y="1"/>
                    <a:pt x="21" y="1"/>
                    <a:pt x="19" y="2"/>
                  </a:cubicBezTo>
                  <a:cubicBezTo>
                    <a:pt x="17" y="2"/>
                    <a:pt x="14" y="4"/>
                    <a:pt x="11" y="6"/>
                  </a:cubicBezTo>
                  <a:cubicBezTo>
                    <a:pt x="5" y="10"/>
                    <a:pt x="0" y="20"/>
                    <a:pt x="6" y="32"/>
                  </a:cubicBezTo>
                  <a:cubicBezTo>
                    <a:pt x="7" y="33"/>
                    <a:pt x="7" y="33"/>
                    <a:pt x="7" y="33"/>
                  </a:cubicBezTo>
                  <a:cubicBezTo>
                    <a:pt x="7" y="34"/>
                    <a:pt x="7" y="34"/>
                    <a:pt x="8" y="34"/>
                  </a:cubicBezTo>
                  <a:cubicBezTo>
                    <a:pt x="9" y="34"/>
                    <a:pt x="9" y="34"/>
                    <a:pt x="9" y="34"/>
                  </a:cubicBezTo>
                  <a:cubicBezTo>
                    <a:pt x="9" y="34"/>
                    <a:pt x="10" y="33"/>
                    <a:pt x="12" y="33"/>
                  </a:cubicBezTo>
                  <a:cubicBezTo>
                    <a:pt x="14" y="32"/>
                    <a:pt x="16" y="31"/>
                    <a:pt x="18" y="29"/>
                  </a:cubicBezTo>
                  <a:cubicBezTo>
                    <a:pt x="20" y="27"/>
                    <a:pt x="22" y="24"/>
                    <a:pt x="24" y="20"/>
                  </a:cubicBezTo>
                  <a:cubicBezTo>
                    <a:pt x="25" y="16"/>
                    <a:pt x="26" y="10"/>
                    <a:pt x="26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105" name="Freeform 608"/>
            <p:cNvSpPr>
              <a:spLocks/>
            </p:cNvSpPr>
            <p:nvPr/>
          </p:nvSpPr>
          <p:spPr bwMode="auto">
            <a:xfrm>
              <a:off x="460954" y="8518313"/>
              <a:ext cx="47708" cy="25047"/>
            </a:xfrm>
            <a:custGeom>
              <a:avLst/>
              <a:gdLst>
                <a:gd name="T0" fmla="*/ 42 w 43"/>
                <a:gd name="T1" fmla="*/ 12 h 23"/>
                <a:gd name="T2" fmla="*/ 43 w 43"/>
                <a:gd name="T3" fmla="*/ 13 h 23"/>
                <a:gd name="T4" fmla="*/ 42 w 43"/>
                <a:gd name="T5" fmla="*/ 13 h 23"/>
                <a:gd name="T6" fmla="*/ 37 w 43"/>
                <a:gd name="T7" fmla="*/ 13 h 23"/>
                <a:gd name="T8" fmla="*/ 24 w 43"/>
                <a:gd name="T9" fmla="*/ 14 h 23"/>
                <a:gd name="T10" fmla="*/ 16 w 43"/>
                <a:gd name="T11" fmla="*/ 13 h 23"/>
                <a:gd name="T12" fmla="*/ 10 w 43"/>
                <a:gd name="T13" fmla="*/ 13 h 23"/>
                <a:gd name="T14" fmla="*/ 8 w 43"/>
                <a:gd name="T15" fmla="*/ 12 h 23"/>
                <a:gd name="T16" fmla="*/ 6 w 43"/>
                <a:gd name="T17" fmla="*/ 11 h 23"/>
                <a:gd name="T18" fmla="*/ 5 w 43"/>
                <a:gd name="T19" fmla="*/ 11 h 23"/>
                <a:gd name="T20" fmla="*/ 4 w 43"/>
                <a:gd name="T21" fmla="*/ 10 h 23"/>
                <a:gd name="T22" fmla="*/ 5 w 43"/>
                <a:gd name="T23" fmla="*/ 11 h 23"/>
                <a:gd name="T24" fmla="*/ 6 w 43"/>
                <a:gd name="T25" fmla="*/ 11 h 23"/>
                <a:gd name="T26" fmla="*/ 8 w 43"/>
                <a:gd name="T27" fmla="*/ 12 h 23"/>
                <a:gd name="T28" fmla="*/ 10 w 43"/>
                <a:gd name="T29" fmla="*/ 13 h 23"/>
                <a:gd name="T30" fmla="*/ 16 w 43"/>
                <a:gd name="T31" fmla="*/ 14 h 23"/>
                <a:gd name="T32" fmla="*/ 24 w 43"/>
                <a:gd name="T33" fmla="*/ 15 h 23"/>
                <a:gd name="T34" fmla="*/ 37 w 43"/>
                <a:gd name="T35" fmla="*/ 15 h 23"/>
                <a:gd name="T36" fmla="*/ 42 w 43"/>
                <a:gd name="T37" fmla="*/ 15 h 23"/>
                <a:gd name="T38" fmla="*/ 43 w 43"/>
                <a:gd name="T39" fmla="*/ 15 h 23"/>
                <a:gd name="T40" fmla="*/ 42 w 43"/>
                <a:gd name="T41" fmla="*/ 16 h 23"/>
                <a:gd name="T42" fmla="*/ 29 w 43"/>
                <a:gd name="T43" fmla="*/ 21 h 23"/>
                <a:gd name="T44" fmla="*/ 1 w 43"/>
                <a:gd name="T45" fmla="*/ 12 h 23"/>
                <a:gd name="T46" fmla="*/ 0 w 43"/>
                <a:gd name="T47" fmla="*/ 11 h 23"/>
                <a:gd name="T48" fmla="*/ 1 w 43"/>
                <a:gd name="T49" fmla="*/ 10 h 23"/>
                <a:gd name="T50" fmla="*/ 2 w 43"/>
                <a:gd name="T51" fmla="*/ 9 h 23"/>
                <a:gd name="T52" fmla="*/ 5 w 43"/>
                <a:gd name="T53" fmla="*/ 6 h 23"/>
                <a:gd name="T54" fmla="*/ 14 w 43"/>
                <a:gd name="T55" fmla="*/ 2 h 23"/>
                <a:gd name="T56" fmla="*/ 28 w 43"/>
                <a:gd name="T57" fmla="*/ 1 h 23"/>
                <a:gd name="T58" fmla="*/ 42 w 43"/>
                <a:gd name="T59" fmla="*/ 1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3" h="23">
                  <a:moveTo>
                    <a:pt x="42" y="12"/>
                  </a:moveTo>
                  <a:cubicBezTo>
                    <a:pt x="43" y="13"/>
                    <a:pt x="43" y="13"/>
                    <a:pt x="43" y="13"/>
                  </a:cubicBezTo>
                  <a:cubicBezTo>
                    <a:pt x="43" y="13"/>
                    <a:pt x="42" y="13"/>
                    <a:pt x="42" y="13"/>
                  </a:cubicBezTo>
                  <a:cubicBezTo>
                    <a:pt x="41" y="13"/>
                    <a:pt x="39" y="13"/>
                    <a:pt x="37" y="13"/>
                  </a:cubicBezTo>
                  <a:cubicBezTo>
                    <a:pt x="34" y="13"/>
                    <a:pt x="29" y="14"/>
                    <a:pt x="24" y="14"/>
                  </a:cubicBezTo>
                  <a:cubicBezTo>
                    <a:pt x="21" y="14"/>
                    <a:pt x="19" y="14"/>
                    <a:pt x="16" y="13"/>
                  </a:cubicBezTo>
                  <a:cubicBezTo>
                    <a:pt x="14" y="13"/>
                    <a:pt x="12" y="13"/>
                    <a:pt x="10" y="13"/>
                  </a:cubicBezTo>
                  <a:cubicBezTo>
                    <a:pt x="9" y="12"/>
                    <a:pt x="8" y="12"/>
                    <a:pt x="8" y="12"/>
                  </a:cubicBezTo>
                  <a:cubicBezTo>
                    <a:pt x="7" y="12"/>
                    <a:pt x="6" y="11"/>
                    <a:pt x="6" y="11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4" y="11"/>
                    <a:pt x="4" y="10"/>
                    <a:pt x="4" y="10"/>
                  </a:cubicBezTo>
                  <a:cubicBezTo>
                    <a:pt x="4" y="10"/>
                    <a:pt x="4" y="11"/>
                    <a:pt x="5" y="11"/>
                  </a:cubicBezTo>
                  <a:cubicBezTo>
                    <a:pt x="5" y="11"/>
                    <a:pt x="5" y="11"/>
                    <a:pt x="6" y="11"/>
                  </a:cubicBezTo>
                  <a:cubicBezTo>
                    <a:pt x="6" y="12"/>
                    <a:pt x="7" y="12"/>
                    <a:pt x="8" y="12"/>
                  </a:cubicBezTo>
                  <a:cubicBezTo>
                    <a:pt x="8" y="12"/>
                    <a:pt x="9" y="13"/>
                    <a:pt x="10" y="13"/>
                  </a:cubicBezTo>
                  <a:cubicBezTo>
                    <a:pt x="12" y="13"/>
                    <a:pt x="14" y="14"/>
                    <a:pt x="16" y="14"/>
                  </a:cubicBezTo>
                  <a:cubicBezTo>
                    <a:pt x="19" y="14"/>
                    <a:pt x="21" y="15"/>
                    <a:pt x="24" y="15"/>
                  </a:cubicBezTo>
                  <a:cubicBezTo>
                    <a:pt x="29" y="15"/>
                    <a:pt x="34" y="15"/>
                    <a:pt x="37" y="15"/>
                  </a:cubicBezTo>
                  <a:cubicBezTo>
                    <a:pt x="39" y="15"/>
                    <a:pt x="41" y="15"/>
                    <a:pt x="42" y="15"/>
                  </a:cubicBezTo>
                  <a:cubicBezTo>
                    <a:pt x="42" y="15"/>
                    <a:pt x="42" y="15"/>
                    <a:pt x="43" y="15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2" y="16"/>
                    <a:pt x="36" y="19"/>
                    <a:pt x="29" y="21"/>
                  </a:cubicBezTo>
                  <a:cubicBezTo>
                    <a:pt x="21" y="22"/>
                    <a:pt x="11" y="23"/>
                    <a:pt x="1" y="12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1" y="10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3" y="8"/>
                    <a:pt x="5" y="6"/>
                  </a:cubicBezTo>
                  <a:cubicBezTo>
                    <a:pt x="7" y="5"/>
                    <a:pt x="10" y="3"/>
                    <a:pt x="14" y="2"/>
                  </a:cubicBezTo>
                  <a:cubicBezTo>
                    <a:pt x="18" y="1"/>
                    <a:pt x="23" y="0"/>
                    <a:pt x="28" y="1"/>
                  </a:cubicBezTo>
                  <a:cubicBezTo>
                    <a:pt x="33" y="3"/>
                    <a:pt x="38" y="6"/>
                    <a:pt x="42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106" name="Freeform 609"/>
            <p:cNvSpPr>
              <a:spLocks/>
            </p:cNvSpPr>
            <p:nvPr/>
          </p:nvSpPr>
          <p:spPr bwMode="auto">
            <a:xfrm>
              <a:off x="522975" y="8529047"/>
              <a:ext cx="32204" cy="32203"/>
            </a:xfrm>
            <a:custGeom>
              <a:avLst/>
              <a:gdLst>
                <a:gd name="T0" fmla="*/ 28 w 29"/>
                <a:gd name="T1" fmla="*/ 3 h 29"/>
                <a:gd name="T2" fmla="*/ 29 w 29"/>
                <a:gd name="T3" fmla="*/ 3 h 29"/>
                <a:gd name="T4" fmla="*/ 28 w 29"/>
                <a:gd name="T5" fmla="*/ 3 h 29"/>
                <a:gd name="T6" fmla="*/ 24 w 29"/>
                <a:gd name="T7" fmla="*/ 5 h 29"/>
                <a:gd name="T8" fmla="*/ 13 w 29"/>
                <a:gd name="T9" fmla="*/ 11 h 29"/>
                <a:gd name="T10" fmla="*/ 11 w 29"/>
                <a:gd name="T11" fmla="*/ 14 h 29"/>
                <a:gd name="T12" fmla="*/ 9 w 29"/>
                <a:gd name="T13" fmla="*/ 16 h 29"/>
                <a:gd name="T14" fmla="*/ 6 w 29"/>
                <a:gd name="T15" fmla="*/ 21 h 29"/>
                <a:gd name="T16" fmla="*/ 5 w 29"/>
                <a:gd name="T17" fmla="*/ 23 h 29"/>
                <a:gd name="T18" fmla="*/ 4 w 29"/>
                <a:gd name="T19" fmla="*/ 25 h 29"/>
                <a:gd name="T20" fmla="*/ 4 w 29"/>
                <a:gd name="T21" fmla="*/ 26 h 29"/>
                <a:gd name="T22" fmla="*/ 4 w 29"/>
                <a:gd name="T23" fmla="*/ 26 h 29"/>
                <a:gd name="T24" fmla="*/ 4 w 29"/>
                <a:gd name="T25" fmla="*/ 26 h 29"/>
                <a:gd name="T26" fmla="*/ 4 w 29"/>
                <a:gd name="T27" fmla="*/ 25 h 29"/>
                <a:gd name="T28" fmla="*/ 5 w 29"/>
                <a:gd name="T29" fmla="*/ 23 h 29"/>
                <a:gd name="T30" fmla="*/ 5 w 29"/>
                <a:gd name="T31" fmla="*/ 21 h 29"/>
                <a:gd name="T32" fmla="*/ 8 w 29"/>
                <a:gd name="T33" fmla="*/ 16 h 29"/>
                <a:gd name="T34" fmla="*/ 10 w 29"/>
                <a:gd name="T35" fmla="*/ 13 h 29"/>
                <a:gd name="T36" fmla="*/ 13 w 29"/>
                <a:gd name="T37" fmla="*/ 11 h 29"/>
                <a:gd name="T38" fmla="*/ 23 w 29"/>
                <a:gd name="T39" fmla="*/ 3 h 29"/>
                <a:gd name="T40" fmla="*/ 27 w 29"/>
                <a:gd name="T41" fmla="*/ 1 h 29"/>
                <a:gd name="T42" fmla="*/ 28 w 29"/>
                <a:gd name="T43" fmla="*/ 1 h 29"/>
                <a:gd name="T44" fmla="*/ 27 w 29"/>
                <a:gd name="T45" fmla="*/ 1 h 29"/>
                <a:gd name="T46" fmla="*/ 22 w 29"/>
                <a:gd name="T47" fmla="*/ 1 h 29"/>
                <a:gd name="T48" fmla="*/ 13 w 29"/>
                <a:gd name="T49" fmla="*/ 3 h 29"/>
                <a:gd name="T50" fmla="*/ 8 w 29"/>
                <a:gd name="T51" fmla="*/ 6 h 29"/>
                <a:gd name="T52" fmla="*/ 4 w 29"/>
                <a:gd name="T53" fmla="*/ 11 h 29"/>
                <a:gd name="T54" fmla="*/ 2 w 29"/>
                <a:gd name="T55" fmla="*/ 27 h 29"/>
                <a:gd name="T56" fmla="*/ 2 w 29"/>
                <a:gd name="T57" fmla="*/ 28 h 29"/>
                <a:gd name="T58" fmla="*/ 2 w 29"/>
                <a:gd name="T59" fmla="*/ 29 h 29"/>
                <a:gd name="T60" fmla="*/ 4 w 29"/>
                <a:gd name="T61" fmla="*/ 29 h 29"/>
                <a:gd name="T62" fmla="*/ 14 w 29"/>
                <a:gd name="T63" fmla="*/ 27 h 29"/>
                <a:gd name="T64" fmla="*/ 28 w 29"/>
                <a:gd name="T6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9" h="29">
                  <a:moveTo>
                    <a:pt x="28" y="3"/>
                  </a:moveTo>
                  <a:cubicBezTo>
                    <a:pt x="29" y="3"/>
                    <a:pt x="29" y="3"/>
                    <a:pt x="29" y="3"/>
                  </a:cubicBezTo>
                  <a:cubicBezTo>
                    <a:pt x="28" y="3"/>
                    <a:pt x="28" y="3"/>
                    <a:pt x="28" y="3"/>
                  </a:cubicBezTo>
                  <a:cubicBezTo>
                    <a:pt x="27" y="4"/>
                    <a:pt x="25" y="4"/>
                    <a:pt x="24" y="5"/>
                  </a:cubicBezTo>
                  <a:cubicBezTo>
                    <a:pt x="21" y="6"/>
                    <a:pt x="17" y="9"/>
                    <a:pt x="13" y="11"/>
                  </a:cubicBezTo>
                  <a:cubicBezTo>
                    <a:pt x="13" y="12"/>
                    <a:pt x="12" y="13"/>
                    <a:pt x="11" y="14"/>
                  </a:cubicBezTo>
                  <a:cubicBezTo>
                    <a:pt x="10" y="14"/>
                    <a:pt x="9" y="15"/>
                    <a:pt x="9" y="16"/>
                  </a:cubicBezTo>
                  <a:cubicBezTo>
                    <a:pt x="7" y="18"/>
                    <a:pt x="6" y="19"/>
                    <a:pt x="6" y="21"/>
                  </a:cubicBezTo>
                  <a:cubicBezTo>
                    <a:pt x="5" y="22"/>
                    <a:pt x="5" y="22"/>
                    <a:pt x="5" y="23"/>
                  </a:cubicBezTo>
                  <a:cubicBezTo>
                    <a:pt x="5" y="24"/>
                    <a:pt x="4" y="24"/>
                    <a:pt x="4" y="25"/>
                  </a:cubicBezTo>
                  <a:cubicBezTo>
                    <a:pt x="4" y="25"/>
                    <a:pt x="4" y="25"/>
                    <a:pt x="4" y="26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4" y="24"/>
                    <a:pt x="4" y="23"/>
                    <a:pt x="5" y="23"/>
                  </a:cubicBezTo>
                  <a:cubicBezTo>
                    <a:pt x="5" y="22"/>
                    <a:pt x="5" y="21"/>
                    <a:pt x="5" y="21"/>
                  </a:cubicBezTo>
                  <a:cubicBezTo>
                    <a:pt x="6" y="19"/>
                    <a:pt x="7" y="17"/>
                    <a:pt x="8" y="16"/>
                  </a:cubicBezTo>
                  <a:cubicBezTo>
                    <a:pt x="9" y="15"/>
                    <a:pt x="10" y="14"/>
                    <a:pt x="10" y="13"/>
                  </a:cubicBezTo>
                  <a:cubicBezTo>
                    <a:pt x="11" y="12"/>
                    <a:pt x="12" y="11"/>
                    <a:pt x="13" y="11"/>
                  </a:cubicBezTo>
                  <a:cubicBezTo>
                    <a:pt x="16" y="8"/>
                    <a:pt x="20" y="5"/>
                    <a:pt x="23" y="3"/>
                  </a:cubicBezTo>
                  <a:cubicBezTo>
                    <a:pt x="25" y="2"/>
                    <a:pt x="26" y="2"/>
                    <a:pt x="27" y="1"/>
                  </a:cubicBezTo>
                  <a:cubicBezTo>
                    <a:pt x="27" y="1"/>
                    <a:pt x="27" y="1"/>
                    <a:pt x="28" y="1"/>
                  </a:cubicBezTo>
                  <a:cubicBezTo>
                    <a:pt x="27" y="1"/>
                    <a:pt x="27" y="1"/>
                    <a:pt x="27" y="1"/>
                  </a:cubicBezTo>
                  <a:cubicBezTo>
                    <a:pt x="26" y="1"/>
                    <a:pt x="25" y="0"/>
                    <a:pt x="22" y="1"/>
                  </a:cubicBezTo>
                  <a:cubicBezTo>
                    <a:pt x="20" y="1"/>
                    <a:pt x="17" y="1"/>
                    <a:pt x="13" y="3"/>
                  </a:cubicBezTo>
                  <a:cubicBezTo>
                    <a:pt x="12" y="3"/>
                    <a:pt x="10" y="4"/>
                    <a:pt x="8" y="6"/>
                  </a:cubicBezTo>
                  <a:cubicBezTo>
                    <a:pt x="7" y="7"/>
                    <a:pt x="5" y="9"/>
                    <a:pt x="4" y="11"/>
                  </a:cubicBezTo>
                  <a:cubicBezTo>
                    <a:pt x="1" y="15"/>
                    <a:pt x="0" y="20"/>
                    <a:pt x="2" y="27"/>
                  </a:cubicBezTo>
                  <a:cubicBezTo>
                    <a:pt x="2" y="28"/>
                    <a:pt x="2" y="28"/>
                    <a:pt x="2" y="28"/>
                  </a:cubicBezTo>
                  <a:cubicBezTo>
                    <a:pt x="2" y="28"/>
                    <a:pt x="2" y="29"/>
                    <a:pt x="2" y="29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4" y="29"/>
                    <a:pt x="9" y="29"/>
                    <a:pt x="14" y="27"/>
                  </a:cubicBezTo>
                  <a:cubicBezTo>
                    <a:pt x="19" y="25"/>
                    <a:pt x="25" y="18"/>
                    <a:pt x="28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107" name="Freeform 610"/>
            <p:cNvSpPr>
              <a:spLocks/>
            </p:cNvSpPr>
            <p:nvPr/>
          </p:nvSpPr>
          <p:spPr bwMode="auto">
            <a:xfrm>
              <a:off x="508662" y="8502807"/>
              <a:ext cx="45323" cy="23854"/>
            </a:xfrm>
            <a:custGeom>
              <a:avLst/>
              <a:gdLst>
                <a:gd name="T0" fmla="*/ 41 w 41"/>
                <a:gd name="T1" fmla="*/ 18 h 22"/>
                <a:gd name="T2" fmla="*/ 41 w 41"/>
                <a:gd name="T3" fmla="*/ 18 h 22"/>
                <a:gd name="T4" fmla="*/ 40 w 41"/>
                <a:gd name="T5" fmla="*/ 18 h 22"/>
                <a:gd name="T6" fmla="*/ 36 w 41"/>
                <a:gd name="T7" fmla="*/ 17 h 22"/>
                <a:gd name="T8" fmla="*/ 23 w 41"/>
                <a:gd name="T9" fmla="*/ 14 h 22"/>
                <a:gd name="T10" fmla="*/ 19 w 41"/>
                <a:gd name="T11" fmla="*/ 13 h 22"/>
                <a:gd name="T12" fmla="*/ 16 w 41"/>
                <a:gd name="T13" fmla="*/ 12 h 22"/>
                <a:gd name="T14" fmla="*/ 10 w 41"/>
                <a:gd name="T15" fmla="*/ 9 h 22"/>
                <a:gd name="T16" fmla="*/ 7 w 41"/>
                <a:gd name="T17" fmla="*/ 8 h 22"/>
                <a:gd name="T18" fmla="*/ 6 w 41"/>
                <a:gd name="T19" fmla="*/ 7 h 22"/>
                <a:gd name="T20" fmla="*/ 5 w 41"/>
                <a:gd name="T21" fmla="*/ 6 h 22"/>
                <a:gd name="T22" fmla="*/ 5 w 41"/>
                <a:gd name="T23" fmla="*/ 6 h 22"/>
                <a:gd name="T24" fmla="*/ 5 w 41"/>
                <a:gd name="T25" fmla="*/ 6 h 22"/>
                <a:gd name="T26" fmla="*/ 6 w 41"/>
                <a:gd name="T27" fmla="*/ 7 h 22"/>
                <a:gd name="T28" fmla="*/ 7 w 41"/>
                <a:gd name="T29" fmla="*/ 8 h 22"/>
                <a:gd name="T30" fmla="*/ 9 w 41"/>
                <a:gd name="T31" fmla="*/ 10 h 22"/>
                <a:gd name="T32" fmla="*/ 15 w 41"/>
                <a:gd name="T33" fmla="*/ 12 h 22"/>
                <a:gd name="T34" fmla="*/ 22 w 41"/>
                <a:gd name="T35" fmla="*/ 15 h 22"/>
                <a:gd name="T36" fmla="*/ 35 w 41"/>
                <a:gd name="T37" fmla="*/ 19 h 22"/>
                <a:gd name="T38" fmla="*/ 40 w 41"/>
                <a:gd name="T39" fmla="*/ 20 h 22"/>
                <a:gd name="T40" fmla="*/ 40 w 41"/>
                <a:gd name="T41" fmla="*/ 20 h 22"/>
                <a:gd name="T42" fmla="*/ 39 w 41"/>
                <a:gd name="T43" fmla="*/ 21 h 22"/>
                <a:gd name="T44" fmla="*/ 35 w 41"/>
                <a:gd name="T45" fmla="*/ 21 h 22"/>
                <a:gd name="T46" fmla="*/ 26 w 41"/>
                <a:gd name="T47" fmla="*/ 22 h 22"/>
                <a:gd name="T48" fmla="*/ 19 w 41"/>
                <a:gd name="T49" fmla="*/ 21 h 22"/>
                <a:gd name="T50" fmla="*/ 13 w 41"/>
                <a:gd name="T51" fmla="*/ 19 h 22"/>
                <a:gd name="T52" fmla="*/ 1 w 41"/>
                <a:gd name="T53" fmla="*/ 6 h 22"/>
                <a:gd name="T54" fmla="*/ 1 w 41"/>
                <a:gd name="T55" fmla="*/ 5 h 22"/>
                <a:gd name="T56" fmla="*/ 1 w 41"/>
                <a:gd name="T57" fmla="*/ 4 h 22"/>
                <a:gd name="T58" fmla="*/ 2 w 41"/>
                <a:gd name="T59" fmla="*/ 4 h 22"/>
                <a:gd name="T60" fmla="*/ 6 w 41"/>
                <a:gd name="T61" fmla="*/ 2 h 22"/>
                <a:gd name="T62" fmla="*/ 16 w 41"/>
                <a:gd name="T63" fmla="*/ 0 h 22"/>
                <a:gd name="T64" fmla="*/ 41 w 41"/>
                <a:gd name="T65" fmla="*/ 18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1" h="22">
                  <a:moveTo>
                    <a:pt x="41" y="18"/>
                  </a:moveTo>
                  <a:cubicBezTo>
                    <a:pt x="41" y="18"/>
                    <a:pt x="41" y="18"/>
                    <a:pt x="41" y="18"/>
                  </a:cubicBezTo>
                  <a:cubicBezTo>
                    <a:pt x="41" y="18"/>
                    <a:pt x="40" y="18"/>
                    <a:pt x="40" y="18"/>
                  </a:cubicBezTo>
                  <a:cubicBezTo>
                    <a:pt x="39" y="18"/>
                    <a:pt x="38" y="18"/>
                    <a:pt x="36" y="17"/>
                  </a:cubicBezTo>
                  <a:cubicBezTo>
                    <a:pt x="32" y="16"/>
                    <a:pt x="27" y="15"/>
                    <a:pt x="23" y="14"/>
                  </a:cubicBezTo>
                  <a:cubicBezTo>
                    <a:pt x="21" y="14"/>
                    <a:pt x="20" y="13"/>
                    <a:pt x="19" y="13"/>
                  </a:cubicBezTo>
                  <a:cubicBezTo>
                    <a:pt x="18" y="12"/>
                    <a:pt x="17" y="12"/>
                    <a:pt x="16" y="12"/>
                  </a:cubicBezTo>
                  <a:cubicBezTo>
                    <a:pt x="13" y="11"/>
                    <a:pt x="11" y="10"/>
                    <a:pt x="10" y="9"/>
                  </a:cubicBezTo>
                  <a:cubicBezTo>
                    <a:pt x="9" y="9"/>
                    <a:pt x="8" y="8"/>
                    <a:pt x="7" y="8"/>
                  </a:cubicBezTo>
                  <a:cubicBezTo>
                    <a:pt x="7" y="8"/>
                    <a:pt x="6" y="7"/>
                    <a:pt x="6" y="7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5" y="6"/>
                    <a:pt x="5" y="6"/>
                    <a:pt x="6" y="7"/>
                  </a:cubicBezTo>
                  <a:cubicBezTo>
                    <a:pt x="6" y="7"/>
                    <a:pt x="7" y="8"/>
                    <a:pt x="7" y="8"/>
                  </a:cubicBezTo>
                  <a:cubicBezTo>
                    <a:pt x="8" y="9"/>
                    <a:pt x="9" y="9"/>
                    <a:pt x="9" y="10"/>
                  </a:cubicBezTo>
                  <a:cubicBezTo>
                    <a:pt x="11" y="11"/>
                    <a:pt x="13" y="12"/>
                    <a:pt x="15" y="12"/>
                  </a:cubicBezTo>
                  <a:cubicBezTo>
                    <a:pt x="17" y="13"/>
                    <a:pt x="20" y="14"/>
                    <a:pt x="22" y="15"/>
                  </a:cubicBezTo>
                  <a:cubicBezTo>
                    <a:pt x="27" y="17"/>
                    <a:pt x="32" y="18"/>
                    <a:pt x="35" y="19"/>
                  </a:cubicBezTo>
                  <a:cubicBezTo>
                    <a:pt x="37" y="19"/>
                    <a:pt x="39" y="20"/>
                    <a:pt x="40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39" y="21"/>
                    <a:pt x="39" y="21"/>
                    <a:pt x="39" y="21"/>
                  </a:cubicBezTo>
                  <a:cubicBezTo>
                    <a:pt x="39" y="21"/>
                    <a:pt x="37" y="21"/>
                    <a:pt x="35" y="21"/>
                  </a:cubicBezTo>
                  <a:cubicBezTo>
                    <a:pt x="33" y="22"/>
                    <a:pt x="29" y="22"/>
                    <a:pt x="26" y="22"/>
                  </a:cubicBezTo>
                  <a:cubicBezTo>
                    <a:pt x="24" y="22"/>
                    <a:pt x="22" y="22"/>
                    <a:pt x="19" y="21"/>
                  </a:cubicBezTo>
                  <a:cubicBezTo>
                    <a:pt x="17" y="21"/>
                    <a:pt x="15" y="20"/>
                    <a:pt x="13" y="19"/>
                  </a:cubicBezTo>
                  <a:cubicBezTo>
                    <a:pt x="9" y="17"/>
                    <a:pt x="4" y="13"/>
                    <a:pt x="1" y="6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0" y="5"/>
                    <a:pt x="1" y="5"/>
                    <a:pt x="1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4" y="3"/>
                    <a:pt x="6" y="2"/>
                  </a:cubicBezTo>
                  <a:cubicBezTo>
                    <a:pt x="9" y="1"/>
                    <a:pt x="12" y="0"/>
                    <a:pt x="16" y="0"/>
                  </a:cubicBezTo>
                  <a:cubicBezTo>
                    <a:pt x="24" y="0"/>
                    <a:pt x="35" y="3"/>
                    <a:pt x="41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108" name="Freeform 611"/>
            <p:cNvSpPr>
              <a:spLocks/>
            </p:cNvSpPr>
            <p:nvPr/>
          </p:nvSpPr>
          <p:spPr bwMode="auto">
            <a:xfrm>
              <a:off x="563527" y="8530240"/>
              <a:ext cx="34589" cy="27432"/>
            </a:xfrm>
            <a:custGeom>
              <a:avLst/>
              <a:gdLst>
                <a:gd name="T0" fmla="*/ 32 w 32"/>
                <a:gd name="T1" fmla="*/ 5 h 25"/>
                <a:gd name="T2" fmla="*/ 32 w 32"/>
                <a:gd name="T3" fmla="*/ 4 h 25"/>
                <a:gd name="T4" fmla="*/ 31 w 32"/>
                <a:gd name="T5" fmla="*/ 5 h 25"/>
                <a:gd name="T6" fmla="*/ 27 w 32"/>
                <a:gd name="T7" fmla="*/ 5 h 25"/>
                <a:gd name="T8" fmla="*/ 15 w 32"/>
                <a:gd name="T9" fmla="*/ 9 h 25"/>
                <a:gd name="T10" fmla="*/ 5 w 32"/>
                <a:gd name="T11" fmla="*/ 16 h 25"/>
                <a:gd name="T12" fmla="*/ 4 w 32"/>
                <a:gd name="T13" fmla="*/ 17 h 25"/>
                <a:gd name="T14" fmla="*/ 3 w 32"/>
                <a:gd name="T15" fmla="*/ 19 h 25"/>
                <a:gd name="T16" fmla="*/ 3 w 32"/>
                <a:gd name="T17" fmla="*/ 20 h 25"/>
                <a:gd name="T18" fmla="*/ 2 w 32"/>
                <a:gd name="T19" fmla="*/ 20 h 25"/>
                <a:gd name="T20" fmla="*/ 3 w 32"/>
                <a:gd name="T21" fmla="*/ 20 h 25"/>
                <a:gd name="T22" fmla="*/ 3 w 32"/>
                <a:gd name="T23" fmla="*/ 19 h 25"/>
                <a:gd name="T24" fmla="*/ 4 w 32"/>
                <a:gd name="T25" fmla="*/ 17 h 25"/>
                <a:gd name="T26" fmla="*/ 5 w 32"/>
                <a:gd name="T27" fmla="*/ 15 h 25"/>
                <a:gd name="T28" fmla="*/ 15 w 32"/>
                <a:gd name="T29" fmla="*/ 8 h 25"/>
                <a:gd name="T30" fmla="*/ 21 w 32"/>
                <a:gd name="T31" fmla="*/ 5 h 25"/>
                <a:gd name="T32" fmla="*/ 27 w 32"/>
                <a:gd name="T33" fmla="*/ 3 h 25"/>
                <a:gd name="T34" fmla="*/ 31 w 32"/>
                <a:gd name="T35" fmla="*/ 2 h 25"/>
                <a:gd name="T36" fmla="*/ 32 w 32"/>
                <a:gd name="T37" fmla="*/ 2 h 25"/>
                <a:gd name="T38" fmla="*/ 31 w 32"/>
                <a:gd name="T39" fmla="*/ 2 h 25"/>
                <a:gd name="T40" fmla="*/ 27 w 32"/>
                <a:gd name="T41" fmla="*/ 1 h 25"/>
                <a:gd name="T42" fmla="*/ 18 w 32"/>
                <a:gd name="T43" fmla="*/ 0 h 25"/>
                <a:gd name="T44" fmla="*/ 0 w 32"/>
                <a:gd name="T45" fmla="*/ 21 h 25"/>
                <a:gd name="T46" fmla="*/ 0 w 32"/>
                <a:gd name="T47" fmla="*/ 22 h 25"/>
                <a:gd name="T48" fmla="*/ 0 w 32"/>
                <a:gd name="T49" fmla="*/ 23 h 25"/>
                <a:gd name="T50" fmla="*/ 1 w 32"/>
                <a:gd name="T51" fmla="*/ 23 h 25"/>
                <a:gd name="T52" fmla="*/ 11 w 32"/>
                <a:gd name="T53" fmla="*/ 24 h 25"/>
                <a:gd name="T54" fmla="*/ 16 w 32"/>
                <a:gd name="T55" fmla="*/ 22 h 25"/>
                <a:gd name="T56" fmla="*/ 21 w 32"/>
                <a:gd name="T57" fmla="*/ 19 h 25"/>
                <a:gd name="T58" fmla="*/ 32 w 32"/>
                <a:gd name="T59" fmla="*/ 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2" h="25">
                  <a:moveTo>
                    <a:pt x="32" y="5"/>
                  </a:moveTo>
                  <a:cubicBezTo>
                    <a:pt x="32" y="4"/>
                    <a:pt x="32" y="4"/>
                    <a:pt x="32" y="4"/>
                  </a:cubicBezTo>
                  <a:cubicBezTo>
                    <a:pt x="32" y="4"/>
                    <a:pt x="32" y="4"/>
                    <a:pt x="31" y="5"/>
                  </a:cubicBezTo>
                  <a:cubicBezTo>
                    <a:pt x="30" y="5"/>
                    <a:pt x="29" y="5"/>
                    <a:pt x="27" y="5"/>
                  </a:cubicBezTo>
                  <a:cubicBezTo>
                    <a:pt x="24" y="6"/>
                    <a:pt x="19" y="7"/>
                    <a:pt x="15" y="9"/>
                  </a:cubicBezTo>
                  <a:cubicBezTo>
                    <a:pt x="11" y="11"/>
                    <a:pt x="8" y="13"/>
                    <a:pt x="5" y="16"/>
                  </a:cubicBezTo>
                  <a:cubicBezTo>
                    <a:pt x="5" y="16"/>
                    <a:pt x="4" y="17"/>
                    <a:pt x="4" y="17"/>
                  </a:cubicBezTo>
                  <a:cubicBezTo>
                    <a:pt x="4" y="18"/>
                    <a:pt x="3" y="18"/>
                    <a:pt x="3" y="19"/>
                  </a:cubicBezTo>
                  <a:cubicBezTo>
                    <a:pt x="3" y="19"/>
                    <a:pt x="3" y="20"/>
                    <a:pt x="3" y="20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2" y="20"/>
                    <a:pt x="2" y="20"/>
                    <a:pt x="3" y="20"/>
                  </a:cubicBezTo>
                  <a:cubicBezTo>
                    <a:pt x="3" y="20"/>
                    <a:pt x="3" y="19"/>
                    <a:pt x="3" y="19"/>
                  </a:cubicBezTo>
                  <a:cubicBezTo>
                    <a:pt x="3" y="18"/>
                    <a:pt x="3" y="18"/>
                    <a:pt x="4" y="17"/>
                  </a:cubicBezTo>
                  <a:cubicBezTo>
                    <a:pt x="4" y="17"/>
                    <a:pt x="5" y="16"/>
                    <a:pt x="5" y="15"/>
                  </a:cubicBezTo>
                  <a:cubicBezTo>
                    <a:pt x="7" y="13"/>
                    <a:pt x="11" y="10"/>
                    <a:pt x="15" y="8"/>
                  </a:cubicBezTo>
                  <a:cubicBezTo>
                    <a:pt x="17" y="7"/>
                    <a:pt x="19" y="6"/>
                    <a:pt x="21" y="5"/>
                  </a:cubicBezTo>
                  <a:cubicBezTo>
                    <a:pt x="23" y="4"/>
                    <a:pt x="25" y="4"/>
                    <a:pt x="27" y="3"/>
                  </a:cubicBezTo>
                  <a:cubicBezTo>
                    <a:pt x="29" y="3"/>
                    <a:pt x="30" y="3"/>
                    <a:pt x="31" y="2"/>
                  </a:cubicBezTo>
                  <a:cubicBezTo>
                    <a:pt x="31" y="2"/>
                    <a:pt x="32" y="2"/>
                    <a:pt x="32" y="2"/>
                  </a:cubicBezTo>
                  <a:cubicBezTo>
                    <a:pt x="31" y="2"/>
                    <a:pt x="31" y="2"/>
                    <a:pt x="31" y="2"/>
                  </a:cubicBezTo>
                  <a:cubicBezTo>
                    <a:pt x="31" y="2"/>
                    <a:pt x="29" y="1"/>
                    <a:pt x="27" y="1"/>
                  </a:cubicBezTo>
                  <a:cubicBezTo>
                    <a:pt x="24" y="0"/>
                    <a:pt x="21" y="0"/>
                    <a:pt x="18" y="0"/>
                  </a:cubicBezTo>
                  <a:cubicBezTo>
                    <a:pt x="10" y="2"/>
                    <a:pt x="1" y="6"/>
                    <a:pt x="0" y="21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3"/>
                  </a:cubicBezTo>
                  <a:cubicBezTo>
                    <a:pt x="1" y="23"/>
                    <a:pt x="1" y="23"/>
                    <a:pt x="1" y="23"/>
                  </a:cubicBezTo>
                  <a:cubicBezTo>
                    <a:pt x="1" y="23"/>
                    <a:pt x="6" y="25"/>
                    <a:pt x="11" y="24"/>
                  </a:cubicBezTo>
                  <a:cubicBezTo>
                    <a:pt x="13" y="23"/>
                    <a:pt x="14" y="23"/>
                    <a:pt x="16" y="22"/>
                  </a:cubicBezTo>
                  <a:cubicBezTo>
                    <a:pt x="18" y="21"/>
                    <a:pt x="19" y="20"/>
                    <a:pt x="21" y="19"/>
                  </a:cubicBezTo>
                  <a:cubicBezTo>
                    <a:pt x="25" y="16"/>
                    <a:pt x="28" y="12"/>
                    <a:pt x="32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109" name="Freeform 612"/>
            <p:cNvSpPr>
              <a:spLocks/>
            </p:cNvSpPr>
            <p:nvPr/>
          </p:nvSpPr>
          <p:spPr bwMode="auto">
            <a:xfrm>
              <a:off x="561142" y="8496844"/>
              <a:ext cx="39360" cy="31011"/>
            </a:xfrm>
            <a:custGeom>
              <a:avLst/>
              <a:gdLst>
                <a:gd name="T0" fmla="*/ 36 w 36"/>
                <a:gd name="T1" fmla="*/ 25 h 28"/>
                <a:gd name="T2" fmla="*/ 36 w 36"/>
                <a:gd name="T3" fmla="*/ 26 h 28"/>
                <a:gd name="T4" fmla="*/ 35 w 36"/>
                <a:gd name="T5" fmla="*/ 26 h 28"/>
                <a:gd name="T6" fmla="*/ 31 w 36"/>
                <a:gd name="T7" fmla="*/ 24 h 28"/>
                <a:gd name="T8" fmla="*/ 19 w 36"/>
                <a:gd name="T9" fmla="*/ 17 h 28"/>
                <a:gd name="T10" fmla="*/ 8 w 36"/>
                <a:gd name="T11" fmla="*/ 9 h 28"/>
                <a:gd name="T12" fmla="*/ 6 w 36"/>
                <a:gd name="T13" fmla="*/ 7 h 28"/>
                <a:gd name="T14" fmla="*/ 5 w 36"/>
                <a:gd name="T15" fmla="*/ 5 h 28"/>
                <a:gd name="T16" fmla="*/ 5 w 36"/>
                <a:gd name="T17" fmla="*/ 4 h 28"/>
                <a:gd name="T18" fmla="*/ 4 w 36"/>
                <a:gd name="T19" fmla="*/ 4 h 28"/>
                <a:gd name="T20" fmla="*/ 5 w 36"/>
                <a:gd name="T21" fmla="*/ 4 h 28"/>
                <a:gd name="T22" fmla="*/ 5 w 36"/>
                <a:gd name="T23" fmla="*/ 5 h 28"/>
                <a:gd name="T24" fmla="*/ 6 w 36"/>
                <a:gd name="T25" fmla="*/ 7 h 28"/>
                <a:gd name="T26" fmla="*/ 8 w 36"/>
                <a:gd name="T27" fmla="*/ 9 h 28"/>
                <a:gd name="T28" fmla="*/ 19 w 36"/>
                <a:gd name="T29" fmla="*/ 18 h 28"/>
                <a:gd name="T30" fmla="*/ 25 w 36"/>
                <a:gd name="T31" fmla="*/ 22 h 28"/>
                <a:gd name="T32" fmla="*/ 30 w 36"/>
                <a:gd name="T33" fmla="*/ 25 h 28"/>
                <a:gd name="T34" fmla="*/ 34 w 36"/>
                <a:gd name="T35" fmla="*/ 28 h 28"/>
                <a:gd name="T36" fmla="*/ 35 w 36"/>
                <a:gd name="T37" fmla="*/ 28 h 28"/>
                <a:gd name="T38" fmla="*/ 34 w 36"/>
                <a:gd name="T39" fmla="*/ 28 h 28"/>
                <a:gd name="T40" fmla="*/ 20 w 36"/>
                <a:gd name="T41" fmla="*/ 26 h 28"/>
                <a:gd name="T42" fmla="*/ 1 w 36"/>
                <a:gd name="T43" fmla="*/ 4 h 28"/>
                <a:gd name="T44" fmla="*/ 1 w 36"/>
                <a:gd name="T45" fmla="*/ 3 h 28"/>
                <a:gd name="T46" fmla="*/ 1 w 36"/>
                <a:gd name="T47" fmla="*/ 2 h 28"/>
                <a:gd name="T48" fmla="*/ 3 w 36"/>
                <a:gd name="T49" fmla="*/ 2 h 28"/>
                <a:gd name="T50" fmla="*/ 17 w 36"/>
                <a:gd name="T51" fmla="*/ 2 h 28"/>
                <a:gd name="T52" fmla="*/ 23 w 36"/>
                <a:gd name="T53" fmla="*/ 4 h 28"/>
                <a:gd name="T54" fmla="*/ 29 w 36"/>
                <a:gd name="T55" fmla="*/ 9 h 28"/>
                <a:gd name="T56" fmla="*/ 36 w 36"/>
                <a:gd name="T57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6" h="28">
                  <a:moveTo>
                    <a:pt x="36" y="25"/>
                  </a:moveTo>
                  <a:cubicBezTo>
                    <a:pt x="36" y="26"/>
                    <a:pt x="36" y="26"/>
                    <a:pt x="36" y="26"/>
                  </a:cubicBezTo>
                  <a:cubicBezTo>
                    <a:pt x="36" y="26"/>
                    <a:pt x="35" y="26"/>
                    <a:pt x="35" y="26"/>
                  </a:cubicBezTo>
                  <a:cubicBezTo>
                    <a:pt x="34" y="25"/>
                    <a:pt x="33" y="25"/>
                    <a:pt x="31" y="24"/>
                  </a:cubicBezTo>
                  <a:cubicBezTo>
                    <a:pt x="28" y="22"/>
                    <a:pt x="24" y="19"/>
                    <a:pt x="19" y="17"/>
                  </a:cubicBezTo>
                  <a:cubicBezTo>
                    <a:pt x="15" y="15"/>
                    <a:pt x="11" y="12"/>
                    <a:pt x="8" y="9"/>
                  </a:cubicBezTo>
                  <a:cubicBezTo>
                    <a:pt x="7" y="8"/>
                    <a:pt x="7" y="8"/>
                    <a:pt x="6" y="7"/>
                  </a:cubicBezTo>
                  <a:cubicBezTo>
                    <a:pt x="6" y="6"/>
                    <a:pt x="5" y="6"/>
                    <a:pt x="5" y="5"/>
                  </a:cubicBezTo>
                  <a:cubicBezTo>
                    <a:pt x="5" y="5"/>
                    <a:pt x="5" y="5"/>
                    <a:pt x="5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5" y="4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6"/>
                    <a:pt x="6" y="7"/>
                    <a:pt x="6" y="7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10" y="12"/>
                    <a:pt x="15" y="15"/>
                    <a:pt x="19" y="18"/>
                  </a:cubicBezTo>
                  <a:cubicBezTo>
                    <a:pt x="21" y="19"/>
                    <a:pt x="23" y="21"/>
                    <a:pt x="25" y="22"/>
                  </a:cubicBezTo>
                  <a:cubicBezTo>
                    <a:pt x="27" y="23"/>
                    <a:pt x="29" y="24"/>
                    <a:pt x="30" y="25"/>
                  </a:cubicBezTo>
                  <a:cubicBezTo>
                    <a:pt x="32" y="26"/>
                    <a:pt x="33" y="27"/>
                    <a:pt x="34" y="28"/>
                  </a:cubicBezTo>
                  <a:cubicBezTo>
                    <a:pt x="34" y="28"/>
                    <a:pt x="35" y="28"/>
                    <a:pt x="35" y="28"/>
                  </a:cubicBezTo>
                  <a:cubicBezTo>
                    <a:pt x="34" y="28"/>
                    <a:pt x="34" y="28"/>
                    <a:pt x="34" y="28"/>
                  </a:cubicBezTo>
                  <a:cubicBezTo>
                    <a:pt x="33" y="28"/>
                    <a:pt x="27" y="28"/>
                    <a:pt x="20" y="26"/>
                  </a:cubicBezTo>
                  <a:cubicBezTo>
                    <a:pt x="13" y="24"/>
                    <a:pt x="3" y="18"/>
                    <a:pt x="1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0" y="3"/>
                    <a:pt x="1" y="2"/>
                    <a:pt x="1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1"/>
                    <a:pt x="9" y="0"/>
                    <a:pt x="17" y="2"/>
                  </a:cubicBezTo>
                  <a:cubicBezTo>
                    <a:pt x="19" y="2"/>
                    <a:pt x="21" y="3"/>
                    <a:pt x="23" y="4"/>
                  </a:cubicBezTo>
                  <a:cubicBezTo>
                    <a:pt x="25" y="5"/>
                    <a:pt x="27" y="7"/>
                    <a:pt x="29" y="9"/>
                  </a:cubicBezTo>
                  <a:cubicBezTo>
                    <a:pt x="32" y="12"/>
                    <a:pt x="35" y="18"/>
                    <a:pt x="36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110" name="Freeform 613"/>
            <p:cNvSpPr>
              <a:spLocks/>
            </p:cNvSpPr>
            <p:nvPr/>
          </p:nvSpPr>
          <p:spPr bwMode="auto">
            <a:xfrm>
              <a:off x="600501" y="8539782"/>
              <a:ext cx="40552" cy="25047"/>
            </a:xfrm>
            <a:custGeom>
              <a:avLst/>
              <a:gdLst>
                <a:gd name="T0" fmla="*/ 35 w 36"/>
                <a:gd name="T1" fmla="*/ 9 h 22"/>
                <a:gd name="T2" fmla="*/ 36 w 36"/>
                <a:gd name="T3" fmla="*/ 9 h 22"/>
                <a:gd name="T4" fmla="*/ 35 w 36"/>
                <a:gd name="T5" fmla="*/ 9 h 22"/>
                <a:gd name="T6" fmla="*/ 31 w 36"/>
                <a:gd name="T7" fmla="*/ 8 h 22"/>
                <a:gd name="T8" fmla="*/ 25 w 36"/>
                <a:gd name="T9" fmla="*/ 8 h 22"/>
                <a:gd name="T10" fmla="*/ 18 w 36"/>
                <a:gd name="T11" fmla="*/ 8 h 22"/>
                <a:gd name="T12" fmla="*/ 7 w 36"/>
                <a:gd name="T13" fmla="*/ 12 h 22"/>
                <a:gd name="T14" fmla="*/ 5 w 36"/>
                <a:gd name="T15" fmla="*/ 14 h 22"/>
                <a:gd name="T16" fmla="*/ 4 w 36"/>
                <a:gd name="T17" fmla="*/ 15 h 22"/>
                <a:gd name="T18" fmla="*/ 3 w 36"/>
                <a:gd name="T19" fmla="*/ 16 h 22"/>
                <a:gd name="T20" fmla="*/ 3 w 36"/>
                <a:gd name="T21" fmla="*/ 16 h 22"/>
                <a:gd name="T22" fmla="*/ 3 w 36"/>
                <a:gd name="T23" fmla="*/ 16 h 22"/>
                <a:gd name="T24" fmla="*/ 4 w 36"/>
                <a:gd name="T25" fmla="*/ 15 h 22"/>
                <a:gd name="T26" fmla="*/ 5 w 36"/>
                <a:gd name="T27" fmla="*/ 13 h 22"/>
                <a:gd name="T28" fmla="*/ 7 w 36"/>
                <a:gd name="T29" fmla="*/ 12 h 22"/>
                <a:gd name="T30" fmla="*/ 18 w 36"/>
                <a:gd name="T31" fmla="*/ 7 h 22"/>
                <a:gd name="T32" fmla="*/ 25 w 36"/>
                <a:gd name="T33" fmla="*/ 6 h 22"/>
                <a:gd name="T34" fmla="*/ 31 w 36"/>
                <a:gd name="T35" fmla="*/ 6 h 22"/>
                <a:gd name="T36" fmla="*/ 35 w 36"/>
                <a:gd name="T37" fmla="*/ 7 h 22"/>
                <a:gd name="T38" fmla="*/ 36 w 36"/>
                <a:gd name="T39" fmla="*/ 7 h 22"/>
                <a:gd name="T40" fmla="*/ 35 w 36"/>
                <a:gd name="T41" fmla="*/ 6 h 22"/>
                <a:gd name="T42" fmla="*/ 31 w 36"/>
                <a:gd name="T43" fmla="*/ 4 h 22"/>
                <a:gd name="T44" fmla="*/ 23 w 36"/>
                <a:gd name="T45" fmla="*/ 1 h 22"/>
                <a:gd name="T46" fmla="*/ 11 w 36"/>
                <a:gd name="T47" fmla="*/ 2 h 22"/>
                <a:gd name="T48" fmla="*/ 0 w 36"/>
                <a:gd name="T49" fmla="*/ 16 h 22"/>
                <a:gd name="T50" fmla="*/ 0 w 36"/>
                <a:gd name="T51" fmla="*/ 17 h 22"/>
                <a:gd name="T52" fmla="*/ 0 w 36"/>
                <a:gd name="T53" fmla="*/ 18 h 22"/>
                <a:gd name="T54" fmla="*/ 1 w 36"/>
                <a:gd name="T55" fmla="*/ 18 h 22"/>
                <a:gd name="T56" fmla="*/ 11 w 36"/>
                <a:gd name="T57" fmla="*/ 22 h 22"/>
                <a:gd name="T58" fmla="*/ 15 w 36"/>
                <a:gd name="T59" fmla="*/ 21 h 22"/>
                <a:gd name="T60" fmla="*/ 18 w 36"/>
                <a:gd name="T61" fmla="*/ 21 h 22"/>
                <a:gd name="T62" fmla="*/ 21 w 36"/>
                <a:gd name="T63" fmla="*/ 20 h 22"/>
                <a:gd name="T64" fmla="*/ 35 w 36"/>
                <a:gd name="T65" fmla="*/ 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6" h="22">
                  <a:moveTo>
                    <a:pt x="35" y="9"/>
                  </a:moveTo>
                  <a:cubicBezTo>
                    <a:pt x="36" y="9"/>
                    <a:pt x="36" y="9"/>
                    <a:pt x="36" y="9"/>
                  </a:cubicBezTo>
                  <a:cubicBezTo>
                    <a:pt x="35" y="9"/>
                    <a:pt x="35" y="9"/>
                    <a:pt x="35" y="9"/>
                  </a:cubicBezTo>
                  <a:cubicBezTo>
                    <a:pt x="34" y="9"/>
                    <a:pt x="32" y="8"/>
                    <a:pt x="31" y="8"/>
                  </a:cubicBezTo>
                  <a:cubicBezTo>
                    <a:pt x="29" y="8"/>
                    <a:pt x="27" y="8"/>
                    <a:pt x="25" y="8"/>
                  </a:cubicBezTo>
                  <a:cubicBezTo>
                    <a:pt x="23" y="8"/>
                    <a:pt x="20" y="8"/>
                    <a:pt x="18" y="8"/>
                  </a:cubicBezTo>
                  <a:cubicBezTo>
                    <a:pt x="14" y="9"/>
                    <a:pt x="10" y="10"/>
                    <a:pt x="7" y="12"/>
                  </a:cubicBezTo>
                  <a:cubicBezTo>
                    <a:pt x="6" y="13"/>
                    <a:pt x="5" y="13"/>
                    <a:pt x="5" y="14"/>
                  </a:cubicBezTo>
                  <a:cubicBezTo>
                    <a:pt x="4" y="14"/>
                    <a:pt x="4" y="14"/>
                    <a:pt x="4" y="15"/>
                  </a:cubicBezTo>
                  <a:cubicBezTo>
                    <a:pt x="3" y="15"/>
                    <a:pt x="3" y="16"/>
                    <a:pt x="3" y="16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3" y="16"/>
                    <a:pt x="3" y="15"/>
                    <a:pt x="4" y="15"/>
                  </a:cubicBezTo>
                  <a:cubicBezTo>
                    <a:pt x="4" y="14"/>
                    <a:pt x="4" y="14"/>
                    <a:pt x="5" y="13"/>
                  </a:cubicBezTo>
                  <a:cubicBezTo>
                    <a:pt x="5" y="13"/>
                    <a:pt x="6" y="12"/>
                    <a:pt x="7" y="12"/>
                  </a:cubicBezTo>
                  <a:cubicBezTo>
                    <a:pt x="9" y="10"/>
                    <a:pt x="14" y="8"/>
                    <a:pt x="18" y="7"/>
                  </a:cubicBezTo>
                  <a:cubicBezTo>
                    <a:pt x="20" y="7"/>
                    <a:pt x="23" y="6"/>
                    <a:pt x="25" y="6"/>
                  </a:cubicBezTo>
                  <a:cubicBezTo>
                    <a:pt x="27" y="6"/>
                    <a:pt x="29" y="6"/>
                    <a:pt x="31" y="6"/>
                  </a:cubicBezTo>
                  <a:cubicBezTo>
                    <a:pt x="33" y="6"/>
                    <a:pt x="34" y="7"/>
                    <a:pt x="35" y="7"/>
                  </a:cubicBezTo>
                  <a:cubicBezTo>
                    <a:pt x="35" y="7"/>
                    <a:pt x="36" y="7"/>
                    <a:pt x="36" y="7"/>
                  </a:cubicBezTo>
                  <a:cubicBezTo>
                    <a:pt x="35" y="6"/>
                    <a:pt x="35" y="6"/>
                    <a:pt x="35" y="6"/>
                  </a:cubicBezTo>
                  <a:cubicBezTo>
                    <a:pt x="35" y="6"/>
                    <a:pt x="34" y="5"/>
                    <a:pt x="31" y="4"/>
                  </a:cubicBezTo>
                  <a:cubicBezTo>
                    <a:pt x="29" y="3"/>
                    <a:pt x="26" y="1"/>
                    <a:pt x="23" y="1"/>
                  </a:cubicBezTo>
                  <a:cubicBezTo>
                    <a:pt x="19" y="0"/>
                    <a:pt x="15" y="0"/>
                    <a:pt x="11" y="2"/>
                  </a:cubicBezTo>
                  <a:cubicBezTo>
                    <a:pt x="6" y="5"/>
                    <a:pt x="3" y="9"/>
                    <a:pt x="0" y="16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8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1" y="18"/>
                    <a:pt x="5" y="21"/>
                    <a:pt x="11" y="22"/>
                  </a:cubicBezTo>
                  <a:cubicBezTo>
                    <a:pt x="12" y="22"/>
                    <a:pt x="14" y="22"/>
                    <a:pt x="15" y="21"/>
                  </a:cubicBezTo>
                  <a:cubicBezTo>
                    <a:pt x="16" y="21"/>
                    <a:pt x="17" y="21"/>
                    <a:pt x="18" y="21"/>
                  </a:cubicBezTo>
                  <a:cubicBezTo>
                    <a:pt x="19" y="20"/>
                    <a:pt x="20" y="20"/>
                    <a:pt x="21" y="20"/>
                  </a:cubicBezTo>
                  <a:cubicBezTo>
                    <a:pt x="25" y="18"/>
                    <a:pt x="30" y="15"/>
                    <a:pt x="35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111" name="Freeform 614"/>
            <p:cNvSpPr>
              <a:spLocks/>
            </p:cNvSpPr>
            <p:nvPr/>
          </p:nvSpPr>
          <p:spPr bwMode="auto">
            <a:xfrm>
              <a:off x="612428" y="8505193"/>
              <a:ext cx="33396" cy="38167"/>
            </a:xfrm>
            <a:custGeom>
              <a:avLst/>
              <a:gdLst>
                <a:gd name="T0" fmla="*/ 29 w 30"/>
                <a:gd name="T1" fmla="*/ 32 h 34"/>
                <a:gd name="T2" fmla="*/ 29 w 30"/>
                <a:gd name="T3" fmla="*/ 32 h 34"/>
                <a:gd name="T4" fmla="*/ 28 w 30"/>
                <a:gd name="T5" fmla="*/ 32 h 34"/>
                <a:gd name="T6" fmla="*/ 25 w 30"/>
                <a:gd name="T7" fmla="*/ 29 h 34"/>
                <a:gd name="T8" fmla="*/ 20 w 30"/>
                <a:gd name="T9" fmla="*/ 24 h 34"/>
                <a:gd name="T10" fmla="*/ 15 w 30"/>
                <a:gd name="T11" fmla="*/ 19 h 34"/>
                <a:gd name="T12" fmla="*/ 6 w 30"/>
                <a:gd name="T13" fmla="*/ 8 h 34"/>
                <a:gd name="T14" fmla="*/ 5 w 30"/>
                <a:gd name="T15" fmla="*/ 6 h 34"/>
                <a:gd name="T16" fmla="*/ 5 w 30"/>
                <a:gd name="T17" fmla="*/ 4 h 34"/>
                <a:gd name="T18" fmla="*/ 4 w 30"/>
                <a:gd name="T19" fmla="*/ 3 h 34"/>
                <a:gd name="T20" fmla="*/ 4 w 30"/>
                <a:gd name="T21" fmla="*/ 2 h 34"/>
                <a:gd name="T22" fmla="*/ 4 w 30"/>
                <a:gd name="T23" fmla="*/ 3 h 34"/>
                <a:gd name="T24" fmla="*/ 4 w 30"/>
                <a:gd name="T25" fmla="*/ 4 h 34"/>
                <a:gd name="T26" fmla="*/ 5 w 30"/>
                <a:gd name="T27" fmla="*/ 6 h 34"/>
                <a:gd name="T28" fmla="*/ 6 w 30"/>
                <a:gd name="T29" fmla="*/ 8 h 34"/>
                <a:gd name="T30" fmla="*/ 14 w 30"/>
                <a:gd name="T31" fmla="*/ 20 h 34"/>
                <a:gd name="T32" fmla="*/ 19 w 30"/>
                <a:gd name="T33" fmla="*/ 25 h 34"/>
                <a:gd name="T34" fmla="*/ 23 w 30"/>
                <a:gd name="T35" fmla="*/ 30 h 34"/>
                <a:gd name="T36" fmla="*/ 26 w 30"/>
                <a:gd name="T37" fmla="*/ 33 h 34"/>
                <a:gd name="T38" fmla="*/ 27 w 30"/>
                <a:gd name="T39" fmla="*/ 34 h 34"/>
                <a:gd name="T40" fmla="*/ 26 w 30"/>
                <a:gd name="T41" fmla="*/ 33 h 34"/>
                <a:gd name="T42" fmla="*/ 22 w 30"/>
                <a:gd name="T43" fmla="*/ 32 h 34"/>
                <a:gd name="T44" fmla="*/ 13 w 30"/>
                <a:gd name="T45" fmla="*/ 28 h 34"/>
                <a:gd name="T46" fmla="*/ 4 w 30"/>
                <a:gd name="T47" fmla="*/ 18 h 34"/>
                <a:gd name="T48" fmla="*/ 1 w 30"/>
                <a:gd name="T49" fmla="*/ 2 h 34"/>
                <a:gd name="T50" fmla="*/ 1 w 30"/>
                <a:gd name="T51" fmla="*/ 0 h 34"/>
                <a:gd name="T52" fmla="*/ 2 w 30"/>
                <a:gd name="T53" fmla="*/ 0 h 34"/>
                <a:gd name="T54" fmla="*/ 3 w 30"/>
                <a:gd name="T55" fmla="*/ 0 h 34"/>
                <a:gd name="T56" fmla="*/ 8 w 30"/>
                <a:gd name="T57" fmla="*/ 0 h 34"/>
                <a:gd name="T58" fmla="*/ 17 w 30"/>
                <a:gd name="T59" fmla="*/ 4 h 34"/>
                <a:gd name="T60" fmla="*/ 22 w 30"/>
                <a:gd name="T61" fmla="*/ 8 h 34"/>
                <a:gd name="T62" fmla="*/ 25 w 30"/>
                <a:gd name="T63" fmla="*/ 10 h 34"/>
                <a:gd name="T64" fmla="*/ 27 w 30"/>
                <a:gd name="T65" fmla="*/ 13 h 34"/>
                <a:gd name="T66" fmla="*/ 29 w 30"/>
                <a:gd name="T67" fmla="*/ 3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0" h="34">
                  <a:moveTo>
                    <a:pt x="29" y="32"/>
                  </a:moveTo>
                  <a:cubicBezTo>
                    <a:pt x="29" y="32"/>
                    <a:pt x="29" y="32"/>
                    <a:pt x="29" y="32"/>
                  </a:cubicBezTo>
                  <a:cubicBezTo>
                    <a:pt x="28" y="32"/>
                    <a:pt x="28" y="32"/>
                    <a:pt x="28" y="32"/>
                  </a:cubicBezTo>
                  <a:cubicBezTo>
                    <a:pt x="27" y="31"/>
                    <a:pt x="26" y="30"/>
                    <a:pt x="25" y="29"/>
                  </a:cubicBezTo>
                  <a:cubicBezTo>
                    <a:pt x="23" y="27"/>
                    <a:pt x="22" y="26"/>
                    <a:pt x="20" y="24"/>
                  </a:cubicBezTo>
                  <a:cubicBezTo>
                    <a:pt x="19" y="22"/>
                    <a:pt x="17" y="21"/>
                    <a:pt x="15" y="19"/>
                  </a:cubicBezTo>
                  <a:cubicBezTo>
                    <a:pt x="12" y="15"/>
                    <a:pt x="8" y="11"/>
                    <a:pt x="6" y="8"/>
                  </a:cubicBezTo>
                  <a:cubicBezTo>
                    <a:pt x="6" y="7"/>
                    <a:pt x="6" y="7"/>
                    <a:pt x="5" y="6"/>
                  </a:cubicBezTo>
                  <a:cubicBezTo>
                    <a:pt x="5" y="5"/>
                    <a:pt x="5" y="5"/>
                    <a:pt x="5" y="4"/>
                  </a:cubicBezTo>
                  <a:cubicBezTo>
                    <a:pt x="4" y="4"/>
                    <a:pt x="4" y="3"/>
                    <a:pt x="4" y="3"/>
                  </a:cubicBezTo>
                  <a:cubicBezTo>
                    <a:pt x="4" y="3"/>
                    <a:pt x="4" y="2"/>
                    <a:pt x="4" y="2"/>
                  </a:cubicBezTo>
                  <a:cubicBezTo>
                    <a:pt x="4" y="2"/>
                    <a:pt x="4" y="3"/>
                    <a:pt x="4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5"/>
                    <a:pt x="5" y="5"/>
                    <a:pt x="5" y="6"/>
                  </a:cubicBezTo>
                  <a:cubicBezTo>
                    <a:pt x="5" y="7"/>
                    <a:pt x="6" y="7"/>
                    <a:pt x="6" y="8"/>
                  </a:cubicBezTo>
                  <a:cubicBezTo>
                    <a:pt x="8" y="12"/>
                    <a:pt x="11" y="16"/>
                    <a:pt x="14" y="20"/>
                  </a:cubicBezTo>
                  <a:cubicBezTo>
                    <a:pt x="16" y="22"/>
                    <a:pt x="18" y="23"/>
                    <a:pt x="19" y="25"/>
                  </a:cubicBezTo>
                  <a:cubicBezTo>
                    <a:pt x="21" y="27"/>
                    <a:pt x="22" y="29"/>
                    <a:pt x="23" y="30"/>
                  </a:cubicBezTo>
                  <a:cubicBezTo>
                    <a:pt x="25" y="31"/>
                    <a:pt x="26" y="32"/>
                    <a:pt x="26" y="33"/>
                  </a:cubicBezTo>
                  <a:cubicBezTo>
                    <a:pt x="27" y="33"/>
                    <a:pt x="27" y="33"/>
                    <a:pt x="27" y="34"/>
                  </a:cubicBezTo>
                  <a:cubicBezTo>
                    <a:pt x="26" y="33"/>
                    <a:pt x="26" y="33"/>
                    <a:pt x="26" y="33"/>
                  </a:cubicBezTo>
                  <a:cubicBezTo>
                    <a:pt x="26" y="33"/>
                    <a:pt x="24" y="33"/>
                    <a:pt x="22" y="32"/>
                  </a:cubicBezTo>
                  <a:cubicBezTo>
                    <a:pt x="19" y="31"/>
                    <a:pt x="17" y="29"/>
                    <a:pt x="13" y="28"/>
                  </a:cubicBezTo>
                  <a:cubicBezTo>
                    <a:pt x="10" y="25"/>
                    <a:pt x="7" y="22"/>
                    <a:pt x="4" y="18"/>
                  </a:cubicBezTo>
                  <a:cubicBezTo>
                    <a:pt x="2" y="14"/>
                    <a:pt x="0" y="9"/>
                    <a:pt x="1" y="2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5" y="0"/>
                    <a:pt x="8" y="0"/>
                  </a:cubicBezTo>
                  <a:cubicBezTo>
                    <a:pt x="10" y="0"/>
                    <a:pt x="14" y="2"/>
                    <a:pt x="17" y="4"/>
                  </a:cubicBezTo>
                  <a:cubicBezTo>
                    <a:pt x="19" y="5"/>
                    <a:pt x="21" y="6"/>
                    <a:pt x="22" y="8"/>
                  </a:cubicBezTo>
                  <a:cubicBezTo>
                    <a:pt x="23" y="8"/>
                    <a:pt x="24" y="9"/>
                    <a:pt x="25" y="10"/>
                  </a:cubicBezTo>
                  <a:cubicBezTo>
                    <a:pt x="25" y="11"/>
                    <a:pt x="26" y="12"/>
                    <a:pt x="27" y="13"/>
                  </a:cubicBezTo>
                  <a:cubicBezTo>
                    <a:pt x="29" y="18"/>
                    <a:pt x="30" y="24"/>
                    <a:pt x="29" y="3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112" name="Freeform 615"/>
            <p:cNvSpPr>
              <a:spLocks/>
            </p:cNvSpPr>
            <p:nvPr/>
          </p:nvSpPr>
          <p:spPr bwMode="auto">
            <a:xfrm>
              <a:off x="635090" y="8560057"/>
              <a:ext cx="41745" cy="22661"/>
            </a:xfrm>
            <a:custGeom>
              <a:avLst/>
              <a:gdLst>
                <a:gd name="T0" fmla="*/ 36 w 38"/>
                <a:gd name="T1" fmla="*/ 14 h 21"/>
                <a:gd name="T2" fmla="*/ 37 w 38"/>
                <a:gd name="T3" fmla="*/ 14 h 21"/>
                <a:gd name="T4" fmla="*/ 36 w 38"/>
                <a:gd name="T5" fmla="*/ 13 h 21"/>
                <a:gd name="T6" fmla="*/ 32 w 38"/>
                <a:gd name="T7" fmla="*/ 12 h 21"/>
                <a:gd name="T8" fmla="*/ 27 w 38"/>
                <a:gd name="T9" fmla="*/ 10 h 21"/>
                <a:gd name="T10" fmla="*/ 20 w 38"/>
                <a:gd name="T11" fmla="*/ 9 h 21"/>
                <a:gd name="T12" fmla="*/ 14 w 38"/>
                <a:gd name="T13" fmla="*/ 8 h 21"/>
                <a:gd name="T14" fmla="*/ 8 w 38"/>
                <a:gd name="T15" fmla="*/ 9 h 21"/>
                <a:gd name="T16" fmla="*/ 6 w 38"/>
                <a:gd name="T17" fmla="*/ 10 h 21"/>
                <a:gd name="T18" fmla="*/ 5 w 38"/>
                <a:gd name="T19" fmla="*/ 11 h 21"/>
                <a:gd name="T20" fmla="*/ 4 w 38"/>
                <a:gd name="T21" fmla="*/ 12 h 21"/>
                <a:gd name="T22" fmla="*/ 3 w 38"/>
                <a:gd name="T23" fmla="*/ 12 h 21"/>
                <a:gd name="T24" fmla="*/ 4 w 38"/>
                <a:gd name="T25" fmla="*/ 12 h 21"/>
                <a:gd name="T26" fmla="*/ 5 w 38"/>
                <a:gd name="T27" fmla="*/ 11 h 21"/>
                <a:gd name="T28" fmla="*/ 6 w 38"/>
                <a:gd name="T29" fmla="*/ 10 h 21"/>
                <a:gd name="T30" fmla="*/ 8 w 38"/>
                <a:gd name="T31" fmla="*/ 9 h 21"/>
                <a:gd name="T32" fmla="*/ 14 w 38"/>
                <a:gd name="T33" fmla="*/ 8 h 21"/>
                <a:gd name="T34" fmla="*/ 21 w 38"/>
                <a:gd name="T35" fmla="*/ 8 h 21"/>
                <a:gd name="T36" fmla="*/ 33 w 38"/>
                <a:gd name="T37" fmla="*/ 10 h 21"/>
                <a:gd name="T38" fmla="*/ 37 w 38"/>
                <a:gd name="T39" fmla="*/ 12 h 21"/>
                <a:gd name="T40" fmla="*/ 38 w 38"/>
                <a:gd name="T41" fmla="*/ 12 h 21"/>
                <a:gd name="T42" fmla="*/ 37 w 38"/>
                <a:gd name="T43" fmla="*/ 11 h 21"/>
                <a:gd name="T44" fmla="*/ 34 w 38"/>
                <a:gd name="T45" fmla="*/ 8 h 21"/>
                <a:gd name="T46" fmla="*/ 27 w 38"/>
                <a:gd name="T47" fmla="*/ 3 h 21"/>
                <a:gd name="T48" fmla="*/ 15 w 38"/>
                <a:gd name="T49" fmla="*/ 1 h 21"/>
                <a:gd name="T50" fmla="*/ 1 w 38"/>
                <a:gd name="T51" fmla="*/ 11 h 21"/>
                <a:gd name="T52" fmla="*/ 0 w 38"/>
                <a:gd name="T53" fmla="*/ 11 h 21"/>
                <a:gd name="T54" fmla="*/ 0 w 38"/>
                <a:gd name="T55" fmla="*/ 12 h 21"/>
                <a:gd name="T56" fmla="*/ 1 w 38"/>
                <a:gd name="T57" fmla="*/ 13 h 21"/>
                <a:gd name="T58" fmla="*/ 3 w 38"/>
                <a:gd name="T59" fmla="*/ 16 h 21"/>
                <a:gd name="T60" fmla="*/ 9 w 38"/>
                <a:gd name="T61" fmla="*/ 19 h 21"/>
                <a:gd name="T62" fmla="*/ 20 w 38"/>
                <a:gd name="T63" fmla="*/ 20 h 21"/>
                <a:gd name="T64" fmla="*/ 36 w 38"/>
                <a:gd name="T65" fmla="*/ 14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8" h="21">
                  <a:moveTo>
                    <a:pt x="36" y="14"/>
                  </a:moveTo>
                  <a:cubicBezTo>
                    <a:pt x="37" y="14"/>
                    <a:pt x="37" y="14"/>
                    <a:pt x="37" y="14"/>
                  </a:cubicBezTo>
                  <a:cubicBezTo>
                    <a:pt x="37" y="14"/>
                    <a:pt x="37" y="14"/>
                    <a:pt x="36" y="13"/>
                  </a:cubicBezTo>
                  <a:cubicBezTo>
                    <a:pt x="35" y="13"/>
                    <a:pt x="34" y="12"/>
                    <a:pt x="32" y="12"/>
                  </a:cubicBezTo>
                  <a:cubicBezTo>
                    <a:pt x="31" y="11"/>
                    <a:pt x="29" y="10"/>
                    <a:pt x="27" y="10"/>
                  </a:cubicBezTo>
                  <a:cubicBezTo>
                    <a:pt x="25" y="9"/>
                    <a:pt x="23" y="9"/>
                    <a:pt x="20" y="9"/>
                  </a:cubicBezTo>
                  <a:cubicBezTo>
                    <a:pt x="18" y="8"/>
                    <a:pt x="16" y="8"/>
                    <a:pt x="14" y="8"/>
                  </a:cubicBezTo>
                  <a:cubicBezTo>
                    <a:pt x="12" y="8"/>
                    <a:pt x="10" y="9"/>
                    <a:pt x="8" y="9"/>
                  </a:cubicBezTo>
                  <a:cubicBezTo>
                    <a:pt x="8" y="9"/>
                    <a:pt x="7" y="10"/>
                    <a:pt x="6" y="10"/>
                  </a:cubicBezTo>
                  <a:cubicBezTo>
                    <a:pt x="6" y="10"/>
                    <a:pt x="5" y="11"/>
                    <a:pt x="5" y="11"/>
                  </a:cubicBezTo>
                  <a:cubicBezTo>
                    <a:pt x="4" y="11"/>
                    <a:pt x="4" y="11"/>
                    <a:pt x="4" y="12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3" y="12"/>
                    <a:pt x="3" y="12"/>
                    <a:pt x="4" y="12"/>
                  </a:cubicBezTo>
                  <a:cubicBezTo>
                    <a:pt x="4" y="11"/>
                    <a:pt x="4" y="11"/>
                    <a:pt x="5" y="11"/>
                  </a:cubicBezTo>
                  <a:cubicBezTo>
                    <a:pt x="5" y="11"/>
                    <a:pt x="6" y="10"/>
                    <a:pt x="6" y="10"/>
                  </a:cubicBezTo>
                  <a:cubicBezTo>
                    <a:pt x="7" y="10"/>
                    <a:pt x="7" y="9"/>
                    <a:pt x="8" y="9"/>
                  </a:cubicBezTo>
                  <a:cubicBezTo>
                    <a:pt x="10" y="8"/>
                    <a:pt x="12" y="8"/>
                    <a:pt x="14" y="8"/>
                  </a:cubicBezTo>
                  <a:cubicBezTo>
                    <a:pt x="16" y="7"/>
                    <a:pt x="18" y="7"/>
                    <a:pt x="21" y="8"/>
                  </a:cubicBezTo>
                  <a:cubicBezTo>
                    <a:pt x="25" y="8"/>
                    <a:pt x="30" y="9"/>
                    <a:pt x="33" y="10"/>
                  </a:cubicBezTo>
                  <a:cubicBezTo>
                    <a:pt x="35" y="11"/>
                    <a:pt x="36" y="11"/>
                    <a:pt x="37" y="12"/>
                  </a:cubicBezTo>
                  <a:cubicBezTo>
                    <a:pt x="37" y="12"/>
                    <a:pt x="38" y="12"/>
                    <a:pt x="38" y="12"/>
                  </a:cubicBezTo>
                  <a:cubicBezTo>
                    <a:pt x="37" y="11"/>
                    <a:pt x="37" y="11"/>
                    <a:pt x="37" y="11"/>
                  </a:cubicBezTo>
                  <a:cubicBezTo>
                    <a:pt x="37" y="11"/>
                    <a:pt x="36" y="9"/>
                    <a:pt x="34" y="8"/>
                  </a:cubicBezTo>
                  <a:cubicBezTo>
                    <a:pt x="33" y="6"/>
                    <a:pt x="30" y="4"/>
                    <a:pt x="27" y="3"/>
                  </a:cubicBezTo>
                  <a:cubicBezTo>
                    <a:pt x="23" y="1"/>
                    <a:pt x="19" y="0"/>
                    <a:pt x="15" y="1"/>
                  </a:cubicBezTo>
                  <a:cubicBezTo>
                    <a:pt x="10" y="2"/>
                    <a:pt x="5" y="5"/>
                    <a:pt x="1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2" y="14"/>
                    <a:pt x="3" y="16"/>
                  </a:cubicBezTo>
                  <a:cubicBezTo>
                    <a:pt x="5" y="17"/>
                    <a:pt x="7" y="18"/>
                    <a:pt x="9" y="19"/>
                  </a:cubicBezTo>
                  <a:cubicBezTo>
                    <a:pt x="12" y="20"/>
                    <a:pt x="16" y="21"/>
                    <a:pt x="20" y="20"/>
                  </a:cubicBezTo>
                  <a:cubicBezTo>
                    <a:pt x="24" y="20"/>
                    <a:pt x="30" y="18"/>
                    <a:pt x="36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113" name="Freeform 616"/>
            <p:cNvSpPr>
              <a:spLocks/>
            </p:cNvSpPr>
            <p:nvPr/>
          </p:nvSpPr>
          <p:spPr bwMode="auto">
            <a:xfrm>
              <a:off x="658944" y="8525469"/>
              <a:ext cx="28625" cy="42938"/>
            </a:xfrm>
            <a:custGeom>
              <a:avLst/>
              <a:gdLst>
                <a:gd name="T0" fmla="*/ 21 w 25"/>
                <a:gd name="T1" fmla="*/ 38 h 39"/>
                <a:gd name="T2" fmla="*/ 21 w 25"/>
                <a:gd name="T3" fmla="*/ 39 h 39"/>
                <a:gd name="T4" fmla="*/ 20 w 25"/>
                <a:gd name="T5" fmla="*/ 38 h 39"/>
                <a:gd name="T6" fmla="*/ 18 w 25"/>
                <a:gd name="T7" fmla="*/ 34 h 39"/>
                <a:gd name="T8" fmla="*/ 15 w 25"/>
                <a:gd name="T9" fmla="*/ 28 h 39"/>
                <a:gd name="T10" fmla="*/ 11 w 25"/>
                <a:gd name="T11" fmla="*/ 22 h 39"/>
                <a:gd name="T12" fmla="*/ 8 w 25"/>
                <a:gd name="T13" fmla="*/ 15 h 39"/>
                <a:gd name="T14" fmla="*/ 6 w 25"/>
                <a:gd name="T15" fmla="*/ 9 h 39"/>
                <a:gd name="T16" fmla="*/ 6 w 25"/>
                <a:gd name="T17" fmla="*/ 7 h 39"/>
                <a:gd name="T18" fmla="*/ 5 w 25"/>
                <a:gd name="T19" fmla="*/ 5 h 39"/>
                <a:gd name="T20" fmla="*/ 5 w 25"/>
                <a:gd name="T21" fmla="*/ 4 h 39"/>
                <a:gd name="T22" fmla="*/ 5 w 25"/>
                <a:gd name="T23" fmla="*/ 3 h 39"/>
                <a:gd name="T24" fmla="*/ 5 w 25"/>
                <a:gd name="T25" fmla="*/ 4 h 39"/>
                <a:gd name="T26" fmla="*/ 5 w 25"/>
                <a:gd name="T27" fmla="*/ 5 h 39"/>
                <a:gd name="T28" fmla="*/ 5 w 25"/>
                <a:gd name="T29" fmla="*/ 7 h 39"/>
                <a:gd name="T30" fmla="*/ 6 w 25"/>
                <a:gd name="T31" fmla="*/ 9 h 39"/>
                <a:gd name="T32" fmla="*/ 8 w 25"/>
                <a:gd name="T33" fmla="*/ 16 h 39"/>
                <a:gd name="T34" fmla="*/ 10 w 25"/>
                <a:gd name="T35" fmla="*/ 23 h 39"/>
                <a:gd name="T36" fmla="*/ 16 w 25"/>
                <a:gd name="T37" fmla="*/ 35 h 39"/>
                <a:gd name="T38" fmla="*/ 18 w 25"/>
                <a:gd name="T39" fmla="*/ 39 h 39"/>
                <a:gd name="T40" fmla="*/ 19 w 25"/>
                <a:gd name="T41" fmla="*/ 39 h 39"/>
                <a:gd name="T42" fmla="*/ 18 w 25"/>
                <a:gd name="T43" fmla="*/ 39 h 39"/>
                <a:gd name="T44" fmla="*/ 8 w 25"/>
                <a:gd name="T45" fmla="*/ 30 h 39"/>
                <a:gd name="T46" fmla="*/ 1 w 25"/>
                <a:gd name="T47" fmla="*/ 18 h 39"/>
                <a:gd name="T48" fmla="*/ 2 w 25"/>
                <a:gd name="T49" fmla="*/ 1 h 39"/>
                <a:gd name="T50" fmla="*/ 3 w 25"/>
                <a:gd name="T51" fmla="*/ 0 h 39"/>
                <a:gd name="T52" fmla="*/ 4 w 25"/>
                <a:gd name="T53" fmla="*/ 0 h 39"/>
                <a:gd name="T54" fmla="*/ 5 w 25"/>
                <a:gd name="T55" fmla="*/ 0 h 39"/>
                <a:gd name="T56" fmla="*/ 9 w 25"/>
                <a:gd name="T57" fmla="*/ 2 h 39"/>
                <a:gd name="T58" fmla="*/ 18 w 25"/>
                <a:gd name="T59" fmla="*/ 8 h 39"/>
                <a:gd name="T60" fmla="*/ 24 w 25"/>
                <a:gd name="T61" fmla="*/ 20 h 39"/>
                <a:gd name="T62" fmla="*/ 21 w 25"/>
                <a:gd name="T63" fmla="*/ 38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5" h="39">
                  <a:moveTo>
                    <a:pt x="21" y="38"/>
                  </a:moveTo>
                  <a:cubicBezTo>
                    <a:pt x="21" y="39"/>
                    <a:pt x="21" y="39"/>
                    <a:pt x="21" y="39"/>
                  </a:cubicBezTo>
                  <a:cubicBezTo>
                    <a:pt x="21" y="38"/>
                    <a:pt x="21" y="38"/>
                    <a:pt x="20" y="38"/>
                  </a:cubicBezTo>
                  <a:cubicBezTo>
                    <a:pt x="20" y="37"/>
                    <a:pt x="19" y="36"/>
                    <a:pt x="18" y="34"/>
                  </a:cubicBezTo>
                  <a:cubicBezTo>
                    <a:pt x="17" y="32"/>
                    <a:pt x="16" y="30"/>
                    <a:pt x="15" y="28"/>
                  </a:cubicBezTo>
                  <a:cubicBezTo>
                    <a:pt x="14" y="26"/>
                    <a:pt x="13" y="24"/>
                    <a:pt x="11" y="22"/>
                  </a:cubicBezTo>
                  <a:cubicBezTo>
                    <a:pt x="10" y="20"/>
                    <a:pt x="9" y="18"/>
                    <a:pt x="8" y="15"/>
                  </a:cubicBezTo>
                  <a:cubicBezTo>
                    <a:pt x="7" y="13"/>
                    <a:pt x="7" y="11"/>
                    <a:pt x="6" y="9"/>
                  </a:cubicBezTo>
                  <a:cubicBezTo>
                    <a:pt x="6" y="8"/>
                    <a:pt x="6" y="8"/>
                    <a:pt x="6" y="7"/>
                  </a:cubicBezTo>
                  <a:cubicBezTo>
                    <a:pt x="5" y="6"/>
                    <a:pt x="5" y="5"/>
                    <a:pt x="5" y="5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5" y="3"/>
                    <a:pt x="5" y="4"/>
                  </a:cubicBezTo>
                  <a:cubicBezTo>
                    <a:pt x="5" y="4"/>
                    <a:pt x="5" y="4"/>
                    <a:pt x="5" y="5"/>
                  </a:cubicBezTo>
                  <a:cubicBezTo>
                    <a:pt x="5" y="5"/>
                    <a:pt x="5" y="6"/>
                    <a:pt x="5" y="7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6" y="11"/>
                    <a:pt x="7" y="13"/>
                    <a:pt x="8" y="16"/>
                  </a:cubicBezTo>
                  <a:cubicBezTo>
                    <a:pt x="8" y="18"/>
                    <a:pt x="9" y="20"/>
                    <a:pt x="10" y="23"/>
                  </a:cubicBezTo>
                  <a:cubicBezTo>
                    <a:pt x="13" y="27"/>
                    <a:pt x="15" y="31"/>
                    <a:pt x="16" y="35"/>
                  </a:cubicBezTo>
                  <a:cubicBezTo>
                    <a:pt x="17" y="36"/>
                    <a:pt x="18" y="38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2" y="35"/>
                    <a:pt x="8" y="30"/>
                  </a:cubicBezTo>
                  <a:cubicBezTo>
                    <a:pt x="5" y="27"/>
                    <a:pt x="3" y="23"/>
                    <a:pt x="1" y="18"/>
                  </a:cubicBezTo>
                  <a:cubicBezTo>
                    <a:pt x="0" y="14"/>
                    <a:pt x="0" y="8"/>
                    <a:pt x="2" y="1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4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7" y="1"/>
                    <a:pt x="9" y="2"/>
                  </a:cubicBezTo>
                  <a:cubicBezTo>
                    <a:pt x="12" y="3"/>
                    <a:pt x="15" y="5"/>
                    <a:pt x="18" y="8"/>
                  </a:cubicBezTo>
                  <a:cubicBezTo>
                    <a:pt x="20" y="11"/>
                    <a:pt x="23" y="15"/>
                    <a:pt x="24" y="20"/>
                  </a:cubicBezTo>
                  <a:cubicBezTo>
                    <a:pt x="25" y="25"/>
                    <a:pt x="25" y="31"/>
                    <a:pt x="21" y="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114" name="Freeform 617"/>
            <p:cNvSpPr>
              <a:spLocks/>
            </p:cNvSpPr>
            <p:nvPr/>
          </p:nvSpPr>
          <p:spPr bwMode="auto">
            <a:xfrm>
              <a:off x="664907" y="8588683"/>
              <a:ext cx="40552" cy="23854"/>
            </a:xfrm>
            <a:custGeom>
              <a:avLst/>
              <a:gdLst>
                <a:gd name="T0" fmla="*/ 34 w 36"/>
                <a:gd name="T1" fmla="*/ 19 h 21"/>
                <a:gd name="T2" fmla="*/ 35 w 36"/>
                <a:gd name="T3" fmla="*/ 19 h 21"/>
                <a:gd name="T4" fmla="*/ 34 w 36"/>
                <a:gd name="T5" fmla="*/ 18 h 21"/>
                <a:gd name="T6" fmla="*/ 31 w 36"/>
                <a:gd name="T7" fmla="*/ 15 h 21"/>
                <a:gd name="T8" fmla="*/ 26 w 36"/>
                <a:gd name="T9" fmla="*/ 12 h 21"/>
                <a:gd name="T10" fmla="*/ 21 w 36"/>
                <a:gd name="T11" fmla="*/ 9 h 21"/>
                <a:gd name="T12" fmla="*/ 9 w 36"/>
                <a:gd name="T13" fmla="*/ 7 h 21"/>
                <a:gd name="T14" fmla="*/ 6 w 36"/>
                <a:gd name="T15" fmla="*/ 7 h 21"/>
                <a:gd name="T16" fmla="*/ 5 w 36"/>
                <a:gd name="T17" fmla="*/ 7 h 21"/>
                <a:gd name="T18" fmla="*/ 4 w 36"/>
                <a:gd name="T19" fmla="*/ 8 h 21"/>
                <a:gd name="T20" fmla="*/ 3 w 36"/>
                <a:gd name="T21" fmla="*/ 8 h 21"/>
                <a:gd name="T22" fmla="*/ 4 w 36"/>
                <a:gd name="T23" fmla="*/ 7 h 21"/>
                <a:gd name="T24" fmla="*/ 5 w 36"/>
                <a:gd name="T25" fmla="*/ 7 h 21"/>
                <a:gd name="T26" fmla="*/ 6 w 36"/>
                <a:gd name="T27" fmla="*/ 7 h 21"/>
                <a:gd name="T28" fmla="*/ 9 w 36"/>
                <a:gd name="T29" fmla="*/ 6 h 21"/>
                <a:gd name="T30" fmla="*/ 21 w 36"/>
                <a:gd name="T31" fmla="*/ 8 h 21"/>
                <a:gd name="T32" fmla="*/ 32 w 36"/>
                <a:gd name="T33" fmla="*/ 14 h 21"/>
                <a:gd name="T34" fmla="*/ 36 w 36"/>
                <a:gd name="T35" fmla="*/ 16 h 21"/>
                <a:gd name="T36" fmla="*/ 36 w 36"/>
                <a:gd name="T37" fmla="*/ 17 h 21"/>
                <a:gd name="T38" fmla="*/ 36 w 36"/>
                <a:gd name="T39" fmla="*/ 16 h 21"/>
                <a:gd name="T40" fmla="*/ 34 w 36"/>
                <a:gd name="T41" fmla="*/ 12 h 21"/>
                <a:gd name="T42" fmla="*/ 28 w 36"/>
                <a:gd name="T43" fmla="*/ 5 h 21"/>
                <a:gd name="T44" fmla="*/ 23 w 36"/>
                <a:gd name="T45" fmla="*/ 2 h 21"/>
                <a:gd name="T46" fmla="*/ 17 w 36"/>
                <a:gd name="T47" fmla="*/ 0 h 21"/>
                <a:gd name="T48" fmla="*/ 1 w 36"/>
                <a:gd name="T49" fmla="*/ 6 h 21"/>
                <a:gd name="T50" fmla="*/ 0 w 36"/>
                <a:gd name="T51" fmla="*/ 6 h 21"/>
                <a:gd name="T52" fmla="*/ 0 w 36"/>
                <a:gd name="T53" fmla="*/ 7 h 21"/>
                <a:gd name="T54" fmla="*/ 1 w 36"/>
                <a:gd name="T55" fmla="*/ 8 h 21"/>
                <a:gd name="T56" fmla="*/ 7 w 36"/>
                <a:gd name="T57" fmla="*/ 16 h 21"/>
                <a:gd name="T58" fmla="*/ 17 w 36"/>
                <a:gd name="T59" fmla="*/ 20 h 21"/>
                <a:gd name="T60" fmla="*/ 25 w 36"/>
                <a:gd name="T61" fmla="*/ 21 h 21"/>
                <a:gd name="T62" fmla="*/ 34 w 36"/>
                <a:gd name="T63" fmla="*/ 19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6" h="21">
                  <a:moveTo>
                    <a:pt x="34" y="19"/>
                  </a:moveTo>
                  <a:cubicBezTo>
                    <a:pt x="35" y="19"/>
                    <a:pt x="35" y="19"/>
                    <a:pt x="35" y="19"/>
                  </a:cubicBezTo>
                  <a:cubicBezTo>
                    <a:pt x="35" y="18"/>
                    <a:pt x="35" y="18"/>
                    <a:pt x="34" y="18"/>
                  </a:cubicBezTo>
                  <a:cubicBezTo>
                    <a:pt x="34" y="17"/>
                    <a:pt x="33" y="16"/>
                    <a:pt x="31" y="15"/>
                  </a:cubicBezTo>
                  <a:cubicBezTo>
                    <a:pt x="30" y="14"/>
                    <a:pt x="28" y="13"/>
                    <a:pt x="26" y="12"/>
                  </a:cubicBezTo>
                  <a:cubicBezTo>
                    <a:pt x="25" y="11"/>
                    <a:pt x="23" y="10"/>
                    <a:pt x="21" y="9"/>
                  </a:cubicBezTo>
                  <a:cubicBezTo>
                    <a:pt x="17" y="7"/>
                    <a:pt x="12" y="6"/>
                    <a:pt x="9" y="7"/>
                  </a:cubicBezTo>
                  <a:cubicBezTo>
                    <a:pt x="8" y="7"/>
                    <a:pt x="7" y="7"/>
                    <a:pt x="6" y="7"/>
                  </a:cubicBezTo>
                  <a:cubicBezTo>
                    <a:pt x="6" y="7"/>
                    <a:pt x="5" y="7"/>
                    <a:pt x="5" y="7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4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7"/>
                    <a:pt x="6" y="7"/>
                    <a:pt x="6" y="7"/>
                  </a:cubicBezTo>
                  <a:cubicBezTo>
                    <a:pt x="7" y="6"/>
                    <a:pt x="8" y="6"/>
                    <a:pt x="9" y="6"/>
                  </a:cubicBezTo>
                  <a:cubicBezTo>
                    <a:pt x="12" y="6"/>
                    <a:pt x="17" y="6"/>
                    <a:pt x="21" y="8"/>
                  </a:cubicBezTo>
                  <a:cubicBezTo>
                    <a:pt x="25" y="10"/>
                    <a:pt x="30" y="12"/>
                    <a:pt x="32" y="14"/>
                  </a:cubicBezTo>
                  <a:cubicBezTo>
                    <a:pt x="34" y="15"/>
                    <a:pt x="35" y="16"/>
                    <a:pt x="36" y="16"/>
                  </a:cubicBezTo>
                  <a:cubicBezTo>
                    <a:pt x="36" y="17"/>
                    <a:pt x="36" y="17"/>
                    <a:pt x="36" y="17"/>
                  </a:cubicBezTo>
                  <a:cubicBezTo>
                    <a:pt x="36" y="16"/>
                    <a:pt x="36" y="16"/>
                    <a:pt x="36" y="16"/>
                  </a:cubicBezTo>
                  <a:cubicBezTo>
                    <a:pt x="36" y="16"/>
                    <a:pt x="35" y="14"/>
                    <a:pt x="34" y="12"/>
                  </a:cubicBezTo>
                  <a:cubicBezTo>
                    <a:pt x="33" y="10"/>
                    <a:pt x="31" y="7"/>
                    <a:pt x="28" y="5"/>
                  </a:cubicBezTo>
                  <a:cubicBezTo>
                    <a:pt x="27" y="4"/>
                    <a:pt x="25" y="3"/>
                    <a:pt x="23" y="2"/>
                  </a:cubicBezTo>
                  <a:cubicBezTo>
                    <a:pt x="21" y="1"/>
                    <a:pt x="19" y="0"/>
                    <a:pt x="17" y="0"/>
                  </a:cubicBezTo>
                  <a:cubicBezTo>
                    <a:pt x="12" y="0"/>
                    <a:pt x="7" y="1"/>
                    <a:pt x="1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9"/>
                    <a:pt x="2" y="13"/>
                    <a:pt x="7" y="16"/>
                  </a:cubicBezTo>
                  <a:cubicBezTo>
                    <a:pt x="9" y="18"/>
                    <a:pt x="12" y="20"/>
                    <a:pt x="17" y="20"/>
                  </a:cubicBezTo>
                  <a:cubicBezTo>
                    <a:pt x="19" y="21"/>
                    <a:pt x="22" y="21"/>
                    <a:pt x="25" y="21"/>
                  </a:cubicBezTo>
                  <a:cubicBezTo>
                    <a:pt x="28" y="20"/>
                    <a:pt x="31" y="20"/>
                    <a:pt x="34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115" name="Freeform 618"/>
            <p:cNvSpPr>
              <a:spLocks/>
            </p:cNvSpPr>
            <p:nvPr/>
          </p:nvSpPr>
          <p:spPr bwMode="auto">
            <a:xfrm>
              <a:off x="697111" y="8557672"/>
              <a:ext cx="23854" cy="46515"/>
            </a:xfrm>
            <a:custGeom>
              <a:avLst/>
              <a:gdLst>
                <a:gd name="T0" fmla="*/ 14 w 22"/>
                <a:gd name="T1" fmla="*/ 42 h 42"/>
                <a:gd name="T2" fmla="*/ 13 w 22"/>
                <a:gd name="T3" fmla="*/ 42 h 42"/>
                <a:gd name="T4" fmla="*/ 13 w 22"/>
                <a:gd name="T5" fmla="*/ 41 h 42"/>
                <a:gd name="T6" fmla="*/ 12 w 22"/>
                <a:gd name="T7" fmla="*/ 37 h 42"/>
                <a:gd name="T8" fmla="*/ 10 w 22"/>
                <a:gd name="T9" fmla="*/ 31 h 42"/>
                <a:gd name="T10" fmla="*/ 9 w 22"/>
                <a:gd name="T11" fmla="*/ 24 h 42"/>
                <a:gd name="T12" fmla="*/ 7 w 22"/>
                <a:gd name="T13" fmla="*/ 10 h 42"/>
                <a:gd name="T14" fmla="*/ 7 w 22"/>
                <a:gd name="T15" fmla="*/ 8 h 42"/>
                <a:gd name="T16" fmla="*/ 7 w 22"/>
                <a:gd name="T17" fmla="*/ 6 h 42"/>
                <a:gd name="T18" fmla="*/ 8 w 22"/>
                <a:gd name="T19" fmla="*/ 4 h 42"/>
                <a:gd name="T20" fmla="*/ 8 w 22"/>
                <a:gd name="T21" fmla="*/ 4 h 42"/>
                <a:gd name="T22" fmla="*/ 8 w 22"/>
                <a:gd name="T23" fmla="*/ 4 h 42"/>
                <a:gd name="T24" fmla="*/ 7 w 22"/>
                <a:gd name="T25" fmla="*/ 6 h 42"/>
                <a:gd name="T26" fmla="*/ 7 w 22"/>
                <a:gd name="T27" fmla="*/ 7 h 42"/>
                <a:gd name="T28" fmla="*/ 7 w 22"/>
                <a:gd name="T29" fmla="*/ 10 h 42"/>
                <a:gd name="T30" fmla="*/ 8 w 22"/>
                <a:gd name="T31" fmla="*/ 24 h 42"/>
                <a:gd name="T32" fmla="*/ 10 w 22"/>
                <a:gd name="T33" fmla="*/ 37 h 42"/>
                <a:gd name="T34" fmla="*/ 11 w 22"/>
                <a:gd name="T35" fmla="*/ 42 h 42"/>
                <a:gd name="T36" fmla="*/ 11 w 22"/>
                <a:gd name="T37" fmla="*/ 42 h 42"/>
                <a:gd name="T38" fmla="*/ 10 w 22"/>
                <a:gd name="T39" fmla="*/ 42 h 42"/>
                <a:gd name="T40" fmla="*/ 8 w 22"/>
                <a:gd name="T41" fmla="*/ 38 h 42"/>
                <a:gd name="T42" fmla="*/ 3 w 22"/>
                <a:gd name="T43" fmla="*/ 30 h 42"/>
                <a:gd name="T44" fmla="*/ 1 w 22"/>
                <a:gd name="T45" fmla="*/ 24 h 42"/>
                <a:gd name="T46" fmla="*/ 0 w 22"/>
                <a:gd name="T47" fmla="*/ 18 h 42"/>
                <a:gd name="T48" fmla="*/ 6 w 22"/>
                <a:gd name="T49" fmla="*/ 1 h 42"/>
                <a:gd name="T50" fmla="*/ 6 w 22"/>
                <a:gd name="T51" fmla="*/ 0 h 42"/>
                <a:gd name="T52" fmla="*/ 7 w 22"/>
                <a:gd name="T53" fmla="*/ 0 h 42"/>
                <a:gd name="T54" fmla="*/ 9 w 22"/>
                <a:gd name="T55" fmla="*/ 1 h 42"/>
                <a:gd name="T56" fmla="*/ 12 w 22"/>
                <a:gd name="T57" fmla="*/ 4 h 42"/>
                <a:gd name="T58" fmla="*/ 19 w 22"/>
                <a:gd name="T59" fmla="*/ 12 h 42"/>
                <a:gd name="T60" fmla="*/ 22 w 22"/>
                <a:gd name="T61" fmla="*/ 25 h 42"/>
                <a:gd name="T62" fmla="*/ 19 w 22"/>
                <a:gd name="T63" fmla="*/ 33 h 42"/>
                <a:gd name="T64" fmla="*/ 14 w 22"/>
                <a:gd name="T65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2" h="42">
                  <a:moveTo>
                    <a:pt x="14" y="42"/>
                  </a:moveTo>
                  <a:cubicBezTo>
                    <a:pt x="13" y="42"/>
                    <a:pt x="13" y="42"/>
                    <a:pt x="13" y="42"/>
                  </a:cubicBezTo>
                  <a:cubicBezTo>
                    <a:pt x="13" y="42"/>
                    <a:pt x="13" y="42"/>
                    <a:pt x="13" y="41"/>
                  </a:cubicBezTo>
                  <a:cubicBezTo>
                    <a:pt x="13" y="40"/>
                    <a:pt x="12" y="39"/>
                    <a:pt x="12" y="37"/>
                  </a:cubicBezTo>
                  <a:cubicBezTo>
                    <a:pt x="12" y="35"/>
                    <a:pt x="11" y="33"/>
                    <a:pt x="10" y="31"/>
                  </a:cubicBezTo>
                  <a:cubicBezTo>
                    <a:pt x="10" y="29"/>
                    <a:pt x="9" y="26"/>
                    <a:pt x="9" y="24"/>
                  </a:cubicBezTo>
                  <a:cubicBezTo>
                    <a:pt x="8" y="19"/>
                    <a:pt x="7" y="14"/>
                    <a:pt x="7" y="10"/>
                  </a:cubicBezTo>
                  <a:cubicBezTo>
                    <a:pt x="7" y="9"/>
                    <a:pt x="7" y="8"/>
                    <a:pt x="7" y="8"/>
                  </a:cubicBezTo>
                  <a:cubicBezTo>
                    <a:pt x="7" y="7"/>
                    <a:pt x="7" y="6"/>
                    <a:pt x="7" y="6"/>
                  </a:cubicBezTo>
                  <a:cubicBezTo>
                    <a:pt x="8" y="5"/>
                    <a:pt x="8" y="5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5"/>
                    <a:pt x="8" y="5"/>
                    <a:pt x="7" y="6"/>
                  </a:cubicBezTo>
                  <a:cubicBezTo>
                    <a:pt x="7" y="6"/>
                    <a:pt x="7" y="7"/>
                    <a:pt x="7" y="7"/>
                  </a:cubicBezTo>
                  <a:cubicBezTo>
                    <a:pt x="7" y="8"/>
                    <a:pt x="7" y="9"/>
                    <a:pt x="7" y="10"/>
                  </a:cubicBezTo>
                  <a:cubicBezTo>
                    <a:pt x="6" y="14"/>
                    <a:pt x="7" y="19"/>
                    <a:pt x="8" y="24"/>
                  </a:cubicBezTo>
                  <a:cubicBezTo>
                    <a:pt x="8" y="29"/>
                    <a:pt x="10" y="34"/>
                    <a:pt x="10" y="37"/>
                  </a:cubicBezTo>
                  <a:cubicBezTo>
                    <a:pt x="11" y="39"/>
                    <a:pt x="11" y="41"/>
                    <a:pt x="11" y="42"/>
                  </a:cubicBezTo>
                  <a:cubicBezTo>
                    <a:pt x="11" y="42"/>
                    <a:pt x="11" y="42"/>
                    <a:pt x="11" y="42"/>
                  </a:cubicBezTo>
                  <a:cubicBezTo>
                    <a:pt x="10" y="42"/>
                    <a:pt x="10" y="42"/>
                    <a:pt x="10" y="42"/>
                  </a:cubicBezTo>
                  <a:cubicBezTo>
                    <a:pt x="10" y="42"/>
                    <a:pt x="9" y="40"/>
                    <a:pt x="8" y="38"/>
                  </a:cubicBezTo>
                  <a:cubicBezTo>
                    <a:pt x="6" y="36"/>
                    <a:pt x="4" y="34"/>
                    <a:pt x="3" y="30"/>
                  </a:cubicBezTo>
                  <a:cubicBezTo>
                    <a:pt x="2" y="29"/>
                    <a:pt x="1" y="27"/>
                    <a:pt x="1" y="24"/>
                  </a:cubicBezTo>
                  <a:cubicBezTo>
                    <a:pt x="0" y="22"/>
                    <a:pt x="0" y="20"/>
                    <a:pt x="0" y="18"/>
                  </a:cubicBezTo>
                  <a:cubicBezTo>
                    <a:pt x="0" y="13"/>
                    <a:pt x="1" y="7"/>
                    <a:pt x="6" y="1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10" y="2"/>
                    <a:pt x="12" y="4"/>
                  </a:cubicBezTo>
                  <a:cubicBezTo>
                    <a:pt x="14" y="6"/>
                    <a:pt x="17" y="8"/>
                    <a:pt x="19" y="12"/>
                  </a:cubicBezTo>
                  <a:cubicBezTo>
                    <a:pt x="20" y="15"/>
                    <a:pt x="22" y="20"/>
                    <a:pt x="22" y="25"/>
                  </a:cubicBezTo>
                  <a:cubicBezTo>
                    <a:pt x="21" y="27"/>
                    <a:pt x="21" y="30"/>
                    <a:pt x="19" y="33"/>
                  </a:cubicBezTo>
                  <a:cubicBezTo>
                    <a:pt x="18" y="36"/>
                    <a:pt x="16" y="39"/>
                    <a:pt x="14" y="4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116" name="Freeform 619"/>
            <p:cNvSpPr>
              <a:spLocks/>
            </p:cNvSpPr>
            <p:nvPr/>
          </p:nvSpPr>
          <p:spPr bwMode="auto">
            <a:xfrm>
              <a:off x="687569" y="8623272"/>
              <a:ext cx="35781" cy="26240"/>
            </a:xfrm>
            <a:custGeom>
              <a:avLst/>
              <a:gdLst>
                <a:gd name="T0" fmla="*/ 30 w 33"/>
                <a:gd name="T1" fmla="*/ 24 h 24"/>
                <a:gd name="T2" fmla="*/ 31 w 33"/>
                <a:gd name="T3" fmla="*/ 24 h 24"/>
                <a:gd name="T4" fmla="*/ 30 w 33"/>
                <a:gd name="T5" fmla="*/ 23 h 24"/>
                <a:gd name="T6" fmla="*/ 28 w 33"/>
                <a:gd name="T7" fmla="*/ 20 h 24"/>
                <a:gd name="T8" fmla="*/ 19 w 33"/>
                <a:gd name="T9" fmla="*/ 11 h 24"/>
                <a:gd name="T10" fmla="*/ 14 w 33"/>
                <a:gd name="T11" fmla="*/ 7 h 24"/>
                <a:gd name="T12" fmla="*/ 9 w 33"/>
                <a:gd name="T13" fmla="*/ 5 h 24"/>
                <a:gd name="T14" fmla="*/ 7 w 33"/>
                <a:gd name="T15" fmla="*/ 5 h 24"/>
                <a:gd name="T16" fmla="*/ 5 w 33"/>
                <a:gd name="T17" fmla="*/ 5 h 24"/>
                <a:gd name="T18" fmla="*/ 4 w 33"/>
                <a:gd name="T19" fmla="*/ 5 h 24"/>
                <a:gd name="T20" fmla="*/ 3 w 33"/>
                <a:gd name="T21" fmla="*/ 5 h 24"/>
                <a:gd name="T22" fmla="*/ 4 w 33"/>
                <a:gd name="T23" fmla="*/ 5 h 24"/>
                <a:gd name="T24" fmla="*/ 5 w 33"/>
                <a:gd name="T25" fmla="*/ 5 h 24"/>
                <a:gd name="T26" fmla="*/ 7 w 33"/>
                <a:gd name="T27" fmla="*/ 5 h 24"/>
                <a:gd name="T28" fmla="*/ 9 w 33"/>
                <a:gd name="T29" fmla="*/ 5 h 24"/>
                <a:gd name="T30" fmla="*/ 20 w 33"/>
                <a:gd name="T31" fmla="*/ 10 h 24"/>
                <a:gd name="T32" fmla="*/ 30 w 33"/>
                <a:gd name="T33" fmla="*/ 19 h 24"/>
                <a:gd name="T34" fmla="*/ 32 w 33"/>
                <a:gd name="T35" fmla="*/ 22 h 24"/>
                <a:gd name="T36" fmla="*/ 33 w 33"/>
                <a:gd name="T37" fmla="*/ 23 h 24"/>
                <a:gd name="T38" fmla="*/ 33 w 33"/>
                <a:gd name="T39" fmla="*/ 22 h 24"/>
                <a:gd name="T40" fmla="*/ 32 w 33"/>
                <a:gd name="T41" fmla="*/ 17 h 24"/>
                <a:gd name="T42" fmla="*/ 28 w 33"/>
                <a:gd name="T43" fmla="*/ 9 h 24"/>
                <a:gd name="T44" fmla="*/ 18 w 33"/>
                <a:gd name="T45" fmla="*/ 1 h 24"/>
                <a:gd name="T46" fmla="*/ 2 w 33"/>
                <a:gd name="T47" fmla="*/ 3 h 24"/>
                <a:gd name="T48" fmla="*/ 1 w 33"/>
                <a:gd name="T49" fmla="*/ 3 h 24"/>
                <a:gd name="T50" fmla="*/ 0 w 33"/>
                <a:gd name="T51" fmla="*/ 4 h 24"/>
                <a:gd name="T52" fmla="*/ 0 w 33"/>
                <a:gd name="T53" fmla="*/ 5 h 24"/>
                <a:gd name="T54" fmla="*/ 5 w 33"/>
                <a:gd name="T55" fmla="*/ 14 h 24"/>
                <a:gd name="T56" fmla="*/ 13 w 33"/>
                <a:gd name="T57" fmla="*/ 21 h 24"/>
                <a:gd name="T58" fmla="*/ 20 w 33"/>
                <a:gd name="T59" fmla="*/ 23 h 24"/>
                <a:gd name="T60" fmla="*/ 30 w 33"/>
                <a:gd name="T61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3" h="24">
                  <a:moveTo>
                    <a:pt x="30" y="24"/>
                  </a:moveTo>
                  <a:cubicBezTo>
                    <a:pt x="31" y="24"/>
                    <a:pt x="31" y="24"/>
                    <a:pt x="31" y="24"/>
                  </a:cubicBezTo>
                  <a:cubicBezTo>
                    <a:pt x="31" y="24"/>
                    <a:pt x="31" y="24"/>
                    <a:pt x="30" y="23"/>
                  </a:cubicBezTo>
                  <a:cubicBezTo>
                    <a:pt x="30" y="22"/>
                    <a:pt x="29" y="21"/>
                    <a:pt x="28" y="20"/>
                  </a:cubicBezTo>
                  <a:cubicBezTo>
                    <a:pt x="26" y="17"/>
                    <a:pt x="23" y="14"/>
                    <a:pt x="19" y="11"/>
                  </a:cubicBezTo>
                  <a:cubicBezTo>
                    <a:pt x="18" y="10"/>
                    <a:pt x="16" y="8"/>
                    <a:pt x="14" y="7"/>
                  </a:cubicBezTo>
                  <a:cubicBezTo>
                    <a:pt x="12" y="6"/>
                    <a:pt x="10" y="6"/>
                    <a:pt x="9" y="5"/>
                  </a:cubicBezTo>
                  <a:cubicBezTo>
                    <a:pt x="8" y="5"/>
                    <a:pt x="7" y="5"/>
                    <a:pt x="7" y="5"/>
                  </a:cubicBezTo>
                  <a:cubicBezTo>
                    <a:pt x="6" y="5"/>
                    <a:pt x="5" y="5"/>
                    <a:pt x="5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4" y="5"/>
                    <a:pt x="5" y="5"/>
                  </a:cubicBezTo>
                  <a:cubicBezTo>
                    <a:pt x="5" y="5"/>
                    <a:pt x="6" y="5"/>
                    <a:pt x="7" y="5"/>
                  </a:cubicBezTo>
                  <a:cubicBezTo>
                    <a:pt x="7" y="5"/>
                    <a:pt x="8" y="5"/>
                    <a:pt x="9" y="5"/>
                  </a:cubicBezTo>
                  <a:cubicBezTo>
                    <a:pt x="12" y="6"/>
                    <a:pt x="17" y="7"/>
                    <a:pt x="20" y="10"/>
                  </a:cubicBezTo>
                  <a:cubicBezTo>
                    <a:pt x="24" y="13"/>
                    <a:pt x="27" y="16"/>
                    <a:pt x="30" y="19"/>
                  </a:cubicBezTo>
                  <a:cubicBezTo>
                    <a:pt x="31" y="20"/>
                    <a:pt x="32" y="21"/>
                    <a:pt x="32" y="22"/>
                  </a:cubicBezTo>
                  <a:cubicBezTo>
                    <a:pt x="32" y="22"/>
                    <a:pt x="33" y="22"/>
                    <a:pt x="33" y="23"/>
                  </a:cubicBezTo>
                  <a:cubicBezTo>
                    <a:pt x="33" y="22"/>
                    <a:pt x="33" y="22"/>
                    <a:pt x="33" y="22"/>
                  </a:cubicBezTo>
                  <a:cubicBezTo>
                    <a:pt x="33" y="21"/>
                    <a:pt x="33" y="20"/>
                    <a:pt x="32" y="17"/>
                  </a:cubicBezTo>
                  <a:cubicBezTo>
                    <a:pt x="31" y="15"/>
                    <a:pt x="30" y="12"/>
                    <a:pt x="28" y="9"/>
                  </a:cubicBezTo>
                  <a:cubicBezTo>
                    <a:pt x="26" y="6"/>
                    <a:pt x="23" y="3"/>
                    <a:pt x="18" y="1"/>
                  </a:cubicBezTo>
                  <a:cubicBezTo>
                    <a:pt x="14" y="0"/>
                    <a:pt x="9" y="0"/>
                    <a:pt x="2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0" y="3"/>
                    <a:pt x="0" y="4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1" y="5"/>
                    <a:pt x="1" y="10"/>
                    <a:pt x="5" y="14"/>
                  </a:cubicBezTo>
                  <a:cubicBezTo>
                    <a:pt x="6" y="17"/>
                    <a:pt x="9" y="19"/>
                    <a:pt x="13" y="21"/>
                  </a:cubicBezTo>
                  <a:cubicBezTo>
                    <a:pt x="15" y="22"/>
                    <a:pt x="18" y="22"/>
                    <a:pt x="20" y="23"/>
                  </a:cubicBezTo>
                  <a:cubicBezTo>
                    <a:pt x="23" y="24"/>
                    <a:pt x="26" y="24"/>
                    <a:pt x="30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117" name="Freeform 620"/>
            <p:cNvSpPr>
              <a:spLocks/>
            </p:cNvSpPr>
            <p:nvPr/>
          </p:nvSpPr>
          <p:spPr bwMode="auto">
            <a:xfrm>
              <a:off x="720965" y="8599417"/>
              <a:ext cx="25047" cy="47709"/>
            </a:xfrm>
            <a:custGeom>
              <a:avLst/>
              <a:gdLst>
                <a:gd name="T0" fmla="*/ 9 w 22"/>
                <a:gd name="T1" fmla="*/ 42 h 43"/>
                <a:gd name="T2" fmla="*/ 8 w 22"/>
                <a:gd name="T3" fmla="*/ 43 h 43"/>
                <a:gd name="T4" fmla="*/ 8 w 22"/>
                <a:gd name="T5" fmla="*/ 42 h 43"/>
                <a:gd name="T6" fmla="*/ 8 w 22"/>
                <a:gd name="T7" fmla="*/ 37 h 43"/>
                <a:gd name="T8" fmla="*/ 9 w 22"/>
                <a:gd name="T9" fmla="*/ 24 h 43"/>
                <a:gd name="T10" fmla="*/ 9 w 22"/>
                <a:gd name="T11" fmla="*/ 16 h 43"/>
                <a:gd name="T12" fmla="*/ 11 w 22"/>
                <a:gd name="T13" fmla="*/ 10 h 43"/>
                <a:gd name="T14" fmla="*/ 11 w 22"/>
                <a:gd name="T15" fmla="*/ 8 h 43"/>
                <a:gd name="T16" fmla="*/ 12 w 22"/>
                <a:gd name="T17" fmla="*/ 6 h 43"/>
                <a:gd name="T18" fmla="*/ 13 w 22"/>
                <a:gd name="T19" fmla="*/ 5 h 43"/>
                <a:gd name="T20" fmla="*/ 13 w 22"/>
                <a:gd name="T21" fmla="*/ 4 h 43"/>
                <a:gd name="T22" fmla="*/ 13 w 22"/>
                <a:gd name="T23" fmla="*/ 5 h 43"/>
                <a:gd name="T24" fmla="*/ 12 w 22"/>
                <a:gd name="T25" fmla="*/ 6 h 43"/>
                <a:gd name="T26" fmla="*/ 11 w 22"/>
                <a:gd name="T27" fmla="*/ 8 h 43"/>
                <a:gd name="T28" fmla="*/ 10 w 22"/>
                <a:gd name="T29" fmla="*/ 10 h 43"/>
                <a:gd name="T30" fmla="*/ 8 w 22"/>
                <a:gd name="T31" fmla="*/ 24 h 43"/>
                <a:gd name="T32" fmla="*/ 6 w 22"/>
                <a:gd name="T33" fmla="*/ 37 h 43"/>
                <a:gd name="T34" fmla="*/ 6 w 22"/>
                <a:gd name="T35" fmla="*/ 42 h 43"/>
                <a:gd name="T36" fmla="*/ 6 w 22"/>
                <a:gd name="T37" fmla="*/ 42 h 43"/>
                <a:gd name="T38" fmla="*/ 6 w 22"/>
                <a:gd name="T39" fmla="*/ 41 h 43"/>
                <a:gd name="T40" fmla="*/ 4 w 22"/>
                <a:gd name="T41" fmla="*/ 37 h 43"/>
                <a:gd name="T42" fmla="*/ 1 w 22"/>
                <a:gd name="T43" fmla="*/ 28 h 43"/>
                <a:gd name="T44" fmla="*/ 2 w 22"/>
                <a:gd name="T45" fmla="*/ 15 h 43"/>
                <a:gd name="T46" fmla="*/ 12 w 22"/>
                <a:gd name="T47" fmla="*/ 1 h 43"/>
                <a:gd name="T48" fmla="*/ 13 w 22"/>
                <a:gd name="T49" fmla="*/ 0 h 43"/>
                <a:gd name="T50" fmla="*/ 14 w 22"/>
                <a:gd name="T51" fmla="*/ 1 h 43"/>
                <a:gd name="T52" fmla="*/ 15 w 22"/>
                <a:gd name="T53" fmla="*/ 2 h 43"/>
                <a:gd name="T54" fmla="*/ 17 w 22"/>
                <a:gd name="T55" fmla="*/ 5 h 43"/>
                <a:gd name="T56" fmla="*/ 21 w 22"/>
                <a:gd name="T57" fmla="*/ 15 h 43"/>
                <a:gd name="T58" fmla="*/ 21 w 22"/>
                <a:gd name="T59" fmla="*/ 28 h 43"/>
                <a:gd name="T60" fmla="*/ 17 w 22"/>
                <a:gd name="T61" fmla="*/ 36 h 43"/>
                <a:gd name="T62" fmla="*/ 9 w 22"/>
                <a:gd name="T63" fmla="*/ 42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2" h="43">
                  <a:moveTo>
                    <a:pt x="9" y="42"/>
                  </a:moveTo>
                  <a:cubicBezTo>
                    <a:pt x="8" y="43"/>
                    <a:pt x="8" y="43"/>
                    <a:pt x="8" y="43"/>
                  </a:cubicBezTo>
                  <a:cubicBezTo>
                    <a:pt x="8" y="42"/>
                    <a:pt x="8" y="42"/>
                    <a:pt x="8" y="42"/>
                  </a:cubicBezTo>
                  <a:cubicBezTo>
                    <a:pt x="8" y="41"/>
                    <a:pt x="8" y="39"/>
                    <a:pt x="8" y="37"/>
                  </a:cubicBezTo>
                  <a:cubicBezTo>
                    <a:pt x="8" y="34"/>
                    <a:pt x="8" y="29"/>
                    <a:pt x="9" y="24"/>
                  </a:cubicBezTo>
                  <a:cubicBezTo>
                    <a:pt x="9" y="21"/>
                    <a:pt x="9" y="19"/>
                    <a:pt x="9" y="16"/>
                  </a:cubicBezTo>
                  <a:cubicBezTo>
                    <a:pt x="10" y="14"/>
                    <a:pt x="10" y="12"/>
                    <a:pt x="11" y="10"/>
                  </a:cubicBezTo>
                  <a:cubicBezTo>
                    <a:pt x="11" y="9"/>
                    <a:pt x="11" y="8"/>
                    <a:pt x="11" y="8"/>
                  </a:cubicBezTo>
                  <a:cubicBezTo>
                    <a:pt x="12" y="7"/>
                    <a:pt x="12" y="6"/>
                    <a:pt x="12" y="6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3" y="5"/>
                    <a:pt x="13" y="4"/>
                    <a:pt x="13" y="4"/>
                  </a:cubicBezTo>
                  <a:cubicBezTo>
                    <a:pt x="13" y="4"/>
                    <a:pt x="13" y="5"/>
                    <a:pt x="13" y="5"/>
                  </a:cubicBezTo>
                  <a:cubicBezTo>
                    <a:pt x="13" y="5"/>
                    <a:pt x="13" y="5"/>
                    <a:pt x="12" y="6"/>
                  </a:cubicBezTo>
                  <a:cubicBezTo>
                    <a:pt x="12" y="6"/>
                    <a:pt x="12" y="7"/>
                    <a:pt x="11" y="8"/>
                  </a:cubicBezTo>
                  <a:cubicBezTo>
                    <a:pt x="11" y="8"/>
                    <a:pt x="11" y="9"/>
                    <a:pt x="10" y="10"/>
                  </a:cubicBezTo>
                  <a:cubicBezTo>
                    <a:pt x="9" y="14"/>
                    <a:pt x="8" y="19"/>
                    <a:pt x="8" y="24"/>
                  </a:cubicBezTo>
                  <a:cubicBezTo>
                    <a:pt x="7" y="29"/>
                    <a:pt x="7" y="34"/>
                    <a:pt x="6" y="37"/>
                  </a:cubicBezTo>
                  <a:cubicBezTo>
                    <a:pt x="6" y="39"/>
                    <a:pt x="6" y="41"/>
                    <a:pt x="6" y="42"/>
                  </a:cubicBezTo>
                  <a:cubicBezTo>
                    <a:pt x="6" y="42"/>
                    <a:pt x="6" y="42"/>
                    <a:pt x="6" y="42"/>
                  </a:cubicBezTo>
                  <a:cubicBezTo>
                    <a:pt x="6" y="41"/>
                    <a:pt x="6" y="41"/>
                    <a:pt x="6" y="41"/>
                  </a:cubicBezTo>
                  <a:cubicBezTo>
                    <a:pt x="5" y="41"/>
                    <a:pt x="5" y="40"/>
                    <a:pt x="4" y="37"/>
                  </a:cubicBezTo>
                  <a:cubicBezTo>
                    <a:pt x="3" y="35"/>
                    <a:pt x="2" y="32"/>
                    <a:pt x="1" y="28"/>
                  </a:cubicBezTo>
                  <a:cubicBezTo>
                    <a:pt x="1" y="24"/>
                    <a:pt x="0" y="20"/>
                    <a:pt x="2" y="15"/>
                  </a:cubicBezTo>
                  <a:cubicBezTo>
                    <a:pt x="3" y="11"/>
                    <a:pt x="6" y="6"/>
                    <a:pt x="12" y="1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3" y="0"/>
                    <a:pt x="14" y="1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15" y="2"/>
                    <a:pt x="16" y="3"/>
                    <a:pt x="17" y="5"/>
                  </a:cubicBezTo>
                  <a:cubicBezTo>
                    <a:pt x="19" y="8"/>
                    <a:pt x="20" y="11"/>
                    <a:pt x="21" y="15"/>
                  </a:cubicBezTo>
                  <a:cubicBezTo>
                    <a:pt x="22" y="19"/>
                    <a:pt x="22" y="24"/>
                    <a:pt x="21" y="28"/>
                  </a:cubicBezTo>
                  <a:cubicBezTo>
                    <a:pt x="20" y="31"/>
                    <a:pt x="18" y="33"/>
                    <a:pt x="17" y="36"/>
                  </a:cubicBezTo>
                  <a:cubicBezTo>
                    <a:pt x="15" y="38"/>
                    <a:pt x="12" y="40"/>
                    <a:pt x="9" y="4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118" name="Freeform 621"/>
            <p:cNvSpPr>
              <a:spLocks/>
            </p:cNvSpPr>
            <p:nvPr/>
          </p:nvSpPr>
          <p:spPr bwMode="auto">
            <a:xfrm>
              <a:off x="699496" y="8659053"/>
              <a:ext cx="31011" cy="33396"/>
            </a:xfrm>
            <a:custGeom>
              <a:avLst/>
              <a:gdLst>
                <a:gd name="T0" fmla="*/ 25 w 28"/>
                <a:gd name="T1" fmla="*/ 30 h 30"/>
                <a:gd name="T2" fmla="*/ 25 w 28"/>
                <a:gd name="T3" fmla="*/ 30 h 30"/>
                <a:gd name="T4" fmla="*/ 25 w 28"/>
                <a:gd name="T5" fmla="*/ 29 h 30"/>
                <a:gd name="T6" fmla="*/ 24 w 28"/>
                <a:gd name="T7" fmla="*/ 26 h 30"/>
                <a:gd name="T8" fmla="*/ 18 w 28"/>
                <a:gd name="T9" fmla="*/ 15 h 30"/>
                <a:gd name="T10" fmla="*/ 9 w 28"/>
                <a:gd name="T11" fmla="*/ 6 h 30"/>
                <a:gd name="T12" fmla="*/ 7 w 28"/>
                <a:gd name="T13" fmla="*/ 5 h 30"/>
                <a:gd name="T14" fmla="*/ 5 w 28"/>
                <a:gd name="T15" fmla="*/ 5 h 30"/>
                <a:gd name="T16" fmla="*/ 4 w 28"/>
                <a:gd name="T17" fmla="*/ 4 h 30"/>
                <a:gd name="T18" fmla="*/ 4 w 28"/>
                <a:gd name="T19" fmla="*/ 4 h 30"/>
                <a:gd name="T20" fmla="*/ 4 w 28"/>
                <a:gd name="T21" fmla="*/ 4 h 30"/>
                <a:gd name="T22" fmla="*/ 5 w 28"/>
                <a:gd name="T23" fmla="*/ 5 h 30"/>
                <a:gd name="T24" fmla="*/ 7 w 28"/>
                <a:gd name="T25" fmla="*/ 5 h 30"/>
                <a:gd name="T26" fmla="*/ 9 w 28"/>
                <a:gd name="T27" fmla="*/ 6 h 30"/>
                <a:gd name="T28" fmla="*/ 19 w 28"/>
                <a:gd name="T29" fmla="*/ 14 h 30"/>
                <a:gd name="T30" fmla="*/ 23 w 28"/>
                <a:gd name="T31" fmla="*/ 20 h 30"/>
                <a:gd name="T32" fmla="*/ 25 w 28"/>
                <a:gd name="T33" fmla="*/ 25 h 30"/>
                <a:gd name="T34" fmla="*/ 27 w 28"/>
                <a:gd name="T35" fmla="*/ 29 h 30"/>
                <a:gd name="T36" fmla="*/ 27 w 28"/>
                <a:gd name="T37" fmla="*/ 30 h 30"/>
                <a:gd name="T38" fmla="*/ 28 w 28"/>
                <a:gd name="T39" fmla="*/ 28 h 30"/>
                <a:gd name="T40" fmla="*/ 28 w 28"/>
                <a:gd name="T41" fmla="*/ 24 h 30"/>
                <a:gd name="T42" fmla="*/ 27 w 28"/>
                <a:gd name="T43" fmla="*/ 15 h 30"/>
                <a:gd name="T44" fmla="*/ 3 w 28"/>
                <a:gd name="T45" fmla="*/ 2 h 30"/>
                <a:gd name="T46" fmla="*/ 2 w 28"/>
                <a:gd name="T47" fmla="*/ 2 h 30"/>
                <a:gd name="T48" fmla="*/ 1 w 28"/>
                <a:gd name="T49" fmla="*/ 3 h 30"/>
                <a:gd name="T50" fmla="*/ 1 w 28"/>
                <a:gd name="T51" fmla="*/ 4 h 30"/>
                <a:gd name="T52" fmla="*/ 3 w 28"/>
                <a:gd name="T53" fmla="*/ 14 h 30"/>
                <a:gd name="T54" fmla="*/ 5 w 28"/>
                <a:gd name="T55" fmla="*/ 18 h 30"/>
                <a:gd name="T56" fmla="*/ 9 w 28"/>
                <a:gd name="T57" fmla="*/ 22 h 30"/>
                <a:gd name="T58" fmla="*/ 25 w 28"/>
                <a:gd name="T59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8" h="30">
                  <a:moveTo>
                    <a:pt x="25" y="30"/>
                  </a:move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5" y="30"/>
                    <a:pt x="25" y="29"/>
                  </a:cubicBezTo>
                  <a:cubicBezTo>
                    <a:pt x="25" y="29"/>
                    <a:pt x="24" y="27"/>
                    <a:pt x="24" y="26"/>
                  </a:cubicBezTo>
                  <a:cubicBezTo>
                    <a:pt x="22" y="22"/>
                    <a:pt x="20" y="18"/>
                    <a:pt x="18" y="15"/>
                  </a:cubicBezTo>
                  <a:cubicBezTo>
                    <a:pt x="15" y="11"/>
                    <a:pt x="12" y="8"/>
                    <a:pt x="9" y="6"/>
                  </a:cubicBezTo>
                  <a:cubicBezTo>
                    <a:pt x="8" y="6"/>
                    <a:pt x="8" y="6"/>
                    <a:pt x="7" y="5"/>
                  </a:cubicBezTo>
                  <a:cubicBezTo>
                    <a:pt x="6" y="5"/>
                    <a:pt x="6" y="5"/>
                    <a:pt x="5" y="5"/>
                  </a:cubicBezTo>
                  <a:cubicBezTo>
                    <a:pt x="5" y="5"/>
                    <a:pt x="5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5" y="4"/>
                    <a:pt x="5" y="4"/>
                    <a:pt x="5" y="5"/>
                  </a:cubicBezTo>
                  <a:cubicBezTo>
                    <a:pt x="6" y="5"/>
                    <a:pt x="7" y="5"/>
                    <a:pt x="7" y="5"/>
                  </a:cubicBezTo>
                  <a:cubicBezTo>
                    <a:pt x="8" y="5"/>
                    <a:pt x="9" y="6"/>
                    <a:pt x="9" y="6"/>
                  </a:cubicBezTo>
                  <a:cubicBezTo>
                    <a:pt x="12" y="8"/>
                    <a:pt x="16" y="11"/>
                    <a:pt x="19" y="14"/>
                  </a:cubicBezTo>
                  <a:cubicBezTo>
                    <a:pt x="20" y="16"/>
                    <a:pt x="21" y="18"/>
                    <a:pt x="23" y="20"/>
                  </a:cubicBezTo>
                  <a:cubicBezTo>
                    <a:pt x="24" y="22"/>
                    <a:pt x="25" y="23"/>
                    <a:pt x="25" y="25"/>
                  </a:cubicBezTo>
                  <a:cubicBezTo>
                    <a:pt x="26" y="26"/>
                    <a:pt x="27" y="28"/>
                    <a:pt x="27" y="29"/>
                  </a:cubicBezTo>
                  <a:cubicBezTo>
                    <a:pt x="27" y="29"/>
                    <a:pt x="27" y="29"/>
                    <a:pt x="27" y="30"/>
                  </a:cubicBezTo>
                  <a:cubicBezTo>
                    <a:pt x="28" y="28"/>
                    <a:pt x="28" y="28"/>
                    <a:pt x="28" y="28"/>
                  </a:cubicBezTo>
                  <a:cubicBezTo>
                    <a:pt x="28" y="28"/>
                    <a:pt x="28" y="27"/>
                    <a:pt x="28" y="24"/>
                  </a:cubicBezTo>
                  <a:cubicBezTo>
                    <a:pt x="28" y="22"/>
                    <a:pt x="28" y="19"/>
                    <a:pt x="27" y="15"/>
                  </a:cubicBezTo>
                  <a:cubicBezTo>
                    <a:pt x="24" y="8"/>
                    <a:pt x="18" y="0"/>
                    <a:pt x="3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1" y="2"/>
                    <a:pt x="1" y="3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0" y="9"/>
                    <a:pt x="3" y="14"/>
                  </a:cubicBezTo>
                  <a:cubicBezTo>
                    <a:pt x="3" y="15"/>
                    <a:pt x="4" y="17"/>
                    <a:pt x="5" y="18"/>
                  </a:cubicBezTo>
                  <a:cubicBezTo>
                    <a:pt x="6" y="19"/>
                    <a:pt x="7" y="21"/>
                    <a:pt x="9" y="22"/>
                  </a:cubicBezTo>
                  <a:cubicBezTo>
                    <a:pt x="12" y="25"/>
                    <a:pt x="17" y="28"/>
                    <a:pt x="25" y="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119" name="Freeform 622"/>
            <p:cNvSpPr>
              <a:spLocks/>
            </p:cNvSpPr>
            <p:nvPr/>
          </p:nvSpPr>
          <p:spPr bwMode="auto">
            <a:xfrm>
              <a:off x="732892" y="8649511"/>
              <a:ext cx="26240" cy="42938"/>
            </a:xfrm>
            <a:custGeom>
              <a:avLst/>
              <a:gdLst>
                <a:gd name="T0" fmla="*/ 5 w 24"/>
                <a:gd name="T1" fmla="*/ 39 h 39"/>
                <a:gd name="T2" fmla="*/ 4 w 24"/>
                <a:gd name="T3" fmla="*/ 39 h 39"/>
                <a:gd name="T4" fmla="*/ 4 w 24"/>
                <a:gd name="T5" fmla="*/ 38 h 39"/>
                <a:gd name="T6" fmla="*/ 5 w 24"/>
                <a:gd name="T7" fmla="*/ 34 h 39"/>
                <a:gd name="T8" fmla="*/ 10 w 24"/>
                <a:gd name="T9" fmla="*/ 21 h 39"/>
                <a:gd name="T10" fmla="*/ 15 w 24"/>
                <a:gd name="T11" fmla="*/ 9 h 39"/>
                <a:gd name="T12" fmla="*/ 17 w 24"/>
                <a:gd name="T13" fmla="*/ 7 h 39"/>
                <a:gd name="T14" fmla="*/ 18 w 24"/>
                <a:gd name="T15" fmla="*/ 5 h 39"/>
                <a:gd name="T16" fmla="*/ 19 w 24"/>
                <a:gd name="T17" fmla="*/ 4 h 39"/>
                <a:gd name="T18" fmla="*/ 19 w 24"/>
                <a:gd name="T19" fmla="*/ 4 h 39"/>
                <a:gd name="T20" fmla="*/ 19 w 24"/>
                <a:gd name="T21" fmla="*/ 4 h 39"/>
                <a:gd name="T22" fmla="*/ 18 w 24"/>
                <a:gd name="T23" fmla="*/ 5 h 39"/>
                <a:gd name="T24" fmla="*/ 16 w 24"/>
                <a:gd name="T25" fmla="*/ 6 h 39"/>
                <a:gd name="T26" fmla="*/ 15 w 24"/>
                <a:gd name="T27" fmla="*/ 8 h 39"/>
                <a:gd name="T28" fmla="*/ 9 w 24"/>
                <a:gd name="T29" fmla="*/ 21 h 39"/>
                <a:gd name="T30" fmla="*/ 6 w 24"/>
                <a:gd name="T31" fmla="*/ 28 h 39"/>
                <a:gd name="T32" fmla="*/ 4 w 24"/>
                <a:gd name="T33" fmla="*/ 34 h 39"/>
                <a:gd name="T34" fmla="*/ 2 w 24"/>
                <a:gd name="T35" fmla="*/ 38 h 39"/>
                <a:gd name="T36" fmla="*/ 2 w 24"/>
                <a:gd name="T37" fmla="*/ 38 h 39"/>
                <a:gd name="T38" fmla="*/ 2 w 24"/>
                <a:gd name="T39" fmla="*/ 37 h 39"/>
                <a:gd name="T40" fmla="*/ 1 w 24"/>
                <a:gd name="T41" fmla="*/ 24 h 39"/>
                <a:gd name="T42" fmla="*/ 18 w 24"/>
                <a:gd name="T43" fmla="*/ 0 h 39"/>
                <a:gd name="T44" fmla="*/ 20 w 24"/>
                <a:gd name="T45" fmla="*/ 0 h 39"/>
                <a:gd name="T46" fmla="*/ 20 w 24"/>
                <a:gd name="T47" fmla="*/ 0 h 39"/>
                <a:gd name="T48" fmla="*/ 21 w 24"/>
                <a:gd name="T49" fmla="*/ 2 h 39"/>
                <a:gd name="T50" fmla="*/ 24 w 24"/>
                <a:gd name="T51" fmla="*/ 16 h 39"/>
                <a:gd name="T52" fmla="*/ 23 w 24"/>
                <a:gd name="T53" fmla="*/ 22 h 39"/>
                <a:gd name="T54" fmla="*/ 20 w 24"/>
                <a:gd name="T55" fmla="*/ 29 h 39"/>
                <a:gd name="T56" fmla="*/ 5 w 24"/>
                <a:gd name="T57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4" h="39">
                  <a:moveTo>
                    <a:pt x="5" y="39"/>
                  </a:moveTo>
                  <a:cubicBezTo>
                    <a:pt x="4" y="39"/>
                    <a:pt x="4" y="39"/>
                    <a:pt x="4" y="39"/>
                  </a:cubicBezTo>
                  <a:cubicBezTo>
                    <a:pt x="4" y="39"/>
                    <a:pt x="4" y="39"/>
                    <a:pt x="4" y="38"/>
                  </a:cubicBezTo>
                  <a:cubicBezTo>
                    <a:pt x="4" y="37"/>
                    <a:pt x="5" y="36"/>
                    <a:pt x="5" y="34"/>
                  </a:cubicBezTo>
                  <a:cubicBezTo>
                    <a:pt x="6" y="31"/>
                    <a:pt x="8" y="26"/>
                    <a:pt x="10" y="21"/>
                  </a:cubicBezTo>
                  <a:cubicBezTo>
                    <a:pt x="11" y="17"/>
                    <a:pt x="13" y="12"/>
                    <a:pt x="15" y="9"/>
                  </a:cubicBezTo>
                  <a:cubicBezTo>
                    <a:pt x="16" y="8"/>
                    <a:pt x="16" y="7"/>
                    <a:pt x="17" y="7"/>
                  </a:cubicBezTo>
                  <a:cubicBezTo>
                    <a:pt x="17" y="6"/>
                    <a:pt x="18" y="5"/>
                    <a:pt x="18" y="5"/>
                  </a:cubicBezTo>
                  <a:cubicBezTo>
                    <a:pt x="18" y="5"/>
                    <a:pt x="19" y="4"/>
                    <a:pt x="19" y="4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19" y="4"/>
                    <a:pt x="18" y="5"/>
                    <a:pt x="18" y="5"/>
                  </a:cubicBezTo>
                  <a:cubicBezTo>
                    <a:pt x="17" y="5"/>
                    <a:pt x="17" y="6"/>
                    <a:pt x="16" y="6"/>
                  </a:cubicBezTo>
                  <a:cubicBezTo>
                    <a:pt x="16" y="7"/>
                    <a:pt x="15" y="8"/>
                    <a:pt x="15" y="8"/>
                  </a:cubicBezTo>
                  <a:cubicBezTo>
                    <a:pt x="13" y="12"/>
                    <a:pt x="10" y="16"/>
                    <a:pt x="9" y="21"/>
                  </a:cubicBezTo>
                  <a:cubicBezTo>
                    <a:pt x="8" y="23"/>
                    <a:pt x="7" y="25"/>
                    <a:pt x="6" y="28"/>
                  </a:cubicBezTo>
                  <a:cubicBezTo>
                    <a:pt x="5" y="30"/>
                    <a:pt x="4" y="32"/>
                    <a:pt x="4" y="34"/>
                  </a:cubicBezTo>
                  <a:cubicBezTo>
                    <a:pt x="3" y="35"/>
                    <a:pt x="2" y="37"/>
                    <a:pt x="2" y="38"/>
                  </a:cubicBezTo>
                  <a:cubicBezTo>
                    <a:pt x="2" y="38"/>
                    <a:pt x="2" y="38"/>
                    <a:pt x="2" y="38"/>
                  </a:cubicBezTo>
                  <a:cubicBezTo>
                    <a:pt x="2" y="37"/>
                    <a:pt x="2" y="37"/>
                    <a:pt x="2" y="37"/>
                  </a:cubicBezTo>
                  <a:cubicBezTo>
                    <a:pt x="2" y="37"/>
                    <a:pt x="0" y="31"/>
                    <a:pt x="1" y="24"/>
                  </a:cubicBezTo>
                  <a:cubicBezTo>
                    <a:pt x="2" y="16"/>
                    <a:pt x="5" y="6"/>
                    <a:pt x="18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1" y="2"/>
                    <a:pt x="24" y="8"/>
                    <a:pt x="24" y="16"/>
                  </a:cubicBezTo>
                  <a:cubicBezTo>
                    <a:pt x="24" y="18"/>
                    <a:pt x="24" y="20"/>
                    <a:pt x="23" y="22"/>
                  </a:cubicBezTo>
                  <a:cubicBezTo>
                    <a:pt x="22" y="25"/>
                    <a:pt x="21" y="27"/>
                    <a:pt x="20" y="29"/>
                  </a:cubicBezTo>
                  <a:cubicBezTo>
                    <a:pt x="17" y="33"/>
                    <a:pt x="12" y="37"/>
                    <a:pt x="5" y="3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50" charset="-127"/>
                <a:cs typeface="+mn-cs"/>
              </a:endParaRPr>
            </a:p>
          </p:txBody>
        </p:sp>
      </p:grpSp>
      <p:grpSp>
        <p:nvGrpSpPr>
          <p:cNvPr id="120" name="그룹 119"/>
          <p:cNvGrpSpPr/>
          <p:nvPr/>
        </p:nvGrpSpPr>
        <p:grpSpPr>
          <a:xfrm>
            <a:off x="10512223" y="3857957"/>
            <a:ext cx="632443" cy="322532"/>
            <a:chOff x="8418513" y="8589962"/>
            <a:chExt cx="715963" cy="401638"/>
          </a:xfrm>
          <a:solidFill>
            <a:schemeClr val="bg1"/>
          </a:solidFill>
        </p:grpSpPr>
        <p:sp>
          <p:nvSpPr>
            <p:cNvPr id="121" name="Freeform 366"/>
            <p:cNvSpPr>
              <a:spLocks/>
            </p:cNvSpPr>
            <p:nvPr/>
          </p:nvSpPr>
          <p:spPr bwMode="auto">
            <a:xfrm>
              <a:off x="8578850" y="8845550"/>
              <a:ext cx="390525" cy="146050"/>
            </a:xfrm>
            <a:custGeom>
              <a:avLst/>
              <a:gdLst>
                <a:gd name="T0" fmla="*/ 37 w 104"/>
                <a:gd name="T1" fmla="*/ 0 h 39"/>
                <a:gd name="T2" fmla="*/ 0 w 104"/>
                <a:gd name="T3" fmla="*/ 39 h 39"/>
                <a:gd name="T4" fmla="*/ 49 w 104"/>
                <a:gd name="T5" fmla="*/ 39 h 39"/>
                <a:gd name="T6" fmla="*/ 52 w 104"/>
                <a:gd name="T7" fmla="*/ 39 h 39"/>
                <a:gd name="T8" fmla="*/ 52 w 104"/>
                <a:gd name="T9" fmla="*/ 39 h 39"/>
                <a:gd name="T10" fmla="*/ 53 w 104"/>
                <a:gd name="T11" fmla="*/ 39 h 39"/>
                <a:gd name="T12" fmla="*/ 57 w 104"/>
                <a:gd name="T13" fmla="*/ 39 h 39"/>
                <a:gd name="T14" fmla="*/ 104 w 104"/>
                <a:gd name="T15" fmla="*/ 39 h 39"/>
                <a:gd name="T16" fmla="*/ 67 w 104"/>
                <a:gd name="T17" fmla="*/ 0 h 39"/>
                <a:gd name="T18" fmla="*/ 58 w 104"/>
                <a:gd name="T19" fmla="*/ 26 h 39"/>
                <a:gd name="T20" fmla="*/ 55 w 104"/>
                <a:gd name="T21" fmla="*/ 9 h 39"/>
                <a:gd name="T22" fmla="*/ 56 w 104"/>
                <a:gd name="T23" fmla="*/ 8 h 39"/>
                <a:gd name="T24" fmla="*/ 58 w 104"/>
                <a:gd name="T25" fmla="*/ 4 h 39"/>
                <a:gd name="T26" fmla="*/ 52 w 104"/>
                <a:gd name="T27" fmla="*/ 4 h 39"/>
                <a:gd name="T28" fmla="*/ 47 w 104"/>
                <a:gd name="T29" fmla="*/ 4 h 39"/>
                <a:gd name="T30" fmla="*/ 49 w 104"/>
                <a:gd name="T31" fmla="*/ 8 h 39"/>
                <a:gd name="T32" fmla="*/ 49 w 104"/>
                <a:gd name="T33" fmla="*/ 8 h 39"/>
                <a:gd name="T34" fmla="*/ 47 w 104"/>
                <a:gd name="T35" fmla="*/ 24 h 39"/>
                <a:gd name="T36" fmla="*/ 37 w 104"/>
                <a:gd name="T37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4" h="39">
                  <a:moveTo>
                    <a:pt x="37" y="0"/>
                  </a:moveTo>
                  <a:cubicBezTo>
                    <a:pt x="13" y="13"/>
                    <a:pt x="0" y="6"/>
                    <a:pt x="0" y="39"/>
                  </a:cubicBezTo>
                  <a:cubicBezTo>
                    <a:pt x="49" y="39"/>
                    <a:pt x="49" y="39"/>
                    <a:pt x="49" y="39"/>
                  </a:cubicBezTo>
                  <a:cubicBezTo>
                    <a:pt x="52" y="39"/>
                    <a:pt x="52" y="39"/>
                    <a:pt x="52" y="39"/>
                  </a:cubicBezTo>
                  <a:cubicBezTo>
                    <a:pt x="52" y="39"/>
                    <a:pt x="52" y="39"/>
                    <a:pt x="52" y="39"/>
                  </a:cubicBezTo>
                  <a:cubicBezTo>
                    <a:pt x="53" y="39"/>
                    <a:pt x="53" y="39"/>
                    <a:pt x="53" y="39"/>
                  </a:cubicBezTo>
                  <a:cubicBezTo>
                    <a:pt x="57" y="39"/>
                    <a:pt x="57" y="39"/>
                    <a:pt x="57" y="39"/>
                  </a:cubicBezTo>
                  <a:cubicBezTo>
                    <a:pt x="104" y="39"/>
                    <a:pt x="104" y="39"/>
                    <a:pt x="104" y="39"/>
                  </a:cubicBezTo>
                  <a:cubicBezTo>
                    <a:pt x="104" y="7"/>
                    <a:pt x="92" y="13"/>
                    <a:pt x="67" y="0"/>
                  </a:cubicBezTo>
                  <a:cubicBezTo>
                    <a:pt x="58" y="26"/>
                    <a:pt x="58" y="26"/>
                    <a:pt x="58" y="26"/>
                  </a:cubicBezTo>
                  <a:cubicBezTo>
                    <a:pt x="55" y="9"/>
                    <a:pt x="55" y="9"/>
                    <a:pt x="55" y="9"/>
                  </a:cubicBezTo>
                  <a:cubicBezTo>
                    <a:pt x="55" y="8"/>
                    <a:pt x="55" y="8"/>
                    <a:pt x="56" y="8"/>
                  </a:cubicBezTo>
                  <a:cubicBezTo>
                    <a:pt x="57" y="8"/>
                    <a:pt x="58" y="5"/>
                    <a:pt x="58" y="4"/>
                  </a:cubicBezTo>
                  <a:cubicBezTo>
                    <a:pt x="58" y="2"/>
                    <a:pt x="54" y="4"/>
                    <a:pt x="52" y="4"/>
                  </a:cubicBezTo>
                  <a:cubicBezTo>
                    <a:pt x="50" y="4"/>
                    <a:pt x="47" y="2"/>
                    <a:pt x="47" y="4"/>
                  </a:cubicBezTo>
                  <a:cubicBezTo>
                    <a:pt x="47" y="5"/>
                    <a:pt x="48" y="8"/>
                    <a:pt x="49" y="8"/>
                  </a:cubicBezTo>
                  <a:cubicBezTo>
                    <a:pt x="49" y="8"/>
                    <a:pt x="49" y="8"/>
                    <a:pt x="49" y="8"/>
                  </a:cubicBezTo>
                  <a:cubicBezTo>
                    <a:pt x="47" y="24"/>
                    <a:pt x="47" y="24"/>
                    <a:pt x="47" y="24"/>
                  </a:cubicBezTo>
                  <a:lnTo>
                    <a:pt x="3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122" name="Freeform 367"/>
            <p:cNvSpPr>
              <a:spLocks/>
            </p:cNvSpPr>
            <p:nvPr/>
          </p:nvSpPr>
          <p:spPr bwMode="auto">
            <a:xfrm>
              <a:off x="8677275" y="8589962"/>
              <a:ext cx="195263" cy="255588"/>
            </a:xfrm>
            <a:custGeom>
              <a:avLst/>
              <a:gdLst>
                <a:gd name="T0" fmla="*/ 50 w 52"/>
                <a:gd name="T1" fmla="*/ 33 h 68"/>
                <a:gd name="T2" fmla="*/ 48 w 52"/>
                <a:gd name="T3" fmla="*/ 34 h 68"/>
                <a:gd name="T4" fmla="*/ 48 w 52"/>
                <a:gd name="T5" fmla="*/ 16 h 68"/>
                <a:gd name="T6" fmla="*/ 14 w 52"/>
                <a:gd name="T7" fmla="*/ 8 h 68"/>
                <a:gd name="T8" fmla="*/ 5 w 52"/>
                <a:gd name="T9" fmla="*/ 34 h 68"/>
                <a:gd name="T10" fmla="*/ 2 w 52"/>
                <a:gd name="T11" fmla="*/ 34 h 68"/>
                <a:gd name="T12" fmla="*/ 3 w 52"/>
                <a:gd name="T13" fmla="*/ 41 h 68"/>
                <a:gd name="T14" fmla="*/ 4 w 52"/>
                <a:gd name="T15" fmla="*/ 44 h 68"/>
                <a:gd name="T16" fmla="*/ 4 w 52"/>
                <a:gd name="T17" fmla="*/ 44 h 68"/>
                <a:gd name="T18" fmla="*/ 6 w 52"/>
                <a:gd name="T19" fmla="*/ 47 h 68"/>
                <a:gd name="T20" fmla="*/ 6 w 52"/>
                <a:gd name="T21" fmla="*/ 47 h 68"/>
                <a:gd name="T22" fmla="*/ 26 w 52"/>
                <a:gd name="T23" fmla="*/ 68 h 68"/>
                <a:gd name="T24" fmla="*/ 47 w 52"/>
                <a:gd name="T25" fmla="*/ 47 h 68"/>
                <a:gd name="T26" fmla="*/ 48 w 52"/>
                <a:gd name="T27" fmla="*/ 44 h 68"/>
                <a:gd name="T28" fmla="*/ 48 w 52"/>
                <a:gd name="T29" fmla="*/ 44 h 68"/>
                <a:gd name="T30" fmla="*/ 49 w 52"/>
                <a:gd name="T31" fmla="*/ 41 h 68"/>
                <a:gd name="T32" fmla="*/ 50 w 52"/>
                <a:gd name="T33" fmla="*/ 33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2" h="68">
                  <a:moveTo>
                    <a:pt x="50" y="33"/>
                  </a:moveTo>
                  <a:cubicBezTo>
                    <a:pt x="49" y="33"/>
                    <a:pt x="48" y="33"/>
                    <a:pt x="48" y="34"/>
                  </a:cubicBezTo>
                  <a:cubicBezTo>
                    <a:pt x="48" y="34"/>
                    <a:pt x="50" y="22"/>
                    <a:pt x="48" y="16"/>
                  </a:cubicBezTo>
                  <a:cubicBezTo>
                    <a:pt x="45" y="3"/>
                    <a:pt x="14" y="0"/>
                    <a:pt x="14" y="8"/>
                  </a:cubicBezTo>
                  <a:cubicBezTo>
                    <a:pt x="0" y="12"/>
                    <a:pt x="3" y="24"/>
                    <a:pt x="5" y="34"/>
                  </a:cubicBezTo>
                  <a:cubicBezTo>
                    <a:pt x="5" y="34"/>
                    <a:pt x="4" y="33"/>
                    <a:pt x="2" y="34"/>
                  </a:cubicBezTo>
                  <a:cubicBezTo>
                    <a:pt x="1" y="36"/>
                    <a:pt x="3" y="39"/>
                    <a:pt x="3" y="41"/>
                  </a:cubicBezTo>
                  <a:cubicBezTo>
                    <a:pt x="3" y="42"/>
                    <a:pt x="4" y="43"/>
                    <a:pt x="4" y="44"/>
                  </a:cubicBezTo>
                  <a:cubicBezTo>
                    <a:pt x="4" y="44"/>
                    <a:pt x="4" y="44"/>
                    <a:pt x="4" y="44"/>
                  </a:cubicBezTo>
                  <a:cubicBezTo>
                    <a:pt x="4" y="46"/>
                    <a:pt x="5" y="47"/>
                    <a:pt x="6" y="47"/>
                  </a:cubicBezTo>
                  <a:cubicBezTo>
                    <a:pt x="6" y="47"/>
                    <a:pt x="6" y="47"/>
                    <a:pt x="6" y="47"/>
                  </a:cubicBezTo>
                  <a:cubicBezTo>
                    <a:pt x="9" y="58"/>
                    <a:pt x="18" y="68"/>
                    <a:pt x="26" y="68"/>
                  </a:cubicBezTo>
                  <a:cubicBezTo>
                    <a:pt x="34" y="68"/>
                    <a:pt x="44" y="58"/>
                    <a:pt x="47" y="47"/>
                  </a:cubicBezTo>
                  <a:cubicBezTo>
                    <a:pt x="47" y="47"/>
                    <a:pt x="48" y="45"/>
                    <a:pt x="48" y="44"/>
                  </a:cubicBezTo>
                  <a:cubicBezTo>
                    <a:pt x="48" y="44"/>
                    <a:pt x="48" y="44"/>
                    <a:pt x="48" y="44"/>
                  </a:cubicBezTo>
                  <a:cubicBezTo>
                    <a:pt x="48" y="44"/>
                    <a:pt x="49" y="42"/>
                    <a:pt x="49" y="41"/>
                  </a:cubicBezTo>
                  <a:cubicBezTo>
                    <a:pt x="50" y="39"/>
                    <a:pt x="52" y="34"/>
                    <a:pt x="50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123" name="Freeform 368"/>
            <p:cNvSpPr>
              <a:spLocks/>
            </p:cNvSpPr>
            <p:nvPr/>
          </p:nvSpPr>
          <p:spPr bwMode="auto">
            <a:xfrm>
              <a:off x="8418513" y="8620125"/>
              <a:ext cx="258763" cy="323850"/>
            </a:xfrm>
            <a:custGeom>
              <a:avLst/>
              <a:gdLst>
                <a:gd name="T0" fmla="*/ 52 w 69"/>
                <a:gd name="T1" fmla="*/ 49 h 86"/>
                <a:gd name="T2" fmla="*/ 52 w 69"/>
                <a:gd name="T3" fmla="*/ 54 h 86"/>
                <a:gd name="T4" fmla="*/ 69 w 69"/>
                <a:gd name="T5" fmla="*/ 62 h 86"/>
                <a:gd name="T6" fmla="*/ 61 w 69"/>
                <a:gd name="T7" fmla="*/ 65 h 86"/>
                <a:gd name="T8" fmla="*/ 48 w 69"/>
                <a:gd name="T9" fmla="*/ 72 h 86"/>
                <a:gd name="T10" fmla="*/ 41 w 69"/>
                <a:gd name="T11" fmla="*/ 86 h 86"/>
                <a:gd name="T12" fmla="*/ 0 w 69"/>
                <a:gd name="T13" fmla="*/ 86 h 86"/>
                <a:gd name="T14" fmla="*/ 30 w 69"/>
                <a:gd name="T15" fmla="*/ 54 h 86"/>
                <a:gd name="T16" fmla="*/ 30 w 69"/>
                <a:gd name="T17" fmla="*/ 49 h 86"/>
                <a:gd name="T18" fmla="*/ 25 w 69"/>
                <a:gd name="T19" fmla="*/ 37 h 86"/>
                <a:gd name="T20" fmla="*/ 25 w 69"/>
                <a:gd name="T21" fmla="*/ 37 h 86"/>
                <a:gd name="T22" fmla="*/ 23 w 69"/>
                <a:gd name="T23" fmla="*/ 36 h 86"/>
                <a:gd name="T24" fmla="*/ 24 w 69"/>
                <a:gd name="T25" fmla="*/ 35 h 86"/>
                <a:gd name="T26" fmla="*/ 23 w 69"/>
                <a:gd name="T27" fmla="*/ 33 h 86"/>
                <a:gd name="T28" fmla="*/ 22 w 69"/>
                <a:gd name="T29" fmla="*/ 27 h 86"/>
                <a:gd name="T30" fmla="*/ 24 w 69"/>
                <a:gd name="T31" fmla="*/ 28 h 86"/>
                <a:gd name="T32" fmla="*/ 31 w 69"/>
                <a:gd name="T33" fmla="*/ 7 h 86"/>
                <a:gd name="T34" fmla="*/ 59 w 69"/>
                <a:gd name="T35" fmla="*/ 13 h 86"/>
                <a:gd name="T36" fmla="*/ 59 w 69"/>
                <a:gd name="T37" fmla="*/ 27 h 86"/>
                <a:gd name="T38" fmla="*/ 60 w 69"/>
                <a:gd name="T39" fmla="*/ 27 h 86"/>
                <a:gd name="T40" fmla="*/ 59 w 69"/>
                <a:gd name="T41" fmla="*/ 33 h 86"/>
                <a:gd name="T42" fmla="*/ 59 w 69"/>
                <a:gd name="T43" fmla="*/ 36 h 86"/>
                <a:gd name="T44" fmla="*/ 59 w 69"/>
                <a:gd name="T45" fmla="*/ 36 h 86"/>
                <a:gd name="T46" fmla="*/ 57 w 69"/>
                <a:gd name="T47" fmla="*/ 37 h 86"/>
                <a:gd name="T48" fmla="*/ 52 w 69"/>
                <a:gd name="T49" fmla="*/ 49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69" h="86">
                  <a:moveTo>
                    <a:pt x="52" y="49"/>
                  </a:moveTo>
                  <a:cubicBezTo>
                    <a:pt x="52" y="54"/>
                    <a:pt x="52" y="54"/>
                    <a:pt x="52" y="54"/>
                  </a:cubicBezTo>
                  <a:cubicBezTo>
                    <a:pt x="59" y="58"/>
                    <a:pt x="65" y="60"/>
                    <a:pt x="69" y="62"/>
                  </a:cubicBezTo>
                  <a:cubicBezTo>
                    <a:pt x="67" y="63"/>
                    <a:pt x="64" y="64"/>
                    <a:pt x="61" y="65"/>
                  </a:cubicBezTo>
                  <a:cubicBezTo>
                    <a:pt x="57" y="67"/>
                    <a:pt x="52" y="68"/>
                    <a:pt x="48" y="72"/>
                  </a:cubicBezTo>
                  <a:cubicBezTo>
                    <a:pt x="44" y="75"/>
                    <a:pt x="42" y="80"/>
                    <a:pt x="41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59"/>
                    <a:pt x="10" y="66"/>
                    <a:pt x="30" y="54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26" y="47"/>
                    <a:pt x="26" y="42"/>
                    <a:pt x="25" y="37"/>
                  </a:cubicBezTo>
                  <a:cubicBezTo>
                    <a:pt x="25" y="37"/>
                    <a:pt x="25" y="37"/>
                    <a:pt x="25" y="37"/>
                  </a:cubicBezTo>
                  <a:cubicBezTo>
                    <a:pt x="24" y="37"/>
                    <a:pt x="23" y="37"/>
                    <a:pt x="23" y="36"/>
                  </a:cubicBezTo>
                  <a:cubicBezTo>
                    <a:pt x="23" y="36"/>
                    <a:pt x="24" y="36"/>
                    <a:pt x="24" y="35"/>
                  </a:cubicBezTo>
                  <a:cubicBezTo>
                    <a:pt x="23" y="35"/>
                    <a:pt x="23" y="34"/>
                    <a:pt x="23" y="33"/>
                  </a:cubicBezTo>
                  <a:cubicBezTo>
                    <a:pt x="22" y="31"/>
                    <a:pt x="21" y="29"/>
                    <a:pt x="22" y="27"/>
                  </a:cubicBezTo>
                  <a:cubicBezTo>
                    <a:pt x="23" y="26"/>
                    <a:pt x="24" y="28"/>
                    <a:pt x="24" y="28"/>
                  </a:cubicBezTo>
                  <a:cubicBezTo>
                    <a:pt x="22" y="20"/>
                    <a:pt x="20" y="10"/>
                    <a:pt x="31" y="7"/>
                  </a:cubicBezTo>
                  <a:cubicBezTo>
                    <a:pt x="31" y="0"/>
                    <a:pt x="56" y="3"/>
                    <a:pt x="59" y="13"/>
                  </a:cubicBezTo>
                  <a:cubicBezTo>
                    <a:pt x="61" y="18"/>
                    <a:pt x="59" y="27"/>
                    <a:pt x="59" y="27"/>
                  </a:cubicBezTo>
                  <a:cubicBezTo>
                    <a:pt x="59" y="27"/>
                    <a:pt x="59" y="26"/>
                    <a:pt x="60" y="27"/>
                  </a:cubicBezTo>
                  <a:cubicBezTo>
                    <a:pt x="61" y="28"/>
                    <a:pt x="60" y="32"/>
                    <a:pt x="59" y="33"/>
                  </a:cubicBezTo>
                  <a:cubicBezTo>
                    <a:pt x="59" y="34"/>
                    <a:pt x="59" y="35"/>
                    <a:pt x="59" y="36"/>
                  </a:cubicBezTo>
                  <a:cubicBezTo>
                    <a:pt x="59" y="36"/>
                    <a:pt x="59" y="36"/>
                    <a:pt x="59" y="36"/>
                  </a:cubicBezTo>
                  <a:cubicBezTo>
                    <a:pt x="59" y="37"/>
                    <a:pt x="58" y="37"/>
                    <a:pt x="57" y="37"/>
                  </a:cubicBezTo>
                  <a:cubicBezTo>
                    <a:pt x="57" y="42"/>
                    <a:pt x="56" y="47"/>
                    <a:pt x="52" y="4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124" name="Freeform 369"/>
            <p:cNvSpPr>
              <a:spLocks/>
            </p:cNvSpPr>
            <p:nvPr/>
          </p:nvSpPr>
          <p:spPr bwMode="auto">
            <a:xfrm>
              <a:off x="8872538" y="8823325"/>
              <a:ext cx="261938" cy="120650"/>
            </a:xfrm>
            <a:custGeom>
              <a:avLst/>
              <a:gdLst>
                <a:gd name="T0" fmla="*/ 18 w 70"/>
                <a:gd name="T1" fmla="*/ 0 h 32"/>
                <a:gd name="T2" fmla="*/ 0 w 70"/>
                <a:gd name="T3" fmla="*/ 8 h 32"/>
                <a:gd name="T4" fmla="*/ 28 w 70"/>
                <a:gd name="T5" fmla="*/ 32 h 32"/>
                <a:gd name="T6" fmla="*/ 29 w 70"/>
                <a:gd name="T7" fmla="*/ 32 h 32"/>
                <a:gd name="T8" fmla="*/ 30 w 70"/>
                <a:gd name="T9" fmla="*/ 32 h 32"/>
                <a:gd name="T10" fmla="*/ 70 w 70"/>
                <a:gd name="T11" fmla="*/ 32 h 32"/>
                <a:gd name="T12" fmla="*/ 41 w 70"/>
                <a:gd name="T13" fmla="*/ 0 h 32"/>
                <a:gd name="T14" fmla="*/ 29 w 70"/>
                <a:gd name="T15" fmla="*/ 6 h 32"/>
                <a:gd name="T16" fmla="*/ 18 w 70"/>
                <a:gd name="T17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0" h="32">
                  <a:moveTo>
                    <a:pt x="18" y="0"/>
                  </a:moveTo>
                  <a:cubicBezTo>
                    <a:pt x="10" y="5"/>
                    <a:pt x="5" y="6"/>
                    <a:pt x="0" y="8"/>
                  </a:cubicBezTo>
                  <a:cubicBezTo>
                    <a:pt x="15" y="14"/>
                    <a:pt x="25" y="16"/>
                    <a:pt x="28" y="32"/>
                  </a:cubicBezTo>
                  <a:cubicBezTo>
                    <a:pt x="29" y="32"/>
                    <a:pt x="29" y="32"/>
                    <a:pt x="29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70" y="32"/>
                    <a:pt x="70" y="32"/>
                    <a:pt x="70" y="32"/>
                  </a:cubicBezTo>
                  <a:cubicBezTo>
                    <a:pt x="70" y="6"/>
                    <a:pt x="60" y="11"/>
                    <a:pt x="41" y="0"/>
                  </a:cubicBezTo>
                  <a:cubicBezTo>
                    <a:pt x="37" y="3"/>
                    <a:pt x="34" y="6"/>
                    <a:pt x="29" y="6"/>
                  </a:cubicBezTo>
                  <a:cubicBezTo>
                    <a:pt x="25" y="6"/>
                    <a:pt x="21" y="3"/>
                    <a:pt x="1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125" name="Freeform 370"/>
            <p:cNvSpPr>
              <a:spLocks/>
            </p:cNvSpPr>
            <p:nvPr/>
          </p:nvSpPr>
          <p:spPr bwMode="auto">
            <a:xfrm>
              <a:off x="8902700" y="8620125"/>
              <a:ext cx="153988" cy="206375"/>
            </a:xfrm>
            <a:custGeom>
              <a:avLst/>
              <a:gdLst>
                <a:gd name="T0" fmla="*/ 40 w 41"/>
                <a:gd name="T1" fmla="*/ 27 h 55"/>
                <a:gd name="T2" fmla="*/ 39 w 41"/>
                <a:gd name="T3" fmla="*/ 27 h 55"/>
                <a:gd name="T4" fmla="*/ 39 w 41"/>
                <a:gd name="T5" fmla="*/ 13 h 55"/>
                <a:gd name="T6" fmla="*/ 11 w 41"/>
                <a:gd name="T7" fmla="*/ 7 h 55"/>
                <a:gd name="T8" fmla="*/ 4 w 41"/>
                <a:gd name="T9" fmla="*/ 28 h 55"/>
                <a:gd name="T10" fmla="*/ 2 w 41"/>
                <a:gd name="T11" fmla="*/ 27 h 55"/>
                <a:gd name="T12" fmla="*/ 3 w 41"/>
                <a:gd name="T13" fmla="*/ 33 h 55"/>
                <a:gd name="T14" fmla="*/ 4 w 41"/>
                <a:gd name="T15" fmla="*/ 35 h 55"/>
                <a:gd name="T16" fmla="*/ 4 w 41"/>
                <a:gd name="T17" fmla="*/ 36 h 55"/>
                <a:gd name="T18" fmla="*/ 5 w 41"/>
                <a:gd name="T19" fmla="*/ 37 h 55"/>
                <a:gd name="T20" fmla="*/ 5 w 41"/>
                <a:gd name="T21" fmla="*/ 37 h 55"/>
                <a:gd name="T22" fmla="*/ 21 w 41"/>
                <a:gd name="T23" fmla="*/ 55 h 55"/>
                <a:gd name="T24" fmla="*/ 37 w 41"/>
                <a:gd name="T25" fmla="*/ 37 h 55"/>
                <a:gd name="T26" fmla="*/ 39 w 41"/>
                <a:gd name="T27" fmla="*/ 36 h 55"/>
                <a:gd name="T28" fmla="*/ 39 w 41"/>
                <a:gd name="T29" fmla="*/ 36 h 55"/>
                <a:gd name="T30" fmla="*/ 40 w 41"/>
                <a:gd name="T31" fmla="*/ 33 h 55"/>
                <a:gd name="T32" fmla="*/ 40 w 41"/>
                <a:gd name="T33" fmla="*/ 27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1" h="55">
                  <a:moveTo>
                    <a:pt x="40" y="27"/>
                  </a:moveTo>
                  <a:cubicBezTo>
                    <a:pt x="39" y="26"/>
                    <a:pt x="39" y="27"/>
                    <a:pt x="39" y="27"/>
                  </a:cubicBezTo>
                  <a:cubicBezTo>
                    <a:pt x="39" y="27"/>
                    <a:pt x="40" y="18"/>
                    <a:pt x="39" y="13"/>
                  </a:cubicBezTo>
                  <a:cubicBezTo>
                    <a:pt x="36" y="3"/>
                    <a:pt x="11" y="0"/>
                    <a:pt x="11" y="7"/>
                  </a:cubicBezTo>
                  <a:cubicBezTo>
                    <a:pt x="0" y="10"/>
                    <a:pt x="2" y="20"/>
                    <a:pt x="4" y="28"/>
                  </a:cubicBezTo>
                  <a:cubicBezTo>
                    <a:pt x="4" y="28"/>
                    <a:pt x="3" y="26"/>
                    <a:pt x="2" y="27"/>
                  </a:cubicBezTo>
                  <a:cubicBezTo>
                    <a:pt x="1" y="29"/>
                    <a:pt x="2" y="31"/>
                    <a:pt x="3" y="33"/>
                  </a:cubicBezTo>
                  <a:cubicBezTo>
                    <a:pt x="3" y="34"/>
                    <a:pt x="3" y="35"/>
                    <a:pt x="4" y="35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7"/>
                    <a:pt x="4" y="37"/>
                    <a:pt x="5" y="37"/>
                  </a:cubicBezTo>
                  <a:cubicBezTo>
                    <a:pt x="5" y="37"/>
                    <a:pt x="5" y="37"/>
                    <a:pt x="5" y="37"/>
                  </a:cubicBezTo>
                  <a:cubicBezTo>
                    <a:pt x="7" y="47"/>
                    <a:pt x="14" y="55"/>
                    <a:pt x="21" y="55"/>
                  </a:cubicBezTo>
                  <a:cubicBezTo>
                    <a:pt x="27" y="55"/>
                    <a:pt x="35" y="47"/>
                    <a:pt x="37" y="37"/>
                  </a:cubicBezTo>
                  <a:cubicBezTo>
                    <a:pt x="38" y="37"/>
                    <a:pt x="39" y="37"/>
                    <a:pt x="39" y="36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39" y="35"/>
                    <a:pt x="39" y="34"/>
                    <a:pt x="40" y="33"/>
                  </a:cubicBezTo>
                  <a:cubicBezTo>
                    <a:pt x="40" y="32"/>
                    <a:pt x="41" y="28"/>
                    <a:pt x="40" y="2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50" charset="-127"/>
                <a:cs typeface="+mn-cs"/>
              </a:endParaRPr>
            </a:p>
          </p:txBody>
        </p:sp>
      </p:grpSp>
      <p:grpSp>
        <p:nvGrpSpPr>
          <p:cNvPr id="11" name="Group 11"/>
          <p:cNvGrpSpPr>
            <a:grpSpLocks noChangeAspect="1"/>
          </p:cNvGrpSpPr>
          <p:nvPr/>
        </p:nvGrpSpPr>
        <p:grpSpPr bwMode="auto">
          <a:xfrm>
            <a:off x="9501061" y="2161512"/>
            <a:ext cx="508571" cy="510047"/>
            <a:chOff x="2642" y="949"/>
            <a:chExt cx="2411" cy="2418"/>
          </a:xfrm>
          <a:solidFill>
            <a:schemeClr val="bg1"/>
          </a:solidFill>
        </p:grpSpPr>
        <p:sp>
          <p:nvSpPr>
            <p:cNvPr id="13" name="Freeform 12"/>
            <p:cNvSpPr>
              <a:spLocks/>
            </p:cNvSpPr>
            <p:nvPr/>
          </p:nvSpPr>
          <p:spPr bwMode="auto">
            <a:xfrm>
              <a:off x="2642" y="2143"/>
              <a:ext cx="2411" cy="1224"/>
            </a:xfrm>
            <a:custGeom>
              <a:avLst/>
              <a:gdLst>
                <a:gd name="T0" fmla="*/ 249 w 1159"/>
                <a:gd name="T1" fmla="*/ 589 h 589"/>
                <a:gd name="T2" fmla="*/ 0 w 1159"/>
                <a:gd name="T3" fmla="*/ 345 h 589"/>
                <a:gd name="T4" fmla="*/ 3 w 1159"/>
                <a:gd name="T5" fmla="*/ 340 h 589"/>
                <a:gd name="T6" fmla="*/ 185 w 1159"/>
                <a:gd name="T7" fmla="*/ 161 h 589"/>
                <a:gd name="T8" fmla="*/ 467 w 1159"/>
                <a:gd name="T9" fmla="*/ 104 h 589"/>
                <a:gd name="T10" fmla="*/ 536 w 1159"/>
                <a:gd name="T11" fmla="*/ 114 h 589"/>
                <a:gd name="T12" fmla="*/ 734 w 1159"/>
                <a:gd name="T13" fmla="*/ 115 h 589"/>
                <a:gd name="T14" fmla="*/ 814 w 1159"/>
                <a:gd name="T15" fmla="*/ 168 h 589"/>
                <a:gd name="T16" fmla="*/ 749 w 1159"/>
                <a:gd name="T17" fmla="*/ 267 h 589"/>
                <a:gd name="T18" fmla="*/ 613 w 1159"/>
                <a:gd name="T19" fmla="*/ 268 h 589"/>
                <a:gd name="T20" fmla="*/ 589 w 1159"/>
                <a:gd name="T21" fmla="*/ 269 h 589"/>
                <a:gd name="T22" fmla="*/ 565 w 1159"/>
                <a:gd name="T23" fmla="*/ 299 h 589"/>
                <a:gd name="T24" fmla="*/ 589 w 1159"/>
                <a:gd name="T25" fmla="*/ 326 h 589"/>
                <a:gd name="T26" fmla="*/ 763 w 1159"/>
                <a:gd name="T27" fmla="*/ 324 h 589"/>
                <a:gd name="T28" fmla="*/ 876 w 1159"/>
                <a:gd name="T29" fmla="*/ 210 h 589"/>
                <a:gd name="T30" fmla="*/ 884 w 1159"/>
                <a:gd name="T31" fmla="*/ 189 h 589"/>
                <a:gd name="T32" fmla="*/ 1015 w 1159"/>
                <a:gd name="T33" fmla="*/ 41 h 589"/>
                <a:gd name="T34" fmla="*/ 1142 w 1159"/>
                <a:gd name="T35" fmla="*/ 54 h 589"/>
                <a:gd name="T36" fmla="*/ 1130 w 1159"/>
                <a:gd name="T37" fmla="*/ 148 h 589"/>
                <a:gd name="T38" fmla="*/ 990 w 1159"/>
                <a:gd name="T39" fmla="*/ 310 h 589"/>
                <a:gd name="T40" fmla="*/ 875 w 1159"/>
                <a:gd name="T41" fmla="*/ 443 h 589"/>
                <a:gd name="T42" fmla="*/ 712 w 1159"/>
                <a:gd name="T43" fmla="*/ 518 h 589"/>
                <a:gd name="T44" fmla="*/ 337 w 1159"/>
                <a:gd name="T45" fmla="*/ 519 h 589"/>
                <a:gd name="T46" fmla="*/ 307 w 1159"/>
                <a:gd name="T47" fmla="*/ 531 h 589"/>
                <a:gd name="T48" fmla="*/ 249 w 1159"/>
                <a:gd name="T49" fmla="*/ 589 h 5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159" h="589">
                  <a:moveTo>
                    <a:pt x="249" y="589"/>
                  </a:moveTo>
                  <a:cubicBezTo>
                    <a:pt x="166" y="507"/>
                    <a:pt x="83" y="426"/>
                    <a:pt x="0" y="345"/>
                  </a:cubicBezTo>
                  <a:cubicBezTo>
                    <a:pt x="1" y="343"/>
                    <a:pt x="2" y="342"/>
                    <a:pt x="3" y="340"/>
                  </a:cubicBezTo>
                  <a:cubicBezTo>
                    <a:pt x="63" y="280"/>
                    <a:pt x="123" y="219"/>
                    <a:pt x="185" y="161"/>
                  </a:cubicBezTo>
                  <a:cubicBezTo>
                    <a:pt x="267" y="85"/>
                    <a:pt x="362" y="70"/>
                    <a:pt x="467" y="104"/>
                  </a:cubicBezTo>
                  <a:cubicBezTo>
                    <a:pt x="489" y="111"/>
                    <a:pt x="513" y="114"/>
                    <a:pt x="536" y="114"/>
                  </a:cubicBezTo>
                  <a:cubicBezTo>
                    <a:pt x="602" y="116"/>
                    <a:pt x="668" y="114"/>
                    <a:pt x="734" y="115"/>
                  </a:cubicBezTo>
                  <a:cubicBezTo>
                    <a:pt x="774" y="115"/>
                    <a:pt x="804" y="136"/>
                    <a:pt x="814" y="168"/>
                  </a:cubicBezTo>
                  <a:cubicBezTo>
                    <a:pt x="828" y="214"/>
                    <a:pt x="797" y="264"/>
                    <a:pt x="749" y="267"/>
                  </a:cubicBezTo>
                  <a:cubicBezTo>
                    <a:pt x="703" y="269"/>
                    <a:pt x="658" y="268"/>
                    <a:pt x="613" y="268"/>
                  </a:cubicBezTo>
                  <a:cubicBezTo>
                    <a:pt x="605" y="268"/>
                    <a:pt x="597" y="268"/>
                    <a:pt x="589" y="269"/>
                  </a:cubicBezTo>
                  <a:cubicBezTo>
                    <a:pt x="572" y="272"/>
                    <a:pt x="564" y="283"/>
                    <a:pt x="565" y="299"/>
                  </a:cubicBezTo>
                  <a:cubicBezTo>
                    <a:pt x="565" y="313"/>
                    <a:pt x="574" y="326"/>
                    <a:pt x="589" y="326"/>
                  </a:cubicBezTo>
                  <a:cubicBezTo>
                    <a:pt x="647" y="326"/>
                    <a:pt x="705" y="329"/>
                    <a:pt x="763" y="324"/>
                  </a:cubicBezTo>
                  <a:cubicBezTo>
                    <a:pt x="820" y="319"/>
                    <a:pt x="866" y="268"/>
                    <a:pt x="876" y="210"/>
                  </a:cubicBezTo>
                  <a:cubicBezTo>
                    <a:pt x="877" y="203"/>
                    <a:pt x="879" y="194"/>
                    <a:pt x="884" y="189"/>
                  </a:cubicBezTo>
                  <a:cubicBezTo>
                    <a:pt x="927" y="139"/>
                    <a:pt x="970" y="89"/>
                    <a:pt x="1015" y="41"/>
                  </a:cubicBezTo>
                  <a:cubicBezTo>
                    <a:pt x="1053" y="0"/>
                    <a:pt x="1116" y="8"/>
                    <a:pt x="1142" y="54"/>
                  </a:cubicBezTo>
                  <a:cubicBezTo>
                    <a:pt x="1159" y="83"/>
                    <a:pt x="1155" y="119"/>
                    <a:pt x="1130" y="148"/>
                  </a:cubicBezTo>
                  <a:cubicBezTo>
                    <a:pt x="1084" y="202"/>
                    <a:pt x="1037" y="256"/>
                    <a:pt x="990" y="310"/>
                  </a:cubicBezTo>
                  <a:cubicBezTo>
                    <a:pt x="952" y="354"/>
                    <a:pt x="913" y="398"/>
                    <a:pt x="875" y="443"/>
                  </a:cubicBezTo>
                  <a:cubicBezTo>
                    <a:pt x="832" y="493"/>
                    <a:pt x="779" y="519"/>
                    <a:pt x="712" y="518"/>
                  </a:cubicBezTo>
                  <a:cubicBezTo>
                    <a:pt x="587" y="518"/>
                    <a:pt x="462" y="518"/>
                    <a:pt x="337" y="519"/>
                  </a:cubicBezTo>
                  <a:cubicBezTo>
                    <a:pt x="327" y="519"/>
                    <a:pt x="315" y="524"/>
                    <a:pt x="307" y="531"/>
                  </a:cubicBezTo>
                  <a:cubicBezTo>
                    <a:pt x="288" y="548"/>
                    <a:pt x="270" y="568"/>
                    <a:pt x="249" y="58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14" name="Freeform 13"/>
            <p:cNvSpPr>
              <a:spLocks/>
            </p:cNvSpPr>
            <p:nvPr/>
          </p:nvSpPr>
          <p:spPr bwMode="auto">
            <a:xfrm>
              <a:off x="3617" y="1425"/>
              <a:ext cx="853" cy="801"/>
            </a:xfrm>
            <a:custGeom>
              <a:avLst/>
              <a:gdLst>
                <a:gd name="T0" fmla="*/ 153 w 410"/>
                <a:gd name="T1" fmla="*/ 249 h 386"/>
                <a:gd name="T2" fmla="*/ 62 w 410"/>
                <a:gd name="T3" fmla="*/ 249 h 386"/>
                <a:gd name="T4" fmla="*/ 15 w 410"/>
                <a:gd name="T5" fmla="*/ 171 h 386"/>
                <a:gd name="T6" fmla="*/ 74 w 410"/>
                <a:gd name="T7" fmla="*/ 137 h 386"/>
                <a:gd name="T8" fmla="*/ 148 w 410"/>
                <a:gd name="T9" fmla="*/ 136 h 386"/>
                <a:gd name="T10" fmla="*/ 153 w 410"/>
                <a:gd name="T11" fmla="*/ 133 h 386"/>
                <a:gd name="T12" fmla="*/ 153 w 410"/>
                <a:gd name="T13" fmla="*/ 61 h 386"/>
                <a:gd name="T14" fmla="*/ 208 w 410"/>
                <a:gd name="T15" fmla="*/ 0 h 386"/>
                <a:gd name="T16" fmla="*/ 265 w 410"/>
                <a:gd name="T17" fmla="*/ 62 h 386"/>
                <a:gd name="T18" fmla="*/ 265 w 410"/>
                <a:gd name="T19" fmla="*/ 137 h 386"/>
                <a:gd name="T20" fmla="*/ 345 w 410"/>
                <a:gd name="T21" fmla="*/ 137 h 386"/>
                <a:gd name="T22" fmla="*/ 402 w 410"/>
                <a:gd name="T23" fmla="*/ 206 h 386"/>
                <a:gd name="T24" fmla="*/ 345 w 410"/>
                <a:gd name="T25" fmla="*/ 250 h 386"/>
                <a:gd name="T26" fmla="*/ 265 w 410"/>
                <a:gd name="T27" fmla="*/ 250 h 386"/>
                <a:gd name="T28" fmla="*/ 265 w 410"/>
                <a:gd name="T29" fmla="*/ 324 h 386"/>
                <a:gd name="T30" fmla="*/ 209 w 410"/>
                <a:gd name="T31" fmla="*/ 386 h 386"/>
                <a:gd name="T32" fmla="*/ 153 w 410"/>
                <a:gd name="T33" fmla="*/ 324 h 386"/>
                <a:gd name="T34" fmla="*/ 153 w 410"/>
                <a:gd name="T35" fmla="*/ 249 h 3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10" h="386">
                  <a:moveTo>
                    <a:pt x="153" y="249"/>
                  </a:moveTo>
                  <a:cubicBezTo>
                    <a:pt x="121" y="249"/>
                    <a:pt x="92" y="251"/>
                    <a:pt x="62" y="249"/>
                  </a:cubicBezTo>
                  <a:cubicBezTo>
                    <a:pt x="23" y="246"/>
                    <a:pt x="0" y="206"/>
                    <a:pt x="15" y="171"/>
                  </a:cubicBezTo>
                  <a:cubicBezTo>
                    <a:pt x="26" y="146"/>
                    <a:pt x="48" y="137"/>
                    <a:pt x="74" y="137"/>
                  </a:cubicBezTo>
                  <a:cubicBezTo>
                    <a:pt x="98" y="136"/>
                    <a:pt x="123" y="136"/>
                    <a:pt x="148" y="136"/>
                  </a:cubicBezTo>
                  <a:cubicBezTo>
                    <a:pt x="149" y="136"/>
                    <a:pt x="150" y="135"/>
                    <a:pt x="153" y="133"/>
                  </a:cubicBezTo>
                  <a:cubicBezTo>
                    <a:pt x="153" y="110"/>
                    <a:pt x="153" y="85"/>
                    <a:pt x="153" y="61"/>
                  </a:cubicBezTo>
                  <a:cubicBezTo>
                    <a:pt x="154" y="25"/>
                    <a:pt x="176" y="0"/>
                    <a:pt x="208" y="0"/>
                  </a:cubicBezTo>
                  <a:cubicBezTo>
                    <a:pt x="241" y="0"/>
                    <a:pt x="265" y="26"/>
                    <a:pt x="265" y="62"/>
                  </a:cubicBezTo>
                  <a:cubicBezTo>
                    <a:pt x="266" y="86"/>
                    <a:pt x="265" y="109"/>
                    <a:pt x="265" y="137"/>
                  </a:cubicBezTo>
                  <a:cubicBezTo>
                    <a:pt x="293" y="137"/>
                    <a:pt x="319" y="136"/>
                    <a:pt x="345" y="137"/>
                  </a:cubicBezTo>
                  <a:cubicBezTo>
                    <a:pt x="385" y="138"/>
                    <a:pt x="410" y="168"/>
                    <a:pt x="402" y="206"/>
                  </a:cubicBezTo>
                  <a:cubicBezTo>
                    <a:pt x="397" y="232"/>
                    <a:pt x="375" y="249"/>
                    <a:pt x="345" y="250"/>
                  </a:cubicBezTo>
                  <a:cubicBezTo>
                    <a:pt x="319" y="251"/>
                    <a:pt x="293" y="250"/>
                    <a:pt x="265" y="250"/>
                  </a:cubicBezTo>
                  <a:cubicBezTo>
                    <a:pt x="265" y="276"/>
                    <a:pt x="266" y="300"/>
                    <a:pt x="265" y="324"/>
                  </a:cubicBezTo>
                  <a:cubicBezTo>
                    <a:pt x="265" y="361"/>
                    <a:pt x="243" y="385"/>
                    <a:pt x="209" y="386"/>
                  </a:cubicBezTo>
                  <a:cubicBezTo>
                    <a:pt x="175" y="386"/>
                    <a:pt x="154" y="362"/>
                    <a:pt x="153" y="324"/>
                  </a:cubicBezTo>
                  <a:cubicBezTo>
                    <a:pt x="153" y="301"/>
                    <a:pt x="153" y="277"/>
                    <a:pt x="153" y="24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15" name="Freeform 14"/>
            <p:cNvSpPr>
              <a:spLocks/>
            </p:cNvSpPr>
            <p:nvPr/>
          </p:nvSpPr>
          <p:spPr bwMode="auto">
            <a:xfrm>
              <a:off x="3118" y="1086"/>
              <a:ext cx="599" cy="600"/>
            </a:xfrm>
            <a:custGeom>
              <a:avLst/>
              <a:gdLst>
                <a:gd name="T0" fmla="*/ 187 w 288"/>
                <a:gd name="T1" fmla="*/ 188 h 289"/>
                <a:gd name="T2" fmla="*/ 186 w 288"/>
                <a:gd name="T3" fmla="*/ 255 h 289"/>
                <a:gd name="T4" fmla="*/ 159 w 288"/>
                <a:gd name="T5" fmla="*/ 288 h 289"/>
                <a:gd name="T6" fmla="*/ 119 w 288"/>
                <a:gd name="T7" fmla="*/ 278 h 289"/>
                <a:gd name="T8" fmla="*/ 106 w 288"/>
                <a:gd name="T9" fmla="*/ 247 h 289"/>
                <a:gd name="T10" fmla="*/ 105 w 288"/>
                <a:gd name="T11" fmla="*/ 189 h 289"/>
                <a:gd name="T12" fmla="*/ 54 w 288"/>
                <a:gd name="T13" fmla="*/ 189 h 289"/>
                <a:gd name="T14" fmla="*/ 22 w 288"/>
                <a:gd name="T15" fmla="*/ 180 h 289"/>
                <a:gd name="T16" fmla="*/ 4 w 288"/>
                <a:gd name="T17" fmla="*/ 138 h 289"/>
                <a:gd name="T18" fmla="*/ 39 w 288"/>
                <a:gd name="T19" fmla="*/ 107 h 289"/>
                <a:gd name="T20" fmla="*/ 104 w 288"/>
                <a:gd name="T21" fmla="*/ 107 h 289"/>
                <a:gd name="T22" fmla="*/ 104 w 288"/>
                <a:gd name="T23" fmla="*/ 54 h 289"/>
                <a:gd name="T24" fmla="*/ 117 w 288"/>
                <a:gd name="T25" fmla="*/ 16 h 289"/>
                <a:gd name="T26" fmla="*/ 161 w 288"/>
                <a:gd name="T27" fmla="*/ 7 h 289"/>
                <a:gd name="T28" fmla="*/ 186 w 288"/>
                <a:gd name="T29" fmla="*/ 42 h 289"/>
                <a:gd name="T30" fmla="*/ 186 w 288"/>
                <a:gd name="T31" fmla="*/ 107 h 289"/>
                <a:gd name="T32" fmla="*/ 255 w 288"/>
                <a:gd name="T33" fmla="*/ 107 h 289"/>
                <a:gd name="T34" fmla="*/ 287 w 288"/>
                <a:gd name="T35" fmla="*/ 135 h 289"/>
                <a:gd name="T36" fmla="*/ 277 w 288"/>
                <a:gd name="T37" fmla="*/ 175 h 289"/>
                <a:gd name="T38" fmla="*/ 245 w 288"/>
                <a:gd name="T39" fmla="*/ 187 h 289"/>
                <a:gd name="T40" fmla="*/ 187 w 288"/>
                <a:gd name="T41" fmla="*/ 188 h 2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88" h="289">
                  <a:moveTo>
                    <a:pt x="187" y="188"/>
                  </a:moveTo>
                  <a:cubicBezTo>
                    <a:pt x="187" y="212"/>
                    <a:pt x="188" y="234"/>
                    <a:pt x="186" y="255"/>
                  </a:cubicBezTo>
                  <a:cubicBezTo>
                    <a:pt x="185" y="271"/>
                    <a:pt x="175" y="286"/>
                    <a:pt x="159" y="288"/>
                  </a:cubicBezTo>
                  <a:cubicBezTo>
                    <a:pt x="146" y="289"/>
                    <a:pt x="130" y="286"/>
                    <a:pt x="119" y="278"/>
                  </a:cubicBezTo>
                  <a:cubicBezTo>
                    <a:pt x="111" y="273"/>
                    <a:pt x="107" y="258"/>
                    <a:pt x="106" y="247"/>
                  </a:cubicBezTo>
                  <a:cubicBezTo>
                    <a:pt x="104" y="229"/>
                    <a:pt x="105" y="210"/>
                    <a:pt x="105" y="189"/>
                  </a:cubicBezTo>
                  <a:cubicBezTo>
                    <a:pt x="87" y="189"/>
                    <a:pt x="70" y="190"/>
                    <a:pt x="54" y="189"/>
                  </a:cubicBezTo>
                  <a:cubicBezTo>
                    <a:pt x="43" y="188"/>
                    <a:pt x="31" y="185"/>
                    <a:pt x="22" y="180"/>
                  </a:cubicBezTo>
                  <a:cubicBezTo>
                    <a:pt x="5" y="172"/>
                    <a:pt x="0" y="156"/>
                    <a:pt x="4" y="138"/>
                  </a:cubicBezTo>
                  <a:cubicBezTo>
                    <a:pt x="8" y="119"/>
                    <a:pt x="21" y="109"/>
                    <a:pt x="39" y="107"/>
                  </a:cubicBezTo>
                  <a:cubicBezTo>
                    <a:pt x="59" y="106"/>
                    <a:pt x="80" y="107"/>
                    <a:pt x="104" y="107"/>
                  </a:cubicBezTo>
                  <a:cubicBezTo>
                    <a:pt x="104" y="88"/>
                    <a:pt x="102" y="71"/>
                    <a:pt x="104" y="54"/>
                  </a:cubicBezTo>
                  <a:cubicBezTo>
                    <a:pt x="106" y="41"/>
                    <a:pt x="109" y="26"/>
                    <a:pt x="117" y="16"/>
                  </a:cubicBezTo>
                  <a:cubicBezTo>
                    <a:pt x="128" y="3"/>
                    <a:pt x="145" y="0"/>
                    <a:pt x="161" y="7"/>
                  </a:cubicBezTo>
                  <a:cubicBezTo>
                    <a:pt x="177" y="13"/>
                    <a:pt x="185" y="26"/>
                    <a:pt x="186" y="42"/>
                  </a:cubicBezTo>
                  <a:cubicBezTo>
                    <a:pt x="187" y="62"/>
                    <a:pt x="186" y="82"/>
                    <a:pt x="186" y="107"/>
                  </a:cubicBezTo>
                  <a:cubicBezTo>
                    <a:pt x="211" y="107"/>
                    <a:pt x="233" y="106"/>
                    <a:pt x="255" y="107"/>
                  </a:cubicBezTo>
                  <a:cubicBezTo>
                    <a:pt x="273" y="108"/>
                    <a:pt x="285" y="120"/>
                    <a:pt x="287" y="135"/>
                  </a:cubicBezTo>
                  <a:cubicBezTo>
                    <a:pt x="288" y="148"/>
                    <a:pt x="284" y="165"/>
                    <a:pt x="277" y="175"/>
                  </a:cubicBezTo>
                  <a:cubicBezTo>
                    <a:pt x="271" y="183"/>
                    <a:pt x="256" y="186"/>
                    <a:pt x="245" y="187"/>
                  </a:cubicBezTo>
                  <a:cubicBezTo>
                    <a:pt x="227" y="189"/>
                    <a:pt x="209" y="188"/>
                    <a:pt x="187" y="18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16" name="Freeform 15"/>
            <p:cNvSpPr>
              <a:spLocks/>
            </p:cNvSpPr>
            <p:nvPr/>
          </p:nvSpPr>
          <p:spPr bwMode="auto">
            <a:xfrm>
              <a:off x="4146" y="949"/>
              <a:ext cx="536" cy="517"/>
            </a:xfrm>
            <a:custGeom>
              <a:avLst/>
              <a:gdLst>
                <a:gd name="T0" fmla="*/ 169 w 258"/>
                <a:gd name="T1" fmla="*/ 160 h 249"/>
                <a:gd name="T2" fmla="*/ 169 w 258"/>
                <a:gd name="T3" fmla="*/ 211 h 249"/>
                <a:gd name="T4" fmla="*/ 135 w 258"/>
                <a:gd name="T5" fmla="*/ 248 h 249"/>
                <a:gd name="T6" fmla="*/ 99 w 258"/>
                <a:gd name="T7" fmla="*/ 213 h 249"/>
                <a:gd name="T8" fmla="*/ 99 w 258"/>
                <a:gd name="T9" fmla="*/ 160 h 249"/>
                <a:gd name="T10" fmla="*/ 52 w 258"/>
                <a:gd name="T11" fmla="*/ 160 h 249"/>
                <a:gd name="T12" fmla="*/ 16 w 258"/>
                <a:gd name="T13" fmla="*/ 140 h 249"/>
                <a:gd name="T14" fmla="*/ 47 w 258"/>
                <a:gd name="T15" fmla="*/ 89 h 249"/>
                <a:gd name="T16" fmla="*/ 98 w 258"/>
                <a:gd name="T17" fmla="*/ 89 h 249"/>
                <a:gd name="T18" fmla="*/ 98 w 258"/>
                <a:gd name="T19" fmla="*/ 45 h 249"/>
                <a:gd name="T20" fmla="*/ 135 w 258"/>
                <a:gd name="T21" fmla="*/ 1 h 249"/>
                <a:gd name="T22" fmla="*/ 169 w 258"/>
                <a:gd name="T23" fmla="*/ 44 h 249"/>
                <a:gd name="T24" fmla="*/ 169 w 258"/>
                <a:gd name="T25" fmla="*/ 89 h 249"/>
                <a:gd name="T26" fmla="*/ 215 w 258"/>
                <a:gd name="T27" fmla="*/ 89 h 249"/>
                <a:gd name="T28" fmla="*/ 257 w 258"/>
                <a:gd name="T29" fmla="*/ 124 h 249"/>
                <a:gd name="T30" fmla="*/ 216 w 258"/>
                <a:gd name="T31" fmla="*/ 160 h 249"/>
                <a:gd name="T32" fmla="*/ 194 w 258"/>
                <a:gd name="T33" fmla="*/ 160 h 249"/>
                <a:gd name="T34" fmla="*/ 169 w 258"/>
                <a:gd name="T35" fmla="*/ 160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58" h="249">
                  <a:moveTo>
                    <a:pt x="169" y="160"/>
                  </a:moveTo>
                  <a:cubicBezTo>
                    <a:pt x="169" y="179"/>
                    <a:pt x="169" y="195"/>
                    <a:pt x="169" y="211"/>
                  </a:cubicBezTo>
                  <a:cubicBezTo>
                    <a:pt x="168" y="233"/>
                    <a:pt x="155" y="247"/>
                    <a:pt x="135" y="248"/>
                  </a:cubicBezTo>
                  <a:cubicBezTo>
                    <a:pt x="116" y="249"/>
                    <a:pt x="101" y="235"/>
                    <a:pt x="99" y="213"/>
                  </a:cubicBezTo>
                  <a:cubicBezTo>
                    <a:pt x="97" y="197"/>
                    <a:pt x="99" y="180"/>
                    <a:pt x="99" y="160"/>
                  </a:cubicBezTo>
                  <a:cubicBezTo>
                    <a:pt x="82" y="160"/>
                    <a:pt x="66" y="163"/>
                    <a:pt x="52" y="160"/>
                  </a:cubicBezTo>
                  <a:cubicBezTo>
                    <a:pt x="39" y="157"/>
                    <a:pt x="22" y="151"/>
                    <a:pt x="16" y="140"/>
                  </a:cubicBezTo>
                  <a:cubicBezTo>
                    <a:pt x="0" y="117"/>
                    <a:pt x="18" y="91"/>
                    <a:pt x="47" y="89"/>
                  </a:cubicBezTo>
                  <a:cubicBezTo>
                    <a:pt x="63" y="88"/>
                    <a:pt x="79" y="89"/>
                    <a:pt x="98" y="89"/>
                  </a:cubicBezTo>
                  <a:cubicBezTo>
                    <a:pt x="98" y="73"/>
                    <a:pt x="98" y="59"/>
                    <a:pt x="98" y="45"/>
                  </a:cubicBezTo>
                  <a:cubicBezTo>
                    <a:pt x="99" y="17"/>
                    <a:pt x="113" y="0"/>
                    <a:pt x="135" y="1"/>
                  </a:cubicBezTo>
                  <a:cubicBezTo>
                    <a:pt x="157" y="2"/>
                    <a:pt x="168" y="17"/>
                    <a:pt x="169" y="44"/>
                  </a:cubicBezTo>
                  <a:cubicBezTo>
                    <a:pt x="169" y="58"/>
                    <a:pt x="169" y="72"/>
                    <a:pt x="169" y="89"/>
                  </a:cubicBezTo>
                  <a:cubicBezTo>
                    <a:pt x="185" y="89"/>
                    <a:pt x="200" y="89"/>
                    <a:pt x="215" y="89"/>
                  </a:cubicBezTo>
                  <a:cubicBezTo>
                    <a:pt x="241" y="90"/>
                    <a:pt x="257" y="103"/>
                    <a:pt x="257" y="124"/>
                  </a:cubicBezTo>
                  <a:cubicBezTo>
                    <a:pt x="258" y="145"/>
                    <a:pt x="241" y="159"/>
                    <a:pt x="216" y="160"/>
                  </a:cubicBezTo>
                  <a:cubicBezTo>
                    <a:pt x="208" y="161"/>
                    <a:pt x="201" y="160"/>
                    <a:pt x="194" y="160"/>
                  </a:cubicBezTo>
                  <a:cubicBezTo>
                    <a:pt x="186" y="160"/>
                    <a:pt x="179" y="160"/>
                    <a:pt x="169" y="16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50" charset="-127"/>
                <a:cs typeface="+mn-cs"/>
              </a:endParaRPr>
            </a:p>
          </p:txBody>
        </p:sp>
      </p:grpSp>
      <p:sp>
        <p:nvSpPr>
          <p:cNvPr id="3" name="텍스트 개체 틀 2"/>
          <p:cNvSpPr>
            <a:spLocks noGrp="1"/>
          </p:cNvSpPr>
          <p:nvPr>
            <p:ph type="body" sz="quarter" idx="10"/>
          </p:nvPr>
        </p:nvSpPr>
        <p:spPr>
          <a:xfrm>
            <a:off x="285231" y="203055"/>
            <a:ext cx="9178809" cy="430887"/>
          </a:xfrm>
        </p:spPr>
        <p:txBody>
          <a:bodyPr/>
          <a:lstStyle/>
          <a:p>
            <a:r>
              <a:rPr lang="en-US" altLang="ko-KR" sz="2800" dirty="0">
                <a:solidFill>
                  <a:schemeClr val="bg1"/>
                </a:solidFill>
              </a:rPr>
              <a:t>III. Technology Appraisal(KTRS</a:t>
            </a:r>
            <a:r>
              <a:rPr lang="en-US" altLang="ko-KR" sz="2800" dirty="0" smtClean="0">
                <a:solidFill>
                  <a:schemeClr val="bg1"/>
                </a:solidFill>
              </a:rPr>
              <a:t>)</a:t>
            </a:r>
            <a:endParaRPr lang="en-US" altLang="ko-KR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0259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그림 9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3357" y="822959"/>
            <a:ext cx="4584589" cy="6035337"/>
          </a:xfrm>
          <a:prstGeom prst="rect">
            <a:avLst/>
          </a:prstGeom>
        </p:spPr>
      </p:pic>
      <p:sp>
        <p:nvSpPr>
          <p:cNvPr id="10" name="자유형 9"/>
          <p:cNvSpPr/>
          <p:nvPr/>
        </p:nvSpPr>
        <p:spPr>
          <a:xfrm>
            <a:off x="3438277" y="1532735"/>
            <a:ext cx="906776" cy="0"/>
          </a:xfrm>
          <a:custGeom>
            <a:avLst/>
            <a:gdLst>
              <a:gd name="connsiteX0" fmla="*/ 0 w 812800"/>
              <a:gd name="connsiteY0" fmla="*/ 0 h 50800"/>
              <a:gd name="connsiteX1" fmla="*/ 812800 w 812800"/>
              <a:gd name="connsiteY1" fmla="*/ 0 h 50800"/>
              <a:gd name="connsiteX2" fmla="*/ 812800 w 812800"/>
              <a:gd name="connsiteY2" fmla="*/ 50800 h 50800"/>
              <a:gd name="connsiteX0" fmla="*/ 0 w 812800"/>
              <a:gd name="connsiteY0" fmla="*/ 0 h 0"/>
              <a:gd name="connsiteX1" fmla="*/ 812800 w 81280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12800">
                <a:moveTo>
                  <a:pt x="0" y="0"/>
                </a:moveTo>
                <a:lnTo>
                  <a:pt x="812800" y="0"/>
                </a:lnTo>
              </a:path>
            </a:pathLst>
          </a:custGeom>
          <a:noFill/>
          <a:ln w="9525">
            <a:solidFill>
              <a:schemeClr val="bg1">
                <a:lumMod val="75000"/>
              </a:schemeClr>
            </a:solidFill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solidFill>
                  <a:schemeClr val="bg1">
                    <a:alpha val="0"/>
                  </a:schemeClr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맑은 고딕" panose="020B0503020000020004" pitchFamily="50" charset="-127"/>
            </a:endParaRPr>
          </a:p>
        </p:txBody>
      </p:sp>
      <p:sp>
        <p:nvSpPr>
          <p:cNvPr id="12" name="직사각형 11"/>
          <p:cNvSpPr/>
          <p:nvPr/>
        </p:nvSpPr>
        <p:spPr>
          <a:xfrm>
            <a:off x="0" y="3774722"/>
            <a:ext cx="7604760" cy="308327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solidFill>
                  <a:schemeClr val="bg1">
                    <a:alpha val="0"/>
                  </a:schemeClr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맑은 고딕" panose="020B0503020000020004" pitchFamily="50" charset="-127"/>
            </a:endParaRPr>
          </a:p>
        </p:txBody>
      </p:sp>
      <p:sp>
        <p:nvSpPr>
          <p:cNvPr id="117" name="직사각형 116"/>
          <p:cNvSpPr/>
          <p:nvPr/>
        </p:nvSpPr>
        <p:spPr>
          <a:xfrm>
            <a:off x="7692731" y="3506760"/>
            <a:ext cx="4587242" cy="712032"/>
          </a:xfrm>
          <a:prstGeom prst="rect">
            <a:avLst/>
          </a:prstGeom>
          <a:gradFill flip="none" rotWithShape="1">
            <a:gsLst>
              <a:gs pos="20000">
                <a:schemeClr val="tx1">
                  <a:alpha val="7400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solidFill>
                  <a:schemeClr val="bg1">
                    <a:alpha val="0"/>
                  </a:schemeClr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맑은 고딕" panose="020B0503020000020004" pitchFamily="50" charset="-127"/>
            </a:endParaRPr>
          </a:p>
        </p:txBody>
      </p:sp>
      <p:sp>
        <p:nvSpPr>
          <p:cNvPr id="115" name="TextBox 114"/>
          <p:cNvSpPr txBox="1"/>
          <p:nvPr/>
        </p:nvSpPr>
        <p:spPr>
          <a:xfrm>
            <a:off x="9584993" y="3584054"/>
            <a:ext cx="1615827" cy="590931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00" b="1" i="0" u="none" strike="noStrike" kern="1200" cap="none" spc="0" normalizeH="0" baseline="0" noProof="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50" charset="-127"/>
              </a:rPr>
              <a:t>Final ratings </a:t>
            </a:r>
            <a:endParaRPr kumimoji="0" lang="en-US" altLang="ko-KR" sz="2400" b="1" i="0" u="none" strike="noStrike" kern="1200" cap="none" spc="0" normalizeH="0" baseline="0" noProof="0" dirty="0" smtClean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맑은 고딕" panose="020B0503020000020004" pitchFamily="50" charset="-127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00" b="1" i="0" u="none" strike="noStrike" kern="1200" cap="none" spc="0" normalizeH="0" baseline="0" noProof="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50" charset="-127"/>
              </a:rPr>
              <a:t>(</a:t>
            </a:r>
            <a:r>
              <a:rPr kumimoji="0" lang="en-US" altLang="ko-KR" sz="2400" b="1" i="0" u="none" strike="noStrike" kern="1200" cap="none" spc="0" normalizeH="0" baseline="0" noProof="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50" charset="-127"/>
              </a:rPr>
              <a:t>AAA to D)</a:t>
            </a:r>
            <a:endParaRPr kumimoji="0" lang="ko-KR" altLang="en-US" sz="4000" b="1" i="0" u="none" strike="noStrike" kern="1200" cap="none" spc="0" normalizeH="0" baseline="0" noProof="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KoPub돋움체 Medium" panose="02020603020101020101" pitchFamily="18" charset="-127"/>
            </a:endParaRPr>
          </a:p>
        </p:txBody>
      </p:sp>
      <p:sp>
        <p:nvSpPr>
          <p:cNvPr id="116" name="오른쪽 화살표 115"/>
          <p:cNvSpPr/>
          <p:nvPr/>
        </p:nvSpPr>
        <p:spPr>
          <a:xfrm>
            <a:off x="8074147" y="3342976"/>
            <a:ext cx="1330290" cy="1013287"/>
          </a:xfrm>
          <a:prstGeom prst="rightArrow">
            <a:avLst>
              <a:gd name="adj1" fmla="val 66043"/>
              <a:gd name="adj2" fmla="val 4548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solidFill>
                  <a:schemeClr val="bg1">
                    <a:alpha val="0"/>
                  </a:schemeClr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맑은 고딕" panose="020B0503020000020004" pitchFamily="50" charset="-127"/>
            </a:endParaRPr>
          </a:p>
        </p:txBody>
      </p:sp>
      <p:grpSp>
        <p:nvGrpSpPr>
          <p:cNvPr id="121" name="그룹 120"/>
          <p:cNvGrpSpPr/>
          <p:nvPr/>
        </p:nvGrpSpPr>
        <p:grpSpPr>
          <a:xfrm>
            <a:off x="7490181" y="3208135"/>
            <a:ext cx="1257572" cy="1257570"/>
            <a:chOff x="1169043" y="3816942"/>
            <a:chExt cx="1471057" cy="1471055"/>
          </a:xfrm>
        </p:grpSpPr>
        <p:sp>
          <p:nvSpPr>
            <p:cNvPr id="122" name="타원 121"/>
            <p:cNvSpPr/>
            <p:nvPr/>
          </p:nvSpPr>
          <p:spPr>
            <a:xfrm>
              <a:off x="1169043" y="3816942"/>
              <a:ext cx="1471057" cy="1471055"/>
            </a:xfrm>
            <a:prstGeom prst="ellipse">
              <a:avLst/>
            </a:prstGeom>
            <a:solidFill>
              <a:srgbClr val="2963B1">
                <a:alpha val="4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000" b="0" i="0" u="none" strike="noStrike" kern="1200" cap="none" spc="0" normalizeH="0" baseline="0" noProof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50" charset="-127"/>
              </a:endParaRPr>
            </a:p>
          </p:txBody>
        </p:sp>
        <p:grpSp>
          <p:nvGrpSpPr>
            <p:cNvPr id="123" name="그룹 122"/>
            <p:cNvGrpSpPr/>
            <p:nvPr/>
          </p:nvGrpSpPr>
          <p:grpSpPr>
            <a:xfrm>
              <a:off x="1264309" y="3912208"/>
              <a:ext cx="1280530" cy="1280528"/>
              <a:chOff x="1805291" y="2265190"/>
              <a:chExt cx="964111" cy="964109"/>
            </a:xfrm>
          </p:grpSpPr>
          <p:sp>
            <p:nvSpPr>
              <p:cNvPr id="124" name="타원 123"/>
              <p:cNvSpPr/>
              <p:nvPr/>
            </p:nvSpPr>
            <p:spPr>
              <a:xfrm>
                <a:off x="1805291" y="2265190"/>
                <a:ext cx="964111" cy="964109"/>
              </a:xfrm>
              <a:prstGeom prst="ellipse">
                <a:avLst/>
              </a:prstGeom>
              <a:solidFill>
                <a:srgbClr val="2963B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000" b="0" i="0" u="none" strike="noStrike" kern="1200" cap="none" spc="0" normalizeH="0" baseline="0" noProof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맑은 고딕" panose="020B0503020000020004" pitchFamily="50" charset="-127"/>
                </a:endParaRPr>
              </a:p>
            </p:txBody>
          </p:sp>
          <p:sp>
            <p:nvSpPr>
              <p:cNvPr id="125" name="TextBox 124"/>
              <p:cNvSpPr txBox="1"/>
              <p:nvPr/>
            </p:nvSpPr>
            <p:spPr>
              <a:xfrm>
                <a:off x="1882300" y="2572019"/>
                <a:ext cx="810082" cy="395187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b="1" i="0" u="none" strike="noStrike" kern="1200" cap="none" spc="0" normalizeH="0" baseline="0" noProof="0" dirty="0" smtClean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맑은 고딕" panose="020B0503020000020004" pitchFamily="50" charset="-127"/>
                  </a:rPr>
                  <a:t>Weighted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b="1" i="0" u="none" strike="noStrike" kern="1200" cap="none" spc="0" normalizeH="0" baseline="0" noProof="0" dirty="0" smtClean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맑은 고딕" panose="020B0503020000020004" pitchFamily="50" charset="-127"/>
                  </a:rPr>
                  <a:t>sum</a:t>
                </a:r>
                <a:endParaRPr kumimoji="0" lang="ko-KR" altLang="en-US" b="1" i="0" u="none" strike="noStrike" kern="1200" cap="none" spc="0" normalizeH="0" baseline="0" noProof="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ea typeface="KoPub돋움체 Medium" panose="02020603020101020101" pitchFamily="18" charset="-127"/>
                </a:endParaRPr>
              </a:p>
            </p:txBody>
          </p:sp>
        </p:grpSp>
      </p:grpSp>
      <p:grpSp>
        <p:nvGrpSpPr>
          <p:cNvPr id="15" name="그룹 14"/>
          <p:cNvGrpSpPr/>
          <p:nvPr/>
        </p:nvGrpSpPr>
        <p:grpSpPr>
          <a:xfrm>
            <a:off x="2161552" y="1108386"/>
            <a:ext cx="5349777" cy="2334685"/>
            <a:chOff x="5945643" y="1302725"/>
            <a:chExt cx="1886884" cy="243341"/>
          </a:xfrm>
        </p:grpSpPr>
        <p:sp>
          <p:nvSpPr>
            <p:cNvPr id="14" name="모서리가 둥근 직사각형 13"/>
            <p:cNvSpPr/>
            <p:nvPr/>
          </p:nvSpPr>
          <p:spPr>
            <a:xfrm>
              <a:off x="5945643" y="1302725"/>
              <a:ext cx="1886884" cy="243341"/>
            </a:xfrm>
            <a:prstGeom prst="roundRect">
              <a:avLst>
                <a:gd name="adj" fmla="val 4317"/>
              </a:avLst>
            </a:prstGeom>
            <a:solidFill>
              <a:schemeClr val="bg1"/>
            </a:solidFill>
            <a:ln>
              <a:solidFill>
                <a:srgbClr val="2963B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100" b="0" i="0" u="none" strike="noStrike" kern="1200" cap="none" spc="0" normalizeH="0" baseline="0" noProof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50" charset="-127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7273282" y="1319884"/>
              <a:ext cx="511314" cy="37049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200" b="1" i="0" u="none" strike="noStrike" kern="1200" cap="none" spc="-60" normalizeH="0" noProof="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맑은 고딕" panose="020B0503020000020004" pitchFamily="50" charset="-127"/>
                </a:rPr>
                <a:t>Measure of growth potential</a:t>
              </a:r>
              <a:endParaRPr kumimoji="0" lang="ko-KR" altLang="en-US" sz="1200" b="0" i="0" u="none" strike="noStrike" kern="1200" cap="none" spc="-60" normalizeH="0" noProof="0" dirty="0">
                <a:ln>
                  <a:solidFill>
                    <a:schemeClr val="bg1">
                      <a:alpha val="0"/>
                    </a:schemeClr>
                  </a:solidFill>
                </a:ln>
                <a:gradFill>
                  <a:gsLst>
                    <a:gs pos="6164">
                      <a:prstClr val="black">
                        <a:lumMod val="85000"/>
                        <a:lumOff val="15000"/>
                      </a:prstClr>
                    </a:gs>
                    <a:gs pos="21233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effectLst/>
                <a:uLnTx/>
                <a:uFillTx/>
                <a:latin typeface="Calibri" panose="020F0502020204030204" pitchFamily="34" charset="0"/>
                <a:ea typeface="KoPub돋움체 Medium" panose="02020603020101020101" pitchFamily="18" charset="-127"/>
              </a:endParaRPr>
            </a:p>
          </p:txBody>
        </p:sp>
      </p:grpSp>
      <p:grpSp>
        <p:nvGrpSpPr>
          <p:cNvPr id="87" name="그룹 86"/>
          <p:cNvGrpSpPr/>
          <p:nvPr/>
        </p:nvGrpSpPr>
        <p:grpSpPr>
          <a:xfrm>
            <a:off x="2161552" y="4119696"/>
            <a:ext cx="5349777" cy="2262201"/>
            <a:chOff x="2717846" y="-438623"/>
            <a:chExt cx="4846274" cy="2062586"/>
          </a:xfrm>
        </p:grpSpPr>
        <p:sp>
          <p:nvSpPr>
            <p:cNvPr id="88" name="모서리가 둥근 직사각형 87"/>
            <p:cNvSpPr/>
            <p:nvPr/>
          </p:nvSpPr>
          <p:spPr>
            <a:xfrm>
              <a:off x="2717846" y="-438623"/>
              <a:ext cx="4846274" cy="2062586"/>
            </a:xfrm>
            <a:prstGeom prst="roundRect">
              <a:avLst>
                <a:gd name="adj" fmla="val 3092"/>
              </a:avLst>
            </a:prstGeom>
            <a:solidFill>
              <a:schemeClr val="bg1"/>
            </a:solidFill>
            <a:ln>
              <a:solidFill>
                <a:srgbClr val="2963B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50" charset="-127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6198783" y="1086230"/>
              <a:ext cx="1171207" cy="315954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200" b="1" i="0" u="none" strike="noStrike" kern="1200" cap="none" spc="-80" normalizeH="0" noProof="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맑은 고딕" panose="020B0503020000020004" pitchFamily="50" charset="-127"/>
                </a:rPr>
                <a:t>Measure of possibility of insolvency</a:t>
              </a:r>
              <a:endParaRPr kumimoji="0" lang="ko-KR" altLang="en-US" sz="1200" b="0" i="0" u="none" strike="noStrike" kern="1200" cap="none" spc="-80" normalizeH="0" noProof="0" dirty="0">
                <a:ln>
                  <a:solidFill>
                    <a:schemeClr val="bg1">
                      <a:alpha val="0"/>
                    </a:schemeClr>
                  </a:solidFill>
                </a:ln>
                <a:gradFill>
                  <a:gsLst>
                    <a:gs pos="6164">
                      <a:prstClr val="black">
                        <a:lumMod val="85000"/>
                        <a:lumOff val="15000"/>
                      </a:prstClr>
                    </a:gs>
                    <a:gs pos="21233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effectLst/>
                <a:uLnTx/>
                <a:uFillTx/>
                <a:latin typeface="Calibri" panose="020F0502020204030204" pitchFamily="34" charset="0"/>
                <a:ea typeface="KoPub돋움체 Medium" panose="02020603020101020101" pitchFamily="18" charset="-127"/>
              </a:endParaRPr>
            </a:p>
          </p:txBody>
        </p:sp>
      </p:grpSp>
      <p:grpSp>
        <p:nvGrpSpPr>
          <p:cNvPr id="118" name="그룹 117"/>
          <p:cNvGrpSpPr/>
          <p:nvPr/>
        </p:nvGrpSpPr>
        <p:grpSpPr>
          <a:xfrm>
            <a:off x="7050096" y="2193626"/>
            <a:ext cx="448671" cy="3029753"/>
            <a:chOff x="3958590" y="2548890"/>
            <a:chExt cx="906780" cy="716250"/>
          </a:xfrm>
        </p:grpSpPr>
        <p:sp>
          <p:nvSpPr>
            <p:cNvPr id="119" name="자유형 118"/>
            <p:cNvSpPr/>
            <p:nvPr/>
          </p:nvSpPr>
          <p:spPr>
            <a:xfrm>
              <a:off x="3958590" y="2548890"/>
              <a:ext cx="906780" cy="329348"/>
            </a:xfrm>
            <a:custGeom>
              <a:avLst/>
              <a:gdLst>
                <a:gd name="connsiteX0" fmla="*/ 0 w 906780"/>
                <a:gd name="connsiteY0" fmla="*/ 0 h 266700"/>
                <a:gd name="connsiteX1" fmla="*/ 388620 w 906780"/>
                <a:gd name="connsiteY1" fmla="*/ 0 h 266700"/>
                <a:gd name="connsiteX2" fmla="*/ 388620 w 906780"/>
                <a:gd name="connsiteY2" fmla="*/ 266700 h 266700"/>
                <a:gd name="connsiteX3" fmla="*/ 906780 w 906780"/>
                <a:gd name="connsiteY3" fmla="*/ 266700 h 266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06780" h="266700">
                  <a:moveTo>
                    <a:pt x="0" y="0"/>
                  </a:moveTo>
                  <a:lnTo>
                    <a:pt x="388620" y="0"/>
                  </a:lnTo>
                  <a:lnTo>
                    <a:pt x="388620" y="266700"/>
                  </a:lnTo>
                  <a:lnTo>
                    <a:pt x="906780" y="266700"/>
                  </a:lnTo>
                </a:path>
              </a:pathLst>
            </a:custGeom>
            <a:noFill/>
            <a:ln w="9525">
              <a:solidFill>
                <a:schemeClr val="bg1">
                  <a:lumMod val="65000"/>
                </a:schemeClr>
              </a:solidFill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50" charset="-127"/>
              </a:endParaRPr>
            </a:p>
          </p:txBody>
        </p:sp>
        <p:sp>
          <p:nvSpPr>
            <p:cNvPr id="120" name="자유형 119"/>
            <p:cNvSpPr/>
            <p:nvPr/>
          </p:nvSpPr>
          <p:spPr>
            <a:xfrm flipV="1">
              <a:off x="3958590" y="2956928"/>
              <a:ext cx="906780" cy="308212"/>
            </a:xfrm>
            <a:custGeom>
              <a:avLst/>
              <a:gdLst>
                <a:gd name="connsiteX0" fmla="*/ 0 w 906780"/>
                <a:gd name="connsiteY0" fmla="*/ 0 h 266700"/>
                <a:gd name="connsiteX1" fmla="*/ 388620 w 906780"/>
                <a:gd name="connsiteY1" fmla="*/ 0 h 266700"/>
                <a:gd name="connsiteX2" fmla="*/ 388620 w 906780"/>
                <a:gd name="connsiteY2" fmla="*/ 266700 h 266700"/>
                <a:gd name="connsiteX3" fmla="*/ 906780 w 906780"/>
                <a:gd name="connsiteY3" fmla="*/ 266700 h 266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06780" h="266700">
                  <a:moveTo>
                    <a:pt x="0" y="0"/>
                  </a:moveTo>
                  <a:lnTo>
                    <a:pt x="388620" y="0"/>
                  </a:lnTo>
                  <a:lnTo>
                    <a:pt x="388620" y="266700"/>
                  </a:lnTo>
                  <a:lnTo>
                    <a:pt x="906780" y="266700"/>
                  </a:lnTo>
                </a:path>
              </a:pathLst>
            </a:custGeom>
            <a:noFill/>
            <a:ln w="9525">
              <a:solidFill>
                <a:schemeClr val="bg1">
                  <a:lumMod val="65000"/>
                </a:schemeClr>
              </a:solidFill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50" charset="-127"/>
              </a:endParaRPr>
            </a:p>
          </p:txBody>
        </p:sp>
      </p:grpSp>
      <p:sp>
        <p:nvSpPr>
          <p:cNvPr id="129" name="자유형 128"/>
          <p:cNvSpPr/>
          <p:nvPr/>
        </p:nvSpPr>
        <p:spPr>
          <a:xfrm>
            <a:off x="1771509" y="2296082"/>
            <a:ext cx="530413" cy="49405"/>
          </a:xfrm>
          <a:custGeom>
            <a:avLst/>
            <a:gdLst>
              <a:gd name="connsiteX0" fmla="*/ 0 w 411480"/>
              <a:gd name="connsiteY0" fmla="*/ 0 h 0"/>
              <a:gd name="connsiteX1" fmla="*/ 411480 w 41148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11480">
                <a:moveTo>
                  <a:pt x="0" y="0"/>
                </a:moveTo>
                <a:lnTo>
                  <a:pt x="411480" y="0"/>
                </a:lnTo>
              </a:path>
            </a:pathLst>
          </a:custGeom>
          <a:noFill/>
          <a:ln w="9525">
            <a:solidFill>
              <a:schemeClr val="bg1">
                <a:lumMod val="75000"/>
              </a:schemeClr>
            </a:solidFill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solidFill>
                  <a:schemeClr val="bg1">
                    <a:alpha val="0"/>
                  </a:schemeClr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맑은 고딕" panose="020B0503020000020004" pitchFamily="50" charset="-127"/>
            </a:endParaRPr>
          </a:p>
        </p:txBody>
      </p:sp>
      <p:grpSp>
        <p:nvGrpSpPr>
          <p:cNvPr id="8" name="그룹 7"/>
          <p:cNvGrpSpPr/>
          <p:nvPr/>
        </p:nvGrpSpPr>
        <p:grpSpPr>
          <a:xfrm>
            <a:off x="2553756" y="1287808"/>
            <a:ext cx="1370810" cy="486064"/>
            <a:chOff x="3236937" y="1902727"/>
            <a:chExt cx="825236" cy="825234"/>
          </a:xfrm>
        </p:grpSpPr>
        <p:sp>
          <p:nvSpPr>
            <p:cNvPr id="62" name="타원 61"/>
            <p:cNvSpPr/>
            <p:nvPr/>
          </p:nvSpPr>
          <p:spPr>
            <a:xfrm>
              <a:off x="3236937" y="1902727"/>
              <a:ext cx="825236" cy="825234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400" b="0" i="0" u="none" strike="noStrike" kern="1200" cap="none" spc="-60" normalizeH="0" noProof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3405185" y="2149433"/>
              <a:ext cx="488733" cy="331823"/>
            </a:xfrm>
            <a:prstGeom prst="round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400" b="0" i="0" u="none" strike="noStrike" kern="1200" cap="none" spc="-60" normalizeH="0" noProof="0" dirty="0" smtClean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맑은 고딕" panose="020B0503020000020004" pitchFamily="50" charset="-127"/>
                  <a:cs typeface="Calibri" panose="020F0502020204030204" pitchFamily="34" charset="0"/>
                </a:rPr>
                <a:t>AHP Weight</a:t>
              </a:r>
              <a:endParaRPr kumimoji="0" lang="ko-KR" altLang="en-US" sz="1400" b="0" i="0" u="none" strike="noStrike" kern="1200" cap="none" spc="-60" normalizeH="0" noProof="0" dirty="0">
                <a:ln>
                  <a:solidFill>
                    <a:schemeClr val="bg1">
                      <a:alpha val="0"/>
                    </a:schemeClr>
                  </a:solidFill>
                </a:ln>
                <a:gradFill>
                  <a:gsLst>
                    <a:gs pos="6164">
                      <a:prstClr val="black">
                        <a:lumMod val="85000"/>
                        <a:lumOff val="15000"/>
                      </a:prstClr>
                    </a:gs>
                    <a:gs pos="21233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effectLst/>
                <a:uLnTx/>
                <a:uFillTx/>
                <a:latin typeface="Calibri" panose="020F0502020204030204" pitchFamily="34" charset="0"/>
                <a:ea typeface="KoPub돋움체 Medium" panose="02020603020101020101" pitchFamily="18" charset="-127"/>
                <a:cs typeface="Calibri" panose="020F0502020204030204" pitchFamily="34" charset="0"/>
              </a:endParaRPr>
            </a:p>
          </p:txBody>
        </p:sp>
      </p:grpSp>
      <p:grpSp>
        <p:nvGrpSpPr>
          <p:cNvPr id="13" name="그룹 12"/>
          <p:cNvGrpSpPr/>
          <p:nvPr/>
        </p:nvGrpSpPr>
        <p:grpSpPr>
          <a:xfrm>
            <a:off x="3860470" y="2460764"/>
            <a:ext cx="484583" cy="635126"/>
            <a:chOff x="3958590" y="2548890"/>
            <a:chExt cx="906780" cy="728294"/>
          </a:xfrm>
        </p:grpSpPr>
        <p:sp>
          <p:nvSpPr>
            <p:cNvPr id="11" name="자유형 10"/>
            <p:cNvSpPr/>
            <p:nvPr/>
          </p:nvSpPr>
          <p:spPr>
            <a:xfrm>
              <a:off x="3958590" y="2548890"/>
              <a:ext cx="906780" cy="266700"/>
            </a:xfrm>
            <a:custGeom>
              <a:avLst/>
              <a:gdLst>
                <a:gd name="connsiteX0" fmla="*/ 0 w 906780"/>
                <a:gd name="connsiteY0" fmla="*/ 0 h 266700"/>
                <a:gd name="connsiteX1" fmla="*/ 388620 w 906780"/>
                <a:gd name="connsiteY1" fmla="*/ 0 h 266700"/>
                <a:gd name="connsiteX2" fmla="*/ 388620 w 906780"/>
                <a:gd name="connsiteY2" fmla="*/ 266700 h 266700"/>
                <a:gd name="connsiteX3" fmla="*/ 906780 w 906780"/>
                <a:gd name="connsiteY3" fmla="*/ 266700 h 266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06780" h="266700">
                  <a:moveTo>
                    <a:pt x="0" y="0"/>
                  </a:moveTo>
                  <a:lnTo>
                    <a:pt x="388620" y="0"/>
                  </a:lnTo>
                  <a:lnTo>
                    <a:pt x="388620" y="266700"/>
                  </a:lnTo>
                  <a:lnTo>
                    <a:pt x="906780" y="266700"/>
                  </a:lnTo>
                </a:path>
              </a:pathLst>
            </a:custGeom>
            <a:noFill/>
            <a:ln w="9525">
              <a:solidFill>
                <a:schemeClr val="bg1">
                  <a:lumMod val="75000"/>
                </a:schemeClr>
              </a:solidFill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50" charset="-127"/>
              </a:endParaRPr>
            </a:p>
          </p:txBody>
        </p:sp>
        <p:sp>
          <p:nvSpPr>
            <p:cNvPr id="78" name="자유형 77"/>
            <p:cNvSpPr/>
            <p:nvPr/>
          </p:nvSpPr>
          <p:spPr>
            <a:xfrm flipV="1">
              <a:off x="3958590" y="3010484"/>
              <a:ext cx="906780" cy="266700"/>
            </a:xfrm>
            <a:custGeom>
              <a:avLst/>
              <a:gdLst>
                <a:gd name="connsiteX0" fmla="*/ 0 w 906780"/>
                <a:gd name="connsiteY0" fmla="*/ 0 h 266700"/>
                <a:gd name="connsiteX1" fmla="*/ 388620 w 906780"/>
                <a:gd name="connsiteY1" fmla="*/ 0 h 266700"/>
                <a:gd name="connsiteX2" fmla="*/ 388620 w 906780"/>
                <a:gd name="connsiteY2" fmla="*/ 266700 h 266700"/>
                <a:gd name="connsiteX3" fmla="*/ 906780 w 906780"/>
                <a:gd name="connsiteY3" fmla="*/ 266700 h 266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06780" h="266700">
                  <a:moveTo>
                    <a:pt x="0" y="0"/>
                  </a:moveTo>
                  <a:lnTo>
                    <a:pt x="388620" y="0"/>
                  </a:lnTo>
                  <a:lnTo>
                    <a:pt x="388620" y="266700"/>
                  </a:lnTo>
                  <a:lnTo>
                    <a:pt x="906780" y="266700"/>
                  </a:lnTo>
                </a:path>
              </a:pathLst>
            </a:custGeom>
            <a:noFill/>
            <a:ln w="9525">
              <a:solidFill>
                <a:schemeClr val="bg1">
                  <a:lumMod val="75000"/>
                </a:schemeClr>
              </a:solidFill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50" charset="-127"/>
              </a:endParaRPr>
            </a:p>
          </p:txBody>
        </p:sp>
      </p:grpSp>
      <p:sp>
        <p:nvSpPr>
          <p:cNvPr id="71" name="타원 70"/>
          <p:cNvSpPr/>
          <p:nvPr/>
        </p:nvSpPr>
        <p:spPr>
          <a:xfrm>
            <a:off x="2547732" y="2248605"/>
            <a:ext cx="1377446" cy="44383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0" i="0" u="none" strike="noStrike" kern="1200" cap="none" spc="-60" normalizeH="0" noProof="0">
              <a:ln>
                <a:solidFill>
                  <a:schemeClr val="bg1">
                    <a:alpha val="0"/>
                  </a:schemeClr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맑은 고딕" panose="020B0503020000020004" pitchFamily="50" charset="-127"/>
              <a:cs typeface="Calibri" panose="020F0502020204030204" pitchFamily="34" charset="0"/>
            </a:endParaRPr>
          </a:p>
        </p:txBody>
      </p:sp>
      <p:sp>
        <p:nvSpPr>
          <p:cNvPr id="74" name="타원 73"/>
          <p:cNvSpPr/>
          <p:nvPr/>
        </p:nvSpPr>
        <p:spPr>
          <a:xfrm>
            <a:off x="2547730" y="2848195"/>
            <a:ext cx="1377446" cy="44383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0" i="0" u="none" strike="noStrike" kern="1200" cap="none" spc="-60" normalizeH="0" noProof="0">
              <a:ln>
                <a:solidFill>
                  <a:schemeClr val="bg1">
                    <a:alpha val="0"/>
                  </a:schemeClr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맑은 고딕" panose="020B0503020000020004" pitchFamily="50" charset="-127"/>
              <a:cs typeface="Calibri" panose="020F0502020204030204" pitchFamily="34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2835136" y="2972387"/>
            <a:ext cx="802625" cy="195444"/>
          </a:xfrm>
          <a:prstGeom prst="round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0" i="0" u="none" strike="noStrike" kern="1200" cap="none" spc="-60" normalizeH="0" noProof="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rPr>
              <a:t>Logit Model</a:t>
            </a:r>
            <a:endParaRPr kumimoji="0" lang="ko-KR" altLang="en-US" sz="1400" b="0" i="0" u="none" strike="noStrike" kern="1200" cap="none" spc="-60" normalizeH="0" noProof="0" dirty="0">
              <a:ln>
                <a:solidFill>
                  <a:schemeClr val="bg1">
                    <a:alpha val="0"/>
                  </a:schemeClr>
                </a:solidFill>
              </a:ln>
              <a:gradFill>
                <a:gsLst>
                  <a:gs pos="6164">
                    <a:prstClr val="black">
                      <a:lumMod val="85000"/>
                      <a:lumOff val="15000"/>
                    </a:prstClr>
                  </a:gs>
                  <a:gs pos="21233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  <a:effectLst/>
              <a:uLnTx/>
              <a:uFillTx/>
              <a:latin typeface="Calibri" panose="020F0502020204030204" pitchFamily="34" charset="0"/>
              <a:ea typeface="KoPub돋움체 Medium" panose="02020603020101020101" pitchFamily="18" charset="-127"/>
              <a:cs typeface="Calibri" panose="020F0502020204030204" pitchFamily="34" charset="0"/>
            </a:endParaRPr>
          </a:p>
        </p:txBody>
      </p:sp>
      <p:grpSp>
        <p:nvGrpSpPr>
          <p:cNvPr id="84" name="그룹 83"/>
          <p:cNvGrpSpPr/>
          <p:nvPr/>
        </p:nvGrpSpPr>
        <p:grpSpPr>
          <a:xfrm>
            <a:off x="5679552" y="1532735"/>
            <a:ext cx="278651" cy="1255493"/>
            <a:chOff x="3958590" y="2548890"/>
            <a:chExt cx="906780" cy="728294"/>
          </a:xfrm>
        </p:grpSpPr>
        <p:sp>
          <p:nvSpPr>
            <p:cNvPr id="85" name="자유형 84"/>
            <p:cNvSpPr/>
            <p:nvPr/>
          </p:nvSpPr>
          <p:spPr>
            <a:xfrm>
              <a:off x="3958590" y="2548890"/>
              <a:ext cx="906780" cy="266700"/>
            </a:xfrm>
            <a:custGeom>
              <a:avLst/>
              <a:gdLst>
                <a:gd name="connsiteX0" fmla="*/ 0 w 906780"/>
                <a:gd name="connsiteY0" fmla="*/ 0 h 266700"/>
                <a:gd name="connsiteX1" fmla="*/ 388620 w 906780"/>
                <a:gd name="connsiteY1" fmla="*/ 0 h 266700"/>
                <a:gd name="connsiteX2" fmla="*/ 388620 w 906780"/>
                <a:gd name="connsiteY2" fmla="*/ 266700 h 266700"/>
                <a:gd name="connsiteX3" fmla="*/ 906780 w 906780"/>
                <a:gd name="connsiteY3" fmla="*/ 266700 h 266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06780" h="266700">
                  <a:moveTo>
                    <a:pt x="0" y="0"/>
                  </a:moveTo>
                  <a:lnTo>
                    <a:pt x="388620" y="0"/>
                  </a:lnTo>
                  <a:lnTo>
                    <a:pt x="388620" y="266700"/>
                  </a:lnTo>
                  <a:lnTo>
                    <a:pt x="906780" y="266700"/>
                  </a:lnTo>
                </a:path>
              </a:pathLst>
            </a:custGeom>
            <a:noFill/>
            <a:ln w="9525">
              <a:solidFill>
                <a:schemeClr val="bg1">
                  <a:lumMod val="75000"/>
                </a:schemeClr>
              </a:solidFill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50" charset="-127"/>
              </a:endParaRPr>
            </a:p>
          </p:txBody>
        </p:sp>
        <p:sp>
          <p:nvSpPr>
            <p:cNvPr id="86" name="자유형 85"/>
            <p:cNvSpPr/>
            <p:nvPr/>
          </p:nvSpPr>
          <p:spPr>
            <a:xfrm flipV="1">
              <a:off x="3958590" y="3010484"/>
              <a:ext cx="906780" cy="266700"/>
            </a:xfrm>
            <a:custGeom>
              <a:avLst/>
              <a:gdLst>
                <a:gd name="connsiteX0" fmla="*/ 0 w 906780"/>
                <a:gd name="connsiteY0" fmla="*/ 0 h 266700"/>
                <a:gd name="connsiteX1" fmla="*/ 388620 w 906780"/>
                <a:gd name="connsiteY1" fmla="*/ 0 h 266700"/>
                <a:gd name="connsiteX2" fmla="*/ 388620 w 906780"/>
                <a:gd name="connsiteY2" fmla="*/ 266700 h 266700"/>
                <a:gd name="connsiteX3" fmla="*/ 906780 w 906780"/>
                <a:gd name="connsiteY3" fmla="*/ 266700 h 266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06780" h="266700">
                  <a:moveTo>
                    <a:pt x="0" y="0"/>
                  </a:moveTo>
                  <a:lnTo>
                    <a:pt x="388620" y="0"/>
                  </a:lnTo>
                  <a:lnTo>
                    <a:pt x="388620" y="266700"/>
                  </a:lnTo>
                  <a:lnTo>
                    <a:pt x="906780" y="266700"/>
                  </a:lnTo>
                </a:path>
              </a:pathLst>
            </a:custGeom>
            <a:noFill/>
            <a:ln w="9525">
              <a:solidFill>
                <a:schemeClr val="bg1">
                  <a:lumMod val="75000"/>
                </a:schemeClr>
              </a:solidFill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50" charset="-127"/>
              </a:endParaRPr>
            </a:p>
          </p:txBody>
        </p:sp>
      </p:grpSp>
      <p:sp>
        <p:nvSpPr>
          <p:cNvPr id="65" name="타원 64"/>
          <p:cNvSpPr/>
          <p:nvPr/>
        </p:nvSpPr>
        <p:spPr>
          <a:xfrm>
            <a:off x="4364874" y="1287808"/>
            <a:ext cx="1370812" cy="486064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0" i="0" u="none" strike="noStrike" kern="1200" cap="none" spc="-70" normalizeH="0" noProof="0">
              <a:ln>
                <a:solidFill>
                  <a:schemeClr val="bg1">
                    <a:alpha val="0"/>
                  </a:schemeClr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맑은 고딕" panose="020B0503020000020004" pitchFamily="50" charset="-127"/>
              <a:cs typeface="Calibri" panose="020F0502020204030204" pitchFamily="34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4280776" y="1389581"/>
            <a:ext cx="1530982" cy="302031"/>
          </a:xfrm>
          <a:prstGeom prst="round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0" i="0" u="none" strike="noStrike" kern="1200" cap="none" spc="-70" normalizeH="0" noProof="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rPr>
              <a:t>Technological </a:t>
            </a:r>
            <a:endParaRPr kumimoji="0" lang="en-US" altLang="ko-KR" sz="1400" b="0" i="0" u="none" strike="noStrike" kern="1200" cap="none" spc="-70" normalizeH="0" noProof="0" dirty="0" smtClean="0">
              <a:ln>
                <a:solidFill>
                  <a:schemeClr val="bg1">
                    <a:alpha val="0"/>
                  </a:schemeClr>
                </a:solidFill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맑은 고딕" panose="020B0503020000020004" pitchFamily="50" charset="-127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0" i="0" u="none" strike="noStrike" kern="1200" cap="none" spc="-70" normalizeH="0" noProof="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rPr>
              <a:t>Competence </a:t>
            </a:r>
            <a:r>
              <a:rPr kumimoji="0" lang="en-US" altLang="ko-KR" sz="1400" b="0" i="0" u="none" strike="noStrike" kern="1200" cap="none" spc="-70" normalizeH="0" noProof="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rPr>
              <a:t>score</a:t>
            </a:r>
            <a:endParaRPr kumimoji="0" lang="ko-KR" altLang="en-US" sz="1400" b="0" i="0" u="none" strike="noStrike" kern="1200" cap="none" spc="-70" normalizeH="0" noProof="0" dirty="0">
              <a:ln>
                <a:solidFill>
                  <a:schemeClr val="bg1">
                    <a:alpha val="0"/>
                  </a:schemeClr>
                </a:solidFill>
              </a:ln>
              <a:gradFill>
                <a:gsLst>
                  <a:gs pos="6164">
                    <a:prstClr val="black">
                      <a:lumMod val="85000"/>
                      <a:lumOff val="15000"/>
                    </a:prstClr>
                  </a:gs>
                  <a:gs pos="21233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  <a:effectLst/>
              <a:uLnTx/>
              <a:uFillTx/>
              <a:latin typeface="Calibri" panose="020F0502020204030204" pitchFamily="34" charset="0"/>
              <a:ea typeface="KoPub돋움체 Medium" panose="02020603020101020101" pitchFamily="18" charset="-127"/>
              <a:cs typeface="Calibri" panose="020F0502020204030204" pitchFamily="34" charset="0"/>
            </a:endParaRPr>
          </a:p>
        </p:txBody>
      </p:sp>
      <p:sp>
        <p:nvSpPr>
          <p:cNvPr id="68" name="타원 67"/>
          <p:cNvSpPr/>
          <p:nvPr/>
        </p:nvSpPr>
        <p:spPr>
          <a:xfrm>
            <a:off x="4368554" y="2533640"/>
            <a:ext cx="1370810" cy="486064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0" i="0" u="none" strike="noStrike" kern="1200" cap="none" spc="-70" normalizeH="0" noProof="0">
              <a:ln>
                <a:solidFill>
                  <a:schemeClr val="bg1">
                    <a:alpha val="0"/>
                  </a:schemeClr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맑은 고딕" panose="020B0503020000020004" pitchFamily="50" charset="-127"/>
              <a:cs typeface="Calibri" panose="020F0502020204030204" pitchFamily="34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4481757" y="2574750"/>
            <a:ext cx="1129146" cy="402707"/>
          </a:xfrm>
          <a:prstGeom prst="round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0" i="0" u="none" strike="noStrike" kern="1200" cap="none" spc="-70" normalizeH="0" noProof="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rPr>
              <a:t>Business </a:t>
            </a:r>
            <a:r>
              <a:rPr kumimoji="0" lang="en-US" altLang="ko-KR" sz="1400" b="0" i="0" u="none" strike="noStrike" kern="1200" cap="none" spc="-70" normalizeH="0" noProof="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rPr>
              <a:t>growth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0" i="0" u="none" strike="noStrike" kern="1200" cap="none" spc="-70" normalizeH="0" noProof="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rPr>
              <a:t> </a:t>
            </a:r>
            <a:r>
              <a:rPr kumimoji="0" lang="en-US" altLang="ko-KR" sz="1400" b="0" i="0" u="none" strike="noStrike" kern="1200" cap="none" spc="-70" normalizeH="0" noProof="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rPr>
              <a:t>potential score</a:t>
            </a:r>
            <a:endParaRPr kumimoji="0" lang="ko-KR" altLang="en-US" sz="1400" b="0" i="0" u="none" strike="noStrike" kern="1200" cap="none" spc="-70" normalizeH="0" noProof="0" dirty="0">
              <a:ln>
                <a:solidFill>
                  <a:schemeClr val="bg1">
                    <a:alpha val="0"/>
                  </a:schemeClr>
                </a:solidFill>
              </a:ln>
              <a:gradFill>
                <a:gsLst>
                  <a:gs pos="6164">
                    <a:prstClr val="black">
                      <a:lumMod val="85000"/>
                      <a:lumOff val="15000"/>
                    </a:prstClr>
                  </a:gs>
                  <a:gs pos="21233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  <a:effectLst/>
              <a:uLnTx/>
              <a:uFillTx/>
              <a:latin typeface="Calibri" panose="020F0502020204030204" pitchFamily="34" charset="0"/>
              <a:ea typeface="KoPub돋움체 Medium" panose="02020603020101020101" pitchFamily="18" charset="-127"/>
              <a:cs typeface="Calibri" panose="020F0502020204030204" pitchFamily="34" charset="0"/>
            </a:endParaRPr>
          </a:p>
        </p:txBody>
      </p:sp>
      <p:sp>
        <p:nvSpPr>
          <p:cNvPr id="90" name="자유형 89"/>
          <p:cNvSpPr/>
          <p:nvPr/>
        </p:nvSpPr>
        <p:spPr>
          <a:xfrm flipV="1">
            <a:off x="3924551" y="4424933"/>
            <a:ext cx="428801" cy="45719"/>
          </a:xfrm>
          <a:custGeom>
            <a:avLst/>
            <a:gdLst>
              <a:gd name="connsiteX0" fmla="*/ 0 w 812800"/>
              <a:gd name="connsiteY0" fmla="*/ 0 h 50800"/>
              <a:gd name="connsiteX1" fmla="*/ 812800 w 812800"/>
              <a:gd name="connsiteY1" fmla="*/ 0 h 50800"/>
              <a:gd name="connsiteX2" fmla="*/ 812800 w 812800"/>
              <a:gd name="connsiteY2" fmla="*/ 50800 h 50800"/>
              <a:gd name="connsiteX0" fmla="*/ 0 w 812800"/>
              <a:gd name="connsiteY0" fmla="*/ 0 h 0"/>
              <a:gd name="connsiteX1" fmla="*/ 812800 w 81280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12800">
                <a:moveTo>
                  <a:pt x="0" y="0"/>
                </a:moveTo>
                <a:lnTo>
                  <a:pt x="812800" y="0"/>
                </a:lnTo>
              </a:path>
            </a:pathLst>
          </a:custGeom>
          <a:noFill/>
          <a:ln w="9525">
            <a:solidFill>
              <a:schemeClr val="bg1">
                <a:lumMod val="75000"/>
              </a:schemeClr>
            </a:solidFill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solidFill>
                  <a:schemeClr val="bg1">
                    <a:alpha val="0"/>
                  </a:schemeClr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맑은 고딕" panose="020B0503020000020004" pitchFamily="50" charset="-127"/>
            </a:endParaRPr>
          </a:p>
        </p:txBody>
      </p:sp>
      <p:sp>
        <p:nvSpPr>
          <p:cNvPr id="97" name="자유형 96"/>
          <p:cNvSpPr/>
          <p:nvPr/>
        </p:nvSpPr>
        <p:spPr>
          <a:xfrm>
            <a:off x="3908923" y="5808656"/>
            <a:ext cx="460811" cy="89996"/>
          </a:xfrm>
          <a:custGeom>
            <a:avLst/>
            <a:gdLst>
              <a:gd name="connsiteX0" fmla="*/ 0 w 812800"/>
              <a:gd name="connsiteY0" fmla="*/ 0 h 50800"/>
              <a:gd name="connsiteX1" fmla="*/ 812800 w 812800"/>
              <a:gd name="connsiteY1" fmla="*/ 0 h 50800"/>
              <a:gd name="connsiteX2" fmla="*/ 812800 w 812800"/>
              <a:gd name="connsiteY2" fmla="*/ 50800 h 50800"/>
              <a:gd name="connsiteX0" fmla="*/ 0 w 812800"/>
              <a:gd name="connsiteY0" fmla="*/ 0 h 0"/>
              <a:gd name="connsiteX1" fmla="*/ 812800 w 81280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12800">
                <a:moveTo>
                  <a:pt x="0" y="0"/>
                </a:moveTo>
                <a:lnTo>
                  <a:pt x="812800" y="0"/>
                </a:lnTo>
              </a:path>
            </a:pathLst>
          </a:custGeom>
          <a:noFill/>
          <a:ln w="9525">
            <a:solidFill>
              <a:schemeClr val="bg1">
                <a:lumMod val="75000"/>
              </a:schemeClr>
            </a:solidFill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solidFill>
                  <a:schemeClr val="bg1">
                    <a:alpha val="0"/>
                  </a:schemeClr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맑은 고딕" panose="020B0503020000020004" pitchFamily="50" charset="-127"/>
            </a:endParaRPr>
          </a:p>
        </p:txBody>
      </p:sp>
      <p:grpSp>
        <p:nvGrpSpPr>
          <p:cNvPr id="107" name="그룹 106"/>
          <p:cNvGrpSpPr/>
          <p:nvPr/>
        </p:nvGrpSpPr>
        <p:grpSpPr>
          <a:xfrm>
            <a:off x="5667640" y="4465704"/>
            <a:ext cx="305698" cy="1317029"/>
            <a:chOff x="3958590" y="2548890"/>
            <a:chExt cx="906780" cy="728294"/>
          </a:xfrm>
        </p:grpSpPr>
        <p:sp>
          <p:nvSpPr>
            <p:cNvPr id="108" name="자유형 107"/>
            <p:cNvSpPr/>
            <p:nvPr/>
          </p:nvSpPr>
          <p:spPr>
            <a:xfrm>
              <a:off x="3958590" y="2548890"/>
              <a:ext cx="906780" cy="266700"/>
            </a:xfrm>
            <a:custGeom>
              <a:avLst/>
              <a:gdLst>
                <a:gd name="connsiteX0" fmla="*/ 0 w 906780"/>
                <a:gd name="connsiteY0" fmla="*/ 0 h 266700"/>
                <a:gd name="connsiteX1" fmla="*/ 388620 w 906780"/>
                <a:gd name="connsiteY1" fmla="*/ 0 h 266700"/>
                <a:gd name="connsiteX2" fmla="*/ 388620 w 906780"/>
                <a:gd name="connsiteY2" fmla="*/ 266700 h 266700"/>
                <a:gd name="connsiteX3" fmla="*/ 906780 w 906780"/>
                <a:gd name="connsiteY3" fmla="*/ 266700 h 266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06780" h="266700">
                  <a:moveTo>
                    <a:pt x="0" y="0"/>
                  </a:moveTo>
                  <a:lnTo>
                    <a:pt x="388620" y="0"/>
                  </a:lnTo>
                  <a:lnTo>
                    <a:pt x="388620" y="266700"/>
                  </a:lnTo>
                  <a:lnTo>
                    <a:pt x="906780" y="266700"/>
                  </a:lnTo>
                </a:path>
              </a:pathLst>
            </a:custGeom>
            <a:noFill/>
            <a:ln w="9525">
              <a:solidFill>
                <a:schemeClr val="bg1">
                  <a:lumMod val="75000"/>
                </a:schemeClr>
              </a:solidFill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50" charset="-127"/>
              </a:endParaRPr>
            </a:p>
          </p:txBody>
        </p:sp>
        <p:sp>
          <p:nvSpPr>
            <p:cNvPr id="109" name="자유형 108"/>
            <p:cNvSpPr/>
            <p:nvPr/>
          </p:nvSpPr>
          <p:spPr>
            <a:xfrm flipV="1">
              <a:off x="3958590" y="3010484"/>
              <a:ext cx="906780" cy="266700"/>
            </a:xfrm>
            <a:custGeom>
              <a:avLst/>
              <a:gdLst>
                <a:gd name="connsiteX0" fmla="*/ 0 w 906780"/>
                <a:gd name="connsiteY0" fmla="*/ 0 h 266700"/>
                <a:gd name="connsiteX1" fmla="*/ 388620 w 906780"/>
                <a:gd name="connsiteY1" fmla="*/ 0 h 266700"/>
                <a:gd name="connsiteX2" fmla="*/ 388620 w 906780"/>
                <a:gd name="connsiteY2" fmla="*/ 266700 h 266700"/>
                <a:gd name="connsiteX3" fmla="*/ 906780 w 906780"/>
                <a:gd name="connsiteY3" fmla="*/ 266700 h 266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06780" h="266700">
                  <a:moveTo>
                    <a:pt x="0" y="0"/>
                  </a:moveTo>
                  <a:lnTo>
                    <a:pt x="388620" y="0"/>
                  </a:lnTo>
                  <a:lnTo>
                    <a:pt x="388620" y="266700"/>
                  </a:lnTo>
                  <a:lnTo>
                    <a:pt x="906780" y="266700"/>
                  </a:lnTo>
                </a:path>
              </a:pathLst>
            </a:custGeom>
            <a:noFill/>
            <a:ln w="9525">
              <a:solidFill>
                <a:schemeClr val="bg1">
                  <a:lumMod val="75000"/>
                </a:schemeClr>
              </a:solidFill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50" charset="-127"/>
              </a:endParaRPr>
            </a:p>
          </p:txBody>
        </p:sp>
      </p:grpSp>
      <p:sp>
        <p:nvSpPr>
          <p:cNvPr id="95" name="타원 94"/>
          <p:cNvSpPr/>
          <p:nvPr/>
        </p:nvSpPr>
        <p:spPr>
          <a:xfrm>
            <a:off x="4368553" y="4234018"/>
            <a:ext cx="1370810" cy="486064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0" i="0" u="none" strike="noStrike" kern="1200" cap="none" spc="-60" normalizeH="0" noProof="0">
              <a:ln>
                <a:solidFill>
                  <a:schemeClr val="bg1">
                    <a:alpha val="0"/>
                  </a:schemeClr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맑은 고딕" panose="020B0503020000020004" pitchFamily="50" charset="-127"/>
              <a:cs typeface="Calibri" panose="020F0502020204030204" pitchFamily="34" charset="0"/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4574646" y="4376374"/>
            <a:ext cx="958607" cy="201353"/>
          </a:xfrm>
          <a:prstGeom prst="round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0" i="0" u="none" strike="noStrike" kern="1200" cap="none" spc="-60" normalizeH="0" noProof="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rPr>
              <a:t>Business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0" i="0" u="none" strike="noStrike" kern="1200" cap="none" spc="-60" normalizeH="0" noProof="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rPr>
              <a:t>risk </a:t>
            </a:r>
            <a:r>
              <a:rPr kumimoji="0" lang="en-US" altLang="ko-KR" sz="1400" b="0" i="0" u="none" strike="noStrike" kern="1200" cap="none" spc="-60" normalizeH="0" noProof="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rPr>
              <a:t>score</a:t>
            </a:r>
            <a:endParaRPr kumimoji="0" lang="ko-KR" altLang="en-US" sz="1400" b="0" i="0" u="none" strike="noStrike" kern="1200" cap="none" spc="-60" normalizeH="0" noProof="0" dirty="0">
              <a:ln>
                <a:solidFill>
                  <a:schemeClr val="bg1">
                    <a:alpha val="0"/>
                  </a:schemeClr>
                </a:solidFill>
              </a:ln>
              <a:gradFill>
                <a:gsLst>
                  <a:gs pos="6164">
                    <a:prstClr val="black">
                      <a:lumMod val="85000"/>
                      <a:lumOff val="15000"/>
                    </a:prstClr>
                  </a:gs>
                  <a:gs pos="21233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  <a:effectLst/>
              <a:uLnTx/>
              <a:uFillTx/>
              <a:latin typeface="Calibri" panose="020F0502020204030204" pitchFamily="34" charset="0"/>
              <a:ea typeface="KoPub돋움체 Medium" panose="02020603020101020101" pitchFamily="18" charset="-127"/>
              <a:cs typeface="Calibri" panose="020F0502020204030204" pitchFamily="34" charset="0"/>
            </a:endParaRPr>
          </a:p>
        </p:txBody>
      </p:sp>
      <p:grpSp>
        <p:nvGrpSpPr>
          <p:cNvPr id="79" name="그룹 78"/>
          <p:cNvGrpSpPr/>
          <p:nvPr/>
        </p:nvGrpSpPr>
        <p:grpSpPr>
          <a:xfrm>
            <a:off x="5988534" y="1737509"/>
            <a:ext cx="1480436" cy="749909"/>
            <a:chOff x="3236936" y="1902727"/>
            <a:chExt cx="891231" cy="825234"/>
          </a:xfrm>
        </p:grpSpPr>
        <p:sp>
          <p:nvSpPr>
            <p:cNvPr id="80" name="타원 79"/>
            <p:cNvSpPr/>
            <p:nvPr/>
          </p:nvSpPr>
          <p:spPr>
            <a:xfrm>
              <a:off x="3236936" y="1902727"/>
              <a:ext cx="891231" cy="825234"/>
            </a:xfrm>
            <a:prstGeom prst="roundRect">
              <a:avLst>
                <a:gd name="adj" fmla="val 8199"/>
              </a:avLst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400" b="0" i="0" u="none" strike="noStrike" kern="1200" cap="none" spc="-60" normalizeH="0" noProof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3288817" y="2025157"/>
              <a:ext cx="792866" cy="595925"/>
            </a:xfrm>
            <a:prstGeom prst="roundRect">
              <a:avLst>
                <a:gd name="adj" fmla="val 6855"/>
              </a:avLst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400" b="0" i="0" u="none" strike="noStrike" kern="1200" cap="none" spc="-60" normalizeH="0" noProof="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맑은 고딕" panose="020B0503020000020004" pitchFamily="50" charset="-127"/>
                  <a:cs typeface="Calibri" panose="020F0502020204030204" pitchFamily="34" charset="0"/>
                </a:rPr>
                <a:t>Weighted average </a:t>
              </a:r>
              <a:r>
                <a:rPr kumimoji="0" lang="en-US" altLang="ko-KR" sz="1400" b="0" i="0" u="none" strike="noStrike" kern="1200" cap="none" spc="-60" normalizeH="0" noProof="0" dirty="0" smtClean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맑은 고딕" panose="020B0503020000020004" pitchFamily="50" charset="-127"/>
                  <a:cs typeface="Calibri" panose="020F0502020204030204" pitchFamily="34" charset="0"/>
                </a:rPr>
                <a:t>of technology </a:t>
              </a:r>
              <a:r>
                <a:rPr kumimoji="0" lang="en-US" altLang="ko-KR" sz="1400" b="0" i="0" u="none" strike="noStrike" kern="1200" cap="none" spc="-60" normalizeH="0" noProof="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맑은 고딕" panose="020B0503020000020004" pitchFamily="50" charset="-127"/>
                  <a:cs typeface="Calibri" panose="020F0502020204030204" pitchFamily="34" charset="0"/>
                </a:rPr>
                <a:t>business score</a:t>
              </a:r>
              <a:endParaRPr kumimoji="0" lang="ko-KR" altLang="en-US" sz="1400" b="0" i="0" u="none" strike="noStrike" kern="1200" cap="none" spc="-60" normalizeH="0" noProof="0" dirty="0">
                <a:ln>
                  <a:solidFill>
                    <a:schemeClr val="bg1">
                      <a:alpha val="0"/>
                    </a:schemeClr>
                  </a:solidFill>
                </a:ln>
                <a:gradFill>
                  <a:gsLst>
                    <a:gs pos="6164">
                      <a:prstClr val="black">
                        <a:lumMod val="85000"/>
                        <a:lumOff val="15000"/>
                      </a:prstClr>
                    </a:gs>
                    <a:gs pos="21233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effectLst/>
                <a:uLnTx/>
                <a:uFillTx/>
                <a:latin typeface="Calibri" panose="020F0502020204030204" pitchFamily="34" charset="0"/>
                <a:ea typeface="KoPub돋움체 Medium" panose="02020603020101020101" pitchFamily="18" charset="-127"/>
                <a:cs typeface="Calibri" panose="020F0502020204030204" pitchFamily="34" charset="0"/>
              </a:endParaRPr>
            </a:p>
          </p:txBody>
        </p:sp>
      </p:grpSp>
      <p:grpSp>
        <p:nvGrpSpPr>
          <p:cNvPr id="104" name="그룹 103"/>
          <p:cNvGrpSpPr/>
          <p:nvPr/>
        </p:nvGrpSpPr>
        <p:grpSpPr>
          <a:xfrm>
            <a:off x="5988539" y="4768828"/>
            <a:ext cx="1370810" cy="677198"/>
            <a:chOff x="3236937" y="1902727"/>
            <a:chExt cx="825236" cy="825234"/>
          </a:xfrm>
        </p:grpSpPr>
        <p:sp>
          <p:nvSpPr>
            <p:cNvPr id="105" name="타원 104"/>
            <p:cNvSpPr/>
            <p:nvPr/>
          </p:nvSpPr>
          <p:spPr>
            <a:xfrm>
              <a:off x="3236937" y="1902727"/>
              <a:ext cx="825236" cy="825234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400" b="0" i="0" u="none" strike="noStrike" kern="1200" cap="none" spc="-60" normalizeH="0" noProof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3248082" y="2013053"/>
              <a:ext cx="809504" cy="655576"/>
            </a:xfrm>
            <a:prstGeom prst="round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400" b="0" i="0" u="none" strike="noStrike" kern="1200" cap="none" spc="-60" normalizeH="0" noProof="0" dirty="0" smtClean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맑은 고딕" panose="020B0503020000020004" pitchFamily="50" charset="-127"/>
                  <a:cs typeface="Calibri" panose="020F0502020204030204" pitchFamily="34" charset="0"/>
                </a:rPr>
                <a:t>Weighted average of risk </a:t>
              </a:r>
              <a:r>
                <a:rPr kumimoji="0" lang="en-US" altLang="ko-KR" sz="1400" b="0" i="0" u="none" strike="noStrike" kern="1200" cap="none" spc="-60" normalizeH="0" noProof="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맑은 고딕" panose="020B0503020000020004" pitchFamily="50" charset="-127"/>
                  <a:cs typeface="Calibri" panose="020F0502020204030204" pitchFamily="34" charset="0"/>
                </a:rPr>
                <a:t>score</a:t>
              </a:r>
              <a:endParaRPr kumimoji="0" lang="ko-KR" altLang="en-US" sz="1400" b="0" i="0" u="none" strike="noStrike" kern="1200" cap="none" spc="-60" normalizeH="0" noProof="0" dirty="0">
                <a:ln>
                  <a:solidFill>
                    <a:schemeClr val="bg1">
                      <a:alpha val="0"/>
                    </a:schemeClr>
                  </a:solidFill>
                </a:ln>
                <a:gradFill>
                  <a:gsLst>
                    <a:gs pos="6164">
                      <a:prstClr val="black">
                        <a:lumMod val="85000"/>
                        <a:lumOff val="15000"/>
                      </a:prstClr>
                    </a:gs>
                    <a:gs pos="21233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effectLst/>
                <a:uLnTx/>
                <a:uFillTx/>
                <a:latin typeface="Calibri" panose="020F0502020204030204" pitchFamily="34" charset="0"/>
                <a:ea typeface="KoPub돋움체 Medium" panose="02020603020101020101" pitchFamily="18" charset="-127"/>
                <a:cs typeface="Calibri" panose="020F0502020204030204" pitchFamily="34" charset="0"/>
              </a:endParaRPr>
            </a:p>
          </p:txBody>
        </p:sp>
      </p:grpSp>
      <p:grpSp>
        <p:nvGrpSpPr>
          <p:cNvPr id="91" name="그룹 90"/>
          <p:cNvGrpSpPr/>
          <p:nvPr/>
        </p:nvGrpSpPr>
        <p:grpSpPr>
          <a:xfrm>
            <a:off x="2553756" y="4234018"/>
            <a:ext cx="1370810" cy="486064"/>
            <a:chOff x="3236937" y="1902727"/>
            <a:chExt cx="825236" cy="825234"/>
          </a:xfrm>
        </p:grpSpPr>
        <p:sp>
          <p:nvSpPr>
            <p:cNvPr id="92" name="타원 91"/>
            <p:cNvSpPr/>
            <p:nvPr/>
          </p:nvSpPr>
          <p:spPr>
            <a:xfrm>
              <a:off x="3236937" y="1902727"/>
              <a:ext cx="825236" cy="825234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400" b="0" i="0" u="none" strike="noStrike" kern="1200" cap="none" spc="-60" normalizeH="0" noProof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3407958" y="2149433"/>
              <a:ext cx="483185" cy="331823"/>
            </a:xfrm>
            <a:prstGeom prst="round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400" b="0" i="0" u="none" strike="noStrike" kern="1200" cap="none" spc="-60" normalizeH="0" noProof="0" dirty="0" smtClean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맑은 고딕" panose="020B0503020000020004" pitchFamily="50" charset="-127"/>
                  <a:cs typeface="Calibri" panose="020F0502020204030204" pitchFamily="34" charset="0"/>
                </a:rPr>
                <a:t>Logit Model</a:t>
              </a:r>
              <a:endParaRPr kumimoji="0" lang="ko-KR" altLang="en-US" sz="1400" b="0" i="0" u="none" strike="noStrike" kern="1200" cap="none" spc="-60" normalizeH="0" noProof="0" dirty="0">
                <a:ln>
                  <a:solidFill>
                    <a:schemeClr val="bg1">
                      <a:alpha val="0"/>
                    </a:schemeClr>
                  </a:solidFill>
                </a:ln>
                <a:gradFill>
                  <a:gsLst>
                    <a:gs pos="6164">
                      <a:prstClr val="black">
                        <a:lumMod val="85000"/>
                        <a:lumOff val="15000"/>
                      </a:prstClr>
                    </a:gs>
                    <a:gs pos="21233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effectLst/>
                <a:uLnTx/>
                <a:uFillTx/>
                <a:latin typeface="Calibri" panose="020F0502020204030204" pitchFamily="34" charset="0"/>
                <a:ea typeface="KoPub돋움체 Medium" panose="02020603020101020101" pitchFamily="18" charset="-127"/>
                <a:cs typeface="Calibri" panose="020F0502020204030204" pitchFamily="34" charset="0"/>
              </a:endParaRPr>
            </a:p>
          </p:txBody>
        </p:sp>
      </p:grpSp>
      <p:sp>
        <p:nvSpPr>
          <p:cNvPr id="102" name="타원 101"/>
          <p:cNvSpPr/>
          <p:nvPr/>
        </p:nvSpPr>
        <p:spPr>
          <a:xfrm>
            <a:off x="4356877" y="5529963"/>
            <a:ext cx="1378809" cy="505544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0" i="0" u="none" strike="noStrike" kern="1200" cap="none" spc="-60" normalizeH="0" noProof="0">
              <a:ln>
                <a:solidFill>
                  <a:schemeClr val="bg1">
                    <a:alpha val="0"/>
                  </a:schemeClr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맑은 고딕" panose="020B0503020000020004" pitchFamily="50" charset="-127"/>
              <a:cs typeface="Calibri" panose="020F0502020204030204" pitchFamily="34" charset="0"/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4318383" y="5697299"/>
            <a:ext cx="1465570" cy="201353"/>
          </a:xfrm>
          <a:prstGeom prst="round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0" i="0" u="none" strike="noStrike" kern="1200" cap="none" spc="-70" normalizeH="0" noProof="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rPr>
              <a:t>Environmental</a:t>
            </a:r>
          </a:p>
          <a:p>
            <a:pPr marL="0" marR="0" lvl="0" indent="0" algn="ctr" defTabSz="914400" rtl="0" eaLnBrk="1" fontAlgn="auto" latinLnBrk="1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0" i="0" u="none" strike="noStrike" kern="1200" cap="none" spc="-70" normalizeH="0" noProof="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rPr>
              <a:t>risk score </a:t>
            </a:r>
            <a:endParaRPr kumimoji="0" lang="ko-KR" altLang="en-US" sz="1400" b="0" i="0" u="none" strike="noStrike" kern="1200" cap="none" spc="-70" normalizeH="0" noProof="0" dirty="0">
              <a:ln>
                <a:solidFill>
                  <a:schemeClr val="bg1">
                    <a:alpha val="0"/>
                  </a:schemeClr>
                </a:solidFill>
              </a:ln>
              <a:gradFill>
                <a:gsLst>
                  <a:gs pos="6164">
                    <a:prstClr val="black">
                      <a:lumMod val="85000"/>
                      <a:lumOff val="15000"/>
                    </a:prstClr>
                  </a:gs>
                  <a:gs pos="21233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  <a:effectLst/>
              <a:uLnTx/>
              <a:uFillTx/>
              <a:latin typeface="Calibri" panose="020F0502020204030204" pitchFamily="34" charset="0"/>
              <a:ea typeface="KoPub돋움체 Medium" panose="02020603020101020101" pitchFamily="18" charset="-127"/>
              <a:cs typeface="Calibri" panose="020F0502020204030204" pitchFamily="34" charset="0"/>
            </a:endParaRPr>
          </a:p>
        </p:txBody>
      </p:sp>
      <p:grpSp>
        <p:nvGrpSpPr>
          <p:cNvPr id="137" name="그룹 136"/>
          <p:cNvGrpSpPr/>
          <p:nvPr/>
        </p:nvGrpSpPr>
        <p:grpSpPr>
          <a:xfrm>
            <a:off x="2553756" y="5564184"/>
            <a:ext cx="1370810" cy="486064"/>
            <a:chOff x="3236937" y="1902727"/>
            <a:chExt cx="825236" cy="825234"/>
          </a:xfrm>
        </p:grpSpPr>
        <p:sp>
          <p:nvSpPr>
            <p:cNvPr id="138" name="타원 137"/>
            <p:cNvSpPr/>
            <p:nvPr/>
          </p:nvSpPr>
          <p:spPr>
            <a:xfrm>
              <a:off x="3236937" y="1902727"/>
              <a:ext cx="825236" cy="825234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400" b="0" i="0" u="none" strike="noStrike" kern="1200" cap="none" spc="-60" normalizeH="0" noProof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139" name="TextBox 138"/>
            <p:cNvSpPr txBox="1"/>
            <p:nvPr/>
          </p:nvSpPr>
          <p:spPr>
            <a:xfrm>
              <a:off x="3407960" y="2149433"/>
              <a:ext cx="483185" cy="331823"/>
            </a:xfrm>
            <a:prstGeom prst="round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400" b="0" i="0" u="none" strike="noStrike" kern="1200" cap="none" spc="-60" normalizeH="0" noProof="0" dirty="0" smtClean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맑은 고딕" panose="020B0503020000020004" pitchFamily="50" charset="-127"/>
                  <a:cs typeface="Calibri" panose="020F0502020204030204" pitchFamily="34" charset="0"/>
                </a:rPr>
                <a:t>Logit Model</a:t>
              </a:r>
              <a:endParaRPr kumimoji="0" lang="ko-KR" altLang="en-US" sz="1400" b="0" i="0" u="none" strike="noStrike" kern="1200" cap="none" spc="-60" normalizeH="0" noProof="0" dirty="0">
                <a:ln>
                  <a:solidFill>
                    <a:schemeClr val="bg1">
                      <a:alpha val="0"/>
                    </a:schemeClr>
                  </a:solidFill>
                </a:ln>
                <a:gradFill>
                  <a:gsLst>
                    <a:gs pos="6164">
                      <a:prstClr val="black">
                        <a:lumMod val="85000"/>
                        <a:lumOff val="15000"/>
                      </a:prstClr>
                    </a:gs>
                    <a:gs pos="21233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effectLst/>
                <a:uLnTx/>
                <a:uFillTx/>
                <a:latin typeface="Calibri" panose="020F0502020204030204" pitchFamily="34" charset="0"/>
                <a:ea typeface="KoPub돋움체 Medium" panose="02020603020101020101" pitchFamily="18" charset="-127"/>
                <a:cs typeface="Calibri" panose="020F0502020204030204" pitchFamily="34" charset="0"/>
              </a:endParaRPr>
            </a:p>
          </p:txBody>
        </p:sp>
      </p:grpSp>
      <p:sp>
        <p:nvSpPr>
          <p:cNvPr id="144" name="TextBox 143"/>
          <p:cNvSpPr txBox="1"/>
          <p:nvPr/>
        </p:nvSpPr>
        <p:spPr>
          <a:xfrm>
            <a:off x="2713627" y="2382193"/>
            <a:ext cx="1054816" cy="17665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0" i="0" u="none" strike="noStrike" kern="1200" cap="none" spc="-60" normalizeH="0" noProof="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rPr>
              <a:t>Logit </a:t>
            </a:r>
            <a:r>
              <a:rPr kumimoji="0" lang="en-US" altLang="ko-KR" sz="1400" b="0" i="0" u="none" strike="noStrike" kern="1200" cap="none" spc="-60" normalizeH="0" noProof="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rPr>
              <a:t>Model</a:t>
            </a:r>
            <a:endParaRPr kumimoji="0" lang="ko-KR" altLang="en-US" sz="1400" b="0" i="0" u="none" strike="noStrike" kern="1200" cap="none" spc="-60" normalizeH="0" noProof="0" dirty="0">
              <a:ln>
                <a:solidFill>
                  <a:schemeClr val="bg1">
                    <a:alpha val="0"/>
                  </a:schemeClr>
                </a:solidFill>
              </a:ln>
              <a:gradFill>
                <a:gsLst>
                  <a:gs pos="6164">
                    <a:prstClr val="black">
                      <a:lumMod val="85000"/>
                      <a:lumOff val="15000"/>
                    </a:prstClr>
                  </a:gs>
                  <a:gs pos="21233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  <a:effectLst/>
              <a:uLnTx/>
              <a:uFillTx/>
              <a:latin typeface="Calibri" panose="020F0502020204030204" pitchFamily="34" charset="0"/>
              <a:ea typeface="KoPub돋움체 Medium" panose="02020603020101020101" pitchFamily="18" charset="-127"/>
              <a:cs typeface="Calibri" panose="020F0502020204030204" pitchFamily="34" charset="0"/>
            </a:endParaRPr>
          </a:p>
        </p:txBody>
      </p:sp>
      <p:grpSp>
        <p:nvGrpSpPr>
          <p:cNvPr id="5" name="그룹 4"/>
          <p:cNvGrpSpPr/>
          <p:nvPr/>
        </p:nvGrpSpPr>
        <p:grpSpPr>
          <a:xfrm>
            <a:off x="2308399" y="1502940"/>
            <a:ext cx="246233" cy="2976003"/>
            <a:chOff x="2460813" y="1502940"/>
            <a:chExt cx="336057" cy="2976003"/>
          </a:xfrm>
        </p:grpSpPr>
        <p:sp>
          <p:nvSpPr>
            <p:cNvPr id="128" name="자유형 127"/>
            <p:cNvSpPr/>
            <p:nvPr/>
          </p:nvSpPr>
          <p:spPr>
            <a:xfrm>
              <a:off x="2460815" y="1502940"/>
              <a:ext cx="311316" cy="2976003"/>
            </a:xfrm>
            <a:custGeom>
              <a:avLst/>
              <a:gdLst>
                <a:gd name="connsiteX0" fmla="*/ 438150 w 438150"/>
                <a:gd name="connsiteY0" fmla="*/ 0 h 2697480"/>
                <a:gd name="connsiteX1" fmla="*/ 0 w 438150"/>
                <a:gd name="connsiteY1" fmla="*/ 0 h 2697480"/>
                <a:gd name="connsiteX2" fmla="*/ 0 w 438150"/>
                <a:gd name="connsiteY2" fmla="*/ 2697480 h 2697480"/>
                <a:gd name="connsiteX3" fmla="*/ 415290 w 438150"/>
                <a:gd name="connsiteY3" fmla="*/ 2697480 h 2697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8150" h="2697480">
                  <a:moveTo>
                    <a:pt x="438150" y="0"/>
                  </a:moveTo>
                  <a:lnTo>
                    <a:pt x="0" y="0"/>
                  </a:lnTo>
                  <a:lnTo>
                    <a:pt x="0" y="2697480"/>
                  </a:lnTo>
                  <a:lnTo>
                    <a:pt x="415290" y="2697480"/>
                  </a:lnTo>
                </a:path>
              </a:pathLst>
            </a:custGeom>
            <a:noFill/>
            <a:ln w="9525">
              <a:solidFill>
                <a:schemeClr val="bg1">
                  <a:lumMod val="75000"/>
                </a:schemeClr>
              </a:solidFill>
              <a:headEnd type="triangle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50" charset="-127"/>
              </a:endParaRPr>
            </a:p>
          </p:txBody>
        </p:sp>
        <p:grpSp>
          <p:nvGrpSpPr>
            <p:cNvPr id="132" name="그룹 131"/>
            <p:cNvGrpSpPr/>
            <p:nvPr/>
          </p:nvGrpSpPr>
          <p:grpSpPr>
            <a:xfrm>
              <a:off x="2460813" y="2454002"/>
              <a:ext cx="336057" cy="603201"/>
              <a:chOff x="2670810" y="2677902"/>
              <a:chExt cx="411480" cy="467868"/>
            </a:xfrm>
          </p:grpSpPr>
          <p:sp>
            <p:nvSpPr>
              <p:cNvPr id="130" name="자유형 129"/>
              <p:cNvSpPr/>
              <p:nvPr/>
            </p:nvSpPr>
            <p:spPr>
              <a:xfrm>
                <a:off x="2670810" y="2677902"/>
                <a:ext cx="411480" cy="0"/>
              </a:xfrm>
              <a:custGeom>
                <a:avLst/>
                <a:gdLst>
                  <a:gd name="connsiteX0" fmla="*/ 0 w 411480"/>
                  <a:gd name="connsiteY0" fmla="*/ 0 h 0"/>
                  <a:gd name="connsiteX1" fmla="*/ 411480 w 411480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11480">
                    <a:moveTo>
                      <a:pt x="0" y="0"/>
                    </a:moveTo>
                    <a:lnTo>
                      <a:pt x="411480" y="0"/>
                    </a:lnTo>
                  </a:path>
                </a:pathLst>
              </a:custGeom>
              <a:noFill/>
              <a:ln w="9525">
                <a:solidFill>
                  <a:schemeClr val="bg1">
                    <a:lumMod val="75000"/>
                  </a:schemeClr>
                </a:solidFill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맑은 고딕" panose="020B0503020000020004" pitchFamily="50" charset="-127"/>
                </a:endParaRPr>
              </a:p>
            </p:txBody>
          </p:sp>
          <p:sp>
            <p:nvSpPr>
              <p:cNvPr id="131" name="자유형 130"/>
              <p:cNvSpPr/>
              <p:nvPr/>
            </p:nvSpPr>
            <p:spPr>
              <a:xfrm flipV="1">
                <a:off x="2670810" y="3010630"/>
                <a:ext cx="411480" cy="135140"/>
              </a:xfrm>
              <a:custGeom>
                <a:avLst/>
                <a:gdLst>
                  <a:gd name="connsiteX0" fmla="*/ 0 w 411480"/>
                  <a:gd name="connsiteY0" fmla="*/ 0 h 0"/>
                  <a:gd name="connsiteX1" fmla="*/ 411480 w 411480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11480">
                    <a:moveTo>
                      <a:pt x="0" y="0"/>
                    </a:moveTo>
                    <a:lnTo>
                      <a:pt x="411480" y="0"/>
                    </a:lnTo>
                  </a:path>
                </a:pathLst>
              </a:custGeom>
              <a:noFill/>
              <a:ln w="9525">
                <a:solidFill>
                  <a:schemeClr val="bg1">
                    <a:lumMod val="75000"/>
                  </a:schemeClr>
                </a:solidFill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맑은 고딕" panose="020B0503020000020004" pitchFamily="50" charset="-127"/>
                </a:endParaRPr>
              </a:p>
            </p:txBody>
          </p:sp>
        </p:grpSp>
      </p:grpSp>
      <p:sp>
        <p:nvSpPr>
          <p:cNvPr id="136" name="자유형 135"/>
          <p:cNvSpPr/>
          <p:nvPr/>
        </p:nvSpPr>
        <p:spPr>
          <a:xfrm flipV="1">
            <a:off x="1447543" y="5762937"/>
            <a:ext cx="1089846" cy="45719"/>
          </a:xfrm>
          <a:custGeom>
            <a:avLst/>
            <a:gdLst>
              <a:gd name="connsiteX0" fmla="*/ 0 w 812800"/>
              <a:gd name="connsiteY0" fmla="*/ 0 h 50800"/>
              <a:gd name="connsiteX1" fmla="*/ 812800 w 812800"/>
              <a:gd name="connsiteY1" fmla="*/ 0 h 50800"/>
              <a:gd name="connsiteX2" fmla="*/ 812800 w 812800"/>
              <a:gd name="connsiteY2" fmla="*/ 50800 h 50800"/>
              <a:gd name="connsiteX0" fmla="*/ 0 w 812800"/>
              <a:gd name="connsiteY0" fmla="*/ 0 h 0"/>
              <a:gd name="connsiteX1" fmla="*/ 812800 w 81280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12800">
                <a:moveTo>
                  <a:pt x="0" y="0"/>
                </a:moveTo>
                <a:lnTo>
                  <a:pt x="812800" y="0"/>
                </a:lnTo>
              </a:path>
            </a:pathLst>
          </a:custGeom>
          <a:noFill/>
          <a:ln w="9525">
            <a:solidFill>
              <a:schemeClr val="bg1">
                <a:lumMod val="75000"/>
              </a:schemeClr>
            </a:solidFill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solidFill>
                  <a:schemeClr val="bg1">
                    <a:alpha val="0"/>
                  </a:schemeClr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맑은 고딕" panose="020B0503020000020004" pitchFamily="50" charset="-127"/>
            </a:endParaRPr>
          </a:p>
        </p:txBody>
      </p:sp>
      <p:grpSp>
        <p:nvGrpSpPr>
          <p:cNvPr id="7" name="그룹 6"/>
          <p:cNvGrpSpPr/>
          <p:nvPr/>
        </p:nvGrpSpPr>
        <p:grpSpPr>
          <a:xfrm>
            <a:off x="543272" y="1680146"/>
            <a:ext cx="1417950" cy="1639072"/>
            <a:chOff x="1303745" y="1622425"/>
            <a:chExt cx="1201656" cy="1389045"/>
          </a:xfrm>
        </p:grpSpPr>
        <p:grpSp>
          <p:nvGrpSpPr>
            <p:cNvPr id="56" name="그룹 55"/>
            <p:cNvGrpSpPr/>
            <p:nvPr/>
          </p:nvGrpSpPr>
          <p:grpSpPr>
            <a:xfrm>
              <a:off x="1303745" y="1622425"/>
              <a:ext cx="1201656" cy="1201654"/>
              <a:chOff x="1169043" y="3816942"/>
              <a:chExt cx="1471057" cy="1471055"/>
            </a:xfrm>
          </p:grpSpPr>
          <p:sp>
            <p:nvSpPr>
              <p:cNvPr id="57" name="타원 56"/>
              <p:cNvSpPr/>
              <p:nvPr/>
            </p:nvSpPr>
            <p:spPr>
              <a:xfrm>
                <a:off x="1169043" y="3816942"/>
                <a:ext cx="1471057" cy="1471055"/>
              </a:xfrm>
              <a:prstGeom prst="ellipse">
                <a:avLst/>
              </a:prstGeom>
              <a:solidFill>
                <a:srgbClr val="2963B1">
                  <a:alpha val="49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000" b="0" i="0" u="none" strike="noStrike" kern="1200" cap="none" spc="0" normalizeH="0" baseline="0" noProof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ea typeface="맑은 고딕" panose="020B0503020000020004" pitchFamily="50" charset="-127"/>
                </a:endParaRPr>
              </a:p>
            </p:txBody>
          </p:sp>
          <p:grpSp>
            <p:nvGrpSpPr>
              <p:cNvPr id="58" name="그룹 57"/>
              <p:cNvGrpSpPr/>
              <p:nvPr/>
            </p:nvGrpSpPr>
            <p:grpSpPr>
              <a:xfrm>
                <a:off x="1264310" y="3912208"/>
                <a:ext cx="1280530" cy="1280528"/>
                <a:chOff x="1805291" y="2265190"/>
                <a:chExt cx="964111" cy="964109"/>
              </a:xfrm>
            </p:grpSpPr>
            <p:sp>
              <p:nvSpPr>
                <p:cNvPr id="59" name="타원 58"/>
                <p:cNvSpPr/>
                <p:nvPr/>
              </p:nvSpPr>
              <p:spPr>
                <a:xfrm>
                  <a:off x="1805291" y="2265190"/>
                  <a:ext cx="964111" cy="964109"/>
                </a:xfrm>
                <a:prstGeom prst="ellipse">
                  <a:avLst/>
                </a:prstGeom>
                <a:solidFill>
                  <a:srgbClr val="2963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2000" b="0" i="0" u="none" strike="noStrike" kern="1200" cap="none" spc="0" normalizeH="0" baseline="0" noProof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맑은 고딕" panose="020B0503020000020004" pitchFamily="50" charset="-127"/>
                  </a:endParaRPr>
                </a:p>
              </p:txBody>
            </p:sp>
            <p:sp>
              <p:nvSpPr>
                <p:cNvPr id="60" name="TextBox 59"/>
                <p:cNvSpPr txBox="1"/>
                <p:nvPr/>
              </p:nvSpPr>
              <p:spPr>
                <a:xfrm>
                  <a:off x="1893207" y="2422699"/>
                  <a:ext cx="788275" cy="64908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ko-KR" b="1" i="0" u="none" strike="noStrike" kern="1200" cap="none" spc="-50" normalizeH="0" noProof="0" dirty="0" smtClean="0">
                      <a:ln>
                        <a:solidFill>
                          <a:schemeClr val="bg1">
                            <a:alpha val="0"/>
                          </a:schemeClr>
                        </a:solidFill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맑은 고딕" panose="020B0503020000020004" pitchFamily="50" charset="-127"/>
                    </a:rPr>
                    <a:t>Technology</a:t>
                  </a: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ko-KR" b="1" i="0" u="none" strike="noStrike" kern="1200" cap="none" spc="-50" normalizeH="0" noProof="0" dirty="0" smtClean="0">
                      <a:ln>
                        <a:solidFill>
                          <a:schemeClr val="bg1">
                            <a:alpha val="0"/>
                          </a:schemeClr>
                        </a:solidFill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맑은 고딕" panose="020B0503020000020004" pitchFamily="50" charset="-127"/>
                    </a:rPr>
                    <a:t>Appraisal</a:t>
                  </a: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ko-KR" b="1" i="0" u="none" strike="noStrike" kern="1200" cap="none" spc="-50" normalizeH="0" noProof="0" dirty="0" smtClean="0">
                      <a:ln>
                        <a:solidFill>
                          <a:schemeClr val="bg1">
                            <a:alpha val="0"/>
                          </a:schemeClr>
                        </a:solidFill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맑은 고딕" panose="020B0503020000020004" pitchFamily="50" charset="-127"/>
                    </a:rPr>
                    <a:t> </a:t>
                  </a:r>
                  <a:r>
                    <a:rPr kumimoji="0" lang="en-US" altLang="ko-KR" b="1" i="0" u="none" strike="noStrike" kern="1200" cap="none" spc="-50" normalizeH="0" noProof="0" dirty="0">
                      <a:ln>
                        <a:solidFill>
                          <a:schemeClr val="bg1">
                            <a:alpha val="0"/>
                          </a:schemeClr>
                        </a:solidFill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맑은 고딕" panose="020B0503020000020004" pitchFamily="50" charset="-127"/>
                    </a:rPr>
                    <a:t>Indicators</a:t>
                  </a:r>
                  <a:endParaRPr kumimoji="0" lang="ko-KR" altLang="en-US" b="1" i="0" u="none" strike="noStrike" kern="1200" cap="none" spc="-50" normalizeH="0" noProof="0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KoPub돋움체 Medium" panose="02020603020101020101" pitchFamily="18" charset="-127"/>
                  </a:endParaRPr>
                </a:p>
              </p:txBody>
            </p:sp>
          </p:grpSp>
        </p:grpSp>
        <p:sp>
          <p:nvSpPr>
            <p:cNvPr id="61" name="TextBox 60"/>
            <p:cNvSpPr txBox="1"/>
            <p:nvPr/>
          </p:nvSpPr>
          <p:spPr>
            <a:xfrm>
              <a:off x="1683963" y="2899205"/>
              <a:ext cx="429280" cy="112265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050" b="0" i="0" u="none" strike="noStrike" kern="1200" cap="none" spc="0" normalizeH="0" baseline="0" noProof="0" dirty="0" smtClean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KoPub돋움체 Medium" panose="02020603020101020101" pitchFamily="18" charset="-127"/>
                </a:rPr>
                <a:t>KTRS : 33</a:t>
              </a:r>
            </a:p>
          </p:txBody>
        </p:sp>
      </p:grpSp>
      <p:grpSp>
        <p:nvGrpSpPr>
          <p:cNvPr id="6" name="그룹 5"/>
          <p:cNvGrpSpPr/>
          <p:nvPr/>
        </p:nvGrpSpPr>
        <p:grpSpPr>
          <a:xfrm>
            <a:off x="285232" y="5017776"/>
            <a:ext cx="1586730" cy="1417950"/>
            <a:chOff x="1169043" y="3816942"/>
            <a:chExt cx="1471057" cy="1471055"/>
          </a:xfrm>
        </p:grpSpPr>
        <p:sp>
          <p:nvSpPr>
            <p:cNvPr id="51" name="타원 50"/>
            <p:cNvSpPr/>
            <p:nvPr/>
          </p:nvSpPr>
          <p:spPr>
            <a:xfrm>
              <a:off x="1169043" y="3816942"/>
              <a:ext cx="1471057" cy="1471055"/>
            </a:xfrm>
            <a:prstGeom prst="ellipse">
              <a:avLst/>
            </a:prstGeom>
            <a:solidFill>
              <a:srgbClr val="2963B1">
                <a:alpha val="4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000" b="0" i="0" u="none" strike="noStrike" kern="1200" cap="none" spc="0" normalizeH="0" baseline="0" noProof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50" charset="-127"/>
              </a:endParaRPr>
            </a:p>
          </p:txBody>
        </p:sp>
        <p:grpSp>
          <p:nvGrpSpPr>
            <p:cNvPr id="52" name="그룹 51"/>
            <p:cNvGrpSpPr/>
            <p:nvPr/>
          </p:nvGrpSpPr>
          <p:grpSpPr>
            <a:xfrm>
              <a:off x="1236236" y="3912208"/>
              <a:ext cx="1333540" cy="1280528"/>
              <a:chOff x="1784156" y="2265190"/>
              <a:chExt cx="1004023" cy="964109"/>
            </a:xfrm>
          </p:grpSpPr>
          <p:sp>
            <p:nvSpPr>
              <p:cNvPr id="53" name="타원 52"/>
              <p:cNvSpPr/>
              <p:nvPr/>
            </p:nvSpPr>
            <p:spPr>
              <a:xfrm>
                <a:off x="1805291" y="2265190"/>
                <a:ext cx="964111" cy="964109"/>
              </a:xfrm>
              <a:prstGeom prst="ellipse">
                <a:avLst/>
              </a:prstGeom>
              <a:solidFill>
                <a:srgbClr val="2963B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000" b="0" i="0" u="none" strike="noStrike" kern="1200" cap="none" spc="0" normalizeH="0" baseline="0" noProof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ea typeface="맑은 고딕" panose="020B0503020000020004" pitchFamily="50" charset="-127"/>
                </a:endParaRPr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>
                <a:off x="1784156" y="2517975"/>
                <a:ext cx="1004023" cy="519271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1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b="1" i="0" u="none" strike="noStrike" kern="1200" cap="none" spc="-70" normalizeH="0" baseline="0" noProof="0" dirty="0" smtClean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맑은 고딕" panose="020B0503020000020004" pitchFamily="50" charset="-127"/>
                  </a:rPr>
                  <a:t>External</a:t>
                </a:r>
                <a:r>
                  <a:rPr lang="en-US" altLang="ko-KR" b="1" spc="-70" dirty="0" smtClean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Calibri" panose="020F0502020204030204" pitchFamily="34" charset="0"/>
                    <a:ea typeface="맑은 고딕" panose="020B0503020000020004" pitchFamily="50" charset="-127"/>
                  </a:rPr>
                  <a:t>·</a:t>
                </a:r>
                <a:r>
                  <a:rPr kumimoji="0" lang="en-US" altLang="ko-KR" b="1" i="0" u="none" strike="noStrike" kern="1200" cap="none" spc="-70" normalizeH="0" baseline="0" noProof="0" dirty="0" smtClean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맑은 고딕" panose="020B0503020000020004" pitchFamily="50" charset="-127"/>
                  </a:rPr>
                  <a:t>Internal </a:t>
                </a:r>
              </a:p>
              <a:p>
                <a:pPr marL="0" marR="0" lvl="0" indent="0" algn="ctr" defTabSz="914400" rtl="0" eaLnBrk="1" fontAlgn="auto" latinLnBrk="1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ko-KR" b="1" spc="-70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Calibri" panose="020F0502020204030204" pitchFamily="34" charset="0"/>
                    <a:ea typeface="맑은 고딕" panose="020B0503020000020004" pitchFamily="50" charset="-127"/>
                  </a:rPr>
                  <a:t>E</a:t>
                </a:r>
                <a:r>
                  <a:rPr kumimoji="0" lang="en-US" altLang="ko-KR" b="1" i="0" u="none" strike="noStrike" kern="1200" cap="none" spc="-70" normalizeH="0" baseline="0" noProof="0" dirty="0" err="1" smtClean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맑은 고딕" panose="020B0503020000020004" pitchFamily="50" charset="-127"/>
                  </a:rPr>
                  <a:t>nvironment</a:t>
                </a:r>
                <a:r>
                  <a:rPr kumimoji="0" lang="en-US" altLang="ko-KR" b="1" i="0" u="none" strike="noStrike" kern="1200" cap="none" spc="-70" normalizeH="0" baseline="0" noProof="0" dirty="0" smtClean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맑은 고딕" panose="020B0503020000020004" pitchFamily="50" charset="-127"/>
                  </a:rPr>
                  <a:t> Variables</a:t>
                </a:r>
                <a:endParaRPr kumimoji="0" lang="en-US" altLang="ko-KR" b="0" i="0" u="none" strike="noStrike" kern="1200" cap="none" spc="-70" normalizeH="0" baseline="0" noProof="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ea typeface="맑은 고딕" panose="020B0503020000020004" pitchFamily="50" charset="-127"/>
                </a:endParaRPr>
              </a:p>
            </p:txBody>
          </p:sp>
        </p:grpSp>
      </p:grpSp>
      <p:sp>
        <p:nvSpPr>
          <p:cNvPr id="98" name="자유형 97"/>
          <p:cNvSpPr/>
          <p:nvPr/>
        </p:nvSpPr>
        <p:spPr>
          <a:xfrm flipV="1">
            <a:off x="3919930" y="1471935"/>
            <a:ext cx="428801" cy="45719"/>
          </a:xfrm>
          <a:custGeom>
            <a:avLst/>
            <a:gdLst>
              <a:gd name="connsiteX0" fmla="*/ 0 w 812800"/>
              <a:gd name="connsiteY0" fmla="*/ 0 h 50800"/>
              <a:gd name="connsiteX1" fmla="*/ 812800 w 812800"/>
              <a:gd name="connsiteY1" fmla="*/ 0 h 50800"/>
              <a:gd name="connsiteX2" fmla="*/ 812800 w 812800"/>
              <a:gd name="connsiteY2" fmla="*/ 50800 h 50800"/>
              <a:gd name="connsiteX0" fmla="*/ 0 w 812800"/>
              <a:gd name="connsiteY0" fmla="*/ 0 h 0"/>
              <a:gd name="connsiteX1" fmla="*/ 812800 w 81280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12800">
                <a:moveTo>
                  <a:pt x="0" y="0"/>
                </a:moveTo>
                <a:lnTo>
                  <a:pt x="812800" y="0"/>
                </a:lnTo>
              </a:path>
            </a:pathLst>
          </a:custGeom>
          <a:noFill/>
          <a:ln w="9525">
            <a:solidFill>
              <a:schemeClr val="bg1">
                <a:lumMod val="75000"/>
              </a:schemeClr>
            </a:solidFill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solidFill>
                  <a:schemeClr val="bg1">
                    <a:alpha val="0"/>
                  </a:schemeClr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맑은 고딕" panose="020B0503020000020004" pitchFamily="50" charset="-127"/>
            </a:endParaRPr>
          </a:p>
        </p:txBody>
      </p:sp>
      <p:sp>
        <p:nvSpPr>
          <p:cNvPr id="2" name="텍스트 개체 틀 1"/>
          <p:cNvSpPr>
            <a:spLocks noGrp="1"/>
          </p:cNvSpPr>
          <p:nvPr>
            <p:ph type="body" sz="quarter" idx="10"/>
          </p:nvPr>
        </p:nvSpPr>
        <p:spPr>
          <a:xfrm>
            <a:off x="285231" y="203055"/>
            <a:ext cx="9178809" cy="430887"/>
          </a:xfrm>
        </p:spPr>
        <p:txBody>
          <a:bodyPr/>
          <a:lstStyle/>
          <a:p>
            <a:r>
              <a:rPr lang="en-US" altLang="ko-KR" sz="2800" dirty="0">
                <a:solidFill>
                  <a:schemeClr val="bg1"/>
                </a:solidFill>
              </a:rPr>
              <a:t>III. Technology Appraisal(KTRS)</a:t>
            </a:r>
          </a:p>
        </p:txBody>
      </p:sp>
    </p:spTree>
    <p:extLst>
      <p:ext uri="{BB962C8B-B14F-4D97-AF65-F5344CB8AC3E}">
        <p14:creationId xmlns:p14="http://schemas.microsoft.com/office/powerpoint/2010/main" val="3826163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모서리가 둥근 직사각형 163">
            <a:extLst>
              <a:ext uri="{FF2B5EF4-FFF2-40B4-BE49-F238E27FC236}">
                <a16:creationId xmlns="" xmlns:a16="http://schemas.microsoft.com/office/drawing/2014/main" id="{F0C6D37B-5A13-49FD-A190-B17362779959}"/>
              </a:ext>
            </a:extLst>
          </p:cNvPr>
          <p:cNvSpPr/>
          <p:nvPr/>
        </p:nvSpPr>
        <p:spPr>
          <a:xfrm>
            <a:off x="6321840" y="2407664"/>
            <a:ext cx="5496720" cy="2114090"/>
          </a:xfrm>
          <a:prstGeom prst="roundRect">
            <a:avLst>
              <a:gd name="adj" fmla="val 2557"/>
            </a:avLst>
          </a:prstGeom>
          <a:solidFill>
            <a:schemeClr val="bg1"/>
          </a:solidFill>
          <a:ln w="6350">
            <a:solidFill>
              <a:srgbClr val="92BA6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0" rIns="72000" bIns="0" rtlCol="0" anchor="ctr"/>
          <a:lstStyle/>
          <a:p>
            <a:pPr algn="ctr" defTabSz="179388">
              <a:lnSpc>
                <a:spcPct val="110000"/>
              </a:lnSpc>
            </a:pPr>
            <a:r>
              <a:rPr lang="en-US" altLang="ko-KR" sz="2400" b="1" spc="-50" dirty="0">
                <a:ln>
                  <a:solidFill>
                    <a:srgbClr val="153B86">
                      <a:alpha val="0"/>
                    </a:srgbClr>
                  </a:solidFill>
                </a:ln>
                <a:solidFill>
                  <a:prstClr val="black">
                    <a:lumMod val="85000"/>
                    <a:lumOff val="15000"/>
                    <a:alpha val="76000"/>
                  </a:prstClr>
                </a:solidFill>
                <a:latin typeface="Arial" panose="020B0604020202020204" pitchFamily="34" charset="0"/>
                <a:ea typeface="HY견고딕" panose="02030600000101010101" pitchFamily="18" charset="-127"/>
                <a:cs typeface="Arial" panose="020B0604020202020204" pitchFamily="34" charset="0"/>
              </a:rPr>
              <a:t>The amount of reduction in greenhouse gases </a:t>
            </a:r>
            <a:r>
              <a:rPr lang="en-US" altLang="ko-KR" sz="2400" spc="-50" dirty="0">
                <a:ln>
                  <a:solidFill>
                    <a:srgbClr val="153B86">
                      <a:alpha val="0"/>
                    </a:srgbClr>
                  </a:solidFill>
                </a:ln>
                <a:solidFill>
                  <a:prstClr val="black">
                    <a:lumMod val="85000"/>
                    <a:lumOff val="15000"/>
                    <a:alpha val="76000"/>
                  </a:prstClr>
                </a:solidFill>
                <a:latin typeface="Arial" panose="020B0604020202020204" pitchFamily="34" charset="0"/>
                <a:ea typeface="HY견고딕" panose="02030600000101010101" pitchFamily="18" charset="-127"/>
                <a:cs typeface="Arial" panose="020B0604020202020204" pitchFamily="34" charset="0"/>
              </a:rPr>
              <a:t>estimated to be caused by the decarbonization technology project </a:t>
            </a:r>
            <a:r>
              <a:rPr lang="en-US" altLang="ko-KR" sz="2400" b="1" spc="-50" dirty="0">
                <a:ln>
                  <a:solidFill>
                    <a:srgbClr val="153B86">
                      <a:alpha val="0"/>
                    </a:srgbClr>
                  </a:solidFill>
                </a:ln>
                <a:solidFill>
                  <a:prstClr val="black">
                    <a:lumMod val="85000"/>
                    <a:lumOff val="15000"/>
                    <a:alpha val="76000"/>
                  </a:prstClr>
                </a:solidFill>
                <a:latin typeface="Arial" panose="020B0604020202020204" pitchFamily="34" charset="0"/>
                <a:ea typeface="HY견고딕" panose="02030600000101010101" pitchFamily="18" charset="-127"/>
                <a:cs typeface="Arial" panose="020B0604020202020204" pitchFamily="34" charset="0"/>
              </a:rPr>
              <a:t>converted into monetary value </a:t>
            </a:r>
          </a:p>
        </p:txBody>
      </p:sp>
      <p:sp>
        <p:nvSpPr>
          <p:cNvPr id="158" name="모서리가 둥근 직사각형 163">
            <a:extLst>
              <a:ext uri="{FF2B5EF4-FFF2-40B4-BE49-F238E27FC236}">
                <a16:creationId xmlns="" xmlns:a16="http://schemas.microsoft.com/office/drawing/2014/main" id="{CD5C5004-ABE3-4D87-8353-8B8941D539DA}"/>
              </a:ext>
            </a:extLst>
          </p:cNvPr>
          <p:cNvSpPr/>
          <p:nvPr/>
        </p:nvSpPr>
        <p:spPr>
          <a:xfrm>
            <a:off x="285232" y="1034976"/>
            <a:ext cx="5743779" cy="1264468"/>
          </a:xfrm>
          <a:prstGeom prst="round2SameRect">
            <a:avLst/>
          </a:prstGeom>
          <a:solidFill>
            <a:srgbClr val="B9B567"/>
          </a:solidFill>
          <a:ln w="1016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72000" rtlCol="0" anchor="ctr"/>
          <a:lstStyle/>
          <a:p>
            <a:pPr algn="ctr"/>
            <a:r>
              <a:rPr lang="en-US" altLang="ko-KR" sz="4800" b="1" dirty="0">
                <a:ln>
                  <a:solidFill>
                    <a:srgbClr val="153B86">
                      <a:alpha val="0"/>
                    </a:srgbClr>
                  </a:solidFill>
                </a:ln>
                <a:solidFill>
                  <a:prstClr val="white"/>
                </a:solidFill>
                <a:latin typeface="Arial" panose="020B0604020202020204" pitchFamily="34" charset="0"/>
                <a:ea typeface="HY견고딕" panose="02030600000101010101" pitchFamily="18" charset="-127"/>
                <a:cs typeface="Arial" panose="020B0604020202020204" pitchFamily="34" charset="0"/>
              </a:rPr>
              <a:t>Tech Value </a:t>
            </a:r>
          </a:p>
        </p:txBody>
      </p:sp>
      <p:sp>
        <p:nvSpPr>
          <p:cNvPr id="159" name="모서리가 둥근 직사각형 163">
            <a:extLst>
              <a:ext uri="{FF2B5EF4-FFF2-40B4-BE49-F238E27FC236}">
                <a16:creationId xmlns="" xmlns:a16="http://schemas.microsoft.com/office/drawing/2014/main" id="{6D155D71-9B29-4EAE-9D2E-3A301023BD26}"/>
              </a:ext>
            </a:extLst>
          </p:cNvPr>
          <p:cNvSpPr/>
          <p:nvPr/>
        </p:nvSpPr>
        <p:spPr>
          <a:xfrm>
            <a:off x="6321840" y="1048160"/>
            <a:ext cx="5496720" cy="1264468"/>
          </a:xfrm>
          <a:prstGeom prst="round2SameRect">
            <a:avLst/>
          </a:prstGeom>
          <a:solidFill>
            <a:srgbClr val="92BA66"/>
          </a:solidFill>
          <a:ln w="1016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72000" rtlCol="0" anchor="ctr"/>
          <a:lstStyle/>
          <a:p>
            <a:pPr algn="ctr"/>
            <a:r>
              <a:rPr lang="en-US" altLang="ko-KR" sz="4800" b="1" dirty="0">
                <a:ln>
                  <a:solidFill>
                    <a:srgbClr val="153B86">
                      <a:alpha val="0"/>
                    </a:srgbClr>
                  </a:solidFill>
                </a:ln>
                <a:solidFill>
                  <a:prstClr val="white"/>
                </a:solidFill>
                <a:latin typeface="Arial" panose="020B0604020202020204" pitchFamily="34" charset="0"/>
                <a:ea typeface="HY견고딕" panose="02030600000101010101" pitchFamily="18" charset="-127"/>
                <a:cs typeface="Arial" panose="020B0604020202020204" pitchFamily="34" charset="0"/>
              </a:rPr>
              <a:t>Carbon Value </a:t>
            </a:r>
          </a:p>
        </p:txBody>
      </p:sp>
      <p:sp>
        <p:nvSpPr>
          <p:cNvPr id="163" name="모서리가 둥근 직사각형 163">
            <a:extLst>
              <a:ext uri="{FF2B5EF4-FFF2-40B4-BE49-F238E27FC236}">
                <a16:creationId xmlns="" xmlns:a16="http://schemas.microsoft.com/office/drawing/2014/main" id="{3AACBD59-0DAB-49B0-BCA9-A1CCC1C948EF}"/>
              </a:ext>
            </a:extLst>
          </p:cNvPr>
          <p:cNvSpPr/>
          <p:nvPr/>
        </p:nvSpPr>
        <p:spPr>
          <a:xfrm>
            <a:off x="285231" y="6286237"/>
            <a:ext cx="5743779" cy="45720"/>
          </a:xfrm>
          <a:prstGeom prst="rect">
            <a:avLst/>
          </a:prstGeom>
          <a:solidFill>
            <a:srgbClr val="B9B567"/>
          </a:solidFill>
          <a:ln w="1016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72000" rtlCol="0" anchor="ctr"/>
          <a:lstStyle/>
          <a:p>
            <a:pPr algn="ctr"/>
            <a:endParaRPr lang="ko-KR" altLang="en-US" sz="1500" b="1" dirty="0">
              <a:ln>
                <a:solidFill>
                  <a:srgbClr val="153B86">
                    <a:alpha val="0"/>
                  </a:srgbClr>
                </a:solidFill>
              </a:ln>
              <a:solidFill>
                <a:prstClr val="white"/>
              </a:solidFill>
              <a:latin typeface="Arial" panose="020B0604020202020204" pitchFamily="34" charset="0"/>
              <a:ea typeface="HY견고딕" panose="02030600000101010101" pitchFamily="18" charset="-127"/>
              <a:cs typeface="Arial" panose="020B0604020202020204" pitchFamily="34" charset="0"/>
            </a:endParaRPr>
          </a:p>
        </p:txBody>
      </p:sp>
      <p:sp>
        <p:nvSpPr>
          <p:cNvPr id="164" name="모서리가 둥근 직사각형 163">
            <a:extLst>
              <a:ext uri="{FF2B5EF4-FFF2-40B4-BE49-F238E27FC236}">
                <a16:creationId xmlns="" xmlns:a16="http://schemas.microsoft.com/office/drawing/2014/main" id="{A325C9C8-3B1B-4357-B699-C7A16DF3CE10}"/>
              </a:ext>
            </a:extLst>
          </p:cNvPr>
          <p:cNvSpPr/>
          <p:nvPr/>
        </p:nvSpPr>
        <p:spPr>
          <a:xfrm>
            <a:off x="6321840" y="6286237"/>
            <a:ext cx="5496720" cy="45719"/>
          </a:xfrm>
          <a:prstGeom prst="rect">
            <a:avLst/>
          </a:prstGeom>
          <a:solidFill>
            <a:srgbClr val="92BA66"/>
          </a:solidFill>
          <a:ln w="1016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72000" rtlCol="0" anchor="ctr"/>
          <a:lstStyle/>
          <a:p>
            <a:pPr algn="ctr"/>
            <a:endParaRPr lang="ko-KR" altLang="en-US" sz="1500" b="1" dirty="0">
              <a:ln>
                <a:solidFill>
                  <a:srgbClr val="153B86">
                    <a:alpha val="0"/>
                  </a:srgbClr>
                </a:solidFill>
              </a:ln>
              <a:solidFill>
                <a:prstClr val="white"/>
              </a:solidFill>
              <a:latin typeface="Arial" panose="020B0604020202020204" pitchFamily="34" charset="0"/>
              <a:ea typeface="HY견고딕" panose="02030600000101010101" pitchFamily="18" charset="-127"/>
              <a:cs typeface="Arial" panose="020B0604020202020204" pitchFamily="34" charset="0"/>
            </a:endParaRPr>
          </a:p>
        </p:txBody>
      </p:sp>
      <p:sp>
        <p:nvSpPr>
          <p:cNvPr id="165" name="모서리가 둥근 직사각형 163">
            <a:extLst>
              <a:ext uri="{FF2B5EF4-FFF2-40B4-BE49-F238E27FC236}">
                <a16:creationId xmlns="" xmlns:a16="http://schemas.microsoft.com/office/drawing/2014/main" id="{C0EA8C53-7DF9-4A8F-AF82-409D9037666B}"/>
              </a:ext>
            </a:extLst>
          </p:cNvPr>
          <p:cNvSpPr/>
          <p:nvPr/>
        </p:nvSpPr>
        <p:spPr>
          <a:xfrm>
            <a:off x="285232" y="2407663"/>
            <a:ext cx="5743779" cy="2114091"/>
          </a:xfrm>
          <a:prstGeom prst="roundRect">
            <a:avLst>
              <a:gd name="adj" fmla="val 2557"/>
            </a:avLst>
          </a:prstGeom>
          <a:solidFill>
            <a:schemeClr val="bg1"/>
          </a:solidFill>
          <a:ln w="6350">
            <a:solidFill>
              <a:srgbClr val="B9B567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0" rIns="72000" bIns="0" rtlCol="0" anchor="ctr"/>
          <a:lstStyle/>
          <a:p>
            <a:pPr algn="ctr" defTabSz="179388">
              <a:lnSpc>
                <a:spcPct val="110000"/>
              </a:lnSpc>
            </a:pPr>
            <a:r>
              <a:rPr lang="en-US" altLang="ko-KR" sz="2400" spc="-50" dirty="0">
                <a:ln>
                  <a:solidFill>
                    <a:srgbClr val="153B86">
                      <a:alpha val="0"/>
                    </a:srgbClr>
                  </a:solidFill>
                </a:ln>
                <a:solidFill>
                  <a:prstClr val="black">
                    <a:lumMod val="85000"/>
                    <a:lumOff val="15000"/>
                    <a:alpha val="76000"/>
                  </a:prstClr>
                </a:solidFill>
                <a:latin typeface="Arial" panose="020B0604020202020204" pitchFamily="34" charset="0"/>
                <a:ea typeface="HY견고딕" panose="02030600000101010101" pitchFamily="18" charset="-127"/>
                <a:cs typeface="Arial" panose="020B0604020202020204" pitchFamily="34" charset="0"/>
              </a:rPr>
              <a:t>Evaluating </a:t>
            </a:r>
            <a:r>
              <a:rPr lang="en-US" altLang="ko-KR" sz="2400" b="1" spc="-50" dirty="0" smtClean="0">
                <a:ln>
                  <a:solidFill>
                    <a:srgbClr val="153B86">
                      <a:alpha val="0"/>
                    </a:srgbClr>
                  </a:solidFill>
                </a:ln>
                <a:solidFill>
                  <a:prstClr val="black">
                    <a:lumMod val="85000"/>
                    <a:lumOff val="15000"/>
                    <a:alpha val="76000"/>
                  </a:prstClr>
                </a:solidFill>
                <a:latin typeface="Arial" panose="020B0604020202020204" pitchFamily="34" charset="0"/>
                <a:ea typeface="HY견고딕" panose="02030600000101010101" pitchFamily="18" charset="-127"/>
                <a:cs typeface="Arial" panose="020B0604020202020204" pitchFamily="34" charset="0"/>
              </a:rPr>
              <a:t>economic value</a:t>
            </a:r>
            <a:r>
              <a:rPr lang="en-US" altLang="ko-KR" sz="2400" spc="-50" dirty="0" smtClean="0">
                <a:ln>
                  <a:solidFill>
                    <a:srgbClr val="153B86">
                      <a:alpha val="0"/>
                    </a:srgbClr>
                  </a:solidFill>
                </a:ln>
                <a:solidFill>
                  <a:prstClr val="black">
                    <a:lumMod val="85000"/>
                    <a:lumOff val="15000"/>
                    <a:alpha val="76000"/>
                  </a:prstClr>
                </a:solidFill>
                <a:latin typeface="Arial" panose="020B0604020202020204" pitchFamily="34" charset="0"/>
                <a:ea typeface="HY견고딕" panose="02030600000101010101" pitchFamily="18" charset="-127"/>
                <a:cs typeface="Arial" panose="020B0604020202020204" pitchFamily="34" charset="0"/>
              </a:rPr>
              <a:t> </a:t>
            </a:r>
            <a:r>
              <a:rPr lang="en-US" altLang="ko-KR" sz="2400" b="1" spc="-50" dirty="0" smtClean="0">
                <a:ln>
                  <a:solidFill>
                    <a:srgbClr val="153B86">
                      <a:alpha val="0"/>
                    </a:srgbClr>
                  </a:solidFill>
                </a:ln>
                <a:solidFill>
                  <a:prstClr val="black">
                    <a:lumMod val="85000"/>
                    <a:lumOff val="15000"/>
                    <a:alpha val="76000"/>
                  </a:prstClr>
                </a:solidFill>
                <a:latin typeface="Arial" panose="020B0604020202020204" pitchFamily="34" charset="0"/>
                <a:ea typeface="HY견고딕" panose="02030600000101010101" pitchFamily="18" charset="-127"/>
                <a:cs typeface="Arial" panose="020B0604020202020204" pitchFamily="34" charset="0"/>
              </a:rPr>
              <a:t> </a:t>
            </a:r>
            <a:r>
              <a:rPr lang="en-US" altLang="ko-KR" sz="2400" b="1" spc="-50" dirty="0">
                <a:ln>
                  <a:solidFill>
                    <a:srgbClr val="153B86">
                      <a:alpha val="0"/>
                    </a:srgbClr>
                  </a:solidFill>
                </a:ln>
                <a:solidFill>
                  <a:prstClr val="black">
                    <a:lumMod val="85000"/>
                    <a:lumOff val="15000"/>
                    <a:alpha val="76000"/>
                  </a:prstClr>
                </a:solidFill>
                <a:latin typeface="Arial" panose="020B0604020202020204" pitchFamily="34" charset="0"/>
                <a:ea typeface="HY견고딕" panose="02030600000101010101" pitchFamily="18" charset="-127"/>
                <a:cs typeface="Arial" panose="020B0604020202020204" pitchFamily="34" charset="0"/>
              </a:rPr>
              <a:t>technology creates through business </a:t>
            </a:r>
            <a:r>
              <a:rPr lang="en-US" altLang="ko-KR" sz="2400" spc="-50" dirty="0">
                <a:ln>
                  <a:solidFill>
                    <a:srgbClr val="153B86">
                      <a:alpha val="0"/>
                    </a:srgbClr>
                  </a:solidFill>
                </a:ln>
                <a:solidFill>
                  <a:prstClr val="black">
                    <a:lumMod val="85000"/>
                    <a:lumOff val="15000"/>
                    <a:alpha val="76000"/>
                  </a:prstClr>
                </a:solidFill>
                <a:latin typeface="Arial" panose="020B0604020202020204" pitchFamily="34" charset="0"/>
                <a:ea typeface="HY견고딕" panose="02030600000101010101" pitchFamily="18" charset="-127"/>
                <a:cs typeface="Arial" panose="020B0604020202020204" pitchFamily="34" charset="0"/>
              </a:rPr>
              <a:t>based on valuation principles and methodologies generally recognized in the </a:t>
            </a:r>
            <a:r>
              <a:rPr lang="en-US" altLang="ko-KR" sz="2400" spc="-50" dirty="0" smtClean="0">
                <a:ln>
                  <a:solidFill>
                    <a:srgbClr val="153B86">
                      <a:alpha val="0"/>
                    </a:srgbClr>
                  </a:solidFill>
                </a:ln>
                <a:solidFill>
                  <a:prstClr val="black">
                    <a:lumMod val="85000"/>
                    <a:lumOff val="15000"/>
                    <a:alpha val="76000"/>
                  </a:prstClr>
                </a:solidFill>
                <a:latin typeface="Arial" panose="020B0604020202020204" pitchFamily="34" charset="0"/>
                <a:ea typeface="HY견고딕" panose="02030600000101010101" pitchFamily="18" charset="-127"/>
                <a:cs typeface="Arial" panose="020B0604020202020204" pitchFamily="34" charset="0"/>
              </a:rPr>
              <a:t>market</a:t>
            </a:r>
            <a:endParaRPr lang="en-US" altLang="ko-KR" sz="2400" spc="-50" dirty="0">
              <a:ln>
                <a:solidFill>
                  <a:srgbClr val="153B86">
                    <a:alpha val="0"/>
                  </a:srgbClr>
                </a:solidFill>
              </a:ln>
              <a:solidFill>
                <a:prstClr val="black">
                  <a:lumMod val="85000"/>
                  <a:lumOff val="15000"/>
                  <a:alpha val="76000"/>
                </a:prstClr>
              </a:solidFill>
              <a:latin typeface="Arial" panose="020B0604020202020204" pitchFamily="34" charset="0"/>
              <a:ea typeface="HY견고딕" panose="02030600000101010101" pitchFamily="18" charset="-127"/>
              <a:cs typeface="Arial" panose="020B0604020202020204" pitchFamily="34" charset="0"/>
            </a:endParaRPr>
          </a:p>
        </p:txBody>
      </p:sp>
      <p:sp>
        <p:nvSpPr>
          <p:cNvPr id="166" name="모서리가 둥근 직사각형 163">
            <a:extLst>
              <a:ext uri="{FF2B5EF4-FFF2-40B4-BE49-F238E27FC236}">
                <a16:creationId xmlns="" xmlns:a16="http://schemas.microsoft.com/office/drawing/2014/main" id="{70384E13-2894-4E02-B295-249D41428570}"/>
              </a:ext>
            </a:extLst>
          </p:cNvPr>
          <p:cNvSpPr/>
          <p:nvPr/>
        </p:nvSpPr>
        <p:spPr>
          <a:xfrm>
            <a:off x="753626" y="4629973"/>
            <a:ext cx="4306054" cy="1475910"/>
          </a:xfrm>
          <a:prstGeom prst="ellipse">
            <a:avLst/>
          </a:prstGeom>
          <a:solidFill>
            <a:srgbClr val="B9B567">
              <a:alpha val="39000"/>
            </a:srgbClr>
          </a:solidFill>
          <a:ln w="1016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en-US" altLang="ko-KR" sz="2800" dirty="0">
                <a:ln>
                  <a:solidFill>
                    <a:srgbClr val="153B86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HY견고딕" panose="02030600000101010101" pitchFamily="18" charset="-127"/>
                <a:cs typeface="Arial" panose="020B0604020202020204" pitchFamily="34" charset="0"/>
              </a:rPr>
              <a:t>Tech Value </a:t>
            </a:r>
          </a:p>
        </p:txBody>
      </p:sp>
      <p:grpSp>
        <p:nvGrpSpPr>
          <p:cNvPr id="5" name="그룹 4">
            <a:extLst>
              <a:ext uri="{FF2B5EF4-FFF2-40B4-BE49-F238E27FC236}">
                <a16:creationId xmlns="" xmlns:a16="http://schemas.microsoft.com/office/drawing/2014/main" id="{2A9AFCA0-01D7-4C6B-88D7-21BF78E3E4A3}"/>
              </a:ext>
            </a:extLst>
          </p:cNvPr>
          <p:cNvGrpSpPr/>
          <p:nvPr/>
        </p:nvGrpSpPr>
        <p:grpSpPr>
          <a:xfrm>
            <a:off x="6321840" y="4616789"/>
            <a:ext cx="5496720" cy="1489093"/>
            <a:chOff x="5781092" y="3833117"/>
            <a:chExt cx="3401835" cy="2142142"/>
          </a:xfrm>
        </p:grpSpPr>
        <p:sp>
          <p:nvSpPr>
            <p:cNvPr id="167" name="모서리가 둥근 직사각형 163">
              <a:extLst>
                <a:ext uri="{FF2B5EF4-FFF2-40B4-BE49-F238E27FC236}">
                  <a16:creationId xmlns="" xmlns:a16="http://schemas.microsoft.com/office/drawing/2014/main" id="{C1D4F627-450C-41D1-A654-F82E65A3CEAA}"/>
                </a:ext>
              </a:extLst>
            </p:cNvPr>
            <p:cNvSpPr/>
            <p:nvPr/>
          </p:nvSpPr>
          <p:spPr>
            <a:xfrm>
              <a:off x="5781092" y="3833117"/>
              <a:ext cx="2142142" cy="2142142"/>
            </a:xfrm>
            <a:prstGeom prst="ellipse">
              <a:avLst/>
            </a:prstGeom>
            <a:solidFill>
              <a:srgbClr val="92BA66">
                <a:alpha val="39000"/>
              </a:srgbClr>
            </a:solidFill>
            <a:ln w="1016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864000" bIns="0" rtlCol="0" anchor="ctr"/>
            <a:lstStyle/>
            <a:p>
              <a:endParaRPr lang="en-US" altLang="ko-KR" sz="1400" dirty="0">
                <a:ln>
                  <a:solidFill>
                    <a:srgbClr val="153B86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HY견고딕" panose="02030600000101010101" pitchFamily="18" charset="-127"/>
                <a:cs typeface="Arial" panose="020B0604020202020204" pitchFamily="34" charset="0"/>
              </a:endParaRPr>
            </a:p>
          </p:txBody>
        </p:sp>
        <p:sp>
          <p:nvSpPr>
            <p:cNvPr id="168" name="모서리가 둥근 직사각형 163">
              <a:extLst>
                <a:ext uri="{FF2B5EF4-FFF2-40B4-BE49-F238E27FC236}">
                  <a16:creationId xmlns="" xmlns:a16="http://schemas.microsoft.com/office/drawing/2014/main" id="{1A311D3F-F9FC-4545-802E-EA3A4D06EEDF}"/>
                </a:ext>
              </a:extLst>
            </p:cNvPr>
            <p:cNvSpPr/>
            <p:nvPr/>
          </p:nvSpPr>
          <p:spPr>
            <a:xfrm>
              <a:off x="7040785" y="3833117"/>
              <a:ext cx="2142142" cy="2142142"/>
            </a:xfrm>
            <a:prstGeom prst="ellipse">
              <a:avLst/>
            </a:prstGeom>
            <a:solidFill>
              <a:srgbClr val="92BA66">
                <a:alpha val="39000"/>
              </a:srgbClr>
            </a:solidFill>
            <a:ln w="1016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Ins="0" bIns="0" rtlCol="0" anchor="ctr"/>
            <a:lstStyle/>
            <a:p>
              <a:pPr algn="r"/>
              <a:endParaRPr lang="en-US" altLang="ko-KR" sz="1400" dirty="0">
                <a:ln>
                  <a:solidFill>
                    <a:srgbClr val="153B86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HY견고딕" panose="02030600000101010101" pitchFamily="18" charset="-127"/>
                <a:cs typeface="Arial" panose="020B0604020202020204" pitchFamily="34" charset="0"/>
              </a:endParaRPr>
            </a:p>
          </p:txBody>
        </p:sp>
      </p:grpSp>
      <p:sp>
        <p:nvSpPr>
          <p:cNvPr id="169" name="모서리가 둥근 직사각형 163">
            <a:extLst>
              <a:ext uri="{FF2B5EF4-FFF2-40B4-BE49-F238E27FC236}">
                <a16:creationId xmlns="" xmlns:a16="http://schemas.microsoft.com/office/drawing/2014/main" id="{A025BE9B-31CA-434D-9A98-5C46BBBE85A7}"/>
              </a:ext>
            </a:extLst>
          </p:cNvPr>
          <p:cNvSpPr/>
          <p:nvPr/>
        </p:nvSpPr>
        <p:spPr>
          <a:xfrm>
            <a:off x="8620557" y="5087137"/>
            <a:ext cx="899285" cy="523220"/>
          </a:xfrm>
          <a:prstGeom prst="rect">
            <a:avLst/>
          </a:prstGeom>
          <a:noFill/>
          <a:ln w="1016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rtlCol="0" anchor="ctr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altLang="ko-KR" sz="2000" b="1" dirty="0">
                <a:ln>
                  <a:solidFill>
                    <a:srgbClr val="153B86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HY견고딕" panose="02030600000101010101" pitchFamily="18" charset="-127"/>
                <a:cs typeface="Arial" panose="020B0604020202020204" pitchFamily="34" charset="0"/>
              </a:rPr>
              <a:t>Carbon</a:t>
            </a:r>
            <a:br>
              <a:rPr lang="en-US" altLang="ko-KR" sz="2000" b="1" dirty="0">
                <a:ln>
                  <a:solidFill>
                    <a:srgbClr val="153B86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HY견고딕" panose="02030600000101010101" pitchFamily="18" charset="-127"/>
                <a:cs typeface="Arial" panose="020B0604020202020204" pitchFamily="34" charset="0"/>
              </a:rPr>
            </a:br>
            <a:r>
              <a:rPr lang="en-US" altLang="ko-KR" sz="2000" b="1" dirty="0">
                <a:ln>
                  <a:solidFill>
                    <a:srgbClr val="153B86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HY견고딕" panose="02030600000101010101" pitchFamily="18" charset="-127"/>
                <a:cs typeface="Arial" panose="020B0604020202020204" pitchFamily="34" charset="0"/>
              </a:rPr>
              <a:t>Value</a:t>
            </a:r>
          </a:p>
        </p:txBody>
      </p:sp>
      <p:sp>
        <p:nvSpPr>
          <p:cNvPr id="170" name="모서리가 둥근 직사각형 163">
            <a:extLst>
              <a:ext uri="{FF2B5EF4-FFF2-40B4-BE49-F238E27FC236}">
                <a16:creationId xmlns="" xmlns:a16="http://schemas.microsoft.com/office/drawing/2014/main" id="{270900C6-9FDC-47AC-AA25-6D0CC2208169}"/>
              </a:ext>
            </a:extLst>
          </p:cNvPr>
          <p:cNvSpPr/>
          <p:nvPr/>
        </p:nvSpPr>
        <p:spPr>
          <a:xfrm>
            <a:off x="6679402" y="4979267"/>
            <a:ext cx="1639871" cy="615553"/>
          </a:xfrm>
          <a:prstGeom prst="rect">
            <a:avLst/>
          </a:prstGeom>
          <a:noFill/>
          <a:ln w="1016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rtlCol="0" anchor="ctr">
            <a:spAutoFit/>
          </a:bodyPr>
          <a:lstStyle/>
          <a:p>
            <a:pPr algn="ctr"/>
            <a:r>
              <a:rPr lang="en-US" altLang="ko-KR" sz="2000" dirty="0">
                <a:ln>
                  <a:solidFill>
                    <a:srgbClr val="153B86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HY견고딕" panose="02030600000101010101" pitchFamily="18" charset="-127"/>
                <a:cs typeface="Arial" panose="020B0604020202020204" pitchFamily="34" charset="0"/>
              </a:rPr>
              <a:t>Environmental</a:t>
            </a:r>
            <a:br>
              <a:rPr lang="en-US" altLang="ko-KR" sz="2000" dirty="0">
                <a:ln>
                  <a:solidFill>
                    <a:srgbClr val="153B86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HY견고딕" panose="02030600000101010101" pitchFamily="18" charset="-127"/>
                <a:cs typeface="Arial" panose="020B0604020202020204" pitchFamily="34" charset="0"/>
              </a:rPr>
            </a:br>
            <a:r>
              <a:rPr lang="en-US" altLang="ko-KR" sz="2000" dirty="0">
                <a:ln>
                  <a:solidFill>
                    <a:srgbClr val="153B86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HY견고딕" panose="02030600000101010101" pitchFamily="18" charset="-127"/>
                <a:cs typeface="Arial" panose="020B0604020202020204" pitchFamily="34" charset="0"/>
              </a:rPr>
              <a:t>Value</a:t>
            </a:r>
          </a:p>
        </p:txBody>
      </p:sp>
      <p:sp>
        <p:nvSpPr>
          <p:cNvPr id="171" name="모서리가 둥근 직사각형 163">
            <a:extLst>
              <a:ext uri="{FF2B5EF4-FFF2-40B4-BE49-F238E27FC236}">
                <a16:creationId xmlns="" xmlns:a16="http://schemas.microsoft.com/office/drawing/2014/main" id="{42171F1B-97F4-4623-87A2-03D37AAE0FBD}"/>
              </a:ext>
            </a:extLst>
          </p:cNvPr>
          <p:cNvSpPr/>
          <p:nvPr/>
        </p:nvSpPr>
        <p:spPr>
          <a:xfrm>
            <a:off x="10119023" y="4979266"/>
            <a:ext cx="700513" cy="615553"/>
          </a:xfrm>
          <a:prstGeom prst="rect">
            <a:avLst/>
          </a:prstGeom>
          <a:noFill/>
          <a:ln w="1016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rtlCol="0" anchor="ctr">
            <a:spAutoFit/>
          </a:bodyPr>
          <a:lstStyle/>
          <a:p>
            <a:pPr algn="ctr"/>
            <a:r>
              <a:rPr lang="en-US" altLang="ko-KR" sz="2000" dirty="0">
                <a:ln>
                  <a:solidFill>
                    <a:srgbClr val="153B86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HY견고딕" panose="02030600000101010101" pitchFamily="18" charset="-127"/>
                <a:cs typeface="Arial" panose="020B0604020202020204" pitchFamily="34" charset="0"/>
              </a:rPr>
              <a:t>Social</a:t>
            </a:r>
            <a:br>
              <a:rPr lang="en-US" altLang="ko-KR" sz="2000" dirty="0">
                <a:ln>
                  <a:solidFill>
                    <a:srgbClr val="153B86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HY견고딕" panose="02030600000101010101" pitchFamily="18" charset="-127"/>
                <a:cs typeface="Arial" panose="020B0604020202020204" pitchFamily="34" charset="0"/>
              </a:rPr>
            </a:br>
            <a:r>
              <a:rPr lang="en-US" altLang="ko-KR" sz="2000" dirty="0">
                <a:ln>
                  <a:solidFill>
                    <a:srgbClr val="153B86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HY견고딕" panose="02030600000101010101" pitchFamily="18" charset="-127"/>
                <a:cs typeface="Arial" panose="020B0604020202020204" pitchFamily="34" charset="0"/>
              </a:rPr>
              <a:t>Value</a:t>
            </a:r>
          </a:p>
        </p:txBody>
      </p:sp>
      <p:sp>
        <p:nvSpPr>
          <p:cNvPr id="21" name="텍스트 개체 틀 1"/>
          <p:cNvSpPr>
            <a:spLocks noGrp="1"/>
          </p:cNvSpPr>
          <p:nvPr>
            <p:ph type="body" sz="quarter" idx="10"/>
          </p:nvPr>
        </p:nvSpPr>
        <p:spPr>
          <a:xfrm>
            <a:off x="285232" y="203055"/>
            <a:ext cx="9178809" cy="430887"/>
          </a:xfrm>
        </p:spPr>
        <p:txBody>
          <a:bodyPr/>
          <a:lstStyle/>
          <a:p>
            <a:r>
              <a:rPr lang="en-US" altLang="ko-KR" sz="2800" dirty="0" smtClean="0"/>
              <a:t>IV. Guarantee for Green Financing</a:t>
            </a:r>
            <a:endParaRPr lang="en-US" altLang="ko-KR" sz="2800" dirty="0"/>
          </a:p>
        </p:txBody>
      </p:sp>
    </p:spTree>
    <p:extLst>
      <p:ext uri="{BB962C8B-B14F-4D97-AF65-F5344CB8AC3E}">
        <p14:creationId xmlns:p14="http://schemas.microsoft.com/office/powerpoint/2010/main" val="291020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사용자 지정 6">
      <a:majorFont>
        <a:latin typeface="Arial"/>
        <a:ea typeface="맑은 고딕"/>
        <a:cs typeface=""/>
      </a:majorFont>
      <a:minorFont>
        <a:latin typeface="Arial"/>
        <a:ea typeface="맑은 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9522</TotalTime>
  <Words>1235</Words>
  <Application>Microsoft Office PowerPoint</Application>
  <PresentationFormat>와이드스크린</PresentationFormat>
  <Paragraphs>264</Paragraphs>
  <Slides>13</Slides>
  <Notes>6</Notes>
  <HiddenSlides>0</HiddenSlides>
  <MMClips>0</MMClips>
  <ScaleCrop>false</ScaleCrop>
  <HeadingPairs>
    <vt:vector size="8" baseType="variant">
      <vt:variant>
        <vt:lpstr>사용한 글꼴</vt:lpstr>
      </vt:variant>
      <vt:variant>
        <vt:i4>19</vt:i4>
      </vt:variant>
      <vt:variant>
        <vt:lpstr>테마</vt:lpstr>
      </vt:variant>
      <vt:variant>
        <vt:i4>1</vt:i4>
      </vt:variant>
      <vt:variant>
        <vt:lpstr>포함된 OLE 서버</vt:lpstr>
      </vt:variant>
      <vt:variant>
        <vt:i4>1</vt:i4>
      </vt:variant>
      <vt:variant>
        <vt:lpstr>슬라이드 제목</vt:lpstr>
      </vt:variant>
      <vt:variant>
        <vt:i4>13</vt:i4>
      </vt:variant>
    </vt:vector>
  </HeadingPairs>
  <TitlesOfParts>
    <vt:vector size="34" baseType="lpstr">
      <vt:lpstr>BusanBada</vt:lpstr>
      <vt:lpstr>HY견고딕</vt:lpstr>
      <vt:lpstr>KoPub돋움체 Bold</vt:lpstr>
      <vt:lpstr>KoPub돋움체 Medium</vt:lpstr>
      <vt:lpstr>Monotype Sorts</vt:lpstr>
      <vt:lpstr>MyLOTTE_KR_Bold</vt:lpstr>
      <vt:lpstr>Rix모던고딕 L</vt:lpstr>
      <vt:lpstr>고도 B</vt:lpstr>
      <vt:lpstr>고도 M</vt:lpstr>
      <vt:lpstr>나눔스퀘어 Bold</vt:lpstr>
      <vt:lpstr>맑은 고딕</vt:lpstr>
      <vt:lpstr>배달의민족 한나체 Air</vt:lpstr>
      <vt:lpstr>Arial</vt:lpstr>
      <vt:lpstr>Bahnschrift Light SemiCondensed</vt:lpstr>
      <vt:lpstr>Bahnschrift SemiCondensed</vt:lpstr>
      <vt:lpstr>Bahnschrift SemiLight</vt:lpstr>
      <vt:lpstr>Calibri</vt:lpstr>
      <vt:lpstr>Cambria Math</vt:lpstr>
      <vt:lpstr>Century Gothic</vt:lpstr>
      <vt:lpstr>Office 테마</vt:lpstr>
      <vt:lpstr>사진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서 범창</dc:creator>
  <cp:lastModifiedBy>user</cp:lastModifiedBy>
  <cp:revision>534</cp:revision>
  <cp:lastPrinted>2023-10-19T00:51:26Z</cp:lastPrinted>
  <dcterms:created xsi:type="dcterms:W3CDTF">2022-03-17T12:55:43Z</dcterms:created>
  <dcterms:modified xsi:type="dcterms:W3CDTF">2023-10-19T04:53:35Z</dcterms:modified>
</cp:coreProperties>
</file>