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1"/>
  </p:notesMasterIdLst>
  <p:handoutMasterIdLst>
    <p:handoutMasterId r:id="rId22"/>
  </p:handoutMasterIdLst>
  <p:sldIdLst>
    <p:sldId id="318" r:id="rId6"/>
    <p:sldId id="2147377400" r:id="rId7"/>
    <p:sldId id="2147377401" r:id="rId8"/>
    <p:sldId id="2147377402" r:id="rId9"/>
    <p:sldId id="2147377408" r:id="rId10"/>
    <p:sldId id="370" r:id="rId11"/>
    <p:sldId id="336" r:id="rId12"/>
    <p:sldId id="2147377403" r:id="rId13"/>
    <p:sldId id="2147377399" r:id="rId14"/>
    <p:sldId id="2147377404" r:id="rId15"/>
    <p:sldId id="2147377405" r:id="rId16"/>
    <p:sldId id="2147377406" r:id="rId17"/>
    <p:sldId id="380" r:id="rId18"/>
    <p:sldId id="319" r:id="rId19"/>
    <p:sldId id="2147377407" r:id="rId20"/>
  </p:sldIdLst>
  <p:sldSz cx="10728325" cy="6034088"/>
  <p:notesSz cx="6797675" cy="9926638"/>
  <p:defaultTextStyle>
    <a:defPPr>
      <a:defRPr lang="de-DE"/>
    </a:defPPr>
    <a:lvl1pPr marL="0" algn="l" defTabSz="804581" rtl="0" eaLnBrk="1" latinLnBrk="0" hangingPunct="1">
      <a:defRPr sz="1584" kern="1200">
        <a:solidFill>
          <a:schemeClr val="tx1"/>
        </a:solidFill>
        <a:latin typeface="+mn-lt"/>
        <a:ea typeface="+mn-ea"/>
        <a:cs typeface="+mn-cs"/>
      </a:defRPr>
    </a:lvl1pPr>
    <a:lvl2pPr marL="402290" algn="l" defTabSz="804581" rtl="0" eaLnBrk="1" latinLnBrk="0" hangingPunct="1">
      <a:defRPr sz="1584" kern="1200">
        <a:solidFill>
          <a:schemeClr val="tx1"/>
        </a:solidFill>
        <a:latin typeface="+mn-lt"/>
        <a:ea typeface="+mn-ea"/>
        <a:cs typeface="+mn-cs"/>
      </a:defRPr>
    </a:lvl2pPr>
    <a:lvl3pPr marL="804581" algn="l" defTabSz="804581" rtl="0" eaLnBrk="1" latinLnBrk="0" hangingPunct="1">
      <a:defRPr sz="1584" kern="1200">
        <a:solidFill>
          <a:schemeClr val="tx1"/>
        </a:solidFill>
        <a:latin typeface="+mn-lt"/>
        <a:ea typeface="+mn-ea"/>
        <a:cs typeface="+mn-cs"/>
      </a:defRPr>
    </a:lvl3pPr>
    <a:lvl4pPr marL="1206871" algn="l" defTabSz="804581" rtl="0" eaLnBrk="1" latinLnBrk="0" hangingPunct="1">
      <a:defRPr sz="1584" kern="1200">
        <a:solidFill>
          <a:schemeClr val="tx1"/>
        </a:solidFill>
        <a:latin typeface="+mn-lt"/>
        <a:ea typeface="+mn-ea"/>
        <a:cs typeface="+mn-cs"/>
      </a:defRPr>
    </a:lvl4pPr>
    <a:lvl5pPr marL="1609161" algn="l" defTabSz="804581" rtl="0" eaLnBrk="1" latinLnBrk="0" hangingPunct="1">
      <a:defRPr sz="1584" kern="1200">
        <a:solidFill>
          <a:schemeClr val="tx1"/>
        </a:solidFill>
        <a:latin typeface="+mn-lt"/>
        <a:ea typeface="+mn-ea"/>
        <a:cs typeface="+mn-cs"/>
      </a:defRPr>
    </a:lvl5pPr>
    <a:lvl6pPr marL="2011451" algn="l" defTabSz="804581" rtl="0" eaLnBrk="1" latinLnBrk="0" hangingPunct="1">
      <a:defRPr sz="1584" kern="1200">
        <a:solidFill>
          <a:schemeClr val="tx1"/>
        </a:solidFill>
        <a:latin typeface="+mn-lt"/>
        <a:ea typeface="+mn-ea"/>
        <a:cs typeface="+mn-cs"/>
      </a:defRPr>
    </a:lvl6pPr>
    <a:lvl7pPr marL="2413742" algn="l" defTabSz="804581" rtl="0" eaLnBrk="1" latinLnBrk="0" hangingPunct="1">
      <a:defRPr sz="1584" kern="1200">
        <a:solidFill>
          <a:schemeClr val="tx1"/>
        </a:solidFill>
        <a:latin typeface="+mn-lt"/>
        <a:ea typeface="+mn-ea"/>
        <a:cs typeface="+mn-cs"/>
      </a:defRPr>
    </a:lvl7pPr>
    <a:lvl8pPr marL="2816032" algn="l" defTabSz="804581" rtl="0" eaLnBrk="1" latinLnBrk="0" hangingPunct="1">
      <a:defRPr sz="1584" kern="1200">
        <a:solidFill>
          <a:schemeClr val="tx1"/>
        </a:solidFill>
        <a:latin typeface="+mn-lt"/>
        <a:ea typeface="+mn-ea"/>
        <a:cs typeface="+mn-cs"/>
      </a:defRPr>
    </a:lvl8pPr>
    <a:lvl9pPr marL="3218322" algn="l" defTabSz="804581" rtl="0" eaLnBrk="1" latinLnBrk="0" hangingPunct="1">
      <a:defRPr sz="1584" kern="1200">
        <a:solidFill>
          <a:schemeClr val="tx1"/>
        </a:solidFill>
        <a:latin typeface="+mn-lt"/>
        <a:ea typeface="+mn-ea"/>
        <a:cs typeface="+mn-cs"/>
      </a:defRPr>
    </a:lvl9pPr>
  </p:defaultTextStyle>
  <p:extLst>
    <p:ext uri="{521415D9-36F7-43E2-AB2F-B90AF26B5E84}">
      <p14:sectionLst xmlns:p14="http://schemas.microsoft.com/office/powerpoint/2010/main">
        <p14:section name="final Presentation" id="{D5B3C5F5-B309-4D89-BE50-9EFBE3B8BEAF}">
          <p14:sldIdLst>
            <p14:sldId id="318"/>
            <p14:sldId id="2147377400"/>
            <p14:sldId id="2147377401"/>
            <p14:sldId id="2147377402"/>
            <p14:sldId id="2147377408"/>
            <p14:sldId id="370"/>
            <p14:sldId id="336"/>
            <p14:sldId id="2147377403"/>
            <p14:sldId id="2147377399"/>
            <p14:sldId id="2147377404"/>
            <p14:sldId id="2147377405"/>
            <p14:sldId id="2147377406"/>
            <p14:sldId id="380"/>
            <p14:sldId id="319"/>
          </p14:sldIdLst>
        </p14:section>
        <p14:section name="Backup Folien" id="{F2DDCFB5-F778-4C62-83E1-A7C0FD3F389E}">
          <p14:sldIdLst>
            <p14:sldId id="214737740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D75830-421C-372A-CCD4-816B7360D5FB}" name="Rohleder, Sandra" initials="RS" userId="S::Sandra.Rohleder@kfw.de::f977ec28-bdc4-4b34-8c8c-112100b57e34" providerId="AD"/>
  <p188:author id="{9A641F67-6AE4-55FC-97D2-77A36FF8D33E}" name="Bouarada, Abdessalem" initials="BA" userId="S::abdessalem.bouarada@kfw.de::e743c3df-7021-4516-8fe7-c3f2cd3ab4be" providerId="AD"/>
  <p188:author id="{2D6FBE74-0871-F762-2A60-A8C5C5C794C7}" name="Schmitz-Arenst, Christopher" initials="SAC" userId="S::christopher.schmitz-arenst@kfw.de::da74aee8-de24-4140-9afa-410dd52fca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nathan Ueltzhoffer" initials="JU" lastIdx="59" clrIdx="0">
    <p:extLst>
      <p:ext uri="{19B8F6BF-5375-455C-9EA6-DF929625EA0E}">
        <p15:presenceInfo xmlns:p15="http://schemas.microsoft.com/office/powerpoint/2012/main" userId="S::jonathan.ueltzhoffer1@united-it.net::81f8c84b-1561-4659-8a1e-5581acaf6c48" providerId="AD"/>
      </p:ext>
    </p:extLst>
  </p:cmAuthor>
  <p:cmAuthor id="2" name="Fabian Ellersiek" initials="FE" lastIdx="1" clrIdx="1">
    <p:extLst>
      <p:ext uri="{19B8F6BF-5375-455C-9EA6-DF929625EA0E}">
        <p15:presenceInfo xmlns:p15="http://schemas.microsoft.com/office/powerpoint/2012/main" userId="S::fabian.ellersiek@united-it.net::2390a157-d111-4df2-b0b9-0ffb9ffa9e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C"/>
    <a:srgbClr val="519DC2"/>
    <a:srgbClr val="5A61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201" autoAdjust="0"/>
  </p:normalViewPr>
  <p:slideViewPr>
    <p:cSldViewPr showGuides="1">
      <p:cViewPr varScale="1">
        <p:scale>
          <a:sx n="124" d="100"/>
          <a:sy n="124" d="100"/>
        </p:scale>
        <p:origin x="588" y="9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howGuides="1">
      <p:cViewPr varScale="1">
        <p:scale>
          <a:sx n="112" d="100"/>
          <a:sy n="112" d="100"/>
        </p:scale>
        <p:origin x="516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37E0B93-BA14-4836-A0C1-4504AF33149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8319A94-965C-47FF-9B96-1BAB2F893537}"/>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7EECD7F-E5B6-4B40-9E0B-628FCC195BC8}" type="datetimeFigureOut">
              <a:rPr lang="de-DE" smtClean="0"/>
              <a:t>20.10.2023</a:t>
            </a:fld>
            <a:endParaRPr lang="de-DE"/>
          </a:p>
        </p:txBody>
      </p:sp>
      <p:sp>
        <p:nvSpPr>
          <p:cNvPr id="4" name="Fußzeilenplatzhalter 3">
            <a:extLst>
              <a:ext uri="{FF2B5EF4-FFF2-40B4-BE49-F238E27FC236}">
                <a16:creationId xmlns:a16="http://schemas.microsoft.com/office/drawing/2014/main" id="{AE726ECF-A882-4FB8-A516-36BCC07FF15F}"/>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6CA88AC3-AD15-445F-9FFA-ED2AF02E6D2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14F6A95-CC10-4109-BE20-552F51C647B3}" type="slidenum">
              <a:rPr lang="de-DE" smtClean="0"/>
              <a:t>‹#›</a:t>
            </a:fld>
            <a:endParaRPr lang="de-DE"/>
          </a:p>
        </p:txBody>
      </p:sp>
    </p:spTree>
    <p:extLst>
      <p:ext uri="{BB962C8B-B14F-4D97-AF65-F5344CB8AC3E}">
        <p14:creationId xmlns:p14="http://schemas.microsoft.com/office/powerpoint/2010/main" val="1577714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16BC527-A945-41A0-A295-3A1AFDBBE427}" type="datetimeFigureOut">
              <a:rPr lang="de-DE" smtClean="0"/>
              <a:t>20.10.2023</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BE94A0B-B183-45F9-8022-C2EDCC55F51C}" type="slidenum">
              <a:rPr lang="de-DE" smtClean="0"/>
              <a:t>‹#›</a:t>
            </a:fld>
            <a:endParaRPr lang="de-DE"/>
          </a:p>
        </p:txBody>
      </p:sp>
    </p:spTree>
    <p:extLst>
      <p:ext uri="{BB962C8B-B14F-4D97-AF65-F5344CB8AC3E}">
        <p14:creationId xmlns:p14="http://schemas.microsoft.com/office/powerpoint/2010/main" val="3353622804"/>
      </p:ext>
    </p:extLst>
  </p:cSld>
  <p:clrMap bg1="lt1" tx1="dk1" bg2="lt2" tx2="dk2" accent1="accent1" accent2="accent2" accent3="accent3" accent4="accent4" accent5="accent5" accent6="accent6" hlink="hlink" folHlink="folHlink"/>
  <p:notesStyle>
    <a:lvl1pPr marL="171450" indent="-171450" algn="l" defTabSz="804581" rtl="0" eaLnBrk="1" latinLnBrk="0" hangingPunct="1">
      <a:buSzPct val="110000"/>
      <a:buFont typeface="Symbol" panose="05050102010706020507" pitchFamily="18" charset="2"/>
      <a:buChar char="-"/>
      <a:defRPr sz="1100" kern="1200">
        <a:solidFill>
          <a:schemeClr val="tx1"/>
        </a:solidFill>
        <a:latin typeface="+mn-lt"/>
        <a:ea typeface="+mn-ea"/>
        <a:cs typeface="+mn-cs"/>
      </a:defRPr>
    </a:lvl1pPr>
    <a:lvl2pPr marL="573740" indent="-171450" algn="l" defTabSz="804581" rtl="0" eaLnBrk="1" latinLnBrk="0" hangingPunct="1">
      <a:buSzPct val="110000"/>
      <a:buFont typeface="Symbol" panose="05050102010706020507" pitchFamily="18" charset="2"/>
      <a:buChar char="-"/>
      <a:defRPr sz="1100" kern="1200">
        <a:solidFill>
          <a:schemeClr val="tx1"/>
        </a:solidFill>
        <a:latin typeface="+mn-lt"/>
        <a:ea typeface="+mn-ea"/>
        <a:cs typeface="+mn-cs"/>
      </a:defRPr>
    </a:lvl2pPr>
    <a:lvl3pPr marL="976031" indent="-171450" algn="l" defTabSz="804581" rtl="0" eaLnBrk="1" latinLnBrk="0" hangingPunct="1">
      <a:buSzPct val="110000"/>
      <a:buFont typeface="Symbol" panose="05050102010706020507" pitchFamily="18" charset="2"/>
      <a:buChar char="-"/>
      <a:defRPr sz="1100" kern="1200">
        <a:solidFill>
          <a:schemeClr val="tx1"/>
        </a:solidFill>
        <a:latin typeface="+mn-lt"/>
        <a:ea typeface="+mn-ea"/>
        <a:cs typeface="+mn-cs"/>
      </a:defRPr>
    </a:lvl3pPr>
    <a:lvl4pPr marL="1378321" indent="-171450" algn="l" defTabSz="804581" rtl="0" eaLnBrk="1" latinLnBrk="0" hangingPunct="1">
      <a:buSzPct val="110000"/>
      <a:buFont typeface="Symbol" panose="05050102010706020507" pitchFamily="18" charset="2"/>
      <a:buChar char="-"/>
      <a:defRPr sz="1100" kern="1200">
        <a:solidFill>
          <a:schemeClr val="tx1"/>
        </a:solidFill>
        <a:latin typeface="+mn-lt"/>
        <a:ea typeface="+mn-ea"/>
        <a:cs typeface="+mn-cs"/>
      </a:defRPr>
    </a:lvl4pPr>
    <a:lvl5pPr marL="1780611" indent="-171450" algn="l" defTabSz="804581" rtl="0" eaLnBrk="1" latinLnBrk="0" hangingPunct="1">
      <a:buSzPct val="110000"/>
      <a:buFont typeface="Symbol" panose="05050102010706020507" pitchFamily="18" charset="2"/>
      <a:buChar char="-"/>
      <a:defRPr sz="1100" kern="1200">
        <a:solidFill>
          <a:schemeClr val="tx1"/>
        </a:solidFill>
        <a:latin typeface="+mn-lt"/>
        <a:ea typeface="+mn-ea"/>
        <a:cs typeface="+mn-cs"/>
      </a:defRPr>
    </a:lvl5pPr>
    <a:lvl6pPr marL="2011451" algn="l" defTabSz="804581" rtl="0" eaLnBrk="1" latinLnBrk="0" hangingPunct="1">
      <a:defRPr sz="1056" kern="1200">
        <a:solidFill>
          <a:schemeClr val="tx1"/>
        </a:solidFill>
        <a:latin typeface="+mn-lt"/>
        <a:ea typeface="+mn-ea"/>
        <a:cs typeface="+mn-cs"/>
      </a:defRPr>
    </a:lvl6pPr>
    <a:lvl7pPr marL="2413742" algn="l" defTabSz="804581" rtl="0" eaLnBrk="1" latinLnBrk="0" hangingPunct="1">
      <a:defRPr sz="1056" kern="1200">
        <a:solidFill>
          <a:schemeClr val="tx1"/>
        </a:solidFill>
        <a:latin typeface="+mn-lt"/>
        <a:ea typeface="+mn-ea"/>
        <a:cs typeface="+mn-cs"/>
      </a:defRPr>
    </a:lvl7pPr>
    <a:lvl8pPr marL="2816032" algn="l" defTabSz="804581" rtl="0" eaLnBrk="1" latinLnBrk="0" hangingPunct="1">
      <a:defRPr sz="1056" kern="1200">
        <a:solidFill>
          <a:schemeClr val="tx1"/>
        </a:solidFill>
        <a:latin typeface="+mn-lt"/>
        <a:ea typeface="+mn-ea"/>
        <a:cs typeface="+mn-cs"/>
      </a:defRPr>
    </a:lvl8pPr>
    <a:lvl9pPr marL="3218322" algn="l" defTabSz="804581" rtl="0" eaLnBrk="1" latinLnBrk="0" hangingPunct="1">
      <a:defRPr sz="10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8BE94A0B-B183-45F9-8022-C2EDCC55F51C}" type="slidenum">
              <a:rPr lang="de-DE" smtClean="0"/>
              <a:t>1</a:t>
            </a:fld>
            <a:endParaRPr lang="de-DE"/>
          </a:p>
        </p:txBody>
      </p:sp>
    </p:spTree>
    <p:extLst>
      <p:ext uri="{BB962C8B-B14F-4D97-AF65-F5344CB8AC3E}">
        <p14:creationId xmlns:p14="http://schemas.microsoft.com/office/powerpoint/2010/main" val="4281696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en-US" dirty="0"/>
          </a:p>
          <a:p>
            <a:pPr marL="0" indent="0">
              <a:buNone/>
            </a:pPr>
            <a:r>
              <a:rPr lang="en-US" b="1" dirty="0"/>
              <a:t>Challenges</a:t>
            </a:r>
          </a:p>
          <a:p>
            <a:pPr lvl="0"/>
            <a:r>
              <a:rPr lang="de-DE" sz="2400" dirty="0"/>
              <a:t>Pricing</a:t>
            </a:r>
          </a:p>
          <a:p>
            <a:pPr lvl="0"/>
            <a:r>
              <a:rPr lang="de-DE" sz="2400" dirty="0"/>
              <a:t>Limited </a:t>
            </a:r>
            <a:r>
              <a:rPr lang="de-DE" sz="2400" dirty="0" err="1"/>
              <a:t>ressources</a:t>
            </a:r>
            <a:r>
              <a:rPr lang="de-DE" sz="2400" dirty="0"/>
              <a:t> in ATIDI</a:t>
            </a:r>
          </a:p>
          <a:p>
            <a:pPr lvl="0"/>
            <a:r>
              <a:rPr lang="de-DE" sz="2400" dirty="0"/>
              <a:t>Slow </a:t>
            </a:r>
            <a:r>
              <a:rPr lang="de-DE" sz="2400" dirty="0" err="1"/>
              <a:t>development</a:t>
            </a:r>
            <a:r>
              <a:rPr lang="de-DE" sz="2400" dirty="0"/>
              <a:t> </a:t>
            </a:r>
            <a:r>
              <a:rPr lang="de-DE" sz="2400" dirty="0" err="1"/>
              <a:t>of</a:t>
            </a:r>
            <a:r>
              <a:rPr lang="de-DE" sz="2400" dirty="0"/>
              <a:t> RE/EE </a:t>
            </a:r>
            <a:r>
              <a:rPr lang="de-DE" sz="2400" dirty="0" err="1"/>
              <a:t>investments</a:t>
            </a:r>
            <a:r>
              <a:rPr lang="de-DE" sz="2400" dirty="0"/>
              <a:t> in </a:t>
            </a:r>
            <a:r>
              <a:rPr lang="de-DE" sz="2400" dirty="0" err="1"/>
              <a:t>the</a:t>
            </a:r>
            <a:r>
              <a:rPr lang="de-DE" sz="2400" dirty="0"/>
              <a:t> countries</a:t>
            </a:r>
          </a:p>
          <a:p>
            <a:pPr lvl="0"/>
            <a:r>
              <a:rPr lang="de-DE" sz="2400" dirty="0" err="1"/>
              <a:t>Difficult</a:t>
            </a:r>
            <a:r>
              <a:rPr lang="de-DE" sz="2400" dirty="0"/>
              <a:t> </a:t>
            </a:r>
            <a:r>
              <a:rPr lang="de-DE" sz="2400" dirty="0" err="1"/>
              <a:t>regulatory</a:t>
            </a:r>
            <a:r>
              <a:rPr lang="de-DE" sz="2400" dirty="0"/>
              <a:t> </a:t>
            </a:r>
            <a:r>
              <a:rPr lang="de-DE" sz="2400" dirty="0" err="1"/>
              <a:t>environment</a:t>
            </a:r>
            <a:endParaRPr lang="en-GB" sz="2400" dirty="0"/>
          </a:p>
        </p:txBody>
      </p:sp>
      <p:sp>
        <p:nvSpPr>
          <p:cNvPr id="4" name="Foliennummernplatzhalter 3"/>
          <p:cNvSpPr>
            <a:spLocks noGrp="1"/>
          </p:cNvSpPr>
          <p:nvPr>
            <p:ph type="sldNum" sz="quarter" idx="5"/>
          </p:nvPr>
        </p:nvSpPr>
        <p:spPr/>
        <p:txBody>
          <a:bodyPr/>
          <a:lstStyle/>
          <a:p>
            <a:fld id="{8BE94A0B-B183-45F9-8022-C2EDCC55F51C}" type="slidenum">
              <a:rPr lang="de-DE" smtClean="0"/>
              <a:t>13</a:t>
            </a:fld>
            <a:endParaRPr lang="de-DE"/>
          </a:p>
        </p:txBody>
      </p:sp>
    </p:spTree>
    <p:extLst>
      <p:ext uri="{BB962C8B-B14F-4D97-AF65-F5344CB8AC3E}">
        <p14:creationId xmlns:p14="http://schemas.microsoft.com/office/powerpoint/2010/main" val="4281817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804581" rtl="0" eaLnBrk="1" fontAlgn="auto" latinLnBrk="0" hangingPunct="1">
              <a:lnSpc>
                <a:spcPct val="100000"/>
              </a:lnSpc>
              <a:spcBef>
                <a:spcPts val="0"/>
              </a:spcBef>
              <a:spcAft>
                <a:spcPts val="0"/>
              </a:spcAft>
              <a:buClrTx/>
              <a:buSzPct val="110000"/>
              <a:buFont typeface="Symbol" panose="05050102010706020507" pitchFamily="18" charset="2"/>
              <a:buNone/>
              <a:tabLst/>
              <a:defRPr/>
            </a:pPr>
            <a:r>
              <a:rPr lang="en-GB" dirty="0"/>
              <a:t>Vision/Ambition:</a:t>
            </a:r>
          </a:p>
          <a:p>
            <a:pPr marL="171450" marR="0" lvl="0" indent="-171450" algn="l" defTabSz="804581" rtl="0" eaLnBrk="1" fontAlgn="auto" latinLnBrk="0" hangingPunct="1">
              <a:lnSpc>
                <a:spcPct val="100000"/>
              </a:lnSpc>
              <a:spcBef>
                <a:spcPts val="0"/>
              </a:spcBef>
              <a:spcAft>
                <a:spcPts val="0"/>
              </a:spcAft>
              <a:buClrTx/>
              <a:buSzPct val="110000"/>
              <a:buFont typeface="Symbol" panose="05050102010706020507" pitchFamily="18" charset="2"/>
              <a:buChar char="-"/>
              <a:tabLst/>
              <a:defRPr/>
            </a:pPr>
            <a:r>
              <a:rPr lang="en-GB" dirty="0" err="1"/>
              <a:t>KfW</a:t>
            </a:r>
            <a:r>
              <a:rPr lang="en-GB" dirty="0"/>
              <a:t> strives for 1,5 degree compatibility climate finance („Paris compatibility“), to always ensure SGD-contribution and achieve Top positioning in sustainability ratings</a:t>
            </a:r>
          </a:p>
          <a:p>
            <a:pPr marL="0" indent="0">
              <a:buNone/>
            </a:pPr>
            <a:r>
              <a:rPr lang="de-DE" u="sng" dirty="0" err="1"/>
              <a:t>We</a:t>
            </a:r>
            <a:r>
              <a:rPr lang="de-DE" u="sng" dirty="0"/>
              <a:t> </a:t>
            </a:r>
            <a:r>
              <a:rPr lang="de-DE" u="sng" dirty="0" err="1"/>
              <a:t>are</a:t>
            </a:r>
            <a:r>
              <a:rPr lang="de-DE" u="sng" dirty="0"/>
              <a:t>…:</a:t>
            </a:r>
          </a:p>
          <a:p>
            <a:pPr marL="342900" indent="-342900">
              <a:buFont typeface="+mj-lt"/>
              <a:buAutoNum type="arabicPeriod"/>
            </a:pPr>
            <a:r>
              <a:rPr lang="en-GB" dirty="0"/>
              <a:t>expanding our role as a </a:t>
            </a:r>
            <a:r>
              <a:rPr lang="en-GB" dirty="0">
                <a:solidFill>
                  <a:schemeClr val="accent1"/>
                </a:solidFill>
              </a:rPr>
              <a:t>leading climate financier </a:t>
            </a:r>
            <a:endParaRPr lang="en-GB" sz="1050" dirty="0">
              <a:solidFill>
                <a:schemeClr val="accent1"/>
              </a:solidFill>
            </a:endParaRPr>
          </a:p>
          <a:p>
            <a:pPr marL="342900" indent="-342900">
              <a:buFont typeface="+mj-lt"/>
              <a:buAutoNum type="arabicPeriod"/>
            </a:pPr>
            <a:r>
              <a:rPr lang="en-US" dirty="0"/>
              <a:t>an </a:t>
            </a:r>
            <a:r>
              <a:rPr lang="en-US" dirty="0">
                <a:solidFill>
                  <a:schemeClr val="accent1"/>
                </a:solidFill>
              </a:rPr>
              <a:t>Initiator and solution provider </a:t>
            </a:r>
            <a:r>
              <a:rPr lang="en-US" dirty="0"/>
              <a:t>for our clients and partners on the way to a climate-neutral future</a:t>
            </a:r>
          </a:p>
          <a:p>
            <a:pPr marL="342900" indent="-342900">
              <a:buFont typeface="+mj-lt"/>
              <a:buAutoNum type="arabicPeriod"/>
            </a:pPr>
            <a:r>
              <a:rPr lang="en-US" dirty="0"/>
              <a:t>the leading </a:t>
            </a:r>
            <a:r>
              <a:rPr lang="en-US" dirty="0">
                <a:solidFill>
                  <a:srgbClr val="5E7200"/>
                </a:solidFill>
              </a:rPr>
              <a:t>Biodiversity (“</a:t>
            </a:r>
            <a:r>
              <a:rPr lang="en-US" dirty="0" err="1">
                <a:solidFill>
                  <a:srgbClr val="5E7200"/>
                </a:solidFill>
              </a:rPr>
              <a:t>BioDiv</a:t>
            </a:r>
            <a:r>
              <a:rPr lang="en-US" dirty="0">
                <a:solidFill>
                  <a:srgbClr val="5E7200"/>
                </a:solidFill>
              </a:rPr>
              <a:t>”)</a:t>
            </a:r>
            <a:r>
              <a:rPr lang="en-US" dirty="0"/>
              <a:t>-financier and developer of new and innovative approaches and </a:t>
            </a:r>
            <a:r>
              <a:rPr lang="en-US" dirty="0">
                <a:solidFill>
                  <a:schemeClr val="accent1"/>
                </a:solidFill>
              </a:rPr>
              <a:t>account for 2/3 of German international climate financing</a:t>
            </a:r>
          </a:p>
          <a:p>
            <a:pPr marL="342900" indent="-342900">
              <a:buFont typeface="+mj-lt"/>
              <a:buAutoNum type="arabicPeriod"/>
            </a:pPr>
            <a:endParaRPr lang="de-DE" dirty="0">
              <a:solidFill>
                <a:schemeClr val="accent1"/>
              </a:solidFill>
            </a:endParaRPr>
          </a:p>
          <a:p>
            <a:pPr marL="0" indent="0">
              <a:buFont typeface="+mj-lt"/>
              <a:buNone/>
            </a:pPr>
            <a:r>
              <a:rPr lang="de-DE" u="sng" dirty="0" err="1">
                <a:solidFill>
                  <a:schemeClr val="accent1"/>
                </a:solidFill>
              </a:rPr>
              <a:t>Contribution</a:t>
            </a:r>
            <a:r>
              <a:rPr lang="de-DE" u="sng" dirty="0">
                <a:solidFill>
                  <a:schemeClr val="accent1"/>
                </a:solidFill>
              </a:rPr>
              <a:t>: </a:t>
            </a:r>
          </a:p>
          <a:p>
            <a:pPr marL="177800" lvl="1" indent="0">
              <a:buNone/>
            </a:pPr>
            <a:r>
              <a:rPr lang="en-GB" sz="1100" u="sng" dirty="0"/>
              <a:t>Our Projects include:</a:t>
            </a:r>
          </a:p>
          <a:p>
            <a:pPr marL="520700" lvl="1" indent="-342900">
              <a:buFont typeface="Wingdings" panose="05000000000000000000" pitchFamily="2" charset="2"/>
              <a:buChar char="ü"/>
            </a:pPr>
            <a:r>
              <a:rPr lang="en-GB" sz="1100" dirty="0">
                <a:solidFill>
                  <a:srgbClr val="5E7200"/>
                </a:solidFill>
              </a:rPr>
              <a:t>Climate-quota of &gt;55% (2022: 69%)</a:t>
            </a:r>
          </a:p>
          <a:p>
            <a:pPr marL="520700" lvl="1" indent="-342900">
              <a:buFont typeface="Wingdings" panose="05000000000000000000" pitchFamily="2" charset="2"/>
              <a:buChar char="ü"/>
            </a:pPr>
            <a:r>
              <a:rPr lang="en-GB" sz="1100" dirty="0">
                <a:solidFill>
                  <a:srgbClr val="5E7200"/>
                </a:solidFill>
              </a:rPr>
              <a:t>Climate-mainstreaming</a:t>
            </a:r>
            <a:r>
              <a:rPr lang="en-GB" sz="1100" dirty="0"/>
              <a:t>: resilient design and measurement of greenhouse gas emissions in 95% projects until 2024</a:t>
            </a:r>
          </a:p>
          <a:p>
            <a:pPr marL="520700" lvl="1" indent="-342900">
              <a:buFont typeface="Wingdings" panose="05000000000000000000" pitchFamily="2" charset="2"/>
              <a:buChar char="ü"/>
            </a:pPr>
            <a:r>
              <a:rPr lang="en-GB" sz="1100" dirty="0">
                <a:solidFill>
                  <a:srgbClr val="5E7200"/>
                </a:solidFill>
              </a:rPr>
              <a:t>Biodiversity-mainstreaming</a:t>
            </a:r>
            <a:r>
              <a:rPr lang="en-GB" sz="1100" dirty="0"/>
              <a:t> through transformative approaches (introducing and establishing environment studies)</a:t>
            </a:r>
          </a:p>
          <a:p>
            <a:pPr marL="0" indent="0">
              <a:buFont typeface="+mj-lt"/>
              <a:buNone/>
            </a:pPr>
            <a:endParaRPr lang="de-DE" u="sng" dirty="0">
              <a:solidFill>
                <a:schemeClr val="accent1"/>
              </a:solidFill>
            </a:endParaRPr>
          </a:p>
          <a:p>
            <a:r>
              <a:rPr lang="en-GB" dirty="0"/>
              <a:t>Reaching the objective of implementing all international climate commitments made by the German Government</a:t>
            </a:r>
          </a:p>
          <a:p>
            <a:pPr lvl="1">
              <a:buFont typeface="Wingdings" panose="05000000000000000000" pitchFamily="2" charset="2"/>
              <a:buChar char="Ø"/>
            </a:pPr>
            <a:r>
              <a:rPr lang="en-GB" dirty="0" err="1">
                <a:solidFill>
                  <a:srgbClr val="5E7200"/>
                </a:solidFill>
              </a:rPr>
              <a:t>tranSForm</a:t>
            </a:r>
            <a:r>
              <a:rPr lang="en-GB" dirty="0">
                <a:solidFill>
                  <a:srgbClr val="5E7200"/>
                </a:solidFill>
              </a:rPr>
              <a:t> (sustainable finance)</a:t>
            </a:r>
          </a:p>
          <a:p>
            <a:pPr lvl="1">
              <a:buFont typeface="Wingdings" panose="05000000000000000000" pitchFamily="2" charset="2"/>
              <a:buChar char="Ø"/>
            </a:pPr>
            <a:r>
              <a:rPr lang="en-GB" dirty="0">
                <a:solidFill>
                  <a:srgbClr val="5E7200"/>
                </a:solidFill>
              </a:rPr>
              <a:t>SBF climate innovation (green bonds)</a:t>
            </a:r>
          </a:p>
          <a:p>
            <a:pPr lvl="1">
              <a:buFont typeface="Wingdings" panose="05000000000000000000" pitchFamily="2" charset="2"/>
              <a:buChar char="Ø"/>
            </a:pPr>
            <a:r>
              <a:rPr lang="en-GB" dirty="0">
                <a:solidFill>
                  <a:srgbClr val="5E7200"/>
                </a:solidFill>
              </a:rPr>
              <a:t>Roadmap </a:t>
            </a:r>
            <a:r>
              <a:rPr lang="en-GB" dirty="0" err="1">
                <a:solidFill>
                  <a:srgbClr val="5E7200"/>
                </a:solidFill>
              </a:rPr>
              <a:t>BioDiversity</a:t>
            </a:r>
            <a:r>
              <a:rPr lang="en-GB" dirty="0">
                <a:solidFill>
                  <a:srgbClr val="5E7200"/>
                </a:solidFill>
              </a:rPr>
              <a:t> </a:t>
            </a:r>
          </a:p>
          <a:p>
            <a:pPr marL="0" indent="0">
              <a:buFont typeface="+mj-lt"/>
              <a:buNone/>
            </a:pPr>
            <a:endParaRPr lang="en-US" u="sng" dirty="0">
              <a:solidFill>
                <a:schemeClr val="accent1"/>
              </a:solidFill>
            </a:endParaRPr>
          </a:p>
        </p:txBody>
      </p:sp>
      <p:sp>
        <p:nvSpPr>
          <p:cNvPr id="4" name="Foliennummernplatzhalter 3"/>
          <p:cNvSpPr>
            <a:spLocks noGrp="1"/>
          </p:cNvSpPr>
          <p:nvPr>
            <p:ph type="sldNum" sz="quarter" idx="5"/>
          </p:nvPr>
        </p:nvSpPr>
        <p:spPr/>
        <p:txBody>
          <a:bodyPr/>
          <a:lstStyle/>
          <a:p>
            <a:fld id="{8BE94A0B-B183-45F9-8022-C2EDCC55F51C}" type="slidenum">
              <a:rPr lang="de-DE" smtClean="0"/>
              <a:t>2</a:t>
            </a:fld>
            <a:endParaRPr lang="de-DE"/>
          </a:p>
        </p:txBody>
      </p:sp>
    </p:spTree>
    <p:extLst>
      <p:ext uri="{BB962C8B-B14F-4D97-AF65-F5344CB8AC3E}">
        <p14:creationId xmlns:p14="http://schemas.microsoft.com/office/powerpoint/2010/main" val="3716861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algn="l" rtl="0"/>
            <a:fld id="{8BE94A0B-B183-45F9-8022-C2EDCC55F51C}" type="slidenum">
              <a:rPr/>
              <a:t>3</a:t>
            </a:fld>
            <a:endParaRPr lang="en-gb"/>
          </a:p>
        </p:txBody>
      </p:sp>
    </p:spTree>
    <p:extLst>
      <p:ext uri="{BB962C8B-B14F-4D97-AF65-F5344CB8AC3E}">
        <p14:creationId xmlns:p14="http://schemas.microsoft.com/office/powerpoint/2010/main" val="28996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BE94A0B-B183-45F9-8022-C2EDCC55F51C}" type="slidenum">
              <a:rPr lang="de-DE" smtClean="0"/>
              <a:t>4</a:t>
            </a:fld>
            <a:endParaRPr lang="de-DE"/>
          </a:p>
        </p:txBody>
      </p:sp>
    </p:spTree>
    <p:extLst>
      <p:ext uri="{BB962C8B-B14F-4D97-AF65-F5344CB8AC3E}">
        <p14:creationId xmlns:p14="http://schemas.microsoft.com/office/powerpoint/2010/main" val="1482335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de-DE" b="1" dirty="0" err="1"/>
              <a:t>Morocco</a:t>
            </a:r>
            <a:r>
              <a:rPr lang="de-DE" dirty="0"/>
              <a:t>: </a:t>
            </a:r>
          </a:p>
          <a:p>
            <a:pPr marL="171450" indent="-171450"/>
            <a:r>
              <a:rPr lang="de-DE" dirty="0"/>
              <a:t>Emergency Relief </a:t>
            </a:r>
            <a:r>
              <a:rPr lang="de-DE" dirty="0" err="1"/>
              <a:t>response</a:t>
            </a:r>
            <a:r>
              <a:rPr lang="de-DE" dirty="0"/>
              <a:t> </a:t>
            </a:r>
            <a:r>
              <a:rPr lang="de-DE" dirty="0" err="1"/>
              <a:t>during</a:t>
            </a:r>
            <a:r>
              <a:rPr lang="de-DE" dirty="0"/>
              <a:t> COVID 19</a:t>
            </a:r>
          </a:p>
          <a:p>
            <a:r>
              <a:rPr lang="en-GB" dirty="0"/>
              <a:t>Project executing agency CCG was restructured into a public limited company which was renamed “Société </a:t>
            </a:r>
            <a:r>
              <a:rPr lang="en-GB" dirty="0" err="1"/>
              <a:t>Nationale</a:t>
            </a:r>
            <a:r>
              <a:rPr lang="en-GB" dirty="0"/>
              <a:t> de </a:t>
            </a:r>
            <a:r>
              <a:rPr lang="en-GB" dirty="0" err="1"/>
              <a:t>Garantie</a:t>
            </a:r>
            <a:r>
              <a:rPr lang="en-GB" dirty="0"/>
              <a:t> et du </a:t>
            </a:r>
            <a:r>
              <a:rPr lang="en-GB" dirty="0" err="1"/>
              <a:t>Financement</a:t>
            </a:r>
            <a:r>
              <a:rPr lang="en-GB" dirty="0"/>
              <a:t> de </a:t>
            </a:r>
            <a:r>
              <a:rPr lang="en-GB" dirty="0" err="1"/>
              <a:t>l’Entreprise</a:t>
            </a:r>
            <a:r>
              <a:rPr lang="en-GB" dirty="0"/>
              <a:t>” (SNGFE) and operates under the brand name “</a:t>
            </a:r>
            <a:r>
              <a:rPr lang="en-GB" dirty="0" err="1"/>
              <a:t>Tamwilcom</a:t>
            </a:r>
            <a:r>
              <a:rPr lang="en-GB" dirty="0"/>
              <a:t>”</a:t>
            </a:r>
          </a:p>
          <a:p>
            <a:pPr lvl="1">
              <a:buFont typeface="Wingdings" panose="05000000000000000000" pitchFamily="2" charset="2"/>
              <a:buChar char="Ø"/>
            </a:pPr>
            <a:r>
              <a:rPr lang="en-GB" sz="1200" dirty="0"/>
              <a:t>Restructuring expected to complete in 2023</a:t>
            </a:r>
          </a:p>
          <a:p>
            <a:r>
              <a:rPr lang="en-GB" dirty="0"/>
              <a:t>Grant of 400 million to be used for MSMEs suffering under COVID-19</a:t>
            </a:r>
          </a:p>
          <a:p>
            <a:r>
              <a:rPr lang="en-GB" dirty="0"/>
              <a:t>87 million EUR in three CGS-measures (50;20;17)</a:t>
            </a:r>
          </a:p>
          <a:p>
            <a:r>
              <a:rPr lang="en-GB" dirty="0"/>
              <a:t>Coverage of 80%</a:t>
            </a:r>
          </a:p>
          <a:p>
            <a:r>
              <a:rPr lang="en-US" dirty="0"/>
              <a:t>Results: </a:t>
            </a:r>
          </a:p>
          <a:p>
            <a:pPr lvl="1">
              <a:buFont typeface="Wingdings" panose="05000000000000000000" pitchFamily="2" charset="2"/>
              <a:buChar char="Ø"/>
            </a:pPr>
            <a:r>
              <a:rPr lang="en-US" sz="1200" dirty="0"/>
              <a:t>In 2022, </a:t>
            </a:r>
            <a:r>
              <a:rPr lang="en-US" sz="1200" dirty="0" err="1"/>
              <a:t>Tamwilcom</a:t>
            </a:r>
            <a:r>
              <a:rPr lang="en-US" sz="1200" dirty="0"/>
              <a:t> issued 36,337 guarantees for new loans. </a:t>
            </a:r>
          </a:p>
          <a:p>
            <a:pPr lvl="1">
              <a:buFont typeface="Wingdings" panose="05000000000000000000" pitchFamily="2" charset="2"/>
              <a:buChar char="Ø"/>
            </a:pPr>
            <a:r>
              <a:rPr lang="en-US" sz="1200" dirty="0"/>
              <a:t>This means the target indicator continues to be met in 2022 and 2023 onward (at least 35,000 guarantees per year).</a:t>
            </a:r>
          </a:p>
          <a:p>
            <a:pPr marL="0" lvl="0" indent="0">
              <a:buFont typeface="Wingdings" panose="05000000000000000000" pitchFamily="2" charset="2"/>
              <a:buNone/>
            </a:pPr>
            <a:endParaRPr lang="en-US" sz="1200" dirty="0"/>
          </a:p>
          <a:p>
            <a:pPr marL="0" lvl="0" indent="0">
              <a:buFont typeface="Wingdings" panose="05000000000000000000" pitchFamily="2" charset="2"/>
              <a:buNone/>
            </a:pPr>
            <a:r>
              <a:rPr lang="en-US" sz="1200" b="1" dirty="0"/>
              <a:t>Tunisia: </a:t>
            </a:r>
          </a:p>
          <a:p>
            <a:pPr marL="0" lvl="0" indent="0">
              <a:buFont typeface="Wingdings" panose="05000000000000000000" pitchFamily="2" charset="2"/>
              <a:buNone/>
            </a:pPr>
            <a:r>
              <a:rPr lang="en-US" sz="1200" dirty="0"/>
              <a:t>-Credit Guarantee Mechanism created by the Tunisian Government during the COVID 19 Pandemic in order to support MSME and sustain Jobs </a:t>
            </a:r>
          </a:p>
          <a:p>
            <a:pPr marL="0" lvl="0" indent="0">
              <a:buFont typeface="Wingdings" panose="05000000000000000000" pitchFamily="2" charset="2"/>
              <a:buNone/>
            </a:pPr>
            <a:r>
              <a:rPr lang="en-US" sz="1200" dirty="0"/>
              <a:t>-Project Executing Agency: SOTUGAR</a:t>
            </a:r>
          </a:p>
          <a:p>
            <a:pPr marL="0" lvl="0" indent="0">
              <a:buFont typeface="Wingdings" panose="05000000000000000000" pitchFamily="2" charset="2"/>
              <a:buNone/>
            </a:pPr>
            <a:r>
              <a:rPr lang="en-US" sz="1200" dirty="0"/>
              <a:t>-100 million TND from the Tunisian Budget + 25 million EUR </a:t>
            </a:r>
            <a:r>
              <a:rPr lang="en-US" sz="1200" dirty="0" err="1"/>
              <a:t>Zuschuss</a:t>
            </a:r>
            <a:r>
              <a:rPr lang="en-US" sz="1200" dirty="0"/>
              <a:t>-&gt; size of the Guarantee Mechanism SARE: approx. 190 million TND at the moment</a:t>
            </a:r>
          </a:p>
          <a:p>
            <a:pPr marL="0" lvl="0" indent="0">
              <a:buFont typeface="Wingdings" panose="05000000000000000000" pitchFamily="2" charset="2"/>
              <a:buNone/>
            </a:pPr>
            <a:r>
              <a:rPr lang="en-US" sz="1200" dirty="0"/>
              <a:t>-</a:t>
            </a:r>
            <a:r>
              <a:rPr lang="en-US" sz="1200" dirty="0" err="1"/>
              <a:t>Garantees</a:t>
            </a:r>
            <a:r>
              <a:rPr lang="en-US" sz="1200" dirty="0"/>
              <a:t> were allocated to 16 Tunisian Banks until June 2023 for working credits to eligible MSMEs </a:t>
            </a:r>
          </a:p>
          <a:p>
            <a:pPr marL="0" lvl="0" indent="0">
              <a:buFont typeface="Wingdings" panose="05000000000000000000" pitchFamily="2" charset="2"/>
              <a:buNone/>
            </a:pPr>
            <a:r>
              <a:rPr lang="en-US" sz="1200" dirty="0"/>
              <a:t>-Results: 2470 credits of Tunisian MSMEs benefitted from the Guarantees, approx. 900 million TND credits were guaranteed, approximately 100.000 jobs benefitted from the mechanism SARE</a:t>
            </a:r>
          </a:p>
          <a:p>
            <a:pPr marL="0" lvl="0" indent="0">
              <a:buFont typeface="Wingdings" panose="05000000000000000000" pitchFamily="2" charset="2"/>
              <a:buNone/>
            </a:pPr>
            <a:r>
              <a:rPr lang="en-US" sz="1200" dirty="0"/>
              <a:t>  </a:t>
            </a:r>
            <a:endParaRPr lang="en-GB" sz="1200" dirty="0"/>
          </a:p>
          <a:p>
            <a:endParaRPr lang="de-DE" dirty="0"/>
          </a:p>
          <a:p>
            <a:endParaRPr lang="fr-FR" dirty="0"/>
          </a:p>
        </p:txBody>
      </p:sp>
      <p:sp>
        <p:nvSpPr>
          <p:cNvPr id="4" name="Slide Number Placeholder 3"/>
          <p:cNvSpPr>
            <a:spLocks noGrp="1"/>
          </p:cNvSpPr>
          <p:nvPr>
            <p:ph type="sldNum" sz="quarter" idx="5"/>
          </p:nvPr>
        </p:nvSpPr>
        <p:spPr/>
        <p:txBody>
          <a:bodyPr/>
          <a:lstStyle/>
          <a:p>
            <a:fld id="{8BE94A0B-B183-45F9-8022-C2EDCC55F51C}" type="slidenum">
              <a:rPr lang="de-DE" smtClean="0"/>
              <a:t>5</a:t>
            </a:fld>
            <a:endParaRPr lang="de-DE"/>
          </a:p>
        </p:txBody>
      </p:sp>
    </p:spTree>
    <p:extLst>
      <p:ext uri="{BB962C8B-B14F-4D97-AF65-F5344CB8AC3E}">
        <p14:creationId xmlns:p14="http://schemas.microsoft.com/office/powerpoint/2010/main" val="189922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en-GB" sz="1800" dirty="0">
                <a:effectLst/>
                <a:latin typeface="Arial" panose="020B0604020202020204" pitchFamily="34" charset="0"/>
                <a:ea typeface="Times New Roman" panose="02020603050405020304" pitchFamily="18" charset="0"/>
              </a:rPr>
              <a:t>Research by the OECD has demonstrated that guarantees have historically been the most successful instrument at mobilising private capital for development objectives. However, equally, guarantees are one of the most under-utilised instruments in the development toolbox. Consequently, the overarching driver for creating the MSME Guarantee Platform (MGP) is to create a vehicle that allows donors and DFIs to allocate capital of differing sizes which the MGP can use to deliver guarantees to address specific MSME development challenges .This approach generates economies of scale which enables the financial sustainability of MGP whilst giving donors and DFIs the ability to introduce guarantee products </a:t>
            </a:r>
            <a:r>
              <a:rPr lang="de-DE" sz="1800" dirty="0" err="1">
                <a:effectLst/>
                <a:latin typeface="Arial" panose="020B0604020202020204" pitchFamily="34" charset="0"/>
                <a:ea typeface="Times New Roman" panose="02020603050405020304" pitchFamily="18" charset="0"/>
              </a:rPr>
              <a:t>while</a:t>
            </a:r>
            <a:r>
              <a:rPr lang="de-DE" sz="1800" dirty="0">
                <a:effectLst/>
                <a:latin typeface="Arial" panose="020B0604020202020204" pitchFamily="34" charset="0"/>
                <a:ea typeface="Times New Roman" panose="02020603050405020304" pitchFamily="18" charset="0"/>
              </a:rPr>
              <a:t> </a:t>
            </a:r>
            <a:r>
              <a:rPr lang="de-DE" sz="1800" dirty="0" err="1">
                <a:effectLst/>
                <a:latin typeface="Arial" panose="020B0604020202020204" pitchFamily="34" charset="0"/>
                <a:ea typeface="Times New Roman" panose="02020603050405020304" pitchFamily="18" charset="0"/>
              </a:rPr>
              <a:t>working</a:t>
            </a:r>
            <a:r>
              <a:rPr lang="de-DE" sz="1800" dirty="0">
                <a:effectLst/>
                <a:latin typeface="Arial" panose="020B0604020202020204" pitchFamily="34" charset="0"/>
                <a:ea typeface="Times New Roman" panose="02020603050405020304" pitchFamily="18" charset="0"/>
              </a:rPr>
              <a:t> </a:t>
            </a:r>
            <a:r>
              <a:rPr lang="de-DE" sz="1800" dirty="0" err="1">
                <a:effectLst/>
                <a:latin typeface="Arial" panose="020B0604020202020204" pitchFamily="34" charset="0"/>
                <a:ea typeface="Times New Roman" panose="02020603050405020304" pitchFamily="18" charset="0"/>
              </a:rPr>
              <a:t>together</a:t>
            </a:r>
            <a:r>
              <a:rPr lang="de-DE" sz="1800" dirty="0">
                <a:effectLst/>
                <a:latin typeface="Arial" panose="020B0604020202020204" pitchFamily="34" charset="0"/>
                <a:ea typeface="Times New Roman" panose="02020603050405020304" pitchFamily="18" charset="0"/>
              </a:rPr>
              <a:t> </a:t>
            </a:r>
            <a:r>
              <a:rPr lang="de-DE" sz="1800" dirty="0" err="1">
                <a:effectLst/>
                <a:latin typeface="Arial" panose="020B0604020202020204" pitchFamily="34" charset="0"/>
                <a:ea typeface="Times New Roman" panose="02020603050405020304" pitchFamily="18" charset="0"/>
              </a:rPr>
              <a:t>with</a:t>
            </a:r>
            <a:r>
              <a:rPr lang="de-DE" sz="1800" dirty="0">
                <a:effectLst/>
                <a:latin typeface="Arial" panose="020B0604020202020204" pitchFamily="34" charset="0"/>
                <a:ea typeface="Times New Roman" panose="02020603050405020304" pitchFamily="18" charset="0"/>
              </a:rPr>
              <a:t> </a:t>
            </a:r>
            <a:r>
              <a:rPr lang="de-DE" sz="1800" dirty="0" err="1">
                <a:effectLst/>
                <a:latin typeface="Arial" panose="020B0604020202020204" pitchFamily="34" charset="0"/>
                <a:ea typeface="Times New Roman" panose="02020603050405020304" pitchFamily="18" charset="0"/>
              </a:rPr>
              <a:t>local</a:t>
            </a:r>
            <a:r>
              <a:rPr lang="de-DE" sz="1800" dirty="0">
                <a:effectLst/>
                <a:latin typeface="Arial" panose="020B0604020202020204" pitchFamily="34" charset="0"/>
                <a:ea typeface="Times New Roman" panose="02020603050405020304" pitchFamily="18" charset="0"/>
              </a:rPr>
              <a:t> </a:t>
            </a:r>
            <a:r>
              <a:rPr lang="de-DE" sz="1800" dirty="0" err="1">
                <a:effectLst/>
                <a:latin typeface="Arial" panose="020B0604020202020204" pitchFamily="34" charset="0"/>
                <a:ea typeface="Times New Roman" panose="02020603050405020304" pitchFamily="18" charset="0"/>
              </a:rPr>
              <a:t>established</a:t>
            </a:r>
            <a:r>
              <a:rPr lang="de-DE" sz="1800" dirty="0">
                <a:effectLst/>
                <a:latin typeface="Arial" panose="020B0604020202020204" pitchFamily="34" charset="0"/>
                <a:ea typeface="Times New Roman" panose="02020603050405020304" pitchFamily="18" charset="0"/>
              </a:rPr>
              <a:t> </a:t>
            </a:r>
            <a:r>
              <a:rPr lang="de-DE" sz="1800" dirty="0" err="1">
                <a:effectLst/>
                <a:latin typeface="Arial" panose="020B0604020202020204" pitchFamily="34" charset="0"/>
                <a:ea typeface="Times New Roman" panose="02020603050405020304" pitchFamily="18" charset="0"/>
              </a:rPr>
              <a:t>structures</a:t>
            </a:r>
            <a:r>
              <a:rPr lang="de-DE" sz="1800" dirty="0">
                <a:effectLst/>
                <a:latin typeface="Arial" panose="020B060402020202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endParaRPr lang="de-DE" dirty="0"/>
          </a:p>
          <a:p>
            <a:pPr algn="just"/>
            <a:r>
              <a:rPr lang="en-GB" sz="1800" dirty="0">
                <a:effectLst/>
                <a:latin typeface="Arial" panose="020B0604020202020204" pitchFamily="34" charset="0"/>
                <a:ea typeface="Times New Roman" panose="02020603050405020304" pitchFamily="18" charset="0"/>
              </a:rPr>
              <a:t>broad range of intermediaries shall be addressed that are able to address the financing gap for MSMEs in the target countries by providing innovative financing solutions. Such intermediaries are expected to include but not be limited to the following:</a:t>
            </a:r>
            <a:endParaRPr lang="de-DE" sz="1800" dirty="0">
              <a:effectLst/>
              <a:latin typeface="Times New Roman" panose="02020603050405020304" pitchFamily="18" charset="0"/>
              <a:ea typeface="Times New Roman" panose="02020603050405020304" pitchFamily="18" charset="0"/>
            </a:endParaRPr>
          </a:p>
          <a:p>
            <a:pPr marL="0" indent="0" algn="just">
              <a:buNone/>
            </a:pPr>
            <a:r>
              <a:rPr lang="en-GB" sz="1800" dirty="0">
                <a:effectLst/>
                <a:latin typeface="Arial" panose="020B060402020202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Local Financial Institutions</a:t>
            </a:r>
            <a:endParaRPr lang="de-DE"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Non-Bank Financial Institutions</a:t>
            </a:r>
            <a:endParaRPr lang="de-DE"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Guarantors</a:t>
            </a:r>
            <a:endParaRPr lang="de-DE"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Factoring Companies</a:t>
            </a:r>
            <a:endParaRPr lang="de-DE"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Leasing Companies</a:t>
            </a:r>
            <a:endParaRPr lang="de-DE"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err="1">
                <a:effectLst/>
                <a:latin typeface="Arial" panose="020B0604020202020204" pitchFamily="34" charset="0"/>
                <a:ea typeface="Calibri" panose="020F0502020204030204" pitchFamily="34" charset="0"/>
              </a:rPr>
              <a:t>Fintechs</a:t>
            </a:r>
            <a:endParaRPr lang="de-DE"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Venture Capital Funds</a:t>
            </a:r>
            <a:endParaRPr lang="de-DE"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Mobile Network Operators</a:t>
            </a:r>
            <a:endParaRPr lang="de-DE"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Cooperatives</a:t>
            </a:r>
            <a:endParaRPr lang="de-DE"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effectLst/>
                <a:latin typeface="Arial" panose="020B0604020202020204" pitchFamily="34" charset="0"/>
                <a:ea typeface="Calibri" panose="020F0502020204030204" pitchFamily="34" charset="0"/>
              </a:rPr>
              <a:t>Large Corporates</a:t>
            </a:r>
          </a:p>
          <a:p>
            <a:pPr marL="342900" lvl="0" indent="-342900" algn="just">
              <a:buFont typeface="Symbol" panose="05050102010706020507" pitchFamily="18" charset="2"/>
              <a:buChar char=""/>
            </a:pPr>
            <a:endParaRPr lang="en-GB" sz="1800" dirty="0">
              <a:effectLst/>
              <a:latin typeface="Arial" panose="020B0604020202020204" pitchFamily="34" charset="0"/>
              <a:ea typeface="Calibri" panose="020F0502020204030204" pitchFamily="34" charset="0"/>
            </a:endParaRPr>
          </a:p>
          <a:p>
            <a:pPr marL="0" indent="0" algn="just">
              <a:buNone/>
            </a:pPr>
            <a:r>
              <a:rPr lang="en-US" sz="1800" dirty="0">
                <a:effectLst/>
                <a:latin typeface="Arial" panose="020B0604020202020204" pitchFamily="34" charset="0"/>
                <a:ea typeface="Times New Roman" panose="02020603050405020304" pitchFamily="18" charset="0"/>
              </a:rPr>
              <a:t>Credit guarantee schemes (“CGSs”) are used in many countries to increase the risk appetite of finance providers serving MSMEs and have demonstrable success in improving their access to finance. According to World Bank research, existing CGSs have been set up to provide a limited number of products and to work almost exclusively with incumbent finance providers. This constrained ability to innovate or evolve (e.g. provide guarantees to non-traditional finance providers such as </a:t>
            </a:r>
            <a:r>
              <a:rPr lang="en-US" sz="1800" dirty="0" err="1">
                <a:effectLst/>
                <a:latin typeface="Arial" panose="020B0604020202020204" pitchFamily="34" charset="0"/>
                <a:ea typeface="Times New Roman" panose="02020603050405020304" pitchFamily="18" charset="0"/>
              </a:rPr>
              <a:t>FinTechs</a:t>
            </a:r>
            <a:r>
              <a:rPr lang="en-US" sz="1800" dirty="0">
                <a:effectLst/>
                <a:latin typeface="Arial" panose="020B0604020202020204" pitchFamily="34" charset="0"/>
                <a:ea typeface="Times New Roman" panose="02020603050405020304" pitchFamily="18" charset="0"/>
              </a:rPr>
              <a:t>) has capped their ongoing impact. </a:t>
            </a:r>
            <a:r>
              <a:rPr lang="en-US" sz="1800" dirty="0" err="1">
                <a:effectLst/>
                <a:latin typeface="Arial" panose="020B0604020202020204" pitchFamily="34" charset="0"/>
                <a:ea typeface="Times New Roman" panose="02020603050405020304" pitchFamily="18" charset="0"/>
              </a:rPr>
              <a:t>KfW</a:t>
            </a:r>
            <a:r>
              <a:rPr lang="en-US" sz="1800" dirty="0">
                <a:effectLst/>
                <a:latin typeface="Arial" panose="020B0604020202020204" pitchFamily="34" charset="0"/>
                <a:ea typeface="Times New Roman" panose="02020603050405020304" pitchFamily="18" charset="0"/>
              </a:rPr>
              <a:t>, given its extensive experience of developing financing solutions to support MSMEs globally, has the idea to set up a regional credit guarantee vehicle which will be “solution focused” rather than “product focused” as prevalent in existing CGSs and which will have the flexibility to explore innovative financing solutions for MSMEs being provided not just by traditional finance providers but also alternative finance providers in DG NEAR geographies and to help them scale or become scalable. </a:t>
            </a:r>
            <a:endParaRPr lang="de-DE"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marL="0" lvl="0" indent="0" algn="just">
              <a:buFont typeface="Symbol" panose="05050102010706020507" pitchFamily="18" charset="2"/>
              <a:buNone/>
            </a:pPr>
            <a:endParaRPr lang="de-DE" sz="1800" dirty="0">
              <a:effectLst/>
              <a:latin typeface="Calibri" panose="020F0502020204030204" pitchFamily="34" charset="0"/>
              <a:ea typeface="Calibri" panose="020F0502020204030204" pitchFamily="34" charset="0"/>
            </a:endParaRPr>
          </a:p>
          <a:p>
            <a:endParaRPr lang="de-DE" dirty="0"/>
          </a:p>
        </p:txBody>
      </p:sp>
      <p:sp>
        <p:nvSpPr>
          <p:cNvPr id="4" name="Foliennummernplatzhalter 3"/>
          <p:cNvSpPr>
            <a:spLocks noGrp="1"/>
          </p:cNvSpPr>
          <p:nvPr>
            <p:ph type="sldNum" sz="quarter" idx="5"/>
          </p:nvPr>
        </p:nvSpPr>
        <p:spPr/>
        <p:txBody>
          <a:bodyPr/>
          <a:lstStyle/>
          <a:p>
            <a:fld id="{8BE94A0B-B183-45F9-8022-C2EDCC55F51C}" type="slidenum">
              <a:rPr lang="de-DE" smtClean="0"/>
              <a:t>6</a:t>
            </a:fld>
            <a:endParaRPr lang="de-DE"/>
          </a:p>
        </p:txBody>
      </p:sp>
    </p:spTree>
    <p:extLst>
      <p:ext uri="{BB962C8B-B14F-4D97-AF65-F5344CB8AC3E}">
        <p14:creationId xmlns:p14="http://schemas.microsoft.com/office/powerpoint/2010/main" val="1574922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Elevated risks during crisis</a:t>
            </a:r>
            <a:r>
              <a:rPr lang="en-US" dirty="0"/>
              <a:t>:</a:t>
            </a:r>
          </a:p>
          <a:p>
            <a:pPr lvl="1">
              <a:buFont typeface="Wingdings" panose="05000000000000000000" pitchFamily="2" charset="2"/>
              <a:buChar char="Ø"/>
            </a:pPr>
            <a:r>
              <a:rPr lang="en-US" dirty="0"/>
              <a:t>SME Over-Indebtedness, Moral Hazard Associated with Increased Coverage, “Do no harm” (broad structure)</a:t>
            </a:r>
          </a:p>
          <a:p>
            <a:r>
              <a:rPr lang="en-US" dirty="0"/>
              <a:t>CGFs function as a </a:t>
            </a:r>
            <a:r>
              <a:rPr lang="en-US" b="1" dirty="0"/>
              <a:t>countercyclical instrument/institution </a:t>
            </a:r>
            <a:r>
              <a:rPr lang="en-US" dirty="0"/>
              <a:t>to crisis:</a:t>
            </a:r>
          </a:p>
          <a:p>
            <a:pPr lvl="1">
              <a:buFont typeface="Wingdings" panose="05000000000000000000" pitchFamily="2" charset="2"/>
              <a:buChar char="Ø"/>
            </a:pPr>
            <a:r>
              <a:rPr lang="en-US" dirty="0"/>
              <a:t>During economic shock, fragile banks are enabled to conduct new business (for new loans)</a:t>
            </a:r>
          </a:p>
          <a:p>
            <a:pPr lvl="1">
              <a:buFont typeface="Wingdings" panose="05000000000000000000" pitchFamily="2" charset="2"/>
              <a:buChar char="Ø"/>
            </a:pPr>
            <a:r>
              <a:rPr lang="en-US" dirty="0"/>
              <a:t>Application of Guarantees to existing loans or loan restructuring releases pressure of defaults</a:t>
            </a:r>
          </a:p>
          <a:p>
            <a:r>
              <a:rPr lang="en-US" b="1" dirty="0"/>
              <a:t>(M)SME Support: </a:t>
            </a:r>
            <a:r>
              <a:rPr lang="en-US" dirty="0"/>
              <a:t>Providing guarantees to new loans for working capital helps to mitigate risk of insolvencies and thus</a:t>
            </a:r>
          </a:p>
          <a:p>
            <a:pPr lvl="1">
              <a:buFont typeface="Wingdings" panose="05000000000000000000" pitchFamily="2" charset="2"/>
              <a:buChar char="Ø"/>
            </a:pPr>
            <a:r>
              <a:rPr lang="en-US" dirty="0"/>
              <a:t>generates employment, improves income and addresses trade deficit and contributes to GDP</a:t>
            </a:r>
          </a:p>
          <a:p>
            <a:pPr lvl="1">
              <a:buFont typeface="Wingdings" panose="05000000000000000000" pitchFamily="2" charset="2"/>
              <a:buChar char="Ø"/>
            </a:pPr>
            <a:r>
              <a:rPr lang="en-US" dirty="0"/>
              <a:t>It is important to quickly scale up CGF’s staff capacities with particular regard for risk monitoring during crisis</a:t>
            </a:r>
          </a:p>
          <a:p>
            <a:pPr lvl="1">
              <a:buFont typeface="Wingdings" panose="05000000000000000000" pitchFamily="2" charset="2"/>
              <a:buChar char="Ø"/>
            </a:pPr>
            <a:r>
              <a:rPr lang="en-US" dirty="0"/>
              <a:t>Consultants &amp; “Train the Trainers”-approach/concept is required</a:t>
            </a:r>
          </a:p>
          <a:p>
            <a:endParaRPr lang="de-DE" dirty="0"/>
          </a:p>
        </p:txBody>
      </p:sp>
      <p:sp>
        <p:nvSpPr>
          <p:cNvPr id="4" name="Foliennummernplatzhalter 3"/>
          <p:cNvSpPr>
            <a:spLocks noGrp="1"/>
          </p:cNvSpPr>
          <p:nvPr>
            <p:ph type="sldNum" sz="quarter" idx="5"/>
          </p:nvPr>
        </p:nvSpPr>
        <p:spPr/>
        <p:txBody>
          <a:bodyPr/>
          <a:lstStyle/>
          <a:p>
            <a:fld id="{8BE94A0B-B183-45F9-8022-C2EDCC55F51C}" type="slidenum">
              <a:rPr lang="de-DE" smtClean="0"/>
              <a:t>8</a:t>
            </a:fld>
            <a:endParaRPr lang="de-DE"/>
          </a:p>
        </p:txBody>
      </p:sp>
    </p:spTree>
    <p:extLst>
      <p:ext uri="{BB962C8B-B14F-4D97-AF65-F5344CB8AC3E}">
        <p14:creationId xmlns:p14="http://schemas.microsoft.com/office/powerpoint/2010/main" val="3512868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en-US" sz="1800" u="sng" dirty="0">
                <a:effectLst/>
                <a:latin typeface="Arial" panose="020B0604020202020204" pitchFamily="34" charset="0"/>
                <a:ea typeface="Times New Roman" panose="02020603050405020304" pitchFamily="18" charset="0"/>
              </a:rPr>
              <a:t>Background</a:t>
            </a:r>
            <a:r>
              <a:rPr lang="en-US" sz="1800" dirty="0">
                <a:effectLst/>
                <a:latin typeface="Arial" panose="020B0604020202020204" pitchFamily="34" charset="0"/>
                <a:ea typeface="Times New Roman" panose="02020603050405020304" pitchFamily="18" charset="0"/>
              </a:rPr>
              <a:t>: Multiple World Bank studies </a:t>
            </a:r>
            <a:r>
              <a:rPr lang="en-US" sz="1800" dirty="0" err="1">
                <a:effectLst/>
                <a:latin typeface="Arial" panose="020B0604020202020204" pitchFamily="34" charset="0"/>
                <a:ea typeface="Times New Roman" panose="02020603050405020304" pitchFamily="18" charset="0"/>
              </a:rPr>
              <a:t>emphasise</a:t>
            </a:r>
            <a:r>
              <a:rPr lang="en-US" sz="1800" dirty="0">
                <a:effectLst/>
                <a:latin typeface="Arial" panose="020B0604020202020204" pitchFamily="34" charset="0"/>
                <a:ea typeface="Times New Roman" panose="02020603050405020304" pitchFamily="18" charset="0"/>
              </a:rPr>
              <a:t> the importance of the Micro, Small, Medium Enterprises (MSME) sector in terms of its contribution to GDP and employment generation, particularly in emerging economies. These considerations apply fully to the MENA Region. Indeed, MSMEs dominate the business landscape and contribute overwhelmingly to employment creation and economic activity across the region, often</a:t>
            </a:r>
            <a:r>
              <a:rPr lang="en-GB" sz="1800" dirty="0">
                <a:effectLst/>
                <a:latin typeface="Arial" panose="020B0604020202020204" pitchFamily="34" charset="0"/>
                <a:ea typeface="Times New Roman" panose="02020603050405020304" pitchFamily="18" charset="0"/>
              </a:rPr>
              <a:t> accounting for over 90 % of all private enterprises. </a:t>
            </a:r>
            <a:r>
              <a:rPr lang="en-US" sz="1800" dirty="0">
                <a:effectLst/>
                <a:latin typeface="Arial" panose="020B0604020202020204" pitchFamily="34" charset="0"/>
                <a:ea typeface="Times New Roman" panose="02020603050405020304" pitchFamily="18" charset="0"/>
              </a:rPr>
              <a:t>Against this background, MSMEs have an instrumental role to play in the context of economic recovery after the COVID-19 pandemic, which has disproportionately affected their activity. This is especially true with the current high unemployment situation in many countries, especially among vulnerable groups such as women and youth. In addition, given their central role in the societies and economies of the target region, it is expected that MSME will play a crucial role to absorb/mitigate potential negative socio-economic effects.  </a:t>
            </a:r>
            <a:endParaRPr lang="de-DE" sz="1800" dirty="0">
              <a:effectLst/>
              <a:latin typeface="Times New Roman" panose="02020603050405020304" pitchFamily="18" charset="0"/>
              <a:ea typeface="Times New Roman" panose="02020603050405020304" pitchFamily="18" charset="0"/>
            </a:endParaRPr>
          </a:p>
          <a:p>
            <a:pPr algn="just"/>
            <a:endParaRPr lang="de-DE"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Times New Roman" panose="02020603050405020304" pitchFamily="18" charset="0"/>
              </a:rPr>
              <a:t>Despite their fundamental role in employment creation and economic activity, access to finance remains a major constraint for MSMEs in the target region. </a:t>
            </a:r>
            <a:r>
              <a:rPr lang="en-US" sz="1800" b="1" dirty="0">
                <a:effectLst/>
                <a:latin typeface="Arial" panose="020B0604020202020204" pitchFamily="34" charset="0"/>
                <a:ea typeface="Times New Roman" panose="02020603050405020304" pitchFamily="18" charset="0"/>
              </a:rPr>
              <a:t>Lack of access to finance </a:t>
            </a:r>
            <a:r>
              <a:rPr lang="en-US" sz="1800" dirty="0">
                <a:effectLst/>
                <a:latin typeface="Arial" panose="020B0604020202020204" pitchFamily="34" charset="0"/>
                <a:ea typeface="Times New Roman" panose="02020603050405020304" pitchFamily="18" charset="0"/>
              </a:rPr>
              <a:t>hinders MSME sector growth, which ultimately also holds back employment creation in the region.</a:t>
            </a:r>
            <a:endParaRPr lang="de-DE" sz="1800" dirty="0">
              <a:effectLst/>
              <a:latin typeface="Times New Roman" panose="02020603050405020304" pitchFamily="18" charset="0"/>
              <a:ea typeface="Times New Roman" panose="02020603050405020304" pitchFamily="18" charset="0"/>
            </a:endParaRPr>
          </a:p>
          <a:p>
            <a:pPr algn="just"/>
            <a:endParaRPr lang="de-DE" sz="1800" dirty="0">
              <a:effectLst/>
              <a:latin typeface="Times New Roman" panose="02020603050405020304" pitchFamily="18" charset="0"/>
              <a:ea typeface="Times New Roman" panose="02020603050405020304" pitchFamily="18" charset="0"/>
            </a:endParaRPr>
          </a:p>
          <a:p>
            <a:pPr algn="just"/>
            <a:r>
              <a:rPr lang="en-US" sz="1800" dirty="0">
                <a:effectLst/>
                <a:latin typeface="Arial" panose="020B0604020202020204" pitchFamily="34" charset="0"/>
                <a:ea typeface="Times New Roman" panose="02020603050405020304" pitchFamily="18" charset="0"/>
              </a:rPr>
              <a:t>According to research carried out by the Vienna Initiative (whose membership includes the European Union, World Bank, and International Monetary Fund), incumbent finance providers are usually reluctant to extend </a:t>
            </a:r>
            <a:r>
              <a:rPr lang="en-US" sz="1800" b="1" dirty="0" err="1">
                <a:effectLst/>
                <a:latin typeface="Arial" panose="020B0604020202020204" pitchFamily="34" charset="0"/>
                <a:ea typeface="Times New Roman" panose="02020603050405020304" pitchFamily="18" charset="0"/>
              </a:rPr>
              <a:t>uncollateralised</a:t>
            </a:r>
            <a:r>
              <a:rPr lang="en-US" sz="1800" b="1" dirty="0">
                <a:effectLst/>
                <a:latin typeface="Arial" panose="020B0604020202020204" pitchFamily="34" charset="0"/>
                <a:ea typeface="Times New Roman" panose="02020603050405020304" pitchFamily="18" charset="0"/>
              </a:rPr>
              <a:t> credit to MSMEs, even at high interest rates and with a solid business case, in part because of the high costs of obtaining adequate information on the true credit quality of small, young companies. Therefore, the probability of default is often perceived as higher than it actually is. </a:t>
            </a:r>
            <a:r>
              <a:rPr lang="en-US" sz="1800" dirty="0">
                <a:effectLst/>
                <a:latin typeface="Arial" panose="020B0604020202020204" pitchFamily="34" charset="0"/>
                <a:ea typeface="Times New Roman" panose="02020603050405020304" pitchFamily="18" charset="0"/>
              </a:rPr>
              <a:t>Also, many of these </a:t>
            </a:r>
            <a:r>
              <a:rPr lang="en-US" sz="1800" b="1" dirty="0">
                <a:effectLst/>
                <a:latin typeface="Arial" panose="020B0604020202020204" pitchFamily="34" charset="0"/>
                <a:ea typeface="Times New Roman" panose="02020603050405020304" pitchFamily="18" charset="0"/>
              </a:rPr>
              <a:t>MSMEs do not have the necessary amount and type of assets that could serve as collateral </a:t>
            </a:r>
            <a:r>
              <a:rPr lang="en-US" sz="1800" dirty="0">
                <a:effectLst/>
                <a:latin typeface="Arial" panose="020B0604020202020204" pitchFamily="34" charset="0"/>
                <a:ea typeface="Times New Roman" panose="02020603050405020304" pitchFamily="18" charset="0"/>
              </a:rPr>
              <a:t>for the loan. This reflects the low-risk appetite and cautious approach.</a:t>
            </a:r>
            <a:endParaRPr lang="de-DE" sz="1800" dirty="0">
              <a:effectLst/>
              <a:latin typeface="Times New Roman" panose="02020603050405020304" pitchFamily="18" charset="0"/>
              <a:ea typeface="Times New Roman" panose="02020603050405020304" pitchFamily="18" charset="0"/>
            </a:endParaRPr>
          </a:p>
          <a:p>
            <a:pPr algn="just"/>
            <a:endParaRPr lang="de-DE" dirty="0"/>
          </a:p>
        </p:txBody>
      </p:sp>
      <p:sp>
        <p:nvSpPr>
          <p:cNvPr id="4" name="Foliennummernplatzhalter 3"/>
          <p:cNvSpPr>
            <a:spLocks noGrp="1"/>
          </p:cNvSpPr>
          <p:nvPr>
            <p:ph type="sldNum" sz="quarter" idx="5"/>
          </p:nvPr>
        </p:nvSpPr>
        <p:spPr/>
        <p:txBody>
          <a:bodyPr/>
          <a:lstStyle/>
          <a:p>
            <a:fld id="{8BE94A0B-B183-45F9-8022-C2EDCC55F51C}" type="slidenum">
              <a:rPr lang="de-DE" smtClean="0"/>
              <a:t>9</a:t>
            </a:fld>
            <a:endParaRPr lang="de-DE"/>
          </a:p>
        </p:txBody>
      </p:sp>
    </p:spTree>
    <p:extLst>
      <p:ext uri="{BB962C8B-B14F-4D97-AF65-F5344CB8AC3E}">
        <p14:creationId xmlns:p14="http://schemas.microsoft.com/office/powerpoint/2010/main" val="287222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Building of trust and reputation of guarantee mechanisms have underlying premisses</a:t>
            </a:r>
          </a:p>
          <a:p>
            <a:pPr lvl="1">
              <a:buFont typeface="Wingdings" panose="05000000000000000000" pitchFamily="2" charset="2"/>
              <a:buChar char="Ø"/>
            </a:pPr>
            <a:r>
              <a:rPr lang="en-GB" dirty="0"/>
              <a:t>Establishment of the CGF within the country specific context as a long-term partner</a:t>
            </a:r>
          </a:p>
          <a:p>
            <a:pPr lvl="1">
              <a:buFont typeface="Wingdings" panose="05000000000000000000" pitchFamily="2" charset="2"/>
              <a:buChar char="Ø"/>
            </a:pPr>
            <a:r>
              <a:rPr lang="en-GB" dirty="0"/>
              <a:t>Recognition or Perception of CGF as an institutionalized partner</a:t>
            </a:r>
          </a:p>
          <a:p>
            <a:pPr lvl="1">
              <a:buFont typeface="Wingdings" panose="05000000000000000000" pitchFamily="2" charset="2"/>
              <a:buChar char="Ø"/>
            </a:pPr>
            <a:r>
              <a:rPr lang="en-GB" dirty="0"/>
              <a:t>internationally recognized approach concerning facilitation of guarantees</a:t>
            </a:r>
          </a:p>
          <a:p>
            <a:pPr lvl="1">
              <a:buFont typeface="Wingdings" panose="05000000000000000000" pitchFamily="2" charset="2"/>
              <a:buChar char="Ø"/>
            </a:pPr>
            <a:r>
              <a:rPr lang="en-GB" dirty="0"/>
              <a:t>Good practice including reliability and efficiency criteria (reliable and swift banking process)</a:t>
            </a:r>
          </a:p>
          <a:p>
            <a:r>
              <a:rPr lang="en-GB" dirty="0"/>
              <a:t>Reputational assistance can be offered through/by the regulating authority/institution (i.e. and endorsement of the corresponding CGF by the country-specific CB)</a:t>
            </a:r>
          </a:p>
          <a:p>
            <a:r>
              <a:rPr lang="en-GB" dirty="0"/>
              <a:t>Process is multidimensional because it can involve cooperation and multiple actors, partnerships of the CGF with other sectoral actors and better product development </a:t>
            </a:r>
          </a:p>
          <a:p>
            <a:pPr lvl="1">
              <a:buFont typeface="Wingdings" panose="05000000000000000000" pitchFamily="2" charset="2"/>
              <a:buChar char="Ø"/>
            </a:pPr>
            <a:r>
              <a:rPr lang="en-GB" dirty="0"/>
              <a:t>Ensures overall advancement of the financial sector and ensuring guarantee mechanism availability for SMEs</a:t>
            </a:r>
          </a:p>
          <a:p>
            <a:pPr marL="0" indent="0">
              <a:buNone/>
            </a:pPr>
            <a:endParaRPr lang="en-GB" dirty="0"/>
          </a:p>
          <a:p>
            <a:pPr marL="0" indent="0">
              <a:buNone/>
            </a:pPr>
            <a:endParaRPr lang="en-GB" dirty="0"/>
          </a:p>
          <a:p>
            <a:r>
              <a:rPr lang="en-GB" dirty="0"/>
              <a:t>For those reasons, </a:t>
            </a:r>
            <a:r>
              <a:rPr lang="en-GB" dirty="0" err="1"/>
              <a:t>KfW</a:t>
            </a:r>
            <a:r>
              <a:rPr lang="en-GB" dirty="0"/>
              <a:t> complements the main undertaking of a project with an accompanying measure that usually includes </a:t>
            </a:r>
          </a:p>
          <a:p>
            <a:pPr lvl="1"/>
            <a:r>
              <a:rPr lang="en-GB" dirty="0"/>
              <a:t>capacity building (</a:t>
            </a:r>
            <a:r>
              <a:rPr lang="en-US" dirty="0"/>
              <a:t>introduction of policies and procedures and adjustments)</a:t>
            </a:r>
            <a:endParaRPr lang="en-GB" dirty="0"/>
          </a:p>
          <a:p>
            <a:pPr lvl="1"/>
            <a:r>
              <a:rPr lang="en-US" dirty="0"/>
              <a:t>support concerning the operationalization of the CGF (establishing adequate reporting standards, guarantee utilization etc.)</a:t>
            </a:r>
          </a:p>
          <a:p>
            <a:endParaRPr lang="en-GB" dirty="0"/>
          </a:p>
          <a:p>
            <a:endParaRPr lang="de-DE" dirty="0"/>
          </a:p>
        </p:txBody>
      </p:sp>
      <p:sp>
        <p:nvSpPr>
          <p:cNvPr id="4" name="Foliennummernplatzhalter 3"/>
          <p:cNvSpPr>
            <a:spLocks noGrp="1"/>
          </p:cNvSpPr>
          <p:nvPr>
            <p:ph type="sldNum" sz="quarter" idx="5"/>
          </p:nvPr>
        </p:nvSpPr>
        <p:spPr/>
        <p:txBody>
          <a:bodyPr/>
          <a:lstStyle/>
          <a:p>
            <a:fld id="{8BE94A0B-B183-45F9-8022-C2EDCC55F51C}" type="slidenum">
              <a:rPr lang="de-DE" smtClean="0"/>
              <a:t>10</a:t>
            </a:fld>
            <a:endParaRPr lang="de-DE"/>
          </a:p>
        </p:txBody>
      </p:sp>
    </p:spTree>
    <p:extLst>
      <p:ext uri="{BB962C8B-B14F-4D97-AF65-F5344CB8AC3E}">
        <p14:creationId xmlns:p14="http://schemas.microsoft.com/office/powerpoint/2010/main" val="2914149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7" name="Grafik 16" descr="View of the KfW buildings in Frankfurt. In the background the Frankfurt skyline">
            <a:extLst>
              <a:ext uri="{FF2B5EF4-FFF2-40B4-BE49-F238E27FC236}">
                <a16:creationId xmlns:a16="http://schemas.microsoft.com/office/drawing/2014/main" id="{7E00EA9F-C91D-42E9-B8DD-903EA565D85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88" t="10407" r="1248" b="10245"/>
          <a:stretch/>
        </p:blipFill>
        <p:spPr>
          <a:xfrm>
            <a:off x="0" y="0"/>
            <a:ext cx="10728325" cy="6034088"/>
          </a:xfrm>
          <a:prstGeom prst="rect">
            <a:avLst/>
          </a:prstGeom>
        </p:spPr>
      </p:pic>
      <p:sp>
        <p:nvSpPr>
          <p:cNvPr id="16" name="Grafik 5">
            <a:extLst>
              <a:ext uri="{FF2B5EF4-FFF2-40B4-BE49-F238E27FC236}">
                <a16:creationId xmlns:a16="http://schemas.microsoft.com/office/drawing/2014/main" id="{C0D7F2F8-4A41-4A19-A5E7-43913E77378B}"/>
              </a:ext>
              <a:ext uri="{C183D7F6-B498-43B3-948B-1728B52AA6E4}">
                <adec:decorative xmlns:adec="http://schemas.microsoft.com/office/drawing/2017/decorative" val="1"/>
              </a:ext>
            </a:extLst>
          </p:cNvPr>
          <p:cNvSpPr/>
          <p:nvPr userDrawn="1"/>
        </p:nvSpPr>
        <p:spPr>
          <a:xfrm>
            <a:off x="-1" y="0"/>
            <a:ext cx="6688377" cy="6034088"/>
          </a:xfrm>
          <a:custGeom>
            <a:avLst/>
            <a:gdLst>
              <a:gd name="connsiteX0" fmla="*/ 6429656 w 6695044"/>
              <a:gd name="connsiteY0" fmla="*/ 2325359 h 6034088"/>
              <a:gd name="connsiteX1" fmla="*/ 4846825 w 6695044"/>
              <a:gd name="connsiteY1" fmla="*/ 116212 h 6034088"/>
              <a:gd name="connsiteX2" fmla="*/ 4746257 w 6695044"/>
              <a:gd name="connsiteY2" fmla="*/ 0 h 6034088"/>
              <a:gd name="connsiteX3" fmla="*/ 0 w 6695044"/>
              <a:gd name="connsiteY3" fmla="*/ 0 h 6034088"/>
              <a:gd name="connsiteX4" fmla="*/ 0 w 6695044"/>
              <a:gd name="connsiteY4" fmla="*/ 6034088 h 6034088"/>
              <a:gd name="connsiteX5" fmla="*/ 4715528 w 6695044"/>
              <a:gd name="connsiteY5" fmla="*/ 6034088 h 6034088"/>
              <a:gd name="connsiteX6" fmla="*/ 4808833 w 6695044"/>
              <a:gd name="connsiteY6" fmla="*/ 5917317 h 6034088"/>
              <a:gd name="connsiteX7" fmla="*/ 6429656 w 6695044"/>
              <a:gd name="connsiteY7" fmla="*/ 3652300 h 6034088"/>
              <a:gd name="connsiteX8" fmla="*/ 6695044 w 6695044"/>
              <a:gd name="connsiteY8" fmla="*/ 2950557 h 6034088"/>
              <a:gd name="connsiteX9" fmla="*/ 6429656 w 6695044"/>
              <a:gd name="connsiteY9" fmla="*/ 2325359 h 603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5044" h="6034088">
                <a:moveTo>
                  <a:pt x="6429656" y="2325359"/>
                </a:moveTo>
                <a:lnTo>
                  <a:pt x="4846825" y="116212"/>
                </a:lnTo>
                <a:cubicBezTo>
                  <a:pt x="4812185" y="70398"/>
                  <a:pt x="4779221" y="31847"/>
                  <a:pt x="4746257" y="0"/>
                </a:cubicBezTo>
                <a:lnTo>
                  <a:pt x="0" y="0"/>
                </a:lnTo>
                <a:lnTo>
                  <a:pt x="0" y="6034088"/>
                </a:lnTo>
                <a:lnTo>
                  <a:pt x="4715528" y="6034088"/>
                </a:lnTo>
                <a:cubicBezTo>
                  <a:pt x="4746257" y="6001683"/>
                  <a:pt x="4776428" y="5963132"/>
                  <a:pt x="4808833" y="5917317"/>
                </a:cubicBezTo>
                <a:lnTo>
                  <a:pt x="6429656" y="3652300"/>
                </a:lnTo>
                <a:cubicBezTo>
                  <a:pt x="6628557" y="3377413"/>
                  <a:pt x="6695044" y="3258966"/>
                  <a:pt x="6695044" y="2950557"/>
                </a:cubicBezTo>
                <a:cubicBezTo>
                  <a:pt x="6695044" y="2719251"/>
                  <a:pt x="6609561" y="2552196"/>
                  <a:pt x="6429656" y="2325359"/>
                </a:cubicBezTo>
                <a:close/>
              </a:path>
            </a:pathLst>
          </a:custGeom>
          <a:solidFill>
            <a:srgbClr val="FFFFFF">
              <a:alpha val="94902"/>
            </a:srgbClr>
          </a:solidFill>
          <a:ln w="5586" cap="flat">
            <a:noFill/>
            <a:prstDash val="solid"/>
            <a:miter/>
          </a:ln>
        </p:spPr>
        <p:txBody>
          <a:bodyPr rtlCol="0" anchor="ctr"/>
          <a:lstStyle/>
          <a:p>
            <a:endParaRPr lang="en-GB" noProof="0" dirty="0"/>
          </a:p>
        </p:txBody>
      </p:sp>
      <p:sp>
        <p:nvSpPr>
          <p:cNvPr id="2" name="Titel 1">
            <a:extLst>
              <a:ext uri="{FF2B5EF4-FFF2-40B4-BE49-F238E27FC236}">
                <a16:creationId xmlns:a16="http://schemas.microsoft.com/office/drawing/2014/main" id="{B0753127-A316-4DEA-A243-37CD08025AE0}"/>
              </a:ext>
            </a:extLst>
          </p:cNvPr>
          <p:cNvSpPr>
            <a:spLocks noGrp="1"/>
          </p:cNvSpPr>
          <p:nvPr>
            <p:ph type="ctrTitle" hasCustomPrompt="1"/>
          </p:nvPr>
        </p:nvSpPr>
        <p:spPr bwMode="gray">
          <a:xfrm>
            <a:off x="360363" y="2610396"/>
            <a:ext cx="6047915" cy="1471737"/>
          </a:xfrm>
        </p:spPr>
        <p:txBody>
          <a:bodyPr anchor="t"/>
          <a:lstStyle>
            <a:lvl1pPr marL="0" indent="648000" algn="l">
              <a:defRPr sz="3600" b="1"/>
            </a:lvl1pPr>
          </a:lstStyle>
          <a:p>
            <a:r>
              <a:rPr lang="en-GB" noProof="0" dirty="0"/>
              <a:t>Headline</a:t>
            </a:r>
          </a:p>
        </p:txBody>
      </p:sp>
      <p:sp>
        <p:nvSpPr>
          <p:cNvPr id="3" name="Untertitel 2">
            <a:extLst>
              <a:ext uri="{FF2B5EF4-FFF2-40B4-BE49-F238E27FC236}">
                <a16:creationId xmlns:a16="http://schemas.microsoft.com/office/drawing/2014/main" id="{50D01F54-E3E9-4D6D-94DD-FB5979320586}"/>
              </a:ext>
            </a:extLst>
          </p:cNvPr>
          <p:cNvSpPr>
            <a:spLocks noGrp="1"/>
          </p:cNvSpPr>
          <p:nvPr>
            <p:ph type="subTitle" idx="1" hasCustomPrompt="1"/>
          </p:nvPr>
        </p:nvSpPr>
        <p:spPr bwMode="gray">
          <a:xfrm>
            <a:off x="360364" y="4236347"/>
            <a:ext cx="4895850" cy="548909"/>
          </a:xfrm>
        </p:spPr>
        <p:txBody>
          <a:bodyPr/>
          <a:lstStyle>
            <a:lvl1pPr marL="0" indent="0" algn="l">
              <a:lnSpc>
                <a:spcPct val="11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Division</a:t>
            </a:r>
            <a:br>
              <a:rPr lang="en-GB" noProof="0" dirty="0"/>
            </a:br>
            <a:r>
              <a:rPr lang="en-GB" noProof="0" dirty="0"/>
              <a:t>Location, xx Month Year</a:t>
            </a:r>
          </a:p>
        </p:txBody>
      </p:sp>
      <p:sp>
        <p:nvSpPr>
          <p:cNvPr id="12" name="Freihandform: Form 11">
            <a:extLst>
              <a:ext uri="{FF2B5EF4-FFF2-40B4-BE49-F238E27FC236}">
                <a16:creationId xmlns:a16="http://schemas.microsoft.com/office/drawing/2014/main" id="{78F1F926-E649-454F-8984-7C0E0A4406AB}"/>
              </a:ext>
              <a:ext uri="{C183D7F6-B498-43B3-948B-1728B52AA6E4}">
                <adec:decorative xmlns:adec="http://schemas.microsoft.com/office/drawing/2017/decorative" val="1"/>
              </a:ext>
            </a:extLst>
          </p:cNvPr>
          <p:cNvSpPr>
            <a:spLocks/>
          </p:cNvSpPr>
          <p:nvPr userDrawn="1"/>
        </p:nvSpPr>
        <p:spPr bwMode="gray">
          <a:xfrm>
            <a:off x="363537" y="2683668"/>
            <a:ext cx="572613" cy="357823"/>
          </a:xfrm>
          <a:custGeom>
            <a:avLst/>
            <a:gdLst>
              <a:gd name="connsiteX0" fmla="*/ 379031 w 541108"/>
              <a:gd name="connsiteY0" fmla="*/ 0 h 338136"/>
              <a:gd name="connsiteX1" fmla="*/ 412688 w 541108"/>
              <a:gd name="connsiteY1" fmla="*/ 0 h 338136"/>
              <a:gd name="connsiteX2" fmla="*/ 442287 w 541108"/>
              <a:gd name="connsiteY2" fmla="*/ 13855 h 338136"/>
              <a:gd name="connsiteX3" fmla="*/ 527264 w 541108"/>
              <a:gd name="connsiteY3" fmla="*/ 132460 h 338136"/>
              <a:gd name="connsiteX4" fmla="*/ 541108 w 541108"/>
              <a:gd name="connsiteY4" fmla="*/ 170083 h 338136"/>
              <a:gd name="connsiteX5" fmla="*/ 527264 w 541108"/>
              <a:gd name="connsiteY5" fmla="*/ 204602 h 338136"/>
              <a:gd name="connsiteX6" fmla="*/ 439303 w 541108"/>
              <a:gd name="connsiteY6" fmla="*/ 323326 h 338136"/>
              <a:gd name="connsiteX7" fmla="*/ 409704 w 541108"/>
              <a:gd name="connsiteY7" fmla="*/ 338136 h 338136"/>
              <a:gd name="connsiteX8" fmla="*/ 372228 w 541108"/>
              <a:gd name="connsiteY8" fmla="*/ 338136 h 338136"/>
              <a:gd name="connsiteX9" fmla="*/ 355400 w 541108"/>
              <a:gd name="connsiteY9" fmla="*/ 326312 h 338136"/>
              <a:gd name="connsiteX10" fmla="*/ 361248 w 541108"/>
              <a:gd name="connsiteY10" fmla="*/ 310426 h 338136"/>
              <a:gd name="connsiteX11" fmla="*/ 464008 w 541108"/>
              <a:gd name="connsiteY11" fmla="*/ 171039 h 338136"/>
              <a:gd name="connsiteX12" fmla="*/ 464008 w 541108"/>
              <a:gd name="connsiteY12" fmla="*/ 163156 h 338136"/>
              <a:gd name="connsiteX13" fmla="*/ 369245 w 541108"/>
              <a:gd name="connsiteY13" fmla="*/ 28666 h 338136"/>
              <a:gd name="connsiteX14" fmla="*/ 361248 w 541108"/>
              <a:gd name="connsiteY14" fmla="*/ 12900 h 338136"/>
              <a:gd name="connsiteX15" fmla="*/ 379031 w 541108"/>
              <a:gd name="connsiteY15" fmla="*/ 0 h 338136"/>
              <a:gd name="connsiteX16" fmla="*/ 204120 w 541108"/>
              <a:gd name="connsiteY16" fmla="*/ 0 h 338136"/>
              <a:gd name="connsiteX17" fmla="*/ 237657 w 541108"/>
              <a:gd name="connsiteY17" fmla="*/ 0 h 338136"/>
              <a:gd name="connsiteX18" fmla="*/ 267256 w 541108"/>
              <a:gd name="connsiteY18" fmla="*/ 13855 h 338136"/>
              <a:gd name="connsiteX19" fmla="*/ 352233 w 541108"/>
              <a:gd name="connsiteY19" fmla="*/ 132460 h 338136"/>
              <a:gd name="connsiteX20" fmla="*/ 366077 w 541108"/>
              <a:gd name="connsiteY20" fmla="*/ 170083 h 338136"/>
              <a:gd name="connsiteX21" fmla="*/ 352233 w 541108"/>
              <a:gd name="connsiteY21" fmla="*/ 204602 h 338136"/>
              <a:gd name="connsiteX22" fmla="*/ 264272 w 541108"/>
              <a:gd name="connsiteY22" fmla="*/ 323326 h 338136"/>
              <a:gd name="connsiteX23" fmla="*/ 234673 w 541108"/>
              <a:gd name="connsiteY23" fmla="*/ 338136 h 338136"/>
              <a:gd name="connsiteX24" fmla="*/ 197197 w 541108"/>
              <a:gd name="connsiteY24" fmla="*/ 338136 h 338136"/>
              <a:gd name="connsiteX25" fmla="*/ 180369 w 541108"/>
              <a:gd name="connsiteY25" fmla="*/ 326312 h 338136"/>
              <a:gd name="connsiteX26" fmla="*/ 186337 w 541108"/>
              <a:gd name="connsiteY26" fmla="*/ 310426 h 338136"/>
              <a:gd name="connsiteX27" fmla="*/ 288977 w 541108"/>
              <a:gd name="connsiteY27" fmla="*/ 171039 h 338136"/>
              <a:gd name="connsiteX28" fmla="*/ 288977 w 541108"/>
              <a:gd name="connsiteY28" fmla="*/ 163156 h 338136"/>
              <a:gd name="connsiteX29" fmla="*/ 194214 w 541108"/>
              <a:gd name="connsiteY29" fmla="*/ 28666 h 338136"/>
              <a:gd name="connsiteX30" fmla="*/ 186337 w 541108"/>
              <a:gd name="connsiteY30" fmla="*/ 12900 h 338136"/>
              <a:gd name="connsiteX31" fmla="*/ 204120 w 541108"/>
              <a:gd name="connsiteY31" fmla="*/ 0 h 338136"/>
              <a:gd name="connsiteX32" fmla="*/ 23620 w 541108"/>
              <a:gd name="connsiteY32" fmla="*/ 0 h 338136"/>
              <a:gd name="connsiteX33" fmla="*/ 57260 w 541108"/>
              <a:gd name="connsiteY33" fmla="*/ 0 h 338136"/>
              <a:gd name="connsiteX34" fmla="*/ 86845 w 541108"/>
              <a:gd name="connsiteY34" fmla="*/ 13855 h 338136"/>
              <a:gd name="connsiteX35" fmla="*/ 171781 w 541108"/>
              <a:gd name="connsiteY35" fmla="*/ 132460 h 338136"/>
              <a:gd name="connsiteX36" fmla="*/ 185619 w 541108"/>
              <a:gd name="connsiteY36" fmla="*/ 170083 h 338136"/>
              <a:gd name="connsiteX37" fmla="*/ 171781 w 541108"/>
              <a:gd name="connsiteY37" fmla="*/ 204602 h 338136"/>
              <a:gd name="connsiteX38" fmla="*/ 83863 w 541108"/>
              <a:gd name="connsiteY38" fmla="*/ 323326 h 338136"/>
              <a:gd name="connsiteX39" fmla="*/ 54278 w 541108"/>
              <a:gd name="connsiteY39" fmla="*/ 338136 h 338136"/>
              <a:gd name="connsiteX40" fmla="*/ 16701 w 541108"/>
              <a:gd name="connsiteY40" fmla="*/ 338136 h 338136"/>
              <a:gd name="connsiteX41" fmla="*/ 0 w 541108"/>
              <a:gd name="connsiteY41" fmla="*/ 326312 h 338136"/>
              <a:gd name="connsiteX42" fmla="*/ 5845 w 541108"/>
              <a:gd name="connsiteY42" fmla="*/ 310426 h 338136"/>
              <a:gd name="connsiteX43" fmla="*/ 108556 w 541108"/>
              <a:gd name="connsiteY43" fmla="*/ 171039 h 338136"/>
              <a:gd name="connsiteX44" fmla="*/ 108556 w 541108"/>
              <a:gd name="connsiteY44" fmla="*/ 163156 h 338136"/>
              <a:gd name="connsiteX45" fmla="*/ 13719 w 541108"/>
              <a:gd name="connsiteY45" fmla="*/ 28666 h 338136"/>
              <a:gd name="connsiteX46" fmla="*/ 5845 w 541108"/>
              <a:gd name="connsiteY46" fmla="*/ 12900 h 338136"/>
              <a:gd name="connsiteX47" fmla="*/ 23620 w 541108"/>
              <a:gd name="connsiteY47" fmla="*/ 0 h 33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41108" h="338136">
                <a:moveTo>
                  <a:pt x="379031" y="0"/>
                </a:moveTo>
                <a:lnTo>
                  <a:pt x="412688" y="0"/>
                </a:lnTo>
                <a:cubicBezTo>
                  <a:pt x="426532" y="0"/>
                  <a:pt x="433455" y="2031"/>
                  <a:pt x="442287" y="13855"/>
                </a:cubicBezTo>
                <a:cubicBezTo>
                  <a:pt x="442287" y="13855"/>
                  <a:pt x="442287" y="13855"/>
                  <a:pt x="527264" y="132460"/>
                </a:cubicBezTo>
                <a:cubicBezTo>
                  <a:pt x="539079" y="149301"/>
                  <a:pt x="541108" y="155273"/>
                  <a:pt x="541108" y="170083"/>
                </a:cubicBezTo>
                <a:cubicBezTo>
                  <a:pt x="541108" y="182864"/>
                  <a:pt x="537170" y="191822"/>
                  <a:pt x="527264" y="204602"/>
                </a:cubicBezTo>
                <a:cubicBezTo>
                  <a:pt x="527264" y="204602"/>
                  <a:pt x="527264" y="204602"/>
                  <a:pt x="439303" y="323326"/>
                </a:cubicBezTo>
                <a:cubicBezTo>
                  <a:pt x="431426" y="334195"/>
                  <a:pt x="426532" y="338136"/>
                  <a:pt x="409704" y="338136"/>
                </a:cubicBezTo>
                <a:cubicBezTo>
                  <a:pt x="409704" y="338136"/>
                  <a:pt x="409704" y="338136"/>
                  <a:pt x="372228" y="338136"/>
                </a:cubicBezTo>
                <a:cubicBezTo>
                  <a:pt x="360293" y="338136"/>
                  <a:pt x="355400" y="333120"/>
                  <a:pt x="355400" y="326312"/>
                </a:cubicBezTo>
                <a:cubicBezTo>
                  <a:pt x="355400" y="321295"/>
                  <a:pt x="356355" y="316398"/>
                  <a:pt x="361248" y="310426"/>
                </a:cubicBezTo>
                <a:cubicBezTo>
                  <a:pt x="361248" y="310426"/>
                  <a:pt x="361248" y="310426"/>
                  <a:pt x="464008" y="171039"/>
                </a:cubicBezTo>
                <a:cubicBezTo>
                  <a:pt x="466037" y="168053"/>
                  <a:pt x="466992" y="167097"/>
                  <a:pt x="464008" y="163156"/>
                </a:cubicBezTo>
                <a:cubicBezTo>
                  <a:pt x="464008" y="163156"/>
                  <a:pt x="464008" y="163156"/>
                  <a:pt x="369245" y="28666"/>
                </a:cubicBezTo>
                <a:cubicBezTo>
                  <a:pt x="364232" y="20783"/>
                  <a:pt x="361248" y="15766"/>
                  <a:pt x="361248" y="12900"/>
                </a:cubicBezTo>
                <a:cubicBezTo>
                  <a:pt x="361248" y="3942"/>
                  <a:pt x="367216" y="0"/>
                  <a:pt x="379031" y="0"/>
                </a:cubicBezTo>
                <a:close/>
                <a:moveTo>
                  <a:pt x="204120" y="0"/>
                </a:moveTo>
                <a:lnTo>
                  <a:pt x="237657" y="0"/>
                </a:lnTo>
                <a:cubicBezTo>
                  <a:pt x="251501" y="0"/>
                  <a:pt x="258424" y="2031"/>
                  <a:pt x="267256" y="13855"/>
                </a:cubicBezTo>
                <a:cubicBezTo>
                  <a:pt x="267256" y="13855"/>
                  <a:pt x="267256" y="13855"/>
                  <a:pt x="352233" y="132460"/>
                </a:cubicBezTo>
                <a:cubicBezTo>
                  <a:pt x="364048" y="149301"/>
                  <a:pt x="366077" y="155273"/>
                  <a:pt x="366077" y="170083"/>
                </a:cubicBezTo>
                <a:cubicBezTo>
                  <a:pt x="366077" y="182864"/>
                  <a:pt x="362139" y="191822"/>
                  <a:pt x="352233" y="204602"/>
                </a:cubicBezTo>
                <a:cubicBezTo>
                  <a:pt x="352233" y="204602"/>
                  <a:pt x="352233" y="204602"/>
                  <a:pt x="264272" y="323326"/>
                </a:cubicBezTo>
                <a:cubicBezTo>
                  <a:pt x="256395" y="334195"/>
                  <a:pt x="251501" y="338136"/>
                  <a:pt x="234673" y="338136"/>
                </a:cubicBezTo>
                <a:cubicBezTo>
                  <a:pt x="234673" y="338136"/>
                  <a:pt x="234673" y="338136"/>
                  <a:pt x="197197" y="338136"/>
                </a:cubicBezTo>
                <a:cubicBezTo>
                  <a:pt x="185262" y="338136"/>
                  <a:pt x="180369" y="333120"/>
                  <a:pt x="180369" y="326312"/>
                </a:cubicBezTo>
                <a:cubicBezTo>
                  <a:pt x="180369" y="321295"/>
                  <a:pt x="181324" y="316398"/>
                  <a:pt x="186337" y="310426"/>
                </a:cubicBezTo>
                <a:cubicBezTo>
                  <a:pt x="186337" y="310426"/>
                  <a:pt x="186337" y="310426"/>
                  <a:pt x="288977" y="171039"/>
                </a:cubicBezTo>
                <a:cubicBezTo>
                  <a:pt x="291006" y="168053"/>
                  <a:pt x="291961" y="167097"/>
                  <a:pt x="288977" y="163156"/>
                </a:cubicBezTo>
                <a:cubicBezTo>
                  <a:pt x="288977" y="163156"/>
                  <a:pt x="288977" y="163156"/>
                  <a:pt x="194214" y="28666"/>
                </a:cubicBezTo>
                <a:cubicBezTo>
                  <a:pt x="189201" y="20783"/>
                  <a:pt x="186337" y="15766"/>
                  <a:pt x="186337" y="12900"/>
                </a:cubicBezTo>
                <a:cubicBezTo>
                  <a:pt x="186337" y="3942"/>
                  <a:pt x="192185" y="0"/>
                  <a:pt x="204120" y="0"/>
                </a:cubicBezTo>
                <a:close/>
                <a:moveTo>
                  <a:pt x="23620" y="0"/>
                </a:moveTo>
                <a:lnTo>
                  <a:pt x="57260" y="0"/>
                </a:lnTo>
                <a:cubicBezTo>
                  <a:pt x="70979" y="0"/>
                  <a:pt x="78017" y="2031"/>
                  <a:pt x="86845" y="13855"/>
                </a:cubicBezTo>
                <a:cubicBezTo>
                  <a:pt x="86845" y="13855"/>
                  <a:pt x="86845" y="13855"/>
                  <a:pt x="171781" y="132460"/>
                </a:cubicBezTo>
                <a:cubicBezTo>
                  <a:pt x="183591" y="149301"/>
                  <a:pt x="185619" y="155273"/>
                  <a:pt x="185619" y="170083"/>
                </a:cubicBezTo>
                <a:cubicBezTo>
                  <a:pt x="185619" y="182864"/>
                  <a:pt x="181682" y="191822"/>
                  <a:pt x="171781" y="204602"/>
                </a:cubicBezTo>
                <a:cubicBezTo>
                  <a:pt x="171781" y="204602"/>
                  <a:pt x="171781" y="204602"/>
                  <a:pt x="83863" y="323326"/>
                </a:cubicBezTo>
                <a:cubicBezTo>
                  <a:pt x="75989" y="334195"/>
                  <a:pt x="70979" y="338136"/>
                  <a:pt x="54278" y="338136"/>
                </a:cubicBezTo>
                <a:cubicBezTo>
                  <a:pt x="54278" y="338136"/>
                  <a:pt x="54278" y="338136"/>
                  <a:pt x="16701" y="338136"/>
                </a:cubicBezTo>
                <a:cubicBezTo>
                  <a:pt x="4891" y="338136"/>
                  <a:pt x="0" y="333120"/>
                  <a:pt x="0" y="326312"/>
                </a:cubicBezTo>
                <a:cubicBezTo>
                  <a:pt x="0" y="321295"/>
                  <a:pt x="954" y="316398"/>
                  <a:pt x="5845" y="310426"/>
                </a:cubicBezTo>
                <a:cubicBezTo>
                  <a:pt x="5845" y="310426"/>
                  <a:pt x="5845" y="310426"/>
                  <a:pt x="108556" y="171039"/>
                </a:cubicBezTo>
                <a:cubicBezTo>
                  <a:pt x="110584" y="168053"/>
                  <a:pt x="111539" y="167097"/>
                  <a:pt x="108556" y="163156"/>
                </a:cubicBezTo>
                <a:cubicBezTo>
                  <a:pt x="108556" y="163156"/>
                  <a:pt x="108556" y="163156"/>
                  <a:pt x="13719" y="28666"/>
                </a:cubicBezTo>
                <a:cubicBezTo>
                  <a:pt x="8828" y="20783"/>
                  <a:pt x="5845" y="15766"/>
                  <a:pt x="5845" y="12900"/>
                </a:cubicBezTo>
                <a:cubicBezTo>
                  <a:pt x="5845" y="3942"/>
                  <a:pt x="11810" y="0"/>
                  <a:pt x="23620" y="0"/>
                </a:cubicBezTo>
                <a:close/>
              </a:path>
            </a:pathLst>
          </a:custGeom>
          <a:solidFill>
            <a:srgbClr val="A4B4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noProof="0" dirty="0"/>
          </a:p>
        </p:txBody>
      </p:sp>
      <p:pic>
        <p:nvPicPr>
          <p:cNvPr id="8" name="Grafik 7" descr="Logo KfW">
            <a:extLst>
              <a:ext uri="{FF2B5EF4-FFF2-40B4-BE49-F238E27FC236}">
                <a16:creationId xmlns:a16="http://schemas.microsoft.com/office/drawing/2014/main" id="{8B338693-89D5-4340-9815-68961DE440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364" y="352748"/>
            <a:ext cx="1045868" cy="363600"/>
          </a:xfrm>
          <a:prstGeom prst="rect">
            <a:avLst/>
          </a:prstGeom>
        </p:spPr>
      </p:pic>
    </p:spTree>
    <p:extLst>
      <p:ext uri="{BB962C8B-B14F-4D97-AF65-F5344CB8AC3E}">
        <p14:creationId xmlns:p14="http://schemas.microsoft.com/office/powerpoint/2010/main" val="195189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F1FDF-06CC-4B46-8A18-DB19993DB89F}"/>
              </a:ext>
            </a:extLst>
          </p:cNvPr>
          <p:cNvSpPr>
            <a:spLocks noGrp="1"/>
          </p:cNvSpPr>
          <p:nvPr>
            <p:ph type="title" hasCustomPrompt="1"/>
          </p:nvPr>
        </p:nvSpPr>
        <p:spPr bwMode="gray"/>
        <p:txBody>
          <a:bodyPr/>
          <a:lstStyle/>
          <a:p>
            <a:r>
              <a:rPr lang="en-GB" noProof="0"/>
              <a:t>Headline</a:t>
            </a:r>
          </a:p>
        </p:txBody>
      </p:sp>
      <p:sp>
        <p:nvSpPr>
          <p:cNvPr id="7" name="Textplatzhalter 8">
            <a:extLst>
              <a:ext uri="{FF2B5EF4-FFF2-40B4-BE49-F238E27FC236}">
                <a16:creationId xmlns:a16="http://schemas.microsoft.com/office/drawing/2014/main" id="{DFAD501C-EF85-4FDB-9C84-740225F3EF15}"/>
              </a:ext>
            </a:extLst>
          </p:cNvPr>
          <p:cNvSpPr>
            <a:spLocks noGrp="1"/>
          </p:cNvSpPr>
          <p:nvPr>
            <p:ph type="body" sz="quarter" idx="14" hasCustomPrompt="1"/>
          </p:nvPr>
        </p:nvSpPr>
        <p:spPr>
          <a:xfrm>
            <a:off x="360363" y="677577"/>
            <a:ext cx="10007600" cy="332901"/>
          </a:xfrm>
        </p:spPr>
        <p:txBody>
          <a:bodyPr/>
          <a:lstStyle>
            <a:lvl1pPr marL="0" indent="0">
              <a:lnSpc>
                <a:spcPct val="95000"/>
              </a:lnSpc>
              <a:spcBef>
                <a:spcPts val="0"/>
              </a:spcBef>
              <a:buNone/>
              <a:defRPr sz="1800">
                <a:solidFill>
                  <a:schemeClr val="accent3"/>
                </a:solidFill>
              </a:defRPr>
            </a:lvl1pPr>
          </a:lstStyle>
          <a:p>
            <a:pPr lvl="0"/>
            <a:r>
              <a:rPr lang="en-GB" noProof="0"/>
              <a:t>Subheading</a:t>
            </a:r>
          </a:p>
        </p:txBody>
      </p:sp>
      <p:sp>
        <p:nvSpPr>
          <p:cNvPr id="6" name="Textplatzhalter 8">
            <a:extLst>
              <a:ext uri="{FF2B5EF4-FFF2-40B4-BE49-F238E27FC236}">
                <a16:creationId xmlns:a16="http://schemas.microsoft.com/office/drawing/2014/main" id="{C1AD9F2A-0B80-47A0-A099-2BC51A092EAB}"/>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en-GB" noProof="0" dirty="0"/>
              <a:t>Source, comment, footnote</a:t>
            </a:r>
          </a:p>
        </p:txBody>
      </p:sp>
      <p:sp>
        <p:nvSpPr>
          <p:cNvPr id="3" name="Datumsplatzhalter 2">
            <a:extLst>
              <a:ext uri="{FF2B5EF4-FFF2-40B4-BE49-F238E27FC236}">
                <a16:creationId xmlns:a16="http://schemas.microsoft.com/office/drawing/2014/main" id="{3107F276-E6DE-49DA-BC90-5B1BECD8A1E2}"/>
              </a:ext>
            </a:extLst>
          </p:cNvPr>
          <p:cNvSpPr>
            <a:spLocks noGrp="1"/>
          </p:cNvSpPr>
          <p:nvPr>
            <p:ph type="dt" sz="half" idx="15"/>
          </p:nvPr>
        </p:nvSpPr>
        <p:spPr/>
        <p:txBody>
          <a:bodyPr/>
          <a:lstStyle/>
          <a:p>
            <a:endParaRPr lang="en-GB" noProof="0"/>
          </a:p>
        </p:txBody>
      </p:sp>
      <p:sp>
        <p:nvSpPr>
          <p:cNvPr id="4" name="Fußzeilenplatzhalter 3">
            <a:extLst>
              <a:ext uri="{FF2B5EF4-FFF2-40B4-BE49-F238E27FC236}">
                <a16:creationId xmlns:a16="http://schemas.microsoft.com/office/drawing/2014/main" id="{EEA830CF-F97A-467A-A1E4-2ABBAE7A4CB7}"/>
              </a:ext>
            </a:extLst>
          </p:cNvPr>
          <p:cNvSpPr>
            <a:spLocks noGrp="1"/>
          </p:cNvSpPr>
          <p:nvPr>
            <p:ph type="ftr" sz="quarter" idx="16"/>
          </p:nvPr>
        </p:nvSpPr>
        <p:spPr/>
        <p:txBody>
          <a:bodyPr/>
          <a:lstStyle/>
          <a:p>
            <a:r>
              <a:rPr lang="en-US" noProof="0"/>
              <a:t>FC in the MENA region / Tunis, October 2023</a:t>
            </a:r>
            <a:endParaRPr lang="en-GB" noProof="0"/>
          </a:p>
        </p:txBody>
      </p:sp>
      <p:sp>
        <p:nvSpPr>
          <p:cNvPr id="5" name="Foliennummernplatzhalter 4">
            <a:extLst>
              <a:ext uri="{FF2B5EF4-FFF2-40B4-BE49-F238E27FC236}">
                <a16:creationId xmlns:a16="http://schemas.microsoft.com/office/drawing/2014/main" id="{64FC8831-E463-485D-B09C-FB9F1CBF7B13}"/>
              </a:ext>
            </a:extLst>
          </p:cNvPr>
          <p:cNvSpPr>
            <a:spLocks noGrp="1"/>
          </p:cNvSpPr>
          <p:nvPr>
            <p:ph type="sldNum" sz="quarter" idx="17"/>
          </p:nvPr>
        </p:nvSpPr>
        <p:spPr/>
        <p:txBody>
          <a:bodyPr/>
          <a:lstStyle/>
          <a:p>
            <a:r>
              <a:rPr lang="en-GB" noProof="0"/>
              <a:t>Page </a:t>
            </a:r>
            <a:fld id="{5678FFC5-4430-43BC-9807-D0C6EB405569}" type="slidenum">
              <a:rPr lang="en-GB" noProof="0" smtClean="0"/>
              <a:pPr/>
              <a:t>‹#›</a:t>
            </a:fld>
            <a:endParaRPr lang="en-GB" noProof="0"/>
          </a:p>
        </p:txBody>
      </p:sp>
    </p:spTree>
    <p:extLst>
      <p:ext uri="{BB962C8B-B14F-4D97-AF65-F5344CB8AC3E}">
        <p14:creationId xmlns:p14="http://schemas.microsoft.com/office/powerpoint/2010/main" val="1125122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und Diagramm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5ACE7E-5DDD-409D-AD8A-5094FF34F212}"/>
              </a:ext>
            </a:extLst>
          </p:cNvPr>
          <p:cNvSpPr>
            <a:spLocks noGrp="1"/>
          </p:cNvSpPr>
          <p:nvPr>
            <p:ph type="title" hasCustomPrompt="1"/>
          </p:nvPr>
        </p:nvSpPr>
        <p:spPr bwMode="gray"/>
        <p:txBody>
          <a:bodyPr/>
          <a:lstStyle/>
          <a:p>
            <a:r>
              <a:rPr lang="en-GB" noProof="0"/>
              <a:t>Headline</a:t>
            </a:r>
          </a:p>
        </p:txBody>
      </p:sp>
      <p:sp>
        <p:nvSpPr>
          <p:cNvPr id="9" name="Textplatzhalter 8">
            <a:extLst>
              <a:ext uri="{FF2B5EF4-FFF2-40B4-BE49-F238E27FC236}">
                <a16:creationId xmlns:a16="http://schemas.microsoft.com/office/drawing/2014/main" id="{167520C0-AAA4-402A-8FBD-17EB522D6B91}"/>
              </a:ext>
            </a:extLst>
          </p:cNvPr>
          <p:cNvSpPr>
            <a:spLocks noGrp="1"/>
          </p:cNvSpPr>
          <p:nvPr>
            <p:ph type="body" sz="quarter" idx="14" hasCustomPrompt="1"/>
          </p:nvPr>
        </p:nvSpPr>
        <p:spPr>
          <a:xfrm>
            <a:off x="360363" y="677577"/>
            <a:ext cx="10007600" cy="332901"/>
          </a:xfrm>
        </p:spPr>
        <p:txBody>
          <a:bodyPr/>
          <a:lstStyle>
            <a:lvl1pPr marL="0" indent="0">
              <a:lnSpc>
                <a:spcPct val="95000"/>
              </a:lnSpc>
              <a:spcBef>
                <a:spcPts val="0"/>
              </a:spcBef>
              <a:buNone/>
              <a:defRPr sz="1800">
                <a:solidFill>
                  <a:schemeClr val="accent3"/>
                </a:solidFill>
              </a:defRPr>
            </a:lvl1pPr>
          </a:lstStyle>
          <a:p>
            <a:pPr lvl="0"/>
            <a:r>
              <a:rPr lang="en-GB" noProof="0"/>
              <a:t>Subheading</a:t>
            </a:r>
          </a:p>
        </p:txBody>
      </p:sp>
      <p:sp>
        <p:nvSpPr>
          <p:cNvPr id="12" name="Textplatzhalter 10">
            <a:extLst>
              <a:ext uri="{FF2B5EF4-FFF2-40B4-BE49-F238E27FC236}">
                <a16:creationId xmlns:a16="http://schemas.microsoft.com/office/drawing/2014/main" id="{3B47911E-77BB-4D51-A61C-C871CA9E3E22}"/>
              </a:ext>
            </a:extLst>
          </p:cNvPr>
          <p:cNvSpPr>
            <a:spLocks noGrp="1"/>
          </p:cNvSpPr>
          <p:nvPr>
            <p:ph type="body" sz="quarter" idx="15" hasCustomPrompt="1"/>
          </p:nvPr>
        </p:nvSpPr>
        <p:spPr>
          <a:xfrm>
            <a:off x="360363" y="1396864"/>
            <a:ext cx="4679768" cy="3974400"/>
          </a:xfrm>
        </p:spPr>
        <p:txBody>
          <a:bodyPr/>
          <a:lstStyle/>
          <a:p>
            <a:pPr lvl="0"/>
            <a:r>
              <a:rPr lang="en-GB" noProof="0"/>
              <a:t>Click to add text</a:t>
            </a:r>
          </a:p>
        </p:txBody>
      </p:sp>
      <p:sp>
        <p:nvSpPr>
          <p:cNvPr id="11" name="Textplatzhalter 6">
            <a:extLst>
              <a:ext uri="{FF2B5EF4-FFF2-40B4-BE49-F238E27FC236}">
                <a16:creationId xmlns:a16="http://schemas.microsoft.com/office/drawing/2014/main" id="{6E864D0F-04D7-4FDF-A535-BB4EF6D69374}"/>
              </a:ext>
            </a:extLst>
          </p:cNvPr>
          <p:cNvSpPr>
            <a:spLocks noGrp="1"/>
          </p:cNvSpPr>
          <p:nvPr>
            <p:ph type="body" sz="quarter" idx="20" hasCustomPrompt="1"/>
          </p:nvPr>
        </p:nvSpPr>
        <p:spPr>
          <a:xfrm>
            <a:off x="5690605" y="1395720"/>
            <a:ext cx="4677358" cy="253172"/>
          </a:xfrm>
        </p:spPr>
        <p:txBody>
          <a:bodyPr/>
          <a:lstStyle>
            <a:lvl1pPr marL="0" indent="0">
              <a:spcBef>
                <a:spcPts val="0"/>
              </a:spcBef>
              <a:buNone/>
              <a:defRPr b="1">
                <a:solidFill>
                  <a:schemeClr val="accent1"/>
                </a:solidFill>
              </a:defRPr>
            </a:lvl1pPr>
          </a:lstStyle>
          <a:p>
            <a:pPr lvl="0"/>
            <a:r>
              <a:rPr lang="en-GB" noProof="0"/>
              <a:t>Chart title</a:t>
            </a:r>
          </a:p>
        </p:txBody>
      </p:sp>
      <p:sp>
        <p:nvSpPr>
          <p:cNvPr id="10" name="Diagrammplatzhalter 8" descr="Diagrammplatzhalter">
            <a:extLst>
              <a:ext uri="{FF2B5EF4-FFF2-40B4-BE49-F238E27FC236}">
                <a16:creationId xmlns:a16="http://schemas.microsoft.com/office/drawing/2014/main" id="{0075A301-588F-4631-985E-9497F0E5FABC}"/>
              </a:ext>
            </a:extLst>
          </p:cNvPr>
          <p:cNvSpPr>
            <a:spLocks noGrp="1"/>
          </p:cNvSpPr>
          <p:nvPr>
            <p:ph type="chart" sz="quarter" idx="17" hasCustomPrompt="1"/>
          </p:nvPr>
        </p:nvSpPr>
        <p:spPr bwMode="gray">
          <a:xfrm>
            <a:off x="5690605" y="1648892"/>
            <a:ext cx="4677358" cy="3716907"/>
          </a:xfrm>
        </p:spPr>
        <p:txBody>
          <a:bodyPr anchor="ctr"/>
          <a:lstStyle>
            <a:lvl1pPr marL="0" indent="0" algn="ctr">
              <a:buNone/>
              <a:defRPr/>
            </a:lvl1pPr>
          </a:lstStyle>
          <a:p>
            <a:r>
              <a:rPr lang="en-GB" noProof="0"/>
              <a:t>Click icon to add chart</a:t>
            </a:r>
          </a:p>
        </p:txBody>
      </p:sp>
      <p:sp>
        <p:nvSpPr>
          <p:cNvPr id="8" name="Textplatzhalter 8">
            <a:extLst>
              <a:ext uri="{FF2B5EF4-FFF2-40B4-BE49-F238E27FC236}">
                <a16:creationId xmlns:a16="http://schemas.microsoft.com/office/drawing/2014/main" id="{6ABC4813-76FE-4861-8656-EA02F0D8E29F}"/>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en-GB" noProof="0"/>
              <a:t>Source, comment, footnote</a:t>
            </a:r>
          </a:p>
        </p:txBody>
      </p:sp>
      <p:sp>
        <p:nvSpPr>
          <p:cNvPr id="5" name="Datumsplatzhalter 4">
            <a:extLst>
              <a:ext uri="{FF2B5EF4-FFF2-40B4-BE49-F238E27FC236}">
                <a16:creationId xmlns:a16="http://schemas.microsoft.com/office/drawing/2014/main" id="{E793F8A8-AD0E-4099-B521-1563DD0AF570}"/>
              </a:ext>
            </a:extLst>
          </p:cNvPr>
          <p:cNvSpPr>
            <a:spLocks noGrp="1"/>
          </p:cNvSpPr>
          <p:nvPr>
            <p:ph type="dt" sz="half" idx="21"/>
          </p:nvPr>
        </p:nvSpPr>
        <p:spPr/>
        <p:txBody>
          <a:bodyPr/>
          <a:lstStyle/>
          <a:p>
            <a:endParaRPr lang="en-GB" noProof="0"/>
          </a:p>
        </p:txBody>
      </p:sp>
      <p:sp>
        <p:nvSpPr>
          <p:cNvPr id="6" name="Fußzeilenplatzhalter 5">
            <a:extLst>
              <a:ext uri="{FF2B5EF4-FFF2-40B4-BE49-F238E27FC236}">
                <a16:creationId xmlns:a16="http://schemas.microsoft.com/office/drawing/2014/main" id="{67F6FE1E-3E0D-48CE-946D-4E82951DD8E7}"/>
              </a:ext>
            </a:extLst>
          </p:cNvPr>
          <p:cNvSpPr>
            <a:spLocks noGrp="1"/>
          </p:cNvSpPr>
          <p:nvPr>
            <p:ph type="ftr" sz="quarter" idx="22"/>
          </p:nvPr>
        </p:nvSpPr>
        <p:spPr/>
        <p:txBody>
          <a:bodyPr/>
          <a:lstStyle/>
          <a:p>
            <a:r>
              <a:rPr lang="en-US" noProof="0"/>
              <a:t>FC in the MENA region / Tunis, October 2023</a:t>
            </a:r>
            <a:endParaRPr lang="en-GB" noProof="0"/>
          </a:p>
        </p:txBody>
      </p:sp>
      <p:sp>
        <p:nvSpPr>
          <p:cNvPr id="7" name="Foliennummernplatzhalter 6">
            <a:extLst>
              <a:ext uri="{FF2B5EF4-FFF2-40B4-BE49-F238E27FC236}">
                <a16:creationId xmlns:a16="http://schemas.microsoft.com/office/drawing/2014/main" id="{A0289C55-E2DB-4F0A-A123-1490C2148FA7}"/>
              </a:ext>
            </a:extLst>
          </p:cNvPr>
          <p:cNvSpPr>
            <a:spLocks noGrp="1"/>
          </p:cNvSpPr>
          <p:nvPr>
            <p:ph type="sldNum" sz="quarter" idx="23"/>
          </p:nvPr>
        </p:nvSpPr>
        <p:spPr/>
        <p:txBody>
          <a:bodyPr/>
          <a:lstStyle/>
          <a:p>
            <a:r>
              <a:rPr lang="en-GB" noProof="0"/>
              <a:t>Page </a:t>
            </a:r>
            <a:fld id="{5678FFC5-4430-43BC-9807-D0C6EB405569}" type="slidenum">
              <a:rPr lang="en-GB" noProof="0" smtClean="0"/>
              <a:pPr/>
              <a:t>‹#›</a:t>
            </a:fld>
            <a:endParaRPr lang="en-GB" noProof="0"/>
          </a:p>
        </p:txBody>
      </p:sp>
    </p:spTree>
    <p:extLst>
      <p:ext uri="{BB962C8B-B14F-4D97-AF65-F5344CB8AC3E}">
        <p14:creationId xmlns:p14="http://schemas.microsoft.com/office/powerpoint/2010/main" val="3681018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und Diagramm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5ACE7E-5DDD-409D-AD8A-5094FF34F212}"/>
              </a:ext>
            </a:extLst>
          </p:cNvPr>
          <p:cNvSpPr>
            <a:spLocks noGrp="1"/>
          </p:cNvSpPr>
          <p:nvPr>
            <p:ph type="title" hasCustomPrompt="1"/>
          </p:nvPr>
        </p:nvSpPr>
        <p:spPr bwMode="gray"/>
        <p:txBody>
          <a:bodyPr/>
          <a:lstStyle/>
          <a:p>
            <a:r>
              <a:rPr lang="en-GB" noProof="0"/>
              <a:t>Headline</a:t>
            </a:r>
          </a:p>
        </p:txBody>
      </p:sp>
      <p:sp>
        <p:nvSpPr>
          <p:cNvPr id="9" name="Textplatzhalter 8">
            <a:extLst>
              <a:ext uri="{FF2B5EF4-FFF2-40B4-BE49-F238E27FC236}">
                <a16:creationId xmlns:a16="http://schemas.microsoft.com/office/drawing/2014/main" id="{167520C0-AAA4-402A-8FBD-17EB522D6B91}"/>
              </a:ext>
            </a:extLst>
          </p:cNvPr>
          <p:cNvSpPr>
            <a:spLocks noGrp="1"/>
          </p:cNvSpPr>
          <p:nvPr>
            <p:ph type="body" sz="quarter" idx="14" hasCustomPrompt="1"/>
          </p:nvPr>
        </p:nvSpPr>
        <p:spPr>
          <a:xfrm>
            <a:off x="360363" y="677577"/>
            <a:ext cx="10007600" cy="332901"/>
          </a:xfrm>
        </p:spPr>
        <p:txBody>
          <a:bodyPr/>
          <a:lstStyle>
            <a:lvl1pPr marL="0" indent="0">
              <a:lnSpc>
                <a:spcPct val="95000"/>
              </a:lnSpc>
              <a:spcBef>
                <a:spcPts val="0"/>
              </a:spcBef>
              <a:buNone/>
              <a:defRPr sz="1800">
                <a:solidFill>
                  <a:schemeClr val="accent3"/>
                </a:solidFill>
              </a:defRPr>
            </a:lvl1pPr>
          </a:lstStyle>
          <a:p>
            <a:pPr lvl="0"/>
            <a:r>
              <a:rPr lang="en-GB" noProof="0"/>
              <a:t>Subheading</a:t>
            </a:r>
          </a:p>
        </p:txBody>
      </p:sp>
      <p:sp>
        <p:nvSpPr>
          <p:cNvPr id="11" name="Textplatzhalter 6">
            <a:extLst>
              <a:ext uri="{FF2B5EF4-FFF2-40B4-BE49-F238E27FC236}">
                <a16:creationId xmlns:a16="http://schemas.microsoft.com/office/drawing/2014/main" id="{6E864D0F-04D7-4FDF-A535-BB4EF6D69374}"/>
              </a:ext>
            </a:extLst>
          </p:cNvPr>
          <p:cNvSpPr>
            <a:spLocks noGrp="1"/>
          </p:cNvSpPr>
          <p:nvPr>
            <p:ph type="body" sz="quarter" idx="20" hasCustomPrompt="1"/>
          </p:nvPr>
        </p:nvSpPr>
        <p:spPr>
          <a:xfrm>
            <a:off x="360363" y="1395720"/>
            <a:ext cx="4679767" cy="253172"/>
          </a:xfrm>
        </p:spPr>
        <p:txBody>
          <a:bodyPr/>
          <a:lstStyle>
            <a:lvl1pPr marL="0" indent="0">
              <a:spcBef>
                <a:spcPts val="0"/>
              </a:spcBef>
              <a:buNone/>
              <a:defRPr b="1">
                <a:solidFill>
                  <a:schemeClr val="accent1"/>
                </a:solidFill>
              </a:defRPr>
            </a:lvl1pPr>
          </a:lstStyle>
          <a:p>
            <a:pPr lvl="0"/>
            <a:r>
              <a:rPr lang="en-GB" noProof="0"/>
              <a:t>Chart title</a:t>
            </a:r>
          </a:p>
        </p:txBody>
      </p:sp>
      <p:sp>
        <p:nvSpPr>
          <p:cNvPr id="10" name="Diagrammplatzhalter 8" descr="Diagrammplatzhalter">
            <a:extLst>
              <a:ext uri="{FF2B5EF4-FFF2-40B4-BE49-F238E27FC236}">
                <a16:creationId xmlns:a16="http://schemas.microsoft.com/office/drawing/2014/main" id="{0075A301-588F-4631-985E-9497F0E5FABC}"/>
              </a:ext>
            </a:extLst>
          </p:cNvPr>
          <p:cNvSpPr>
            <a:spLocks noGrp="1"/>
          </p:cNvSpPr>
          <p:nvPr>
            <p:ph type="chart" sz="quarter" idx="17" hasCustomPrompt="1"/>
          </p:nvPr>
        </p:nvSpPr>
        <p:spPr bwMode="gray">
          <a:xfrm>
            <a:off x="360363" y="1648892"/>
            <a:ext cx="4679767" cy="3716907"/>
          </a:xfrm>
        </p:spPr>
        <p:txBody>
          <a:bodyPr anchor="ctr"/>
          <a:lstStyle>
            <a:lvl1pPr marL="0" indent="0" algn="ctr">
              <a:buNone/>
              <a:defRPr/>
            </a:lvl1pPr>
          </a:lstStyle>
          <a:p>
            <a:r>
              <a:rPr lang="en-GB" noProof="0"/>
              <a:t>Click icon to add chart</a:t>
            </a:r>
          </a:p>
        </p:txBody>
      </p:sp>
      <p:sp>
        <p:nvSpPr>
          <p:cNvPr id="12" name="Textplatzhalter 10">
            <a:extLst>
              <a:ext uri="{FF2B5EF4-FFF2-40B4-BE49-F238E27FC236}">
                <a16:creationId xmlns:a16="http://schemas.microsoft.com/office/drawing/2014/main" id="{3B47911E-77BB-4D51-A61C-C871CA9E3E22}"/>
              </a:ext>
            </a:extLst>
          </p:cNvPr>
          <p:cNvSpPr>
            <a:spLocks noGrp="1"/>
          </p:cNvSpPr>
          <p:nvPr>
            <p:ph type="body" sz="quarter" idx="15" hasCustomPrompt="1"/>
          </p:nvPr>
        </p:nvSpPr>
        <p:spPr>
          <a:xfrm>
            <a:off x="5688195" y="1396864"/>
            <a:ext cx="4679767" cy="3974400"/>
          </a:xfrm>
        </p:spPr>
        <p:txBody>
          <a:bodyPr/>
          <a:lstStyle/>
          <a:p>
            <a:pPr lvl="0"/>
            <a:r>
              <a:rPr lang="en-GB" noProof="0"/>
              <a:t>Click to add text</a:t>
            </a:r>
          </a:p>
        </p:txBody>
      </p:sp>
      <p:sp>
        <p:nvSpPr>
          <p:cNvPr id="8" name="Textplatzhalter 8">
            <a:extLst>
              <a:ext uri="{FF2B5EF4-FFF2-40B4-BE49-F238E27FC236}">
                <a16:creationId xmlns:a16="http://schemas.microsoft.com/office/drawing/2014/main" id="{6ABC4813-76FE-4861-8656-EA02F0D8E29F}"/>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en-GB" noProof="0"/>
              <a:t>Source, comment, footnote</a:t>
            </a:r>
          </a:p>
        </p:txBody>
      </p:sp>
      <p:sp>
        <p:nvSpPr>
          <p:cNvPr id="5" name="Datumsplatzhalter 4">
            <a:extLst>
              <a:ext uri="{FF2B5EF4-FFF2-40B4-BE49-F238E27FC236}">
                <a16:creationId xmlns:a16="http://schemas.microsoft.com/office/drawing/2014/main" id="{06E704E5-6CCA-415C-A85B-B511DF4CE49B}"/>
              </a:ext>
            </a:extLst>
          </p:cNvPr>
          <p:cNvSpPr>
            <a:spLocks noGrp="1"/>
          </p:cNvSpPr>
          <p:nvPr>
            <p:ph type="dt" sz="half" idx="21"/>
          </p:nvPr>
        </p:nvSpPr>
        <p:spPr/>
        <p:txBody>
          <a:bodyPr/>
          <a:lstStyle/>
          <a:p>
            <a:endParaRPr lang="en-GB" noProof="0"/>
          </a:p>
        </p:txBody>
      </p:sp>
      <p:sp>
        <p:nvSpPr>
          <p:cNvPr id="6" name="Fußzeilenplatzhalter 5">
            <a:extLst>
              <a:ext uri="{FF2B5EF4-FFF2-40B4-BE49-F238E27FC236}">
                <a16:creationId xmlns:a16="http://schemas.microsoft.com/office/drawing/2014/main" id="{C4FAE905-5E0A-470F-822C-F7876A29EEB0}"/>
              </a:ext>
            </a:extLst>
          </p:cNvPr>
          <p:cNvSpPr>
            <a:spLocks noGrp="1"/>
          </p:cNvSpPr>
          <p:nvPr>
            <p:ph type="ftr" sz="quarter" idx="22"/>
          </p:nvPr>
        </p:nvSpPr>
        <p:spPr/>
        <p:txBody>
          <a:bodyPr/>
          <a:lstStyle/>
          <a:p>
            <a:r>
              <a:rPr lang="en-US" noProof="0"/>
              <a:t>FC in the MENA region / Tunis, October 2023</a:t>
            </a:r>
            <a:endParaRPr lang="en-GB" noProof="0"/>
          </a:p>
        </p:txBody>
      </p:sp>
      <p:sp>
        <p:nvSpPr>
          <p:cNvPr id="7" name="Foliennummernplatzhalter 6">
            <a:extLst>
              <a:ext uri="{FF2B5EF4-FFF2-40B4-BE49-F238E27FC236}">
                <a16:creationId xmlns:a16="http://schemas.microsoft.com/office/drawing/2014/main" id="{E4E8F07C-3523-4198-BB7D-00DDA1205A26}"/>
              </a:ext>
            </a:extLst>
          </p:cNvPr>
          <p:cNvSpPr>
            <a:spLocks noGrp="1"/>
          </p:cNvSpPr>
          <p:nvPr>
            <p:ph type="sldNum" sz="quarter" idx="23"/>
          </p:nvPr>
        </p:nvSpPr>
        <p:spPr/>
        <p:txBody>
          <a:bodyPr/>
          <a:lstStyle/>
          <a:p>
            <a:r>
              <a:rPr lang="en-GB" noProof="0"/>
              <a:t>Page </a:t>
            </a:r>
            <a:fld id="{5678FFC5-4430-43BC-9807-D0C6EB405569}" type="slidenum">
              <a:rPr lang="en-GB" noProof="0" smtClean="0"/>
              <a:pPr/>
              <a:t>‹#›</a:t>
            </a:fld>
            <a:endParaRPr lang="en-GB" noProof="0"/>
          </a:p>
        </p:txBody>
      </p:sp>
    </p:spTree>
    <p:extLst>
      <p:ext uri="{BB962C8B-B14F-4D97-AF65-F5344CB8AC3E}">
        <p14:creationId xmlns:p14="http://schemas.microsoft.com/office/powerpoint/2010/main" val="1322287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F1FDF-06CC-4B46-8A18-DB19993DB89F}"/>
              </a:ext>
            </a:extLst>
          </p:cNvPr>
          <p:cNvSpPr>
            <a:spLocks noGrp="1"/>
          </p:cNvSpPr>
          <p:nvPr>
            <p:ph type="title" hasCustomPrompt="1"/>
          </p:nvPr>
        </p:nvSpPr>
        <p:spPr bwMode="gray"/>
        <p:txBody>
          <a:bodyPr/>
          <a:lstStyle/>
          <a:p>
            <a:r>
              <a:rPr lang="en-GB" noProof="0"/>
              <a:t>Headline</a:t>
            </a:r>
          </a:p>
        </p:txBody>
      </p:sp>
      <p:sp>
        <p:nvSpPr>
          <p:cNvPr id="11" name="Textplatzhalter 8">
            <a:extLst>
              <a:ext uri="{FF2B5EF4-FFF2-40B4-BE49-F238E27FC236}">
                <a16:creationId xmlns:a16="http://schemas.microsoft.com/office/drawing/2014/main" id="{7D97AADF-437A-4900-B8E7-081F5D878D9E}"/>
              </a:ext>
            </a:extLst>
          </p:cNvPr>
          <p:cNvSpPr>
            <a:spLocks noGrp="1"/>
          </p:cNvSpPr>
          <p:nvPr>
            <p:ph type="body" sz="quarter" idx="16" hasCustomPrompt="1"/>
          </p:nvPr>
        </p:nvSpPr>
        <p:spPr>
          <a:xfrm>
            <a:off x="360363" y="677577"/>
            <a:ext cx="10007600" cy="332901"/>
          </a:xfrm>
        </p:spPr>
        <p:txBody>
          <a:bodyPr/>
          <a:lstStyle>
            <a:lvl1pPr marL="0" indent="0">
              <a:lnSpc>
                <a:spcPct val="95000"/>
              </a:lnSpc>
              <a:spcBef>
                <a:spcPts val="0"/>
              </a:spcBef>
              <a:buNone/>
              <a:defRPr sz="1800">
                <a:solidFill>
                  <a:schemeClr val="accent3"/>
                </a:solidFill>
              </a:defRPr>
            </a:lvl1pPr>
          </a:lstStyle>
          <a:p>
            <a:pPr lvl="0"/>
            <a:r>
              <a:rPr lang="en-GB" noProof="0"/>
              <a:t>Subheading</a:t>
            </a:r>
          </a:p>
        </p:txBody>
      </p:sp>
      <p:sp>
        <p:nvSpPr>
          <p:cNvPr id="12" name="Textplatzhalter 6">
            <a:extLst>
              <a:ext uri="{FF2B5EF4-FFF2-40B4-BE49-F238E27FC236}">
                <a16:creationId xmlns:a16="http://schemas.microsoft.com/office/drawing/2014/main" id="{A5DEAF36-B708-449D-BF50-903D616031A9}"/>
              </a:ext>
            </a:extLst>
          </p:cNvPr>
          <p:cNvSpPr>
            <a:spLocks noGrp="1"/>
          </p:cNvSpPr>
          <p:nvPr>
            <p:ph type="body" sz="quarter" idx="17" hasCustomPrompt="1"/>
          </p:nvPr>
        </p:nvSpPr>
        <p:spPr>
          <a:xfrm>
            <a:off x="360362" y="1395720"/>
            <a:ext cx="10007601" cy="253172"/>
          </a:xfrm>
        </p:spPr>
        <p:txBody>
          <a:bodyPr/>
          <a:lstStyle>
            <a:lvl1pPr marL="0" indent="0">
              <a:spcBef>
                <a:spcPts val="0"/>
              </a:spcBef>
              <a:buNone/>
              <a:defRPr b="1">
                <a:solidFill>
                  <a:schemeClr val="accent1"/>
                </a:solidFill>
              </a:defRPr>
            </a:lvl1pPr>
          </a:lstStyle>
          <a:p>
            <a:pPr lvl="0"/>
            <a:r>
              <a:rPr lang="en-GB" noProof="0"/>
              <a:t>Chart title</a:t>
            </a:r>
          </a:p>
        </p:txBody>
      </p:sp>
      <p:sp>
        <p:nvSpPr>
          <p:cNvPr id="9" name="Diagrammplatzhalter 8" descr="Diagrammplatzhalter">
            <a:extLst>
              <a:ext uri="{FF2B5EF4-FFF2-40B4-BE49-F238E27FC236}">
                <a16:creationId xmlns:a16="http://schemas.microsoft.com/office/drawing/2014/main" id="{115567A0-B703-407E-B054-5AB21564A2F6}"/>
              </a:ext>
            </a:extLst>
          </p:cNvPr>
          <p:cNvSpPr>
            <a:spLocks noGrp="1"/>
          </p:cNvSpPr>
          <p:nvPr>
            <p:ph type="chart" sz="quarter" idx="15" hasCustomPrompt="1"/>
          </p:nvPr>
        </p:nvSpPr>
        <p:spPr bwMode="gray">
          <a:xfrm>
            <a:off x="360362" y="1648892"/>
            <a:ext cx="10007601" cy="3716907"/>
          </a:xfrm>
        </p:spPr>
        <p:txBody>
          <a:bodyPr anchor="ctr"/>
          <a:lstStyle>
            <a:lvl1pPr marL="0" indent="0" algn="ctr">
              <a:buNone/>
              <a:defRPr/>
            </a:lvl1pPr>
          </a:lstStyle>
          <a:p>
            <a:r>
              <a:rPr lang="en-GB" noProof="0"/>
              <a:t>Click icon to add chart</a:t>
            </a:r>
          </a:p>
        </p:txBody>
      </p:sp>
      <p:sp>
        <p:nvSpPr>
          <p:cNvPr id="10" name="Textplatzhalter 8">
            <a:extLst>
              <a:ext uri="{FF2B5EF4-FFF2-40B4-BE49-F238E27FC236}">
                <a16:creationId xmlns:a16="http://schemas.microsoft.com/office/drawing/2014/main" id="{D4A89282-8B33-45B9-8BD4-5C1BE0F60C9C}"/>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en-GB" noProof="0"/>
              <a:t>Source, comment, footnote</a:t>
            </a:r>
          </a:p>
        </p:txBody>
      </p:sp>
      <p:sp>
        <p:nvSpPr>
          <p:cNvPr id="3" name="Datumsplatzhalter 2">
            <a:extLst>
              <a:ext uri="{FF2B5EF4-FFF2-40B4-BE49-F238E27FC236}">
                <a16:creationId xmlns:a16="http://schemas.microsoft.com/office/drawing/2014/main" id="{34262F2A-E418-4E21-A73D-AFEF639E0869}"/>
              </a:ext>
            </a:extLst>
          </p:cNvPr>
          <p:cNvSpPr>
            <a:spLocks noGrp="1"/>
          </p:cNvSpPr>
          <p:nvPr>
            <p:ph type="dt" sz="half" idx="18"/>
          </p:nvPr>
        </p:nvSpPr>
        <p:spPr/>
        <p:txBody>
          <a:bodyPr/>
          <a:lstStyle/>
          <a:p>
            <a:endParaRPr lang="en-GB" noProof="0"/>
          </a:p>
        </p:txBody>
      </p:sp>
      <p:sp>
        <p:nvSpPr>
          <p:cNvPr id="4" name="Fußzeilenplatzhalter 3">
            <a:extLst>
              <a:ext uri="{FF2B5EF4-FFF2-40B4-BE49-F238E27FC236}">
                <a16:creationId xmlns:a16="http://schemas.microsoft.com/office/drawing/2014/main" id="{69E4B119-A52D-4608-B7E6-56C3AD5FDFF8}"/>
              </a:ext>
            </a:extLst>
          </p:cNvPr>
          <p:cNvSpPr>
            <a:spLocks noGrp="1"/>
          </p:cNvSpPr>
          <p:nvPr>
            <p:ph type="ftr" sz="quarter" idx="19"/>
          </p:nvPr>
        </p:nvSpPr>
        <p:spPr/>
        <p:txBody>
          <a:bodyPr/>
          <a:lstStyle/>
          <a:p>
            <a:r>
              <a:rPr lang="en-US" noProof="0"/>
              <a:t>FC in the MENA region / Tunis, October 2023</a:t>
            </a:r>
            <a:endParaRPr lang="en-GB" noProof="0"/>
          </a:p>
        </p:txBody>
      </p:sp>
      <p:sp>
        <p:nvSpPr>
          <p:cNvPr id="5" name="Foliennummernplatzhalter 4">
            <a:extLst>
              <a:ext uri="{FF2B5EF4-FFF2-40B4-BE49-F238E27FC236}">
                <a16:creationId xmlns:a16="http://schemas.microsoft.com/office/drawing/2014/main" id="{20A88F1D-E8A6-4B11-A4B0-0B7A0214B203}"/>
              </a:ext>
            </a:extLst>
          </p:cNvPr>
          <p:cNvSpPr>
            <a:spLocks noGrp="1"/>
          </p:cNvSpPr>
          <p:nvPr>
            <p:ph type="sldNum" sz="quarter" idx="20"/>
          </p:nvPr>
        </p:nvSpPr>
        <p:spPr/>
        <p:txBody>
          <a:bodyPr/>
          <a:lstStyle/>
          <a:p>
            <a:r>
              <a:rPr lang="en-GB" noProof="0"/>
              <a:t>Page </a:t>
            </a:r>
            <a:fld id="{5678FFC5-4430-43BC-9807-D0C6EB405569}" type="slidenum">
              <a:rPr lang="en-GB" noProof="0" smtClean="0"/>
              <a:pPr/>
              <a:t>‹#›</a:t>
            </a:fld>
            <a:endParaRPr lang="en-GB" noProof="0"/>
          </a:p>
        </p:txBody>
      </p:sp>
    </p:spTree>
    <p:extLst>
      <p:ext uri="{BB962C8B-B14F-4D97-AF65-F5344CB8AC3E}">
        <p14:creationId xmlns:p14="http://schemas.microsoft.com/office/powerpoint/2010/main" val="2512399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Diagram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F1FDF-06CC-4B46-8A18-DB19993DB89F}"/>
              </a:ext>
            </a:extLst>
          </p:cNvPr>
          <p:cNvSpPr>
            <a:spLocks noGrp="1"/>
          </p:cNvSpPr>
          <p:nvPr>
            <p:ph type="title" hasCustomPrompt="1"/>
          </p:nvPr>
        </p:nvSpPr>
        <p:spPr bwMode="gray"/>
        <p:txBody>
          <a:bodyPr/>
          <a:lstStyle/>
          <a:p>
            <a:r>
              <a:rPr lang="en-GB" noProof="0"/>
              <a:t>Headline</a:t>
            </a:r>
          </a:p>
        </p:txBody>
      </p:sp>
      <p:sp>
        <p:nvSpPr>
          <p:cNvPr id="11" name="Textplatzhalter 8">
            <a:extLst>
              <a:ext uri="{FF2B5EF4-FFF2-40B4-BE49-F238E27FC236}">
                <a16:creationId xmlns:a16="http://schemas.microsoft.com/office/drawing/2014/main" id="{8556C389-B714-47EE-9D21-BE82CC21CF99}"/>
              </a:ext>
            </a:extLst>
          </p:cNvPr>
          <p:cNvSpPr>
            <a:spLocks noGrp="1"/>
          </p:cNvSpPr>
          <p:nvPr>
            <p:ph type="body" sz="quarter" idx="18" hasCustomPrompt="1"/>
          </p:nvPr>
        </p:nvSpPr>
        <p:spPr>
          <a:xfrm>
            <a:off x="360363" y="677577"/>
            <a:ext cx="10007600" cy="332901"/>
          </a:xfrm>
        </p:spPr>
        <p:txBody>
          <a:bodyPr/>
          <a:lstStyle>
            <a:lvl1pPr marL="0" indent="0">
              <a:lnSpc>
                <a:spcPct val="95000"/>
              </a:lnSpc>
              <a:spcBef>
                <a:spcPts val="0"/>
              </a:spcBef>
              <a:buNone/>
              <a:defRPr sz="1800">
                <a:solidFill>
                  <a:schemeClr val="accent3"/>
                </a:solidFill>
              </a:defRPr>
            </a:lvl1pPr>
          </a:lstStyle>
          <a:p>
            <a:pPr lvl="0"/>
            <a:r>
              <a:rPr lang="en-GB" noProof="0"/>
              <a:t>Subheading</a:t>
            </a:r>
          </a:p>
        </p:txBody>
      </p:sp>
      <p:sp>
        <p:nvSpPr>
          <p:cNvPr id="12" name="Textplatzhalter 6">
            <a:extLst>
              <a:ext uri="{FF2B5EF4-FFF2-40B4-BE49-F238E27FC236}">
                <a16:creationId xmlns:a16="http://schemas.microsoft.com/office/drawing/2014/main" id="{68B61E78-AF51-4675-BACD-74BC50875F0F}"/>
              </a:ext>
            </a:extLst>
          </p:cNvPr>
          <p:cNvSpPr>
            <a:spLocks noGrp="1"/>
          </p:cNvSpPr>
          <p:nvPr>
            <p:ph type="body" sz="quarter" idx="19" hasCustomPrompt="1"/>
          </p:nvPr>
        </p:nvSpPr>
        <p:spPr>
          <a:xfrm>
            <a:off x="360362" y="1395720"/>
            <a:ext cx="4895851" cy="253172"/>
          </a:xfrm>
        </p:spPr>
        <p:txBody>
          <a:bodyPr/>
          <a:lstStyle>
            <a:lvl1pPr marL="0" indent="0">
              <a:spcBef>
                <a:spcPts val="0"/>
              </a:spcBef>
              <a:buNone/>
              <a:defRPr b="1">
                <a:solidFill>
                  <a:schemeClr val="accent1"/>
                </a:solidFill>
              </a:defRPr>
            </a:lvl1pPr>
          </a:lstStyle>
          <a:p>
            <a:pPr lvl="0"/>
            <a:r>
              <a:rPr lang="en-GB" noProof="0"/>
              <a:t>Chart title</a:t>
            </a:r>
          </a:p>
        </p:txBody>
      </p:sp>
      <p:sp>
        <p:nvSpPr>
          <p:cNvPr id="9" name="Diagrammplatzhalter 8" descr="Diagrammplatzhalter">
            <a:extLst>
              <a:ext uri="{FF2B5EF4-FFF2-40B4-BE49-F238E27FC236}">
                <a16:creationId xmlns:a16="http://schemas.microsoft.com/office/drawing/2014/main" id="{115567A0-B703-407E-B054-5AB21564A2F6}"/>
              </a:ext>
            </a:extLst>
          </p:cNvPr>
          <p:cNvSpPr>
            <a:spLocks noGrp="1"/>
          </p:cNvSpPr>
          <p:nvPr>
            <p:ph type="chart" sz="quarter" idx="15" hasCustomPrompt="1"/>
          </p:nvPr>
        </p:nvSpPr>
        <p:spPr bwMode="gray">
          <a:xfrm>
            <a:off x="360362" y="1648892"/>
            <a:ext cx="4895851" cy="3716907"/>
          </a:xfrm>
        </p:spPr>
        <p:txBody>
          <a:bodyPr anchor="ctr"/>
          <a:lstStyle>
            <a:lvl1pPr marL="0" indent="0" algn="ctr">
              <a:buNone/>
              <a:defRPr/>
            </a:lvl1pPr>
          </a:lstStyle>
          <a:p>
            <a:r>
              <a:rPr lang="en-GB" noProof="0"/>
              <a:t>Click icon to add chart</a:t>
            </a:r>
          </a:p>
        </p:txBody>
      </p:sp>
      <p:sp>
        <p:nvSpPr>
          <p:cNvPr id="13" name="Textplatzhalter 6">
            <a:extLst>
              <a:ext uri="{FF2B5EF4-FFF2-40B4-BE49-F238E27FC236}">
                <a16:creationId xmlns:a16="http://schemas.microsoft.com/office/drawing/2014/main" id="{D9AED4B9-F4C2-48D8-A92C-2F82B5C38BC8}"/>
              </a:ext>
            </a:extLst>
          </p:cNvPr>
          <p:cNvSpPr>
            <a:spLocks noGrp="1"/>
          </p:cNvSpPr>
          <p:nvPr>
            <p:ph type="body" sz="quarter" idx="20" hasCustomPrompt="1"/>
          </p:nvPr>
        </p:nvSpPr>
        <p:spPr>
          <a:xfrm>
            <a:off x="5472113" y="1395720"/>
            <a:ext cx="4895850" cy="253172"/>
          </a:xfrm>
        </p:spPr>
        <p:txBody>
          <a:bodyPr/>
          <a:lstStyle>
            <a:lvl1pPr marL="0" indent="0">
              <a:spcBef>
                <a:spcPts val="0"/>
              </a:spcBef>
              <a:buNone/>
              <a:defRPr b="1">
                <a:solidFill>
                  <a:schemeClr val="accent1"/>
                </a:solidFill>
              </a:defRPr>
            </a:lvl1pPr>
          </a:lstStyle>
          <a:p>
            <a:pPr lvl="0"/>
            <a:r>
              <a:rPr lang="en-GB" noProof="0"/>
              <a:t>Chart title</a:t>
            </a:r>
          </a:p>
        </p:txBody>
      </p:sp>
      <p:sp>
        <p:nvSpPr>
          <p:cNvPr id="10" name="Diagrammplatzhalter 8" descr="Diagrammplatzhalter">
            <a:extLst>
              <a:ext uri="{FF2B5EF4-FFF2-40B4-BE49-F238E27FC236}">
                <a16:creationId xmlns:a16="http://schemas.microsoft.com/office/drawing/2014/main" id="{5ADB3075-37BC-4DE7-8F88-AA8B185EB080}"/>
              </a:ext>
            </a:extLst>
          </p:cNvPr>
          <p:cNvSpPr>
            <a:spLocks noGrp="1"/>
          </p:cNvSpPr>
          <p:nvPr>
            <p:ph type="chart" sz="quarter" idx="17" hasCustomPrompt="1"/>
          </p:nvPr>
        </p:nvSpPr>
        <p:spPr bwMode="gray">
          <a:xfrm>
            <a:off x="5472113" y="1648892"/>
            <a:ext cx="4895850" cy="3716907"/>
          </a:xfrm>
        </p:spPr>
        <p:txBody>
          <a:bodyPr anchor="ctr"/>
          <a:lstStyle>
            <a:lvl1pPr marL="0" indent="0" algn="ctr">
              <a:buNone/>
              <a:defRPr/>
            </a:lvl1pPr>
          </a:lstStyle>
          <a:p>
            <a:r>
              <a:rPr lang="en-GB" noProof="0"/>
              <a:t>Click icon to add chart</a:t>
            </a:r>
          </a:p>
        </p:txBody>
      </p:sp>
      <p:sp>
        <p:nvSpPr>
          <p:cNvPr id="14" name="Textplatzhalter 8">
            <a:extLst>
              <a:ext uri="{FF2B5EF4-FFF2-40B4-BE49-F238E27FC236}">
                <a16:creationId xmlns:a16="http://schemas.microsoft.com/office/drawing/2014/main" id="{1EA0F3E1-D742-4DA0-B74B-A037A9673EBB}"/>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en-GB" noProof="0"/>
              <a:t>Source, comment, footnote</a:t>
            </a:r>
          </a:p>
        </p:txBody>
      </p:sp>
      <p:sp>
        <p:nvSpPr>
          <p:cNvPr id="3" name="Datumsplatzhalter 2">
            <a:extLst>
              <a:ext uri="{FF2B5EF4-FFF2-40B4-BE49-F238E27FC236}">
                <a16:creationId xmlns:a16="http://schemas.microsoft.com/office/drawing/2014/main" id="{8D828E51-2840-40DF-A955-102DB2B81D76}"/>
              </a:ext>
            </a:extLst>
          </p:cNvPr>
          <p:cNvSpPr>
            <a:spLocks noGrp="1"/>
          </p:cNvSpPr>
          <p:nvPr>
            <p:ph type="dt" sz="half" idx="21"/>
          </p:nvPr>
        </p:nvSpPr>
        <p:spPr/>
        <p:txBody>
          <a:bodyPr/>
          <a:lstStyle/>
          <a:p>
            <a:endParaRPr lang="en-GB" noProof="0"/>
          </a:p>
        </p:txBody>
      </p:sp>
      <p:sp>
        <p:nvSpPr>
          <p:cNvPr id="4" name="Fußzeilenplatzhalter 3">
            <a:extLst>
              <a:ext uri="{FF2B5EF4-FFF2-40B4-BE49-F238E27FC236}">
                <a16:creationId xmlns:a16="http://schemas.microsoft.com/office/drawing/2014/main" id="{10159E73-A981-48AE-9533-ECFF74CD0835}"/>
              </a:ext>
            </a:extLst>
          </p:cNvPr>
          <p:cNvSpPr>
            <a:spLocks noGrp="1"/>
          </p:cNvSpPr>
          <p:nvPr>
            <p:ph type="ftr" sz="quarter" idx="22"/>
          </p:nvPr>
        </p:nvSpPr>
        <p:spPr/>
        <p:txBody>
          <a:bodyPr/>
          <a:lstStyle/>
          <a:p>
            <a:r>
              <a:rPr lang="en-US" noProof="0"/>
              <a:t>FC in the MENA region / Tunis, October 2023</a:t>
            </a:r>
            <a:endParaRPr lang="en-GB" noProof="0"/>
          </a:p>
        </p:txBody>
      </p:sp>
      <p:sp>
        <p:nvSpPr>
          <p:cNvPr id="5" name="Foliennummernplatzhalter 4">
            <a:extLst>
              <a:ext uri="{FF2B5EF4-FFF2-40B4-BE49-F238E27FC236}">
                <a16:creationId xmlns:a16="http://schemas.microsoft.com/office/drawing/2014/main" id="{BA62A1A5-15FE-48C5-8BE2-331198FCE63D}"/>
              </a:ext>
            </a:extLst>
          </p:cNvPr>
          <p:cNvSpPr>
            <a:spLocks noGrp="1"/>
          </p:cNvSpPr>
          <p:nvPr>
            <p:ph type="sldNum" sz="quarter" idx="23"/>
          </p:nvPr>
        </p:nvSpPr>
        <p:spPr/>
        <p:txBody>
          <a:bodyPr/>
          <a:lstStyle/>
          <a:p>
            <a:r>
              <a:rPr lang="en-GB" noProof="0"/>
              <a:t>Page </a:t>
            </a:r>
            <a:fld id="{5678FFC5-4430-43BC-9807-D0C6EB405569}" type="slidenum">
              <a:rPr lang="en-GB" noProof="0" smtClean="0"/>
              <a:pPr/>
              <a:t>‹#›</a:t>
            </a:fld>
            <a:endParaRPr lang="en-GB" noProof="0"/>
          </a:p>
        </p:txBody>
      </p:sp>
    </p:spTree>
    <p:extLst>
      <p:ext uri="{BB962C8B-B14F-4D97-AF65-F5344CB8AC3E}">
        <p14:creationId xmlns:p14="http://schemas.microsoft.com/office/powerpoint/2010/main" val="795419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Diagramme (mit Faz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F1FDF-06CC-4B46-8A18-DB19993DB89F}"/>
              </a:ext>
            </a:extLst>
          </p:cNvPr>
          <p:cNvSpPr>
            <a:spLocks noGrp="1"/>
          </p:cNvSpPr>
          <p:nvPr>
            <p:ph type="title" hasCustomPrompt="1"/>
          </p:nvPr>
        </p:nvSpPr>
        <p:spPr bwMode="gray"/>
        <p:txBody>
          <a:bodyPr/>
          <a:lstStyle/>
          <a:p>
            <a:r>
              <a:rPr lang="en-GB" noProof="0"/>
              <a:t>Headline</a:t>
            </a:r>
          </a:p>
        </p:txBody>
      </p:sp>
      <p:sp>
        <p:nvSpPr>
          <p:cNvPr id="11" name="Textplatzhalter 8">
            <a:extLst>
              <a:ext uri="{FF2B5EF4-FFF2-40B4-BE49-F238E27FC236}">
                <a16:creationId xmlns:a16="http://schemas.microsoft.com/office/drawing/2014/main" id="{8556C389-B714-47EE-9D21-BE82CC21CF99}"/>
              </a:ext>
            </a:extLst>
          </p:cNvPr>
          <p:cNvSpPr>
            <a:spLocks noGrp="1"/>
          </p:cNvSpPr>
          <p:nvPr>
            <p:ph type="body" sz="quarter" idx="18" hasCustomPrompt="1"/>
          </p:nvPr>
        </p:nvSpPr>
        <p:spPr>
          <a:xfrm>
            <a:off x="360363" y="677577"/>
            <a:ext cx="10007600" cy="332901"/>
          </a:xfrm>
        </p:spPr>
        <p:txBody>
          <a:bodyPr/>
          <a:lstStyle>
            <a:lvl1pPr marL="0" indent="0">
              <a:lnSpc>
                <a:spcPct val="95000"/>
              </a:lnSpc>
              <a:spcBef>
                <a:spcPts val="0"/>
              </a:spcBef>
              <a:buNone/>
              <a:defRPr sz="1800">
                <a:solidFill>
                  <a:schemeClr val="accent3"/>
                </a:solidFill>
              </a:defRPr>
            </a:lvl1pPr>
          </a:lstStyle>
          <a:p>
            <a:pPr lvl="0"/>
            <a:r>
              <a:rPr lang="en-GB" noProof="0"/>
              <a:t>Subheading</a:t>
            </a:r>
          </a:p>
        </p:txBody>
      </p:sp>
      <p:sp>
        <p:nvSpPr>
          <p:cNvPr id="12" name="Textplatzhalter 6">
            <a:extLst>
              <a:ext uri="{FF2B5EF4-FFF2-40B4-BE49-F238E27FC236}">
                <a16:creationId xmlns:a16="http://schemas.microsoft.com/office/drawing/2014/main" id="{68B61E78-AF51-4675-BACD-74BC50875F0F}"/>
              </a:ext>
            </a:extLst>
          </p:cNvPr>
          <p:cNvSpPr>
            <a:spLocks noGrp="1"/>
          </p:cNvSpPr>
          <p:nvPr>
            <p:ph type="body" sz="quarter" idx="19" hasCustomPrompt="1"/>
          </p:nvPr>
        </p:nvSpPr>
        <p:spPr>
          <a:xfrm>
            <a:off x="360363" y="1395720"/>
            <a:ext cx="4679768" cy="253172"/>
          </a:xfrm>
        </p:spPr>
        <p:txBody>
          <a:bodyPr/>
          <a:lstStyle>
            <a:lvl1pPr marL="0" indent="0">
              <a:spcBef>
                <a:spcPts val="0"/>
              </a:spcBef>
              <a:buNone/>
              <a:defRPr b="1">
                <a:solidFill>
                  <a:schemeClr val="accent1"/>
                </a:solidFill>
              </a:defRPr>
            </a:lvl1pPr>
          </a:lstStyle>
          <a:p>
            <a:pPr lvl="0"/>
            <a:r>
              <a:rPr lang="en-GB" noProof="0"/>
              <a:t>Chart title</a:t>
            </a:r>
          </a:p>
        </p:txBody>
      </p:sp>
      <p:sp>
        <p:nvSpPr>
          <p:cNvPr id="9" name="Diagrammplatzhalter 8" descr="Diagrammplatzhalter">
            <a:extLst>
              <a:ext uri="{FF2B5EF4-FFF2-40B4-BE49-F238E27FC236}">
                <a16:creationId xmlns:a16="http://schemas.microsoft.com/office/drawing/2014/main" id="{115567A0-B703-407E-B054-5AB21564A2F6}"/>
              </a:ext>
            </a:extLst>
          </p:cNvPr>
          <p:cNvSpPr>
            <a:spLocks noGrp="1"/>
          </p:cNvSpPr>
          <p:nvPr>
            <p:ph type="chart" sz="quarter" idx="15" hasCustomPrompt="1"/>
          </p:nvPr>
        </p:nvSpPr>
        <p:spPr bwMode="gray">
          <a:xfrm>
            <a:off x="360363" y="1648893"/>
            <a:ext cx="4679768" cy="2484276"/>
          </a:xfrm>
        </p:spPr>
        <p:txBody>
          <a:bodyPr anchor="ctr"/>
          <a:lstStyle>
            <a:lvl1pPr marL="0" indent="0" algn="ctr">
              <a:buNone/>
              <a:defRPr/>
            </a:lvl1pPr>
          </a:lstStyle>
          <a:p>
            <a:r>
              <a:rPr lang="en-GB" noProof="0"/>
              <a:t>Click icon to add chart</a:t>
            </a:r>
          </a:p>
        </p:txBody>
      </p:sp>
      <p:sp>
        <p:nvSpPr>
          <p:cNvPr id="4" name="Textplatzhalter 3">
            <a:extLst>
              <a:ext uri="{FF2B5EF4-FFF2-40B4-BE49-F238E27FC236}">
                <a16:creationId xmlns:a16="http://schemas.microsoft.com/office/drawing/2014/main" id="{684B6DBF-09D2-4914-83A0-6FF9425B9352}"/>
              </a:ext>
            </a:extLst>
          </p:cNvPr>
          <p:cNvSpPr>
            <a:spLocks noGrp="1"/>
          </p:cNvSpPr>
          <p:nvPr>
            <p:ph type="body" sz="quarter" idx="24" hasCustomPrompt="1"/>
          </p:nvPr>
        </p:nvSpPr>
        <p:spPr>
          <a:xfrm>
            <a:off x="360361" y="4640102"/>
            <a:ext cx="4679767" cy="724270"/>
          </a:xfrm>
        </p:spPr>
        <p:txBody>
          <a:bodyPr/>
          <a:lstStyle>
            <a:lvl1pPr marL="0" indent="0" algn="ctr">
              <a:buNone/>
              <a:defRPr b="1"/>
            </a:lvl1pPr>
          </a:lstStyle>
          <a:p>
            <a:pPr lvl="0"/>
            <a:r>
              <a:rPr lang="en-GB" noProof="0"/>
              <a:t>Conclusion</a:t>
            </a:r>
          </a:p>
        </p:txBody>
      </p:sp>
      <p:sp>
        <p:nvSpPr>
          <p:cNvPr id="13" name="Textplatzhalter 6">
            <a:extLst>
              <a:ext uri="{FF2B5EF4-FFF2-40B4-BE49-F238E27FC236}">
                <a16:creationId xmlns:a16="http://schemas.microsoft.com/office/drawing/2014/main" id="{D9AED4B9-F4C2-48D8-A92C-2F82B5C38BC8}"/>
              </a:ext>
            </a:extLst>
          </p:cNvPr>
          <p:cNvSpPr>
            <a:spLocks noGrp="1"/>
          </p:cNvSpPr>
          <p:nvPr>
            <p:ph type="body" sz="quarter" idx="20" hasCustomPrompt="1"/>
          </p:nvPr>
        </p:nvSpPr>
        <p:spPr>
          <a:xfrm>
            <a:off x="5688193" y="1395720"/>
            <a:ext cx="4679769" cy="253172"/>
          </a:xfrm>
        </p:spPr>
        <p:txBody>
          <a:bodyPr/>
          <a:lstStyle>
            <a:lvl1pPr marL="0" indent="0">
              <a:spcBef>
                <a:spcPts val="0"/>
              </a:spcBef>
              <a:buNone/>
              <a:defRPr b="1">
                <a:solidFill>
                  <a:schemeClr val="accent1"/>
                </a:solidFill>
              </a:defRPr>
            </a:lvl1pPr>
          </a:lstStyle>
          <a:p>
            <a:pPr lvl="0"/>
            <a:r>
              <a:rPr lang="en-GB" noProof="0"/>
              <a:t>Chart title</a:t>
            </a:r>
          </a:p>
        </p:txBody>
      </p:sp>
      <p:sp>
        <p:nvSpPr>
          <p:cNvPr id="10" name="Diagrammplatzhalter 8" descr="Diagrammplatzhalter">
            <a:extLst>
              <a:ext uri="{FF2B5EF4-FFF2-40B4-BE49-F238E27FC236}">
                <a16:creationId xmlns:a16="http://schemas.microsoft.com/office/drawing/2014/main" id="{5ADB3075-37BC-4DE7-8F88-AA8B185EB080}"/>
              </a:ext>
            </a:extLst>
          </p:cNvPr>
          <p:cNvSpPr>
            <a:spLocks noGrp="1"/>
          </p:cNvSpPr>
          <p:nvPr>
            <p:ph type="chart" sz="quarter" idx="17" hasCustomPrompt="1"/>
          </p:nvPr>
        </p:nvSpPr>
        <p:spPr bwMode="gray">
          <a:xfrm>
            <a:off x="5688193" y="1648893"/>
            <a:ext cx="4679769" cy="2484276"/>
          </a:xfrm>
        </p:spPr>
        <p:txBody>
          <a:bodyPr anchor="ctr"/>
          <a:lstStyle>
            <a:lvl1pPr marL="0" indent="0" algn="ctr">
              <a:buNone/>
              <a:defRPr/>
            </a:lvl1pPr>
          </a:lstStyle>
          <a:p>
            <a:r>
              <a:rPr lang="en-GB" noProof="0"/>
              <a:t>Click icon to add chart</a:t>
            </a:r>
          </a:p>
        </p:txBody>
      </p:sp>
      <p:sp>
        <p:nvSpPr>
          <p:cNvPr id="23" name="Textplatzhalter 3">
            <a:extLst>
              <a:ext uri="{FF2B5EF4-FFF2-40B4-BE49-F238E27FC236}">
                <a16:creationId xmlns:a16="http://schemas.microsoft.com/office/drawing/2014/main" id="{76A033FD-C895-47CE-A4A7-928CA2C982EB}"/>
              </a:ext>
            </a:extLst>
          </p:cNvPr>
          <p:cNvSpPr>
            <a:spLocks noGrp="1"/>
          </p:cNvSpPr>
          <p:nvPr>
            <p:ph type="body" sz="quarter" idx="25" hasCustomPrompt="1"/>
          </p:nvPr>
        </p:nvSpPr>
        <p:spPr>
          <a:xfrm>
            <a:off x="5688104" y="4640102"/>
            <a:ext cx="4679767" cy="724270"/>
          </a:xfrm>
        </p:spPr>
        <p:txBody>
          <a:bodyPr/>
          <a:lstStyle>
            <a:lvl1pPr marL="0" indent="0" algn="ctr">
              <a:buNone/>
              <a:defRPr b="1"/>
            </a:lvl1pPr>
          </a:lstStyle>
          <a:p>
            <a:pPr lvl="0"/>
            <a:r>
              <a:rPr lang="en-GB" noProof="0"/>
              <a:t>Conclusion</a:t>
            </a:r>
          </a:p>
        </p:txBody>
      </p:sp>
      <p:sp>
        <p:nvSpPr>
          <p:cNvPr id="14" name="Textplatzhalter 8">
            <a:extLst>
              <a:ext uri="{FF2B5EF4-FFF2-40B4-BE49-F238E27FC236}">
                <a16:creationId xmlns:a16="http://schemas.microsoft.com/office/drawing/2014/main" id="{1EA0F3E1-D742-4DA0-B74B-A037A9673EBB}"/>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en-GB" noProof="0"/>
              <a:t>Source, comment, footnote</a:t>
            </a:r>
          </a:p>
        </p:txBody>
      </p:sp>
      <p:sp>
        <p:nvSpPr>
          <p:cNvPr id="3" name="Datumsplatzhalter 2">
            <a:extLst>
              <a:ext uri="{FF2B5EF4-FFF2-40B4-BE49-F238E27FC236}">
                <a16:creationId xmlns:a16="http://schemas.microsoft.com/office/drawing/2014/main" id="{B2EA098C-248A-4208-9315-7DFA4F8CD534}"/>
              </a:ext>
            </a:extLst>
          </p:cNvPr>
          <p:cNvSpPr>
            <a:spLocks noGrp="1"/>
          </p:cNvSpPr>
          <p:nvPr>
            <p:ph type="dt" sz="half" idx="26"/>
          </p:nvPr>
        </p:nvSpPr>
        <p:spPr/>
        <p:txBody>
          <a:bodyPr/>
          <a:lstStyle/>
          <a:p>
            <a:endParaRPr lang="en-GB" noProof="0"/>
          </a:p>
        </p:txBody>
      </p:sp>
      <p:sp>
        <p:nvSpPr>
          <p:cNvPr id="5" name="Fußzeilenplatzhalter 4">
            <a:extLst>
              <a:ext uri="{FF2B5EF4-FFF2-40B4-BE49-F238E27FC236}">
                <a16:creationId xmlns:a16="http://schemas.microsoft.com/office/drawing/2014/main" id="{CB2AABA6-E728-439A-98C5-9D3EDD5F4179}"/>
              </a:ext>
            </a:extLst>
          </p:cNvPr>
          <p:cNvSpPr>
            <a:spLocks noGrp="1"/>
          </p:cNvSpPr>
          <p:nvPr>
            <p:ph type="ftr" sz="quarter" idx="27"/>
          </p:nvPr>
        </p:nvSpPr>
        <p:spPr/>
        <p:txBody>
          <a:bodyPr/>
          <a:lstStyle/>
          <a:p>
            <a:r>
              <a:rPr lang="en-US" noProof="0"/>
              <a:t>FC in the MENA region / Tunis, October 2023</a:t>
            </a:r>
            <a:endParaRPr lang="en-GB" noProof="0"/>
          </a:p>
        </p:txBody>
      </p:sp>
      <p:sp>
        <p:nvSpPr>
          <p:cNvPr id="15" name="Foliennummernplatzhalter 14">
            <a:extLst>
              <a:ext uri="{FF2B5EF4-FFF2-40B4-BE49-F238E27FC236}">
                <a16:creationId xmlns:a16="http://schemas.microsoft.com/office/drawing/2014/main" id="{1C294063-8A70-4531-9E28-D9905873F0D5}"/>
              </a:ext>
            </a:extLst>
          </p:cNvPr>
          <p:cNvSpPr>
            <a:spLocks noGrp="1"/>
          </p:cNvSpPr>
          <p:nvPr>
            <p:ph type="sldNum" sz="quarter" idx="28"/>
          </p:nvPr>
        </p:nvSpPr>
        <p:spPr/>
        <p:txBody>
          <a:bodyPr/>
          <a:lstStyle/>
          <a:p>
            <a:r>
              <a:rPr lang="en-GB" noProof="0"/>
              <a:t>Page </a:t>
            </a:r>
            <a:fld id="{5678FFC5-4430-43BC-9807-D0C6EB405569}" type="slidenum">
              <a:rPr lang="en-GB" noProof="0" smtClean="0"/>
              <a:pPr/>
              <a:t>‹#›</a:t>
            </a:fld>
            <a:endParaRPr lang="en-GB" noProof="0"/>
          </a:p>
        </p:txBody>
      </p:sp>
    </p:spTree>
    <p:extLst>
      <p:ext uri="{BB962C8B-B14F-4D97-AF65-F5344CB8AC3E}">
        <p14:creationId xmlns:p14="http://schemas.microsoft.com/office/powerpoint/2010/main" val="2963188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Diagram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F1FDF-06CC-4B46-8A18-DB19993DB89F}"/>
              </a:ext>
            </a:extLst>
          </p:cNvPr>
          <p:cNvSpPr>
            <a:spLocks noGrp="1"/>
          </p:cNvSpPr>
          <p:nvPr>
            <p:ph type="title" hasCustomPrompt="1"/>
          </p:nvPr>
        </p:nvSpPr>
        <p:spPr bwMode="gray"/>
        <p:txBody>
          <a:bodyPr/>
          <a:lstStyle/>
          <a:p>
            <a:r>
              <a:rPr lang="en-GB" noProof="0"/>
              <a:t>Headline</a:t>
            </a:r>
          </a:p>
        </p:txBody>
      </p:sp>
      <p:sp>
        <p:nvSpPr>
          <p:cNvPr id="15" name="Textplatzhalter 8">
            <a:extLst>
              <a:ext uri="{FF2B5EF4-FFF2-40B4-BE49-F238E27FC236}">
                <a16:creationId xmlns:a16="http://schemas.microsoft.com/office/drawing/2014/main" id="{CD6655E5-0992-40D0-8FA0-9157664AC066}"/>
              </a:ext>
            </a:extLst>
          </p:cNvPr>
          <p:cNvSpPr>
            <a:spLocks noGrp="1"/>
          </p:cNvSpPr>
          <p:nvPr>
            <p:ph type="body" sz="quarter" idx="22" hasCustomPrompt="1"/>
          </p:nvPr>
        </p:nvSpPr>
        <p:spPr>
          <a:xfrm>
            <a:off x="360363" y="677577"/>
            <a:ext cx="10007600" cy="332901"/>
          </a:xfrm>
        </p:spPr>
        <p:txBody>
          <a:bodyPr/>
          <a:lstStyle>
            <a:lvl1pPr marL="0" indent="0">
              <a:lnSpc>
                <a:spcPct val="95000"/>
              </a:lnSpc>
              <a:spcBef>
                <a:spcPts val="0"/>
              </a:spcBef>
              <a:buNone/>
              <a:defRPr sz="1800">
                <a:solidFill>
                  <a:schemeClr val="accent3"/>
                </a:solidFill>
              </a:defRPr>
            </a:lvl1pPr>
          </a:lstStyle>
          <a:p>
            <a:pPr lvl="0"/>
            <a:r>
              <a:rPr lang="en-GB" noProof="0"/>
              <a:t>Subheading</a:t>
            </a:r>
          </a:p>
        </p:txBody>
      </p:sp>
      <p:sp>
        <p:nvSpPr>
          <p:cNvPr id="12" name="Textplatzhalter 6">
            <a:extLst>
              <a:ext uri="{FF2B5EF4-FFF2-40B4-BE49-F238E27FC236}">
                <a16:creationId xmlns:a16="http://schemas.microsoft.com/office/drawing/2014/main" id="{ECDAC40F-D27B-49C7-98F7-75AAB5B8872D}"/>
              </a:ext>
            </a:extLst>
          </p:cNvPr>
          <p:cNvSpPr>
            <a:spLocks noGrp="1"/>
          </p:cNvSpPr>
          <p:nvPr>
            <p:ph type="body" sz="quarter" idx="23" hasCustomPrompt="1"/>
          </p:nvPr>
        </p:nvSpPr>
        <p:spPr>
          <a:xfrm>
            <a:off x="360362" y="1395720"/>
            <a:ext cx="4895851" cy="253172"/>
          </a:xfrm>
        </p:spPr>
        <p:txBody>
          <a:bodyPr/>
          <a:lstStyle>
            <a:lvl1pPr marL="0" indent="0">
              <a:spcBef>
                <a:spcPts val="0"/>
              </a:spcBef>
              <a:buNone/>
              <a:defRPr b="1">
                <a:solidFill>
                  <a:schemeClr val="accent1"/>
                </a:solidFill>
              </a:defRPr>
            </a:lvl1pPr>
          </a:lstStyle>
          <a:p>
            <a:pPr lvl="0"/>
            <a:r>
              <a:rPr lang="en-GB" noProof="0"/>
              <a:t>Chart title</a:t>
            </a:r>
          </a:p>
        </p:txBody>
      </p:sp>
      <p:sp>
        <p:nvSpPr>
          <p:cNvPr id="9" name="Diagrammplatzhalter 8" descr="Diagrammplatzhalter">
            <a:extLst>
              <a:ext uri="{FF2B5EF4-FFF2-40B4-BE49-F238E27FC236}">
                <a16:creationId xmlns:a16="http://schemas.microsoft.com/office/drawing/2014/main" id="{115567A0-B703-407E-B054-5AB21564A2F6}"/>
              </a:ext>
            </a:extLst>
          </p:cNvPr>
          <p:cNvSpPr>
            <a:spLocks noGrp="1"/>
          </p:cNvSpPr>
          <p:nvPr>
            <p:ph type="chart" sz="quarter" idx="15" hasCustomPrompt="1"/>
          </p:nvPr>
        </p:nvSpPr>
        <p:spPr bwMode="gray">
          <a:xfrm>
            <a:off x="360362" y="1648892"/>
            <a:ext cx="4895851" cy="1682620"/>
          </a:xfrm>
        </p:spPr>
        <p:txBody>
          <a:bodyPr anchor="ctr"/>
          <a:lstStyle>
            <a:lvl1pPr marL="0" indent="0" algn="ctr">
              <a:buNone/>
              <a:defRPr/>
            </a:lvl1pPr>
          </a:lstStyle>
          <a:p>
            <a:r>
              <a:rPr lang="en-GB" noProof="0"/>
              <a:t>Click icon to add chart</a:t>
            </a:r>
          </a:p>
        </p:txBody>
      </p:sp>
      <p:sp>
        <p:nvSpPr>
          <p:cNvPr id="13" name="Textplatzhalter 6">
            <a:extLst>
              <a:ext uri="{FF2B5EF4-FFF2-40B4-BE49-F238E27FC236}">
                <a16:creationId xmlns:a16="http://schemas.microsoft.com/office/drawing/2014/main" id="{2C277437-7B64-4A17-B527-9BA8E9CDD6C2}"/>
              </a:ext>
            </a:extLst>
          </p:cNvPr>
          <p:cNvSpPr>
            <a:spLocks noGrp="1"/>
          </p:cNvSpPr>
          <p:nvPr>
            <p:ph type="body" sz="quarter" idx="18" hasCustomPrompt="1"/>
          </p:nvPr>
        </p:nvSpPr>
        <p:spPr>
          <a:xfrm>
            <a:off x="5472113" y="1395720"/>
            <a:ext cx="4895850" cy="253172"/>
          </a:xfrm>
        </p:spPr>
        <p:txBody>
          <a:bodyPr/>
          <a:lstStyle>
            <a:lvl1pPr marL="0" indent="0">
              <a:spcBef>
                <a:spcPts val="0"/>
              </a:spcBef>
              <a:buNone/>
              <a:defRPr b="1">
                <a:solidFill>
                  <a:schemeClr val="accent1"/>
                </a:solidFill>
              </a:defRPr>
            </a:lvl1pPr>
          </a:lstStyle>
          <a:p>
            <a:pPr lvl="0"/>
            <a:r>
              <a:rPr lang="en-GB" noProof="0"/>
              <a:t>Chart title</a:t>
            </a:r>
          </a:p>
        </p:txBody>
      </p:sp>
      <p:sp>
        <p:nvSpPr>
          <p:cNvPr id="10" name="Diagrammplatzhalter 8" descr="Diagrammplatzhalter">
            <a:extLst>
              <a:ext uri="{FF2B5EF4-FFF2-40B4-BE49-F238E27FC236}">
                <a16:creationId xmlns:a16="http://schemas.microsoft.com/office/drawing/2014/main" id="{5ADB3075-37BC-4DE7-8F88-AA8B185EB080}"/>
              </a:ext>
            </a:extLst>
          </p:cNvPr>
          <p:cNvSpPr>
            <a:spLocks noGrp="1"/>
          </p:cNvSpPr>
          <p:nvPr>
            <p:ph type="chart" sz="quarter" idx="17" hasCustomPrompt="1"/>
          </p:nvPr>
        </p:nvSpPr>
        <p:spPr bwMode="gray">
          <a:xfrm>
            <a:off x="5472113" y="1648892"/>
            <a:ext cx="4895850" cy="1682620"/>
          </a:xfrm>
        </p:spPr>
        <p:txBody>
          <a:bodyPr anchor="ctr"/>
          <a:lstStyle>
            <a:lvl1pPr marL="0" indent="0" algn="ctr">
              <a:buNone/>
              <a:defRPr/>
            </a:lvl1pPr>
          </a:lstStyle>
          <a:p>
            <a:r>
              <a:rPr lang="en-GB" noProof="0"/>
              <a:t>Click icon to add chart</a:t>
            </a:r>
          </a:p>
        </p:txBody>
      </p:sp>
      <p:sp>
        <p:nvSpPr>
          <p:cNvPr id="14" name="Textplatzhalter 6">
            <a:extLst>
              <a:ext uri="{FF2B5EF4-FFF2-40B4-BE49-F238E27FC236}">
                <a16:creationId xmlns:a16="http://schemas.microsoft.com/office/drawing/2014/main" id="{402B411A-C88C-430C-A64D-2CC4DCC73750}"/>
              </a:ext>
            </a:extLst>
          </p:cNvPr>
          <p:cNvSpPr>
            <a:spLocks noGrp="1"/>
          </p:cNvSpPr>
          <p:nvPr>
            <p:ph type="body" sz="quarter" idx="24" hasCustomPrompt="1"/>
          </p:nvPr>
        </p:nvSpPr>
        <p:spPr>
          <a:xfrm>
            <a:off x="360362" y="3413088"/>
            <a:ext cx="4895851" cy="253172"/>
          </a:xfrm>
        </p:spPr>
        <p:txBody>
          <a:bodyPr/>
          <a:lstStyle>
            <a:lvl1pPr marL="0" indent="0">
              <a:spcBef>
                <a:spcPts val="0"/>
              </a:spcBef>
              <a:buNone/>
              <a:defRPr b="1">
                <a:solidFill>
                  <a:schemeClr val="accent1"/>
                </a:solidFill>
              </a:defRPr>
            </a:lvl1pPr>
          </a:lstStyle>
          <a:p>
            <a:pPr lvl="0"/>
            <a:r>
              <a:rPr lang="en-GB" noProof="0"/>
              <a:t>Chart title</a:t>
            </a:r>
          </a:p>
        </p:txBody>
      </p:sp>
      <p:sp>
        <p:nvSpPr>
          <p:cNvPr id="17" name="Diagrammplatzhalter 8" descr="Diagrammplatzhalter">
            <a:extLst>
              <a:ext uri="{FF2B5EF4-FFF2-40B4-BE49-F238E27FC236}">
                <a16:creationId xmlns:a16="http://schemas.microsoft.com/office/drawing/2014/main" id="{E6EBF416-55D6-4AA1-A000-4EA1500328C5}"/>
              </a:ext>
            </a:extLst>
          </p:cNvPr>
          <p:cNvSpPr>
            <a:spLocks noGrp="1"/>
          </p:cNvSpPr>
          <p:nvPr>
            <p:ph type="chart" sz="quarter" idx="19" hasCustomPrompt="1"/>
          </p:nvPr>
        </p:nvSpPr>
        <p:spPr bwMode="gray">
          <a:xfrm>
            <a:off x="360362" y="3666260"/>
            <a:ext cx="4895851" cy="1699540"/>
          </a:xfrm>
        </p:spPr>
        <p:txBody>
          <a:bodyPr anchor="ctr"/>
          <a:lstStyle>
            <a:lvl1pPr marL="0" indent="0" algn="ctr">
              <a:buNone/>
              <a:defRPr/>
            </a:lvl1pPr>
          </a:lstStyle>
          <a:p>
            <a:r>
              <a:rPr lang="en-GB" noProof="0"/>
              <a:t>Click icon to add chart</a:t>
            </a:r>
          </a:p>
        </p:txBody>
      </p:sp>
      <p:sp>
        <p:nvSpPr>
          <p:cNvPr id="16" name="Textplatzhalter 6">
            <a:extLst>
              <a:ext uri="{FF2B5EF4-FFF2-40B4-BE49-F238E27FC236}">
                <a16:creationId xmlns:a16="http://schemas.microsoft.com/office/drawing/2014/main" id="{D2237C74-3717-4FC6-BB89-754621C3D4D5}"/>
              </a:ext>
            </a:extLst>
          </p:cNvPr>
          <p:cNvSpPr>
            <a:spLocks noGrp="1"/>
          </p:cNvSpPr>
          <p:nvPr>
            <p:ph type="body" sz="quarter" idx="25" hasCustomPrompt="1"/>
          </p:nvPr>
        </p:nvSpPr>
        <p:spPr>
          <a:xfrm>
            <a:off x="5472113" y="3413088"/>
            <a:ext cx="4895850" cy="253172"/>
          </a:xfrm>
        </p:spPr>
        <p:txBody>
          <a:bodyPr/>
          <a:lstStyle>
            <a:lvl1pPr marL="0" indent="0">
              <a:spcBef>
                <a:spcPts val="0"/>
              </a:spcBef>
              <a:buNone/>
              <a:defRPr b="1">
                <a:solidFill>
                  <a:schemeClr val="accent1"/>
                </a:solidFill>
              </a:defRPr>
            </a:lvl1pPr>
          </a:lstStyle>
          <a:p>
            <a:pPr lvl="0"/>
            <a:r>
              <a:rPr lang="en-GB" noProof="0"/>
              <a:t>Chart title</a:t>
            </a:r>
          </a:p>
        </p:txBody>
      </p:sp>
      <p:sp>
        <p:nvSpPr>
          <p:cNvPr id="19" name="Diagrammplatzhalter 8" descr="Diagrammplatzhalter">
            <a:extLst>
              <a:ext uri="{FF2B5EF4-FFF2-40B4-BE49-F238E27FC236}">
                <a16:creationId xmlns:a16="http://schemas.microsoft.com/office/drawing/2014/main" id="{2D9E13FC-C3BE-4880-95FF-E8F557742CCD}"/>
              </a:ext>
            </a:extLst>
          </p:cNvPr>
          <p:cNvSpPr>
            <a:spLocks noGrp="1"/>
          </p:cNvSpPr>
          <p:nvPr>
            <p:ph type="chart" sz="quarter" idx="21" hasCustomPrompt="1"/>
          </p:nvPr>
        </p:nvSpPr>
        <p:spPr bwMode="gray">
          <a:xfrm>
            <a:off x="5472113" y="3666260"/>
            <a:ext cx="4895850" cy="1699540"/>
          </a:xfrm>
        </p:spPr>
        <p:txBody>
          <a:bodyPr anchor="ctr"/>
          <a:lstStyle>
            <a:lvl1pPr marL="0" indent="0" algn="ctr">
              <a:buNone/>
              <a:defRPr/>
            </a:lvl1pPr>
          </a:lstStyle>
          <a:p>
            <a:r>
              <a:rPr lang="en-GB" noProof="0"/>
              <a:t>Click icon to add chart</a:t>
            </a:r>
          </a:p>
        </p:txBody>
      </p:sp>
      <p:sp>
        <p:nvSpPr>
          <p:cNvPr id="21" name="Textplatzhalter 8">
            <a:extLst>
              <a:ext uri="{FF2B5EF4-FFF2-40B4-BE49-F238E27FC236}">
                <a16:creationId xmlns:a16="http://schemas.microsoft.com/office/drawing/2014/main" id="{049BA0BF-C18F-4DB1-B409-7AA3355CE0BC}"/>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en-GB" noProof="0"/>
              <a:t>Source, comment, footnote</a:t>
            </a:r>
          </a:p>
        </p:txBody>
      </p:sp>
      <p:sp>
        <p:nvSpPr>
          <p:cNvPr id="3" name="Datumsplatzhalter 2">
            <a:extLst>
              <a:ext uri="{FF2B5EF4-FFF2-40B4-BE49-F238E27FC236}">
                <a16:creationId xmlns:a16="http://schemas.microsoft.com/office/drawing/2014/main" id="{219B392A-2B04-4322-83A2-26EDCB347AA3}"/>
              </a:ext>
            </a:extLst>
          </p:cNvPr>
          <p:cNvSpPr>
            <a:spLocks noGrp="1"/>
          </p:cNvSpPr>
          <p:nvPr>
            <p:ph type="dt" sz="half" idx="26"/>
          </p:nvPr>
        </p:nvSpPr>
        <p:spPr/>
        <p:txBody>
          <a:bodyPr/>
          <a:lstStyle/>
          <a:p>
            <a:endParaRPr lang="en-GB" noProof="0"/>
          </a:p>
        </p:txBody>
      </p:sp>
      <p:sp>
        <p:nvSpPr>
          <p:cNvPr id="4" name="Fußzeilenplatzhalter 3">
            <a:extLst>
              <a:ext uri="{FF2B5EF4-FFF2-40B4-BE49-F238E27FC236}">
                <a16:creationId xmlns:a16="http://schemas.microsoft.com/office/drawing/2014/main" id="{9265CB6D-5348-48FD-B555-6613EFD3181E}"/>
              </a:ext>
            </a:extLst>
          </p:cNvPr>
          <p:cNvSpPr>
            <a:spLocks noGrp="1"/>
          </p:cNvSpPr>
          <p:nvPr>
            <p:ph type="ftr" sz="quarter" idx="27"/>
          </p:nvPr>
        </p:nvSpPr>
        <p:spPr/>
        <p:txBody>
          <a:bodyPr/>
          <a:lstStyle/>
          <a:p>
            <a:r>
              <a:rPr lang="en-US" noProof="0"/>
              <a:t>FC in the MENA region / Tunis, October 2023</a:t>
            </a:r>
            <a:endParaRPr lang="en-GB" noProof="0"/>
          </a:p>
        </p:txBody>
      </p:sp>
      <p:sp>
        <p:nvSpPr>
          <p:cNvPr id="5" name="Foliennummernplatzhalter 4">
            <a:extLst>
              <a:ext uri="{FF2B5EF4-FFF2-40B4-BE49-F238E27FC236}">
                <a16:creationId xmlns:a16="http://schemas.microsoft.com/office/drawing/2014/main" id="{83DA9AAD-E39E-415F-B64E-00CC60D7556F}"/>
              </a:ext>
            </a:extLst>
          </p:cNvPr>
          <p:cNvSpPr>
            <a:spLocks noGrp="1"/>
          </p:cNvSpPr>
          <p:nvPr>
            <p:ph type="sldNum" sz="quarter" idx="28"/>
          </p:nvPr>
        </p:nvSpPr>
        <p:spPr/>
        <p:txBody>
          <a:bodyPr/>
          <a:lstStyle/>
          <a:p>
            <a:r>
              <a:rPr lang="en-GB" noProof="0"/>
              <a:t>Page </a:t>
            </a:r>
            <a:fld id="{5678FFC5-4430-43BC-9807-D0C6EB405569}" type="slidenum">
              <a:rPr lang="en-GB" noProof="0" smtClean="0"/>
              <a:pPr/>
              <a:t>‹#›</a:t>
            </a:fld>
            <a:endParaRPr lang="en-GB" noProof="0"/>
          </a:p>
        </p:txBody>
      </p:sp>
    </p:spTree>
    <p:extLst>
      <p:ext uri="{BB962C8B-B14F-4D97-AF65-F5344CB8AC3E}">
        <p14:creationId xmlns:p14="http://schemas.microsoft.com/office/powerpoint/2010/main" val="114103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Textfelder">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3053DD3E-BA21-43CE-8D7C-B63AA84DA2C4}"/>
              </a:ext>
              <a:ext uri="{C183D7F6-B498-43B3-948B-1728B52AA6E4}">
                <adec:decorative xmlns:adec="http://schemas.microsoft.com/office/drawing/2017/decorative" val="1"/>
              </a:ext>
            </a:extLst>
          </p:cNvPr>
          <p:cNvSpPr/>
          <p:nvPr userDrawn="1"/>
        </p:nvSpPr>
        <p:spPr>
          <a:xfrm>
            <a:off x="360363" y="1433513"/>
            <a:ext cx="4895850" cy="3674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en-GB" sz="1400" noProof="0"/>
          </a:p>
        </p:txBody>
      </p:sp>
      <p:sp>
        <p:nvSpPr>
          <p:cNvPr id="19" name="Rechteck 18">
            <a:extLst>
              <a:ext uri="{FF2B5EF4-FFF2-40B4-BE49-F238E27FC236}">
                <a16:creationId xmlns:a16="http://schemas.microsoft.com/office/drawing/2014/main" id="{1D72DF1C-D128-4BAA-8B1C-BFC5B0B35ED4}"/>
              </a:ext>
              <a:ext uri="{C183D7F6-B498-43B3-948B-1728B52AA6E4}">
                <adec:decorative xmlns:adec="http://schemas.microsoft.com/office/drawing/2017/decorative" val="1"/>
              </a:ext>
            </a:extLst>
          </p:cNvPr>
          <p:cNvSpPr/>
          <p:nvPr userDrawn="1"/>
        </p:nvSpPr>
        <p:spPr>
          <a:xfrm>
            <a:off x="5472113" y="1433513"/>
            <a:ext cx="4895850" cy="3674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en-GB" sz="1400" noProof="0"/>
          </a:p>
        </p:txBody>
      </p:sp>
      <p:sp>
        <p:nvSpPr>
          <p:cNvPr id="2" name="Titel 1">
            <a:extLst>
              <a:ext uri="{FF2B5EF4-FFF2-40B4-BE49-F238E27FC236}">
                <a16:creationId xmlns:a16="http://schemas.microsoft.com/office/drawing/2014/main" id="{3C1F1FDF-06CC-4B46-8A18-DB19993DB89F}"/>
              </a:ext>
            </a:extLst>
          </p:cNvPr>
          <p:cNvSpPr>
            <a:spLocks noGrp="1"/>
          </p:cNvSpPr>
          <p:nvPr>
            <p:ph type="title" hasCustomPrompt="1"/>
          </p:nvPr>
        </p:nvSpPr>
        <p:spPr bwMode="gray"/>
        <p:txBody>
          <a:bodyPr/>
          <a:lstStyle/>
          <a:p>
            <a:r>
              <a:rPr lang="en-GB" noProof="0"/>
              <a:t>Headline</a:t>
            </a:r>
          </a:p>
        </p:txBody>
      </p:sp>
      <p:sp>
        <p:nvSpPr>
          <p:cNvPr id="11" name="Textplatzhalter 8">
            <a:extLst>
              <a:ext uri="{FF2B5EF4-FFF2-40B4-BE49-F238E27FC236}">
                <a16:creationId xmlns:a16="http://schemas.microsoft.com/office/drawing/2014/main" id="{43DACF10-9353-4A29-AFA5-EA422CC98023}"/>
              </a:ext>
            </a:extLst>
          </p:cNvPr>
          <p:cNvSpPr>
            <a:spLocks noGrp="1"/>
          </p:cNvSpPr>
          <p:nvPr>
            <p:ph type="body" sz="quarter" idx="18" hasCustomPrompt="1"/>
          </p:nvPr>
        </p:nvSpPr>
        <p:spPr>
          <a:xfrm>
            <a:off x="360363" y="677577"/>
            <a:ext cx="10007600" cy="332901"/>
          </a:xfrm>
        </p:spPr>
        <p:txBody>
          <a:bodyPr/>
          <a:lstStyle>
            <a:lvl1pPr marL="0" indent="0">
              <a:lnSpc>
                <a:spcPct val="95000"/>
              </a:lnSpc>
              <a:spcBef>
                <a:spcPts val="0"/>
              </a:spcBef>
              <a:buNone/>
              <a:defRPr sz="1800">
                <a:solidFill>
                  <a:schemeClr val="accent3"/>
                </a:solidFill>
              </a:defRPr>
            </a:lvl1pPr>
          </a:lstStyle>
          <a:p>
            <a:pPr lvl="0"/>
            <a:r>
              <a:rPr lang="en-GB" noProof="0"/>
              <a:t>Subheading</a:t>
            </a:r>
          </a:p>
        </p:txBody>
      </p:sp>
      <p:sp>
        <p:nvSpPr>
          <p:cNvPr id="7" name="Textplatzhalter 11">
            <a:extLst>
              <a:ext uri="{FF2B5EF4-FFF2-40B4-BE49-F238E27FC236}">
                <a16:creationId xmlns:a16="http://schemas.microsoft.com/office/drawing/2014/main" id="{520DE74E-333F-41E6-8D5D-5639A192DA4C}"/>
              </a:ext>
            </a:extLst>
          </p:cNvPr>
          <p:cNvSpPr>
            <a:spLocks noGrp="1"/>
          </p:cNvSpPr>
          <p:nvPr>
            <p:ph type="body" sz="quarter" idx="14" hasCustomPrompt="1"/>
          </p:nvPr>
        </p:nvSpPr>
        <p:spPr bwMode="gray">
          <a:xfrm>
            <a:off x="360363" y="1433513"/>
            <a:ext cx="4895850" cy="367443"/>
          </a:xfrm>
          <a:no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en-GB" noProof="0"/>
              <a:t>Click to add text</a:t>
            </a:r>
          </a:p>
        </p:txBody>
      </p:sp>
      <p:sp>
        <p:nvSpPr>
          <p:cNvPr id="15" name="Textplatzhalter 14">
            <a:extLst>
              <a:ext uri="{FF2B5EF4-FFF2-40B4-BE49-F238E27FC236}">
                <a16:creationId xmlns:a16="http://schemas.microsoft.com/office/drawing/2014/main" id="{2D2406FB-91BE-45AA-91F9-BA34B4824865}"/>
              </a:ext>
            </a:extLst>
          </p:cNvPr>
          <p:cNvSpPr>
            <a:spLocks noGrp="1"/>
          </p:cNvSpPr>
          <p:nvPr>
            <p:ph type="body" sz="quarter" idx="15" hasCustomPrompt="1"/>
          </p:nvPr>
        </p:nvSpPr>
        <p:spPr>
          <a:xfrm>
            <a:off x="360362" y="1849107"/>
            <a:ext cx="4895851" cy="3522309"/>
          </a:xfrm>
          <a:noFill/>
        </p:spPr>
        <p:txBody>
          <a:bodyPr lIns="108000" tIns="108000" rIns="108000" bIns="108000"/>
          <a:lstStyle/>
          <a:p>
            <a:pPr lvl="0"/>
            <a:r>
              <a:rPr lang="en-GB" noProof="0"/>
              <a:t>Click to add text</a:t>
            </a:r>
          </a:p>
        </p:txBody>
      </p:sp>
      <p:sp>
        <p:nvSpPr>
          <p:cNvPr id="16" name="Textplatzhalter 11">
            <a:extLst>
              <a:ext uri="{FF2B5EF4-FFF2-40B4-BE49-F238E27FC236}">
                <a16:creationId xmlns:a16="http://schemas.microsoft.com/office/drawing/2014/main" id="{05F97FFD-CFE9-4E99-A355-F82C52CC54B3}"/>
              </a:ext>
            </a:extLst>
          </p:cNvPr>
          <p:cNvSpPr>
            <a:spLocks noGrp="1"/>
          </p:cNvSpPr>
          <p:nvPr>
            <p:ph type="body" sz="quarter" idx="16" hasCustomPrompt="1"/>
          </p:nvPr>
        </p:nvSpPr>
        <p:spPr bwMode="gray">
          <a:xfrm>
            <a:off x="5472113" y="1433513"/>
            <a:ext cx="4895850" cy="367443"/>
          </a:xfrm>
          <a:no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en-GB" noProof="0"/>
              <a:t>Click to add text</a:t>
            </a:r>
          </a:p>
        </p:txBody>
      </p:sp>
      <p:sp>
        <p:nvSpPr>
          <p:cNvPr id="17" name="Textplatzhalter 14">
            <a:extLst>
              <a:ext uri="{FF2B5EF4-FFF2-40B4-BE49-F238E27FC236}">
                <a16:creationId xmlns:a16="http://schemas.microsoft.com/office/drawing/2014/main" id="{5A89EDB8-5D89-415B-A064-9F26CF03A014}"/>
              </a:ext>
            </a:extLst>
          </p:cNvPr>
          <p:cNvSpPr>
            <a:spLocks noGrp="1"/>
          </p:cNvSpPr>
          <p:nvPr>
            <p:ph type="body" sz="quarter" idx="17" hasCustomPrompt="1"/>
          </p:nvPr>
        </p:nvSpPr>
        <p:spPr>
          <a:xfrm>
            <a:off x="5472113" y="1849107"/>
            <a:ext cx="4895850" cy="3522309"/>
          </a:xfrm>
          <a:noFill/>
        </p:spPr>
        <p:txBody>
          <a:bodyPr lIns="108000" tIns="108000" rIns="108000" bIns="108000"/>
          <a:lstStyle/>
          <a:p>
            <a:pPr lvl="0"/>
            <a:r>
              <a:rPr lang="en-GB" noProof="0"/>
              <a:t>Click to add text</a:t>
            </a:r>
          </a:p>
        </p:txBody>
      </p:sp>
      <p:sp>
        <p:nvSpPr>
          <p:cNvPr id="18" name="Textplatzhalter 8">
            <a:extLst>
              <a:ext uri="{FF2B5EF4-FFF2-40B4-BE49-F238E27FC236}">
                <a16:creationId xmlns:a16="http://schemas.microsoft.com/office/drawing/2014/main" id="{0C295676-06C3-4B7D-A2E7-3C55DC277F43}"/>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en-GB" noProof="0"/>
              <a:t>Source, comment, footnote</a:t>
            </a:r>
          </a:p>
        </p:txBody>
      </p:sp>
      <p:sp>
        <p:nvSpPr>
          <p:cNvPr id="3" name="Datumsplatzhalter 2">
            <a:extLst>
              <a:ext uri="{FF2B5EF4-FFF2-40B4-BE49-F238E27FC236}">
                <a16:creationId xmlns:a16="http://schemas.microsoft.com/office/drawing/2014/main" id="{246E4BAA-3058-4FC2-84E6-559E1388B8DE}"/>
              </a:ext>
            </a:extLst>
          </p:cNvPr>
          <p:cNvSpPr>
            <a:spLocks noGrp="1"/>
          </p:cNvSpPr>
          <p:nvPr>
            <p:ph type="dt" sz="half" idx="19"/>
          </p:nvPr>
        </p:nvSpPr>
        <p:spPr/>
        <p:txBody>
          <a:bodyPr/>
          <a:lstStyle/>
          <a:p>
            <a:endParaRPr lang="en-GB" noProof="0"/>
          </a:p>
        </p:txBody>
      </p:sp>
      <p:sp>
        <p:nvSpPr>
          <p:cNvPr id="4" name="Fußzeilenplatzhalter 3">
            <a:extLst>
              <a:ext uri="{FF2B5EF4-FFF2-40B4-BE49-F238E27FC236}">
                <a16:creationId xmlns:a16="http://schemas.microsoft.com/office/drawing/2014/main" id="{C3387023-5335-450D-B66D-2F092982A45C}"/>
              </a:ext>
            </a:extLst>
          </p:cNvPr>
          <p:cNvSpPr>
            <a:spLocks noGrp="1"/>
          </p:cNvSpPr>
          <p:nvPr>
            <p:ph type="ftr" sz="quarter" idx="20"/>
          </p:nvPr>
        </p:nvSpPr>
        <p:spPr/>
        <p:txBody>
          <a:bodyPr/>
          <a:lstStyle/>
          <a:p>
            <a:r>
              <a:rPr lang="en-US" noProof="0"/>
              <a:t>FC in the MENA region / Tunis, October 2023</a:t>
            </a:r>
            <a:endParaRPr lang="en-GB" noProof="0"/>
          </a:p>
        </p:txBody>
      </p:sp>
      <p:sp>
        <p:nvSpPr>
          <p:cNvPr id="5" name="Foliennummernplatzhalter 4">
            <a:extLst>
              <a:ext uri="{FF2B5EF4-FFF2-40B4-BE49-F238E27FC236}">
                <a16:creationId xmlns:a16="http://schemas.microsoft.com/office/drawing/2014/main" id="{ED928158-D5C6-4B94-B052-078D48E1F944}"/>
              </a:ext>
            </a:extLst>
          </p:cNvPr>
          <p:cNvSpPr>
            <a:spLocks noGrp="1"/>
          </p:cNvSpPr>
          <p:nvPr>
            <p:ph type="sldNum" sz="quarter" idx="21"/>
          </p:nvPr>
        </p:nvSpPr>
        <p:spPr/>
        <p:txBody>
          <a:bodyPr/>
          <a:lstStyle/>
          <a:p>
            <a:r>
              <a:rPr lang="en-GB" noProof="0"/>
              <a:t>Page </a:t>
            </a:r>
            <a:fld id="{5678FFC5-4430-43BC-9807-D0C6EB405569}" type="slidenum">
              <a:rPr lang="en-GB" noProof="0" smtClean="0"/>
              <a:pPr/>
              <a:t>‹#›</a:t>
            </a:fld>
            <a:endParaRPr lang="en-GB" noProof="0"/>
          </a:p>
        </p:txBody>
      </p:sp>
    </p:spTree>
    <p:extLst>
      <p:ext uri="{BB962C8B-B14F-4D97-AF65-F5344CB8AC3E}">
        <p14:creationId xmlns:p14="http://schemas.microsoft.com/office/powerpoint/2010/main" val="4129130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Textfelder (mit Fazit)">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3053DD3E-BA21-43CE-8D7C-B63AA84DA2C4}"/>
              </a:ext>
              <a:ext uri="{C183D7F6-B498-43B3-948B-1728B52AA6E4}">
                <adec:decorative xmlns:adec="http://schemas.microsoft.com/office/drawing/2017/decorative" val="1"/>
              </a:ext>
            </a:extLst>
          </p:cNvPr>
          <p:cNvSpPr/>
          <p:nvPr userDrawn="1"/>
        </p:nvSpPr>
        <p:spPr>
          <a:xfrm>
            <a:off x="360363" y="1433513"/>
            <a:ext cx="4895850" cy="3674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en-GB" sz="1400" noProof="0"/>
          </a:p>
        </p:txBody>
      </p:sp>
      <p:sp>
        <p:nvSpPr>
          <p:cNvPr id="19" name="Rechteck 18">
            <a:extLst>
              <a:ext uri="{FF2B5EF4-FFF2-40B4-BE49-F238E27FC236}">
                <a16:creationId xmlns:a16="http://schemas.microsoft.com/office/drawing/2014/main" id="{1D72DF1C-D128-4BAA-8B1C-BFC5B0B35ED4}"/>
              </a:ext>
              <a:ext uri="{C183D7F6-B498-43B3-948B-1728B52AA6E4}">
                <adec:decorative xmlns:adec="http://schemas.microsoft.com/office/drawing/2017/decorative" val="1"/>
              </a:ext>
            </a:extLst>
          </p:cNvPr>
          <p:cNvSpPr/>
          <p:nvPr userDrawn="1"/>
        </p:nvSpPr>
        <p:spPr>
          <a:xfrm>
            <a:off x="5472113" y="1433513"/>
            <a:ext cx="4895850" cy="3674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en-GB" sz="1400" noProof="0"/>
          </a:p>
        </p:txBody>
      </p:sp>
      <p:sp>
        <p:nvSpPr>
          <p:cNvPr id="2" name="Titel 1">
            <a:extLst>
              <a:ext uri="{FF2B5EF4-FFF2-40B4-BE49-F238E27FC236}">
                <a16:creationId xmlns:a16="http://schemas.microsoft.com/office/drawing/2014/main" id="{3C1F1FDF-06CC-4B46-8A18-DB19993DB89F}"/>
              </a:ext>
            </a:extLst>
          </p:cNvPr>
          <p:cNvSpPr>
            <a:spLocks noGrp="1"/>
          </p:cNvSpPr>
          <p:nvPr>
            <p:ph type="title" hasCustomPrompt="1"/>
          </p:nvPr>
        </p:nvSpPr>
        <p:spPr bwMode="gray"/>
        <p:txBody>
          <a:bodyPr/>
          <a:lstStyle/>
          <a:p>
            <a:r>
              <a:rPr lang="en-GB" noProof="0"/>
              <a:t>Headline</a:t>
            </a:r>
          </a:p>
        </p:txBody>
      </p:sp>
      <p:sp>
        <p:nvSpPr>
          <p:cNvPr id="11" name="Textplatzhalter 8">
            <a:extLst>
              <a:ext uri="{FF2B5EF4-FFF2-40B4-BE49-F238E27FC236}">
                <a16:creationId xmlns:a16="http://schemas.microsoft.com/office/drawing/2014/main" id="{43DACF10-9353-4A29-AFA5-EA422CC98023}"/>
              </a:ext>
            </a:extLst>
          </p:cNvPr>
          <p:cNvSpPr>
            <a:spLocks noGrp="1"/>
          </p:cNvSpPr>
          <p:nvPr>
            <p:ph type="body" sz="quarter" idx="18" hasCustomPrompt="1"/>
          </p:nvPr>
        </p:nvSpPr>
        <p:spPr>
          <a:xfrm>
            <a:off x="360363" y="677577"/>
            <a:ext cx="10007600" cy="332901"/>
          </a:xfrm>
        </p:spPr>
        <p:txBody>
          <a:bodyPr/>
          <a:lstStyle>
            <a:lvl1pPr marL="0" indent="0">
              <a:lnSpc>
                <a:spcPct val="95000"/>
              </a:lnSpc>
              <a:spcBef>
                <a:spcPts val="0"/>
              </a:spcBef>
              <a:buNone/>
              <a:defRPr sz="1800">
                <a:solidFill>
                  <a:schemeClr val="accent3"/>
                </a:solidFill>
              </a:defRPr>
            </a:lvl1pPr>
          </a:lstStyle>
          <a:p>
            <a:pPr lvl="0"/>
            <a:r>
              <a:rPr lang="en-GB" noProof="0"/>
              <a:t>Subheading</a:t>
            </a:r>
          </a:p>
        </p:txBody>
      </p:sp>
      <p:sp>
        <p:nvSpPr>
          <p:cNvPr id="7" name="Textplatzhalter 11">
            <a:extLst>
              <a:ext uri="{FF2B5EF4-FFF2-40B4-BE49-F238E27FC236}">
                <a16:creationId xmlns:a16="http://schemas.microsoft.com/office/drawing/2014/main" id="{520DE74E-333F-41E6-8D5D-5639A192DA4C}"/>
              </a:ext>
            </a:extLst>
          </p:cNvPr>
          <p:cNvSpPr>
            <a:spLocks noGrp="1"/>
          </p:cNvSpPr>
          <p:nvPr>
            <p:ph type="body" sz="quarter" idx="14" hasCustomPrompt="1"/>
          </p:nvPr>
        </p:nvSpPr>
        <p:spPr bwMode="gray">
          <a:xfrm>
            <a:off x="360363" y="1433513"/>
            <a:ext cx="4895850" cy="367443"/>
          </a:xfrm>
          <a:no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en-GB" noProof="0" dirty="0"/>
              <a:t>Click to add text</a:t>
            </a:r>
          </a:p>
        </p:txBody>
      </p:sp>
      <p:sp>
        <p:nvSpPr>
          <p:cNvPr id="15" name="Textplatzhalter 14">
            <a:extLst>
              <a:ext uri="{FF2B5EF4-FFF2-40B4-BE49-F238E27FC236}">
                <a16:creationId xmlns:a16="http://schemas.microsoft.com/office/drawing/2014/main" id="{2D2406FB-91BE-45AA-91F9-BA34B4824865}"/>
              </a:ext>
            </a:extLst>
          </p:cNvPr>
          <p:cNvSpPr>
            <a:spLocks noGrp="1"/>
          </p:cNvSpPr>
          <p:nvPr>
            <p:ph type="body" sz="quarter" idx="15" hasCustomPrompt="1"/>
          </p:nvPr>
        </p:nvSpPr>
        <p:spPr>
          <a:xfrm>
            <a:off x="360362" y="1849108"/>
            <a:ext cx="4895851" cy="2284062"/>
          </a:xfrm>
          <a:noFill/>
        </p:spPr>
        <p:txBody>
          <a:bodyPr lIns="108000" tIns="108000" rIns="108000" bIns="108000"/>
          <a:lstStyle/>
          <a:p>
            <a:pPr lvl="0"/>
            <a:r>
              <a:rPr lang="en-GB" noProof="0"/>
              <a:t>Click to add text</a:t>
            </a:r>
          </a:p>
        </p:txBody>
      </p:sp>
      <p:sp>
        <p:nvSpPr>
          <p:cNvPr id="24" name="Textplatzhalter 3">
            <a:extLst>
              <a:ext uri="{FF2B5EF4-FFF2-40B4-BE49-F238E27FC236}">
                <a16:creationId xmlns:a16="http://schemas.microsoft.com/office/drawing/2014/main" id="{859C2FE6-0EF6-425F-A39C-ED9F3E245B3C}"/>
              </a:ext>
            </a:extLst>
          </p:cNvPr>
          <p:cNvSpPr>
            <a:spLocks noGrp="1"/>
          </p:cNvSpPr>
          <p:nvPr>
            <p:ph type="body" sz="quarter" idx="24" hasCustomPrompt="1"/>
          </p:nvPr>
        </p:nvSpPr>
        <p:spPr>
          <a:xfrm>
            <a:off x="360361" y="4640102"/>
            <a:ext cx="4895850" cy="724270"/>
          </a:xfrm>
        </p:spPr>
        <p:txBody>
          <a:bodyPr/>
          <a:lstStyle>
            <a:lvl1pPr marL="0" indent="0" algn="ctr">
              <a:buNone/>
              <a:defRPr b="1"/>
            </a:lvl1pPr>
          </a:lstStyle>
          <a:p>
            <a:pPr lvl="0"/>
            <a:r>
              <a:rPr lang="en-GB" noProof="0"/>
              <a:t>Conclusion</a:t>
            </a:r>
          </a:p>
        </p:txBody>
      </p:sp>
      <p:sp>
        <p:nvSpPr>
          <p:cNvPr id="16" name="Textplatzhalter 11">
            <a:extLst>
              <a:ext uri="{FF2B5EF4-FFF2-40B4-BE49-F238E27FC236}">
                <a16:creationId xmlns:a16="http://schemas.microsoft.com/office/drawing/2014/main" id="{05F97FFD-CFE9-4E99-A355-F82C52CC54B3}"/>
              </a:ext>
            </a:extLst>
          </p:cNvPr>
          <p:cNvSpPr>
            <a:spLocks noGrp="1"/>
          </p:cNvSpPr>
          <p:nvPr>
            <p:ph type="body" sz="quarter" idx="16" hasCustomPrompt="1"/>
          </p:nvPr>
        </p:nvSpPr>
        <p:spPr bwMode="gray">
          <a:xfrm>
            <a:off x="5472113" y="1433513"/>
            <a:ext cx="4895850" cy="367443"/>
          </a:xfrm>
          <a:no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en-GB" noProof="0" dirty="0"/>
              <a:t>Click to add text</a:t>
            </a:r>
          </a:p>
        </p:txBody>
      </p:sp>
      <p:sp>
        <p:nvSpPr>
          <p:cNvPr id="17" name="Textplatzhalter 14">
            <a:extLst>
              <a:ext uri="{FF2B5EF4-FFF2-40B4-BE49-F238E27FC236}">
                <a16:creationId xmlns:a16="http://schemas.microsoft.com/office/drawing/2014/main" id="{5A89EDB8-5D89-415B-A064-9F26CF03A014}"/>
              </a:ext>
            </a:extLst>
          </p:cNvPr>
          <p:cNvSpPr>
            <a:spLocks noGrp="1"/>
          </p:cNvSpPr>
          <p:nvPr>
            <p:ph type="body" sz="quarter" idx="17" hasCustomPrompt="1"/>
          </p:nvPr>
        </p:nvSpPr>
        <p:spPr>
          <a:xfrm>
            <a:off x="5472113" y="1849108"/>
            <a:ext cx="4895850" cy="2284062"/>
          </a:xfrm>
          <a:noFill/>
        </p:spPr>
        <p:txBody>
          <a:bodyPr lIns="108000" tIns="108000" rIns="108000" bIns="108000"/>
          <a:lstStyle/>
          <a:p>
            <a:pPr lvl="0"/>
            <a:r>
              <a:rPr lang="en-GB" noProof="0"/>
              <a:t>Click to add text</a:t>
            </a:r>
          </a:p>
        </p:txBody>
      </p:sp>
      <p:sp>
        <p:nvSpPr>
          <p:cNvPr id="28" name="Textplatzhalter 3">
            <a:extLst>
              <a:ext uri="{FF2B5EF4-FFF2-40B4-BE49-F238E27FC236}">
                <a16:creationId xmlns:a16="http://schemas.microsoft.com/office/drawing/2014/main" id="{9F29EAF6-1BE3-424E-8632-5BFA7F9EF955}"/>
              </a:ext>
            </a:extLst>
          </p:cNvPr>
          <p:cNvSpPr>
            <a:spLocks noGrp="1"/>
          </p:cNvSpPr>
          <p:nvPr>
            <p:ph type="body" sz="quarter" idx="25" hasCustomPrompt="1"/>
          </p:nvPr>
        </p:nvSpPr>
        <p:spPr>
          <a:xfrm>
            <a:off x="5472114" y="4640102"/>
            <a:ext cx="4895758" cy="724270"/>
          </a:xfrm>
        </p:spPr>
        <p:txBody>
          <a:bodyPr/>
          <a:lstStyle>
            <a:lvl1pPr marL="0" indent="0" algn="ctr">
              <a:buNone/>
              <a:defRPr b="1"/>
            </a:lvl1pPr>
          </a:lstStyle>
          <a:p>
            <a:pPr lvl="0"/>
            <a:r>
              <a:rPr lang="en-GB" noProof="0"/>
              <a:t>Conclusion</a:t>
            </a:r>
          </a:p>
        </p:txBody>
      </p:sp>
      <p:sp>
        <p:nvSpPr>
          <p:cNvPr id="18" name="Textplatzhalter 8">
            <a:extLst>
              <a:ext uri="{FF2B5EF4-FFF2-40B4-BE49-F238E27FC236}">
                <a16:creationId xmlns:a16="http://schemas.microsoft.com/office/drawing/2014/main" id="{0C295676-06C3-4B7D-A2E7-3C55DC277F43}"/>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en-GB" noProof="0"/>
              <a:t>Source, comment, footnote</a:t>
            </a:r>
          </a:p>
        </p:txBody>
      </p:sp>
      <p:sp>
        <p:nvSpPr>
          <p:cNvPr id="3" name="Datumsplatzhalter 2">
            <a:extLst>
              <a:ext uri="{FF2B5EF4-FFF2-40B4-BE49-F238E27FC236}">
                <a16:creationId xmlns:a16="http://schemas.microsoft.com/office/drawing/2014/main" id="{D0FB4DED-1390-4477-A670-B7CF0E81CBB1}"/>
              </a:ext>
            </a:extLst>
          </p:cNvPr>
          <p:cNvSpPr>
            <a:spLocks noGrp="1"/>
          </p:cNvSpPr>
          <p:nvPr>
            <p:ph type="dt" sz="half" idx="26"/>
          </p:nvPr>
        </p:nvSpPr>
        <p:spPr/>
        <p:txBody>
          <a:bodyPr/>
          <a:lstStyle/>
          <a:p>
            <a:endParaRPr lang="en-GB" noProof="0"/>
          </a:p>
        </p:txBody>
      </p:sp>
      <p:sp>
        <p:nvSpPr>
          <p:cNvPr id="4" name="Fußzeilenplatzhalter 3">
            <a:extLst>
              <a:ext uri="{FF2B5EF4-FFF2-40B4-BE49-F238E27FC236}">
                <a16:creationId xmlns:a16="http://schemas.microsoft.com/office/drawing/2014/main" id="{65B2005C-454B-42F1-95DE-6E977459E56C}"/>
              </a:ext>
            </a:extLst>
          </p:cNvPr>
          <p:cNvSpPr>
            <a:spLocks noGrp="1"/>
          </p:cNvSpPr>
          <p:nvPr>
            <p:ph type="ftr" sz="quarter" idx="27"/>
          </p:nvPr>
        </p:nvSpPr>
        <p:spPr/>
        <p:txBody>
          <a:bodyPr/>
          <a:lstStyle/>
          <a:p>
            <a:r>
              <a:rPr lang="en-US" noProof="0"/>
              <a:t>FC in the MENA region / Tunis, October 2023</a:t>
            </a:r>
            <a:endParaRPr lang="en-GB" noProof="0"/>
          </a:p>
        </p:txBody>
      </p:sp>
      <p:sp>
        <p:nvSpPr>
          <p:cNvPr id="5" name="Foliennummernplatzhalter 4">
            <a:extLst>
              <a:ext uri="{FF2B5EF4-FFF2-40B4-BE49-F238E27FC236}">
                <a16:creationId xmlns:a16="http://schemas.microsoft.com/office/drawing/2014/main" id="{5703356D-F7B1-41C5-A391-30D428F0919F}"/>
              </a:ext>
            </a:extLst>
          </p:cNvPr>
          <p:cNvSpPr>
            <a:spLocks noGrp="1"/>
          </p:cNvSpPr>
          <p:nvPr>
            <p:ph type="sldNum" sz="quarter" idx="28"/>
          </p:nvPr>
        </p:nvSpPr>
        <p:spPr/>
        <p:txBody>
          <a:bodyPr/>
          <a:lstStyle/>
          <a:p>
            <a:r>
              <a:rPr lang="en-GB" noProof="0"/>
              <a:t>Page </a:t>
            </a:r>
            <a:fld id="{5678FFC5-4430-43BC-9807-D0C6EB405569}" type="slidenum">
              <a:rPr lang="en-GB" noProof="0" smtClean="0"/>
              <a:pPr/>
              <a:t>‹#›</a:t>
            </a:fld>
            <a:endParaRPr lang="en-GB" noProof="0"/>
          </a:p>
        </p:txBody>
      </p:sp>
    </p:spTree>
    <p:extLst>
      <p:ext uri="{BB962C8B-B14F-4D97-AF65-F5344CB8AC3E}">
        <p14:creationId xmlns:p14="http://schemas.microsoft.com/office/powerpoint/2010/main" val="2249095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Textfelder">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42651CB7-D930-4853-B8B8-C7D1BBC9FB32}"/>
              </a:ext>
              <a:ext uri="{C183D7F6-B498-43B3-948B-1728B52AA6E4}">
                <adec:decorative xmlns:adec="http://schemas.microsoft.com/office/drawing/2017/decorative" val="1"/>
              </a:ext>
            </a:extLst>
          </p:cNvPr>
          <p:cNvSpPr/>
          <p:nvPr userDrawn="1"/>
        </p:nvSpPr>
        <p:spPr>
          <a:xfrm>
            <a:off x="360363" y="1433513"/>
            <a:ext cx="3203917" cy="3674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en-GB" sz="1400" noProof="0"/>
          </a:p>
        </p:txBody>
      </p:sp>
      <p:sp>
        <p:nvSpPr>
          <p:cNvPr id="23" name="Rechteck 22">
            <a:extLst>
              <a:ext uri="{FF2B5EF4-FFF2-40B4-BE49-F238E27FC236}">
                <a16:creationId xmlns:a16="http://schemas.microsoft.com/office/drawing/2014/main" id="{18C3FBC4-A840-45DD-B2F2-8E5E29957A46}"/>
              </a:ext>
              <a:ext uri="{C183D7F6-B498-43B3-948B-1728B52AA6E4}">
                <adec:decorative xmlns:adec="http://schemas.microsoft.com/office/drawing/2017/decorative" val="1"/>
              </a:ext>
            </a:extLst>
          </p:cNvPr>
          <p:cNvSpPr/>
          <p:nvPr userDrawn="1"/>
        </p:nvSpPr>
        <p:spPr>
          <a:xfrm>
            <a:off x="3772201" y="1433513"/>
            <a:ext cx="3203917" cy="3674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en-GB" sz="1400" noProof="0"/>
          </a:p>
        </p:txBody>
      </p:sp>
      <p:sp>
        <p:nvSpPr>
          <p:cNvPr id="25" name="Rechteck 24">
            <a:extLst>
              <a:ext uri="{FF2B5EF4-FFF2-40B4-BE49-F238E27FC236}">
                <a16:creationId xmlns:a16="http://schemas.microsoft.com/office/drawing/2014/main" id="{2D92563F-8B00-4402-9B6D-912E02213843}"/>
              </a:ext>
              <a:ext uri="{C183D7F6-B498-43B3-948B-1728B52AA6E4}">
                <adec:decorative xmlns:adec="http://schemas.microsoft.com/office/drawing/2017/decorative" val="1"/>
              </a:ext>
            </a:extLst>
          </p:cNvPr>
          <p:cNvSpPr/>
          <p:nvPr userDrawn="1"/>
        </p:nvSpPr>
        <p:spPr>
          <a:xfrm>
            <a:off x="7164046" y="1433513"/>
            <a:ext cx="3203917" cy="3674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en-GB" sz="1400" noProof="0"/>
          </a:p>
        </p:txBody>
      </p:sp>
      <p:sp>
        <p:nvSpPr>
          <p:cNvPr id="2" name="Titel 1">
            <a:extLst>
              <a:ext uri="{FF2B5EF4-FFF2-40B4-BE49-F238E27FC236}">
                <a16:creationId xmlns:a16="http://schemas.microsoft.com/office/drawing/2014/main" id="{3C1F1FDF-06CC-4B46-8A18-DB19993DB89F}"/>
              </a:ext>
            </a:extLst>
          </p:cNvPr>
          <p:cNvSpPr>
            <a:spLocks noGrp="1"/>
          </p:cNvSpPr>
          <p:nvPr>
            <p:ph type="title" hasCustomPrompt="1"/>
          </p:nvPr>
        </p:nvSpPr>
        <p:spPr bwMode="gray"/>
        <p:txBody>
          <a:bodyPr/>
          <a:lstStyle/>
          <a:p>
            <a:r>
              <a:rPr lang="en-GB" noProof="0"/>
              <a:t>Headline</a:t>
            </a:r>
          </a:p>
        </p:txBody>
      </p:sp>
      <p:sp>
        <p:nvSpPr>
          <p:cNvPr id="19" name="Textplatzhalter 8">
            <a:extLst>
              <a:ext uri="{FF2B5EF4-FFF2-40B4-BE49-F238E27FC236}">
                <a16:creationId xmlns:a16="http://schemas.microsoft.com/office/drawing/2014/main" id="{A6F5B586-8F75-475C-984D-1DAA5C3AC167}"/>
              </a:ext>
            </a:extLst>
          </p:cNvPr>
          <p:cNvSpPr>
            <a:spLocks noGrp="1"/>
          </p:cNvSpPr>
          <p:nvPr>
            <p:ph type="body" sz="quarter" idx="20" hasCustomPrompt="1"/>
          </p:nvPr>
        </p:nvSpPr>
        <p:spPr>
          <a:xfrm>
            <a:off x="360362" y="677577"/>
            <a:ext cx="10007601" cy="332901"/>
          </a:xfrm>
        </p:spPr>
        <p:txBody>
          <a:bodyPr/>
          <a:lstStyle>
            <a:lvl1pPr marL="0" indent="0">
              <a:lnSpc>
                <a:spcPct val="95000"/>
              </a:lnSpc>
              <a:spcBef>
                <a:spcPts val="0"/>
              </a:spcBef>
              <a:buNone/>
              <a:defRPr sz="1800">
                <a:solidFill>
                  <a:schemeClr val="accent3"/>
                </a:solidFill>
              </a:defRPr>
            </a:lvl1pPr>
          </a:lstStyle>
          <a:p>
            <a:pPr lvl="0"/>
            <a:r>
              <a:rPr lang="en-GB" noProof="0"/>
              <a:t>Subheading</a:t>
            </a:r>
          </a:p>
        </p:txBody>
      </p:sp>
      <p:sp>
        <p:nvSpPr>
          <p:cNvPr id="7" name="Textplatzhalter 11">
            <a:extLst>
              <a:ext uri="{FF2B5EF4-FFF2-40B4-BE49-F238E27FC236}">
                <a16:creationId xmlns:a16="http://schemas.microsoft.com/office/drawing/2014/main" id="{520DE74E-333F-41E6-8D5D-5639A192DA4C}"/>
              </a:ext>
            </a:extLst>
          </p:cNvPr>
          <p:cNvSpPr>
            <a:spLocks noGrp="1"/>
          </p:cNvSpPr>
          <p:nvPr>
            <p:ph type="body" sz="quarter" idx="14" hasCustomPrompt="1"/>
          </p:nvPr>
        </p:nvSpPr>
        <p:spPr bwMode="gray">
          <a:xfrm>
            <a:off x="360363" y="1433513"/>
            <a:ext cx="3203918" cy="367443"/>
          </a:xfrm>
          <a:no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en-GB" noProof="0"/>
              <a:t>Click to add text</a:t>
            </a:r>
          </a:p>
        </p:txBody>
      </p:sp>
      <p:sp>
        <p:nvSpPr>
          <p:cNvPr id="13" name="Textplatzhalter 11">
            <a:extLst>
              <a:ext uri="{FF2B5EF4-FFF2-40B4-BE49-F238E27FC236}">
                <a16:creationId xmlns:a16="http://schemas.microsoft.com/office/drawing/2014/main" id="{10AD9F27-6901-4908-874B-42E964215658}"/>
              </a:ext>
            </a:extLst>
          </p:cNvPr>
          <p:cNvSpPr>
            <a:spLocks noGrp="1"/>
          </p:cNvSpPr>
          <p:nvPr>
            <p:ph type="body" sz="quarter" idx="18" hasCustomPrompt="1"/>
          </p:nvPr>
        </p:nvSpPr>
        <p:spPr bwMode="gray">
          <a:xfrm>
            <a:off x="3772201" y="1433513"/>
            <a:ext cx="3203917" cy="367443"/>
          </a:xfrm>
          <a:no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en-GB" noProof="0"/>
              <a:t>Click to add text</a:t>
            </a:r>
          </a:p>
        </p:txBody>
      </p:sp>
      <p:sp>
        <p:nvSpPr>
          <p:cNvPr id="16" name="Textplatzhalter 11">
            <a:extLst>
              <a:ext uri="{FF2B5EF4-FFF2-40B4-BE49-F238E27FC236}">
                <a16:creationId xmlns:a16="http://schemas.microsoft.com/office/drawing/2014/main" id="{05F97FFD-CFE9-4E99-A355-F82C52CC54B3}"/>
              </a:ext>
            </a:extLst>
          </p:cNvPr>
          <p:cNvSpPr>
            <a:spLocks noGrp="1"/>
          </p:cNvSpPr>
          <p:nvPr>
            <p:ph type="body" sz="quarter" idx="16" hasCustomPrompt="1"/>
          </p:nvPr>
        </p:nvSpPr>
        <p:spPr bwMode="gray">
          <a:xfrm>
            <a:off x="7164046" y="1433513"/>
            <a:ext cx="3203917" cy="367443"/>
          </a:xfrm>
          <a:no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en-GB" noProof="0"/>
              <a:t>Click to add text</a:t>
            </a:r>
          </a:p>
        </p:txBody>
      </p:sp>
      <p:sp>
        <p:nvSpPr>
          <p:cNvPr id="18" name="Textplatzhalter 8">
            <a:extLst>
              <a:ext uri="{FF2B5EF4-FFF2-40B4-BE49-F238E27FC236}">
                <a16:creationId xmlns:a16="http://schemas.microsoft.com/office/drawing/2014/main" id="{E359570D-9F33-45EF-BD5B-914B9D7D1201}"/>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en-GB" noProof="0"/>
              <a:t>Source, comment, footnote</a:t>
            </a:r>
          </a:p>
        </p:txBody>
      </p:sp>
      <p:sp>
        <p:nvSpPr>
          <p:cNvPr id="15" name="Textplatzhalter 14">
            <a:extLst>
              <a:ext uri="{FF2B5EF4-FFF2-40B4-BE49-F238E27FC236}">
                <a16:creationId xmlns:a16="http://schemas.microsoft.com/office/drawing/2014/main" id="{2D2406FB-91BE-45AA-91F9-BA34B4824865}"/>
              </a:ext>
            </a:extLst>
          </p:cNvPr>
          <p:cNvSpPr>
            <a:spLocks noGrp="1"/>
          </p:cNvSpPr>
          <p:nvPr>
            <p:ph type="body" sz="quarter" idx="15" hasCustomPrompt="1"/>
          </p:nvPr>
        </p:nvSpPr>
        <p:spPr>
          <a:xfrm>
            <a:off x="360362" y="1849107"/>
            <a:ext cx="3203918" cy="3522309"/>
          </a:xfrm>
          <a:noFill/>
        </p:spPr>
        <p:txBody>
          <a:bodyPr lIns="108000" tIns="108000" rIns="108000" bIns="108000"/>
          <a:lstStyle/>
          <a:p>
            <a:pPr lvl="0"/>
            <a:r>
              <a:rPr lang="en-GB" noProof="0"/>
              <a:t>Click to add text</a:t>
            </a:r>
          </a:p>
        </p:txBody>
      </p:sp>
      <p:sp>
        <p:nvSpPr>
          <p:cNvPr id="14" name="Textplatzhalter 14">
            <a:extLst>
              <a:ext uri="{FF2B5EF4-FFF2-40B4-BE49-F238E27FC236}">
                <a16:creationId xmlns:a16="http://schemas.microsoft.com/office/drawing/2014/main" id="{05FBB124-C4A9-42B4-9A81-C861B74F84D6}"/>
              </a:ext>
            </a:extLst>
          </p:cNvPr>
          <p:cNvSpPr>
            <a:spLocks noGrp="1"/>
          </p:cNvSpPr>
          <p:nvPr>
            <p:ph type="body" sz="quarter" idx="19" hasCustomPrompt="1"/>
          </p:nvPr>
        </p:nvSpPr>
        <p:spPr>
          <a:xfrm>
            <a:off x="3772201" y="1849107"/>
            <a:ext cx="3203917" cy="3522309"/>
          </a:xfrm>
          <a:noFill/>
        </p:spPr>
        <p:txBody>
          <a:bodyPr lIns="108000" tIns="108000" rIns="108000" bIns="108000"/>
          <a:lstStyle/>
          <a:p>
            <a:pPr lvl="0"/>
            <a:r>
              <a:rPr lang="en-GB" noProof="0"/>
              <a:t>Click to add text</a:t>
            </a:r>
          </a:p>
        </p:txBody>
      </p:sp>
      <p:sp>
        <p:nvSpPr>
          <p:cNvPr id="17" name="Textplatzhalter 14">
            <a:extLst>
              <a:ext uri="{FF2B5EF4-FFF2-40B4-BE49-F238E27FC236}">
                <a16:creationId xmlns:a16="http://schemas.microsoft.com/office/drawing/2014/main" id="{5A89EDB8-5D89-415B-A064-9F26CF03A014}"/>
              </a:ext>
            </a:extLst>
          </p:cNvPr>
          <p:cNvSpPr>
            <a:spLocks noGrp="1"/>
          </p:cNvSpPr>
          <p:nvPr>
            <p:ph type="body" sz="quarter" idx="17" hasCustomPrompt="1"/>
          </p:nvPr>
        </p:nvSpPr>
        <p:spPr>
          <a:xfrm>
            <a:off x="7164046" y="1849107"/>
            <a:ext cx="3203917" cy="3522309"/>
          </a:xfrm>
          <a:noFill/>
        </p:spPr>
        <p:txBody>
          <a:bodyPr lIns="108000" tIns="108000" rIns="108000" bIns="108000"/>
          <a:lstStyle/>
          <a:p>
            <a:pPr lvl="0"/>
            <a:r>
              <a:rPr lang="en-GB" noProof="0"/>
              <a:t>Click to add text</a:t>
            </a:r>
          </a:p>
        </p:txBody>
      </p:sp>
      <p:sp>
        <p:nvSpPr>
          <p:cNvPr id="3" name="Datumsplatzhalter 2">
            <a:extLst>
              <a:ext uri="{FF2B5EF4-FFF2-40B4-BE49-F238E27FC236}">
                <a16:creationId xmlns:a16="http://schemas.microsoft.com/office/drawing/2014/main" id="{1B19BD8B-F477-45BA-A837-2CBA38CA2CC8}"/>
              </a:ext>
            </a:extLst>
          </p:cNvPr>
          <p:cNvSpPr>
            <a:spLocks noGrp="1"/>
          </p:cNvSpPr>
          <p:nvPr>
            <p:ph type="dt" sz="half" idx="21"/>
          </p:nvPr>
        </p:nvSpPr>
        <p:spPr/>
        <p:txBody>
          <a:bodyPr/>
          <a:lstStyle/>
          <a:p>
            <a:endParaRPr lang="en-GB" noProof="0"/>
          </a:p>
        </p:txBody>
      </p:sp>
      <p:sp>
        <p:nvSpPr>
          <p:cNvPr id="4" name="Fußzeilenplatzhalter 3">
            <a:extLst>
              <a:ext uri="{FF2B5EF4-FFF2-40B4-BE49-F238E27FC236}">
                <a16:creationId xmlns:a16="http://schemas.microsoft.com/office/drawing/2014/main" id="{9D7D1469-6F48-4EEF-B181-84CD35E816B7}"/>
              </a:ext>
            </a:extLst>
          </p:cNvPr>
          <p:cNvSpPr>
            <a:spLocks noGrp="1"/>
          </p:cNvSpPr>
          <p:nvPr>
            <p:ph type="ftr" sz="quarter" idx="22"/>
          </p:nvPr>
        </p:nvSpPr>
        <p:spPr/>
        <p:txBody>
          <a:bodyPr/>
          <a:lstStyle/>
          <a:p>
            <a:r>
              <a:rPr lang="en-US" noProof="0"/>
              <a:t>FC in the MENA region / Tunis, October 2023</a:t>
            </a:r>
            <a:endParaRPr lang="en-GB" noProof="0"/>
          </a:p>
        </p:txBody>
      </p:sp>
      <p:sp>
        <p:nvSpPr>
          <p:cNvPr id="5" name="Foliennummernplatzhalter 4">
            <a:extLst>
              <a:ext uri="{FF2B5EF4-FFF2-40B4-BE49-F238E27FC236}">
                <a16:creationId xmlns:a16="http://schemas.microsoft.com/office/drawing/2014/main" id="{3D0E49AD-F232-411B-B6A8-88CCD2451389}"/>
              </a:ext>
            </a:extLst>
          </p:cNvPr>
          <p:cNvSpPr>
            <a:spLocks noGrp="1"/>
          </p:cNvSpPr>
          <p:nvPr>
            <p:ph type="sldNum" sz="quarter" idx="23"/>
          </p:nvPr>
        </p:nvSpPr>
        <p:spPr/>
        <p:txBody>
          <a:bodyPr/>
          <a:lstStyle/>
          <a:p>
            <a:r>
              <a:rPr lang="en-GB" noProof="0"/>
              <a:t>Page </a:t>
            </a:r>
            <a:fld id="{5678FFC5-4430-43BC-9807-D0C6EB405569}" type="slidenum">
              <a:rPr lang="en-GB" noProof="0" smtClean="0"/>
              <a:pPr/>
              <a:t>‹#›</a:t>
            </a:fld>
            <a:endParaRPr lang="en-GB" noProof="0"/>
          </a:p>
        </p:txBody>
      </p:sp>
    </p:spTree>
    <p:extLst>
      <p:ext uri="{BB962C8B-B14F-4D97-AF65-F5344CB8AC3E}">
        <p14:creationId xmlns:p14="http://schemas.microsoft.com/office/powerpoint/2010/main" val="1789851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F1FDF-06CC-4B46-8A18-DB19993DB89F}"/>
              </a:ext>
            </a:extLst>
          </p:cNvPr>
          <p:cNvSpPr>
            <a:spLocks noGrp="1"/>
          </p:cNvSpPr>
          <p:nvPr>
            <p:ph type="title" hasCustomPrompt="1"/>
          </p:nvPr>
        </p:nvSpPr>
        <p:spPr bwMode="gray"/>
        <p:txBody>
          <a:bodyPr/>
          <a:lstStyle/>
          <a:p>
            <a:r>
              <a:rPr lang="en-GB" noProof="0"/>
              <a:t>Headline</a:t>
            </a:r>
          </a:p>
        </p:txBody>
      </p:sp>
      <p:sp>
        <p:nvSpPr>
          <p:cNvPr id="9" name="Textplatzhalter 8">
            <a:extLst>
              <a:ext uri="{FF2B5EF4-FFF2-40B4-BE49-F238E27FC236}">
                <a16:creationId xmlns:a16="http://schemas.microsoft.com/office/drawing/2014/main" id="{D608AE62-84CB-4996-80B3-21AF3496AA14}"/>
              </a:ext>
            </a:extLst>
          </p:cNvPr>
          <p:cNvSpPr>
            <a:spLocks noGrp="1"/>
          </p:cNvSpPr>
          <p:nvPr>
            <p:ph type="body" sz="quarter" idx="14" hasCustomPrompt="1"/>
          </p:nvPr>
        </p:nvSpPr>
        <p:spPr>
          <a:xfrm>
            <a:off x="360363" y="677577"/>
            <a:ext cx="10007600" cy="332901"/>
          </a:xfrm>
        </p:spPr>
        <p:txBody>
          <a:bodyPr/>
          <a:lstStyle>
            <a:lvl1pPr marL="0" indent="0">
              <a:lnSpc>
                <a:spcPct val="95000"/>
              </a:lnSpc>
              <a:spcBef>
                <a:spcPts val="0"/>
              </a:spcBef>
              <a:buNone/>
              <a:defRPr sz="1800">
                <a:solidFill>
                  <a:schemeClr val="accent3"/>
                </a:solidFill>
              </a:defRPr>
            </a:lvl1pPr>
          </a:lstStyle>
          <a:p>
            <a:pPr lvl="0"/>
            <a:r>
              <a:rPr lang="en-GB" noProof="0"/>
              <a:t>Subheading</a:t>
            </a:r>
          </a:p>
        </p:txBody>
      </p:sp>
      <p:sp>
        <p:nvSpPr>
          <p:cNvPr id="8" name="Textplatzhalter 7">
            <a:extLst>
              <a:ext uri="{FF2B5EF4-FFF2-40B4-BE49-F238E27FC236}">
                <a16:creationId xmlns:a16="http://schemas.microsoft.com/office/drawing/2014/main" id="{DC2D0EC3-A95E-4954-92ED-7BCE700AFDD0}"/>
              </a:ext>
            </a:extLst>
          </p:cNvPr>
          <p:cNvSpPr>
            <a:spLocks noGrp="1"/>
          </p:cNvSpPr>
          <p:nvPr>
            <p:ph type="body" sz="quarter" idx="13" hasCustomPrompt="1"/>
          </p:nvPr>
        </p:nvSpPr>
        <p:spPr bwMode="gray">
          <a:xfrm>
            <a:off x="360363" y="1381140"/>
            <a:ext cx="10007600" cy="4156060"/>
          </a:xfrm>
        </p:spPr>
        <p:txBody>
          <a:bodyPr/>
          <a:lstStyle>
            <a:lvl1pPr marL="266700" indent="-266700">
              <a:spcBef>
                <a:spcPts val="0"/>
              </a:spcBef>
              <a:buSzPct val="100000"/>
              <a:buFont typeface="+mj-lt"/>
              <a:buAutoNum type="arabicPeriod"/>
              <a:defRPr sz="2000">
                <a:solidFill>
                  <a:schemeClr val="accent1"/>
                </a:solidFill>
              </a:defRPr>
            </a:lvl1pPr>
            <a:lvl2pPr marL="563563" indent="-296863">
              <a:spcBef>
                <a:spcPts val="0"/>
              </a:spcBef>
              <a:buSzPct val="100000"/>
              <a:buFont typeface="+mj-lt"/>
              <a:buAutoNum type="alphaLcParenR"/>
              <a:defRPr sz="2000">
                <a:solidFill>
                  <a:schemeClr val="accent1"/>
                </a:solidFill>
              </a:defRPr>
            </a:lvl2pPr>
            <a:lvl3pPr marL="987425" indent="-266700">
              <a:spcBef>
                <a:spcPts val="0"/>
              </a:spcBef>
              <a:defRPr sz="2000">
                <a:solidFill>
                  <a:schemeClr val="accent1"/>
                </a:solidFill>
              </a:defRPr>
            </a:lvl3pPr>
            <a:lvl4pPr marL="1344613" indent="-266700">
              <a:spcBef>
                <a:spcPts val="0"/>
              </a:spcBef>
              <a:defRPr sz="2000">
                <a:solidFill>
                  <a:schemeClr val="accent1"/>
                </a:solidFill>
              </a:defRPr>
            </a:lvl4pPr>
            <a:lvl5pPr marL="1703388" indent="-269875">
              <a:spcBef>
                <a:spcPts val="0"/>
              </a:spcBef>
              <a:defRPr sz="2000">
                <a:solidFill>
                  <a:schemeClr val="accent1"/>
                </a:solidFill>
              </a:defRPr>
            </a:lvl5pPr>
          </a:lstStyle>
          <a:p>
            <a:pPr lvl="0"/>
            <a:r>
              <a:rPr lang="en-GB" noProof="0"/>
              <a:t>Click to add text</a:t>
            </a:r>
          </a:p>
        </p:txBody>
      </p:sp>
      <p:sp>
        <p:nvSpPr>
          <p:cNvPr id="3" name="Datumsplatzhalter 2">
            <a:extLst>
              <a:ext uri="{FF2B5EF4-FFF2-40B4-BE49-F238E27FC236}">
                <a16:creationId xmlns:a16="http://schemas.microsoft.com/office/drawing/2014/main" id="{68068F00-807A-45C7-A0C7-5F55CADD3A7F}"/>
              </a:ext>
            </a:extLst>
          </p:cNvPr>
          <p:cNvSpPr>
            <a:spLocks noGrp="1"/>
          </p:cNvSpPr>
          <p:nvPr>
            <p:ph type="dt" sz="half" idx="15"/>
          </p:nvPr>
        </p:nvSpPr>
        <p:spPr/>
        <p:txBody>
          <a:bodyPr/>
          <a:lstStyle/>
          <a:p>
            <a:endParaRPr lang="en-GB" noProof="0"/>
          </a:p>
        </p:txBody>
      </p:sp>
      <p:sp>
        <p:nvSpPr>
          <p:cNvPr id="4" name="Fußzeilenplatzhalter 3">
            <a:extLst>
              <a:ext uri="{FF2B5EF4-FFF2-40B4-BE49-F238E27FC236}">
                <a16:creationId xmlns:a16="http://schemas.microsoft.com/office/drawing/2014/main" id="{FD0D23BF-DBF5-431C-9544-0FB336014027}"/>
              </a:ext>
            </a:extLst>
          </p:cNvPr>
          <p:cNvSpPr>
            <a:spLocks noGrp="1"/>
          </p:cNvSpPr>
          <p:nvPr>
            <p:ph type="ftr" sz="quarter" idx="16"/>
          </p:nvPr>
        </p:nvSpPr>
        <p:spPr/>
        <p:txBody>
          <a:bodyPr/>
          <a:lstStyle/>
          <a:p>
            <a:r>
              <a:rPr lang="en-US" noProof="0"/>
              <a:t>FC in the MENA region / Tunis, October 2023</a:t>
            </a:r>
            <a:endParaRPr lang="en-GB" noProof="0"/>
          </a:p>
        </p:txBody>
      </p:sp>
      <p:sp>
        <p:nvSpPr>
          <p:cNvPr id="5" name="Foliennummernplatzhalter 4">
            <a:extLst>
              <a:ext uri="{FF2B5EF4-FFF2-40B4-BE49-F238E27FC236}">
                <a16:creationId xmlns:a16="http://schemas.microsoft.com/office/drawing/2014/main" id="{14085788-9EAD-47F8-81AB-3531FC45B7E3}"/>
              </a:ext>
            </a:extLst>
          </p:cNvPr>
          <p:cNvSpPr>
            <a:spLocks noGrp="1"/>
          </p:cNvSpPr>
          <p:nvPr>
            <p:ph type="sldNum" sz="quarter" idx="17"/>
          </p:nvPr>
        </p:nvSpPr>
        <p:spPr/>
        <p:txBody>
          <a:bodyPr/>
          <a:lstStyle/>
          <a:p>
            <a:r>
              <a:rPr lang="en-GB" noProof="0"/>
              <a:t>Page </a:t>
            </a:r>
            <a:fld id="{5678FFC5-4430-43BC-9807-D0C6EB405569}" type="slidenum">
              <a:rPr lang="en-GB" noProof="0" smtClean="0"/>
              <a:pPr/>
              <a:t>‹#›</a:t>
            </a:fld>
            <a:endParaRPr lang="en-GB" noProof="0"/>
          </a:p>
        </p:txBody>
      </p:sp>
    </p:spTree>
    <p:extLst>
      <p:ext uri="{BB962C8B-B14F-4D97-AF65-F5344CB8AC3E}">
        <p14:creationId xmlns:p14="http://schemas.microsoft.com/office/powerpoint/2010/main" val="244762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Textfelder (mit Fazit)">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42651CB7-D930-4853-B8B8-C7D1BBC9FB32}"/>
              </a:ext>
              <a:ext uri="{C183D7F6-B498-43B3-948B-1728B52AA6E4}">
                <adec:decorative xmlns:adec="http://schemas.microsoft.com/office/drawing/2017/decorative" val="1"/>
              </a:ext>
            </a:extLst>
          </p:cNvPr>
          <p:cNvSpPr/>
          <p:nvPr userDrawn="1"/>
        </p:nvSpPr>
        <p:spPr>
          <a:xfrm>
            <a:off x="360363" y="1433513"/>
            <a:ext cx="3203917" cy="3674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en-GB" sz="1400" noProof="0"/>
          </a:p>
        </p:txBody>
      </p:sp>
      <p:sp>
        <p:nvSpPr>
          <p:cNvPr id="23" name="Rechteck 22">
            <a:extLst>
              <a:ext uri="{FF2B5EF4-FFF2-40B4-BE49-F238E27FC236}">
                <a16:creationId xmlns:a16="http://schemas.microsoft.com/office/drawing/2014/main" id="{18C3FBC4-A840-45DD-B2F2-8E5E29957A46}"/>
              </a:ext>
              <a:ext uri="{C183D7F6-B498-43B3-948B-1728B52AA6E4}">
                <adec:decorative xmlns:adec="http://schemas.microsoft.com/office/drawing/2017/decorative" val="1"/>
              </a:ext>
            </a:extLst>
          </p:cNvPr>
          <p:cNvSpPr/>
          <p:nvPr userDrawn="1"/>
        </p:nvSpPr>
        <p:spPr>
          <a:xfrm>
            <a:off x="3772201" y="1433513"/>
            <a:ext cx="3203917" cy="3674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en-GB" sz="1400" noProof="0"/>
          </a:p>
        </p:txBody>
      </p:sp>
      <p:sp>
        <p:nvSpPr>
          <p:cNvPr id="25" name="Rechteck 24">
            <a:extLst>
              <a:ext uri="{FF2B5EF4-FFF2-40B4-BE49-F238E27FC236}">
                <a16:creationId xmlns:a16="http://schemas.microsoft.com/office/drawing/2014/main" id="{2D92563F-8B00-4402-9B6D-912E02213843}"/>
              </a:ext>
              <a:ext uri="{C183D7F6-B498-43B3-948B-1728B52AA6E4}">
                <adec:decorative xmlns:adec="http://schemas.microsoft.com/office/drawing/2017/decorative" val="1"/>
              </a:ext>
            </a:extLst>
          </p:cNvPr>
          <p:cNvSpPr/>
          <p:nvPr userDrawn="1"/>
        </p:nvSpPr>
        <p:spPr>
          <a:xfrm>
            <a:off x="7164046" y="1433513"/>
            <a:ext cx="3203917" cy="3674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en-GB" sz="1400" noProof="0"/>
          </a:p>
        </p:txBody>
      </p:sp>
      <p:sp>
        <p:nvSpPr>
          <p:cNvPr id="2" name="Titel 1">
            <a:extLst>
              <a:ext uri="{FF2B5EF4-FFF2-40B4-BE49-F238E27FC236}">
                <a16:creationId xmlns:a16="http://schemas.microsoft.com/office/drawing/2014/main" id="{3C1F1FDF-06CC-4B46-8A18-DB19993DB89F}"/>
              </a:ext>
            </a:extLst>
          </p:cNvPr>
          <p:cNvSpPr>
            <a:spLocks noGrp="1"/>
          </p:cNvSpPr>
          <p:nvPr>
            <p:ph type="title" hasCustomPrompt="1"/>
          </p:nvPr>
        </p:nvSpPr>
        <p:spPr bwMode="gray"/>
        <p:txBody>
          <a:bodyPr/>
          <a:lstStyle/>
          <a:p>
            <a:r>
              <a:rPr lang="en-GB" noProof="0"/>
              <a:t>Headline</a:t>
            </a:r>
          </a:p>
        </p:txBody>
      </p:sp>
      <p:sp>
        <p:nvSpPr>
          <p:cNvPr id="19" name="Textplatzhalter 8">
            <a:extLst>
              <a:ext uri="{FF2B5EF4-FFF2-40B4-BE49-F238E27FC236}">
                <a16:creationId xmlns:a16="http://schemas.microsoft.com/office/drawing/2014/main" id="{A6F5B586-8F75-475C-984D-1DAA5C3AC167}"/>
              </a:ext>
            </a:extLst>
          </p:cNvPr>
          <p:cNvSpPr>
            <a:spLocks noGrp="1"/>
          </p:cNvSpPr>
          <p:nvPr>
            <p:ph type="body" sz="quarter" idx="20" hasCustomPrompt="1"/>
          </p:nvPr>
        </p:nvSpPr>
        <p:spPr>
          <a:xfrm>
            <a:off x="360362" y="677577"/>
            <a:ext cx="10007601" cy="332901"/>
          </a:xfrm>
        </p:spPr>
        <p:txBody>
          <a:bodyPr/>
          <a:lstStyle>
            <a:lvl1pPr marL="0" indent="0">
              <a:lnSpc>
                <a:spcPct val="95000"/>
              </a:lnSpc>
              <a:spcBef>
                <a:spcPts val="0"/>
              </a:spcBef>
              <a:buNone/>
              <a:defRPr sz="1800">
                <a:solidFill>
                  <a:schemeClr val="accent3"/>
                </a:solidFill>
              </a:defRPr>
            </a:lvl1pPr>
          </a:lstStyle>
          <a:p>
            <a:pPr lvl="0"/>
            <a:r>
              <a:rPr lang="en-GB" noProof="0"/>
              <a:t>Subheading</a:t>
            </a:r>
          </a:p>
        </p:txBody>
      </p:sp>
      <p:sp>
        <p:nvSpPr>
          <p:cNvPr id="7" name="Textplatzhalter 11">
            <a:extLst>
              <a:ext uri="{FF2B5EF4-FFF2-40B4-BE49-F238E27FC236}">
                <a16:creationId xmlns:a16="http://schemas.microsoft.com/office/drawing/2014/main" id="{520DE74E-333F-41E6-8D5D-5639A192DA4C}"/>
              </a:ext>
            </a:extLst>
          </p:cNvPr>
          <p:cNvSpPr>
            <a:spLocks noGrp="1"/>
          </p:cNvSpPr>
          <p:nvPr>
            <p:ph type="body" sz="quarter" idx="14" hasCustomPrompt="1"/>
          </p:nvPr>
        </p:nvSpPr>
        <p:spPr bwMode="gray">
          <a:xfrm>
            <a:off x="360363" y="1433513"/>
            <a:ext cx="3203918" cy="367443"/>
          </a:xfrm>
          <a:no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en-GB" noProof="0"/>
              <a:t>Click to add text</a:t>
            </a:r>
          </a:p>
        </p:txBody>
      </p:sp>
      <p:sp>
        <p:nvSpPr>
          <p:cNvPr id="15" name="Textplatzhalter 14">
            <a:extLst>
              <a:ext uri="{FF2B5EF4-FFF2-40B4-BE49-F238E27FC236}">
                <a16:creationId xmlns:a16="http://schemas.microsoft.com/office/drawing/2014/main" id="{2D2406FB-91BE-45AA-91F9-BA34B4824865}"/>
              </a:ext>
            </a:extLst>
          </p:cNvPr>
          <p:cNvSpPr>
            <a:spLocks noGrp="1"/>
          </p:cNvSpPr>
          <p:nvPr>
            <p:ph type="body" sz="quarter" idx="15" hasCustomPrompt="1"/>
          </p:nvPr>
        </p:nvSpPr>
        <p:spPr>
          <a:xfrm>
            <a:off x="360362" y="1849107"/>
            <a:ext cx="3203918" cy="2284063"/>
          </a:xfrm>
          <a:noFill/>
        </p:spPr>
        <p:txBody>
          <a:bodyPr lIns="108000" tIns="108000" rIns="108000" bIns="108000"/>
          <a:lstStyle/>
          <a:p>
            <a:pPr lvl="0"/>
            <a:r>
              <a:rPr lang="en-GB" noProof="0"/>
              <a:t>Click to add text</a:t>
            </a:r>
          </a:p>
        </p:txBody>
      </p:sp>
      <p:sp>
        <p:nvSpPr>
          <p:cNvPr id="27" name="Textplatzhalter 3">
            <a:extLst>
              <a:ext uri="{FF2B5EF4-FFF2-40B4-BE49-F238E27FC236}">
                <a16:creationId xmlns:a16="http://schemas.microsoft.com/office/drawing/2014/main" id="{60EAE2EB-8252-4963-A8F6-014B49F7B140}"/>
              </a:ext>
            </a:extLst>
          </p:cNvPr>
          <p:cNvSpPr>
            <a:spLocks noGrp="1"/>
          </p:cNvSpPr>
          <p:nvPr>
            <p:ph type="body" sz="quarter" idx="24" hasCustomPrompt="1"/>
          </p:nvPr>
        </p:nvSpPr>
        <p:spPr>
          <a:xfrm>
            <a:off x="360361" y="4640102"/>
            <a:ext cx="3203917" cy="724270"/>
          </a:xfrm>
        </p:spPr>
        <p:txBody>
          <a:bodyPr/>
          <a:lstStyle>
            <a:lvl1pPr marL="0" indent="0" algn="ctr">
              <a:buNone/>
              <a:defRPr b="1"/>
            </a:lvl1pPr>
          </a:lstStyle>
          <a:p>
            <a:pPr lvl="0"/>
            <a:r>
              <a:rPr lang="en-GB" noProof="0"/>
              <a:t>Conclusion</a:t>
            </a:r>
          </a:p>
        </p:txBody>
      </p:sp>
      <p:sp>
        <p:nvSpPr>
          <p:cNvPr id="13" name="Textplatzhalter 11">
            <a:extLst>
              <a:ext uri="{FF2B5EF4-FFF2-40B4-BE49-F238E27FC236}">
                <a16:creationId xmlns:a16="http://schemas.microsoft.com/office/drawing/2014/main" id="{10AD9F27-6901-4908-874B-42E964215658}"/>
              </a:ext>
            </a:extLst>
          </p:cNvPr>
          <p:cNvSpPr>
            <a:spLocks noGrp="1"/>
          </p:cNvSpPr>
          <p:nvPr>
            <p:ph type="body" sz="quarter" idx="18" hasCustomPrompt="1"/>
          </p:nvPr>
        </p:nvSpPr>
        <p:spPr bwMode="gray">
          <a:xfrm>
            <a:off x="3772201" y="1433513"/>
            <a:ext cx="3203917" cy="367443"/>
          </a:xfrm>
          <a:no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en-GB" noProof="0"/>
              <a:t>Click to add text</a:t>
            </a:r>
          </a:p>
        </p:txBody>
      </p:sp>
      <p:sp>
        <p:nvSpPr>
          <p:cNvPr id="14" name="Textplatzhalter 14">
            <a:extLst>
              <a:ext uri="{FF2B5EF4-FFF2-40B4-BE49-F238E27FC236}">
                <a16:creationId xmlns:a16="http://schemas.microsoft.com/office/drawing/2014/main" id="{05FBB124-C4A9-42B4-9A81-C861B74F84D6}"/>
              </a:ext>
            </a:extLst>
          </p:cNvPr>
          <p:cNvSpPr>
            <a:spLocks noGrp="1"/>
          </p:cNvSpPr>
          <p:nvPr>
            <p:ph type="body" sz="quarter" idx="19" hasCustomPrompt="1"/>
          </p:nvPr>
        </p:nvSpPr>
        <p:spPr>
          <a:xfrm>
            <a:off x="3772201" y="1849107"/>
            <a:ext cx="3203917" cy="2284063"/>
          </a:xfrm>
          <a:noFill/>
        </p:spPr>
        <p:txBody>
          <a:bodyPr lIns="108000" tIns="108000" rIns="108000" bIns="108000"/>
          <a:lstStyle/>
          <a:p>
            <a:pPr lvl="0"/>
            <a:r>
              <a:rPr lang="en-GB" noProof="0"/>
              <a:t>Click to add text</a:t>
            </a:r>
          </a:p>
        </p:txBody>
      </p:sp>
      <p:sp>
        <p:nvSpPr>
          <p:cNvPr id="31" name="Textplatzhalter 3">
            <a:extLst>
              <a:ext uri="{FF2B5EF4-FFF2-40B4-BE49-F238E27FC236}">
                <a16:creationId xmlns:a16="http://schemas.microsoft.com/office/drawing/2014/main" id="{58163F8C-8E25-43EE-A84C-9ABEA28E47C9}"/>
              </a:ext>
            </a:extLst>
          </p:cNvPr>
          <p:cNvSpPr>
            <a:spLocks noGrp="1"/>
          </p:cNvSpPr>
          <p:nvPr>
            <p:ph type="body" sz="quarter" idx="25" hasCustomPrompt="1"/>
          </p:nvPr>
        </p:nvSpPr>
        <p:spPr>
          <a:xfrm>
            <a:off x="3774039" y="4640102"/>
            <a:ext cx="3203917" cy="724270"/>
          </a:xfrm>
        </p:spPr>
        <p:txBody>
          <a:bodyPr/>
          <a:lstStyle>
            <a:lvl1pPr marL="0" indent="0" algn="ctr">
              <a:buNone/>
              <a:defRPr b="1"/>
            </a:lvl1pPr>
          </a:lstStyle>
          <a:p>
            <a:pPr lvl="0"/>
            <a:r>
              <a:rPr lang="en-GB" noProof="0"/>
              <a:t>Conclusion</a:t>
            </a:r>
          </a:p>
        </p:txBody>
      </p:sp>
      <p:sp>
        <p:nvSpPr>
          <p:cNvPr id="16" name="Textplatzhalter 11">
            <a:extLst>
              <a:ext uri="{FF2B5EF4-FFF2-40B4-BE49-F238E27FC236}">
                <a16:creationId xmlns:a16="http://schemas.microsoft.com/office/drawing/2014/main" id="{05F97FFD-CFE9-4E99-A355-F82C52CC54B3}"/>
              </a:ext>
            </a:extLst>
          </p:cNvPr>
          <p:cNvSpPr>
            <a:spLocks noGrp="1"/>
          </p:cNvSpPr>
          <p:nvPr>
            <p:ph type="body" sz="quarter" idx="16" hasCustomPrompt="1"/>
          </p:nvPr>
        </p:nvSpPr>
        <p:spPr bwMode="gray">
          <a:xfrm>
            <a:off x="7164046" y="1433513"/>
            <a:ext cx="3203917" cy="367443"/>
          </a:xfrm>
          <a:no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en-GB" noProof="0"/>
              <a:t>Click to add text</a:t>
            </a:r>
          </a:p>
        </p:txBody>
      </p:sp>
      <p:sp>
        <p:nvSpPr>
          <p:cNvPr id="17" name="Textplatzhalter 14">
            <a:extLst>
              <a:ext uri="{FF2B5EF4-FFF2-40B4-BE49-F238E27FC236}">
                <a16:creationId xmlns:a16="http://schemas.microsoft.com/office/drawing/2014/main" id="{5A89EDB8-5D89-415B-A064-9F26CF03A014}"/>
              </a:ext>
            </a:extLst>
          </p:cNvPr>
          <p:cNvSpPr>
            <a:spLocks noGrp="1"/>
          </p:cNvSpPr>
          <p:nvPr>
            <p:ph type="body" sz="quarter" idx="17" hasCustomPrompt="1"/>
          </p:nvPr>
        </p:nvSpPr>
        <p:spPr>
          <a:xfrm>
            <a:off x="7164046" y="1849107"/>
            <a:ext cx="3203917" cy="2284063"/>
          </a:xfrm>
          <a:noFill/>
        </p:spPr>
        <p:txBody>
          <a:bodyPr lIns="108000" tIns="108000" rIns="108000" bIns="108000"/>
          <a:lstStyle/>
          <a:p>
            <a:pPr lvl="0"/>
            <a:r>
              <a:rPr lang="en-GB" noProof="0"/>
              <a:t>Click to add text</a:t>
            </a:r>
          </a:p>
        </p:txBody>
      </p:sp>
      <p:sp>
        <p:nvSpPr>
          <p:cNvPr id="35" name="Textplatzhalter 3">
            <a:extLst>
              <a:ext uri="{FF2B5EF4-FFF2-40B4-BE49-F238E27FC236}">
                <a16:creationId xmlns:a16="http://schemas.microsoft.com/office/drawing/2014/main" id="{A3661B8E-3570-476B-A289-D7C87CCFCDA6}"/>
              </a:ext>
            </a:extLst>
          </p:cNvPr>
          <p:cNvSpPr>
            <a:spLocks noGrp="1"/>
          </p:cNvSpPr>
          <p:nvPr>
            <p:ph type="body" sz="quarter" idx="26" hasCustomPrompt="1"/>
          </p:nvPr>
        </p:nvSpPr>
        <p:spPr>
          <a:xfrm>
            <a:off x="7161264" y="4640102"/>
            <a:ext cx="3203917" cy="724270"/>
          </a:xfrm>
        </p:spPr>
        <p:txBody>
          <a:bodyPr/>
          <a:lstStyle>
            <a:lvl1pPr marL="0" indent="0" algn="ctr">
              <a:buNone/>
              <a:defRPr b="1"/>
            </a:lvl1pPr>
          </a:lstStyle>
          <a:p>
            <a:pPr lvl="0"/>
            <a:r>
              <a:rPr lang="en-GB" noProof="0"/>
              <a:t>Conclusion</a:t>
            </a:r>
          </a:p>
        </p:txBody>
      </p:sp>
      <p:sp>
        <p:nvSpPr>
          <p:cNvPr id="18" name="Textplatzhalter 8">
            <a:extLst>
              <a:ext uri="{FF2B5EF4-FFF2-40B4-BE49-F238E27FC236}">
                <a16:creationId xmlns:a16="http://schemas.microsoft.com/office/drawing/2014/main" id="{E359570D-9F33-45EF-BD5B-914B9D7D1201}"/>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en-GB" noProof="0"/>
              <a:t>Source, comment, footnote</a:t>
            </a:r>
          </a:p>
        </p:txBody>
      </p:sp>
      <p:sp>
        <p:nvSpPr>
          <p:cNvPr id="3" name="Datumsplatzhalter 2">
            <a:extLst>
              <a:ext uri="{FF2B5EF4-FFF2-40B4-BE49-F238E27FC236}">
                <a16:creationId xmlns:a16="http://schemas.microsoft.com/office/drawing/2014/main" id="{D693766C-C8FA-4553-8822-7DEFF4B69F7E}"/>
              </a:ext>
            </a:extLst>
          </p:cNvPr>
          <p:cNvSpPr>
            <a:spLocks noGrp="1"/>
          </p:cNvSpPr>
          <p:nvPr>
            <p:ph type="dt" sz="half" idx="27"/>
          </p:nvPr>
        </p:nvSpPr>
        <p:spPr/>
        <p:txBody>
          <a:bodyPr/>
          <a:lstStyle/>
          <a:p>
            <a:endParaRPr lang="en-GB" noProof="0"/>
          </a:p>
        </p:txBody>
      </p:sp>
      <p:sp>
        <p:nvSpPr>
          <p:cNvPr id="4" name="Fußzeilenplatzhalter 3">
            <a:extLst>
              <a:ext uri="{FF2B5EF4-FFF2-40B4-BE49-F238E27FC236}">
                <a16:creationId xmlns:a16="http://schemas.microsoft.com/office/drawing/2014/main" id="{1D63F73D-4274-42E0-BE2A-24C520222D9E}"/>
              </a:ext>
            </a:extLst>
          </p:cNvPr>
          <p:cNvSpPr>
            <a:spLocks noGrp="1"/>
          </p:cNvSpPr>
          <p:nvPr>
            <p:ph type="ftr" sz="quarter" idx="28"/>
          </p:nvPr>
        </p:nvSpPr>
        <p:spPr/>
        <p:txBody>
          <a:bodyPr/>
          <a:lstStyle/>
          <a:p>
            <a:r>
              <a:rPr lang="en-US" noProof="0"/>
              <a:t>FC in the MENA region / Tunis, October 2023</a:t>
            </a:r>
            <a:endParaRPr lang="en-GB" noProof="0"/>
          </a:p>
        </p:txBody>
      </p:sp>
      <p:sp>
        <p:nvSpPr>
          <p:cNvPr id="5" name="Foliennummernplatzhalter 4">
            <a:extLst>
              <a:ext uri="{FF2B5EF4-FFF2-40B4-BE49-F238E27FC236}">
                <a16:creationId xmlns:a16="http://schemas.microsoft.com/office/drawing/2014/main" id="{426EC024-1550-4974-BF96-7BD9A2AD00E9}"/>
              </a:ext>
            </a:extLst>
          </p:cNvPr>
          <p:cNvSpPr>
            <a:spLocks noGrp="1"/>
          </p:cNvSpPr>
          <p:nvPr>
            <p:ph type="sldNum" sz="quarter" idx="29"/>
          </p:nvPr>
        </p:nvSpPr>
        <p:spPr/>
        <p:txBody>
          <a:bodyPr/>
          <a:lstStyle/>
          <a:p>
            <a:r>
              <a:rPr lang="en-GB" noProof="0"/>
              <a:t>Page </a:t>
            </a:r>
            <a:fld id="{5678FFC5-4430-43BC-9807-D0C6EB405569}" type="slidenum">
              <a:rPr lang="en-GB" noProof="0" smtClean="0"/>
              <a:pPr/>
              <a:t>‹#›</a:t>
            </a:fld>
            <a:endParaRPr lang="en-GB" noProof="0"/>
          </a:p>
        </p:txBody>
      </p:sp>
    </p:spTree>
    <p:extLst>
      <p:ext uri="{BB962C8B-B14F-4D97-AF65-F5344CB8AC3E}">
        <p14:creationId xmlns:p14="http://schemas.microsoft.com/office/powerpoint/2010/main" val="1965829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Textfelder">
    <p:spTree>
      <p:nvGrpSpPr>
        <p:cNvPr id="1" name=""/>
        <p:cNvGrpSpPr/>
        <p:nvPr/>
      </p:nvGrpSpPr>
      <p:grpSpPr>
        <a:xfrm>
          <a:off x="0" y="0"/>
          <a:ext cx="0" cy="0"/>
          <a:chOff x="0" y="0"/>
          <a:chExt cx="0" cy="0"/>
        </a:xfrm>
      </p:grpSpPr>
      <p:sp>
        <p:nvSpPr>
          <p:cNvPr id="28" name="Rechteck 27">
            <a:extLst>
              <a:ext uri="{FF2B5EF4-FFF2-40B4-BE49-F238E27FC236}">
                <a16:creationId xmlns:a16="http://schemas.microsoft.com/office/drawing/2014/main" id="{025AF0E9-EB6B-4198-9422-AF8599A3B326}"/>
              </a:ext>
              <a:ext uri="{C183D7F6-B498-43B3-948B-1728B52AA6E4}">
                <adec:decorative xmlns:adec="http://schemas.microsoft.com/office/drawing/2017/decorative" val="1"/>
              </a:ext>
            </a:extLst>
          </p:cNvPr>
          <p:cNvSpPr/>
          <p:nvPr userDrawn="1"/>
        </p:nvSpPr>
        <p:spPr>
          <a:xfrm>
            <a:off x="360363" y="3477361"/>
            <a:ext cx="4895850" cy="3674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en-GB" sz="1400" noProof="0"/>
          </a:p>
        </p:txBody>
      </p:sp>
      <p:sp>
        <p:nvSpPr>
          <p:cNvPr id="26" name="Rechteck 25">
            <a:extLst>
              <a:ext uri="{FF2B5EF4-FFF2-40B4-BE49-F238E27FC236}">
                <a16:creationId xmlns:a16="http://schemas.microsoft.com/office/drawing/2014/main" id="{6DBA1B89-4757-4A65-B7D3-1CFCAD926F3C}"/>
              </a:ext>
              <a:ext uri="{C183D7F6-B498-43B3-948B-1728B52AA6E4}">
                <adec:decorative xmlns:adec="http://schemas.microsoft.com/office/drawing/2017/decorative" val="1"/>
              </a:ext>
            </a:extLst>
          </p:cNvPr>
          <p:cNvSpPr/>
          <p:nvPr userDrawn="1"/>
        </p:nvSpPr>
        <p:spPr>
          <a:xfrm>
            <a:off x="360363" y="1433513"/>
            <a:ext cx="4895850" cy="3674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en-GB" sz="1400" noProof="0"/>
          </a:p>
        </p:txBody>
      </p:sp>
      <p:sp>
        <p:nvSpPr>
          <p:cNvPr id="30" name="Rechteck 29">
            <a:extLst>
              <a:ext uri="{FF2B5EF4-FFF2-40B4-BE49-F238E27FC236}">
                <a16:creationId xmlns:a16="http://schemas.microsoft.com/office/drawing/2014/main" id="{56E332F1-39AD-4FAB-8216-893EDAC109E1}"/>
              </a:ext>
              <a:ext uri="{C183D7F6-B498-43B3-948B-1728B52AA6E4}">
                <adec:decorative xmlns:adec="http://schemas.microsoft.com/office/drawing/2017/decorative" val="1"/>
              </a:ext>
            </a:extLst>
          </p:cNvPr>
          <p:cNvSpPr/>
          <p:nvPr userDrawn="1"/>
        </p:nvSpPr>
        <p:spPr>
          <a:xfrm>
            <a:off x="5472112" y="1433513"/>
            <a:ext cx="4895850" cy="3674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en-GB" sz="1400" noProof="0"/>
          </a:p>
        </p:txBody>
      </p:sp>
      <p:sp>
        <p:nvSpPr>
          <p:cNvPr id="32" name="Rechteck 31">
            <a:extLst>
              <a:ext uri="{FF2B5EF4-FFF2-40B4-BE49-F238E27FC236}">
                <a16:creationId xmlns:a16="http://schemas.microsoft.com/office/drawing/2014/main" id="{E2D23596-23A3-4BFD-B854-A093E2DFA36A}"/>
              </a:ext>
              <a:ext uri="{C183D7F6-B498-43B3-948B-1728B52AA6E4}">
                <adec:decorative xmlns:adec="http://schemas.microsoft.com/office/drawing/2017/decorative" val="1"/>
              </a:ext>
            </a:extLst>
          </p:cNvPr>
          <p:cNvSpPr/>
          <p:nvPr userDrawn="1"/>
        </p:nvSpPr>
        <p:spPr>
          <a:xfrm>
            <a:off x="5472112" y="3477361"/>
            <a:ext cx="4895850" cy="3674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en-GB" sz="1400" noProof="0"/>
          </a:p>
        </p:txBody>
      </p:sp>
      <p:sp>
        <p:nvSpPr>
          <p:cNvPr id="2" name="Titel 1">
            <a:extLst>
              <a:ext uri="{FF2B5EF4-FFF2-40B4-BE49-F238E27FC236}">
                <a16:creationId xmlns:a16="http://schemas.microsoft.com/office/drawing/2014/main" id="{3C1F1FDF-06CC-4B46-8A18-DB19993DB89F}"/>
              </a:ext>
            </a:extLst>
          </p:cNvPr>
          <p:cNvSpPr>
            <a:spLocks noGrp="1"/>
          </p:cNvSpPr>
          <p:nvPr>
            <p:ph type="title" hasCustomPrompt="1"/>
          </p:nvPr>
        </p:nvSpPr>
        <p:spPr bwMode="gray"/>
        <p:txBody>
          <a:bodyPr/>
          <a:lstStyle/>
          <a:p>
            <a:r>
              <a:rPr lang="en-GB" noProof="0"/>
              <a:t>Headline</a:t>
            </a:r>
          </a:p>
        </p:txBody>
      </p:sp>
      <p:sp>
        <p:nvSpPr>
          <p:cNvPr id="22" name="Textplatzhalter 8">
            <a:extLst>
              <a:ext uri="{FF2B5EF4-FFF2-40B4-BE49-F238E27FC236}">
                <a16:creationId xmlns:a16="http://schemas.microsoft.com/office/drawing/2014/main" id="{4C3C337B-20B9-4837-87BA-C498361AE6F3}"/>
              </a:ext>
            </a:extLst>
          </p:cNvPr>
          <p:cNvSpPr>
            <a:spLocks noGrp="1"/>
          </p:cNvSpPr>
          <p:nvPr>
            <p:ph type="body" sz="quarter" idx="22" hasCustomPrompt="1"/>
          </p:nvPr>
        </p:nvSpPr>
        <p:spPr>
          <a:xfrm>
            <a:off x="360363" y="677577"/>
            <a:ext cx="10007600" cy="332901"/>
          </a:xfrm>
        </p:spPr>
        <p:txBody>
          <a:bodyPr/>
          <a:lstStyle>
            <a:lvl1pPr marL="0" indent="0">
              <a:lnSpc>
                <a:spcPct val="95000"/>
              </a:lnSpc>
              <a:spcBef>
                <a:spcPts val="0"/>
              </a:spcBef>
              <a:buNone/>
              <a:defRPr sz="1800">
                <a:solidFill>
                  <a:schemeClr val="accent3"/>
                </a:solidFill>
              </a:defRPr>
            </a:lvl1pPr>
          </a:lstStyle>
          <a:p>
            <a:pPr lvl="0"/>
            <a:r>
              <a:rPr lang="en-GB" noProof="0"/>
              <a:t>Subheading</a:t>
            </a:r>
          </a:p>
        </p:txBody>
      </p:sp>
      <p:sp>
        <p:nvSpPr>
          <p:cNvPr id="7" name="Textplatzhalter 11">
            <a:extLst>
              <a:ext uri="{FF2B5EF4-FFF2-40B4-BE49-F238E27FC236}">
                <a16:creationId xmlns:a16="http://schemas.microsoft.com/office/drawing/2014/main" id="{520DE74E-333F-41E6-8D5D-5639A192DA4C}"/>
              </a:ext>
            </a:extLst>
          </p:cNvPr>
          <p:cNvSpPr>
            <a:spLocks noGrp="1"/>
          </p:cNvSpPr>
          <p:nvPr>
            <p:ph type="body" sz="quarter" idx="14" hasCustomPrompt="1"/>
          </p:nvPr>
        </p:nvSpPr>
        <p:spPr bwMode="gray">
          <a:xfrm>
            <a:off x="360363" y="1433513"/>
            <a:ext cx="4895850" cy="367443"/>
          </a:xfrm>
          <a:no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en-GB" noProof="0"/>
              <a:t>Click to add text</a:t>
            </a:r>
          </a:p>
        </p:txBody>
      </p:sp>
      <p:sp>
        <p:nvSpPr>
          <p:cNvPr id="15" name="Textplatzhalter 14">
            <a:extLst>
              <a:ext uri="{FF2B5EF4-FFF2-40B4-BE49-F238E27FC236}">
                <a16:creationId xmlns:a16="http://schemas.microsoft.com/office/drawing/2014/main" id="{2D2406FB-91BE-45AA-91F9-BA34B4824865}"/>
              </a:ext>
            </a:extLst>
          </p:cNvPr>
          <p:cNvSpPr>
            <a:spLocks noGrp="1"/>
          </p:cNvSpPr>
          <p:nvPr>
            <p:ph type="body" sz="quarter" idx="15" hasCustomPrompt="1"/>
          </p:nvPr>
        </p:nvSpPr>
        <p:spPr>
          <a:xfrm>
            <a:off x="360363" y="1849108"/>
            <a:ext cx="4895850" cy="1455834"/>
          </a:xfrm>
          <a:noFill/>
        </p:spPr>
        <p:txBody>
          <a:bodyPr lIns="108000" tIns="108000" rIns="108000" bIns="108000"/>
          <a:lstStyle/>
          <a:p>
            <a:pPr lvl="0"/>
            <a:r>
              <a:rPr lang="en-GB" noProof="0"/>
              <a:t>Click to add text</a:t>
            </a:r>
          </a:p>
        </p:txBody>
      </p:sp>
      <p:sp>
        <p:nvSpPr>
          <p:cNvPr id="16" name="Textplatzhalter 11">
            <a:extLst>
              <a:ext uri="{FF2B5EF4-FFF2-40B4-BE49-F238E27FC236}">
                <a16:creationId xmlns:a16="http://schemas.microsoft.com/office/drawing/2014/main" id="{05F97FFD-CFE9-4E99-A355-F82C52CC54B3}"/>
              </a:ext>
            </a:extLst>
          </p:cNvPr>
          <p:cNvSpPr>
            <a:spLocks noGrp="1"/>
          </p:cNvSpPr>
          <p:nvPr>
            <p:ph type="body" sz="quarter" idx="16" hasCustomPrompt="1"/>
          </p:nvPr>
        </p:nvSpPr>
        <p:spPr bwMode="gray">
          <a:xfrm>
            <a:off x="5472112" y="1433513"/>
            <a:ext cx="4895851" cy="367443"/>
          </a:xfrm>
          <a:no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en-GB" noProof="0"/>
              <a:t>Click to add text</a:t>
            </a:r>
          </a:p>
        </p:txBody>
      </p:sp>
      <p:sp>
        <p:nvSpPr>
          <p:cNvPr id="17" name="Textplatzhalter 14">
            <a:extLst>
              <a:ext uri="{FF2B5EF4-FFF2-40B4-BE49-F238E27FC236}">
                <a16:creationId xmlns:a16="http://schemas.microsoft.com/office/drawing/2014/main" id="{5A89EDB8-5D89-415B-A064-9F26CF03A014}"/>
              </a:ext>
            </a:extLst>
          </p:cNvPr>
          <p:cNvSpPr>
            <a:spLocks noGrp="1"/>
          </p:cNvSpPr>
          <p:nvPr>
            <p:ph type="body" sz="quarter" idx="17" hasCustomPrompt="1"/>
          </p:nvPr>
        </p:nvSpPr>
        <p:spPr>
          <a:xfrm>
            <a:off x="5472112" y="1849108"/>
            <a:ext cx="4895851" cy="1455834"/>
          </a:xfrm>
          <a:noFill/>
        </p:spPr>
        <p:txBody>
          <a:bodyPr lIns="108000" tIns="108000" rIns="108000" bIns="108000"/>
          <a:lstStyle/>
          <a:p>
            <a:pPr lvl="0"/>
            <a:r>
              <a:rPr lang="en-GB" noProof="0"/>
              <a:t>Click to add text</a:t>
            </a:r>
          </a:p>
        </p:txBody>
      </p:sp>
      <p:sp>
        <p:nvSpPr>
          <p:cNvPr id="18" name="Textplatzhalter 11">
            <a:extLst>
              <a:ext uri="{FF2B5EF4-FFF2-40B4-BE49-F238E27FC236}">
                <a16:creationId xmlns:a16="http://schemas.microsoft.com/office/drawing/2014/main" id="{C6245A26-34FE-4E41-AD20-0A9373AD5777}"/>
              </a:ext>
            </a:extLst>
          </p:cNvPr>
          <p:cNvSpPr>
            <a:spLocks noGrp="1"/>
          </p:cNvSpPr>
          <p:nvPr>
            <p:ph type="body" sz="quarter" idx="18" hasCustomPrompt="1"/>
          </p:nvPr>
        </p:nvSpPr>
        <p:spPr bwMode="gray">
          <a:xfrm>
            <a:off x="360363" y="3477361"/>
            <a:ext cx="4895850" cy="367443"/>
          </a:xfrm>
          <a:no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en-GB" noProof="0"/>
              <a:t>Click to add text</a:t>
            </a:r>
          </a:p>
        </p:txBody>
      </p:sp>
      <p:sp>
        <p:nvSpPr>
          <p:cNvPr id="19" name="Textplatzhalter 14">
            <a:extLst>
              <a:ext uri="{FF2B5EF4-FFF2-40B4-BE49-F238E27FC236}">
                <a16:creationId xmlns:a16="http://schemas.microsoft.com/office/drawing/2014/main" id="{0195286A-1085-48E9-8CE3-B3865EA1F97D}"/>
              </a:ext>
            </a:extLst>
          </p:cNvPr>
          <p:cNvSpPr>
            <a:spLocks noGrp="1"/>
          </p:cNvSpPr>
          <p:nvPr>
            <p:ph type="body" sz="quarter" idx="19" hasCustomPrompt="1"/>
          </p:nvPr>
        </p:nvSpPr>
        <p:spPr>
          <a:xfrm>
            <a:off x="360361" y="3892955"/>
            <a:ext cx="4895852" cy="1478461"/>
          </a:xfrm>
          <a:noFill/>
        </p:spPr>
        <p:txBody>
          <a:bodyPr lIns="108000" tIns="108000" rIns="108000" bIns="108000"/>
          <a:lstStyle>
            <a:lvl1pPr>
              <a:defRPr/>
            </a:lvl1pPr>
          </a:lstStyle>
          <a:p>
            <a:pPr lvl="0"/>
            <a:r>
              <a:rPr lang="en-GB" noProof="0"/>
              <a:t>Click to add text</a:t>
            </a:r>
          </a:p>
        </p:txBody>
      </p:sp>
      <p:sp>
        <p:nvSpPr>
          <p:cNvPr id="20" name="Textplatzhalter 11">
            <a:extLst>
              <a:ext uri="{FF2B5EF4-FFF2-40B4-BE49-F238E27FC236}">
                <a16:creationId xmlns:a16="http://schemas.microsoft.com/office/drawing/2014/main" id="{B532B0FE-57F7-4670-B9D2-7ADB2B6487AD}"/>
              </a:ext>
            </a:extLst>
          </p:cNvPr>
          <p:cNvSpPr>
            <a:spLocks noGrp="1"/>
          </p:cNvSpPr>
          <p:nvPr>
            <p:ph type="body" sz="quarter" idx="20" hasCustomPrompt="1"/>
          </p:nvPr>
        </p:nvSpPr>
        <p:spPr bwMode="gray">
          <a:xfrm>
            <a:off x="5472112" y="3477361"/>
            <a:ext cx="4895851" cy="367443"/>
          </a:xfrm>
          <a:no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en-GB" noProof="0"/>
              <a:t>Click to add text</a:t>
            </a:r>
          </a:p>
        </p:txBody>
      </p:sp>
      <p:sp>
        <p:nvSpPr>
          <p:cNvPr id="21" name="Textplatzhalter 14">
            <a:extLst>
              <a:ext uri="{FF2B5EF4-FFF2-40B4-BE49-F238E27FC236}">
                <a16:creationId xmlns:a16="http://schemas.microsoft.com/office/drawing/2014/main" id="{1B9710D1-7B7B-4F60-8727-4E59EED11288}"/>
              </a:ext>
            </a:extLst>
          </p:cNvPr>
          <p:cNvSpPr>
            <a:spLocks noGrp="1"/>
          </p:cNvSpPr>
          <p:nvPr>
            <p:ph type="body" sz="quarter" idx="21" hasCustomPrompt="1"/>
          </p:nvPr>
        </p:nvSpPr>
        <p:spPr>
          <a:xfrm>
            <a:off x="5472112" y="3892955"/>
            <a:ext cx="4895851" cy="1478461"/>
          </a:xfrm>
          <a:noFill/>
        </p:spPr>
        <p:txBody>
          <a:bodyPr lIns="108000" tIns="108000" rIns="108000" bIns="108000"/>
          <a:lstStyle/>
          <a:p>
            <a:pPr lvl="0"/>
            <a:r>
              <a:rPr lang="en-GB" noProof="0"/>
              <a:t>Click to add text</a:t>
            </a:r>
          </a:p>
        </p:txBody>
      </p:sp>
      <p:sp>
        <p:nvSpPr>
          <p:cNvPr id="10" name="Textplatzhalter 8">
            <a:extLst>
              <a:ext uri="{FF2B5EF4-FFF2-40B4-BE49-F238E27FC236}">
                <a16:creationId xmlns:a16="http://schemas.microsoft.com/office/drawing/2014/main" id="{0AC01A1E-6BAF-4C91-BB04-8E2B9F69F269}"/>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en-GB" noProof="0"/>
              <a:t>Source, comment, footnote</a:t>
            </a:r>
          </a:p>
        </p:txBody>
      </p:sp>
      <p:sp>
        <p:nvSpPr>
          <p:cNvPr id="3" name="Datumsplatzhalter 2">
            <a:extLst>
              <a:ext uri="{FF2B5EF4-FFF2-40B4-BE49-F238E27FC236}">
                <a16:creationId xmlns:a16="http://schemas.microsoft.com/office/drawing/2014/main" id="{F1FC74B5-BA6D-4B4B-B275-0F1778690B56}"/>
              </a:ext>
            </a:extLst>
          </p:cNvPr>
          <p:cNvSpPr>
            <a:spLocks noGrp="1"/>
          </p:cNvSpPr>
          <p:nvPr>
            <p:ph type="dt" sz="half" idx="23"/>
          </p:nvPr>
        </p:nvSpPr>
        <p:spPr/>
        <p:txBody>
          <a:bodyPr/>
          <a:lstStyle/>
          <a:p>
            <a:endParaRPr lang="en-GB" noProof="0"/>
          </a:p>
        </p:txBody>
      </p:sp>
      <p:sp>
        <p:nvSpPr>
          <p:cNvPr id="4" name="Fußzeilenplatzhalter 3">
            <a:extLst>
              <a:ext uri="{FF2B5EF4-FFF2-40B4-BE49-F238E27FC236}">
                <a16:creationId xmlns:a16="http://schemas.microsoft.com/office/drawing/2014/main" id="{F24103D6-1180-4A83-AF29-48C0B466705C}"/>
              </a:ext>
            </a:extLst>
          </p:cNvPr>
          <p:cNvSpPr>
            <a:spLocks noGrp="1"/>
          </p:cNvSpPr>
          <p:nvPr>
            <p:ph type="ftr" sz="quarter" idx="24"/>
          </p:nvPr>
        </p:nvSpPr>
        <p:spPr/>
        <p:txBody>
          <a:bodyPr/>
          <a:lstStyle/>
          <a:p>
            <a:r>
              <a:rPr lang="en-US" noProof="0"/>
              <a:t>FC in the MENA region / Tunis, October 2023</a:t>
            </a:r>
            <a:endParaRPr lang="en-GB" noProof="0"/>
          </a:p>
        </p:txBody>
      </p:sp>
      <p:sp>
        <p:nvSpPr>
          <p:cNvPr id="5" name="Foliennummernplatzhalter 4">
            <a:extLst>
              <a:ext uri="{FF2B5EF4-FFF2-40B4-BE49-F238E27FC236}">
                <a16:creationId xmlns:a16="http://schemas.microsoft.com/office/drawing/2014/main" id="{2D566425-C67E-470E-B216-363D0DFA2666}"/>
              </a:ext>
            </a:extLst>
          </p:cNvPr>
          <p:cNvSpPr>
            <a:spLocks noGrp="1"/>
          </p:cNvSpPr>
          <p:nvPr>
            <p:ph type="sldNum" sz="quarter" idx="25"/>
          </p:nvPr>
        </p:nvSpPr>
        <p:spPr/>
        <p:txBody>
          <a:bodyPr/>
          <a:lstStyle/>
          <a:p>
            <a:r>
              <a:rPr lang="en-GB" noProof="0"/>
              <a:t>Page </a:t>
            </a:r>
            <a:fld id="{5678FFC5-4430-43BC-9807-D0C6EB405569}" type="slidenum">
              <a:rPr lang="en-GB" noProof="0" smtClean="0"/>
              <a:pPr/>
              <a:t>‹#›</a:t>
            </a:fld>
            <a:endParaRPr lang="en-GB" noProof="0"/>
          </a:p>
        </p:txBody>
      </p:sp>
    </p:spTree>
    <p:extLst>
      <p:ext uri="{BB962C8B-B14F-4D97-AF65-F5344CB8AC3E}">
        <p14:creationId xmlns:p14="http://schemas.microsoft.com/office/powerpoint/2010/main" val="944634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apiteltrenner Petrol">
    <p:bg>
      <p:bgPr>
        <a:solidFill>
          <a:schemeClr val="bg2"/>
        </a:solidFill>
        <a:effectLst/>
      </p:bgPr>
    </p:bg>
    <p:spTree>
      <p:nvGrpSpPr>
        <p:cNvPr id="1" name=""/>
        <p:cNvGrpSpPr/>
        <p:nvPr/>
      </p:nvGrpSpPr>
      <p:grpSpPr>
        <a:xfrm>
          <a:off x="0" y="0"/>
          <a:ext cx="0" cy="0"/>
          <a:chOff x="0" y="0"/>
          <a:chExt cx="0" cy="0"/>
        </a:xfrm>
      </p:grpSpPr>
      <p:sp>
        <p:nvSpPr>
          <p:cNvPr id="13" name="Grafik 5">
            <a:extLst>
              <a:ext uri="{FF2B5EF4-FFF2-40B4-BE49-F238E27FC236}">
                <a16:creationId xmlns:a16="http://schemas.microsoft.com/office/drawing/2014/main" id="{2E78AE49-BAA5-4E3C-B599-D5A78CA86073}"/>
              </a:ext>
              <a:ext uri="{C183D7F6-B498-43B3-948B-1728B52AA6E4}">
                <adec:decorative xmlns:adec="http://schemas.microsoft.com/office/drawing/2017/decorative" val="1"/>
              </a:ext>
            </a:extLst>
          </p:cNvPr>
          <p:cNvSpPr/>
          <p:nvPr userDrawn="1"/>
        </p:nvSpPr>
        <p:spPr>
          <a:xfrm>
            <a:off x="-1" y="0"/>
            <a:ext cx="6688377" cy="6034088"/>
          </a:xfrm>
          <a:custGeom>
            <a:avLst/>
            <a:gdLst>
              <a:gd name="connsiteX0" fmla="*/ 6429656 w 6695044"/>
              <a:gd name="connsiteY0" fmla="*/ 2325359 h 6034088"/>
              <a:gd name="connsiteX1" fmla="*/ 4846825 w 6695044"/>
              <a:gd name="connsiteY1" fmla="*/ 116212 h 6034088"/>
              <a:gd name="connsiteX2" fmla="*/ 4746257 w 6695044"/>
              <a:gd name="connsiteY2" fmla="*/ 0 h 6034088"/>
              <a:gd name="connsiteX3" fmla="*/ 0 w 6695044"/>
              <a:gd name="connsiteY3" fmla="*/ 0 h 6034088"/>
              <a:gd name="connsiteX4" fmla="*/ 0 w 6695044"/>
              <a:gd name="connsiteY4" fmla="*/ 6034088 h 6034088"/>
              <a:gd name="connsiteX5" fmla="*/ 4715528 w 6695044"/>
              <a:gd name="connsiteY5" fmla="*/ 6034088 h 6034088"/>
              <a:gd name="connsiteX6" fmla="*/ 4808833 w 6695044"/>
              <a:gd name="connsiteY6" fmla="*/ 5917317 h 6034088"/>
              <a:gd name="connsiteX7" fmla="*/ 6429656 w 6695044"/>
              <a:gd name="connsiteY7" fmla="*/ 3652300 h 6034088"/>
              <a:gd name="connsiteX8" fmla="*/ 6695044 w 6695044"/>
              <a:gd name="connsiteY8" fmla="*/ 2950557 h 6034088"/>
              <a:gd name="connsiteX9" fmla="*/ 6429656 w 6695044"/>
              <a:gd name="connsiteY9" fmla="*/ 2325359 h 603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5044" h="6034088">
                <a:moveTo>
                  <a:pt x="6429656" y="2325359"/>
                </a:moveTo>
                <a:lnTo>
                  <a:pt x="4846825" y="116212"/>
                </a:lnTo>
                <a:cubicBezTo>
                  <a:pt x="4812185" y="70398"/>
                  <a:pt x="4779221" y="31847"/>
                  <a:pt x="4746257" y="0"/>
                </a:cubicBezTo>
                <a:lnTo>
                  <a:pt x="0" y="0"/>
                </a:lnTo>
                <a:lnTo>
                  <a:pt x="0" y="6034088"/>
                </a:lnTo>
                <a:lnTo>
                  <a:pt x="4715528" y="6034088"/>
                </a:lnTo>
                <a:cubicBezTo>
                  <a:pt x="4746257" y="6001683"/>
                  <a:pt x="4776428" y="5963132"/>
                  <a:pt x="4808833" y="5917317"/>
                </a:cubicBezTo>
                <a:lnTo>
                  <a:pt x="6429656" y="3652300"/>
                </a:lnTo>
                <a:cubicBezTo>
                  <a:pt x="6628557" y="3377413"/>
                  <a:pt x="6695044" y="3258966"/>
                  <a:pt x="6695044" y="2950557"/>
                </a:cubicBezTo>
                <a:cubicBezTo>
                  <a:pt x="6695044" y="2719251"/>
                  <a:pt x="6609561" y="2552196"/>
                  <a:pt x="6429656" y="2325359"/>
                </a:cubicBezTo>
                <a:close/>
              </a:path>
            </a:pathLst>
          </a:custGeom>
          <a:solidFill>
            <a:srgbClr val="FFFFFF">
              <a:alpha val="3000"/>
            </a:srgbClr>
          </a:solidFill>
          <a:ln w="5586" cap="flat">
            <a:noFill/>
            <a:prstDash val="solid"/>
            <a:miter/>
          </a:ln>
        </p:spPr>
        <p:txBody>
          <a:bodyPr rtlCol="0" anchor="ctr"/>
          <a:lstStyle/>
          <a:p>
            <a:endParaRPr lang="en-GB" noProof="0" dirty="0"/>
          </a:p>
        </p:txBody>
      </p:sp>
      <p:sp>
        <p:nvSpPr>
          <p:cNvPr id="2" name="Titel 1">
            <a:extLst>
              <a:ext uri="{FF2B5EF4-FFF2-40B4-BE49-F238E27FC236}">
                <a16:creationId xmlns:a16="http://schemas.microsoft.com/office/drawing/2014/main" id="{AA4F7032-AABC-4803-803E-26E912B5BD22}"/>
              </a:ext>
            </a:extLst>
          </p:cNvPr>
          <p:cNvSpPr>
            <a:spLocks noGrp="1"/>
          </p:cNvSpPr>
          <p:nvPr>
            <p:ph type="title" hasCustomPrompt="1"/>
          </p:nvPr>
        </p:nvSpPr>
        <p:spPr bwMode="gray">
          <a:xfrm>
            <a:off x="1907779" y="2405176"/>
            <a:ext cx="8460184" cy="1619980"/>
          </a:xfrm>
        </p:spPr>
        <p:txBody>
          <a:bodyPr wrap="square" anchor="t" anchorCtr="0"/>
          <a:lstStyle>
            <a:lvl1pPr marL="0" indent="0" algn="l">
              <a:lnSpc>
                <a:spcPct val="90000"/>
              </a:lnSpc>
              <a:defRPr sz="4600" b="1">
                <a:solidFill>
                  <a:schemeClr val="bg1"/>
                </a:solidFill>
              </a:defRPr>
            </a:lvl1pPr>
          </a:lstStyle>
          <a:p>
            <a:r>
              <a:rPr lang="en-GB" noProof="0" dirty="0"/>
              <a:t>Click to add text</a:t>
            </a:r>
          </a:p>
        </p:txBody>
      </p:sp>
      <p:sp>
        <p:nvSpPr>
          <p:cNvPr id="12" name="Freihandform: Form 11">
            <a:extLst>
              <a:ext uri="{FF2B5EF4-FFF2-40B4-BE49-F238E27FC236}">
                <a16:creationId xmlns:a16="http://schemas.microsoft.com/office/drawing/2014/main" id="{0D9DD61F-5E60-4E05-916D-E4E10BC55654}"/>
              </a:ext>
              <a:ext uri="{C183D7F6-B498-43B3-948B-1728B52AA6E4}">
                <adec:decorative xmlns:adec="http://schemas.microsoft.com/office/drawing/2017/decorative" val="1"/>
              </a:ext>
            </a:extLst>
          </p:cNvPr>
          <p:cNvSpPr>
            <a:spLocks/>
          </p:cNvSpPr>
          <p:nvPr userDrawn="1"/>
        </p:nvSpPr>
        <p:spPr bwMode="gray">
          <a:xfrm>
            <a:off x="1014426" y="2452687"/>
            <a:ext cx="719116" cy="449373"/>
          </a:xfrm>
          <a:custGeom>
            <a:avLst/>
            <a:gdLst>
              <a:gd name="connsiteX0" fmla="*/ 474079 w 676800"/>
              <a:gd name="connsiteY0" fmla="*/ 0 h 422930"/>
              <a:gd name="connsiteX1" fmla="*/ 516176 w 676800"/>
              <a:gd name="connsiteY1" fmla="*/ 0 h 422930"/>
              <a:gd name="connsiteX2" fmla="*/ 553197 w 676800"/>
              <a:gd name="connsiteY2" fmla="*/ 17330 h 422930"/>
              <a:gd name="connsiteX3" fmla="*/ 659484 w 676800"/>
              <a:gd name="connsiteY3" fmla="*/ 165676 h 422930"/>
              <a:gd name="connsiteX4" fmla="*/ 676800 w 676800"/>
              <a:gd name="connsiteY4" fmla="*/ 212735 h 422930"/>
              <a:gd name="connsiteX5" fmla="*/ 659484 w 676800"/>
              <a:gd name="connsiteY5" fmla="*/ 255909 h 422930"/>
              <a:gd name="connsiteX6" fmla="*/ 549465 w 676800"/>
              <a:gd name="connsiteY6" fmla="*/ 404405 h 422930"/>
              <a:gd name="connsiteX7" fmla="*/ 512444 w 676800"/>
              <a:gd name="connsiteY7" fmla="*/ 422930 h 422930"/>
              <a:gd name="connsiteX8" fmla="*/ 465570 w 676800"/>
              <a:gd name="connsiteY8" fmla="*/ 422930 h 422930"/>
              <a:gd name="connsiteX9" fmla="*/ 444522 w 676800"/>
              <a:gd name="connsiteY9" fmla="*/ 408140 h 422930"/>
              <a:gd name="connsiteX10" fmla="*/ 451837 w 676800"/>
              <a:gd name="connsiteY10" fmla="*/ 388271 h 422930"/>
              <a:gd name="connsiteX11" fmla="*/ 580366 w 676800"/>
              <a:gd name="connsiteY11" fmla="*/ 213930 h 422930"/>
              <a:gd name="connsiteX12" fmla="*/ 580366 w 676800"/>
              <a:gd name="connsiteY12" fmla="*/ 204070 h 422930"/>
              <a:gd name="connsiteX13" fmla="*/ 461838 w 676800"/>
              <a:gd name="connsiteY13" fmla="*/ 35854 h 422930"/>
              <a:gd name="connsiteX14" fmla="*/ 451837 w 676800"/>
              <a:gd name="connsiteY14" fmla="*/ 16135 h 422930"/>
              <a:gd name="connsiteX15" fmla="*/ 474079 w 676800"/>
              <a:gd name="connsiteY15" fmla="*/ 0 h 422930"/>
              <a:gd name="connsiteX16" fmla="*/ 255307 w 676800"/>
              <a:gd name="connsiteY16" fmla="*/ 0 h 422930"/>
              <a:gd name="connsiteX17" fmla="*/ 297254 w 676800"/>
              <a:gd name="connsiteY17" fmla="*/ 0 h 422930"/>
              <a:gd name="connsiteX18" fmla="*/ 334275 w 676800"/>
              <a:gd name="connsiteY18" fmla="*/ 17330 h 422930"/>
              <a:gd name="connsiteX19" fmla="*/ 440562 w 676800"/>
              <a:gd name="connsiteY19" fmla="*/ 165676 h 422930"/>
              <a:gd name="connsiteX20" fmla="*/ 457878 w 676800"/>
              <a:gd name="connsiteY20" fmla="*/ 212735 h 422930"/>
              <a:gd name="connsiteX21" fmla="*/ 440562 w 676800"/>
              <a:gd name="connsiteY21" fmla="*/ 255909 h 422930"/>
              <a:gd name="connsiteX22" fmla="*/ 330543 w 676800"/>
              <a:gd name="connsiteY22" fmla="*/ 404405 h 422930"/>
              <a:gd name="connsiteX23" fmla="*/ 293522 w 676800"/>
              <a:gd name="connsiteY23" fmla="*/ 422930 h 422930"/>
              <a:gd name="connsiteX24" fmla="*/ 246648 w 676800"/>
              <a:gd name="connsiteY24" fmla="*/ 422930 h 422930"/>
              <a:gd name="connsiteX25" fmla="*/ 225600 w 676800"/>
              <a:gd name="connsiteY25" fmla="*/ 408140 h 422930"/>
              <a:gd name="connsiteX26" fmla="*/ 233064 w 676800"/>
              <a:gd name="connsiteY26" fmla="*/ 388271 h 422930"/>
              <a:gd name="connsiteX27" fmla="*/ 361444 w 676800"/>
              <a:gd name="connsiteY27" fmla="*/ 213930 h 422930"/>
              <a:gd name="connsiteX28" fmla="*/ 361444 w 676800"/>
              <a:gd name="connsiteY28" fmla="*/ 204070 h 422930"/>
              <a:gd name="connsiteX29" fmla="*/ 242916 w 676800"/>
              <a:gd name="connsiteY29" fmla="*/ 35854 h 422930"/>
              <a:gd name="connsiteX30" fmla="*/ 233064 w 676800"/>
              <a:gd name="connsiteY30" fmla="*/ 16135 h 422930"/>
              <a:gd name="connsiteX31" fmla="*/ 255307 w 676800"/>
              <a:gd name="connsiteY31" fmla="*/ 0 h 422930"/>
              <a:gd name="connsiteX32" fmla="*/ 29543 w 676800"/>
              <a:gd name="connsiteY32" fmla="*/ 0 h 422930"/>
              <a:gd name="connsiteX33" fmla="*/ 71620 w 676800"/>
              <a:gd name="connsiteY33" fmla="*/ 0 h 422930"/>
              <a:gd name="connsiteX34" fmla="*/ 108623 w 676800"/>
              <a:gd name="connsiteY34" fmla="*/ 17330 h 422930"/>
              <a:gd name="connsiteX35" fmla="*/ 214859 w 676800"/>
              <a:gd name="connsiteY35" fmla="*/ 165676 h 422930"/>
              <a:gd name="connsiteX36" fmla="*/ 232167 w 676800"/>
              <a:gd name="connsiteY36" fmla="*/ 212735 h 422930"/>
              <a:gd name="connsiteX37" fmla="*/ 214859 w 676800"/>
              <a:gd name="connsiteY37" fmla="*/ 255909 h 422930"/>
              <a:gd name="connsiteX38" fmla="*/ 104893 w 676800"/>
              <a:gd name="connsiteY38" fmla="*/ 404405 h 422930"/>
              <a:gd name="connsiteX39" fmla="*/ 67889 w 676800"/>
              <a:gd name="connsiteY39" fmla="*/ 422930 h 422930"/>
              <a:gd name="connsiteX40" fmla="*/ 20889 w 676800"/>
              <a:gd name="connsiteY40" fmla="*/ 422930 h 422930"/>
              <a:gd name="connsiteX41" fmla="*/ 0 w 676800"/>
              <a:gd name="connsiteY41" fmla="*/ 408140 h 422930"/>
              <a:gd name="connsiteX42" fmla="*/ 7311 w 676800"/>
              <a:gd name="connsiteY42" fmla="*/ 388271 h 422930"/>
              <a:gd name="connsiteX43" fmla="*/ 135779 w 676800"/>
              <a:gd name="connsiteY43" fmla="*/ 213930 h 422930"/>
              <a:gd name="connsiteX44" fmla="*/ 135779 w 676800"/>
              <a:gd name="connsiteY44" fmla="*/ 204070 h 422930"/>
              <a:gd name="connsiteX45" fmla="*/ 17159 w 676800"/>
              <a:gd name="connsiteY45" fmla="*/ 35854 h 422930"/>
              <a:gd name="connsiteX46" fmla="*/ 7311 w 676800"/>
              <a:gd name="connsiteY46" fmla="*/ 16135 h 422930"/>
              <a:gd name="connsiteX47" fmla="*/ 29543 w 676800"/>
              <a:gd name="connsiteY47" fmla="*/ 0 h 42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76800" h="422930">
                <a:moveTo>
                  <a:pt x="474079" y="0"/>
                </a:moveTo>
                <a:lnTo>
                  <a:pt x="516176" y="0"/>
                </a:lnTo>
                <a:cubicBezTo>
                  <a:pt x="533492" y="0"/>
                  <a:pt x="542150" y="2540"/>
                  <a:pt x="553197" y="17330"/>
                </a:cubicBezTo>
                <a:cubicBezTo>
                  <a:pt x="553197" y="17330"/>
                  <a:pt x="553197" y="17330"/>
                  <a:pt x="659484" y="165676"/>
                </a:cubicBezTo>
                <a:cubicBezTo>
                  <a:pt x="674262" y="186741"/>
                  <a:pt x="676800" y="194210"/>
                  <a:pt x="676800" y="212735"/>
                </a:cubicBezTo>
                <a:cubicBezTo>
                  <a:pt x="676800" y="228720"/>
                  <a:pt x="671874" y="239924"/>
                  <a:pt x="659484" y="255909"/>
                </a:cubicBezTo>
                <a:cubicBezTo>
                  <a:pt x="659484" y="255909"/>
                  <a:pt x="659484" y="255909"/>
                  <a:pt x="549465" y="404405"/>
                </a:cubicBezTo>
                <a:cubicBezTo>
                  <a:pt x="539613" y="418000"/>
                  <a:pt x="533492" y="422930"/>
                  <a:pt x="512444" y="422930"/>
                </a:cubicBezTo>
                <a:cubicBezTo>
                  <a:pt x="512444" y="422930"/>
                  <a:pt x="512444" y="422930"/>
                  <a:pt x="465570" y="422930"/>
                </a:cubicBezTo>
                <a:cubicBezTo>
                  <a:pt x="450642" y="422930"/>
                  <a:pt x="444522" y="416656"/>
                  <a:pt x="444522" y="408140"/>
                </a:cubicBezTo>
                <a:cubicBezTo>
                  <a:pt x="444522" y="401866"/>
                  <a:pt x="445716" y="395741"/>
                  <a:pt x="451837" y="388271"/>
                </a:cubicBezTo>
                <a:cubicBezTo>
                  <a:pt x="451837" y="388271"/>
                  <a:pt x="451837" y="388271"/>
                  <a:pt x="580366" y="213930"/>
                </a:cubicBezTo>
                <a:cubicBezTo>
                  <a:pt x="582904" y="210195"/>
                  <a:pt x="584098" y="209000"/>
                  <a:pt x="580366" y="204070"/>
                </a:cubicBezTo>
                <a:cubicBezTo>
                  <a:pt x="580366" y="204070"/>
                  <a:pt x="580366" y="204070"/>
                  <a:pt x="461838" y="35854"/>
                </a:cubicBezTo>
                <a:cubicBezTo>
                  <a:pt x="455569" y="25994"/>
                  <a:pt x="451837" y="19720"/>
                  <a:pt x="451837" y="16135"/>
                </a:cubicBezTo>
                <a:cubicBezTo>
                  <a:pt x="451837" y="4930"/>
                  <a:pt x="459301" y="0"/>
                  <a:pt x="474079" y="0"/>
                </a:cubicBezTo>
                <a:close/>
                <a:moveTo>
                  <a:pt x="255307" y="0"/>
                </a:moveTo>
                <a:lnTo>
                  <a:pt x="297254" y="0"/>
                </a:lnTo>
                <a:cubicBezTo>
                  <a:pt x="314570" y="0"/>
                  <a:pt x="323228" y="2540"/>
                  <a:pt x="334275" y="17330"/>
                </a:cubicBezTo>
                <a:cubicBezTo>
                  <a:pt x="334275" y="17330"/>
                  <a:pt x="334275" y="17330"/>
                  <a:pt x="440562" y="165676"/>
                </a:cubicBezTo>
                <a:cubicBezTo>
                  <a:pt x="455340" y="186741"/>
                  <a:pt x="457878" y="194210"/>
                  <a:pt x="457878" y="212735"/>
                </a:cubicBezTo>
                <a:cubicBezTo>
                  <a:pt x="457878" y="228720"/>
                  <a:pt x="452952" y="239924"/>
                  <a:pt x="440562" y="255909"/>
                </a:cubicBezTo>
                <a:cubicBezTo>
                  <a:pt x="440562" y="255909"/>
                  <a:pt x="440562" y="255909"/>
                  <a:pt x="330543" y="404405"/>
                </a:cubicBezTo>
                <a:cubicBezTo>
                  <a:pt x="320691" y="418000"/>
                  <a:pt x="314570" y="422930"/>
                  <a:pt x="293522" y="422930"/>
                </a:cubicBezTo>
                <a:cubicBezTo>
                  <a:pt x="293522" y="422930"/>
                  <a:pt x="293522" y="422930"/>
                  <a:pt x="246648" y="422930"/>
                </a:cubicBezTo>
                <a:cubicBezTo>
                  <a:pt x="231720" y="422930"/>
                  <a:pt x="225600" y="416656"/>
                  <a:pt x="225600" y="408140"/>
                </a:cubicBezTo>
                <a:cubicBezTo>
                  <a:pt x="225600" y="401866"/>
                  <a:pt x="226794" y="395741"/>
                  <a:pt x="233064" y="388271"/>
                </a:cubicBezTo>
                <a:cubicBezTo>
                  <a:pt x="233064" y="388271"/>
                  <a:pt x="233064" y="388271"/>
                  <a:pt x="361444" y="213930"/>
                </a:cubicBezTo>
                <a:cubicBezTo>
                  <a:pt x="363982" y="210195"/>
                  <a:pt x="365176" y="209000"/>
                  <a:pt x="361444" y="204070"/>
                </a:cubicBezTo>
                <a:cubicBezTo>
                  <a:pt x="361444" y="204070"/>
                  <a:pt x="361444" y="204070"/>
                  <a:pt x="242916" y="35854"/>
                </a:cubicBezTo>
                <a:cubicBezTo>
                  <a:pt x="236647" y="25994"/>
                  <a:pt x="233064" y="19720"/>
                  <a:pt x="233064" y="16135"/>
                </a:cubicBezTo>
                <a:cubicBezTo>
                  <a:pt x="233064" y="4930"/>
                  <a:pt x="240379" y="0"/>
                  <a:pt x="255307" y="0"/>
                </a:cubicBezTo>
                <a:close/>
                <a:moveTo>
                  <a:pt x="29543" y="0"/>
                </a:moveTo>
                <a:lnTo>
                  <a:pt x="71620" y="0"/>
                </a:lnTo>
                <a:cubicBezTo>
                  <a:pt x="88779" y="0"/>
                  <a:pt x="97582" y="2540"/>
                  <a:pt x="108623" y="17330"/>
                </a:cubicBezTo>
                <a:cubicBezTo>
                  <a:pt x="108623" y="17330"/>
                  <a:pt x="108623" y="17330"/>
                  <a:pt x="214859" y="165676"/>
                </a:cubicBezTo>
                <a:cubicBezTo>
                  <a:pt x="229631" y="186741"/>
                  <a:pt x="232167" y="194210"/>
                  <a:pt x="232167" y="212735"/>
                </a:cubicBezTo>
                <a:cubicBezTo>
                  <a:pt x="232167" y="228720"/>
                  <a:pt x="227243" y="239924"/>
                  <a:pt x="214859" y="255909"/>
                </a:cubicBezTo>
                <a:cubicBezTo>
                  <a:pt x="214859" y="255909"/>
                  <a:pt x="214859" y="255909"/>
                  <a:pt x="104893" y="404405"/>
                </a:cubicBezTo>
                <a:cubicBezTo>
                  <a:pt x="95045" y="418000"/>
                  <a:pt x="88779" y="422930"/>
                  <a:pt x="67889" y="422930"/>
                </a:cubicBezTo>
                <a:cubicBezTo>
                  <a:pt x="67889" y="422930"/>
                  <a:pt x="67889" y="422930"/>
                  <a:pt x="20889" y="422930"/>
                </a:cubicBezTo>
                <a:cubicBezTo>
                  <a:pt x="6118" y="422930"/>
                  <a:pt x="0" y="416656"/>
                  <a:pt x="0" y="408140"/>
                </a:cubicBezTo>
                <a:cubicBezTo>
                  <a:pt x="0" y="401866"/>
                  <a:pt x="1194" y="395741"/>
                  <a:pt x="7311" y="388271"/>
                </a:cubicBezTo>
                <a:cubicBezTo>
                  <a:pt x="7311" y="388271"/>
                  <a:pt x="7311" y="388271"/>
                  <a:pt x="135779" y="213930"/>
                </a:cubicBezTo>
                <a:cubicBezTo>
                  <a:pt x="138315" y="210195"/>
                  <a:pt x="139509" y="209000"/>
                  <a:pt x="135779" y="204070"/>
                </a:cubicBezTo>
                <a:cubicBezTo>
                  <a:pt x="135779" y="204070"/>
                  <a:pt x="135779" y="204070"/>
                  <a:pt x="17159" y="35854"/>
                </a:cubicBezTo>
                <a:cubicBezTo>
                  <a:pt x="11041" y="25994"/>
                  <a:pt x="7311" y="19720"/>
                  <a:pt x="7311" y="16135"/>
                </a:cubicBezTo>
                <a:cubicBezTo>
                  <a:pt x="7311" y="4930"/>
                  <a:pt x="14772" y="0"/>
                  <a:pt x="29543" y="0"/>
                </a:cubicBezTo>
                <a:close/>
              </a:path>
            </a:pathLst>
          </a:custGeom>
          <a:solidFill>
            <a:srgbClr val="A4B4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noProof="0" dirty="0"/>
          </a:p>
        </p:txBody>
      </p:sp>
    </p:spTree>
    <p:extLst>
      <p:ext uri="{BB962C8B-B14F-4D97-AF65-F5344CB8AC3E}">
        <p14:creationId xmlns:p14="http://schemas.microsoft.com/office/powerpoint/2010/main" val="1319675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unkelgrün">
    <p:bg>
      <p:bgPr>
        <a:solidFill>
          <a:srgbClr val="507666"/>
        </a:solidFill>
        <a:effectLst/>
      </p:bgPr>
    </p:bg>
    <p:spTree>
      <p:nvGrpSpPr>
        <p:cNvPr id="1" name=""/>
        <p:cNvGrpSpPr/>
        <p:nvPr/>
      </p:nvGrpSpPr>
      <p:grpSpPr>
        <a:xfrm>
          <a:off x="0" y="0"/>
          <a:ext cx="0" cy="0"/>
          <a:chOff x="0" y="0"/>
          <a:chExt cx="0" cy="0"/>
        </a:xfrm>
      </p:grpSpPr>
      <p:sp>
        <p:nvSpPr>
          <p:cNvPr id="13" name="Grafik 5">
            <a:extLst>
              <a:ext uri="{FF2B5EF4-FFF2-40B4-BE49-F238E27FC236}">
                <a16:creationId xmlns:a16="http://schemas.microsoft.com/office/drawing/2014/main" id="{2E78AE49-BAA5-4E3C-B599-D5A78CA86073}"/>
              </a:ext>
              <a:ext uri="{C183D7F6-B498-43B3-948B-1728B52AA6E4}">
                <adec:decorative xmlns:adec="http://schemas.microsoft.com/office/drawing/2017/decorative" val="1"/>
              </a:ext>
            </a:extLst>
          </p:cNvPr>
          <p:cNvSpPr/>
          <p:nvPr userDrawn="1"/>
        </p:nvSpPr>
        <p:spPr>
          <a:xfrm>
            <a:off x="-1" y="0"/>
            <a:ext cx="6688377" cy="6034088"/>
          </a:xfrm>
          <a:custGeom>
            <a:avLst/>
            <a:gdLst>
              <a:gd name="connsiteX0" fmla="*/ 6429656 w 6695044"/>
              <a:gd name="connsiteY0" fmla="*/ 2325359 h 6034088"/>
              <a:gd name="connsiteX1" fmla="*/ 4846825 w 6695044"/>
              <a:gd name="connsiteY1" fmla="*/ 116212 h 6034088"/>
              <a:gd name="connsiteX2" fmla="*/ 4746257 w 6695044"/>
              <a:gd name="connsiteY2" fmla="*/ 0 h 6034088"/>
              <a:gd name="connsiteX3" fmla="*/ 0 w 6695044"/>
              <a:gd name="connsiteY3" fmla="*/ 0 h 6034088"/>
              <a:gd name="connsiteX4" fmla="*/ 0 w 6695044"/>
              <a:gd name="connsiteY4" fmla="*/ 6034088 h 6034088"/>
              <a:gd name="connsiteX5" fmla="*/ 4715528 w 6695044"/>
              <a:gd name="connsiteY5" fmla="*/ 6034088 h 6034088"/>
              <a:gd name="connsiteX6" fmla="*/ 4808833 w 6695044"/>
              <a:gd name="connsiteY6" fmla="*/ 5917317 h 6034088"/>
              <a:gd name="connsiteX7" fmla="*/ 6429656 w 6695044"/>
              <a:gd name="connsiteY7" fmla="*/ 3652300 h 6034088"/>
              <a:gd name="connsiteX8" fmla="*/ 6695044 w 6695044"/>
              <a:gd name="connsiteY8" fmla="*/ 2950557 h 6034088"/>
              <a:gd name="connsiteX9" fmla="*/ 6429656 w 6695044"/>
              <a:gd name="connsiteY9" fmla="*/ 2325359 h 603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5044" h="6034088">
                <a:moveTo>
                  <a:pt x="6429656" y="2325359"/>
                </a:moveTo>
                <a:lnTo>
                  <a:pt x="4846825" y="116212"/>
                </a:lnTo>
                <a:cubicBezTo>
                  <a:pt x="4812185" y="70398"/>
                  <a:pt x="4779221" y="31847"/>
                  <a:pt x="4746257" y="0"/>
                </a:cubicBezTo>
                <a:lnTo>
                  <a:pt x="0" y="0"/>
                </a:lnTo>
                <a:lnTo>
                  <a:pt x="0" y="6034088"/>
                </a:lnTo>
                <a:lnTo>
                  <a:pt x="4715528" y="6034088"/>
                </a:lnTo>
                <a:cubicBezTo>
                  <a:pt x="4746257" y="6001683"/>
                  <a:pt x="4776428" y="5963132"/>
                  <a:pt x="4808833" y="5917317"/>
                </a:cubicBezTo>
                <a:lnTo>
                  <a:pt x="6429656" y="3652300"/>
                </a:lnTo>
                <a:cubicBezTo>
                  <a:pt x="6628557" y="3377413"/>
                  <a:pt x="6695044" y="3258966"/>
                  <a:pt x="6695044" y="2950557"/>
                </a:cubicBezTo>
                <a:cubicBezTo>
                  <a:pt x="6695044" y="2719251"/>
                  <a:pt x="6609561" y="2552196"/>
                  <a:pt x="6429656" y="2325359"/>
                </a:cubicBezTo>
                <a:close/>
              </a:path>
            </a:pathLst>
          </a:custGeom>
          <a:solidFill>
            <a:srgbClr val="FFFFFF">
              <a:alpha val="3000"/>
            </a:srgbClr>
          </a:solidFill>
          <a:ln w="5586" cap="flat">
            <a:noFill/>
            <a:prstDash val="solid"/>
            <a:miter/>
          </a:ln>
        </p:spPr>
        <p:txBody>
          <a:bodyPr rtlCol="0" anchor="ctr"/>
          <a:lstStyle/>
          <a:p>
            <a:endParaRPr lang="en-GB" noProof="0" dirty="0"/>
          </a:p>
        </p:txBody>
      </p:sp>
      <p:sp>
        <p:nvSpPr>
          <p:cNvPr id="2" name="Titel 1">
            <a:extLst>
              <a:ext uri="{FF2B5EF4-FFF2-40B4-BE49-F238E27FC236}">
                <a16:creationId xmlns:a16="http://schemas.microsoft.com/office/drawing/2014/main" id="{AA4F7032-AABC-4803-803E-26E912B5BD22}"/>
              </a:ext>
            </a:extLst>
          </p:cNvPr>
          <p:cNvSpPr>
            <a:spLocks noGrp="1"/>
          </p:cNvSpPr>
          <p:nvPr>
            <p:ph type="title" hasCustomPrompt="1"/>
          </p:nvPr>
        </p:nvSpPr>
        <p:spPr bwMode="gray">
          <a:xfrm>
            <a:off x="1907779" y="2405176"/>
            <a:ext cx="8460184" cy="1619980"/>
          </a:xfrm>
        </p:spPr>
        <p:txBody>
          <a:bodyPr wrap="square" anchor="t" anchorCtr="0"/>
          <a:lstStyle>
            <a:lvl1pPr marL="0" indent="0" algn="l">
              <a:lnSpc>
                <a:spcPct val="90000"/>
              </a:lnSpc>
              <a:defRPr sz="4600" b="1">
                <a:solidFill>
                  <a:schemeClr val="bg1"/>
                </a:solidFill>
              </a:defRPr>
            </a:lvl1pPr>
          </a:lstStyle>
          <a:p>
            <a:r>
              <a:rPr lang="en-GB" noProof="0" dirty="0"/>
              <a:t>Click to add text</a:t>
            </a:r>
          </a:p>
        </p:txBody>
      </p:sp>
      <p:sp>
        <p:nvSpPr>
          <p:cNvPr id="12" name="Freihandform: Form 11">
            <a:extLst>
              <a:ext uri="{FF2B5EF4-FFF2-40B4-BE49-F238E27FC236}">
                <a16:creationId xmlns:a16="http://schemas.microsoft.com/office/drawing/2014/main" id="{0D9DD61F-5E60-4E05-916D-E4E10BC55654}"/>
              </a:ext>
              <a:ext uri="{C183D7F6-B498-43B3-948B-1728B52AA6E4}">
                <adec:decorative xmlns:adec="http://schemas.microsoft.com/office/drawing/2017/decorative" val="1"/>
              </a:ext>
            </a:extLst>
          </p:cNvPr>
          <p:cNvSpPr>
            <a:spLocks/>
          </p:cNvSpPr>
          <p:nvPr userDrawn="1"/>
        </p:nvSpPr>
        <p:spPr bwMode="gray">
          <a:xfrm>
            <a:off x="1014426" y="2452687"/>
            <a:ext cx="719116" cy="449373"/>
          </a:xfrm>
          <a:custGeom>
            <a:avLst/>
            <a:gdLst>
              <a:gd name="connsiteX0" fmla="*/ 474079 w 676800"/>
              <a:gd name="connsiteY0" fmla="*/ 0 h 422930"/>
              <a:gd name="connsiteX1" fmla="*/ 516176 w 676800"/>
              <a:gd name="connsiteY1" fmla="*/ 0 h 422930"/>
              <a:gd name="connsiteX2" fmla="*/ 553197 w 676800"/>
              <a:gd name="connsiteY2" fmla="*/ 17330 h 422930"/>
              <a:gd name="connsiteX3" fmla="*/ 659484 w 676800"/>
              <a:gd name="connsiteY3" fmla="*/ 165676 h 422930"/>
              <a:gd name="connsiteX4" fmla="*/ 676800 w 676800"/>
              <a:gd name="connsiteY4" fmla="*/ 212735 h 422930"/>
              <a:gd name="connsiteX5" fmla="*/ 659484 w 676800"/>
              <a:gd name="connsiteY5" fmla="*/ 255909 h 422930"/>
              <a:gd name="connsiteX6" fmla="*/ 549465 w 676800"/>
              <a:gd name="connsiteY6" fmla="*/ 404405 h 422930"/>
              <a:gd name="connsiteX7" fmla="*/ 512444 w 676800"/>
              <a:gd name="connsiteY7" fmla="*/ 422930 h 422930"/>
              <a:gd name="connsiteX8" fmla="*/ 465570 w 676800"/>
              <a:gd name="connsiteY8" fmla="*/ 422930 h 422930"/>
              <a:gd name="connsiteX9" fmla="*/ 444522 w 676800"/>
              <a:gd name="connsiteY9" fmla="*/ 408140 h 422930"/>
              <a:gd name="connsiteX10" fmla="*/ 451837 w 676800"/>
              <a:gd name="connsiteY10" fmla="*/ 388271 h 422930"/>
              <a:gd name="connsiteX11" fmla="*/ 580366 w 676800"/>
              <a:gd name="connsiteY11" fmla="*/ 213930 h 422930"/>
              <a:gd name="connsiteX12" fmla="*/ 580366 w 676800"/>
              <a:gd name="connsiteY12" fmla="*/ 204070 h 422930"/>
              <a:gd name="connsiteX13" fmla="*/ 461838 w 676800"/>
              <a:gd name="connsiteY13" fmla="*/ 35854 h 422930"/>
              <a:gd name="connsiteX14" fmla="*/ 451837 w 676800"/>
              <a:gd name="connsiteY14" fmla="*/ 16135 h 422930"/>
              <a:gd name="connsiteX15" fmla="*/ 474079 w 676800"/>
              <a:gd name="connsiteY15" fmla="*/ 0 h 422930"/>
              <a:gd name="connsiteX16" fmla="*/ 255307 w 676800"/>
              <a:gd name="connsiteY16" fmla="*/ 0 h 422930"/>
              <a:gd name="connsiteX17" fmla="*/ 297254 w 676800"/>
              <a:gd name="connsiteY17" fmla="*/ 0 h 422930"/>
              <a:gd name="connsiteX18" fmla="*/ 334275 w 676800"/>
              <a:gd name="connsiteY18" fmla="*/ 17330 h 422930"/>
              <a:gd name="connsiteX19" fmla="*/ 440562 w 676800"/>
              <a:gd name="connsiteY19" fmla="*/ 165676 h 422930"/>
              <a:gd name="connsiteX20" fmla="*/ 457878 w 676800"/>
              <a:gd name="connsiteY20" fmla="*/ 212735 h 422930"/>
              <a:gd name="connsiteX21" fmla="*/ 440562 w 676800"/>
              <a:gd name="connsiteY21" fmla="*/ 255909 h 422930"/>
              <a:gd name="connsiteX22" fmla="*/ 330543 w 676800"/>
              <a:gd name="connsiteY22" fmla="*/ 404405 h 422930"/>
              <a:gd name="connsiteX23" fmla="*/ 293522 w 676800"/>
              <a:gd name="connsiteY23" fmla="*/ 422930 h 422930"/>
              <a:gd name="connsiteX24" fmla="*/ 246648 w 676800"/>
              <a:gd name="connsiteY24" fmla="*/ 422930 h 422930"/>
              <a:gd name="connsiteX25" fmla="*/ 225600 w 676800"/>
              <a:gd name="connsiteY25" fmla="*/ 408140 h 422930"/>
              <a:gd name="connsiteX26" fmla="*/ 233064 w 676800"/>
              <a:gd name="connsiteY26" fmla="*/ 388271 h 422930"/>
              <a:gd name="connsiteX27" fmla="*/ 361444 w 676800"/>
              <a:gd name="connsiteY27" fmla="*/ 213930 h 422930"/>
              <a:gd name="connsiteX28" fmla="*/ 361444 w 676800"/>
              <a:gd name="connsiteY28" fmla="*/ 204070 h 422930"/>
              <a:gd name="connsiteX29" fmla="*/ 242916 w 676800"/>
              <a:gd name="connsiteY29" fmla="*/ 35854 h 422930"/>
              <a:gd name="connsiteX30" fmla="*/ 233064 w 676800"/>
              <a:gd name="connsiteY30" fmla="*/ 16135 h 422930"/>
              <a:gd name="connsiteX31" fmla="*/ 255307 w 676800"/>
              <a:gd name="connsiteY31" fmla="*/ 0 h 422930"/>
              <a:gd name="connsiteX32" fmla="*/ 29543 w 676800"/>
              <a:gd name="connsiteY32" fmla="*/ 0 h 422930"/>
              <a:gd name="connsiteX33" fmla="*/ 71620 w 676800"/>
              <a:gd name="connsiteY33" fmla="*/ 0 h 422930"/>
              <a:gd name="connsiteX34" fmla="*/ 108623 w 676800"/>
              <a:gd name="connsiteY34" fmla="*/ 17330 h 422930"/>
              <a:gd name="connsiteX35" fmla="*/ 214859 w 676800"/>
              <a:gd name="connsiteY35" fmla="*/ 165676 h 422930"/>
              <a:gd name="connsiteX36" fmla="*/ 232167 w 676800"/>
              <a:gd name="connsiteY36" fmla="*/ 212735 h 422930"/>
              <a:gd name="connsiteX37" fmla="*/ 214859 w 676800"/>
              <a:gd name="connsiteY37" fmla="*/ 255909 h 422930"/>
              <a:gd name="connsiteX38" fmla="*/ 104893 w 676800"/>
              <a:gd name="connsiteY38" fmla="*/ 404405 h 422930"/>
              <a:gd name="connsiteX39" fmla="*/ 67889 w 676800"/>
              <a:gd name="connsiteY39" fmla="*/ 422930 h 422930"/>
              <a:gd name="connsiteX40" fmla="*/ 20889 w 676800"/>
              <a:gd name="connsiteY40" fmla="*/ 422930 h 422930"/>
              <a:gd name="connsiteX41" fmla="*/ 0 w 676800"/>
              <a:gd name="connsiteY41" fmla="*/ 408140 h 422930"/>
              <a:gd name="connsiteX42" fmla="*/ 7311 w 676800"/>
              <a:gd name="connsiteY42" fmla="*/ 388271 h 422930"/>
              <a:gd name="connsiteX43" fmla="*/ 135779 w 676800"/>
              <a:gd name="connsiteY43" fmla="*/ 213930 h 422930"/>
              <a:gd name="connsiteX44" fmla="*/ 135779 w 676800"/>
              <a:gd name="connsiteY44" fmla="*/ 204070 h 422930"/>
              <a:gd name="connsiteX45" fmla="*/ 17159 w 676800"/>
              <a:gd name="connsiteY45" fmla="*/ 35854 h 422930"/>
              <a:gd name="connsiteX46" fmla="*/ 7311 w 676800"/>
              <a:gd name="connsiteY46" fmla="*/ 16135 h 422930"/>
              <a:gd name="connsiteX47" fmla="*/ 29543 w 676800"/>
              <a:gd name="connsiteY47" fmla="*/ 0 h 42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76800" h="422930">
                <a:moveTo>
                  <a:pt x="474079" y="0"/>
                </a:moveTo>
                <a:lnTo>
                  <a:pt x="516176" y="0"/>
                </a:lnTo>
                <a:cubicBezTo>
                  <a:pt x="533492" y="0"/>
                  <a:pt x="542150" y="2540"/>
                  <a:pt x="553197" y="17330"/>
                </a:cubicBezTo>
                <a:cubicBezTo>
                  <a:pt x="553197" y="17330"/>
                  <a:pt x="553197" y="17330"/>
                  <a:pt x="659484" y="165676"/>
                </a:cubicBezTo>
                <a:cubicBezTo>
                  <a:pt x="674262" y="186741"/>
                  <a:pt x="676800" y="194210"/>
                  <a:pt x="676800" y="212735"/>
                </a:cubicBezTo>
                <a:cubicBezTo>
                  <a:pt x="676800" y="228720"/>
                  <a:pt x="671874" y="239924"/>
                  <a:pt x="659484" y="255909"/>
                </a:cubicBezTo>
                <a:cubicBezTo>
                  <a:pt x="659484" y="255909"/>
                  <a:pt x="659484" y="255909"/>
                  <a:pt x="549465" y="404405"/>
                </a:cubicBezTo>
                <a:cubicBezTo>
                  <a:pt x="539613" y="418000"/>
                  <a:pt x="533492" y="422930"/>
                  <a:pt x="512444" y="422930"/>
                </a:cubicBezTo>
                <a:cubicBezTo>
                  <a:pt x="512444" y="422930"/>
                  <a:pt x="512444" y="422930"/>
                  <a:pt x="465570" y="422930"/>
                </a:cubicBezTo>
                <a:cubicBezTo>
                  <a:pt x="450642" y="422930"/>
                  <a:pt x="444522" y="416656"/>
                  <a:pt x="444522" y="408140"/>
                </a:cubicBezTo>
                <a:cubicBezTo>
                  <a:pt x="444522" y="401866"/>
                  <a:pt x="445716" y="395741"/>
                  <a:pt x="451837" y="388271"/>
                </a:cubicBezTo>
                <a:cubicBezTo>
                  <a:pt x="451837" y="388271"/>
                  <a:pt x="451837" y="388271"/>
                  <a:pt x="580366" y="213930"/>
                </a:cubicBezTo>
                <a:cubicBezTo>
                  <a:pt x="582904" y="210195"/>
                  <a:pt x="584098" y="209000"/>
                  <a:pt x="580366" y="204070"/>
                </a:cubicBezTo>
                <a:cubicBezTo>
                  <a:pt x="580366" y="204070"/>
                  <a:pt x="580366" y="204070"/>
                  <a:pt x="461838" y="35854"/>
                </a:cubicBezTo>
                <a:cubicBezTo>
                  <a:pt x="455569" y="25994"/>
                  <a:pt x="451837" y="19720"/>
                  <a:pt x="451837" y="16135"/>
                </a:cubicBezTo>
                <a:cubicBezTo>
                  <a:pt x="451837" y="4930"/>
                  <a:pt x="459301" y="0"/>
                  <a:pt x="474079" y="0"/>
                </a:cubicBezTo>
                <a:close/>
                <a:moveTo>
                  <a:pt x="255307" y="0"/>
                </a:moveTo>
                <a:lnTo>
                  <a:pt x="297254" y="0"/>
                </a:lnTo>
                <a:cubicBezTo>
                  <a:pt x="314570" y="0"/>
                  <a:pt x="323228" y="2540"/>
                  <a:pt x="334275" y="17330"/>
                </a:cubicBezTo>
                <a:cubicBezTo>
                  <a:pt x="334275" y="17330"/>
                  <a:pt x="334275" y="17330"/>
                  <a:pt x="440562" y="165676"/>
                </a:cubicBezTo>
                <a:cubicBezTo>
                  <a:pt x="455340" y="186741"/>
                  <a:pt x="457878" y="194210"/>
                  <a:pt x="457878" y="212735"/>
                </a:cubicBezTo>
                <a:cubicBezTo>
                  <a:pt x="457878" y="228720"/>
                  <a:pt x="452952" y="239924"/>
                  <a:pt x="440562" y="255909"/>
                </a:cubicBezTo>
                <a:cubicBezTo>
                  <a:pt x="440562" y="255909"/>
                  <a:pt x="440562" y="255909"/>
                  <a:pt x="330543" y="404405"/>
                </a:cubicBezTo>
                <a:cubicBezTo>
                  <a:pt x="320691" y="418000"/>
                  <a:pt x="314570" y="422930"/>
                  <a:pt x="293522" y="422930"/>
                </a:cubicBezTo>
                <a:cubicBezTo>
                  <a:pt x="293522" y="422930"/>
                  <a:pt x="293522" y="422930"/>
                  <a:pt x="246648" y="422930"/>
                </a:cubicBezTo>
                <a:cubicBezTo>
                  <a:pt x="231720" y="422930"/>
                  <a:pt x="225600" y="416656"/>
                  <a:pt x="225600" y="408140"/>
                </a:cubicBezTo>
                <a:cubicBezTo>
                  <a:pt x="225600" y="401866"/>
                  <a:pt x="226794" y="395741"/>
                  <a:pt x="233064" y="388271"/>
                </a:cubicBezTo>
                <a:cubicBezTo>
                  <a:pt x="233064" y="388271"/>
                  <a:pt x="233064" y="388271"/>
                  <a:pt x="361444" y="213930"/>
                </a:cubicBezTo>
                <a:cubicBezTo>
                  <a:pt x="363982" y="210195"/>
                  <a:pt x="365176" y="209000"/>
                  <a:pt x="361444" y="204070"/>
                </a:cubicBezTo>
                <a:cubicBezTo>
                  <a:pt x="361444" y="204070"/>
                  <a:pt x="361444" y="204070"/>
                  <a:pt x="242916" y="35854"/>
                </a:cubicBezTo>
                <a:cubicBezTo>
                  <a:pt x="236647" y="25994"/>
                  <a:pt x="233064" y="19720"/>
                  <a:pt x="233064" y="16135"/>
                </a:cubicBezTo>
                <a:cubicBezTo>
                  <a:pt x="233064" y="4930"/>
                  <a:pt x="240379" y="0"/>
                  <a:pt x="255307" y="0"/>
                </a:cubicBezTo>
                <a:close/>
                <a:moveTo>
                  <a:pt x="29543" y="0"/>
                </a:moveTo>
                <a:lnTo>
                  <a:pt x="71620" y="0"/>
                </a:lnTo>
                <a:cubicBezTo>
                  <a:pt x="88779" y="0"/>
                  <a:pt x="97582" y="2540"/>
                  <a:pt x="108623" y="17330"/>
                </a:cubicBezTo>
                <a:cubicBezTo>
                  <a:pt x="108623" y="17330"/>
                  <a:pt x="108623" y="17330"/>
                  <a:pt x="214859" y="165676"/>
                </a:cubicBezTo>
                <a:cubicBezTo>
                  <a:pt x="229631" y="186741"/>
                  <a:pt x="232167" y="194210"/>
                  <a:pt x="232167" y="212735"/>
                </a:cubicBezTo>
                <a:cubicBezTo>
                  <a:pt x="232167" y="228720"/>
                  <a:pt x="227243" y="239924"/>
                  <a:pt x="214859" y="255909"/>
                </a:cubicBezTo>
                <a:cubicBezTo>
                  <a:pt x="214859" y="255909"/>
                  <a:pt x="214859" y="255909"/>
                  <a:pt x="104893" y="404405"/>
                </a:cubicBezTo>
                <a:cubicBezTo>
                  <a:pt x="95045" y="418000"/>
                  <a:pt x="88779" y="422930"/>
                  <a:pt x="67889" y="422930"/>
                </a:cubicBezTo>
                <a:cubicBezTo>
                  <a:pt x="67889" y="422930"/>
                  <a:pt x="67889" y="422930"/>
                  <a:pt x="20889" y="422930"/>
                </a:cubicBezTo>
                <a:cubicBezTo>
                  <a:pt x="6118" y="422930"/>
                  <a:pt x="0" y="416656"/>
                  <a:pt x="0" y="408140"/>
                </a:cubicBezTo>
                <a:cubicBezTo>
                  <a:pt x="0" y="401866"/>
                  <a:pt x="1194" y="395741"/>
                  <a:pt x="7311" y="388271"/>
                </a:cubicBezTo>
                <a:cubicBezTo>
                  <a:pt x="7311" y="388271"/>
                  <a:pt x="7311" y="388271"/>
                  <a:pt x="135779" y="213930"/>
                </a:cubicBezTo>
                <a:cubicBezTo>
                  <a:pt x="138315" y="210195"/>
                  <a:pt x="139509" y="209000"/>
                  <a:pt x="135779" y="204070"/>
                </a:cubicBezTo>
                <a:cubicBezTo>
                  <a:pt x="135779" y="204070"/>
                  <a:pt x="135779" y="204070"/>
                  <a:pt x="17159" y="35854"/>
                </a:cubicBezTo>
                <a:cubicBezTo>
                  <a:pt x="11041" y="25994"/>
                  <a:pt x="7311" y="19720"/>
                  <a:pt x="7311" y="16135"/>
                </a:cubicBezTo>
                <a:cubicBezTo>
                  <a:pt x="7311" y="4930"/>
                  <a:pt x="14772" y="0"/>
                  <a:pt x="29543" y="0"/>
                </a:cubicBezTo>
                <a:close/>
              </a:path>
            </a:pathLst>
          </a:custGeom>
          <a:solidFill>
            <a:srgbClr val="A4B4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noProof="0" dirty="0"/>
          </a:p>
        </p:txBody>
      </p:sp>
    </p:spTree>
    <p:extLst>
      <p:ext uri="{BB962C8B-B14F-4D97-AF65-F5344CB8AC3E}">
        <p14:creationId xmlns:p14="http://schemas.microsoft.com/office/powerpoint/2010/main" val="4177906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azit Petrol">
    <p:bg>
      <p:bgPr>
        <a:solidFill>
          <a:schemeClr val="bg2"/>
        </a:solidFill>
        <a:effectLst/>
      </p:bgPr>
    </p:bg>
    <p:spTree>
      <p:nvGrpSpPr>
        <p:cNvPr id="1" name=""/>
        <p:cNvGrpSpPr/>
        <p:nvPr/>
      </p:nvGrpSpPr>
      <p:grpSpPr>
        <a:xfrm>
          <a:off x="0" y="0"/>
          <a:ext cx="0" cy="0"/>
          <a:chOff x="0" y="0"/>
          <a:chExt cx="0" cy="0"/>
        </a:xfrm>
      </p:grpSpPr>
      <p:sp>
        <p:nvSpPr>
          <p:cNvPr id="13" name="Grafik 5">
            <a:extLst>
              <a:ext uri="{FF2B5EF4-FFF2-40B4-BE49-F238E27FC236}">
                <a16:creationId xmlns:a16="http://schemas.microsoft.com/office/drawing/2014/main" id="{91AB5D10-A941-4419-8B42-C3BEB3503305}"/>
              </a:ext>
              <a:ext uri="{C183D7F6-B498-43B3-948B-1728B52AA6E4}">
                <adec:decorative xmlns:adec="http://schemas.microsoft.com/office/drawing/2017/decorative" val="1"/>
              </a:ext>
            </a:extLst>
          </p:cNvPr>
          <p:cNvSpPr/>
          <p:nvPr userDrawn="1"/>
        </p:nvSpPr>
        <p:spPr>
          <a:xfrm>
            <a:off x="-1" y="0"/>
            <a:ext cx="6688377" cy="6034088"/>
          </a:xfrm>
          <a:custGeom>
            <a:avLst/>
            <a:gdLst>
              <a:gd name="connsiteX0" fmla="*/ 6429656 w 6695044"/>
              <a:gd name="connsiteY0" fmla="*/ 2325359 h 6034088"/>
              <a:gd name="connsiteX1" fmla="*/ 4846825 w 6695044"/>
              <a:gd name="connsiteY1" fmla="*/ 116212 h 6034088"/>
              <a:gd name="connsiteX2" fmla="*/ 4746257 w 6695044"/>
              <a:gd name="connsiteY2" fmla="*/ 0 h 6034088"/>
              <a:gd name="connsiteX3" fmla="*/ 0 w 6695044"/>
              <a:gd name="connsiteY3" fmla="*/ 0 h 6034088"/>
              <a:gd name="connsiteX4" fmla="*/ 0 w 6695044"/>
              <a:gd name="connsiteY4" fmla="*/ 6034088 h 6034088"/>
              <a:gd name="connsiteX5" fmla="*/ 4715528 w 6695044"/>
              <a:gd name="connsiteY5" fmla="*/ 6034088 h 6034088"/>
              <a:gd name="connsiteX6" fmla="*/ 4808833 w 6695044"/>
              <a:gd name="connsiteY6" fmla="*/ 5917317 h 6034088"/>
              <a:gd name="connsiteX7" fmla="*/ 6429656 w 6695044"/>
              <a:gd name="connsiteY7" fmla="*/ 3652300 h 6034088"/>
              <a:gd name="connsiteX8" fmla="*/ 6695044 w 6695044"/>
              <a:gd name="connsiteY8" fmla="*/ 2950557 h 6034088"/>
              <a:gd name="connsiteX9" fmla="*/ 6429656 w 6695044"/>
              <a:gd name="connsiteY9" fmla="*/ 2325359 h 603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5044" h="6034088">
                <a:moveTo>
                  <a:pt x="6429656" y="2325359"/>
                </a:moveTo>
                <a:lnTo>
                  <a:pt x="4846825" y="116212"/>
                </a:lnTo>
                <a:cubicBezTo>
                  <a:pt x="4812185" y="70398"/>
                  <a:pt x="4779221" y="31847"/>
                  <a:pt x="4746257" y="0"/>
                </a:cubicBezTo>
                <a:lnTo>
                  <a:pt x="0" y="0"/>
                </a:lnTo>
                <a:lnTo>
                  <a:pt x="0" y="6034088"/>
                </a:lnTo>
                <a:lnTo>
                  <a:pt x="4715528" y="6034088"/>
                </a:lnTo>
                <a:cubicBezTo>
                  <a:pt x="4746257" y="6001683"/>
                  <a:pt x="4776428" y="5963132"/>
                  <a:pt x="4808833" y="5917317"/>
                </a:cubicBezTo>
                <a:lnTo>
                  <a:pt x="6429656" y="3652300"/>
                </a:lnTo>
                <a:cubicBezTo>
                  <a:pt x="6628557" y="3377413"/>
                  <a:pt x="6695044" y="3258966"/>
                  <a:pt x="6695044" y="2950557"/>
                </a:cubicBezTo>
                <a:cubicBezTo>
                  <a:pt x="6695044" y="2719251"/>
                  <a:pt x="6609561" y="2552196"/>
                  <a:pt x="6429656" y="2325359"/>
                </a:cubicBezTo>
                <a:close/>
              </a:path>
            </a:pathLst>
          </a:custGeom>
          <a:solidFill>
            <a:srgbClr val="FFFFFF">
              <a:alpha val="3000"/>
            </a:srgbClr>
          </a:solidFill>
          <a:ln w="5586" cap="flat">
            <a:noFill/>
            <a:prstDash val="solid"/>
            <a:miter/>
          </a:ln>
        </p:spPr>
        <p:txBody>
          <a:bodyPr rtlCol="0" anchor="ctr"/>
          <a:lstStyle/>
          <a:p>
            <a:endParaRPr lang="en-GB" noProof="0"/>
          </a:p>
        </p:txBody>
      </p:sp>
      <p:sp>
        <p:nvSpPr>
          <p:cNvPr id="4" name="Titel 3">
            <a:extLst>
              <a:ext uri="{FF2B5EF4-FFF2-40B4-BE49-F238E27FC236}">
                <a16:creationId xmlns:a16="http://schemas.microsoft.com/office/drawing/2014/main" id="{F4EFF810-C183-4BD1-A2B6-56734A614A10}"/>
              </a:ext>
            </a:extLst>
          </p:cNvPr>
          <p:cNvSpPr>
            <a:spLocks noGrp="1"/>
          </p:cNvSpPr>
          <p:nvPr>
            <p:ph type="title" hasCustomPrompt="1"/>
          </p:nvPr>
        </p:nvSpPr>
        <p:spPr>
          <a:xfrm>
            <a:off x="360362" y="1296243"/>
            <a:ext cx="10007600" cy="348642"/>
          </a:xfrm>
        </p:spPr>
        <p:txBody>
          <a:bodyPr/>
          <a:lstStyle>
            <a:lvl1pPr marL="0" indent="0">
              <a:lnSpc>
                <a:spcPct val="100000"/>
              </a:lnSpc>
              <a:defRPr sz="1800" b="1">
                <a:solidFill>
                  <a:schemeClr val="bg1"/>
                </a:solidFill>
              </a:defRPr>
            </a:lvl1pPr>
          </a:lstStyle>
          <a:p>
            <a:r>
              <a:rPr lang="en-GB" noProof="0"/>
              <a:t>Click to add text</a:t>
            </a:r>
          </a:p>
        </p:txBody>
      </p:sp>
      <p:sp>
        <p:nvSpPr>
          <p:cNvPr id="10" name="Textplatzhalter 8">
            <a:extLst>
              <a:ext uri="{FF2B5EF4-FFF2-40B4-BE49-F238E27FC236}">
                <a16:creationId xmlns:a16="http://schemas.microsoft.com/office/drawing/2014/main" id="{8AD22A90-224A-40DE-94F8-BC41FD676619}"/>
              </a:ext>
            </a:extLst>
          </p:cNvPr>
          <p:cNvSpPr>
            <a:spLocks noGrp="1"/>
          </p:cNvSpPr>
          <p:nvPr>
            <p:ph type="body" sz="quarter" idx="14" hasCustomPrompt="1"/>
          </p:nvPr>
        </p:nvSpPr>
        <p:spPr bwMode="gray">
          <a:xfrm>
            <a:off x="360363" y="1714636"/>
            <a:ext cx="10007600" cy="3822563"/>
          </a:xfrm>
        </p:spPr>
        <p:txBody>
          <a:bodyPr/>
          <a:lstStyle>
            <a:lvl1pPr marL="0" indent="0">
              <a:lnSpc>
                <a:spcPct val="90000"/>
              </a:lnSpc>
              <a:buNone/>
              <a:defRPr sz="3600">
                <a:solidFill>
                  <a:schemeClr val="bg1"/>
                </a:solidFill>
              </a:defRPr>
            </a:lvl1pPr>
            <a:lvl2pPr marL="361950" indent="0">
              <a:buNone/>
              <a:defRPr/>
            </a:lvl2pPr>
          </a:lstStyle>
          <a:p>
            <a:pPr lvl="0"/>
            <a:r>
              <a:rPr lang="en-GB" noProof="0"/>
              <a:t>Click to add text</a:t>
            </a:r>
          </a:p>
        </p:txBody>
      </p:sp>
    </p:spTree>
    <p:extLst>
      <p:ext uri="{BB962C8B-B14F-4D97-AF65-F5344CB8AC3E}">
        <p14:creationId xmlns:p14="http://schemas.microsoft.com/office/powerpoint/2010/main" val="4171065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azit Dunkelgrün">
    <p:bg>
      <p:bgPr>
        <a:solidFill>
          <a:srgbClr val="507666"/>
        </a:solidFill>
        <a:effectLst/>
      </p:bgPr>
    </p:bg>
    <p:spTree>
      <p:nvGrpSpPr>
        <p:cNvPr id="1" name=""/>
        <p:cNvGrpSpPr/>
        <p:nvPr/>
      </p:nvGrpSpPr>
      <p:grpSpPr>
        <a:xfrm>
          <a:off x="0" y="0"/>
          <a:ext cx="0" cy="0"/>
          <a:chOff x="0" y="0"/>
          <a:chExt cx="0" cy="0"/>
        </a:xfrm>
      </p:grpSpPr>
      <p:sp>
        <p:nvSpPr>
          <p:cNvPr id="13" name="Grafik 5">
            <a:extLst>
              <a:ext uri="{FF2B5EF4-FFF2-40B4-BE49-F238E27FC236}">
                <a16:creationId xmlns:a16="http://schemas.microsoft.com/office/drawing/2014/main" id="{91AB5D10-A941-4419-8B42-C3BEB3503305}"/>
              </a:ext>
              <a:ext uri="{C183D7F6-B498-43B3-948B-1728B52AA6E4}">
                <adec:decorative xmlns:adec="http://schemas.microsoft.com/office/drawing/2017/decorative" val="1"/>
              </a:ext>
            </a:extLst>
          </p:cNvPr>
          <p:cNvSpPr/>
          <p:nvPr userDrawn="1"/>
        </p:nvSpPr>
        <p:spPr>
          <a:xfrm>
            <a:off x="-1" y="0"/>
            <a:ext cx="6688377" cy="6034088"/>
          </a:xfrm>
          <a:custGeom>
            <a:avLst/>
            <a:gdLst>
              <a:gd name="connsiteX0" fmla="*/ 6429656 w 6695044"/>
              <a:gd name="connsiteY0" fmla="*/ 2325359 h 6034088"/>
              <a:gd name="connsiteX1" fmla="*/ 4846825 w 6695044"/>
              <a:gd name="connsiteY1" fmla="*/ 116212 h 6034088"/>
              <a:gd name="connsiteX2" fmla="*/ 4746257 w 6695044"/>
              <a:gd name="connsiteY2" fmla="*/ 0 h 6034088"/>
              <a:gd name="connsiteX3" fmla="*/ 0 w 6695044"/>
              <a:gd name="connsiteY3" fmla="*/ 0 h 6034088"/>
              <a:gd name="connsiteX4" fmla="*/ 0 w 6695044"/>
              <a:gd name="connsiteY4" fmla="*/ 6034088 h 6034088"/>
              <a:gd name="connsiteX5" fmla="*/ 4715528 w 6695044"/>
              <a:gd name="connsiteY5" fmla="*/ 6034088 h 6034088"/>
              <a:gd name="connsiteX6" fmla="*/ 4808833 w 6695044"/>
              <a:gd name="connsiteY6" fmla="*/ 5917317 h 6034088"/>
              <a:gd name="connsiteX7" fmla="*/ 6429656 w 6695044"/>
              <a:gd name="connsiteY7" fmla="*/ 3652300 h 6034088"/>
              <a:gd name="connsiteX8" fmla="*/ 6695044 w 6695044"/>
              <a:gd name="connsiteY8" fmla="*/ 2950557 h 6034088"/>
              <a:gd name="connsiteX9" fmla="*/ 6429656 w 6695044"/>
              <a:gd name="connsiteY9" fmla="*/ 2325359 h 603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5044" h="6034088">
                <a:moveTo>
                  <a:pt x="6429656" y="2325359"/>
                </a:moveTo>
                <a:lnTo>
                  <a:pt x="4846825" y="116212"/>
                </a:lnTo>
                <a:cubicBezTo>
                  <a:pt x="4812185" y="70398"/>
                  <a:pt x="4779221" y="31847"/>
                  <a:pt x="4746257" y="0"/>
                </a:cubicBezTo>
                <a:lnTo>
                  <a:pt x="0" y="0"/>
                </a:lnTo>
                <a:lnTo>
                  <a:pt x="0" y="6034088"/>
                </a:lnTo>
                <a:lnTo>
                  <a:pt x="4715528" y="6034088"/>
                </a:lnTo>
                <a:cubicBezTo>
                  <a:pt x="4746257" y="6001683"/>
                  <a:pt x="4776428" y="5963132"/>
                  <a:pt x="4808833" y="5917317"/>
                </a:cubicBezTo>
                <a:lnTo>
                  <a:pt x="6429656" y="3652300"/>
                </a:lnTo>
                <a:cubicBezTo>
                  <a:pt x="6628557" y="3377413"/>
                  <a:pt x="6695044" y="3258966"/>
                  <a:pt x="6695044" y="2950557"/>
                </a:cubicBezTo>
                <a:cubicBezTo>
                  <a:pt x="6695044" y="2719251"/>
                  <a:pt x="6609561" y="2552196"/>
                  <a:pt x="6429656" y="2325359"/>
                </a:cubicBezTo>
                <a:close/>
              </a:path>
            </a:pathLst>
          </a:custGeom>
          <a:solidFill>
            <a:srgbClr val="FFFFFF">
              <a:alpha val="3000"/>
            </a:srgbClr>
          </a:solidFill>
          <a:ln w="5586" cap="flat">
            <a:noFill/>
            <a:prstDash val="solid"/>
            <a:miter/>
          </a:ln>
        </p:spPr>
        <p:txBody>
          <a:bodyPr rtlCol="0" anchor="ctr"/>
          <a:lstStyle/>
          <a:p>
            <a:endParaRPr lang="en-GB" noProof="0"/>
          </a:p>
        </p:txBody>
      </p:sp>
      <p:sp>
        <p:nvSpPr>
          <p:cNvPr id="4" name="Titel 3">
            <a:extLst>
              <a:ext uri="{FF2B5EF4-FFF2-40B4-BE49-F238E27FC236}">
                <a16:creationId xmlns:a16="http://schemas.microsoft.com/office/drawing/2014/main" id="{F4EFF810-C183-4BD1-A2B6-56734A614A10}"/>
              </a:ext>
            </a:extLst>
          </p:cNvPr>
          <p:cNvSpPr>
            <a:spLocks noGrp="1"/>
          </p:cNvSpPr>
          <p:nvPr>
            <p:ph type="title" hasCustomPrompt="1"/>
          </p:nvPr>
        </p:nvSpPr>
        <p:spPr>
          <a:xfrm>
            <a:off x="360362" y="1296243"/>
            <a:ext cx="10007600" cy="348642"/>
          </a:xfrm>
        </p:spPr>
        <p:txBody>
          <a:bodyPr/>
          <a:lstStyle>
            <a:lvl1pPr marL="0" indent="0">
              <a:lnSpc>
                <a:spcPct val="100000"/>
              </a:lnSpc>
              <a:defRPr sz="1800" b="1">
                <a:solidFill>
                  <a:schemeClr val="bg1"/>
                </a:solidFill>
              </a:defRPr>
            </a:lvl1pPr>
          </a:lstStyle>
          <a:p>
            <a:r>
              <a:rPr lang="en-GB" noProof="0"/>
              <a:t>Click to add text</a:t>
            </a:r>
          </a:p>
        </p:txBody>
      </p:sp>
      <p:sp>
        <p:nvSpPr>
          <p:cNvPr id="10" name="Textplatzhalter 8">
            <a:extLst>
              <a:ext uri="{FF2B5EF4-FFF2-40B4-BE49-F238E27FC236}">
                <a16:creationId xmlns:a16="http://schemas.microsoft.com/office/drawing/2014/main" id="{8AD22A90-224A-40DE-94F8-BC41FD676619}"/>
              </a:ext>
            </a:extLst>
          </p:cNvPr>
          <p:cNvSpPr>
            <a:spLocks noGrp="1"/>
          </p:cNvSpPr>
          <p:nvPr>
            <p:ph type="body" sz="quarter" idx="14" hasCustomPrompt="1"/>
          </p:nvPr>
        </p:nvSpPr>
        <p:spPr bwMode="gray">
          <a:xfrm>
            <a:off x="360363" y="1714636"/>
            <a:ext cx="10007600" cy="3822563"/>
          </a:xfrm>
        </p:spPr>
        <p:txBody>
          <a:bodyPr/>
          <a:lstStyle>
            <a:lvl1pPr marL="0" indent="0">
              <a:lnSpc>
                <a:spcPct val="90000"/>
              </a:lnSpc>
              <a:buNone/>
              <a:defRPr sz="3600">
                <a:solidFill>
                  <a:schemeClr val="bg1"/>
                </a:solidFill>
              </a:defRPr>
            </a:lvl1pPr>
            <a:lvl2pPr marL="361950" indent="0">
              <a:buNone/>
              <a:defRPr/>
            </a:lvl2pPr>
          </a:lstStyle>
          <a:p>
            <a:pPr lvl="0"/>
            <a:r>
              <a:rPr lang="en-GB" noProof="0"/>
              <a:t>Click to add text</a:t>
            </a:r>
          </a:p>
        </p:txBody>
      </p:sp>
    </p:spTree>
    <p:extLst>
      <p:ext uri="{BB962C8B-B14F-4D97-AF65-F5344CB8AC3E}">
        <p14:creationId xmlns:p14="http://schemas.microsoft.com/office/powerpoint/2010/main" val="2490276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azit Weiß">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3E6AEB6-4D8C-45CB-9AD4-7A9CCEA9FD74}"/>
              </a:ext>
            </a:extLst>
          </p:cNvPr>
          <p:cNvSpPr>
            <a:spLocks noGrp="1"/>
          </p:cNvSpPr>
          <p:nvPr>
            <p:ph type="title" hasCustomPrompt="1"/>
          </p:nvPr>
        </p:nvSpPr>
        <p:spPr>
          <a:xfrm>
            <a:off x="360362" y="1296243"/>
            <a:ext cx="10007600" cy="348642"/>
          </a:xfrm>
        </p:spPr>
        <p:txBody>
          <a:bodyPr/>
          <a:lstStyle>
            <a:lvl1pPr marL="0" indent="0">
              <a:lnSpc>
                <a:spcPct val="100000"/>
              </a:lnSpc>
              <a:defRPr sz="1800" b="1">
                <a:solidFill>
                  <a:srgbClr val="5E7200"/>
                </a:solidFill>
              </a:defRPr>
            </a:lvl1pPr>
          </a:lstStyle>
          <a:p>
            <a:r>
              <a:rPr lang="en-GB" noProof="0"/>
              <a:t>Click to add text</a:t>
            </a:r>
          </a:p>
        </p:txBody>
      </p:sp>
      <p:sp>
        <p:nvSpPr>
          <p:cNvPr id="10" name="Textplatzhalter 8">
            <a:extLst>
              <a:ext uri="{FF2B5EF4-FFF2-40B4-BE49-F238E27FC236}">
                <a16:creationId xmlns:a16="http://schemas.microsoft.com/office/drawing/2014/main" id="{8AD22A90-224A-40DE-94F8-BC41FD676619}"/>
              </a:ext>
            </a:extLst>
          </p:cNvPr>
          <p:cNvSpPr>
            <a:spLocks noGrp="1"/>
          </p:cNvSpPr>
          <p:nvPr>
            <p:ph type="body" sz="quarter" idx="14" hasCustomPrompt="1"/>
          </p:nvPr>
        </p:nvSpPr>
        <p:spPr bwMode="gray">
          <a:xfrm>
            <a:off x="360363" y="1714636"/>
            <a:ext cx="10007600" cy="3822563"/>
          </a:xfrm>
        </p:spPr>
        <p:txBody>
          <a:bodyPr/>
          <a:lstStyle>
            <a:lvl1pPr marL="0" indent="0">
              <a:lnSpc>
                <a:spcPct val="90000"/>
              </a:lnSpc>
              <a:buNone/>
              <a:defRPr sz="3600">
                <a:solidFill>
                  <a:schemeClr val="accent1"/>
                </a:solidFill>
              </a:defRPr>
            </a:lvl1pPr>
            <a:lvl2pPr marL="361950" indent="0">
              <a:buNone/>
              <a:defRPr/>
            </a:lvl2pPr>
          </a:lstStyle>
          <a:p>
            <a:pPr lvl="0"/>
            <a:r>
              <a:rPr lang="en-GB" noProof="0"/>
              <a:t>Click to add text</a:t>
            </a:r>
          </a:p>
        </p:txBody>
      </p:sp>
      <p:sp>
        <p:nvSpPr>
          <p:cNvPr id="2" name="Datumsplatzhalter 1">
            <a:extLst>
              <a:ext uri="{FF2B5EF4-FFF2-40B4-BE49-F238E27FC236}">
                <a16:creationId xmlns:a16="http://schemas.microsoft.com/office/drawing/2014/main" id="{46305665-285F-4AF8-9157-1A0981AB61C1}"/>
              </a:ext>
            </a:extLst>
          </p:cNvPr>
          <p:cNvSpPr>
            <a:spLocks noGrp="1"/>
          </p:cNvSpPr>
          <p:nvPr>
            <p:ph type="dt" sz="half" idx="15"/>
          </p:nvPr>
        </p:nvSpPr>
        <p:spPr/>
        <p:txBody>
          <a:bodyPr/>
          <a:lstStyle/>
          <a:p>
            <a:endParaRPr lang="en-GB" noProof="0"/>
          </a:p>
        </p:txBody>
      </p:sp>
      <p:sp>
        <p:nvSpPr>
          <p:cNvPr id="3" name="Fußzeilenplatzhalter 2">
            <a:extLst>
              <a:ext uri="{FF2B5EF4-FFF2-40B4-BE49-F238E27FC236}">
                <a16:creationId xmlns:a16="http://schemas.microsoft.com/office/drawing/2014/main" id="{84D095F0-C1CE-408B-AE00-5EF457FE2E13}"/>
              </a:ext>
            </a:extLst>
          </p:cNvPr>
          <p:cNvSpPr>
            <a:spLocks noGrp="1"/>
          </p:cNvSpPr>
          <p:nvPr>
            <p:ph type="ftr" sz="quarter" idx="16"/>
          </p:nvPr>
        </p:nvSpPr>
        <p:spPr/>
        <p:txBody>
          <a:bodyPr/>
          <a:lstStyle/>
          <a:p>
            <a:r>
              <a:rPr lang="en-US" noProof="0"/>
              <a:t>FC in the MENA region / Tunis, October 2023</a:t>
            </a:r>
            <a:endParaRPr lang="en-GB" noProof="0"/>
          </a:p>
        </p:txBody>
      </p:sp>
      <p:sp>
        <p:nvSpPr>
          <p:cNvPr id="5" name="Foliennummernplatzhalter 4">
            <a:extLst>
              <a:ext uri="{FF2B5EF4-FFF2-40B4-BE49-F238E27FC236}">
                <a16:creationId xmlns:a16="http://schemas.microsoft.com/office/drawing/2014/main" id="{F201F6DE-72CC-44A1-8ABC-C94A4BBA6F49}"/>
              </a:ext>
            </a:extLst>
          </p:cNvPr>
          <p:cNvSpPr>
            <a:spLocks noGrp="1"/>
          </p:cNvSpPr>
          <p:nvPr>
            <p:ph type="sldNum" sz="quarter" idx="17"/>
          </p:nvPr>
        </p:nvSpPr>
        <p:spPr/>
        <p:txBody>
          <a:bodyPr/>
          <a:lstStyle/>
          <a:p>
            <a:r>
              <a:rPr lang="en-GB" noProof="0"/>
              <a:t>Page </a:t>
            </a:r>
            <a:fld id="{5678FFC5-4430-43BC-9807-D0C6EB405569}" type="slidenum">
              <a:rPr lang="en-GB" noProof="0" smtClean="0"/>
              <a:pPr/>
              <a:t>‹#›</a:t>
            </a:fld>
            <a:endParaRPr lang="en-GB" noProof="0"/>
          </a:p>
        </p:txBody>
      </p:sp>
    </p:spTree>
    <p:extLst>
      <p:ext uri="{BB962C8B-B14F-4D97-AF65-F5344CB8AC3E}">
        <p14:creationId xmlns:p14="http://schemas.microsoft.com/office/powerpoint/2010/main" val="1158094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e">
    <p:spTree>
      <p:nvGrpSpPr>
        <p:cNvPr id="1" name=""/>
        <p:cNvGrpSpPr/>
        <p:nvPr/>
      </p:nvGrpSpPr>
      <p:grpSpPr>
        <a:xfrm>
          <a:off x="0" y="0"/>
          <a:ext cx="0" cy="0"/>
          <a:chOff x="0" y="0"/>
          <a:chExt cx="0" cy="0"/>
        </a:xfrm>
      </p:grpSpPr>
      <p:pic>
        <p:nvPicPr>
          <p:cNvPr id="17" name="Grafik 16" descr="View of the KfW buildings in Frankfurt. In the background the Frankfurt skyline">
            <a:extLst>
              <a:ext uri="{FF2B5EF4-FFF2-40B4-BE49-F238E27FC236}">
                <a16:creationId xmlns:a16="http://schemas.microsoft.com/office/drawing/2014/main" id="{7E00EA9F-C91D-42E9-B8DD-903EA565D85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88" t="10407" r="1248" b="10245"/>
          <a:stretch/>
        </p:blipFill>
        <p:spPr>
          <a:xfrm>
            <a:off x="0" y="0"/>
            <a:ext cx="10728325" cy="6034088"/>
          </a:xfrm>
          <a:prstGeom prst="rect">
            <a:avLst/>
          </a:prstGeom>
        </p:spPr>
      </p:pic>
      <p:sp>
        <p:nvSpPr>
          <p:cNvPr id="16" name="Grafik 5">
            <a:extLst>
              <a:ext uri="{FF2B5EF4-FFF2-40B4-BE49-F238E27FC236}">
                <a16:creationId xmlns:a16="http://schemas.microsoft.com/office/drawing/2014/main" id="{C0D7F2F8-4A41-4A19-A5E7-43913E77378B}"/>
              </a:ext>
              <a:ext uri="{C183D7F6-B498-43B3-948B-1728B52AA6E4}">
                <adec:decorative xmlns:adec="http://schemas.microsoft.com/office/drawing/2017/decorative" val="1"/>
              </a:ext>
            </a:extLst>
          </p:cNvPr>
          <p:cNvSpPr/>
          <p:nvPr userDrawn="1"/>
        </p:nvSpPr>
        <p:spPr>
          <a:xfrm>
            <a:off x="-1" y="0"/>
            <a:ext cx="6688377" cy="6034088"/>
          </a:xfrm>
          <a:custGeom>
            <a:avLst/>
            <a:gdLst>
              <a:gd name="connsiteX0" fmla="*/ 6429656 w 6695044"/>
              <a:gd name="connsiteY0" fmla="*/ 2325359 h 6034088"/>
              <a:gd name="connsiteX1" fmla="*/ 4846825 w 6695044"/>
              <a:gd name="connsiteY1" fmla="*/ 116212 h 6034088"/>
              <a:gd name="connsiteX2" fmla="*/ 4746257 w 6695044"/>
              <a:gd name="connsiteY2" fmla="*/ 0 h 6034088"/>
              <a:gd name="connsiteX3" fmla="*/ 0 w 6695044"/>
              <a:gd name="connsiteY3" fmla="*/ 0 h 6034088"/>
              <a:gd name="connsiteX4" fmla="*/ 0 w 6695044"/>
              <a:gd name="connsiteY4" fmla="*/ 6034088 h 6034088"/>
              <a:gd name="connsiteX5" fmla="*/ 4715528 w 6695044"/>
              <a:gd name="connsiteY5" fmla="*/ 6034088 h 6034088"/>
              <a:gd name="connsiteX6" fmla="*/ 4808833 w 6695044"/>
              <a:gd name="connsiteY6" fmla="*/ 5917317 h 6034088"/>
              <a:gd name="connsiteX7" fmla="*/ 6429656 w 6695044"/>
              <a:gd name="connsiteY7" fmla="*/ 3652300 h 6034088"/>
              <a:gd name="connsiteX8" fmla="*/ 6695044 w 6695044"/>
              <a:gd name="connsiteY8" fmla="*/ 2950557 h 6034088"/>
              <a:gd name="connsiteX9" fmla="*/ 6429656 w 6695044"/>
              <a:gd name="connsiteY9" fmla="*/ 2325359 h 603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5044" h="6034088">
                <a:moveTo>
                  <a:pt x="6429656" y="2325359"/>
                </a:moveTo>
                <a:lnTo>
                  <a:pt x="4846825" y="116212"/>
                </a:lnTo>
                <a:cubicBezTo>
                  <a:pt x="4812185" y="70398"/>
                  <a:pt x="4779221" y="31847"/>
                  <a:pt x="4746257" y="0"/>
                </a:cubicBezTo>
                <a:lnTo>
                  <a:pt x="0" y="0"/>
                </a:lnTo>
                <a:lnTo>
                  <a:pt x="0" y="6034088"/>
                </a:lnTo>
                <a:lnTo>
                  <a:pt x="4715528" y="6034088"/>
                </a:lnTo>
                <a:cubicBezTo>
                  <a:pt x="4746257" y="6001683"/>
                  <a:pt x="4776428" y="5963132"/>
                  <a:pt x="4808833" y="5917317"/>
                </a:cubicBezTo>
                <a:lnTo>
                  <a:pt x="6429656" y="3652300"/>
                </a:lnTo>
                <a:cubicBezTo>
                  <a:pt x="6628557" y="3377413"/>
                  <a:pt x="6695044" y="3258966"/>
                  <a:pt x="6695044" y="2950557"/>
                </a:cubicBezTo>
                <a:cubicBezTo>
                  <a:pt x="6695044" y="2719251"/>
                  <a:pt x="6609561" y="2552196"/>
                  <a:pt x="6429656" y="2325359"/>
                </a:cubicBezTo>
                <a:close/>
              </a:path>
            </a:pathLst>
          </a:custGeom>
          <a:solidFill>
            <a:srgbClr val="FFFFFF">
              <a:alpha val="94902"/>
            </a:srgbClr>
          </a:solidFill>
          <a:ln w="5586" cap="flat">
            <a:noFill/>
            <a:prstDash val="solid"/>
            <a:miter/>
          </a:ln>
        </p:spPr>
        <p:txBody>
          <a:bodyPr rtlCol="0" anchor="ctr"/>
          <a:lstStyle/>
          <a:p>
            <a:endParaRPr lang="en-GB" noProof="0" dirty="0"/>
          </a:p>
        </p:txBody>
      </p:sp>
      <p:sp>
        <p:nvSpPr>
          <p:cNvPr id="2" name="Titel 1">
            <a:extLst>
              <a:ext uri="{FF2B5EF4-FFF2-40B4-BE49-F238E27FC236}">
                <a16:creationId xmlns:a16="http://schemas.microsoft.com/office/drawing/2014/main" id="{B0753127-A316-4DEA-A243-37CD08025AE0}"/>
              </a:ext>
            </a:extLst>
          </p:cNvPr>
          <p:cNvSpPr>
            <a:spLocks noGrp="1"/>
          </p:cNvSpPr>
          <p:nvPr>
            <p:ph type="ctrTitle" hasCustomPrompt="1"/>
          </p:nvPr>
        </p:nvSpPr>
        <p:spPr bwMode="gray">
          <a:xfrm>
            <a:off x="360363" y="2776446"/>
            <a:ext cx="5723879" cy="1471737"/>
          </a:xfrm>
        </p:spPr>
        <p:txBody>
          <a:bodyPr anchor="t"/>
          <a:lstStyle>
            <a:lvl1pPr marL="0" indent="648000" algn="l">
              <a:defRPr sz="3600" b="1"/>
            </a:lvl1pPr>
          </a:lstStyle>
          <a:p>
            <a:r>
              <a:rPr lang="en-GB" noProof="0" dirty="0"/>
              <a:t>Headline</a:t>
            </a:r>
          </a:p>
        </p:txBody>
      </p:sp>
      <p:sp>
        <p:nvSpPr>
          <p:cNvPr id="12" name="Freihandform: Form 11">
            <a:extLst>
              <a:ext uri="{FF2B5EF4-FFF2-40B4-BE49-F238E27FC236}">
                <a16:creationId xmlns:a16="http://schemas.microsoft.com/office/drawing/2014/main" id="{78F1F926-E649-454F-8984-7C0E0A4406AB}"/>
              </a:ext>
              <a:ext uri="{C183D7F6-B498-43B3-948B-1728B52AA6E4}">
                <adec:decorative xmlns:adec="http://schemas.microsoft.com/office/drawing/2017/decorative" val="1"/>
              </a:ext>
            </a:extLst>
          </p:cNvPr>
          <p:cNvSpPr>
            <a:spLocks/>
          </p:cNvSpPr>
          <p:nvPr userDrawn="1"/>
        </p:nvSpPr>
        <p:spPr bwMode="gray">
          <a:xfrm>
            <a:off x="363537" y="2849718"/>
            <a:ext cx="572613" cy="357823"/>
          </a:xfrm>
          <a:custGeom>
            <a:avLst/>
            <a:gdLst>
              <a:gd name="connsiteX0" fmla="*/ 379031 w 541108"/>
              <a:gd name="connsiteY0" fmla="*/ 0 h 338136"/>
              <a:gd name="connsiteX1" fmla="*/ 412688 w 541108"/>
              <a:gd name="connsiteY1" fmla="*/ 0 h 338136"/>
              <a:gd name="connsiteX2" fmla="*/ 442287 w 541108"/>
              <a:gd name="connsiteY2" fmla="*/ 13855 h 338136"/>
              <a:gd name="connsiteX3" fmla="*/ 527264 w 541108"/>
              <a:gd name="connsiteY3" fmla="*/ 132460 h 338136"/>
              <a:gd name="connsiteX4" fmla="*/ 541108 w 541108"/>
              <a:gd name="connsiteY4" fmla="*/ 170083 h 338136"/>
              <a:gd name="connsiteX5" fmla="*/ 527264 w 541108"/>
              <a:gd name="connsiteY5" fmla="*/ 204602 h 338136"/>
              <a:gd name="connsiteX6" fmla="*/ 439303 w 541108"/>
              <a:gd name="connsiteY6" fmla="*/ 323326 h 338136"/>
              <a:gd name="connsiteX7" fmla="*/ 409704 w 541108"/>
              <a:gd name="connsiteY7" fmla="*/ 338136 h 338136"/>
              <a:gd name="connsiteX8" fmla="*/ 372228 w 541108"/>
              <a:gd name="connsiteY8" fmla="*/ 338136 h 338136"/>
              <a:gd name="connsiteX9" fmla="*/ 355400 w 541108"/>
              <a:gd name="connsiteY9" fmla="*/ 326312 h 338136"/>
              <a:gd name="connsiteX10" fmla="*/ 361248 w 541108"/>
              <a:gd name="connsiteY10" fmla="*/ 310426 h 338136"/>
              <a:gd name="connsiteX11" fmla="*/ 464008 w 541108"/>
              <a:gd name="connsiteY11" fmla="*/ 171039 h 338136"/>
              <a:gd name="connsiteX12" fmla="*/ 464008 w 541108"/>
              <a:gd name="connsiteY12" fmla="*/ 163156 h 338136"/>
              <a:gd name="connsiteX13" fmla="*/ 369245 w 541108"/>
              <a:gd name="connsiteY13" fmla="*/ 28666 h 338136"/>
              <a:gd name="connsiteX14" fmla="*/ 361248 w 541108"/>
              <a:gd name="connsiteY14" fmla="*/ 12900 h 338136"/>
              <a:gd name="connsiteX15" fmla="*/ 379031 w 541108"/>
              <a:gd name="connsiteY15" fmla="*/ 0 h 338136"/>
              <a:gd name="connsiteX16" fmla="*/ 204120 w 541108"/>
              <a:gd name="connsiteY16" fmla="*/ 0 h 338136"/>
              <a:gd name="connsiteX17" fmla="*/ 237657 w 541108"/>
              <a:gd name="connsiteY17" fmla="*/ 0 h 338136"/>
              <a:gd name="connsiteX18" fmla="*/ 267256 w 541108"/>
              <a:gd name="connsiteY18" fmla="*/ 13855 h 338136"/>
              <a:gd name="connsiteX19" fmla="*/ 352233 w 541108"/>
              <a:gd name="connsiteY19" fmla="*/ 132460 h 338136"/>
              <a:gd name="connsiteX20" fmla="*/ 366077 w 541108"/>
              <a:gd name="connsiteY20" fmla="*/ 170083 h 338136"/>
              <a:gd name="connsiteX21" fmla="*/ 352233 w 541108"/>
              <a:gd name="connsiteY21" fmla="*/ 204602 h 338136"/>
              <a:gd name="connsiteX22" fmla="*/ 264272 w 541108"/>
              <a:gd name="connsiteY22" fmla="*/ 323326 h 338136"/>
              <a:gd name="connsiteX23" fmla="*/ 234673 w 541108"/>
              <a:gd name="connsiteY23" fmla="*/ 338136 h 338136"/>
              <a:gd name="connsiteX24" fmla="*/ 197197 w 541108"/>
              <a:gd name="connsiteY24" fmla="*/ 338136 h 338136"/>
              <a:gd name="connsiteX25" fmla="*/ 180369 w 541108"/>
              <a:gd name="connsiteY25" fmla="*/ 326312 h 338136"/>
              <a:gd name="connsiteX26" fmla="*/ 186337 w 541108"/>
              <a:gd name="connsiteY26" fmla="*/ 310426 h 338136"/>
              <a:gd name="connsiteX27" fmla="*/ 288977 w 541108"/>
              <a:gd name="connsiteY27" fmla="*/ 171039 h 338136"/>
              <a:gd name="connsiteX28" fmla="*/ 288977 w 541108"/>
              <a:gd name="connsiteY28" fmla="*/ 163156 h 338136"/>
              <a:gd name="connsiteX29" fmla="*/ 194214 w 541108"/>
              <a:gd name="connsiteY29" fmla="*/ 28666 h 338136"/>
              <a:gd name="connsiteX30" fmla="*/ 186337 w 541108"/>
              <a:gd name="connsiteY30" fmla="*/ 12900 h 338136"/>
              <a:gd name="connsiteX31" fmla="*/ 204120 w 541108"/>
              <a:gd name="connsiteY31" fmla="*/ 0 h 338136"/>
              <a:gd name="connsiteX32" fmla="*/ 23620 w 541108"/>
              <a:gd name="connsiteY32" fmla="*/ 0 h 338136"/>
              <a:gd name="connsiteX33" fmla="*/ 57260 w 541108"/>
              <a:gd name="connsiteY33" fmla="*/ 0 h 338136"/>
              <a:gd name="connsiteX34" fmla="*/ 86845 w 541108"/>
              <a:gd name="connsiteY34" fmla="*/ 13855 h 338136"/>
              <a:gd name="connsiteX35" fmla="*/ 171781 w 541108"/>
              <a:gd name="connsiteY35" fmla="*/ 132460 h 338136"/>
              <a:gd name="connsiteX36" fmla="*/ 185619 w 541108"/>
              <a:gd name="connsiteY36" fmla="*/ 170083 h 338136"/>
              <a:gd name="connsiteX37" fmla="*/ 171781 w 541108"/>
              <a:gd name="connsiteY37" fmla="*/ 204602 h 338136"/>
              <a:gd name="connsiteX38" fmla="*/ 83863 w 541108"/>
              <a:gd name="connsiteY38" fmla="*/ 323326 h 338136"/>
              <a:gd name="connsiteX39" fmla="*/ 54278 w 541108"/>
              <a:gd name="connsiteY39" fmla="*/ 338136 h 338136"/>
              <a:gd name="connsiteX40" fmla="*/ 16701 w 541108"/>
              <a:gd name="connsiteY40" fmla="*/ 338136 h 338136"/>
              <a:gd name="connsiteX41" fmla="*/ 0 w 541108"/>
              <a:gd name="connsiteY41" fmla="*/ 326312 h 338136"/>
              <a:gd name="connsiteX42" fmla="*/ 5845 w 541108"/>
              <a:gd name="connsiteY42" fmla="*/ 310426 h 338136"/>
              <a:gd name="connsiteX43" fmla="*/ 108556 w 541108"/>
              <a:gd name="connsiteY43" fmla="*/ 171039 h 338136"/>
              <a:gd name="connsiteX44" fmla="*/ 108556 w 541108"/>
              <a:gd name="connsiteY44" fmla="*/ 163156 h 338136"/>
              <a:gd name="connsiteX45" fmla="*/ 13719 w 541108"/>
              <a:gd name="connsiteY45" fmla="*/ 28666 h 338136"/>
              <a:gd name="connsiteX46" fmla="*/ 5845 w 541108"/>
              <a:gd name="connsiteY46" fmla="*/ 12900 h 338136"/>
              <a:gd name="connsiteX47" fmla="*/ 23620 w 541108"/>
              <a:gd name="connsiteY47" fmla="*/ 0 h 33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41108" h="338136">
                <a:moveTo>
                  <a:pt x="379031" y="0"/>
                </a:moveTo>
                <a:lnTo>
                  <a:pt x="412688" y="0"/>
                </a:lnTo>
                <a:cubicBezTo>
                  <a:pt x="426532" y="0"/>
                  <a:pt x="433455" y="2031"/>
                  <a:pt x="442287" y="13855"/>
                </a:cubicBezTo>
                <a:cubicBezTo>
                  <a:pt x="442287" y="13855"/>
                  <a:pt x="442287" y="13855"/>
                  <a:pt x="527264" y="132460"/>
                </a:cubicBezTo>
                <a:cubicBezTo>
                  <a:pt x="539079" y="149301"/>
                  <a:pt x="541108" y="155273"/>
                  <a:pt x="541108" y="170083"/>
                </a:cubicBezTo>
                <a:cubicBezTo>
                  <a:pt x="541108" y="182864"/>
                  <a:pt x="537170" y="191822"/>
                  <a:pt x="527264" y="204602"/>
                </a:cubicBezTo>
                <a:cubicBezTo>
                  <a:pt x="527264" y="204602"/>
                  <a:pt x="527264" y="204602"/>
                  <a:pt x="439303" y="323326"/>
                </a:cubicBezTo>
                <a:cubicBezTo>
                  <a:pt x="431426" y="334195"/>
                  <a:pt x="426532" y="338136"/>
                  <a:pt x="409704" y="338136"/>
                </a:cubicBezTo>
                <a:cubicBezTo>
                  <a:pt x="409704" y="338136"/>
                  <a:pt x="409704" y="338136"/>
                  <a:pt x="372228" y="338136"/>
                </a:cubicBezTo>
                <a:cubicBezTo>
                  <a:pt x="360293" y="338136"/>
                  <a:pt x="355400" y="333120"/>
                  <a:pt x="355400" y="326312"/>
                </a:cubicBezTo>
                <a:cubicBezTo>
                  <a:pt x="355400" y="321295"/>
                  <a:pt x="356355" y="316398"/>
                  <a:pt x="361248" y="310426"/>
                </a:cubicBezTo>
                <a:cubicBezTo>
                  <a:pt x="361248" y="310426"/>
                  <a:pt x="361248" y="310426"/>
                  <a:pt x="464008" y="171039"/>
                </a:cubicBezTo>
                <a:cubicBezTo>
                  <a:pt x="466037" y="168053"/>
                  <a:pt x="466992" y="167097"/>
                  <a:pt x="464008" y="163156"/>
                </a:cubicBezTo>
                <a:cubicBezTo>
                  <a:pt x="464008" y="163156"/>
                  <a:pt x="464008" y="163156"/>
                  <a:pt x="369245" y="28666"/>
                </a:cubicBezTo>
                <a:cubicBezTo>
                  <a:pt x="364232" y="20783"/>
                  <a:pt x="361248" y="15766"/>
                  <a:pt x="361248" y="12900"/>
                </a:cubicBezTo>
                <a:cubicBezTo>
                  <a:pt x="361248" y="3942"/>
                  <a:pt x="367216" y="0"/>
                  <a:pt x="379031" y="0"/>
                </a:cubicBezTo>
                <a:close/>
                <a:moveTo>
                  <a:pt x="204120" y="0"/>
                </a:moveTo>
                <a:lnTo>
                  <a:pt x="237657" y="0"/>
                </a:lnTo>
                <a:cubicBezTo>
                  <a:pt x="251501" y="0"/>
                  <a:pt x="258424" y="2031"/>
                  <a:pt x="267256" y="13855"/>
                </a:cubicBezTo>
                <a:cubicBezTo>
                  <a:pt x="267256" y="13855"/>
                  <a:pt x="267256" y="13855"/>
                  <a:pt x="352233" y="132460"/>
                </a:cubicBezTo>
                <a:cubicBezTo>
                  <a:pt x="364048" y="149301"/>
                  <a:pt x="366077" y="155273"/>
                  <a:pt x="366077" y="170083"/>
                </a:cubicBezTo>
                <a:cubicBezTo>
                  <a:pt x="366077" y="182864"/>
                  <a:pt x="362139" y="191822"/>
                  <a:pt x="352233" y="204602"/>
                </a:cubicBezTo>
                <a:cubicBezTo>
                  <a:pt x="352233" y="204602"/>
                  <a:pt x="352233" y="204602"/>
                  <a:pt x="264272" y="323326"/>
                </a:cubicBezTo>
                <a:cubicBezTo>
                  <a:pt x="256395" y="334195"/>
                  <a:pt x="251501" y="338136"/>
                  <a:pt x="234673" y="338136"/>
                </a:cubicBezTo>
                <a:cubicBezTo>
                  <a:pt x="234673" y="338136"/>
                  <a:pt x="234673" y="338136"/>
                  <a:pt x="197197" y="338136"/>
                </a:cubicBezTo>
                <a:cubicBezTo>
                  <a:pt x="185262" y="338136"/>
                  <a:pt x="180369" y="333120"/>
                  <a:pt x="180369" y="326312"/>
                </a:cubicBezTo>
                <a:cubicBezTo>
                  <a:pt x="180369" y="321295"/>
                  <a:pt x="181324" y="316398"/>
                  <a:pt x="186337" y="310426"/>
                </a:cubicBezTo>
                <a:cubicBezTo>
                  <a:pt x="186337" y="310426"/>
                  <a:pt x="186337" y="310426"/>
                  <a:pt x="288977" y="171039"/>
                </a:cubicBezTo>
                <a:cubicBezTo>
                  <a:pt x="291006" y="168053"/>
                  <a:pt x="291961" y="167097"/>
                  <a:pt x="288977" y="163156"/>
                </a:cubicBezTo>
                <a:cubicBezTo>
                  <a:pt x="288977" y="163156"/>
                  <a:pt x="288977" y="163156"/>
                  <a:pt x="194214" y="28666"/>
                </a:cubicBezTo>
                <a:cubicBezTo>
                  <a:pt x="189201" y="20783"/>
                  <a:pt x="186337" y="15766"/>
                  <a:pt x="186337" y="12900"/>
                </a:cubicBezTo>
                <a:cubicBezTo>
                  <a:pt x="186337" y="3942"/>
                  <a:pt x="192185" y="0"/>
                  <a:pt x="204120" y="0"/>
                </a:cubicBezTo>
                <a:close/>
                <a:moveTo>
                  <a:pt x="23620" y="0"/>
                </a:moveTo>
                <a:lnTo>
                  <a:pt x="57260" y="0"/>
                </a:lnTo>
                <a:cubicBezTo>
                  <a:pt x="70979" y="0"/>
                  <a:pt x="78017" y="2031"/>
                  <a:pt x="86845" y="13855"/>
                </a:cubicBezTo>
                <a:cubicBezTo>
                  <a:pt x="86845" y="13855"/>
                  <a:pt x="86845" y="13855"/>
                  <a:pt x="171781" y="132460"/>
                </a:cubicBezTo>
                <a:cubicBezTo>
                  <a:pt x="183591" y="149301"/>
                  <a:pt x="185619" y="155273"/>
                  <a:pt x="185619" y="170083"/>
                </a:cubicBezTo>
                <a:cubicBezTo>
                  <a:pt x="185619" y="182864"/>
                  <a:pt x="181682" y="191822"/>
                  <a:pt x="171781" y="204602"/>
                </a:cubicBezTo>
                <a:cubicBezTo>
                  <a:pt x="171781" y="204602"/>
                  <a:pt x="171781" y="204602"/>
                  <a:pt x="83863" y="323326"/>
                </a:cubicBezTo>
                <a:cubicBezTo>
                  <a:pt x="75989" y="334195"/>
                  <a:pt x="70979" y="338136"/>
                  <a:pt x="54278" y="338136"/>
                </a:cubicBezTo>
                <a:cubicBezTo>
                  <a:pt x="54278" y="338136"/>
                  <a:pt x="54278" y="338136"/>
                  <a:pt x="16701" y="338136"/>
                </a:cubicBezTo>
                <a:cubicBezTo>
                  <a:pt x="4891" y="338136"/>
                  <a:pt x="0" y="333120"/>
                  <a:pt x="0" y="326312"/>
                </a:cubicBezTo>
                <a:cubicBezTo>
                  <a:pt x="0" y="321295"/>
                  <a:pt x="954" y="316398"/>
                  <a:pt x="5845" y="310426"/>
                </a:cubicBezTo>
                <a:cubicBezTo>
                  <a:pt x="5845" y="310426"/>
                  <a:pt x="5845" y="310426"/>
                  <a:pt x="108556" y="171039"/>
                </a:cubicBezTo>
                <a:cubicBezTo>
                  <a:pt x="110584" y="168053"/>
                  <a:pt x="111539" y="167097"/>
                  <a:pt x="108556" y="163156"/>
                </a:cubicBezTo>
                <a:cubicBezTo>
                  <a:pt x="108556" y="163156"/>
                  <a:pt x="108556" y="163156"/>
                  <a:pt x="13719" y="28666"/>
                </a:cubicBezTo>
                <a:cubicBezTo>
                  <a:pt x="8828" y="20783"/>
                  <a:pt x="5845" y="15766"/>
                  <a:pt x="5845" y="12900"/>
                </a:cubicBezTo>
                <a:cubicBezTo>
                  <a:pt x="5845" y="3942"/>
                  <a:pt x="11810" y="0"/>
                  <a:pt x="23620" y="0"/>
                </a:cubicBezTo>
                <a:close/>
              </a:path>
            </a:pathLst>
          </a:custGeom>
          <a:solidFill>
            <a:srgbClr val="A4B4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en-GB" noProof="0" dirty="0"/>
          </a:p>
        </p:txBody>
      </p:sp>
      <p:pic>
        <p:nvPicPr>
          <p:cNvPr id="7" name="Grafik 6" descr="Logo KfW">
            <a:extLst>
              <a:ext uri="{FF2B5EF4-FFF2-40B4-BE49-F238E27FC236}">
                <a16:creationId xmlns:a16="http://schemas.microsoft.com/office/drawing/2014/main" id="{937A7A9E-B0F9-4479-8A9E-E7818E6F03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364" y="352748"/>
            <a:ext cx="1045868" cy="363600"/>
          </a:xfrm>
          <a:prstGeom prst="rect">
            <a:avLst/>
          </a:prstGeom>
        </p:spPr>
      </p:pic>
    </p:spTree>
    <p:extLst>
      <p:ext uri="{BB962C8B-B14F-4D97-AF65-F5344CB8AC3E}">
        <p14:creationId xmlns:p14="http://schemas.microsoft.com/office/powerpoint/2010/main" val="15146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4E17B-02BE-4301-8401-FDD3F1C86DC8}"/>
              </a:ext>
            </a:extLst>
          </p:cNvPr>
          <p:cNvSpPr>
            <a:spLocks noGrp="1"/>
          </p:cNvSpPr>
          <p:nvPr>
            <p:ph type="title" hasCustomPrompt="1"/>
          </p:nvPr>
        </p:nvSpPr>
        <p:spPr bwMode="gray"/>
        <p:txBody>
          <a:bodyPr/>
          <a:lstStyle/>
          <a:p>
            <a:r>
              <a:rPr lang="en-GB" noProof="0"/>
              <a:t>Headline</a:t>
            </a:r>
          </a:p>
        </p:txBody>
      </p:sp>
      <p:sp>
        <p:nvSpPr>
          <p:cNvPr id="8" name="Textplatzhalter 8">
            <a:extLst>
              <a:ext uri="{FF2B5EF4-FFF2-40B4-BE49-F238E27FC236}">
                <a16:creationId xmlns:a16="http://schemas.microsoft.com/office/drawing/2014/main" id="{35F30178-C4D7-4483-9585-7B605759D96D}"/>
              </a:ext>
            </a:extLst>
          </p:cNvPr>
          <p:cNvSpPr>
            <a:spLocks noGrp="1"/>
          </p:cNvSpPr>
          <p:nvPr>
            <p:ph type="body" sz="quarter" idx="14" hasCustomPrompt="1"/>
          </p:nvPr>
        </p:nvSpPr>
        <p:spPr>
          <a:xfrm>
            <a:off x="360363" y="677577"/>
            <a:ext cx="10007600" cy="332901"/>
          </a:xfrm>
        </p:spPr>
        <p:txBody>
          <a:bodyPr/>
          <a:lstStyle>
            <a:lvl1pPr marL="0" indent="0">
              <a:lnSpc>
                <a:spcPct val="95000"/>
              </a:lnSpc>
              <a:spcBef>
                <a:spcPts val="0"/>
              </a:spcBef>
              <a:buNone/>
              <a:defRPr sz="1800">
                <a:solidFill>
                  <a:schemeClr val="accent3"/>
                </a:solidFill>
              </a:defRPr>
            </a:lvl1pPr>
          </a:lstStyle>
          <a:p>
            <a:pPr lvl="0"/>
            <a:r>
              <a:rPr lang="en-GB" noProof="0"/>
              <a:t>Subheading</a:t>
            </a:r>
          </a:p>
        </p:txBody>
      </p:sp>
      <p:sp>
        <p:nvSpPr>
          <p:cNvPr id="11" name="Textplatzhalter 10">
            <a:extLst>
              <a:ext uri="{FF2B5EF4-FFF2-40B4-BE49-F238E27FC236}">
                <a16:creationId xmlns:a16="http://schemas.microsoft.com/office/drawing/2014/main" id="{82B579BD-3C39-45EA-9C3E-D015E233DF95}"/>
              </a:ext>
            </a:extLst>
          </p:cNvPr>
          <p:cNvSpPr>
            <a:spLocks noGrp="1"/>
          </p:cNvSpPr>
          <p:nvPr>
            <p:ph type="body" sz="quarter" idx="15" hasCustomPrompt="1"/>
          </p:nvPr>
        </p:nvSpPr>
        <p:spPr>
          <a:xfrm>
            <a:off x="360363" y="1396864"/>
            <a:ext cx="10007600" cy="3974400"/>
          </a:xfrm>
        </p:spPr>
        <p:txBody>
          <a:bodyPr/>
          <a:lstStyle/>
          <a:p>
            <a:pPr lvl="0"/>
            <a:r>
              <a:rPr lang="en-GB" noProof="0" dirty="0"/>
              <a:t>Click to add text</a:t>
            </a:r>
          </a:p>
        </p:txBody>
      </p:sp>
      <p:sp>
        <p:nvSpPr>
          <p:cNvPr id="9" name="Textplatzhalter 8">
            <a:extLst>
              <a:ext uri="{FF2B5EF4-FFF2-40B4-BE49-F238E27FC236}">
                <a16:creationId xmlns:a16="http://schemas.microsoft.com/office/drawing/2014/main" id="{C8667513-964F-4F78-A439-2824559A4357}"/>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en-GB" noProof="0"/>
              <a:t>Source, comment, footnote</a:t>
            </a:r>
          </a:p>
        </p:txBody>
      </p:sp>
      <p:sp>
        <p:nvSpPr>
          <p:cNvPr id="4" name="Datumsplatzhalter 3">
            <a:extLst>
              <a:ext uri="{FF2B5EF4-FFF2-40B4-BE49-F238E27FC236}">
                <a16:creationId xmlns:a16="http://schemas.microsoft.com/office/drawing/2014/main" id="{E52D1A74-232A-4F01-8FDE-0034E3BD7384}"/>
              </a:ext>
            </a:extLst>
          </p:cNvPr>
          <p:cNvSpPr>
            <a:spLocks noGrp="1"/>
          </p:cNvSpPr>
          <p:nvPr>
            <p:ph type="dt" sz="half" idx="16"/>
          </p:nvPr>
        </p:nvSpPr>
        <p:spPr/>
        <p:txBody>
          <a:bodyPr/>
          <a:lstStyle/>
          <a:p>
            <a:endParaRPr lang="en-GB" noProof="0"/>
          </a:p>
        </p:txBody>
      </p:sp>
      <p:sp>
        <p:nvSpPr>
          <p:cNvPr id="5" name="Fußzeilenplatzhalter 4">
            <a:extLst>
              <a:ext uri="{FF2B5EF4-FFF2-40B4-BE49-F238E27FC236}">
                <a16:creationId xmlns:a16="http://schemas.microsoft.com/office/drawing/2014/main" id="{03ED08F4-B4CD-4320-97C0-700B2BA08107}"/>
              </a:ext>
            </a:extLst>
          </p:cNvPr>
          <p:cNvSpPr>
            <a:spLocks noGrp="1"/>
          </p:cNvSpPr>
          <p:nvPr>
            <p:ph type="ftr" sz="quarter" idx="17"/>
          </p:nvPr>
        </p:nvSpPr>
        <p:spPr/>
        <p:txBody>
          <a:bodyPr/>
          <a:lstStyle/>
          <a:p>
            <a:r>
              <a:rPr lang="en-US" noProof="0"/>
              <a:t>FC in the MENA region / Tunis, October 2023</a:t>
            </a:r>
            <a:endParaRPr lang="en-GB" noProof="0"/>
          </a:p>
        </p:txBody>
      </p:sp>
      <p:sp>
        <p:nvSpPr>
          <p:cNvPr id="6" name="Foliennummernplatzhalter 5">
            <a:extLst>
              <a:ext uri="{FF2B5EF4-FFF2-40B4-BE49-F238E27FC236}">
                <a16:creationId xmlns:a16="http://schemas.microsoft.com/office/drawing/2014/main" id="{1AB048D5-93DF-475E-991F-7D4A6D4027CD}"/>
              </a:ext>
            </a:extLst>
          </p:cNvPr>
          <p:cNvSpPr>
            <a:spLocks noGrp="1"/>
          </p:cNvSpPr>
          <p:nvPr>
            <p:ph type="sldNum" sz="quarter" idx="18"/>
          </p:nvPr>
        </p:nvSpPr>
        <p:spPr/>
        <p:txBody>
          <a:bodyPr/>
          <a:lstStyle/>
          <a:p>
            <a:r>
              <a:rPr lang="en-GB" noProof="0"/>
              <a:t>Page </a:t>
            </a:r>
            <a:fld id="{5678FFC5-4430-43BC-9807-D0C6EB405569}" type="slidenum">
              <a:rPr lang="en-GB" noProof="0" smtClean="0"/>
              <a:pPr/>
              <a:t>‹#›</a:t>
            </a:fld>
            <a:endParaRPr lang="en-GB" noProof="0"/>
          </a:p>
        </p:txBody>
      </p:sp>
    </p:spTree>
    <p:extLst>
      <p:ext uri="{BB962C8B-B14F-4D97-AF65-F5344CB8AC3E}">
        <p14:creationId xmlns:p14="http://schemas.microsoft.com/office/powerpoint/2010/main" val="185202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5ACE7E-5DDD-409D-AD8A-5094FF34F212}"/>
              </a:ext>
            </a:extLst>
          </p:cNvPr>
          <p:cNvSpPr>
            <a:spLocks noGrp="1"/>
          </p:cNvSpPr>
          <p:nvPr>
            <p:ph type="title" hasCustomPrompt="1"/>
          </p:nvPr>
        </p:nvSpPr>
        <p:spPr bwMode="gray"/>
        <p:txBody>
          <a:bodyPr/>
          <a:lstStyle/>
          <a:p>
            <a:r>
              <a:rPr lang="en-GB" noProof="0"/>
              <a:t>Headline</a:t>
            </a:r>
          </a:p>
        </p:txBody>
      </p:sp>
      <p:sp>
        <p:nvSpPr>
          <p:cNvPr id="9" name="Textplatzhalter 8">
            <a:extLst>
              <a:ext uri="{FF2B5EF4-FFF2-40B4-BE49-F238E27FC236}">
                <a16:creationId xmlns:a16="http://schemas.microsoft.com/office/drawing/2014/main" id="{167520C0-AAA4-402A-8FBD-17EB522D6B91}"/>
              </a:ext>
            </a:extLst>
          </p:cNvPr>
          <p:cNvSpPr>
            <a:spLocks noGrp="1"/>
          </p:cNvSpPr>
          <p:nvPr>
            <p:ph type="body" sz="quarter" idx="14" hasCustomPrompt="1"/>
          </p:nvPr>
        </p:nvSpPr>
        <p:spPr>
          <a:xfrm>
            <a:off x="360362" y="677577"/>
            <a:ext cx="10007601" cy="332901"/>
          </a:xfrm>
        </p:spPr>
        <p:txBody>
          <a:bodyPr/>
          <a:lstStyle>
            <a:lvl1pPr marL="0" indent="0">
              <a:lnSpc>
                <a:spcPct val="95000"/>
              </a:lnSpc>
              <a:spcBef>
                <a:spcPts val="0"/>
              </a:spcBef>
              <a:buNone/>
              <a:defRPr sz="1800">
                <a:solidFill>
                  <a:schemeClr val="accent3"/>
                </a:solidFill>
              </a:defRPr>
            </a:lvl1pPr>
          </a:lstStyle>
          <a:p>
            <a:pPr lvl="0"/>
            <a:r>
              <a:rPr lang="en-GB" noProof="0"/>
              <a:t>Subheading</a:t>
            </a:r>
          </a:p>
        </p:txBody>
      </p:sp>
      <p:sp>
        <p:nvSpPr>
          <p:cNvPr id="12" name="Textplatzhalter 10">
            <a:extLst>
              <a:ext uri="{FF2B5EF4-FFF2-40B4-BE49-F238E27FC236}">
                <a16:creationId xmlns:a16="http://schemas.microsoft.com/office/drawing/2014/main" id="{3B47911E-77BB-4D51-A61C-C871CA9E3E22}"/>
              </a:ext>
            </a:extLst>
          </p:cNvPr>
          <p:cNvSpPr>
            <a:spLocks noGrp="1"/>
          </p:cNvSpPr>
          <p:nvPr>
            <p:ph type="body" sz="quarter" idx="15" hasCustomPrompt="1"/>
          </p:nvPr>
        </p:nvSpPr>
        <p:spPr>
          <a:xfrm>
            <a:off x="360363" y="1396864"/>
            <a:ext cx="4686729" cy="3974400"/>
          </a:xfrm>
        </p:spPr>
        <p:txBody>
          <a:bodyPr/>
          <a:lstStyle/>
          <a:p>
            <a:pPr lvl="0"/>
            <a:r>
              <a:rPr lang="en-GB" noProof="0" dirty="0"/>
              <a:t>Click to add text</a:t>
            </a:r>
          </a:p>
        </p:txBody>
      </p:sp>
      <p:sp>
        <p:nvSpPr>
          <p:cNvPr id="13" name="Textplatzhalter 10">
            <a:extLst>
              <a:ext uri="{FF2B5EF4-FFF2-40B4-BE49-F238E27FC236}">
                <a16:creationId xmlns:a16="http://schemas.microsoft.com/office/drawing/2014/main" id="{3CB7310F-5B72-4494-BE21-FB64CA65AA93}"/>
              </a:ext>
            </a:extLst>
          </p:cNvPr>
          <p:cNvSpPr>
            <a:spLocks noGrp="1"/>
          </p:cNvSpPr>
          <p:nvPr>
            <p:ph type="body" sz="quarter" idx="16" hasCustomPrompt="1"/>
          </p:nvPr>
        </p:nvSpPr>
        <p:spPr>
          <a:xfrm>
            <a:off x="5688191" y="1396864"/>
            <a:ext cx="4679772" cy="3974400"/>
          </a:xfrm>
        </p:spPr>
        <p:txBody>
          <a:bodyPr/>
          <a:lstStyle/>
          <a:p>
            <a:pPr lvl="0"/>
            <a:r>
              <a:rPr lang="en-GB" noProof="0" dirty="0"/>
              <a:t>Click to add text</a:t>
            </a:r>
          </a:p>
        </p:txBody>
      </p:sp>
      <p:sp>
        <p:nvSpPr>
          <p:cNvPr id="8" name="Textplatzhalter 8">
            <a:extLst>
              <a:ext uri="{FF2B5EF4-FFF2-40B4-BE49-F238E27FC236}">
                <a16:creationId xmlns:a16="http://schemas.microsoft.com/office/drawing/2014/main" id="{6ABC4813-76FE-4861-8656-EA02F0D8E29F}"/>
              </a:ext>
            </a:extLst>
          </p:cNvPr>
          <p:cNvSpPr>
            <a:spLocks noGrp="1"/>
          </p:cNvSpPr>
          <p:nvPr>
            <p:ph type="body" sz="quarter" idx="13"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en-GB" noProof="0"/>
              <a:t>Source, comment, footnote</a:t>
            </a:r>
          </a:p>
        </p:txBody>
      </p:sp>
      <p:sp>
        <p:nvSpPr>
          <p:cNvPr id="5" name="Datumsplatzhalter 4">
            <a:extLst>
              <a:ext uri="{FF2B5EF4-FFF2-40B4-BE49-F238E27FC236}">
                <a16:creationId xmlns:a16="http://schemas.microsoft.com/office/drawing/2014/main" id="{32EF3902-EEDA-4232-9D48-69024F1706EF}"/>
              </a:ext>
            </a:extLst>
          </p:cNvPr>
          <p:cNvSpPr>
            <a:spLocks noGrp="1"/>
          </p:cNvSpPr>
          <p:nvPr>
            <p:ph type="dt" sz="half" idx="17"/>
          </p:nvPr>
        </p:nvSpPr>
        <p:spPr/>
        <p:txBody>
          <a:bodyPr/>
          <a:lstStyle/>
          <a:p>
            <a:endParaRPr lang="en-GB" noProof="0"/>
          </a:p>
        </p:txBody>
      </p:sp>
      <p:sp>
        <p:nvSpPr>
          <p:cNvPr id="6" name="Fußzeilenplatzhalter 5">
            <a:extLst>
              <a:ext uri="{FF2B5EF4-FFF2-40B4-BE49-F238E27FC236}">
                <a16:creationId xmlns:a16="http://schemas.microsoft.com/office/drawing/2014/main" id="{032BD8D0-E024-4968-B59D-40D885630CE5}"/>
              </a:ext>
            </a:extLst>
          </p:cNvPr>
          <p:cNvSpPr>
            <a:spLocks noGrp="1"/>
          </p:cNvSpPr>
          <p:nvPr>
            <p:ph type="ftr" sz="quarter" idx="18"/>
          </p:nvPr>
        </p:nvSpPr>
        <p:spPr/>
        <p:txBody>
          <a:bodyPr/>
          <a:lstStyle/>
          <a:p>
            <a:r>
              <a:rPr lang="en-US" noProof="0"/>
              <a:t>FC in the MENA region / Tunis, October 2023</a:t>
            </a:r>
            <a:endParaRPr lang="en-GB" noProof="0"/>
          </a:p>
        </p:txBody>
      </p:sp>
      <p:sp>
        <p:nvSpPr>
          <p:cNvPr id="7" name="Foliennummernplatzhalter 6">
            <a:extLst>
              <a:ext uri="{FF2B5EF4-FFF2-40B4-BE49-F238E27FC236}">
                <a16:creationId xmlns:a16="http://schemas.microsoft.com/office/drawing/2014/main" id="{A1CB81BE-E362-415D-A8F5-4761753711AC}"/>
              </a:ext>
            </a:extLst>
          </p:cNvPr>
          <p:cNvSpPr>
            <a:spLocks noGrp="1"/>
          </p:cNvSpPr>
          <p:nvPr>
            <p:ph type="sldNum" sz="quarter" idx="19"/>
          </p:nvPr>
        </p:nvSpPr>
        <p:spPr/>
        <p:txBody>
          <a:bodyPr/>
          <a:lstStyle/>
          <a:p>
            <a:r>
              <a:rPr lang="en-GB" noProof="0"/>
              <a:t>Page </a:t>
            </a:r>
            <a:fld id="{5678FFC5-4430-43BC-9807-D0C6EB405569}" type="slidenum">
              <a:rPr lang="en-GB" noProof="0" smtClean="0"/>
              <a:pPr/>
              <a:t>‹#›</a:t>
            </a:fld>
            <a:endParaRPr lang="en-GB" noProof="0"/>
          </a:p>
        </p:txBody>
      </p:sp>
    </p:spTree>
    <p:extLst>
      <p:ext uri="{BB962C8B-B14F-4D97-AF65-F5344CB8AC3E}">
        <p14:creationId xmlns:p14="http://schemas.microsoft.com/office/powerpoint/2010/main" val="3418707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und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4E17B-02BE-4301-8401-FDD3F1C86DC8}"/>
              </a:ext>
            </a:extLst>
          </p:cNvPr>
          <p:cNvSpPr>
            <a:spLocks noGrp="1"/>
          </p:cNvSpPr>
          <p:nvPr>
            <p:ph type="title" hasCustomPrompt="1"/>
          </p:nvPr>
        </p:nvSpPr>
        <p:spPr bwMode="gray">
          <a:xfrm>
            <a:off x="360363" y="334407"/>
            <a:ext cx="4895850" cy="378381"/>
          </a:xfrm>
        </p:spPr>
        <p:txBody>
          <a:bodyPr/>
          <a:lstStyle/>
          <a:p>
            <a:r>
              <a:rPr lang="en-GB" noProof="0"/>
              <a:t>Headline</a:t>
            </a:r>
          </a:p>
        </p:txBody>
      </p:sp>
      <p:sp>
        <p:nvSpPr>
          <p:cNvPr id="10" name="Textplatzhalter 8">
            <a:extLst>
              <a:ext uri="{FF2B5EF4-FFF2-40B4-BE49-F238E27FC236}">
                <a16:creationId xmlns:a16="http://schemas.microsoft.com/office/drawing/2014/main" id="{95AAB774-8EA4-4509-9EF3-010341A93110}"/>
              </a:ext>
            </a:extLst>
          </p:cNvPr>
          <p:cNvSpPr>
            <a:spLocks noGrp="1"/>
          </p:cNvSpPr>
          <p:nvPr>
            <p:ph type="body" sz="quarter" idx="15" hasCustomPrompt="1"/>
          </p:nvPr>
        </p:nvSpPr>
        <p:spPr>
          <a:xfrm>
            <a:off x="360363" y="677577"/>
            <a:ext cx="4895850" cy="332901"/>
          </a:xfrm>
        </p:spPr>
        <p:txBody>
          <a:bodyPr/>
          <a:lstStyle>
            <a:lvl1pPr marL="0" indent="0">
              <a:lnSpc>
                <a:spcPct val="95000"/>
              </a:lnSpc>
              <a:spcBef>
                <a:spcPts val="0"/>
              </a:spcBef>
              <a:buNone/>
              <a:defRPr sz="1800">
                <a:solidFill>
                  <a:schemeClr val="accent3"/>
                </a:solidFill>
              </a:defRPr>
            </a:lvl1pPr>
          </a:lstStyle>
          <a:p>
            <a:pPr lvl="0"/>
            <a:r>
              <a:rPr lang="en-GB" noProof="0"/>
              <a:t>Subheading</a:t>
            </a:r>
          </a:p>
        </p:txBody>
      </p:sp>
      <p:sp>
        <p:nvSpPr>
          <p:cNvPr id="12" name="Textplatzhalter 10">
            <a:extLst>
              <a:ext uri="{FF2B5EF4-FFF2-40B4-BE49-F238E27FC236}">
                <a16:creationId xmlns:a16="http://schemas.microsoft.com/office/drawing/2014/main" id="{20B50DE5-E236-4AA1-BAAF-8151E8C184A5}"/>
              </a:ext>
            </a:extLst>
          </p:cNvPr>
          <p:cNvSpPr>
            <a:spLocks noGrp="1"/>
          </p:cNvSpPr>
          <p:nvPr>
            <p:ph type="body" sz="quarter" idx="16" hasCustomPrompt="1"/>
          </p:nvPr>
        </p:nvSpPr>
        <p:spPr>
          <a:xfrm>
            <a:off x="360363" y="1396864"/>
            <a:ext cx="4895850" cy="3974552"/>
          </a:xfrm>
        </p:spPr>
        <p:txBody>
          <a:bodyPr/>
          <a:lstStyle/>
          <a:p>
            <a:pPr lvl="0"/>
            <a:r>
              <a:rPr lang="en-GB" noProof="0" dirty="0"/>
              <a:t>Click to add text</a:t>
            </a:r>
          </a:p>
        </p:txBody>
      </p:sp>
      <p:sp>
        <p:nvSpPr>
          <p:cNvPr id="9" name="Bildplatzhalter 8" descr="Bildplatzhalter">
            <a:extLst>
              <a:ext uri="{FF2B5EF4-FFF2-40B4-BE49-F238E27FC236}">
                <a16:creationId xmlns:a16="http://schemas.microsoft.com/office/drawing/2014/main" id="{172016E4-A985-4759-B3E9-33B295AFBD38}"/>
              </a:ext>
            </a:extLst>
          </p:cNvPr>
          <p:cNvSpPr>
            <a:spLocks noGrp="1"/>
          </p:cNvSpPr>
          <p:nvPr>
            <p:ph type="pic" sz="quarter" idx="13" hasCustomPrompt="1"/>
          </p:nvPr>
        </p:nvSpPr>
        <p:spPr bwMode="gray">
          <a:xfrm>
            <a:off x="5364162" y="0"/>
            <a:ext cx="5364163" cy="6034087"/>
          </a:xfrm>
          <a:noFill/>
        </p:spPr>
        <p:txBody>
          <a:bodyPr anchor="ctr"/>
          <a:lstStyle>
            <a:lvl1pPr marL="0" indent="0" algn="ctr">
              <a:buNone/>
              <a:defRPr/>
            </a:lvl1pPr>
          </a:lstStyle>
          <a:p>
            <a:r>
              <a:rPr lang="en-GB" noProof="0"/>
              <a:t>Click icon to add picture</a:t>
            </a:r>
          </a:p>
        </p:txBody>
      </p:sp>
      <p:sp>
        <p:nvSpPr>
          <p:cNvPr id="14" name="Textplatzhalter 8">
            <a:extLst>
              <a:ext uri="{FF2B5EF4-FFF2-40B4-BE49-F238E27FC236}">
                <a16:creationId xmlns:a16="http://schemas.microsoft.com/office/drawing/2014/main" id="{0AE7C685-1059-44DB-9E3C-01DA0DF18146}"/>
              </a:ext>
            </a:extLst>
          </p:cNvPr>
          <p:cNvSpPr>
            <a:spLocks noGrp="1"/>
          </p:cNvSpPr>
          <p:nvPr>
            <p:ph type="body" sz="quarter" idx="14" hasCustomPrompt="1"/>
          </p:nvPr>
        </p:nvSpPr>
        <p:spPr>
          <a:xfrm>
            <a:off x="360364" y="5409209"/>
            <a:ext cx="4895850" cy="149591"/>
          </a:xfrm>
        </p:spPr>
        <p:txBody>
          <a:bodyPr anchor="b" anchorCtr="0"/>
          <a:lstStyle>
            <a:lvl1pPr marL="0" indent="0">
              <a:lnSpc>
                <a:spcPct val="100000"/>
              </a:lnSpc>
              <a:spcBef>
                <a:spcPts val="0"/>
              </a:spcBef>
              <a:buNone/>
              <a:defRPr sz="800"/>
            </a:lvl1pPr>
          </a:lstStyle>
          <a:p>
            <a:pPr lvl="0"/>
            <a:r>
              <a:rPr lang="en-GB" noProof="0"/>
              <a:t>Source, comment, footnote</a:t>
            </a:r>
          </a:p>
        </p:txBody>
      </p:sp>
      <p:sp>
        <p:nvSpPr>
          <p:cNvPr id="6" name="Fußzeilenplatzhalter 5">
            <a:extLst>
              <a:ext uri="{FF2B5EF4-FFF2-40B4-BE49-F238E27FC236}">
                <a16:creationId xmlns:a16="http://schemas.microsoft.com/office/drawing/2014/main" id="{BD4929B7-F1DE-4CFF-A1DF-56D238F0322B}"/>
              </a:ext>
            </a:extLst>
          </p:cNvPr>
          <p:cNvSpPr>
            <a:spLocks noGrp="1"/>
          </p:cNvSpPr>
          <p:nvPr>
            <p:ph type="ftr" sz="quarter" idx="18"/>
          </p:nvPr>
        </p:nvSpPr>
        <p:spPr>
          <a:xfrm>
            <a:off x="893190" y="5645336"/>
            <a:ext cx="4363023" cy="208505"/>
          </a:xfrm>
        </p:spPr>
        <p:txBody>
          <a:bodyPr/>
          <a:lstStyle/>
          <a:p>
            <a:r>
              <a:rPr lang="en-US" noProof="0"/>
              <a:t>FC in the MENA region / Tunis, October 2023</a:t>
            </a:r>
            <a:endParaRPr lang="en-GB" noProof="0"/>
          </a:p>
        </p:txBody>
      </p:sp>
    </p:spTree>
    <p:extLst>
      <p:ext uri="{BB962C8B-B14F-4D97-AF65-F5344CB8AC3E}">
        <p14:creationId xmlns:p14="http://schemas.microsoft.com/office/powerpoint/2010/main" val="1951139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und Bild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4E17B-02BE-4301-8401-FDD3F1C86DC8}"/>
              </a:ext>
            </a:extLst>
          </p:cNvPr>
          <p:cNvSpPr>
            <a:spLocks noGrp="1"/>
          </p:cNvSpPr>
          <p:nvPr>
            <p:ph type="title" hasCustomPrompt="1"/>
          </p:nvPr>
        </p:nvSpPr>
        <p:spPr bwMode="gray"/>
        <p:txBody>
          <a:bodyPr/>
          <a:lstStyle/>
          <a:p>
            <a:r>
              <a:rPr lang="en-GB" noProof="0"/>
              <a:t>Headline</a:t>
            </a:r>
          </a:p>
        </p:txBody>
      </p:sp>
      <p:sp>
        <p:nvSpPr>
          <p:cNvPr id="11" name="Textplatzhalter 8">
            <a:extLst>
              <a:ext uri="{FF2B5EF4-FFF2-40B4-BE49-F238E27FC236}">
                <a16:creationId xmlns:a16="http://schemas.microsoft.com/office/drawing/2014/main" id="{81D1C562-D211-4469-8BCE-F4C9C4C9EE38}"/>
              </a:ext>
            </a:extLst>
          </p:cNvPr>
          <p:cNvSpPr>
            <a:spLocks noGrp="1"/>
          </p:cNvSpPr>
          <p:nvPr>
            <p:ph type="body" sz="quarter" idx="15" hasCustomPrompt="1"/>
          </p:nvPr>
        </p:nvSpPr>
        <p:spPr>
          <a:xfrm>
            <a:off x="360362" y="677577"/>
            <a:ext cx="10007601" cy="332901"/>
          </a:xfrm>
        </p:spPr>
        <p:txBody>
          <a:bodyPr/>
          <a:lstStyle>
            <a:lvl1pPr marL="0" indent="0">
              <a:lnSpc>
                <a:spcPct val="95000"/>
              </a:lnSpc>
              <a:spcBef>
                <a:spcPts val="0"/>
              </a:spcBef>
              <a:buNone/>
              <a:defRPr sz="1800">
                <a:solidFill>
                  <a:schemeClr val="accent3"/>
                </a:solidFill>
              </a:defRPr>
            </a:lvl1pPr>
          </a:lstStyle>
          <a:p>
            <a:pPr lvl="0"/>
            <a:r>
              <a:rPr lang="en-GB" noProof="0"/>
              <a:t>Subheading</a:t>
            </a:r>
          </a:p>
        </p:txBody>
      </p:sp>
      <p:sp>
        <p:nvSpPr>
          <p:cNvPr id="9" name="Bildplatzhalter 8" descr="Bildplatzhalter">
            <a:extLst>
              <a:ext uri="{FF2B5EF4-FFF2-40B4-BE49-F238E27FC236}">
                <a16:creationId xmlns:a16="http://schemas.microsoft.com/office/drawing/2014/main" id="{172016E4-A985-4759-B3E9-33B295AFBD38}"/>
              </a:ext>
            </a:extLst>
          </p:cNvPr>
          <p:cNvSpPr>
            <a:spLocks noGrp="1"/>
          </p:cNvSpPr>
          <p:nvPr>
            <p:ph type="pic" sz="quarter" idx="13" hasCustomPrompt="1"/>
          </p:nvPr>
        </p:nvSpPr>
        <p:spPr bwMode="gray">
          <a:xfrm>
            <a:off x="360363" y="1433513"/>
            <a:ext cx="4895850" cy="3937903"/>
          </a:xfrm>
          <a:noFill/>
        </p:spPr>
        <p:txBody>
          <a:bodyPr anchor="ctr"/>
          <a:lstStyle>
            <a:lvl1pPr marL="0" indent="0" algn="ctr">
              <a:buNone/>
              <a:defRPr/>
            </a:lvl1pPr>
          </a:lstStyle>
          <a:p>
            <a:r>
              <a:rPr lang="en-GB" noProof="0"/>
              <a:t>Click icon to add picture</a:t>
            </a:r>
          </a:p>
        </p:txBody>
      </p:sp>
      <p:sp>
        <p:nvSpPr>
          <p:cNvPr id="13" name="Textplatzhalter 10">
            <a:extLst>
              <a:ext uri="{FF2B5EF4-FFF2-40B4-BE49-F238E27FC236}">
                <a16:creationId xmlns:a16="http://schemas.microsoft.com/office/drawing/2014/main" id="{63CAAA68-A509-4AFC-977E-960A985302B7}"/>
              </a:ext>
            </a:extLst>
          </p:cNvPr>
          <p:cNvSpPr>
            <a:spLocks noGrp="1"/>
          </p:cNvSpPr>
          <p:nvPr>
            <p:ph type="body" sz="quarter" idx="16" hasCustomPrompt="1"/>
          </p:nvPr>
        </p:nvSpPr>
        <p:spPr>
          <a:xfrm>
            <a:off x="5472113" y="1396864"/>
            <a:ext cx="4895850" cy="4140335"/>
          </a:xfrm>
        </p:spPr>
        <p:txBody>
          <a:bodyPr/>
          <a:lstStyle/>
          <a:p>
            <a:pPr lvl="0"/>
            <a:r>
              <a:rPr lang="en-GB" noProof="0"/>
              <a:t>Click to add text</a:t>
            </a:r>
          </a:p>
        </p:txBody>
      </p:sp>
      <p:sp>
        <p:nvSpPr>
          <p:cNvPr id="10" name="Textplatzhalter 8">
            <a:extLst>
              <a:ext uri="{FF2B5EF4-FFF2-40B4-BE49-F238E27FC236}">
                <a16:creationId xmlns:a16="http://schemas.microsoft.com/office/drawing/2014/main" id="{30277B03-85B4-4F3B-A030-8A1FED7499E9}"/>
              </a:ext>
            </a:extLst>
          </p:cNvPr>
          <p:cNvSpPr>
            <a:spLocks noGrp="1"/>
          </p:cNvSpPr>
          <p:nvPr>
            <p:ph type="body" sz="quarter" idx="14"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en-GB" noProof="0" dirty="0"/>
              <a:t>Source, comment, footnote</a:t>
            </a:r>
          </a:p>
        </p:txBody>
      </p:sp>
      <p:sp>
        <p:nvSpPr>
          <p:cNvPr id="4" name="Datumsplatzhalter 3">
            <a:extLst>
              <a:ext uri="{FF2B5EF4-FFF2-40B4-BE49-F238E27FC236}">
                <a16:creationId xmlns:a16="http://schemas.microsoft.com/office/drawing/2014/main" id="{987659C0-57F1-461E-B55F-DA51A513350F}"/>
              </a:ext>
            </a:extLst>
          </p:cNvPr>
          <p:cNvSpPr>
            <a:spLocks noGrp="1"/>
          </p:cNvSpPr>
          <p:nvPr>
            <p:ph type="dt" sz="half" idx="17"/>
          </p:nvPr>
        </p:nvSpPr>
        <p:spPr/>
        <p:txBody>
          <a:bodyPr/>
          <a:lstStyle/>
          <a:p>
            <a:endParaRPr lang="en-GB" noProof="0"/>
          </a:p>
        </p:txBody>
      </p:sp>
      <p:sp>
        <p:nvSpPr>
          <p:cNvPr id="5" name="Fußzeilenplatzhalter 4">
            <a:extLst>
              <a:ext uri="{FF2B5EF4-FFF2-40B4-BE49-F238E27FC236}">
                <a16:creationId xmlns:a16="http://schemas.microsoft.com/office/drawing/2014/main" id="{5553C52E-CCB9-4C45-A358-E81B3B84D2A1}"/>
              </a:ext>
            </a:extLst>
          </p:cNvPr>
          <p:cNvSpPr>
            <a:spLocks noGrp="1"/>
          </p:cNvSpPr>
          <p:nvPr>
            <p:ph type="ftr" sz="quarter" idx="18"/>
          </p:nvPr>
        </p:nvSpPr>
        <p:spPr/>
        <p:txBody>
          <a:bodyPr/>
          <a:lstStyle/>
          <a:p>
            <a:r>
              <a:rPr lang="en-US" noProof="0"/>
              <a:t>FC in the MENA region / Tunis, October 2023</a:t>
            </a:r>
            <a:endParaRPr lang="en-GB" noProof="0"/>
          </a:p>
        </p:txBody>
      </p:sp>
      <p:sp>
        <p:nvSpPr>
          <p:cNvPr id="6" name="Foliennummernplatzhalter 5">
            <a:extLst>
              <a:ext uri="{FF2B5EF4-FFF2-40B4-BE49-F238E27FC236}">
                <a16:creationId xmlns:a16="http://schemas.microsoft.com/office/drawing/2014/main" id="{50A1BF01-B4FA-4FBF-AE39-E46E61146A8C}"/>
              </a:ext>
            </a:extLst>
          </p:cNvPr>
          <p:cNvSpPr>
            <a:spLocks noGrp="1"/>
          </p:cNvSpPr>
          <p:nvPr>
            <p:ph type="sldNum" sz="quarter" idx="19"/>
          </p:nvPr>
        </p:nvSpPr>
        <p:spPr/>
        <p:txBody>
          <a:bodyPr/>
          <a:lstStyle/>
          <a:p>
            <a:r>
              <a:rPr lang="en-GB" noProof="0"/>
              <a:t>Page </a:t>
            </a:r>
            <a:fld id="{5678FFC5-4430-43BC-9807-D0C6EB405569}" type="slidenum">
              <a:rPr lang="en-GB" noProof="0" smtClean="0"/>
              <a:pPr/>
              <a:t>‹#›</a:t>
            </a:fld>
            <a:endParaRPr lang="en-GB" noProof="0"/>
          </a:p>
        </p:txBody>
      </p:sp>
    </p:spTree>
    <p:extLst>
      <p:ext uri="{BB962C8B-B14F-4D97-AF65-F5344CB8AC3E}">
        <p14:creationId xmlns:p14="http://schemas.microsoft.com/office/powerpoint/2010/main" val="210048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ollbild">
    <p:spTree>
      <p:nvGrpSpPr>
        <p:cNvPr id="1" name=""/>
        <p:cNvGrpSpPr/>
        <p:nvPr/>
      </p:nvGrpSpPr>
      <p:grpSpPr>
        <a:xfrm>
          <a:off x="0" y="0"/>
          <a:ext cx="0" cy="0"/>
          <a:chOff x="0" y="0"/>
          <a:chExt cx="0" cy="0"/>
        </a:xfrm>
      </p:grpSpPr>
      <p:sp>
        <p:nvSpPr>
          <p:cNvPr id="6" name="Bildplatzhalter 8" descr="Bildplatzhalter">
            <a:extLst>
              <a:ext uri="{FF2B5EF4-FFF2-40B4-BE49-F238E27FC236}">
                <a16:creationId xmlns:a16="http://schemas.microsoft.com/office/drawing/2014/main" id="{B993F3B1-9ADE-4F4D-A2D9-D3A154B43C33}"/>
              </a:ext>
            </a:extLst>
          </p:cNvPr>
          <p:cNvSpPr>
            <a:spLocks noGrp="1"/>
          </p:cNvSpPr>
          <p:nvPr>
            <p:ph type="pic" sz="quarter" idx="13" hasCustomPrompt="1"/>
          </p:nvPr>
        </p:nvSpPr>
        <p:spPr bwMode="gray">
          <a:xfrm>
            <a:off x="0" y="0"/>
            <a:ext cx="10728325" cy="6034087"/>
          </a:xfrm>
          <a:noFill/>
        </p:spPr>
        <p:txBody>
          <a:bodyPr anchor="ctr"/>
          <a:lstStyle>
            <a:lvl1pPr marL="0" indent="0" algn="ctr">
              <a:buNone/>
              <a:defRPr/>
            </a:lvl1pPr>
          </a:lstStyle>
          <a:p>
            <a:r>
              <a:rPr lang="en-GB" noProof="0"/>
              <a:t>Click icon to add picture</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hasCustomPrompt="1"/>
          </p:nvPr>
        </p:nvSpPr>
        <p:spPr bwMode="gray"/>
        <p:txBody>
          <a:bodyPr/>
          <a:lstStyle/>
          <a:p>
            <a:r>
              <a:rPr lang="en-GB" noProof="0"/>
              <a:t>Headline</a:t>
            </a:r>
          </a:p>
        </p:txBody>
      </p:sp>
      <p:sp>
        <p:nvSpPr>
          <p:cNvPr id="9" name="Textplatzhalter 8">
            <a:extLst>
              <a:ext uri="{FF2B5EF4-FFF2-40B4-BE49-F238E27FC236}">
                <a16:creationId xmlns:a16="http://schemas.microsoft.com/office/drawing/2014/main" id="{127BBA4C-DD0E-48E0-A857-547F8DFE2A89}"/>
              </a:ext>
            </a:extLst>
          </p:cNvPr>
          <p:cNvSpPr>
            <a:spLocks noGrp="1"/>
          </p:cNvSpPr>
          <p:nvPr>
            <p:ph type="body" sz="quarter" idx="18" hasCustomPrompt="1"/>
          </p:nvPr>
        </p:nvSpPr>
        <p:spPr>
          <a:xfrm>
            <a:off x="360363" y="677577"/>
            <a:ext cx="10007600" cy="332901"/>
          </a:xfrm>
        </p:spPr>
        <p:txBody>
          <a:bodyPr/>
          <a:lstStyle>
            <a:lvl1pPr marL="0" indent="0">
              <a:lnSpc>
                <a:spcPct val="95000"/>
              </a:lnSpc>
              <a:spcBef>
                <a:spcPts val="0"/>
              </a:spcBef>
              <a:buNone/>
              <a:defRPr sz="1800">
                <a:solidFill>
                  <a:schemeClr val="accent3"/>
                </a:solidFill>
              </a:defRPr>
            </a:lvl1pPr>
          </a:lstStyle>
          <a:p>
            <a:pPr lvl="0"/>
            <a:r>
              <a:rPr lang="en-GB" noProof="0"/>
              <a:t>Subheading</a:t>
            </a:r>
          </a:p>
        </p:txBody>
      </p:sp>
    </p:spTree>
    <p:extLst>
      <p:ext uri="{BB962C8B-B14F-4D97-AF65-F5344CB8AC3E}">
        <p14:creationId xmlns:p14="http://schemas.microsoft.com/office/powerpoint/2010/main" val="24281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F1FDF-06CC-4B46-8A18-DB19993DB89F}"/>
              </a:ext>
            </a:extLst>
          </p:cNvPr>
          <p:cNvSpPr>
            <a:spLocks noGrp="1"/>
          </p:cNvSpPr>
          <p:nvPr>
            <p:ph type="title" hasCustomPrompt="1"/>
          </p:nvPr>
        </p:nvSpPr>
        <p:spPr bwMode="gray"/>
        <p:txBody>
          <a:bodyPr/>
          <a:lstStyle/>
          <a:p>
            <a:r>
              <a:rPr lang="en-GB" noProof="0"/>
              <a:t>Headline</a:t>
            </a:r>
          </a:p>
        </p:txBody>
      </p:sp>
      <p:sp>
        <p:nvSpPr>
          <p:cNvPr id="9" name="Textplatzhalter 8">
            <a:extLst>
              <a:ext uri="{FF2B5EF4-FFF2-40B4-BE49-F238E27FC236}">
                <a16:creationId xmlns:a16="http://schemas.microsoft.com/office/drawing/2014/main" id="{127BBA4C-DD0E-48E0-A857-547F8DFE2A89}"/>
              </a:ext>
            </a:extLst>
          </p:cNvPr>
          <p:cNvSpPr>
            <a:spLocks noGrp="1"/>
          </p:cNvSpPr>
          <p:nvPr>
            <p:ph type="body" sz="quarter" idx="18" hasCustomPrompt="1"/>
          </p:nvPr>
        </p:nvSpPr>
        <p:spPr>
          <a:xfrm>
            <a:off x="360363" y="677577"/>
            <a:ext cx="10007600" cy="332901"/>
          </a:xfrm>
        </p:spPr>
        <p:txBody>
          <a:bodyPr/>
          <a:lstStyle>
            <a:lvl1pPr marL="0" indent="0">
              <a:lnSpc>
                <a:spcPct val="95000"/>
              </a:lnSpc>
              <a:spcBef>
                <a:spcPts val="0"/>
              </a:spcBef>
              <a:buNone/>
              <a:defRPr sz="1800">
                <a:solidFill>
                  <a:schemeClr val="accent3"/>
                </a:solidFill>
              </a:defRPr>
            </a:lvl1pPr>
          </a:lstStyle>
          <a:p>
            <a:pPr lvl="0"/>
            <a:r>
              <a:rPr lang="en-GB" noProof="0"/>
              <a:t>Subheading</a:t>
            </a:r>
          </a:p>
        </p:txBody>
      </p:sp>
      <p:sp>
        <p:nvSpPr>
          <p:cNvPr id="6" name="Bildplatzhalter 8" descr="Bildplatzhalter">
            <a:extLst>
              <a:ext uri="{FF2B5EF4-FFF2-40B4-BE49-F238E27FC236}">
                <a16:creationId xmlns:a16="http://schemas.microsoft.com/office/drawing/2014/main" id="{B993F3B1-9ADE-4F4D-A2D9-D3A154B43C33}"/>
              </a:ext>
            </a:extLst>
          </p:cNvPr>
          <p:cNvSpPr>
            <a:spLocks noGrp="1"/>
          </p:cNvSpPr>
          <p:nvPr>
            <p:ph type="pic" sz="quarter" idx="13" hasCustomPrompt="1"/>
          </p:nvPr>
        </p:nvSpPr>
        <p:spPr bwMode="gray">
          <a:xfrm>
            <a:off x="360363" y="1433513"/>
            <a:ext cx="10007600" cy="3937903"/>
          </a:xfrm>
          <a:noFill/>
        </p:spPr>
        <p:txBody>
          <a:bodyPr anchor="ctr"/>
          <a:lstStyle>
            <a:lvl1pPr marL="0" indent="0" algn="ctr">
              <a:buNone/>
              <a:defRPr/>
            </a:lvl1pPr>
          </a:lstStyle>
          <a:p>
            <a:r>
              <a:rPr lang="en-GB" noProof="0"/>
              <a:t>Click icon to add picture</a:t>
            </a:r>
          </a:p>
        </p:txBody>
      </p:sp>
      <p:sp>
        <p:nvSpPr>
          <p:cNvPr id="8" name="Textplatzhalter 8">
            <a:extLst>
              <a:ext uri="{FF2B5EF4-FFF2-40B4-BE49-F238E27FC236}">
                <a16:creationId xmlns:a16="http://schemas.microsoft.com/office/drawing/2014/main" id="{619DCFDF-CFF3-4C8F-8041-6BB6614A15C0}"/>
              </a:ext>
            </a:extLst>
          </p:cNvPr>
          <p:cNvSpPr>
            <a:spLocks noGrp="1"/>
          </p:cNvSpPr>
          <p:nvPr>
            <p:ph type="body" sz="quarter" idx="17"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en-GB" noProof="0" dirty="0"/>
              <a:t>Source, comment, footnote</a:t>
            </a:r>
          </a:p>
        </p:txBody>
      </p:sp>
      <p:sp>
        <p:nvSpPr>
          <p:cNvPr id="3" name="Datumsplatzhalter 2">
            <a:extLst>
              <a:ext uri="{FF2B5EF4-FFF2-40B4-BE49-F238E27FC236}">
                <a16:creationId xmlns:a16="http://schemas.microsoft.com/office/drawing/2014/main" id="{0E8C05B9-9FDD-4FBA-B9C9-4A7DA59264C1}"/>
              </a:ext>
            </a:extLst>
          </p:cNvPr>
          <p:cNvSpPr>
            <a:spLocks noGrp="1"/>
          </p:cNvSpPr>
          <p:nvPr>
            <p:ph type="dt" sz="half" idx="19"/>
          </p:nvPr>
        </p:nvSpPr>
        <p:spPr/>
        <p:txBody>
          <a:bodyPr/>
          <a:lstStyle/>
          <a:p>
            <a:endParaRPr lang="en-GB" noProof="0"/>
          </a:p>
        </p:txBody>
      </p:sp>
      <p:sp>
        <p:nvSpPr>
          <p:cNvPr id="5" name="Fußzeilenplatzhalter 4">
            <a:extLst>
              <a:ext uri="{FF2B5EF4-FFF2-40B4-BE49-F238E27FC236}">
                <a16:creationId xmlns:a16="http://schemas.microsoft.com/office/drawing/2014/main" id="{2A586AE6-2D3E-46D7-BABF-A74FB6628C92}"/>
              </a:ext>
            </a:extLst>
          </p:cNvPr>
          <p:cNvSpPr>
            <a:spLocks noGrp="1"/>
          </p:cNvSpPr>
          <p:nvPr>
            <p:ph type="ftr" sz="quarter" idx="20"/>
          </p:nvPr>
        </p:nvSpPr>
        <p:spPr/>
        <p:txBody>
          <a:bodyPr/>
          <a:lstStyle/>
          <a:p>
            <a:r>
              <a:rPr lang="en-US" noProof="0"/>
              <a:t>FC in the MENA region / Tunis, October 2023</a:t>
            </a:r>
            <a:endParaRPr lang="en-GB" noProof="0"/>
          </a:p>
        </p:txBody>
      </p:sp>
      <p:sp>
        <p:nvSpPr>
          <p:cNvPr id="7" name="Foliennummernplatzhalter 6">
            <a:extLst>
              <a:ext uri="{FF2B5EF4-FFF2-40B4-BE49-F238E27FC236}">
                <a16:creationId xmlns:a16="http://schemas.microsoft.com/office/drawing/2014/main" id="{0BDA9331-FE1E-407A-A84E-CD8B01807BF2}"/>
              </a:ext>
            </a:extLst>
          </p:cNvPr>
          <p:cNvSpPr>
            <a:spLocks noGrp="1"/>
          </p:cNvSpPr>
          <p:nvPr>
            <p:ph type="sldNum" sz="quarter" idx="21"/>
          </p:nvPr>
        </p:nvSpPr>
        <p:spPr/>
        <p:txBody>
          <a:bodyPr/>
          <a:lstStyle/>
          <a:p>
            <a:r>
              <a:rPr lang="en-GB" noProof="0"/>
              <a:t>Page </a:t>
            </a:r>
            <a:fld id="{5678FFC5-4430-43BC-9807-D0C6EB405569}" type="slidenum">
              <a:rPr lang="en-GB" noProof="0" smtClean="0"/>
              <a:pPr/>
              <a:t>‹#›</a:t>
            </a:fld>
            <a:endParaRPr lang="en-GB" noProof="0"/>
          </a:p>
        </p:txBody>
      </p:sp>
    </p:spTree>
    <p:extLst>
      <p:ext uri="{BB962C8B-B14F-4D97-AF65-F5344CB8AC3E}">
        <p14:creationId xmlns:p14="http://schemas.microsoft.com/office/powerpoint/2010/main" val="393284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F1FDF-06CC-4B46-8A18-DB19993DB89F}"/>
              </a:ext>
            </a:extLst>
          </p:cNvPr>
          <p:cNvSpPr>
            <a:spLocks noGrp="1"/>
          </p:cNvSpPr>
          <p:nvPr>
            <p:ph type="title" hasCustomPrompt="1"/>
          </p:nvPr>
        </p:nvSpPr>
        <p:spPr bwMode="gray"/>
        <p:txBody>
          <a:bodyPr/>
          <a:lstStyle/>
          <a:p>
            <a:r>
              <a:rPr lang="en-GB" noProof="0"/>
              <a:t>Headline</a:t>
            </a:r>
          </a:p>
        </p:txBody>
      </p:sp>
      <p:sp>
        <p:nvSpPr>
          <p:cNvPr id="10" name="Textplatzhalter 8">
            <a:extLst>
              <a:ext uri="{FF2B5EF4-FFF2-40B4-BE49-F238E27FC236}">
                <a16:creationId xmlns:a16="http://schemas.microsoft.com/office/drawing/2014/main" id="{EBE10CD9-8859-463A-8368-BCE572843408}"/>
              </a:ext>
            </a:extLst>
          </p:cNvPr>
          <p:cNvSpPr>
            <a:spLocks noGrp="1"/>
          </p:cNvSpPr>
          <p:nvPr>
            <p:ph type="body" sz="quarter" idx="19" hasCustomPrompt="1"/>
          </p:nvPr>
        </p:nvSpPr>
        <p:spPr>
          <a:xfrm>
            <a:off x="360363" y="677577"/>
            <a:ext cx="10007600" cy="332901"/>
          </a:xfrm>
        </p:spPr>
        <p:txBody>
          <a:bodyPr/>
          <a:lstStyle>
            <a:lvl1pPr marL="0" indent="0">
              <a:lnSpc>
                <a:spcPct val="95000"/>
              </a:lnSpc>
              <a:spcBef>
                <a:spcPts val="0"/>
              </a:spcBef>
              <a:buNone/>
              <a:defRPr sz="1800">
                <a:solidFill>
                  <a:schemeClr val="accent3"/>
                </a:solidFill>
              </a:defRPr>
            </a:lvl1pPr>
          </a:lstStyle>
          <a:p>
            <a:pPr lvl="0"/>
            <a:r>
              <a:rPr lang="en-GB" noProof="0"/>
              <a:t>Subheading</a:t>
            </a:r>
          </a:p>
        </p:txBody>
      </p:sp>
      <p:sp>
        <p:nvSpPr>
          <p:cNvPr id="6" name="Bildplatzhalter 8" descr="Bildplatzhalter">
            <a:extLst>
              <a:ext uri="{FF2B5EF4-FFF2-40B4-BE49-F238E27FC236}">
                <a16:creationId xmlns:a16="http://schemas.microsoft.com/office/drawing/2014/main" id="{B993F3B1-9ADE-4F4D-A2D9-D3A154B43C33}"/>
              </a:ext>
            </a:extLst>
          </p:cNvPr>
          <p:cNvSpPr>
            <a:spLocks noGrp="1"/>
          </p:cNvSpPr>
          <p:nvPr>
            <p:ph type="pic" sz="quarter" idx="13" hasCustomPrompt="1"/>
          </p:nvPr>
        </p:nvSpPr>
        <p:spPr bwMode="gray">
          <a:xfrm>
            <a:off x="360363" y="1433513"/>
            <a:ext cx="4895850" cy="3937903"/>
          </a:xfrm>
          <a:noFill/>
        </p:spPr>
        <p:txBody>
          <a:bodyPr anchor="ctr"/>
          <a:lstStyle>
            <a:lvl1pPr marL="0" indent="0" algn="ctr">
              <a:buNone/>
              <a:defRPr/>
            </a:lvl1pPr>
          </a:lstStyle>
          <a:p>
            <a:r>
              <a:rPr lang="en-GB" noProof="0"/>
              <a:t>Click icon to add picture</a:t>
            </a:r>
          </a:p>
        </p:txBody>
      </p:sp>
      <p:sp>
        <p:nvSpPr>
          <p:cNvPr id="4" name="Bildplatzhalter 8" descr="Bildplatzhalter">
            <a:extLst>
              <a:ext uri="{FF2B5EF4-FFF2-40B4-BE49-F238E27FC236}">
                <a16:creationId xmlns:a16="http://schemas.microsoft.com/office/drawing/2014/main" id="{F7895F72-12DE-43C1-A37A-EA75A21EA4A4}"/>
              </a:ext>
            </a:extLst>
          </p:cNvPr>
          <p:cNvSpPr>
            <a:spLocks noGrp="1"/>
          </p:cNvSpPr>
          <p:nvPr>
            <p:ph type="pic" sz="quarter" idx="14" hasCustomPrompt="1"/>
          </p:nvPr>
        </p:nvSpPr>
        <p:spPr bwMode="gray">
          <a:xfrm>
            <a:off x="5472113" y="1433513"/>
            <a:ext cx="4895850" cy="3937903"/>
          </a:xfrm>
          <a:noFill/>
        </p:spPr>
        <p:txBody>
          <a:bodyPr anchor="ctr"/>
          <a:lstStyle>
            <a:lvl1pPr marL="0" indent="0" algn="ctr">
              <a:buNone/>
              <a:defRPr/>
            </a:lvl1pPr>
          </a:lstStyle>
          <a:p>
            <a:r>
              <a:rPr lang="en-GB" noProof="0"/>
              <a:t>Click icon to add picture</a:t>
            </a:r>
          </a:p>
        </p:txBody>
      </p:sp>
      <p:sp>
        <p:nvSpPr>
          <p:cNvPr id="9" name="Textplatzhalter 8">
            <a:extLst>
              <a:ext uri="{FF2B5EF4-FFF2-40B4-BE49-F238E27FC236}">
                <a16:creationId xmlns:a16="http://schemas.microsoft.com/office/drawing/2014/main" id="{0289CD2F-7262-4377-9CA8-410D53F1AA23}"/>
              </a:ext>
            </a:extLst>
          </p:cNvPr>
          <p:cNvSpPr>
            <a:spLocks noGrp="1"/>
          </p:cNvSpPr>
          <p:nvPr>
            <p:ph type="body" sz="quarter" idx="18" hasCustomPrompt="1"/>
          </p:nvPr>
        </p:nvSpPr>
        <p:spPr>
          <a:xfrm>
            <a:off x="360363" y="5409209"/>
            <a:ext cx="10007599" cy="149591"/>
          </a:xfrm>
        </p:spPr>
        <p:txBody>
          <a:bodyPr anchor="b" anchorCtr="0"/>
          <a:lstStyle>
            <a:lvl1pPr marL="0" indent="0">
              <a:lnSpc>
                <a:spcPct val="100000"/>
              </a:lnSpc>
              <a:spcBef>
                <a:spcPts val="0"/>
              </a:spcBef>
              <a:buNone/>
              <a:defRPr sz="800"/>
            </a:lvl1pPr>
          </a:lstStyle>
          <a:p>
            <a:pPr lvl="0"/>
            <a:r>
              <a:rPr lang="en-GB" noProof="0"/>
              <a:t>Source, comment, footnote</a:t>
            </a:r>
          </a:p>
        </p:txBody>
      </p:sp>
      <p:sp>
        <p:nvSpPr>
          <p:cNvPr id="3" name="Datumsplatzhalter 2">
            <a:extLst>
              <a:ext uri="{FF2B5EF4-FFF2-40B4-BE49-F238E27FC236}">
                <a16:creationId xmlns:a16="http://schemas.microsoft.com/office/drawing/2014/main" id="{C8D77371-EDD0-438E-9A74-DB696403F793}"/>
              </a:ext>
            </a:extLst>
          </p:cNvPr>
          <p:cNvSpPr>
            <a:spLocks noGrp="1"/>
          </p:cNvSpPr>
          <p:nvPr>
            <p:ph type="dt" sz="half" idx="20"/>
          </p:nvPr>
        </p:nvSpPr>
        <p:spPr/>
        <p:txBody>
          <a:bodyPr/>
          <a:lstStyle/>
          <a:p>
            <a:endParaRPr lang="en-GB" noProof="0"/>
          </a:p>
        </p:txBody>
      </p:sp>
      <p:sp>
        <p:nvSpPr>
          <p:cNvPr id="7" name="Fußzeilenplatzhalter 6">
            <a:extLst>
              <a:ext uri="{FF2B5EF4-FFF2-40B4-BE49-F238E27FC236}">
                <a16:creationId xmlns:a16="http://schemas.microsoft.com/office/drawing/2014/main" id="{0D148568-9444-4DD7-A9DD-6D6EAAEE74A5}"/>
              </a:ext>
            </a:extLst>
          </p:cNvPr>
          <p:cNvSpPr>
            <a:spLocks noGrp="1"/>
          </p:cNvSpPr>
          <p:nvPr>
            <p:ph type="ftr" sz="quarter" idx="21"/>
          </p:nvPr>
        </p:nvSpPr>
        <p:spPr/>
        <p:txBody>
          <a:bodyPr/>
          <a:lstStyle/>
          <a:p>
            <a:r>
              <a:rPr lang="en-US" noProof="0"/>
              <a:t>FC in the MENA region / Tunis, October 2023</a:t>
            </a:r>
            <a:endParaRPr lang="en-GB" noProof="0"/>
          </a:p>
        </p:txBody>
      </p:sp>
      <p:sp>
        <p:nvSpPr>
          <p:cNvPr id="8" name="Foliennummernplatzhalter 7">
            <a:extLst>
              <a:ext uri="{FF2B5EF4-FFF2-40B4-BE49-F238E27FC236}">
                <a16:creationId xmlns:a16="http://schemas.microsoft.com/office/drawing/2014/main" id="{E7F9BEED-7AA2-47F9-929E-B57BC721F010}"/>
              </a:ext>
            </a:extLst>
          </p:cNvPr>
          <p:cNvSpPr>
            <a:spLocks noGrp="1"/>
          </p:cNvSpPr>
          <p:nvPr>
            <p:ph type="sldNum" sz="quarter" idx="22"/>
          </p:nvPr>
        </p:nvSpPr>
        <p:spPr/>
        <p:txBody>
          <a:bodyPr/>
          <a:lstStyle/>
          <a:p>
            <a:r>
              <a:rPr lang="en-GB" noProof="0"/>
              <a:t>Page </a:t>
            </a:r>
            <a:fld id="{5678FFC5-4430-43BC-9807-D0C6EB405569}" type="slidenum">
              <a:rPr lang="en-GB" noProof="0" smtClean="0"/>
              <a:pPr/>
              <a:t>‹#›</a:t>
            </a:fld>
            <a:endParaRPr lang="en-GB" noProof="0"/>
          </a:p>
        </p:txBody>
      </p:sp>
    </p:spTree>
    <p:extLst>
      <p:ext uri="{BB962C8B-B14F-4D97-AF65-F5344CB8AC3E}">
        <p14:creationId xmlns:p14="http://schemas.microsoft.com/office/powerpoint/2010/main" val="106779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1AA927B-F252-4989-9C0C-AFB5E25820A1}"/>
              </a:ext>
            </a:extLst>
          </p:cNvPr>
          <p:cNvSpPr>
            <a:spLocks noGrp="1"/>
          </p:cNvSpPr>
          <p:nvPr>
            <p:ph type="title"/>
          </p:nvPr>
        </p:nvSpPr>
        <p:spPr bwMode="gray">
          <a:xfrm>
            <a:off x="360363" y="334407"/>
            <a:ext cx="10007600" cy="378381"/>
          </a:xfrm>
          <a:prstGeom prst="rect">
            <a:avLst/>
          </a:prstGeom>
        </p:spPr>
        <p:txBody>
          <a:bodyPr vert="horz" lIns="0" tIns="0" rIns="0" bIns="0" rtlCol="0" anchor="t" anchorCtr="0">
            <a:noAutofit/>
          </a:bodyPr>
          <a:lstStyle/>
          <a:p>
            <a:r>
              <a:rPr lang="en-GB" noProof="0"/>
              <a:t>Headline</a:t>
            </a:r>
          </a:p>
        </p:txBody>
      </p:sp>
      <p:sp>
        <p:nvSpPr>
          <p:cNvPr id="3" name="Textplatzhalter 2">
            <a:extLst>
              <a:ext uri="{FF2B5EF4-FFF2-40B4-BE49-F238E27FC236}">
                <a16:creationId xmlns:a16="http://schemas.microsoft.com/office/drawing/2014/main" id="{B9A95045-32A6-4026-8795-9B9110869B04}"/>
              </a:ext>
            </a:extLst>
          </p:cNvPr>
          <p:cNvSpPr>
            <a:spLocks noGrp="1"/>
          </p:cNvSpPr>
          <p:nvPr>
            <p:ph type="body" idx="1"/>
          </p:nvPr>
        </p:nvSpPr>
        <p:spPr bwMode="gray">
          <a:xfrm>
            <a:off x="360363" y="1396864"/>
            <a:ext cx="10007600" cy="4136268"/>
          </a:xfrm>
          <a:prstGeom prst="rect">
            <a:avLst/>
          </a:prstGeom>
        </p:spPr>
        <p:txBody>
          <a:bodyPr vert="horz" lIns="0" tIns="0" rIns="0" bIns="0" rtlCol="0" anchor="t" anchorCtr="0">
            <a:noAutofit/>
          </a:bodyPr>
          <a:lstStyle/>
          <a:p>
            <a:pPr lvl="0"/>
            <a:r>
              <a:rPr lang="en-GB" noProof="0" dirty="0"/>
              <a:t>Click to edit Master title style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ußzeilenplatzhalter 4">
            <a:extLst>
              <a:ext uri="{FF2B5EF4-FFF2-40B4-BE49-F238E27FC236}">
                <a16:creationId xmlns:a16="http://schemas.microsoft.com/office/drawing/2014/main" id="{8FD40614-4F92-4280-8AF1-FC5A0891438D}"/>
              </a:ext>
            </a:extLst>
          </p:cNvPr>
          <p:cNvSpPr>
            <a:spLocks noGrp="1"/>
          </p:cNvSpPr>
          <p:nvPr>
            <p:ph type="ftr" sz="quarter" idx="3"/>
          </p:nvPr>
        </p:nvSpPr>
        <p:spPr bwMode="gray">
          <a:xfrm>
            <a:off x="893190" y="5645336"/>
            <a:ext cx="8647437" cy="208505"/>
          </a:xfrm>
          <a:prstGeom prst="rect">
            <a:avLst/>
          </a:prstGeom>
        </p:spPr>
        <p:txBody>
          <a:bodyPr vert="horz" lIns="0" tIns="0" rIns="0" bIns="0" rtlCol="0" anchor="b" anchorCtr="0">
            <a:noAutofit/>
          </a:bodyPr>
          <a:lstStyle>
            <a:lvl1pPr algn="l">
              <a:lnSpc>
                <a:spcPct val="100000"/>
              </a:lnSpc>
              <a:defRPr sz="700">
                <a:solidFill>
                  <a:schemeClr val="tx1"/>
                </a:solidFill>
              </a:defRPr>
            </a:lvl1pPr>
          </a:lstStyle>
          <a:p>
            <a:r>
              <a:rPr lang="en-US" noProof="0"/>
              <a:t>FC in the MENA region / Tunis, October 2023</a:t>
            </a:r>
            <a:endParaRPr lang="en-GB" noProof="0"/>
          </a:p>
        </p:txBody>
      </p:sp>
      <p:sp>
        <p:nvSpPr>
          <p:cNvPr id="4" name="Datumsplatzhalter 3">
            <a:extLst>
              <a:ext uri="{FF2B5EF4-FFF2-40B4-BE49-F238E27FC236}">
                <a16:creationId xmlns:a16="http://schemas.microsoft.com/office/drawing/2014/main" id="{27D0565C-15B7-439D-9819-AA6B975B4033}"/>
              </a:ext>
            </a:extLst>
          </p:cNvPr>
          <p:cNvSpPr>
            <a:spLocks noGrp="1"/>
          </p:cNvSpPr>
          <p:nvPr>
            <p:ph type="dt" sz="half" idx="2"/>
          </p:nvPr>
        </p:nvSpPr>
        <p:spPr bwMode="gray">
          <a:xfrm>
            <a:off x="8772277" y="5645336"/>
            <a:ext cx="768350" cy="208505"/>
          </a:xfrm>
          <a:prstGeom prst="rect">
            <a:avLst/>
          </a:prstGeom>
        </p:spPr>
        <p:txBody>
          <a:bodyPr vert="horz" wrap="none" lIns="0" tIns="0" rIns="0" bIns="0" rtlCol="0" anchor="b" anchorCtr="0">
            <a:noAutofit/>
          </a:bodyPr>
          <a:lstStyle>
            <a:lvl1pPr algn="r">
              <a:lnSpc>
                <a:spcPct val="100000"/>
              </a:lnSpc>
              <a:defRPr sz="700">
                <a:solidFill>
                  <a:schemeClr val="tx1"/>
                </a:solidFill>
              </a:defRPr>
            </a:lvl1pPr>
          </a:lstStyle>
          <a:p>
            <a:endParaRPr lang="en-GB" noProof="0"/>
          </a:p>
        </p:txBody>
      </p:sp>
      <p:sp>
        <p:nvSpPr>
          <p:cNvPr id="6" name="Foliennummernplatzhalter 5">
            <a:extLst>
              <a:ext uri="{FF2B5EF4-FFF2-40B4-BE49-F238E27FC236}">
                <a16:creationId xmlns:a16="http://schemas.microsoft.com/office/drawing/2014/main" id="{060930E1-56A8-42B6-A6E6-0A1B3A49B13D}"/>
              </a:ext>
            </a:extLst>
          </p:cNvPr>
          <p:cNvSpPr>
            <a:spLocks noGrp="1"/>
          </p:cNvSpPr>
          <p:nvPr>
            <p:ph type="sldNum" sz="quarter" idx="4"/>
          </p:nvPr>
        </p:nvSpPr>
        <p:spPr bwMode="gray">
          <a:xfrm>
            <a:off x="9599613" y="5645336"/>
            <a:ext cx="768350" cy="208505"/>
          </a:xfrm>
          <a:prstGeom prst="rect">
            <a:avLst/>
          </a:prstGeom>
        </p:spPr>
        <p:txBody>
          <a:bodyPr vert="horz" lIns="0" tIns="0" rIns="0" bIns="0" rtlCol="0" anchor="b" anchorCtr="0">
            <a:noAutofit/>
          </a:bodyPr>
          <a:lstStyle>
            <a:lvl1pPr algn="r">
              <a:lnSpc>
                <a:spcPct val="100000"/>
              </a:lnSpc>
              <a:defRPr sz="700">
                <a:solidFill>
                  <a:schemeClr val="tx1"/>
                </a:solidFill>
              </a:defRPr>
            </a:lvl1pPr>
          </a:lstStyle>
          <a:p>
            <a:r>
              <a:rPr lang="en-GB" noProof="0"/>
              <a:t>Page </a:t>
            </a:r>
            <a:fld id="{5678FFC5-4430-43BC-9807-D0C6EB405569}" type="slidenum">
              <a:rPr lang="en-GB" noProof="0" smtClean="0"/>
              <a:pPr/>
              <a:t>‹#›</a:t>
            </a:fld>
            <a:endParaRPr lang="en-GB" noProof="0"/>
          </a:p>
        </p:txBody>
      </p:sp>
      <p:pic>
        <p:nvPicPr>
          <p:cNvPr id="14" name="Grafik 13" descr="Logo KfW">
            <a:extLst>
              <a:ext uri="{FF2B5EF4-FFF2-40B4-BE49-F238E27FC236}">
                <a16:creationId xmlns:a16="http://schemas.microsoft.com/office/drawing/2014/main" id="{3BCD73DB-94C3-4608-8027-A1C9567CD82F}"/>
              </a:ext>
              <a:ext uri="{C183D7F6-B498-43B3-948B-1728B52AA6E4}">
                <adec:decorative xmlns:adec="http://schemas.microsoft.com/office/drawing/2017/decorative" val="0"/>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bwMode="gray">
          <a:xfrm>
            <a:off x="361276" y="5695189"/>
            <a:ext cx="399600" cy="139000"/>
          </a:xfrm>
          <a:prstGeom prst="rect">
            <a:avLst/>
          </a:prstGeom>
        </p:spPr>
      </p:pic>
    </p:spTree>
    <p:extLst>
      <p:ext uri="{BB962C8B-B14F-4D97-AF65-F5344CB8AC3E}">
        <p14:creationId xmlns:p14="http://schemas.microsoft.com/office/powerpoint/2010/main" val="3450017880"/>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2" r:id="rId4"/>
    <p:sldLayoutId id="2147483657" r:id="rId5"/>
    <p:sldLayoutId id="2147483658" r:id="rId6"/>
    <p:sldLayoutId id="2147483683" r:id="rId7"/>
    <p:sldLayoutId id="2147483660" r:id="rId8"/>
    <p:sldLayoutId id="2147483662" r:id="rId9"/>
    <p:sldLayoutId id="2147483654" r:id="rId10"/>
    <p:sldLayoutId id="2147483680" r:id="rId11"/>
    <p:sldLayoutId id="2147483681" r:id="rId12"/>
    <p:sldLayoutId id="2147483668" r:id="rId13"/>
    <p:sldLayoutId id="2147483669" r:id="rId14"/>
    <p:sldLayoutId id="2147483686" r:id="rId15"/>
    <p:sldLayoutId id="2147483670" r:id="rId16"/>
    <p:sldLayoutId id="2147483674" r:id="rId17"/>
    <p:sldLayoutId id="2147483687" r:id="rId18"/>
    <p:sldLayoutId id="2147483675" r:id="rId19"/>
    <p:sldLayoutId id="2147483688" r:id="rId20"/>
    <p:sldLayoutId id="2147483676" r:id="rId21"/>
    <p:sldLayoutId id="2147483666" r:id="rId22"/>
    <p:sldLayoutId id="2147483684" r:id="rId23"/>
    <p:sldLayoutId id="2147483679" r:id="rId24"/>
    <p:sldLayoutId id="2147483685" r:id="rId25"/>
    <p:sldLayoutId id="2147483664" r:id="rId26"/>
    <p:sldLayoutId id="2147483689" r:id="rId27"/>
  </p:sldLayoutIdLst>
  <p:hf hdr="0" dt="0"/>
  <p:txStyles>
    <p:titleStyle>
      <a:lvl1pPr marL="0" indent="0" algn="l" defTabSz="914400" rtl="0" eaLnBrk="1" latinLnBrk="0" hangingPunct="1">
        <a:lnSpc>
          <a:spcPct val="95000"/>
        </a:lnSpc>
        <a:spcBef>
          <a:spcPct val="0"/>
        </a:spcBef>
        <a:buNone/>
        <a:defRPr sz="2400" b="1" kern="1200">
          <a:solidFill>
            <a:schemeClr val="accent1"/>
          </a:solidFill>
          <a:latin typeface="+mj-lt"/>
          <a:ea typeface="+mj-ea"/>
          <a:cs typeface="+mj-cs"/>
        </a:defRPr>
      </a:lvl1pPr>
    </p:titleStyle>
    <p:bodyStyle>
      <a:lvl1pPr marL="180975" indent="-180975" algn="l" defTabSz="914400" rtl="0" eaLnBrk="1" latinLnBrk="0" hangingPunct="1">
        <a:lnSpc>
          <a:spcPct val="100000"/>
        </a:lnSpc>
        <a:spcBef>
          <a:spcPts val="500"/>
        </a:spcBef>
        <a:buSzPct val="110000"/>
        <a:buFont typeface="Arial" panose="020B0604020202020204" pitchFamily="34" charset="0"/>
        <a:buChar char="•"/>
        <a:defRPr sz="1400" kern="1200">
          <a:solidFill>
            <a:schemeClr val="tx1"/>
          </a:solidFill>
          <a:latin typeface="+mn-lt"/>
          <a:ea typeface="+mn-ea"/>
          <a:cs typeface="+mn-cs"/>
        </a:defRPr>
      </a:lvl1pPr>
      <a:lvl2pPr marL="358775" indent="-176213" algn="l" defTabSz="914400" rtl="0" eaLnBrk="1" latinLnBrk="0" hangingPunct="1">
        <a:lnSpc>
          <a:spcPct val="100000"/>
        </a:lnSpc>
        <a:spcBef>
          <a:spcPts val="500"/>
        </a:spcBef>
        <a:buSzPct val="110000"/>
        <a:buFont typeface="Arial" panose="020B0604020202020204" pitchFamily="34" charset="0"/>
        <a:buChar char="•"/>
        <a:tabLst/>
        <a:defRPr sz="1400" kern="1200">
          <a:solidFill>
            <a:schemeClr val="tx1"/>
          </a:solidFill>
          <a:latin typeface="+mn-lt"/>
          <a:ea typeface="+mn-ea"/>
          <a:cs typeface="+mn-cs"/>
        </a:defRPr>
      </a:lvl2pPr>
      <a:lvl3pPr marL="541338" indent="-182563" algn="l" defTabSz="914400" rtl="0" eaLnBrk="1" latinLnBrk="0" hangingPunct="1">
        <a:lnSpc>
          <a:spcPct val="100000"/>
        </a:lnSpc>
        <a:spcBef>
          <a:spcPts val="500"/>
        </a:spcBef>
        <a:buSzPct val="110000"/>
        <a:buFont typeface="Arial" panose="020B0604020202020204" pitchFamily="34" charset="0"/>
        <a:buChar char="•"/>
        <a:defRPr sz="1400" kern="1200">
          <a:solidFill>
            <a:schemeClr val="tx1"/>
          </a:solidFill>
          <a:latin typeface="+mn-lt"/>
          <a:ea typeface="+mn-ea"/>
          <a:cs typeface="+mn-cs"/>
        </a:defRPr>
      </a:lvl3pPr>
      <a:lvl4pPr marL="715963" indent="-174625" algn="l" defTabSz="914400" rtl="0" eaLnBrk="1" latinLnBrk="0" hangingPunct="1">
        <a:lnSpc>
          <a:spcPct val="100000"/>
        </a:lnSpc>
        <a:spcBef>
          <a:spcPts val="500"/>
        </a:spcBef>
        <a:buSzPct val="110000"/>
        <a:buFont typeface="Arial" panose="020B0604020202020204" pitchFamily="34" charset="0"/>
        <a:buChar char="•"/>
        <a:defRPr sz="1400" kern="1200">
          <a:solidFill>
            <a:schemeClr val="tx1"/>
          </a:solidFill>
          <a:latin typeface="+mn-lt"/>
          <a:ea typeface="+mn-ea"/>
          <a:cs typeface="+mn-cs"/>
        </a:defRPr>
      </a:lvl4pPr>
      <a:lvl5pPr marL="898525" indent="-182563" algn="l" defTabSz="914400" rtl="0" eaLnBrk="1" latinLnBrk="0" hangingPunct="1">
        <a:lnSpc>
          <a:spcPct val="100000"/>
        </a:lnSpc>
        <a:spcBef>
          <a:spcPts val="500"/>
        </a:spcBef>
        <a:buSzPct val="11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11" userDrawn="1">
          <p15:clr>
            <a:srgbClr val="F26B43"/>
          </p15:clr>
        </p15:guide>
        <p15:guide id="2" pos="3447" userDrawn="1">
          <p15:clr>
            <a:srgbClr val="F26B43"/>
          </p15:clr>
        </p15:guide>
        <p15:guide id="3" pos="4921" userDrawn="1">
          <p15:clr>
            <a:srgbClr val="F26B43"/>
          </p15:clr>
        </p15:guide>
        <p15:guide id="4" pos="5057" userDrawn="1">
          <p15:clr>
            <a:srgbClr val="F26B43"/>
          </p15:clr>
        </p15:guide>
        <p15:guide id="5" pos="1701" userDrawn="1">
          <p15:clr>
            <a:srgbClr val="F26B43"/>
          </p15:clr>
        </p15:guide>
        <p15:guide id="6" pos="1837" userDrawn="1">
          <p15:clr>
            <a:srgbClr val="F26B43"/>
          </p15:clr>
        </p15:guide>
        <p15:guide id="7" pos="227" userDrawn="1">
          <p15:clr>
            <a:srgbClr val="F26B43"/>
          </p15:clr>
        </p15:guide>
        <p15:guide id="8" pos="6531" userDrawn="1">
          <p15:clr>
            <a:srgbClr val="F26B43"/>
          </p15:clr>
        </p15:guide>
        <p15:guide id="9" orient="horz" pos="903" userDrawn="1">
          <p15:clr>
            <a:srgbClr val="F26B43"/>
          </p15:clr>
        </p15:guide>
        <p15:guide id="10" orient="horz" pos="222" userDrawn="1">
          <p15:clr>
            <a:srgbClr val="F26B43"/>
          </p15:clr>
        </p15:guide>
        <p15:guide id="11" orient="horz" pos="34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38.png"/><Relationship Id="rId1" Type="http://schemas.openxmlformats.org/officeDocument/2006/relationships/slideLayout" Target="../slideLayouts/slideLayout1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5.png"/><Relationship Id="rId18" Type="http://schemas.openxmlformats.org/officeDocument/2006/relationships/image" Target="../media/image34.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3.png"/><Relationship Id="rId2" Type="http://schemas.openxmlformats.org/officeDocument/2006/relationships/notesSlide" Target="../notesSlides/notesSlide4.xml"/><Relationship Id="rId16" Type="http://schemas.openxmlformats.org/officeDocument/2006/relationships/image" Target="../media/image32.svg"/><Relationship Id="rId1" Type="http://schemas.openxmlformats.org/officeDocument/2006/relationships/slideLayout" Target="../slideLayouts/slideLayout3.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1.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7.svg"/><Relationship Id="rId5" Type="http://schemas.openxmlformats.org/officeDocument/2006/relationships/image" Target="../media/image3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sv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41.pn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7.sv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7BD040-26A0-44E9-B40A-CE1AD5102A81}"/>
              </a:ext>
            </a:extLst>
          </p:cNvPr>
          <p:cNvSpPr>
            <a:spLocks noGrp="1"/>
          </p:cNvSpPr>
          <p:nvPr>
            <p:ph type="ctrTitle"/>
          </p:nvPr>
        </p:nvSpPr>
        <p:spPr/>
        <p:txBody>
          <a:bodyPr/>
          <a:lstStyle/>
          <a:p>
            <a:r>
              <a:rPr lang="en-GB" sz="2800" dirty="0"/>
              <a:t>German Financial Cooperation</a:t>
            </a:r>
            <a:br>
              <a:rPr lang="en-GB" sz="2800" dirty="0"/>
            </a:br>
            <a:r>
              <a:rPr lang="en-GB" sz="2800" dirty="0"/>
              <a:t>in the MENA region</a:t>
            </a:r>
            <a:br>
              <a:rPr lang="en-GB" dirty="0"/>
            </a:br>
            <a:r>
              <a:rPr lang="en-GB" sz="2000" b="0" dirty="0">
                <a:solidFill>
                  <a:schemeClr val="accent3"/>
                </a:solidFill>
              </a:rPr>
              <a:t>7th INTERNATIONAL MENA GUARANTEE CONFERENCE</a:t>
            </a:r>
            <a:endParaRPr lang="en-GB" b="0" dirty="0">
              <a:solidFill>
                <a:schemeClr val="accent3"/>
              </a:solidFill>
            </a:endParaRPr>
          </a:p>
        </p:txBody>
      </p:sp>
      <p:sp>
        <p:nvSpPr>
          <p:cNvPr id="3" name="Untertitel 5">
            <a:extLst>
              <a:ext uri="{FF2B5EF4-FFF2-40B4-BE49-F238E27FC236}">
                <a16:creationId xmlns:a16="http://schemas.microsoft.com/office/drawing/2014/main" id="{C14D8864-4BA2-44EE-A7A0-55EC65459441}"/>
              </a:ext>
            </a:extLst>
          </p:cNvPr>
          <p:cNvSpPr>
            <a:spLocks noGrp="1"/>
          </p:cNvSpPr>
          <p:nvPr>
            <p:ph type="subTitle" idx="1"/>
          </p:nvPr>
        </p:nvSpPr>
        <p:spPr>
          <a:xfrm>
            <a:off x="344488" y="4236346"/>
            <a:ext cx="4500562" cy="652906"/>
          </a:xfrm>
        </p:spPr>
        <p:txBody>
          <a:bodyPr/>
          <a:lstStyle/>
          <a:p>
            <a:r>
              <a:rPr lang="en-US" dirty="0"/>
              <a:t>Session 4: Securing Guarantee for Clean, Eco-friendly and Green Finance</a:t>
            </a:r>
          </a:p>
          <a:p>
            <a:endParaRPr lang="en-US" dirty="0"/>
          </a:p>
          <a:p>
            <a:r>
              <a:rPr lang="en-US" dirty="0"/>
              <a:t>Sandra </a:t>
            </a:r>
            <a:r>
              <a:rPr lang="en-US" dirty="0" err="1"/>
              <a:t>Rohleder</a:t>
            </a:r>
            <a:endParaRPr lang="de-DE" dirty="0"/>
          </a:p>
        </p:txBody>
      </p:sp>
    </p:spTree>
    <p:extLst>
      <p:ext uri="{BB962C8B-B14F-4D97-AF65-F5344CB8AC3E}">
        <p14:creationId xmlns:p14="http://schemas.microsoft.com/office/powerpoint/2010/main" val="645001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BEEF4-F960-6E0E-1897-64894DE74D66}"/>
              </a:ext>
            </a:extLst>
          </p:cNvPr>
          <p:cNvSpPr>
            <a:spLocks noGrp="1"/>
          </p:cNvSpPr>
          <p:nvPr>
            <p:ph type="title"/>
          </p:nvPr>
        </p:nvSpPr>
        <p:spPr/>
        <p:txBody>
          <a:bodyPr/>
          <a:lstStyle/>
          <a:p>
            <a:r>
              <a:rPr lang="en-GB" dirty="0"/>
              <a:t>Trust in and reputation of Credit Guarantee Facilities</a:t>
            </a:r>
          </a:p>
        </p:txBody>
      </p:sp>
      <p:sp>
        <p:nvSpPr>
          <p:cNvPr id="3" name="Textplatzhalter 2">
            <a:extLst>
              <a:ext uri="{FF2B5EF4-FFF2-40B4-BE49-F238E27FC236}">
                <a16:creationId xmlns:a16="http://schemas.microsoft.com/office/drawing/2014/main" id="{2F166CC0-3966-07C4-CEF1-66289989DC1F}"/>
              </a:ext>
            </a:extLst>
          </p:cNvPr>
          <p:cNvSpPr>
            <a:spLocks noGrp="1"/>
          </p:cNvSpPr>
          <p:nvPr>
            <p:ph type="body" sz="quarter" idx="14"/>
          </p:nvPr>
        </p:nvSpPr>
        <p:spPr>
          <a:xfrm>
            <a:off x="397122" y="677577"/>
            <a:ext cx="10007600" cy="332901"/>
          </a:xfrm>
        </p:spPr>
        <p:txBody>
          <a:bodyPr/>
          <a:lstStyle/>
          <a:p>
            <a:r>
              <a:rPr lang="en-GB" dirty="0"/>
              <a:t>Multidimensional Process</a:t>
            </a:r>
          </a:p>
        </p:txBody>
      </p:sp>
      <p:sp>
        <p:nvSpPr>
          <p:cNvPr id="4" name="Textplatzhalter 3">
            <a:extLst>
              <a:ext uri="{FF2B5EF4-FFF2-40B4-BE49-F238E27FC236}">
                <a16:creationId xmlns:a16="http://schemas.microsoft.com/office/drawing/2014/main" id="{DB0508CB-B0A7-8745-B1C4-86E0C65ABBF2}"/>
              </a:ext>
            </a:extLst>
          </p:cNvPr>
          <p:cNvSpPr>
            <a:spLocks noGrp="1"/>
          </p:cNvSpPr>
          <p:nvPr>
            <p:ph type="body" sz="quarter" idx="15"/>
          </p:nvPr>
        </p:nvSpPr>
        <p:spPr/>
        <p:txBody>
          <a:bodyPr/>
          <a:lstStyle/>
          <a:p>
            <a:pPr>
              <a:buBlip>
                <a:blip r:embed="rId3"/>
              </a:buBlip>
            </a:pPr>
            <a:r>
              <a:rPr lang="en-GB" dirty="0"/>
              <a:t>Building of trust and reputation over time is vital:</a:t>
            </a:r>
          </a:p>
          <a:p>
            <a:pPr lvl="2"/>
            <a:r>
              <a:rPr lang="en-GB" dirty="0"/>
              <a:t>Establishment of the CGF within the country specific context as a long-term partner</a:t>
            </a:r>
          </a:p>
          <a:p>
            <a:pPr lvl="2"/>
            <a:r>
              <a:rPr lang="en-GB" dirty="0"/>
              <a:t>Recognition or Perception of CGF as an institutionalized partner</a:t>
            </a:r>
          </a:p>
          <a:p>
            <a:pPr lvl="2"/>
            <a:r>
              <a:rPr lang="en-GB" dirty="0"/>
              <a:t>Good practice including reliability and efficiency criteria (reliable and swift banking process)</a:t>
            </a:r>
          </a:p>
          <a:p>
            <a:pPr lvl="2">
              <a:buFont typeface="Wingdings" panose="05000000000000000000" pitchFamily="2" charset="2"/>
              <a:buChar char="Ø"/>
            </a:pPr>
            <a:endParaRPr lang="en-GB" dirty="0"/>
          </a:p>
          <a:p>
            <a:pPr>
              <a:buBlip>
                <a:blip r:embed="rId3"/>
              </a:buBlip>
            </a:pPr>
            <a:r>
              <a:rPr lang="en-GB" dirty="0"/>
              <a:t>Process is multidimensional:  cooperation with multiple actors, partnerships of the CGF with other sectoral actors and product development </a:t>
            </a:r>
          </a:p>
          <a:p>
            <a:pPr marL="182562" lvl="1" indent="0">
              <a:buNone/>
            </a:pPr>
            <a:endParaRPr lang="en-GB" dirty="0"/>
          </a:p>
          <a:p>
            <a:pPr>
              <a:buBlip>
                <a:blip r:embed="rId3"/>
              </a:buBlip>
            </a:pPr>
            <a:r>
              <a:rPr lang="en-GB" dirty="0"/>
              <a:t>Ensures overall advancement of the financial sector and ensuring guarantee mechanism availability for SMEs</a:t>
            </a:r>
          </a:p>
          <a:p>
            <a:pPr marL="0" indent="0">
              <a:buNone/>
            </a:pPr>
            <a:endParaRPr lang="en-GB" dirty="0"/>
          </a:p>
          <a:p>
            <a:pPr marL="0" indent="0">
              <a:buNone/>
            </a:pPr>
            <a:endParaRPr lang="en-GB" dirty="0"/>
          </a:p>
          <a:p>
            <a:pPr marL="0" indent="0">
              <a:buNone/>
            </a:pPr>
            <a:r>
              <a:rPr lang="en-GB" dirty="0"/>
              <a:t>Accompanying measures/Technical Assistance is important  that includes </a:t>
            </a:r>
          </a:p>
          <a:p>
            <a:pPr lvl="1"/>
            <a:r>
              <a:rPr lang="en-GB" dirty="0"/>
              <a:t>capacity building (</a:t>
            </a:r>
            <a:r>
              <a:rPr lang="en-US" dirty="0"/>
              <a:t>introduction of policies and procedures and adjustments)</a:t>
            </a:r>
            <a:endParaRPr lang="en-GB" dirty="0"/>
          </a:p>
          <a:p>
            <a:pPr lvl="1"/>
            <a:r>
              <a:rPr lang="en-US" dirty="0"/>
              <a:t>support concerning the operationalization of the CGF (establishing adequate reporting standards, guarantee utilization etc.)</a:t>
            </a:r>
          </a:p>
          <a:p>
            <a:endParaRPr lang="en-GB" dirty="0"/>
          </a:p>
          <a:p>
            <a:pPr marL="290512" indent="-285750"/>
            <a:endParaRPr lang="en-GB" dirty="0"/>
          </a:p>
          <a:p>
            <a:pPr lvl="1">
              <a:buFont typeface="Wingdings" panose="05000000000000000000" pitchFamily="2" charset="2"/>
              <a:buChar char="Ø"/>
            </a:pPr>
            <a:endParaRPr lang="en-GB" dirty="0"/>
          </a:p>
          <a:p>
            <a:pPr lvl="1">
              <a:buFont typeface="Wingdings" panose="05000000000000000000" pitchFamily="2" charset="2"/>
              <a:buChar char="Ø"/>
            </a:pPr>
            <a:endParaRPr lang="en-GB" dirty="0"/>
          </a:p>
        </p:txBody>
      </p:sp>
      <p:sp>
        <p:nvSpPr>
          <p:cNvPr id="5" name="Textplatzhalter 4">
            <a:extLst>
              <a:ext uri="{FF2B5EF4-FFF2-40B4-BE49-F238E27FC236}">
                <a16:creationId xmlns:a16="http://schemas.microsoft.com/office/drawing/2014/main" id="{F3353FF4-E893-A5A0-4EFC-A1578B0F4E00}"/>
              </a:ext>
            </a:extLst>
          </p:cNvPr>
          <p:cNvSpPr>
            <a:spLocks noGrp="1"/>
          </p:cNvSpPr>
          <p:nvPr>
            <p:ph type="body" sz="quarter" idx="13"/>
          </p:nvPr>
        </p:nvSpPr>
        <p:spPr/>
        <p:txBody>
          <a:bodyPr/>
          <a:lstStyle/>
          <a:p>
            <a:endParaRPr lang="en-GB"/>
          </a:p>
        </p:txBody>
      </p:sp>
      <p:sp>
        <p:nvSpPr>
          <p:cNvPr id="6" name="Fußzeilenplatzhalter 5">
            <a:extLst>
              <a:ext uri="{FF2B5EF4-FFF2-40B4-BE49-F238E27FC236}">
                <a16:creationId xmlns:a16="http://schemas.microsoft.com/office/drawing/2014/main" id="{745DAE7F-B930-40FA-8FD8-8CFF2FEC94DD}"/>
              </a:ext>
            </a:extLst>
          </p:cNvPr>
          <p:cNvSpPr>
            <a:spLocks noGrp="1"/>
          </p:cNvSpPr>
          <p:nvPr>
            <p:ph type="ftr" sz="quarter" idx="17"/>
          </p:nvPr>
        </p:nvSpPr>
        <p:spPr/>
        <p:txBody>
          <a:bodyPr/>
          <a:lstStyle/>
          <a:p>
            <a:r>
              <a:rPr lang="en-US" noProof="0"/>
              <a:t>FC in the MENA region / Tunis, October 2023</a:t>
            </a:r>
            <a:endParaRPr lang="en-GB" noProof="0"/>
          </a:p>
        </p:txBody>
      </p:sp>
      <p:sp>
        <p:nvSpPr>
          <p:cNvPr id="7" name="Foliennummernplatzhalter 6">
            <a:extLst>
              <a:ext uri="{FF2B5EF4-FFF2-40B4-BE49-F238E27FC236}">
                <a16:creationId xmlns:a16="http://schemas.microsoft.com/office/drawing/2014/main" id="{9B9CD055-995D-EFC5-7504-82968E0B4A1B}"/>
              </a:ext>
            </a:extLst>
          </p:cNvPr>
          <p:cNvSpPr>
            <a:spLocks noGrp="1"/>
          </p:cNvSpPr>
          <p:nvPr>
            <p:ph type="sldNum" sz="quarter" idx="18"/>
          </p:nvPr>
        </p:nvSpPr>
        <p:spPr/>
        <p:txBody>
          <a:bodyPr/>
          <a:lstStyle/>
          <a:p>
            <a:r>
              <a:rPr lang="en-GB" noProof="0"/>
              <a:t>Page </a:t>
            </a:r>
            <a:fld id="{5678FFC5-4430-43BC-9807-D0C6EB405569}" type="slidenum">
              <a:rPr lang="en-GB" noProof="0" smtClean="0"/>
              <a:pPr/>
              <a:t>10</a:t>
            </a:fld>
            <a:endParaRPr lang="en-GB" noProof="0"/>
          </a:p>
        </p:txBody>
      </p:sp>
      <p:sp>
        <p:nvSpPr>
          <p:cNvPr id="15" name="Oval 14">
            <a:extLst>
              <a:ext uri="{FF2B5EF4-FFF2-40B4-BE49-F238E27FC236}">
                <a16:creationId xmlns:a16="http://schemas.microsoft.com/office/drawing/2014/main" id="{D7E746B3-78E5-4881-BD06-443CDF74D9CB}"/>
              </a:ext>
            </a:extLst>
          </p:cNvPr>
          <p:cNvSpPr/>
          <p:nvPr/>
        </p:nvSpPr>
        <p:spPr>
          <a:xfrm>
            <a:off x="9900666" y="103673"/>
            <a:ext cx="665660" cy="665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ctr">
              <a:buSzPct val="110000"/>
            </a:pPr>
            <a:r>
              <a:rPr lang="de-DE" sz="1600" b="1" dirty="0"/>
              <a:t>3</a:t>
            </a:r>
          </a:p>
        </p:txBody>
      </p:sp>
      <p:pic>
        <p:nvPicPr>
          <p:cNvPr id="17" name="Picture 16" descr="A green and black arrows&#10;&#10;Description automatically generated">
            <a:extLst>
              <a:ext uri="{FF2B5EF4-FFF2-40B4-BE49-F238E27FC236}">
                <a16:creationId xmlns:a16="http://schemas.microsoft.com/office/drawing/2014/main" id="{645F411B-458A-4FB0-A64F-D84E34C061C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646" b="98262" l="33916" r="97685">
                        <a14:foregroundMark x1="42371" y1="94104" x2="42371" y2="94104"/>
                        <a14:foregroundMark x1="37648" y1="98337" x2="57770" y2="44898"/>
                        <a14:foregroundMark x1="57770" y1="44898" x2="57770" y2="43915"/>
                        <a14:foregroundMark x1="42702" y1="3326" x2="42702" y2="3326"/>
                        <a14:foregroundMark x1="42702" y1="3326" x2="42702" y2="3326"/>
                        <a14:foregroundMark x1="35380" y1="2646" x2="35380" y2="2646"/>
                        <a14:foregroundMark x1="34436" y1="94633" x2="33963" y2="95389"/>
                        <a14:foregroundMark x1="73122" y1="94255" x2="89844" y2="54346"/>
                        <a14:foregroundMark x1="89844" y1="54346" x2="80208" y2="17309"/>
                        <a14:foregroundMark x1="80208" y1="17309" x2="76098" y2="12169"/>
                        <a14:foregroundMark x1="97685" y1="51701" x2="97685" y2="51701"/>
                      </a14:backgroundRemoval>
                    </a14:imgEffect>
                  </a14:imgLayer>
                </a14:imgProps>
              </a:ext>
              <a:ext uri="{28A0092B-C50C-407E-A947-70E740481C1C}">
                <a14:useLocalDpi xmlns:a14="http://schemas.microsoft.com/office/drawing/2010/main" val="0"/>
              </a:ext>
            </a:extLst>
          </a:blip>
          <a:srcRect l="33707"/>
          <a:stretch/>
        </p:blipFill>
        <p:spPr>
          <a:xfrm rot="5400000">
            <a:off x="752723" y="3879157"/>
            <a:ext cx="458307" cy="432048"/>
          </a:xfrm>
          <a:prstGeom prst="rect">
            <a:avLst/>
          </a:prstGeom>
        </p:spPr>
      </p:pic>
      <p:pic>
        <p:nvPicPr>
          <p:cNvPr id="18" name="Picture 17" descr="A green and black arrows&#10;&#10;Description automatically generated">
            <a:extLst>
              <a:ext uri="{FF2B5EF4-FFF2-40B4-BE49-F238E27FC236}">
                <a16:creationId xmlns:a16="http://schemas.microsoft.com/office/drawing/2014/main" id="{2732A9D5-EAD9-47D8-97AA-A56B4D9BE32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646" b="98262" l="33916" r="97685">
                        <a14:foregroundMark x1="42371" y1="94104" x2="42371" y2="94104"/>
                        <a14:foregroundMark x1="37648" y1="98337" x2="57770" y2="44898"/>
                        <a14:foregroundMark x1="57770" y1="44898" x2="57770" y2="43915"/>
                        <a14:foregroundMark x1="42702" y1="3326" x2="42702" y2="3326"/>
                        <a14:foregroundMark x1="42702" y1="3326" x2="42702" y2="3326"/>
                        <a14:foregroundMark x1="35380" y1="2646" x2="35380" y2="2646"/>
                        <a14:foregroundMark x1="34436" y1="94633" x2="33963" y2="95389"/>
                        <a14:foregroundMark x1="73122" y1="94255" x2="89844" y2="54346"/>
                        <a14:foregroundMark x1="89844" y1="54346" x2="80208" y2="17309"/>
                        <a14:foregroundMark x1="80208" y1="17309" x2="76098" y2="12169"/>
                        <a14:foregroundMark x1="97685" y1="51701" x2="97685" y2="51701"/>
                      </a14:backgroundRemoval>
                    </a14:imgEffect>
                  </a14:imgLayer>
                </a14:imgProps>
              </a:ext>
              <a:ext uri="{28A0092B-C50C-407E-A947-70E740481C1C}">
                <a14:useLocalDpi xmlns:a14="http://schemas.microsoft.com/office/drawing/2010/main" val="0"/>
              </a:ext>
            </a:extLst>
          </a:blip>
          <a:srcRect l="33707"/>
          <a:stretch/>
        </p:blipFill>
        <p:spPr>
          <a:xfrm rot="5400000">
            <a:off x="2783213" y="3879157"/>
            <a:ext cx="458307" cy="432048"/>
          </a:xfrm>
          <a:prstGeom prst="rect">
            <a:avLst/>
          </a:prstGeom>
        </p:spPr>
      </p:pic>
      <p:pic>
        <p:nvPicPr>
          <p:cNvPr id="19" name="Picture 18" descr="A green and black arrows&#10;&#10;Description automatically generated">
            <a:extLst>
              <a:ext uri="{FF2B5EF4-FFF2-40B4-BE49-F238E27FC236}">
                <a16:creationId xmlns:a16="http://schemas.microsoft.com/office/drawing/2014/main" id="{2628F43F-C0F5-4CDA-A973-651F28FD0A9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646" b="98262" l="33916" r="97685">
                        <a14:foregroundMark x1="42371" y1="94104" x2="42371" y2="94104"/>
                        <a14:foregroundMark x1="37648" y1="98337" x2="57770" y2="44898"/>
                        <a14:foregroundMark x1="57770" y1="44898" x2="57770" y2="43915"/>
                        <a14:foregroundMark x1="42702" y1="3326" x2="42702" y2="3326"/>
                        <a14:foregroundMark x1="42702" y1="3326" x2="42702" y2="3326"/>
                        <a14:foregroundMark x1="35380" y1="2646" x2="35380" y2="2646"/>
                        <a14:foregroundMark x1="34436" y1="94633" x2="33963" y2="95389"/>
                        <a14:foregroundMark x1="73122" y1="94255" x2="89844" y2="54346"/>
                        <a14:foregroundMark x1="89844" y1="54346" x2="80208" y2="17309"/>
                        <a14:foregroundMark x1="80208" y1="17309" x2="76098" y2="12169"/>
                        <a14:foregroundMark x1="97685" y1="51701" x2="97685" y2="51701"/>
                      </a14:backgroundRemoval>
                    </a14:imgEffect>
                  </a14:imgLayer>
                </a14:imgProps>
              </a:ext>
              <a:ext uri="{28A0092B-C50C-407E-A947-70E740481C1C}">
                <a14:useLocalDpi xmlns:a14="http://schemas.microsoft.com/office/drawing/2010/main" val="0"/>
              </a:ext>
            </a:extLst>
          </a:blip>
          <a:srcRect l="33707"/>
          <a:stretch/>
        </p:blipFill>
        <p:spPr>
          <a:xfrm rot="5400000">
            <a:off x="4813703" y="3879157"/>
            <a:ext cx="458307" cy="432048"/>
          </a:xfrm>
          <a:prstGeom prst="rect">
            <a:avLst/>
          </a:prstGeom>
        </p:spPr>
      </p:pic>
      <p:pic>
        <p:nvPicPr>
          <p:cNvPr id="20" name="Picture 19" descr="A green and black arrows&#10;&#10;Description automatically generated">
            <a:extLst>
              <a:ext uri="{FF2B5EF4-FFF2-40B4-BE49-F238E27FC236}">
                <a16:creationId xmlns:a16="http://schemas.microsoft.com/office/drawing/2014/main" id="{90F95E41-5676-4ECB-941B-856645D85F9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646" b="98262" l="33916" r="97685">
                        <a14:foregroundMark x1="42371" y1="94104" x2="42371" y2="94104"/>
                        <a14:foregroundMark x1="37648" y1="98337" x2="57770" y2="44898"/>
                        <a14:foregroundMark x1="57770" y1="44898" x2="57770" y2="43915"/>
                        <a14:foregroundMark x1="42702" y1="3326" x2="42702" y2="3326"/>
                        <a14:foregroundMark x1="42702" y1="3326" x2="42702" y2="3326"/>
                        <a14:foregroundMark x1="35380" y1="2646" x2="35380" y2="2646"/>
                        <a14:foregroundMark x1="34436" y1="94633" x2="33963" y2="95389"/>
                        <a14:foregroundMark x1="73122" y1="94255" x2="89844" y2="54346"/>
                        <a14:foregroundMark x1="89844" y1="54346" x2="80208" y2="17309"/>
                        <a14:foregroundMark x1="80208" y1="17309" x2="76098" y2="12169"/>
                        <a14:foregroundMark x1="97685" y1="51701" x2="97685" y2="51701"/>
                      </a14:backgroundRemoval>
                    </a14:imgEffect>
                  </a14:imgLayer>
                </a14:imgProps>
              </a:ext>
              <a:ext uri="{28A0092B-C50C-407E-A947-70E740481C1C}">
                <a14:useLocalDpi xmlns:a14="http://schemas.microsoft.com/office/drawing/2010/main" val="0"/>
              </a:ext>
            </a:extLst>
          </a:blip>
          <a:srcRect l="33707"/>
          <a:stretch/>
        </p:blipFill>
        <p:spPr>
          <a:xfrm rot="5400000">
            <a:off x="8874684" y="3879157"/>
            <a:ext cx="458307" cy="432048"/>
          </a:xfrm>
          <a:prstGeom prst="rect">
            <a:avLst/>
          </a:prstGeom>
        </p:spPr>
      </p:pic>
      <p:pic>
        <p:nvPicPr>
          <p:cNvPr id="21" name="Picture 20" descr="A green and black arrows&#10;&#10;Description automatically generated">
            <a:extLst>
              <a:ext uri="{FF2B5EF4-FFF2-40B4-BE49-F238E27FC236}">
                <a16:creationId xmlns:a16="http://schemas.microsoft.com/office/drawing/2014/main" id="{5DD711D1-431E-46AD-AF54-89BA7D6A90E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646" b="98262" l="33916" r="97685">
                        <a14:foregroundMark x1="42371" y1="94104" x2="42371" y2="94104"/>
                        <a14:foregroundMark x1="37648" y1="98337" x2="57770" y2="44898"/>
                        <a14:foregroundMark x1="57770" y1="44898" x2="57770" y2="43915"/>
                        <a14:foregroundMark x1="42702" y1="3326" x2="42702" y2="3326"/>
                        <a14:foregroundMark x1="42702" y1="3326" x2="42702" y2="3326"/>
                        <a14:foregroundMark x1="35380" y1="2646" x2="35380" y2="2646"/>
                        <a14:foregroundMark x1="34436" y1="94633" x2="33963" y2="95389"/>
                        <a14:foregroundMark x1="73122" y1="94255" x2="89844" y2="54346"/>
                        <a14:foregroundMark x1="89844" y1="54346" x2="80208" y2="17309"/>
                        <a14:foregroundMark x1="80208" y1="17309" x2="76098" y2="12169"/>
                        <a14:foregroundMark x1="97685" y1="51701" x2="97685" y2="51701"/>
                      </a14:backgroundRemoval>
                    </a14:imgEffect>
                  </a14:imgLayer>
                </a14:imgProps>
              </a:ext>
              <a:ext uri="{28A0092B-C50C-407E-A947-70E740481C1C}">
                <a14:useLocalDpi xmlns:a14="http://schemas.microsoft.com/office/drawing/2010/main" val="0"/>
              </a:ext>
            </a:extLst>
          </a:blip>
          <a:srcRect l="33707"/>
          <a:stretch/>
        </p:blipFill>
        <p:spPr>
          <a:xfrm rot="5400000">
            <a:off x="6844193" y="3879157"/>
            <a:ext cx="458307" cy="432048"/>
          </a:xfrm>
          <a:prstGeom prst="rect">
            <a:avLst/>
          </a:prstGeom>
        </p:spPr>
      </p:pic>
    </p:spTree>
    <p:extLst>
      <p:ext uri="{BB962C8B-B14F-4D97-AF65-F5344CB8AC3E}">
        <p14:creationId xmlns:p14="http://schemas.microsoft.com/office/powerpoint/2010/main" val="3928857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10F901-0551-796F-654C-35434DA33C40}"/>
              </a:ext>
            </a:extLst>
          </p:cNvPr>
          <p:cNvSpPr>
            <a:spLocks noGrp="1"/>
          </p:cNvSpPr>
          <p:nvPr>
            <p:ph type="title"/>
          </p:nvPr>
        </p:nvSpPr>
        <p:spPr/>
        <p:txBody>
          <a:bodyPr/>
          <a:lstStyle/>
          <a:p>
            <a:r>
              <a:rPr lang="de-DE" dirty="0" err="1"/>
              <a:t>Our</a:t>
            </a:r>
            <a:r>
              <a:rPr lang="de-DE" dirty="0"/>
              <a:t> </a:t>
            </a:r>
            <a:r>
              <a:rPr lang="de-DE" dirty="0" err="1"/>
              <a:t>main</a:t>
            </a:r>
            <a:r>
              <a:rPr lang="de-DE" dirty="0"/>
              <a:t> Takeaways </a:t>
            </a:r>
            <a:r>
              <a:rPr lang="de-DE" dirty="0" err="1"/>
              <a:t>across</a:t>
            </a:r>
            <a:r>
              <a:rPr lang="de-DE" dirty="0"/>
              <a:t> </a:t>
            </a:r>
            <a:r>
              <a:rPr lang="de-DE" dirty="0" err="1"/>
              <a:t>the</a:t>
            </a:r>
            <a:r>
              <a:rPr lang="de-DE" dirty="0"/>
              <a:t> </a:t>
            </a:r>
            <a:r>
              <a:rPr lang="de-DE" dirty="0" err="1"/>
              <a:t>Guarantee</a:t>
            </a:r>
            <a:r>
              <a:rPr lang="de-DE" dirty="0"/>
              <a:t> </a:t>
            </a:r>
            <a:r>
              <a:rPr lang="de-DE" dirty="0" err="1"/>
              <a:t>Mechanims</a:t>
            </a:r>
            <a:endParaRPr lang="en-GB" dirty="0"/>
          </a:p>
        </p:txBody>
      </p:sp>
      <p:sp>
        <p:nvSpPr>
          <p:cNvPr id="16" name="Text Placeholder 15">
            <a:extLst>
              <a:ext uri="{FF2B5EF4-FFF2-40B4-BE49-F238E27FC236}">
                <a16:creationId xmlns:a16="http://schemas.microsoft.com/office/drawing/2014/main" id="{DED68E58-23BA-1A9B-7E21-823FE4169F2C}"/>
              </a:ext>
            </a:extLst>
          </p:cNvPr>
          <p:cNvSpPr>
            <a:spLocks noGrp="1"/>
          </p:cNvSpPr>
          <p:nvPr>
            <p:ph type="body" sz="quarter" idx="18"/>
          </p:nvPr>
        </p:nvSpPr>
        <p:spPr/>
        <p:txBody>
          <a:bodyPr/>
          <a:lstStyle/>
          <a:p>
            <a:r>
              <a:rPr lang="de-DE" dirty="0" err="1"/>
              <a:t>How</a:t>
            </a:r>
            <a:r>
              <a:rPr lang="de-DE" dirty="0"/>
              <a:t> </a:t>
            </a:r>
            <a:r>
              <a:rPr lang="de-DE" dirty="0" err="1"/>
              <a:t>can</a:t>
            </a:r>
            <a:r>
              <a:rPr lang="de-DE" dirty="0"/>
              <a:t> </a:t>
            </a:r>
            <a:r>
              <a:rPr lang="de-DE" dirty="0" err="1"/>
              <a:t>guarantees</a:t>
            </a:r>
            <a:r>
              <a:rPr lang="de-DE" dirty="0"/>
              <a:t> support </a:t>
            </a:r>
            <a:r>
              <a:rPr lang="de-DE" dirty="0" err="1"/>
              <a:t>green</a:t>
            </a:r>
            <a:r>
              <a:rPr lang="de-DE" dirty="0"/>
              <a:t> </a:t>
            </a:r>
            <a:r>
              <a:rPr lang="de-DE" dirty="0" err="1"/>
              <a:t>transition</a:t>
            </a:r>
            <a:r>
              <a:rPr lang="de-DE" dirty="0"/>
              <a:t>?</a:t>
            </a:r>
            <a:r>
              <a:rPr lang="en-GB" dirty="0"/>
              <a:t> </a:t>
            </a:r>
          </a:p>
          <a:p>
            <a:r>
              <a:rPr lang="en-GB" dirty="0"/>
              <a:t>Guarantees are vital for energy transition</a:t>
            </a:r>
          </a:p>
        </p:txBody>
      </p:sp>
      <p:sp>
        <p:nvSpPr>
          <p:cNvPr id="3" name="Textplatzhalter 2">
            <a:extLst>
              <a:ext uri="{FF2B5EF4-FFF2-40B4-BE49-F238E27FC236}">
                <a16:creationId xmlns:a16="http://schemas.microsoft.com/office/drawing/2014/main" id="{4FFE869E-1EF9-B20E-BC87-C5C98EF7045B}"/>
              </a:ext>
            </a:extLst>
          </p:cNvPr>
          <p:cNvSpPr>
            <a:spLocks noGrp="1"/>
          </p:cNvSpPr>
          <p:nvPr>
            <p:ph type="body" sz="quarter" idx="14"/>
          </p:nvPr>
        </p:nvSpPr>
        <p:spPr/>
        <p:txBody>
          <a:bodyPr/>
          <a:lstStyle/>
          <a:p>
            <a:r>
              <a:rPr lang="en-GB" dirty="0"/>
              <a:t>Challenges	</a:t>
            </a:r>
          </a:p>
        </p:txBody>
      </p:sp>
      <p:sp>
        <p:nvSpPr>
          <p:cNvPr id="4" name="Textplatzhalter 3">
            <a:extLst>
              <a:ext uri="{FF2B5EF4-FFF2-40B4-BE49-F238E27FC236}">
                <a16:creationId xmlns:a16="http://schemas.microsoft.com/office/drawing/2014/main" id="{971A3252-354B-3AA1-79D5-D53489446CD4}"/>
              </a:ext>
            </a:extLst>
          </p:cNvPr>
          <p:cNvSpPr>
            <a:spLocks noGrp="1"/>
          </p:cNvSpPr>
          <p:nvPr>
            <p:ph type="body" sz="quarter" idx="15"/>
          </p:nvPr>
        </p:nvSpPr>
        <p:spPr>
          <a:xfrm>
            <a:off x="360362" y="1849106"/>
            <a:ext cx="4895851" cy="3796229"/>
          </a:xfrm>
        </p:spPr>
        <p:txBody>
          <a:bodyPr/>
          <a:lstStyle/>
          <a:p>
            <a:pPr>
              <a:buBlip>
                <a:blip r:embed="rId2"/>
              </a:buBlip>
            </a:pPr>
            <a:r>
              <a:rPr lang="en-GB" b="1" dirty="0"/>
              <a:t>Readiness of Financial Intermediaries: </a:t>
            </a:r>
          </a:p>
          <a:p>
            <a:pPr lvl="1">
              <a:buClr>
                <a:schemeClr val="accent2"/>
              </a:buClr>
            </a:pPr>
            <a:r>
              <a:rPr lang="en-GB" dirty="0"/>
              <a:t>Need to adopt policies and procedures and develop new financial products (</a:t>
            </a:r>
            <a:r>
              <a:rPr lang="en-GB" dirty="0" err="1"/>
              <a:t>ecoloans</a:t>
            </a:r>
            <a:r>
              <a:rPr lang="en-GB" dirty="0"/>
              <a:t>)</a:t>
            </a:r>
          </a:p>
          <a:p>
            <a:pPr lvl="1">
              <a:buClr>
                <a:schemeClr val="accent2"/>
              </a:buClr>
            </a:pPr>
            <a:r>
              <a:rPr lang="en-GB" dirty="0"/>
              <a:t>Limited lending portfolio and track record in Green Finance</a:t>
            </a:r>
          </a:p>
          <a:p>
            <a:pPr lvl="1">
              <a:buClr>
                <a:schemeClr val="accent2"/>
              </a:buClr>
            </a:pPr>
            <a:r>
              <a:rPr lang="en-GB" dirty="0"/>
              <a:t>Limited experience with non-recourse lending/ project finance </a:t>
            </a:r>
          </a:p>
          <a:p>
            <a:pPr>
              <a:buBlip>
                <a:blip r:embed="rId2"/>
              </a:buBlip>
            </a:pPr>
            <a:r>
              <a:rPr lang="en-GB" b="1" dirty="0"/>
              <a:t>Hurdles for investors / Companies: </a:t>
            </a:r>
          </a:p>
          <a:p>
            <a:pPr lvl="1">
              <a:buClr>
                <a:schemeClr val="accent2"/>
              </a:buClr>
            </a:pPr>
            <a:r>
              <a:rPr lang="en-GB" dirty="0"/>
              <a:t>Obtaining “Bankability” (i.e. enabling financing in difficult investing environment because of low profitability, rising  costs or adverse development of interest rates) is difficult </a:t>
            </a:r>
          </a:p>
          <a:p>
            <a:pPr>
              <a:buBlip>
                <a:blip r:embed="rId2"/>
              </a:buBlip>
            </a:pPr>
            <a:r>
              <a:rPr lang="en-US" b="1" dirty="0"/>
              <a:t>Regulatory environment </a:t>
            </a:r>
          </a:p>
          <a:p>
            <a:pPr lvl="1">
              <a:buClr>
                <a:schemeClr val="accent2"/>
              </a:buClr>
            </a:pPr>
            <a:r>
              <a:rPr lang="en-US" dirty="0"/>
              <a:t>Payment delays by national </a:t>
            </a:r>
            <a:r>
              <a:rPr lang="en-US" dirty="0" err="1"/>
              <a:t>utlility</a:t>
            </a:r>
            <a:r>
              <a:rPr lang="en-US" dirty="0"/>
              <a:t> because of political and/or financial reasons</a:t>
            </a:r>
          </a:p>
          <a:p>
            <a:endParaRPr lang="en-GB" dirty="0"/>
          </a:p>
          <a:p>
            <a:endParaRPr lang="en-GB" dirty="0"/>
          </a:p>
        </p:txBody>
      </p:sp>
      <p:sp>
        <p:nvSpPr>
          <p:cNvPr id="14" name="Text Placeholder 13">
            <a:extLst>
              <a:ext uri="{FF2B5EF4-FFF2-40B4-BE49-F238E27FC236}">
                <a16:creationId xmlns:a16="http://schemas.microsoft.com/office/drawing/2014/main" id="{21662128-6855-2B7E-1A07-E7693808D22B}"/>
              </a:ext>
            </a:extLst>
          </p:cNvPr>
          <p:cNvSpPr>
            <a:spLocks noGrp="1"/>
          </p:cNvSpPr>
          <p:nvPr>
            <p:ph type="body" sz="quarter" idx="16"/>
          </p:nvPr>
        </p:nvSpPr>
        <p:spPr/>
        <p:txBody>
          <a:bodyPr/>
          <a:lstStyle/>
          <a:p>
            <a:r>
              <a:rPr lang="en-GB" dirty="0"/>
              <a:t>Necessity of Guarantees for Green Transition</a:t>
            </a:r>
          </a:p>
        </p:txBody>
      </p:sp>
      <p:sp>
        <p:nvSpPr>
          <p:cNvPr id="15" name="Text Placeholder 14">
            <a:extLst>
              <a:ext uri="{FF2B5EF4-FFF2-40B4-BE49-F238E27FC236}">
                <a16:creationId xmlns:a16="http://schemas.microsoft.com/office/drawing/2014/main" id="{3B9AB0CF-2A9B-0CD8-E7FB-CC05B4D710F1}"/>
              </a:ext>
            </a:extLst>
          </p:cNvPr>
          <p:cNvSpPr>
            <a:spLocks noGrp="1"/>
          </p:cNvSpPr>
          <p:nvPr>
            <p:ph type="body" sz="quarter" idx="17"/>
          </p:nvPr>
        </p:nvSpPr>
        <p:spPr/>
        <p:txBody>
          <a:bodyPr/>
          <a:lstStyle/>
          <a:p>
            <a:pPr>
              <a:buBlip>
                <a:blip r:embed="rId2"/>
              </a:buBlip>
            </a:pPr>
            <a:r>
              <a:rPr lang="en-US" sz="1400" dirty="0">
                <a:solidFill>
                  <a:schemeClr val="accent3"/>
                </a:solidFill>
              </a:rPr>
              <a:t>MENA Region's Potential: Abundant renewable energy resources, potential for sustainable agriculture etc.</a:t>
            </a:r>
          </a:p>
          <a:p>
            <a:pPr>
              <a:buBlip>
                <a:blip r:embed="rId2"/>
              </a:buBlip>
            </a:pPr>
            <a:r>
              <a:rPr lang="en-US" dirty="0">
                <a:solidFill>
                  <a:schemeClr val="accent3"/>
                </a:solidFill>
              </a:rPr>
              <a:t>Sustainable and Green Finance and guarantee schemes play a crucial role in unlocking this potential</a:t>
            </a:r>
            <a:endParaRPr lang="fr-FR" dirty="0">
              <a:solidFill>
                <a:schemeClr val="accent3"/>
              </a:solidFill>
            </a:endParaRPr>
          </a:p>
          <a:p>
            <a:pPr>
              <a:buBlip>
                <a:blip r:embed="rId2"/>
              </a:buBlip>
            </a:pPr>
            <a:r>
              <a:rPr lang="en-GB" dirty="0"/>
              <a:t>Guarantees are needed to mobilize the private sector in developing economies</a:t>
            </a:r>
          </a:p>
          <a:p>
            <a:pPr>
              <a:buClr>
                <a:schemeClr val="accent2"/>
              </a:buClr>
              <a:buBlip>
                <a:blip r:embed="rId2"/>
              </a:buBlip>
            </a:pPr>
            <a:r>
              <a:rPr lang="en-GB" dirty="0"/>
              <a:t>An inhibitory factor can be the country ratings and accompanying political restraints</a:t>
            </a:r>
          </a:p>
          <a:p>
            <a:pPr lvl="1">
              <a:buClr>
                <a:schemeClr val="accent2"/>
              </a:buClr>
            </a:pPr>
            <a:r>
              <a:rPr lang="en-GB" dirty="0"/>
              <a:t>Cooperation with international Insurance Agencies is envisaged </a:t>
            </a:r>
          </a:p>
          <a:p>
            <a:pPr lvl="1">
              <a:buClr>
                <a:schemeClr val="accent2"/>
              </a:buClr>
            </a:pPr>
            <a:r>
              <a:rPr lang="en-GB" dirty="0"/>
              <a:t>For Tunisia, a cooperation/investment with ATDI is in preparation</a:t>
            </a:r>
          </a:p>
          <a:p>
            <a:endParaRPr lang="de-DE" dirty="0"/>
          </a:p>
        </p:txBody>
      </p:sp>
      <p:sp>
        <p:nvSpPr>
          <p:cNvPr id="6" name="Fußzeilenplatzhalter 5">
            <a:extLst>
              <a:ext uri="{FF2B5EF4-FFF2-40B4-BE49-F238E27FC236}">
                <a16:creationId xmlns:a16="http://schemas.microsoft.com/office/drawing/2014/main" id="{86056A71-7835-A617-2424-85BFB42A44F4}"/>
              </a:ext>
            </a:extLst>
          </p:cNvPr>
          <p:cNvSpPr>
            <a:spLocks noGrp="1"/>
          </p:cNvSpPr>
          <p:nvPr>
            <p:ph type="ftr" sz="quarter" idx="20"/>
          </p:nvPr>
        </p:nvSpPr>
        <p:spPr/>
        <p:txBody>
          <a:bodyPr/>
          <a:lstStyle/>
          <a:p>
            <a:r>
              <a:rPr lang="en-US" noProof="0" dirty="0"/>
              <a:t>FC in the MENA region / Tunis, October 2023</a:t>
            </a:r>
            <a:endParaRPr lang="en-GB" noProof="0" dirty="0"/>
          </a:p>
        </p:txBody>
      </p:sp>
      <p:sp>
        <p:nvSpPr>
          <p:cNvPr id="7" name="Foliennummernplatzhalter 6">
            <a:extLst>
              <a:ext uri="{FF2B5EF4-FFF2-40B4-BE49-F238E27FC236}">
                <a16:creationId xmlns:a16="http://schemas.microsoft.com/office/drawing/2014/main" id="{3D3B46B9-9EE2-A282-F48D-ACA7DAE45B0F}"/>
              </a:ext>
            </a:extLst>
          </p:cNvPr>
          <p:cNvSpPr>
            <a:spLocks noGrp="1"/>
          </p:cNvSpPr>
          <p:nvPr>
            <p:ph type="sldNum" sz="quarter" idx="21"/>
          </p:nvPr>
        </p:nvSpPr>
        <p:spPr/>
        <p:txBody>
          <a:bodyPr/>
          <a:lstStyle/>
          <a:p>
            <a:r>
              <a:rPr lang="en-GB" noProof="0"/>
              <a:t>Page </a:t>
            </a:r>
            <a:fld id="{5678FFC5-4430-43BC-9807-D0C6EB405569}" type="slidenum">
              <a:rPr lang="en-GB" noProof="0" smtClean="0"/>
              <a:pPr/>
              <a:t>11</a:t>
            </a:fld>
            <a:endParaRPr lang="en-GB" noProof="0"/>
          </a:p>
        </p:txBody>
      </p:sp>
      <p:sp>
        <p:nvSpPr>
          <p:cNvPr id="12" name="Oval 11">
            <a:extLst>
              <a:ext uri="{FF2B5EF4-FFF2-40B4-BE49-F238E27FC236}">
                <a16:creationId xmlns:a16="http://schemas.microsoft.com/office/drawing/2014/main" id="{A94CF3BA-0C5C-4AB7-9762-00C3D16FDF79}"/>
              </a:ext>
            </a:extLst>
          </p:cNvPr>
          <p:cNvSpPr/>
          <p:nvPr/>
        </p:nvSpPr>
        <p:spPr>
          <a:xfrm>
            <a:off x="9900666" y="103673"/>
            <a:ext cx="665660" cy="665660"/>
          </a:xfrm>
          <a:prstGeom prst="ellipse">
            <a:avLst/>
          </a:prstGeom>
          <a:solidFill>
            <a:srgbClr val="5A6166"/>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ctr">
              <a:buSzPct val="110000"/>
            </a:pPr>
            <a:r>
              <a:rPr lang="de-DE" sz="1600" b="1" dirty="0"/>
              <a:t>4</a:t>
            </a:r>
          </a:p>
        </p:txBody>
      </p:sp>
    </p:spTree>
    <p:extLst>
      <p:ext uri="{BB962C8B-B14F-4D97-AF65-F5344CB8AC3E}">
        <p14:creationId xmlns:p14="http://schemas.microsoft.com/office/powerpoint/2010/main" val="1137536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6B6E-3EDC-1C75-0FB2-9729793DA43D}"/>
              </a:ext>
            </a:extLst>
          </p:cNvPr>
          <p:cNvSpPr>
            <a:spLocks noGrp="1"/>
          </p:cNvSpPr>
          <p:nvPr>
            <p:ph type="title"/>
          </p:nvPr>
        </p:nvSpPr>
        <p:spPr/>
        <p:txBody>
          <a:bodyPr/>
          <a:lstStyle/>
          <a:p>
            <a:r>
              <a:rPr lang="de-DE" dirty="0"/>
              <a:t>Project Finance </a:t>
            </a:r>
            <a:r>
              <a:rPr lang="de-DE" dirty="0" err="1"/>
              <a:t>is</a:t>
            </a:r>
            <a:r>
              <a:rPr lang="de-DE" dirty="0"/>
              <a:t> </a:t>
            </a:r>
            <a:r>
              <a:rPr lang="de-DE" dirty="0" err="1"/>
              <a:t>needed</a:t>
            </a:r>
            <a:r>
              <a:rPr lang="de-DE" dirty="0"/>
              <a:t> </a:t>
            </a:r>
            <a:r>
              <a:rPr lang="de-DE" dirty="0" err="1"/>
              <a:t>for</a:t>
            </a:r>
            <a:r>
              <a:rPr lang="de-DE" dirty="0"/>
              <a:t> </a:t>
            </a:r>
            <a:r>
              <a:rPr lang="de-DE" dirty="0" err="1"/>
              <a:t>the</a:t>
            </a:r>
            <a:r>
              <a:rPr lang="de-DE" dirty="0"/>
              <a:t> Energy Transition</a:t>
            </a:r>
          </a:p>
        </p:txBody>
      </p:sp>
      <p:sp>
        <p:nvSpPr>
          <p:cNvPr id="3" name="Text Placeholder 2">
            <a:extLst>
              <a:ext uri="{FF2B5EF4-FFF2-40B4-BE49-F238E27FC236}">
                <a16:creationId xmlns:a16="http://schemas.microsoft.com/office/drawing/2014/main" id="{0EBE8850-0CE1-80D7-037D-E6712DD94E68}"/>
              </a:ext>
            </a:extLst>
          </p:cNvPr>
          <p:cNvSpPr>
            <a:spLocks noGrp="1"/>
          </p:cNvSpPr>
          <p:nvPr>
            <p:ph type="body" sz="quarter" idx="14"/>
          </p:nvPr>
        </p:nvSpPr>
        <p:spPr>
          <a:xfrm>
            <a:off x="360362" y="712788"/>
            <a:ext cx="10007600" cy="332901"/>
          </a:xfrm>
        </p:spPr>
        <p:txBody>
          <a:bodyPr/>
          <a:lstStyle/>
          <a:p>
            <a:r>
              <a:rPr lang="de-DE" dirty="0" err="1"/>
              <a:t>To</a:t>
            </a:r>
            <a:r>
              <a:rPr lang="de-DE" dirty="0"/>
              <a:t> </a:t>
            </a:r>
            <a:r>
              <a:rPr lang="de-DE" dirty="0" err="1"/>
              <a:t>unlock</a:t>
            </a:r>
            <a:r>
              <a:rPr lang="de-DE" dirty="0"/>
              <a:t> Project Finance </a:t>
            </a:r>
            <a:r>
              <a:rPr lang="de-DE" dirty="0" err="1"/>
              <a:t>liquidity</a:t>
            </a:r>
            <a:r>
              <a:rPr lang="de-DE" dirty="0"/>
              <a:t> </a:t>
            </a:r>
            <a:r>
              <a:rPr lang="de-DE" dirty="0" err="1"/>
              <a:t>guarantees</a:t>
            </a:r>
            <a:r>
              <a:rPr lang="de-DE" dirty="0"/>
              <a:t> </a:t>
            </a:r>
            <a:r>
              <a:rPr lang="de-DE" dirty="0" err="1"/>
              <a:t>for</a:t>
            </a:r>
            <a:r>
              <a:rPr lang="de-DE" dirty="0"/>
              <a:t> </a:t>
            </a:r>
            <a:r>
              <a:rPr lang="de-DE" dirty="0" err="1"/>
              <a:t>electricity</a:t>
            </a:r>
            <a:r>
              <a:rPr lang="de-DE" dirty="0"/>
              <a:t> </a:t>
            </a:r>
            <a:r>
              <a:rPr lang="de-DE" dirty="0" err="1"/>
              <a:t>offtakers</a:t>
            </a:r>
            <a:r>
              <a:rPr lang="de-DE" dirty="0"/>
              <a:t> </a:t>
            </a:r>
            <a:r>
              <a:rPr lang="de-DE" dirty="0" err="1"/>
              <a:t>are</a:t>
            </a:r>
            <a:r>
              <a:rPr lang="de-DE" dirty="0"/>
              <a:t> </a:t>
            </a:r>
            <a:r>
              <a:rPr lang="de-DE" dirty="0" err="1"/>
              <a:t>required</a:t>
            </a:r>
            <a:endParaRPr lang="de-DE" dirty="0"/>
          </a:p>
        </p:txBody>
      </p:sp>
      <p:sp>
        <p:nvSpPr>
          <p:cNvPr id="4" name="Text Placeholder 3">
            <a:extLst>
              <a:ext uri="{FF2B5EF4-FFF2-40B4-BE49-F238E27FC236}">
                <a16:creationId xmlns:a16="http://schemas.microsoft.com/office/drawing/2014/main" id="{34F32522-0959-7075-632D-9706E7684600}"/>
              </a:ext>
            </a:extLst>
          </p:cNvPr>
          <p:cNvSpPr>
            <a:spLocks noGrp="1"/>
          </p:cNvSpPr>
          <p:nvPr>
            <p:ph type="body" sz="quarter" idx="15"/>
          </p:nvPr>
        </p:nvSpPr>
        <p:spPr/>
        <p:txBody>
          <a:bodyPr/>
          <a:lstStyle/>
          <a:p>
            <a:pPr marL="0" indent="0">
              <a:buNone/>
            </a:pPr>
            <a:r>
              <a:rPr lang="en-US" sz="1600" b="1" dirty="0"/>
              <a:t>The Market Challenge</a:t>
            </a:r>
            <a:r>
              <a:rPr lang="en-US" sz="1600" dirty="0"/>
              <a:t>: </a:t>
            </a:r>
          </a:p>
          <a:p>
            <a:pPr marL="0" indent="0">
              <a:buNone/>
            </a:pPr>
            <a:endParaRPr lang="en-US" dirty="0"/>
          </a:p>
          <a:p>
            <a:pPr>
              <a:buBlip>
                <a:blip r:embed="rId2"/>
              </a:buBlip>
            </a:pPr>
            <a:r>
              <a:rPr lang="en-US" dirty="0"/>
              <a:t>Non-Recourse project finance is necessary to finance renewable energy and other energy transition infrastructure</a:t>
            </a:r>
          </a:p>
          <a:p>
            <a:pPr>
              <a:buBlip>
                <a:blip r:embed="rId2"/>
              </a:buBlip>
            </a:pPr>
            <a:r>
              <a:rPr lang="en-US" dirty="0"/>
              <a:t>Most Independent Power Producers (IPPs) in Africa sell the electricity generated to the national utility, usually a state-owned entity (</a:t>
            </a:r>
            <a:r>
              <a:rPr lang="en-US" dirty="0" err="1"/>
              <a:t>offtakers</a:t>
            </a:r>
            <a:r>
              <a:rPr lang="en-US" dirty="0"/>
              <a:t>). </a:t>
            </a:r>
          </a:p>
          <a:p>
            <a:pPr>
              <a:buBlip>
                <a:blip r:embed="rId2"/>
              </a:buBlip>
            </a:pPr>
            <a:r>
              <a:rPr lang="en-US" dirty="0"/>
              <a:t>The IPPs need to show debt financing banks (lenders) that they will have the necessary liquidity to make timely debt repayments; this is in addition to the typical host Government Guarantee. </a:t>
            </a:r>
          </a:p>
          <a:p>
            <a:pPr>
              <a:buBlip>
                <a:blip r:embed="rId2"/>
              </a:buBlip>
            </a:pPr>
            <a:r>
              <a:rPr lang="en-US" dirty="0"/>
              <a:t>Public Utilities/ </a:t>
            </a:r>
            <a:r>
              <a:rPr lang="en-US" dirty="0" err="1"/>
              <a:t>Offtakers</a:t>
            </a:r>
            <a:r>
              <a:rPr lang="en-US" dirty="0"/>
              <a:t> usually struggle to fund the required liquidity instrument(s) (or Buyer Payment Security) to meet lender and/ or Project Sponsor requirements – as a result, projects do not reach financial close and are delayed </a:t>
            </a:r>
          </a:p>
          <a:p>
            <a:pPr marL="0" indent="0">
              <a:buNone/>
            </a:pPr>
            <a:endParaRPr lang="en-US" b="1" dirty="0"/>
          </a:p>
          <a:p>
            <a:pPr marL="0" indent="0">
              <a:buNone/>
            </a:pPr>
            <a:endParaRPr lang="en-US" b="1" dirty="0"/>
          </a:p>
          <a:p>
            <a:pPr marL="0" indent="0">
              <a:buNone/>
            </a:pPr>
            <a:r>
              <a:rPr lang="en-US" sz="1600" b="1" dirty="0"/>
              <a:t>The Solution</a:t>
            </a:r>
            <a:r>
              <a:rPr lang="en-US" sz="1600" dirty="0"/>
              <a:t>: </a:t>
            </a:r>
          </a:p>
          <a:p>
            <a:pPr marL="0" indent="0">
              <a:buNone/>
            </a:pPr>
            <a:endParaRPr lang="en-US" dirty="0"/>
          </a:p>
          <a:p>
            <a:pPr marL="0" indent="0">
              <a:spcBef>
                <a:spcPts val="0"/>
              </a:spcBef>
              <a:buNone/>
            </a:pPr>
            <a:r>
              <a:rPr lang="en-US" b="1" dirty="0"/>
              <a:t>	African Trade and Investment Development Insurance (ATIDI)</a:t>
            </a:r>
            <a:r>
              <a:rPr lang="en-US" dirty="0"/>
              <a:t> provides a </a:t>
            </a:r>
            <a:r>
              <a:rPr lang="en-US" b="1" dirty="0"/>
              <a:t>liquidity guarantee (RLSF)</a:t>
            </a:r>
            <a:r>
              <a:rPr lang="en-US" dirty="0"/>
              <a:t>. </a:t>
            </a:r>
          </a:p>
          <a:p>
            <a:pPr marL="541338" lvl="3" indent="0">
              <a:spcBef>
                <a:spcPts val="0"/>
              </a:spcBef>
              <a:buNone/>
            </a:pPr>
            <a:r>
              <a:rPr lang="en-US" dirty="0"/>
              <a:t>	The risk to be covered via the RLSF policy is the delay in payment by the </a:t>
            </a:r>
            <a:r>
              <a:rPr lang="en-US" dirty="0" err="1"/>
              <a:t>offtaker</a:t>
            </a:r>
            <a:r>
              <a:rPr lang="en-US" dirty="0"/>
              <a:t> beyond the credit (grace) period 	provided within the Power Purchase Agreement (PPA). </a:t>
            </a:r>
          </a:p>
          <a:p>
            <a:pPr marL="0" indent="0">
              <a:buNone/>
            </a:pPr>
            <a:endParaRPr lang="en-US" dirty="0"/>
          </a:p>
          <a:p>
            <a:pPr marL="0" indent="0">
              <a:buNone/>
            </a:pPr>
            <a:endParaRPr lang="en-US" dirty="0"/>
          </a:p>
          <a:p>
            <a:pPr marL="0" indent="0">
              <a:buNone/>
            </a:pPr>
            <a:endParaRPr lang="en-US" dirty="0"/>
          </a:p>
          <a:p>
            <a:endParaRPr lang="de-DE" dirty="0"/>
          </a:p>
        </p:txBody>
      </p:sp>
      <p:sp>
        <p:nvSpPr>
          <p:cNvPr id="6" name="Footer Placeholder 5">
            <a:extLst>
              <a:ext uri="{FF2B5EF4-FFF2-40B4-BE49-F238E27FC236}">
                <a16:creationId xmlns:a16="http://schemas.microsoft.com/office/drawing/2014/main" id="{D5B34D12-BC52-6A72-8773-2FDB65650F77}"/>
              </a:ext>
            </a:extLst>
          </p:cNvPr>
          <p:cNvSpPr>
            <a:spLocks noGrp="1"/>
          </p:cNvSpPr>
          <p:nvPr>
            <p:ph type="ftr" sz="quarter" idx="17"/>
          </p:nvPr>
        </p:nvSpPr>
        <p:spPr/>
        <p:txBody>
          <a:bodyPr/>
          <a:lstStyle/>
          <a:p>
            <a:r>
              <a:rPr lang="en-US" noProof="0"/>
              <a:t>FC in the MENA region / Tunis, October 2023</a:t>
            </a:r>
            <a:endParaRPr lang="en-GB" noProof="0"/>
          </a:p>
        </p:txBody>
      </p:sp>
      <p:sp>
        <p:nvSpPr>
          <p:cNvPr id="7" name="Slide Number Placeholder 6">
            <a:extLst>
              <a:ext uri="{FF2B5EF4-FFF2-40B4-BE49-F238E27FC236}">
                <a16:creationId xmlns:a16="http://schemas.microsoft.com/office/drawing/2014/main" id="{76B75F58-E79B-CAD7-C323-5F99058AD902}"/>
              </a:ext>
            </a:extLst>
          </p:cNvPr>
          <p:cNvSpPr>
            <a:spLocks noGrp="1"/>
          </p:cNvSpPr>
          <p:nvPr>
            <p:ph type="sldNum" sz="quarter" idx="18"/>
          </p:nvPr>
        </p:nvSpPr>
        <p:spPr/>
        <p:txBody>
          <a:bodyPr/>
          <a:lstStyle/>
          <a:p>
            <a:r>
              <a:rPr lang="en-GB" noProof="0"/>
              <a:t>Page </a:t>
            </a:r>
            <a:fld id="{5678FFC5-4430-43BC-9807-D0C6EB405569}" type="slidenum">
              <a:rPr lang="en-GB" noProof="0" smtClean="0"/>
              <a:pPr/>
              <a:t>12</a:t>
            </a:fld>
            <a:endParaRPr lang="en-GB" noProof="0"/>
          </a:p>
        </p:txBody>
      </p:sp>
      <p:sp>
        <p:nvSpPr>
          <p:cNvPr id="8" name="Arrow: Right 7">
            <a:extLst>
              <a:ext uri="{FF2B5EF4-FFF2-40B4-BE49-F238E27FC236}">
                <a16:creationId xmlns:a16="http://schemas.microsoft.com/office/drawing/2014/main" id="{7E5294F8-F74B-2105-6102-BA2533378B1C}"/>
              </a:ext>
            </a:extLst>
          </p:cNvPr>
          <p:cNvSpPr/>
          <p:nvPr/>
        </p:nvSpPr>
        <p:spPr>
          <a:xfrm>
            <a:off x="467618" y="4860228"/>
            <a:ext cx="504056" cy="43204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de-DE" sz="1400" dirty="0" err="1"/>
          </a:p>
        </p:txBody>
      </p:sp>
    </p:spTree>
    <p:extLst>
      <p:ext uri="{BB962C8B-B14F-4D97-AF65-F5344CB8AC3E}">
        <p14:creationId xmlns:p14="http://schemas.microsoft.com/office/powerpoint/2010/main" val="808384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1E4E5-2D34-4BC4-92C7-57778467389A}"/>
              </a:ext>
            </a:extLst>
          </p:cNvPr>
          <p:cNvSpPr>
            <a:spLocks noGrp="1"/>
          </p:cNvSpPr>
          <p:nvPr>
            <p:ph type="title"/>
          </p:nvPr>
        </p:nvSpPr>
        <p:spPr>
          <a:xfrm>
            <a:off x="326411" y="334407"/>
            <a:ext cx="10041552" cy="378381"/>
          </a:xfrm>
        </p:spPr>
        <p:txBody>
          <a:bodyPr/>
          <a:lstStyle/>
          <a:p>
            <a:r>
              <a:rPr lang="en-GB" dirty="0"/>
              <a:t>Solution: Regional Liquidity Support facility (RLSF)</a:t>
            </a:r>
          </a:p>
        </p:txBody>
      </p:sp>
      <p:sp>
        <p:nvSpPr>
          <p:cNvPr id="3" name="Textplatzhalter 2">
            <a:extLst>
              <a:ext uri="{FF2B5EF4-FFF2-40B4-BE49-F238E27FC236}">
                <a16:creationId xmlns:a16="http://schemas.microsoft.com/office/drawing/2014/main" id="{75748DDD-3E17-4357-A420-077995100B21}"/>
              </a:ext>
            </a:extLst>
          </p:cNvPr>
          <p:cNvSpPr>
            <a:spLocks noGrp="1"/>
          </p:cNvSpPr>
          <p:nvPr>
            <p:ph type="body" sz="quarter" idx="22"/>
          </p:nvPr>
        </p:nvSpPr>
        <p:spPr>
          <a:xfrm>
            <a:off x="326411" y="683298"/>
            <a:ext cx="10007600" cy="332901"/>
          </a:xfrm>
        </p:spPr>
        <p:txBody>
          <a:bodyPr/>
          <a:lstStyle/>
          <a:p>
            <a:r>
              <a:rPr lang="en-GB" dirty="0"/>
              <a:t>Liquidity guarantees issued by African Trade and Investment Insurance Agency (ATIDI)</a:t>
            </a:r>
          </a:p>
        </p:txBody>
      </p:sp>
      <p:sp>
        <p:nvSpPr>
          <p:cNvPr id="4" name="Textplatzhalter 3">
            <a:extLst>
              <a:ext uri="{FF2B5EF4-FFF2-40B4-BE49-F238E27FC236}">
                <a16:creationId xmlns:a16="http://schemas.microsoft.com/office/drawing/2014/main" id="{0FB8B540-4771-4297-AA73-1713B4D63B6A}"/>
              </a:ext>
            </a:extLst>
          </p:cNvPr>
          <p:cNvSpPr>
            <a:spLocks noGrp="1"/>
          </p:cNvSpPr>
          <p:nvPr>
            <p:ph type="body" sz="quarter" idx="14"/>
          </p:nvPr>
        </p:nvSpPr>
        <p:spPr/>
        <p:txBody>
          <a:bodyPr/>
          <a:lstStyle/>
          <a:p>
            <a:r>
              <a:rPr lang="en-US" dirty="0"/>
              <a:t>African Trade and Investment Development Insurance</a:t>
            </a:r>
            <a:endParaRPr lang="en-GB" dirty="0"/>
          </a:p>
        </p:txBody>
      </p:sp>
      <p:sp>
        <p:nvSpPr>
          <p:cNvPr id="5" name="Textplatzhalter 4">
            <a:extLst>
              <a:ext uri="{FF2B5EF4-FFF2-40B4-BE49-F238E27FC236}">
                <a16:creationId xmlns:a16="http://schemas.microsoft.com/office/drawing/2014/main" id="{8F55A266-B516-445C-A26A-72A66C3C93FA}"/>
              </a:ext>
            </a:extLst>
          </p:cNvPr>
          <p:cNvSpPr>
            <a:spLocks noGrp="1"/>
          </p:cNvSpPr>
          <p:nvPr>
            <p:ph type="body" sz="quarter" idx="15"/>
          </p:nvPr>
        </p:nvSpPr>
        <p:spPr>
          <a:xfrm>
            <a:off x="321058" y="1747607"/>
            <a:ext cx="4895850" cy="1455834"/>
          </a:xfrm>
        </p:spPr>
        <p:txBody>
          <a:bodyPr/>
          <a:lstStyle/>
          <a:p>
            <a:pPr>
              <a:buClr>
                <a:schemeClr val="accent2"/>
              </a:buClr>
            </a:pPr>
            <a:r>
              <a:rPr lang="en-US" dirty="0"/>
              <a:t>African Trade and Investment Development Insurance (ATIDI) is one of Africa’s largest Development Finance Institutions, as measured by portfolio size - Gross Exposure of USD 8 Billion as on 31 December 2022 </a:t>
            </a:r>
          </a:p>
          <a:p>
            <a:pPr>
              <a:buClr>
                <a:schemeClr val="accent2"/>
              </a:buClr>
            </a:pPr>
            <a:r>
              <a:rPr lang="en-US" dirty="0"/>
              <a:t>21 African member countries as in June 2023. With offices in 6 countries, ATIDI has been guaranteeing cross-border trade and investments since 2001</a:t>
            </a:r>
            <a:endParaRPr lang="en-GB" dirty="0"/>
          </a:p>
        </p:txBody>
      </p:sp>
      <p:sp>
        <p:nvSpPr>
          <p:cNvPr id="6" name="Textplatzhalter 5">
            <a:extLst>
              <a:ext uri="{FF2B5EF4-FFF2-40B4-BE49-F238E27FC236}">
                <a16:creationId xmlns:a16="http://schemas.microsoft.com/office/drawing/2014/main" id="{A65F79A6-5381-43B6-AF40-5699F86F26AD}"/>
              </a:ext>
            </a:extLst>
          </p:cNvPr>
          <p:cNvSpPr>
            <a:spLocks noGrp="1"/>
          </p:cNvSpPr>
          <p:nvPr>
            <p:ph type="body" sz="quarter" idx="16"/>
          </p:nvPr>
        </p:nvSpPr>
        <p:spPr/>
        <p:txBody>
          <a:bodyPr/>
          <a:lstStyle/>
          <a:p>
            <a:r>
              <a:rPr lang="en-GB" dirty="0"/>
              <a:t>About RLFS</a:t>
            </a:r>
          </a:p>
        </p:txBody>
      </p:sp>
      <p:sp>
        <p:nvSpPr>
          <p:cNvPr id="7" name="Textplatzhalter 6">
            <a:extLst>
              <a:ext uri="{FF2B5EF4-FFF2-40B4-BE49-F238E27FC236}">
                <a16:creationId xmlns:a16="http://schemas.microsoft.com/office/drawing/2014/main" id="{57154501-05AE-4FD8-87AD-040301206D91}"/>
              </a:ext>
            </a:extLst>
          </p:cNvPr>
          <p:cNvSpPr>
            <a:spLocks noGrp="1"/>
          </p:cNvSpPr>
          <p:nvPr>
            <p:ph type="body" sz="quarter" idx="17"/>
          </p:nvPr>
        </p:nvSpPr>
        <p:spPr>
          <a:xfrm>
            <a:off x="5472112" y="1765544"/>
            <a:ext cx="4895851" cy="1455834"/>
          </a:xfrm>
        </p:spPr>
        <p:txBody>
          <a:bodyPr/>
          <a:lstStyle/>
          <a:p>
            <a:pPr>
              <a:buClr>
                <a:schemeClr val="accent2"/>
              </a:buClr>
            </a:pPr>
            <a:r>
              <a:rPr lang="en-GB" dirty="0"/>
              <a:t>Launched in 2017 by KfW and ATIDI (2022: NORAD)</a:t>
            </a:r>
          </a:p>
          <a:p>
            <a:pPr>
              <a:buClr>
                <a:schemeClr val="accent2"/>
              </a:buClr>
            </a:pPr>
            <a:r>
              <a:rPr lang="en-GB" dirty="0"/>
              <a:t>Providing Investors with liquidity guarantees in the renewable energy sector for up to six months </a:t>
            </a:r>
          </a:p>
          <a:p>
            <a:pPr>
              <a:buClr>
                <a:schemeClr val="accent2"/>
              </a:buClr>
            </a:pPr>
            <a:r>
              <a:rPr lang="en-GB" dirty="0"/>
              <a:t>Funding from ATIDI and BMZ (Germany) of 31,6 mil. each</a:t>
            </a:r>
          </a:p>
          <a:p>
            <a:pPr>
              <a:buClr>
                <a:schemeClr val="accent2"/>
              </a:buClr>
            </a:pPr>
            <a:endParaRPr lang="en-GB" dirty="0"/>
          </a:p>
          <a:p>
            <a:pPr>
              <a:buClr>
                <a:schemeClr val="accent2"/>
              </a:buClr>
            </a:pPr>
            <a:endParaRPr lang="en-GB" dirty="0"/>
          </a:p>
        </p:txBody>
      </p:sp>
      <p:sp>
        <p:nvSpPr>
          <p:cNvPr id="8" name="Textplatzhalter 7">
            <a:extLst>
              <a:ext uri="{FF2B5EF4-FFF2-40B4-BE49-F238E27FC236}">
                <a16:creationId xmlns:a16="http://schemas.microsoft.com/office/drawing/2014/main" id="{E102493B-687B-47DB-BEA5-C5F345A0C0DA}"/>
              </a:ext>
            </a:extLst>
          </p:cNvPr>
          <p:cNvSpPr>
            <a:spLocks noGrp="1"/>
          </p:cNvSpPr>
          <p:nvPr>
            <p:ph type="body" sz="quarter" idx="18"/>
          </p:nvPr>
        </p:nvSpPr>
        <p:spPr/>
        <p:txBody>
          <a:bodyPr/>
          <a:lstStyle/>
          <a:p>
            <a:r>
              <a:rPr lang="en-GB" dirty="0"/>
              <a:t>Features of RLSF</a:t>
            </a:r>
          </a:p>
        </p:txBody>
      </p:sp>
      <p:sp>
        <p:nvSpPr>
          <p:cNvPr id="9" name="Textplatzhalter 8">
            <a:extLst>
              <a:ext uri="{FF2B5EF4-FFF2-40B4-BE49-F238E27FC236}">
                <a16:creationId xmlns:a16="http://schemas.microsoft.com/office/drawing/2014/main" id="{33204CDF-31BB-4545-99AB-73602E48DEB3}"/>
              </a:ext>
            </a:extLst>
          </p:cNvPr>
          <p:cNvSpPr>
            <a:spLocks noGrp="1"/>
          </p:cNvSpPr>
          <p:nvPr>
            <p:ph type="body" sz="quarter" idx="19"/>
          </p:nvPr>
        </p:nvSpPr>
        <p:spPr>
          <a:xfrm>
            <a:off x="360361" y="3892955"/>
            <a:ext cx="4895852" cy="1628254"/>
          </a:xfrm>
        </p:spPr>
        <p:txBody>
          <a:bodyPr/>
          <a:lstStyle/>
          <a:p>
            <a:pPr>
              <a:buClr>
                <a:schemeClr val="accent2"/>
              </a:buClr>
            </a:pPr>
            <a:r>
              <a:rPr lang="en-US" dirty="0"/>
              <a:t>Mitigating risk of payment delays by national public utility because of political and/or financial reasons</a:t>
            </a:r>
          </a:p>
          <a:p>
            <a:pPr>
              <a:buClr>
                <a:schemeClr val="accent2"/>
              </a:buClr>
            </a:pPr>
            <a:r>
              <a:rPr lang="en-US" dirty="0"/>
              <a:t>No counter guarantee or sovereign indemnity required from the host government.</a:t>
            </a:r>
          </a:p>
          <a:p>
            <a:pPr>
              <a:buClr>
                <a:schemeClr val="accent2"/>
              </a:buClr>
            </a:pPr>
            <a:r>
              <a:rPr lang="en-US" dirty="0"/>
              <a:t>Revolving liquidity instrument with long tenors </a:t>
            </a:r>
          </a:p>
          <a:p>
            <a:pPr>
              <a:buClr>
                <a:schemeClr val="accent2"/>
              </a:buClr>
            </a:pPr>
            <a:r>
              <a:rPr lang="en-US" dirty="0"/>
              <a:t>Short Waiting Periods with no upfront application fees</a:t>
            </a:r>
          </a:p>
        </p:txBody>
      </p:sp>
      <p:sp>
        <p:nvSpPr>
          <p:cNvPr id="10" name="Textplatzhalter 9">
            <a:extLst>
              <a:ext uri="{FF2B5EF4-FFF2-40B4-BE49-F238E27FC236}">
                <a16:creationId xmlns:a16="http://schemas.microsoft.com/office/drawing/2014/main" id="{D5C5C3B1-4212-4BA8-8B34-A10231181729}"/>
              </a:ext>
            </a:extLst>
          </p:cNvPr>
          <p:cNvSpPr>
            <a:spLocks noGrp="1"/>
          </p:cNvSpPr>
          <p:nvPr>
            <p:ph type="body" sz="quarter" idx="20"/>
          </p:nvPr>
        </p:nvSpPr>
        <p:spPr/>
        <p:txBody>
          <a:bodyPr/>
          <a:lstStyle/>
          <a:p>
            <a:r>
              <a:rPr lang="en-GB" dirty="0"/>
              <a:t>Experience</a:t>
            </a:r>
          </a:p>
        </p:txBody>
      </p:sp>
      <p:sp>
        <p:nvSpPr>
          <p:cNvPr id="11" name="Textplatzhalter 10">
            <a:extLst>
              <a:ext uri="{FF2B5EF4-FFF2-40B4-BE49-F238E27FC236}">
                <a16:creationId xmlns:a16="http://schemas.microsoft.com/office/drawing/2014/main" id="{227A922B-EBA5-4AC4-BB98-19E28BD232E9}"/>
              </a:ext>
            </a:extLst>
          </p:cNvPr>
          <p:cNvSpPr>
            <a:spLocks noGrp="1"/>
          </p:cNvSpPr>
          <p:nvPr>
            <p:ph type="body" sz="quarter" idx="21"/>
          </p:nvPr>
        </p:nvSpPr>
        <p:spPr/>
        <p:txBody>
          <a:bodyPr/>
          <a:lstStyle/>
          <a:p>
            <a:pPr>
              <a:buClr>
                <a:schemeClr val="accent2"/>
              </a:buClr>
            </a:pPr>
            <a:r>
              <a:rPr lang="en-GB" dirty="0"/>
              <a:t>Since 2019, four reform countries were supported by </a:t>
            </a:r>
            <a:r>
              <a:rPr lang="en-GB" dirty="0" err="1"/>
              <a:t>KfW</a:t>
            </a:r>
            <a:r>
              <a:rPr lang="en-GB" dirty="0"/>
              <a:t> to obtain membership in ATIDI and gain access to RLSF  (63 million EUR)</a:t>
            </a:r>
          </a:p>
          <a:p>
            <a:pPr>
              <a:buClr>
                <a:schemeClr val="accent2"/>
              </a:buClr>
            </a:pPr>
            <a:r>
              <a:rPr lang="en-GB" dirty="0"/>
              <a:t>Partner countries: Ghana, Cote d’Ivoire, Togo and Ethiopia </a:t>
            </a:r>
          </a:p>
        </p:txBody>
      </p:sp>
      <p:sp>
        <p:nvSpPr>
          <p:cNvPr id="13" name="Fußzeilenplatzhalter 12">
            <a:extLst>
              <a:ext uri="{FF2B5EF4-FFF2-40B4-BE49-F238E27FC236}">
                <a16:creationId xmlns:a16="http://schemas.microsoft.com/office/drawing/2014/main" id="{851E3C3E-69C8-4FB2-BD67-6A984AC21722}"/>
              </a:ext>
            </a:extLst>
          </p:cNvPr>
          <p:cNvSpPr>
            <a:spLocks noGrp="1"/>
          </p:cNvSpPr>
          <p:nvPr>
            <p:ph type="ftr" sz="quarter" idx="24"/>
          </p:nvPr>
        </p:nvSpPr>
        <p:spPr/>
        <p:txBody>
          <a:bodyPr/>
          <a:lstStyle/>
          <a:p>
            <a:r>
              <a:rPr lang="en-US" noProof="0" dirty="0"/>
              <a:t>FC in the MENA region / Tunis, October 2023</a:t>
            </a:r>
            <a:endParaRPr lang="en-GB" noProof="0" dirty="0"/>
          </a:p>
        </p:txBody>
      </p:sp>
      <p:sp>
        <p:nvSpPr>
          <p:cNvPr id="14" name="Foliennummernplatzhalter 13">
            <a:extLst>
              <a:ext uri="{FF2B5EF4-FFF2-40B4-BE49-F238E27FC236}">
                <a16:creationId xmlns:a16="http://schemas.microsoft.com/office/drawing/2014/main" id="{9F1FD617-748C-41EF-B15A-251A0D5D20E6}"/>
              </a:ext>
            </a:extLst>
          </p:cNvPr>
          <p:cNvSpPr>
            <a:spLocks noGrp="1"/>
          </p:cNvSpPr>
          <p:nvPr>
            <p:ph type="sldNum" sz="quarter" idx="25"/>
          </p:nvPr>
        </p:nvSpPr>
        <p:spPr/>
        <p:txBody>
          <a:bodyPr/>
          <a:lstStyle/>
          <a:p>
            <a:r>
              <a:rPr lang="en-GB" noProof="0"/>
              <a:t>Page </a:t>
            </a:r>
            <a:fld id="{5678FFC5-4430-43BC-9807-D0C6EB405569}" type="slidenum">
              <a:rPr lang="en-GB" noProof="0" smtClean="0"/>
              <a:pPr/>
              <a:t>13</a:t>
            </a:fld>
            <a:endParaRPr lang="en-GB" noProof="0"/>
          </a:p>
        </p:txBody>
      </p:sp>
    </p:spTree>
    <p:extLst>
      <p:ext uri="{BB962C8B-B14F-4D97-AF65-F5344CB8AC3E}">
        <p14:creationId xmlns:p14="http://schemas.microsoft.com/office/powerpoint/2010/main" val="327270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C9D503-10F2-4200-8E34-46DB3D95B791}"/>
              </a:ext>
            </a:extLst>
          </p:cNvPr>
          <p:cNvSpPr>
            <a:spLocks noGrp="1"/>
          </p:cNvSpPr>
          <p:nvPr>
            <p:ph type="ctrTitle"/>
          </p:nvPr>
        </p:nvSpPr>
        <p:spPr/>
        <p:txBody>
          <a:bodyPr/>
          <a:lstStyle/>
          <a:p>
            <a:r>
              <a:rPr lang="en-GB" dirty="0"/>
              <a:t>Thank you.</a:t>
            </a:r>
          </a:p>
        </p:txBody>
      </p:sp>
    </p:spTree>
    <p:extLst>
      <p:ext uri="{BB962C8B-B14F-4D97-AF65-F5344CB8AC3E}">
        <p14:creationId xmlns:p14="http://schemas.microsoft.com/office/powerpoint/2010/main" val="991329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46209C-AA89-4F01-A4BE-F85FCA03771E}"/>
              </a:ext>
            </a:extLst>
          </p:cNvPr>
          <p:cNvSpPr>
            <a:spLocks noGrp="1"/>
          </p:cNvSpPr>
          <p:nvPr>
            <p:ph type="title"/>
          </p:nvPr>
        </p:nvSpPr>
        <p:spPr/>
        <p:txBody>
          <a:bodyPr/>
          <a:lstStyle/>
          <a:p>
            <a:r>
              <a:rPr lang="en-GB" dirty="0"/>
              <a:t>Credit Guarantee Facilities </a:t>
            </a:r>
            <a:r>
              <a:rPr lang="de-DE" dirty="0"/>
              <a:t>(CGF)</a:t>
            </a:r>
          </a:p>
        </p:txBody>
      </p:sp>
      <p:sp>
        <p:nvSpPr>
          <p:cNvPr id="3" name="Textplatzhalter 2">
            <a:extLst>
              <a:ext uri="{FF2B5EF4-FFF2-40B4-BE49-F238E27FC236}">
                <a16:creationId xmlns:a16="http://schemas.microsoft.com/office/drawing/2014/main" id="{0A6F228E-A34E-47C9-A442-C56D36CC9832}"/>
              </a:ext>
            </a:extLst>
          </p:cNvPr>
          <p:cNvSpPr>
            <a:spLocks noGrp="1"/>
          </p:cNvSpPr>
          <p:nvPr>
            <p:ph type="body" sz="quarter" idx="18"/>
          </p:nvPr>
        </p:nvSpPr>
        <p:spPr/>
        <p:txBody>
          <a:bodyPr/>
          <a:lstStyle/>
          <a:p>
            <a:r>
              <a:rPr lang="en-GB" dirty="0" err="1"/>
              <a:t>KfW</a:t>
            </a:r>
            <a:r>
              <a:rPr lang="en-GB" dirty="0"/>
              <a:t> Development Bank objectives</a:t>
            </a:r>
          </a:p>
        </p:txBody>
      </p:sp>
      <p:sp>
        <p:nvSpPr>
          <p:cNvPr id="4" name="Textplatzhalter 3">
            <a:extLst>
              <a:ext uri="{FF2B5EF4-FFF2-40B4-BE49-F238E27FC236}">
                <a16:creationId xmlns:a16="http://schemas.microsoft.com/office/drawing/2014/main" id="{1C02BFE9-518C-4280-88A2-3F3ADBA1C627}"/>
              </a:ext>
            </a:extLst>
          </p:cNvPr>
          <p:cNvSpPr>
            <a:spLocks noGrp="1"/>
          </p:cNvSpPr>
          <p:nvPr>
            <p:ph type="body" sz="quarter" idx="14"/>
          </p:nvPr>
        </p:nvSpPr>
        <p:spPr/>
        <p:txBody>
          <a:bodyPr/>
          <a:lstStyle/>
          <a:p>
            <a:r>
              <a:rPr lang="de-DE" dirty="0" err="1"/>
              <a:t>Our</a:t>
            </a:r>
            <a:r>
              <a:rPr lang="de-DE" dirty="0"/>
              <a:t> View on CGFs</a:t>
            </a:r>
          </a:p>
        </p:txBody>
      </p:sp>
      <p:sp>
        <p:nvSpPr>
          <p:cNvPr id="5" name="Textplatzhalter 4">
            <a:extLst>
              <a:ext uri="{FF2B5EF4-FFF2-40B4-BE49-F238E27FC236}">
                <a16:creationId xmlns:a16="http://schemas.microsoft.com/office/drawing/2014/main" id="{E34ECBE9-938C-4583-8C62-5D62802A0F7F}"/>
              </a:ext>
            </a:extLst>
          </p:cNvPr>
          <p:cNvSpPr>
            <a:spLocks noGrp="1"/>
          </p:cNvSpPr>
          <p:nvPr>
            <p:ph type="body" sz="quarter" idx="15"/>
          </p:nvPr>
        </p:nvSpPr>
        <p:spPr/>
        <p:txBody>
          <a:bodyPr/>
          <a:lstStyle/>
          <a:p>
            <a:pPr>
              <a:buBlip>
                <a:blip r:embed="rId2"/>
              </a:buBlip>
            </a:pPr>
            <a:r>
              <a:rPr lang="en-US" dirty="0"/>
              <a:t>The </a:t>
            </a:r>
            <a:r>
              <a:rPr lang="en-US" dirty="0">
                <a:solidFill>
                  <a:srgbClr val="5E7200"/>
                </a:solidFill>
              </a:rPr>
              <a:t>objective</a:t>
            </a:r>
            <a:r>
              <a:rPr lang="en-US" dirty="0"/>
              <a:t> is to </a:t>
            </a:r>
            <a:r>
              <a:rPr lang="en-US" dirty="0">
                <a:solidFill>
                  <a:srgbClr val="5E7200"/>
                </a:solidFill>
              </a:rPr>
              <a:t>facilitate access to loans </a:t>
            </a:r>
            <a:r>
              <a:rPr lang="en-US" dirty="0"/>
              <a:t>for a specific target group via financial institutions (FIs / PFIs)</a:t>
            </a:r>
          </a:p>
          <a:p>
            <a:pPr marL="0" indent="0">
              <a:buNone/>
            </a:pPr>
            <a:endParaRPr lang="en-US" dirty="0"/>
          </a:p>
          <a:p>
            <a:pPr>
              <a:buBlip>
                <a:blip r:embed="rId2"/>
              </a:buBlip>
            </a:pPr>
            <a:r>
              <a:rPr lang="en-US" dirty="0"/>
              <a:t>the </a:t>
            </a:r>
            <a:r>
              <a:rPr lang="en-US" dirty="0">
                <a:solidFill>
                  <a:srgbClr val="C80538"/>
                </a:solidFill>
              </a:rPr>
              <a:t>target group </a:t>
            </a:r>
            <a:r>
              <a:rPr lang="en-US" dirty="0"/>
              <a:t>is generally financially underserved, such as </a:t>
            </a:r>
            <a:r>
              <a:rPr lang="en-US" dirty="0">
                <a:solidFill>
                  <a:srgbClr val="C80538"/>
                </a:solidFill>
              </a:rPr>
              <a:t>MSMEs</a:t>
            </a:r>
            <a:r>
              <a:rPr lang="en-US" dirty="0"/>
              <a:t>, due to</a:t>
            </a:r>
          </a:p>
          <a:p>
            <a:pPr lvl="1"/>
            <a:r>
              <a:rPr lang="en-US" dirty="0"/>
              <a:t>limited access to traditional collateral </a:t>
            </a:r>
          </a:p>
          <a:p>
            <a:pPr lvl="1"/>
            <a:r>
              <a:rPr lang="en-US" dirty="0"/>
              <a:t>high perceived or actual credit risk </a:t>
            </a:r>
          </a:p>
          <a:p>
            <a:pPr lvl="1"/>
            <a:r>
              <a:rPr lang="en-US" dirty="0"/>
              <a:t>high administrative costs of small-scale lending</a:t>
            </a:r>
          </a:p>
          <a:p>
            <a:pPr marL="182562" lvl="1" indent="0">
              <a:buNone/>
            </a:pPr>
            <a:endParaRPr lang="en-US" dirty="0"/>
          </a:p>
          <a:p>
            <a:pPr>
              <a:buBlip>
                <a:blip r:embed="rId2"/>
              </a:buBlip>
            </a:pPr>
            <a:r>
              <a:rPr lang="en-US" dirty="0"/>
              <a:t>CGFs play a stabilizing role during economic downturns </a:t>
            </a:r>
          </a:p>
          <a:p>
            <a:pPr lvl="1"/>
            <a:r>
              <a:rPr lang="en-US" dirty="0"/>
              <a:t>Equalizes/counterbalances risk aversion of FIs</a:t>
            </a:r>
          </a:p>
          <a:p>
            <a:pPr lvl="1"/>
            <a:r>
              <a:rPr lang="en-US" dirty="0"/>
              <a:t>enables liquidity provision during economic turmoil</a:t>
            </a:r>
          </a:p>
          <a:p>
            <a:endParaRPr lang="en-US" dirty="0"/>
          </a:p>
          <a:p>
            <a:endParaRPr lang="de-DE" dirty="0"/>
          </a:p>
        </p:txBody>
      </p:sp>
      <p:sp>
        <p:nvSpPr>
          <p:cNvPr id="6" name="Textplatzhalter 5">
            <a:extLst>
              <a:ext uri="{FF2B5EF4-FFF2-40B4-BE49-F238E27FC236}">
                <a16:creationId xmlns:a16="http://schemas.microsoft.com/office/drawing/2014/main" id="{1882894B-9E1B-42AE-91EA-422277CF7991}"/>
              </a:ext>
            </a:extLst>
          </p:cNvPr>
          <p:cNvSpPr>
            <a:spLocks noGrp="1"/>
          </p:cNvSpPr>
          <p:nvPr>
            <p:ph type="body" sz="quarter" idx="16"/>
          </p:nvPr>
        </p:nvSpPr>
        <p:spPr/>
        <p:txBody>
          <a:bodyPr/>
          <a:lstStyle/>
          <a:p>
            <a:r>
              <a:rPr lang="de-DE" dirty="0" err="1"/>
              <a:t>Role</a:t>
            </a:r>
            <a:r>
              <a:rPr lang="de-DE" dirty="0"/>
              <a:t> </a:t>
            </a:r>
            <a:r>
              <a:rPr lang="de-DE" dirty="0" err="1"/>
              <a:t>of</a:t>
            </a:r>
            <a:r>
              <a:rPr lang="de-DE" dirty="0"/>
              <a:t> KfW</a:t>
            </a:r>
          </a:p>
        </p:txBody>
      </p:sp>
      <p:sp>
        <p:nvSpPr>
          <p:cNvPr id="7" name="Textplatzhalter 6">
            <a:extLst>
              <a:ext uri="{FF2B5EF4-FFF2-40B4-BE49-F238E27FC236}">
                <a16:creationId xmlns:a16="http://schemas.microsoft.com/office/drawing/2014/main" id="{B21E797B-E3DB-4B61-BBCE-AD3DBE448B76}"/>
              </a:ext>
            </a:extLst>
          </p:cNvPr>
          <p:cNvSpPr>
            <a:spLocks noGrp="1"/>
          </p:cNvSpPr>
          <p:nvPr>
            <p:ph type="body" sz="quarter" idx="17"/>
          </p:nvPr>
        </p:nvSpPr>
        <p:spPr/>
        <p:txBody>
          <a:bodyPr/>
          <a:lstStyle/>
          <a:p>
            <a:pPr>
              <a:buBlip>
                <a:blip r:embed="rId2"/>
              </a:buBlip>
            </a:pPr>
            <a:r>
              <a:rPr lang="en-US" dirty="0" err="1"/>
              <a:t>KfW</a:t>
            </a:r>
            <a:r>
              <a:rPr lang="en-US" dirty="0"/>
              <a:t> aims to strengthen CGFs by </a:t>
            </a:r>
          </a:p>
          <a:p>
            <a:pPr lvl="1"/>
            <a:r>
              <a:rPr lang="en-US" dirty="0"/>
              <a:t>providing grants to build up guarantee capital</a:t>
            </a:r>
          </a:p>
          <a:p>
            <a:pPr lvl="1"/>
            <a:r>
              <a:rPr lang="en-US" dirty="0"/>
              <a:t>providing loans and equity </a:t>
            </a:r>
          </a:p>
          <a:p>
            <a:pPr lvl="1"/>
            <a:r>
              <a:rPr lang="en-US" dirty="0"/>
              <a:t>promoting conducive regulatory frameworks through policy-based finance </a:t>
            </a:r>
            <a:r>
              <a:rPr lang="en-US" sz="1200" dirty="0"/>
              <a:t>(instruments like </a:t>
            </a:r>
            <a:r>
              <a:rPr lang="en-US" sz="1200" dirty="0">
                <a:solidFill>
                  <a:srgbClr val="5E7200"/>
                </a:solidFill>
              </a:rPr>
              <a:t>green bonds</a:t>
            </a:r>
            <a:r>
              <a:rPr lang="en-US" sz="1200" dirty="0"/>
              <a:t>)</a:t>
            </a:r>
          </a:p>
          <a:p>
            <a:pPr lvl="1"/>
            <a:r>
              <a:rPr lang="en-US" dirty="0"/>
              <a:t>contributing to institutional reforms of public CGFs </a:t>
            </a:r>
            <a:r>
              <a:rPr lang="en-US" sz="1200" dirty="0"/>
              <a:t>(procedures like Risk Policy, Provisioning, Due Diligence, ESMS, No FX risk)</a:t>
            </a:r>
          </a:p>
          <a:p>
            <a:pPr lvl="1">
              <a:buFont typeface="Symbol" panose="05050102010706020507" pitchFamily="18" charset="2"/>
              <a:buChar char="-"/>
            </a:pPr>
            <a:endParaRPr lang="en-US" dirty="0"/>
          </a:p>
          <a:p>
            <a:pPr marL="182562" lvl="1" indent="0">
              <a:buNone/>
            </a:pPr>
            <a:endParaRPr lang="en-US" dirty="0"/>
          </a:p>
          <a:p>
            <a:pPr marL="182562" lvl="1" indent="0">
              <a:buNone/>
            </a:pPr>
            <a:r>
              <a:rPr lang="en-US" dirty="0"/>
              <a:t>	Ensuring sustainable financing </a:t>
            </a:r>
          </a:p>
          <a:p>
            <a:pPr marL="182562" lvl="1" indent="0">
              <a:buNone/>
            </a:pPr>
            <a:r>
              <a:rPr lang="en-US" dirty="0"/>
              <a:t>	Guaranteeing a green economy </a:t>
            </a:r>
          </a:p>
          <a:p>
            <a:pPr marL="182562" lvl="1" indent="0">
              <a:buNone/>
            </a:pPr>
            <a:endParaRPr lang="en-US" dirty="0"/>
          </a:p>
          <a:p>
            <a:pPr marL="182562" lvl="1" indent="0">
              <a:buNone/>
            </a:pPr>
            <a:endParaRPr lang="en-US" dirty="0"/>
          </a:p>
          <a:p>
            <a:pPr marL="182562" lvl="1" indent="0">
              <a:buNone/>
            </a:pPr>
            <a:endParaRPr lang="en-US" dirty="0"/>
          </a:p>
          <a:p>
            <a:pPr lvl="1">
              <a:buFont typeface="Symbol" panose="05050102010706020507" pitchFamily="18" charset="2"/>
              <a:buChar char="-"/>
            </a:pPr>
            <a:endParaRPr lang="en-US" dirty="0"/>
          </a:p>
          <a:p>
            <a:pPr marL="0" indent="0">
              <a:buNone/>
            </a:pPr>
            <a:endParaRPr lang="de-DE" dirty="0"/>
          </a:p>
          <a:p>
            <a:endParaRPr lang="de-DE" dirty="0"/>
          </a:p>
        </p:txBody>
      </p:sp>
      <p:sp>
        <p:nvSpPr>
          <p:cNvPr id="8" name="Textplatzhalter 7">
            <a:extLst>
              <a:ext uri="{FF2B5EF4-FFF2-40B4-BE49-F238E27FC236}">
                <a16:creationId xmlns:a16="http://schemas.microsoft.com/office/drawing/2014/main" id="{C97C51B2-68E0-403F-A719-668BAD8B114C}"/>
              </a:ext>
            </a:extLst>
          </p:cNvPr>
          <p:cNvSpPr>
            <a:spLocks noGrp="1"/>
          </p:cNvSpPr>
          <p:nvPr>
            <p:ph type="body" sz="quarter" idx="13"/>
          </p:nvPr>
        </p:nvSpPr>
        <p:spPr/>
        <p:txBody>
          <a:bodyPr/>
          <a:lstStyle/>
          <a:p>
            <a:endParaRPr lang="de-DE" dirty="0"/>
          </a:p>
        </p:txBody>
      </p:sp>
      <p:sp>
        <p:nvSpPr>
          <p:cNvPr id="9" name="Fußzeilenplatzhalter 8">
            <a:extLst>
              <a:ext uri="{FF2B5EF4-FFF2-40B4-BE49-F238E27FC236}">
                <a16:creationId xmlns:a16="http://schemas.microsoft.com/office/drawing/2014/main" id="{7E86364C-CF91-4880-A819-3EE9B6AEF271}"/>
              </a:ext>
            </a:extLst>
          </p:cNvPr>
          <p:cNvSpPr>
            <a:spLocks noGrp="1"/>
          </p:cNvSpPr>
          <p:nvPr>
            <p:ph type="ftr" sz="quarter" idx="20"/>
          </p:nvPr>
        </p:nvSpPr>
        <p:spPr/>
        <p:txBody>
          <a:bodyPr/>
          <a:lstStyle/>
          <a:p>
            <a:r>
              <a:rPr lang="en-US" noProof="0" dirty="0"/>
              <a:t>FC in the MENA region / Tunis, October 2023</a:t>
            </a:r>
            <a:endParaRPr lang="en-GB" noProof="0" dirty="0"/>
          </a:p>
        </p:txBody>
      </p:sp>
      <p:sp>
        <p:nvSpPr>
          <p:cNvPr id="10" name="Foliennummernplatzhalter 9">
            <a:extLst>
              <a:ext uri="{FF2B5EF4-FFF2-40B4-BE49-F238E27FC236}">
                <a16:creationId xmlns:a16="http://schemas.microsoft.com/office/drawing/2014/main" id="{3434A4E9-DED4-47E8-99BB-E0A70B838ADD}"/>
              </a:ext>
            </a:extLst>
          </p:cNvPr>
          <p:cNvSpPr>
            <a:spLocks noGrp="1"/>
          </p:cNvSpPr>
          <p:nvPr>
            <p:ph type="sldNum" sz="quarter" idx="21"/>
          </p:nvPr>
        </p:nvSpPr>
        <p:spPr/>
        <p:txBody>
          <a:bodyPr/>
          <a:lstStyle/>
          <a:p>
            <a:r>
              <a:rPr lang="en-GB" noProof="0" dirty="0"/>
              <a:t>Page </a:t>
            </a:r>
            <a:fld id="{5678FFC5-4430-43BC-9807-D0C6EB405569}" type="slidenum">
              <a:rPr lang="en-GB" noProof="0" smtClean="0"/>
              <a:pPr/>
              <a:t>15</a:t>
            </a:fld>
            <a:endParaRPr lang="en-GB" noProof="0" dirty="0"/>
          </a:p>
        </p:txBody>
      </p:sp>
      <p:pic>
        <p:nvPicPr>
          <p:cNvPr id="13" name="Grafik 12">
            <a:extLst>
              <a:ext uri="{FF2B5EF4-FFF2-40B4-BE49-F238E27FC236}">
                <a16:creationId xmlns:a16="http://schemas.microsoft.com/office/drawing/2014/main" id="{9E71FF0F-734C-450C-BC51-7EAFAD3727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716090" y="1433512"/>
            <a:ext cx="356226" cy="356226"/>
          </a:xfrm>
          <a:prstGeom prst="rect">
            <a:avLst/>
          </a:prstGeom>
        </p:spPr>
      </p:pic>
      <p:pic>
        <p:nvPicPr>
          <p:cNvPr id="14" name="Grafik 13">
            <a:extLst>
              <a:ext uri="{FF2B5EF4-FFF2-40B4-BE49-F238E27FC236}">
                <a16:creationId xmlns:a16="http://schemas.microsoft.com/office/drawing/2014/main" id="{37C6FD69-EA7F-4937-A76B-78AD98FEE57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800066" y="1427904"/>
            <a:ext cx="367443" cy="367443"/>
          </a:xfrm>
          <a:prstGeom prst="rect">
            <a:avLst/>
          </a:prstGeom>
        </p:spPr>
      </p:pic>
      <p:pic>
        <p:nvPicPr>
          <p:cNvPr id="17" name="Grafik 16" descr="Haken">
            <a:extLst>
              <a:ext uri="{FF2B5EF4-FFF2-40B4-BE49-F238E27FC236}">
                <a16:creationId xmlns:a16="http://schemas.microsoft.com/office/drawing/2014/main" id="{E7FDF05A-65B3-4B59-9822-EBA151B00B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78607" y="4395105"/>
            <a:ext cx="373883" cy="373883"/>
          </a:xfrm>
          <a:prstGeom prst="rect">
            <a:avLst/>
          </a:prstGeom>
        </p:spPr>
      </p:pic>
      <p:pic>
        <p:nvPicPr>
          <p:cNvPr id="18" name="Grafik 17" descr="Haken">
            <a:extLst>
              <a:ext uri="{FF2B5EF4-FFF2-40B4-BE49-F238E27FC236}">
                <a16:creationId xmlns:a16="http://schemas.microsoft.com/office/drawing/2014/main" id="{CBAAE1E3-4154-4B9D-98E8-FFBAFD66CAD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78608" y="4696319"/>
            <a:ext cx="373883" cy="373883"/>
          </a:xfrm>
          <a:prstGeom prst="rect">
            <a:avLst/>
          </a:prstGeom>
        </p:spPr>
      </p:pic>
    </p:spTree>
    <p:extLst>
      <p:ext uri="{BB962C8B-B14F-4D97-AF65-F5344CB8AC3E}">
        <p14:creationId xmlns:p14="http://schemas.microsoft.com/office/powerpoint/2010/main" val="3981578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1">
            <a:extLst>
              <a:ext uri="{FF2B5EF4-FFF2-40B4-BE49-F238E27FC236}">
                <a16:creationId xmlns:a16="http://schemas.microsoft.com/office/drawing/2014/main" id="{990A3E24-EA8D-42EC-B874-52A8B7D961A3}"/>
              </a:ext>
            </a:extLst>
          </p:cNvPr>
          <p:cNvSpPr>
            <a:spLocks noGrp="1"/>
          </p:cNvSpPr>
          <p:nvPr>
            <p:ph type="title"/>
          </p:nvPr>
        </p:nvSpPr>
        <p:spPr>
          <a:xfrm>
            <a:off x="360363" y="334407"/>
            <a:ext cx="10007600" cy="378381"/>
          </a:xfrm>
        </p:spPr>
        <p:txBody>
          <a:bodyPr/>
          <a:lstStyle/>
          <a:p>
            <a:r>
              <a:rPr lang="en-GB" dirty="0"/>
              <a:t>Sustainable &amp; Green Finance: </a:t>
            </a:r>
            <a:r>
              <a:rPr lang="en-GB" dirty="0" err="1"/>
              <a:t>KfW‘s</a:t>
            </a:r>
            <a:r>
              <a:rPr lang="en-GB" dirty="0"/>
              <a:t> Vision </a:t>
            </a:r>
          </a:p>
        </p:txBody>
      </p:sp>
      <p:sp>
        <p:nvSpPr>
          <p:cNvPr id="28" name="Textplatzhalter 2">
            <a:extLst>
              <a:ext uri="{FF2B5EF4-FFF2-40B4-BE49-F238E27FC236}">
                <a16:creationId xmlns:a16="http://schemas.microsoft.com/office/drawing/2014/main" id="{62216D65-3DE7-4ADF-8CC4-FDB3A428DE60}"/>
              </a:ext>
            </a:extLst>
          </p:cNvPr>
          <p:cNvSpPr>
            <a:spLocks noGrp="1"/>
          </p:cNvSpPr>
          <p:nvPr>
            <p:ph type="body" sz="quarter" idx="18"/>
          </p:nvPr>
        </p:nvSpPr>
        <p:spPr>
          <a:xfrm>
            <a:off x="360363" y="677577"/>
            <a:ext cx="10007600" cy="332901"/>
          </a:xfrm>
        </p:spPr>
        <p:txBody>
          <a:bodyPr/>
          <a:lstStyle/>
          <a:p>
            <a:r>
              <a:rPr lang="en-GB" dirty="0"/>
              <a:t>Ambitious Climate Targets </a:t>
            </a:r>
          </a:p>
          <a:p>
            <a:endParaRPr lang="en-GB" dirty="0"/>
          </a:p>
        </p:txBody>
      </p:sp>
      <p:sp>
        <p:nvSpPr>
          <p:cNvPr id="34" name="Fußzeilenplatzhalter 8">
            <a:extLst>
              <a:ext uri="{FF2B5EF4-FFF2-40B4-BE49-F238E27FC236}">
                <a16:creationId xmlns:a16="http://schemas.microsoft.com/office/drawing/2014/main" id="{86EC3FC3-B17B-4709-8879-1B98BCFE2C48}"/>
              </a:ext>
            </a:extLst>
          </p:cNvPr>
          <p:cNvSpPr>
            <a:spLocks noGrp="1"/>
          </p:cNvSpPr>
          <p:nvPr>
            <p:ph type="ftr" sz="quarter" idx="20"/>
          </p:nvPr>
        </p:nvSpPr>
        <p:spPr>
          <a:xfrm>
            <a:off x="893190" y="5645336"/>
            <a:ext cx="8647437" cy="208505"/>
          </a:xfrm>
        </p:spPr>
        <p:txBody>
          <a:bodyPr/>
          <a:lstStyle/>
          <a:p>
            <a:r>
              <a:rPr lang="en-US" noProof="0" dirty="0"/>
              <a:t>FC in the MENA region / Tunis, October 2023</a:t>
            </a:r>
            <a:endParaRPr lang="en-GB" noProof="0" dirty="0"/>
          </a:p>
        </p:txBody>
      </p:sp>
      <p:sp>
        <p:nvSpPr>
          <p:cNvPr id="35" name="Foliennummernplatzhalter 9">
            <a:extLst>
              <a:ext uri="{FF2B5EF4-FFF2-40B4-BE49-F238E27FC236}">
                <a16:creationId xmlns:a16="http://schemas.microsoft.com/office/drawing/2014/main" id="{56296D22-973C-4A8E-8085-6D48352BEAB2}"/>
              </a:ext>
            </a:extLst>
          </p:cNvPr>
          <p:cNvSpPr>
            <a:spLocks noGrp="1"/>
          </p:cNvSpPr>
          <p:nvPr>
            <p:ph type="sldNum" sz="quarter" idx="21"/>
          </p:nvPr>
        </p:nvSpPr>
        <p:spPr>
          <a:xfrm>
            <a:off x="9599613" y="5645336"/>
            <a:ext cx="768350" cy="208505"/>
          </a:xfrm>
        </p:spPr>
        <p:txBody>
          <a:bodyPr/>
          <a:lstStyle/>
          <a:p>
            <a:r>
              <a:rPr lang="en-GB" noProof="0" dirty="0"/>
              <a:t>Page </a:t>
            </a:r>
            <a:fld id="{5678FFC5-4430-43BC-9807-D0C6EB405569}" type="slidenum">
              <a:rPr lang="en-GB" noProof="0" smtClean="0"/>
              <a:pPr/>
              <a:t>2</a:t>
            </a:fld>
            <a:endParaRPr lang="en-GB" noProof="0" dirty="0"/>
          </a:p>
        </p:txBody>
      </p:sp>
      <p:sp>
        <p:nvSpPr>
          <p:cNvPr id="48" name="Textplatzhalter 3">
            <a:extLst>
              <a:ext uri="{FF2B5EF4-FFF2-40B4-BE49-F238E27FC236}">
                <a16:creationId xmlns:a16="http://schemas.microsoft.com/office/drawing/2014/main" id="{2FEA0EFC-FB22-4B47-A09D-C951E561F273}"/>
              </a:ext>
            </a:extLst>
          </p:cNvPr>
          <p:cNvSpPr>
            <a:spLocks noGrp="1"/>
          </p:cNvSpPr>
          <p:nvPr>
            <p:ph type="body" sz="quarter" idx="14"/>
          </p:nvPr>
        </p:nvSpPr>
        <p:spPr>
          <a:xfrm>
            <a:off x="360363" y="1432868"/>
            <a:ext cx="3347615" cy="367443"/>
          </a:xfrm>
        </p:spPr>
        <p:txBody>
          <a:bodyPr/>
          <a:lstStyle/>
          <a:p>
            <a:r>
              <a:rPr lang="de-DE" dirty="0" err="1"/>
              <a:t>Our</a:t>
            </a:r>
            <a:r>
              <a:rPr lang="de-DE" dirty="0"/>
              <a:t> Vision &amp; Ambition</a:t>
            </a:r>
            <a:endParaRPr lang="fr-FR" dirty="0"/>
          </a:p>
        </p:txBody>
      </p:sp>
      <p:sp>
        <p:nvSpPr>
          <p:cNvPr id="49" name="Textplatzhalter 4">
            <a:extLst>
              <a:ext uri="{FF2B5EF4-FFF2-40B4-BE49-F238E27FC236}">
                <a16:creationId xmlns:a16="http://schemas.microsoft.com/office/drawing/2014/main" id="{90F71B0C-6EF1-469A-8C62-BCF83C95E555}"/>
              </a:ext>
            </a:extLst>
          </p:cNvPr>
          <p:cNvSpPr>
            <a:spLocks noGrp="1"/>
          </p:cNvSpPr>
          <p:nvPr>
            <p:ph type="body" sz="quarter" idx="15"/>
          </p:nvPr>
        </p:nvSpPr>
        <p:spPr>
          <a:xfrm>
            <a:off x="360362" y="1849107"/>
            <a:ext cx="4895851" cy="3556400"/>
          </a:xfrm>
        </p:spPr>
        <p:txBody>
          <a:bodyPr/>
          <a:lstStyle/>
          <a:p>
            <a:pPr marL="0" indent="0" algn="ctr">
              <a:buNone/>
            </a:pPr>
            <a:endParaRPr lang="en-GB" sz="2400" dirty="0">
              <a:solidFill>
                <a:schemeClr val="accent1"/>
              </a:solidFill>
            </a:endParaRPr>
          </a:p>
          <a:p>
            <a:pPr marL="0" indent="0" algn="ctr">
              <a:buNone/>
            </a:pPr>
            <a:r>
              <a:rPr lang="en-GB" sz="2400" b="1" dirty="0">
                <a:solidFill>
                  <a:schemeClr val="accent1"/>
                </a:solidFill>
              </a:rPr>
              <a:t>Promoting transformation ,</a:t>
            </a:r>
          </a:p>
          <a:p>
            <a:pPr marL="0" indent="0" algn="ctr">
              <a:buNone/>
            </a:pPr>
            <a:r>
              <a:rPr lang="en-GB" sz="2400" b="1" dirty="0">
                <a:solidFill>
                  <a:schemeClr val="accent1"/>
                </a:solidFill>
              </a:rPr>
              <a:t>Boosting resilience</a:t>
            </a:r>
          </a:p>
          <a:p>
            <a:pPr marL="0" indent="0" algn="ctr">
              <a:buNone/>
            </a:pPr>
            <a:endParaRPr lang="en-GB" sz="1600" dirty="0">
              <a:solidFill>
                <a:schemeClr val="accent3">
                  <a:lumMod val="75000"/>
                </a:schemeClr>
              </a:solidFill>
            </a:endParaRPr>
          </a:p>
          <a:p>
            <a:pPr marL="0" indent="0" algn="ctr">
              <a:buNone/>
            </a:pPr>
            <a:r>
              <a:rPr lang="en-GB" sz="1600" dirty="0" err="1"/>
              <a:t>KfW</a:t>
            </a:r>
            <a:r>
              <a:rPr lang="en-GB" sz="1600" dirty="0"/>
              <a:t> strives for 1,5 degree compatibility climate finance (“Paris compatibility”) as a leading climate financier and initiator and solution provider on the way to a climate-neutral future</a:t>
            </a:r>
          </a:p>
          <a:p>
            <a:pPr marL="0" indent="0" algn="ctr">
              <a:buNone/>
            </a:pPr>
            <a:endParaRPr lang="de-DE" dirty="0"/>
          </a:p>
        </p:txBody>
      </p:sp>
      <p:sp>
        <p:nvSpPr>
          <p:cNvPr id="50" name="Textplatzhalter 5">
            <a:extLst>
              <a:ext uri="{FF2B5EF4-FFF2-40B4-BE49-F238E27FC236}">
                <a16:creationId xmlns:a16="http://schemas.microsoft.com/office/drawing/2014/main" id="{1578B627-4A78-490E-B5B7-08549F48DAA3}"/>
              </a:ext>
            </a:extLst>
          </p:cNvPr>
          <p:cNvSpPr>
            <a:spLocks noGrp="1"/>
          </p:cNvSpPr>
          <p:nvPr>
            <p:ph type="body" sz="quarter" idx="16"/>
          </p:nvPr>
        </p:nvSpPr>
        <p:spPr>
          <a:xfrm>
            <a:off x="5472113" y="1433513"/>
            <a:ext cx="4895850" cy="367443"/>
          </a:xfrm>
        </p:spPr>
        <p:txBody>
          <a:bodyPr/>
          <a:lstStyle/>
          <a:p>
            <a:r>
              <a:rPr lang="en-GB" dirty="0"/>
              <a:t>Our Contribution to Green Finance</a:t>
            </a:r>
          </a:p>
        </p:txBody>
      </p:sp>
      <p:sp>
        <p:nvSpPr>
          <p:cNvPr id="51" name="Textplatzhalter 6">
            <a:extLst>
              <a:ext uri="{FF2B5EF4-FFF2-40B4-BE49-F238E27FC236}">
                <a16:creationId xmlns:a16="http://schemas.microsoft.com/office/drawing/2014/main" id="{348AEAF2-3059-426E-AB16-BD0E89D263FD}"/>
              </a:ext>
            </a:extLst>
          </p:cNvPr>
          <p:cNvSpPr>
            <a:spLocks noGrp="1"/>
          </p:cNvSpPr>
          <p:nvPr>
            <p:ph type="body" sz="quarter" idx="17"/>
          </p:nvPr>
        </p:nvSpPr>
        <p:spPr>
          <a:xfrm>
            <a:off x="5472113" y="1849107"/>
            <a:ext cx="4895850" cy="3522309"/>
          </a:xfrm>
        </p:spPr>
        <p:txBody>
          <a:bodyPr/>
          <a:lstStyle/>
          <a:p>
            <a:pPr marL="177800" lvl="1" indent="0">
              <a:buNone/>
            </a:pPr>
            <a:endParaRPr lang="en-GB" sz="1600" dirty="0"/>
          </a:p>
          <a:p>
            <a:pPr marL="182562" lvl="1" indent="0">
              <a:buNone/>
            </a:pPr>
            <a:endParaRPr lang="en-GB" dirty="0"/>
          </a:p>
          <a:p>
            <a:endParaRPr lang="en-GB" dirty="0"/>
          </a:p>
        </p:txBody>
      </p:sp>
      <p:sp>
        <p:nvSpPr>
          <p:cNvPr id="52" name="Textplatzhalter 7">
            <a:extLst>
              <a:ext uri="{FF2B5EF4-FFF2-40B4-BE49-F238E27FC236}">
                <a16:creationId xmlns:a16="http://schemas.microsoft.com/office/drawing/2014/main" id="{DC111011-110C-4C6F-810C-BC1D2C157403}"/>
              </a:ext>
            </a:extLst>
          </p:cNvPr>
          <p:cNvSpPr>
            <a:spLocks noGrp="1"/>
          </p:cNvSpPr>
          <p:nvPr>
            <p:ph type="body" sz="quarter" idx="13"/>
          </p:nvPr>
        </p:nvSpPr>
        <p:spPr>
          <a:xfrm>
            <a:off x="360363" y="5409209"/>
            <a:ext cx="10007599" cy="149591"/>
          </a:xfrm>
        </p:spPr>
        <p:txBody>
          <a:bodyPr/>
          <a:lstStyle/>
          <a:p>
            <a:endParaRPr lang="en-GB"/>
          </a:p>
        </p:txBody>
      </p:sp>
      <p:pic>
        <p:nvPicPr>
          <p:cNvPr id="53" name="Grafik 10">
            <a:extLst>
              <a:ext uri="{FF2B5EF4-FFF2-40B4-BE49-F238E27FC236}">
                <a16:creationId xmlns:a16="http://schemas.microsoft.com/office/drawing/2014/main" id="{B74CC101-BD0E-458F-AF0A-54B2CC27B1A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788098" y="1450625"/>
            <a:ext cx="325357" cy="325357"/>
          </a:xfrm>
          <a:prstGeom prst="rect">
            <a:avLst/>
          </a:prstGeom>
        </p:spPr>
      </p:pic>
      <p:pic>
        <p:nvPicPr>
          <p:cNvPr id="54" name="Grafik 11">
            <a:extLst>
              <a:ext uri="{FF2B5EF4-FFF2-40B4-BE49-F238E27FC236}">
                <a16:creationId xmlns:a16="http://schemas.microsoft.com/office/drawing/2014/main" id="{335BCC12-8B00-4105-8BE5-32C2029DE03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900666" y="1449649"/>
            <a:ext cx="312922" cy="312922"/>
          </a:xfrm>
          <a:prstGeom prst="rect">
            <a:avLst/>
          </a:prstGeom>
        </p:spPr>
      </p:pic>
      <p:graphicFrame>
        <p:nvGraphicFramePr>
          <p:cNvPr id="55" name="Tabelle 8">
            <a:extLst>
              <a:ext uri="{FF2B5EF4-FFF2-40B4-BE49-F238E27FC236}">
                <a16:creationId xmlns:a16="http://schemas.microsoft.com/office/drawing/2014/main" id="{91C64687-A294-437E-B4C0-3786DDEF7039}"/>
              </a:ext>
            </a:extLst>
          </p:cNvPr>
          <p:cNvGraphicFramePr>
            <a:graphicFrameLocks noGrp="1"/>
          </p:cNvGraphicFramePr>
          <p:nvPr/>
        </p:nvGraphicFramePr>
        <p:xfrm>
          <a:off x="5364162" y="2074876"/>
          <a:ext cx="4895850" cy="2913123"/>
        </p:xfrm>
        <a:graphic>
          <a:graphicData uri="http://schemas.openxmlformats.org/drawingml/2006/table">
            <a:tbl>
              <a:tblPr firstRow="1" firstCol="1" bandRow="1">
                <a:tableStyleId>{5C22544A-7EE6-4342-B048-85BDC9FD1C3A}</a:tableStyleId>
              </a:tblPr>
              <a:tblGrid>
                <a:gridCol w="2119329">
                  <a:extLst>
                    <a:ext uri="{9D8B030D-6E8A-4147-A177-3AD203B41FA5}">
                      <a16:colId xmlns:a16="http://schemas.microsoft.com/office/drawing/2014/main" val="471540587"/>
                    </a:ext>
                  </a:extLst>
                </a:gridCol>
                <a:gridCol w="925507">
                  <a:extLst>
                    <a:ext uri="{9D8B030D-6E8A-4147-A177-3AD203B41FA5}">
                      <a16:colId xmlns:a16="http://schemas.microsoft.com/office/drawing/2014/main" val="932547932"/>
                    </a:ext>
                  </a:extLst>
                </a:gridCol>
                <a:gridCol w="925507">
                  <a:extLst>
                    <a:ext uri="{9D8B030D-6E8A-4147-A177-3AD203B41FA5}">
                      <a16:colId xmlns:a16="http://schemas.microsoft.com/office/drawing/2014/main" val="1386843730"/>
                    </a:ext>
                  </a:extLst>
                </a:gridCol>
                <a:gridCol w="925507">
                  <a:extLst>
                    <a:ext uri="{9D8B030D-6E8A-4147-A177-3AD203B41FA5}">
                      <a16:colId xmlns:a16="http://schemas.microsoft.com/office/drawing/2014/main" val="2048129810"/>
                    </a:ext>
                  </a:extLst>
                </a:gridCol>
              </a:tblGrid>
              <a:tr h="721719">
                <a:tc>
                  <a:txBody>
                    <a:bodyPr/>
                    <a:lstStyle/>
                    <a:p>
                      <a:pPr algn="ctr"/>
                      <a:endParaRPr lang="en-GB" sz="1400" dirty="0"/>
                    </a:p>
                  </a:txBody>
                  <a:tcPr anchor="ctr">
                    <a:solidFill>
                      <a:schemeClr val="bg1"/>
                    </a:solidFill>
                  </a:tcPr>
                </a:tc>
                <a:tc>
                  <a:txBody>
                    <a:bodyPr/>
                    <a:lstStyle/>
                    <a:p>
                      <a:pPr algn="ctr"/>
                      <a:r>
                        <a:rPr lang="en-GB" sz="1400" b="1" i="1" dirty="0"/>
                        <a:t>Set value per year </a:t>
                      </a:r>
                    </a:p>
                  </a:txBody>
                  <a:tcPr anchor="ctr"/>
                </a:tc>
                <a:tc>
                  <a:txBody>
                    <a:bodyPr/>
                    <a:lstStyle/>
                    <a:p>
                      <a:pPr algn="ctr"/>
                      <a:r>
                        <a:rPr lang="en-GB" sz="1400" dirty="0"/>
                        <a:t>Actual value 2021</a:t>
                      </a:r>
                    </a:p>
                  </a:txBody>
                  <a:tcPr anchor="ctr"/>
                </a:tc>
                <a:tc>
                  <a:txBody>
                    <a:bodyPr/>
                    <a:lstStyle/>
                    <a:p>
                      <a:pPr algn="ctr"/>
                      <a:r>
                        <a:rPr lang="en-GB" sz="1400" dirty="0"/>
                        <a:t>Actual value 2022</a:t>
                      </a:r>
                    </a:p>
                  </a:txBody>
                  <a:tcPr anchor="ctr"/>
                </a:tc>
                <a:extLst>
                  <a:ext uri="{0D108BD9-81ED-4DB2-BD59-A6C34878D82A}">
                    <a16:rowId xmlns:a16="http://schemas.microsoft.com/office/drawing/2014/main" val="2944799008"/>
                  </a:ext>
                </a:extLst>
              </a:tr>
              <a:tr h="721719">
                <a:tc>
                  <a:txBody>
                    <a:bodyPr/>
                    <a:lstStyle/>
                    <a:p>
                      <a:pPr algn="ctr"/>
                      <a:r>
                        <a:rPr lang="en-GB" sz="1400" dirty="0"/>
                        <a:t>Volume</a:t>
                      </a:r>
                    </a:p>
                  </a:txBody>
                  <a:tcPr anchor="ctr"/>
                </a:tc>
                <a:tc>
                  <a:txBody>
                    <a:bodyPr/>
                    <a:lstStyle/>
                    <a:p>
                      <a:pPr algn="ctr"/>
                      <a:endParaRPr lang="en-GB" sz="1400" i="1" dirty="0">
                        <a:solidFill>
                          <a:schemeClr val="accent6">
                            <a:lumMod val="50000"/>
                          </a:schemeClr>
                        </a:solidFill>
                      </a:endParaRPr>
                    </a:p>
                    <a:p>
                      <a:pPr algn="ctr"/>
                      <a:r>
                        <a:rPr lang="en-GB" sz="1400" i="1" dirty="0">
                          <a:solidFill>
                            <a:schemeClr val="accent6">
                              <a:lumMod val="50000"/>
                            </a:schemeClr>
                          </a:solidFill>
                        </a:rPr>
                        <a:t>min. 5 bn. </a:t>
                      </a:r>
                    </a:p>
                    <a:p>
                      <a:pPr algn="ctr"/>
                      <a:endParaRPr lang="en-GB" sz="1400" i="1" dirty="0">
                        <a:solidFill>
                          <a:schemeClr val="accent6">
                            <a:lumMod val="50000"/>
                          </a:schemeClr>
                        </a:solidFill>
                      </a:endParaRPr>
                    </a:p>
                  </a:txBody>
                  <a:tcPr anchor="ctr"/>
                </a:tc>
                <a:tc>
                  <a:txBody>
                    <a:bodyPr/>
                    <a:lstStyle/>
                    <a:p>
                      <a:pPr algn="ctr"/>
                      <a:r>
                        <a:rPr lang="en-GB" sz="1400" dirty="0"/>
                        <a:t>3,7 bn.</a:t>
                      </a:r>
                    </a:p>
                  </a:txBody>
                  <a:tcPr anchor="ctr"/>
                </a:tc>
                <a:tc>
                  <a:txBody>
                    <a:bodyPr/>
                    <a:lstStyle/>
                    <a:p>
                      <a:pPr algn="ctr"/>
                      <a:r>
                        <a:rPr lang="en-GB" sz="1400" dirty="0"/>
                        <a:t>7,6 bn.</a:t>
                      </a:r>
                    </a:p>
                  </a:txBody>
                  <a:tcPr anchor="ctr"/>
                </a:tc>
                <a:extLst>
                  <a:ext uri="{0D108BD9-81ED-4DB2-BD59-A6C34878D82A}">
                    <a16:rowId xmlns:a16="http://schemas.microsoft.com/office/drawing/2014/main" val="3267897407"/>
                  </a:ext>
                </a:extLst>
              </a:tr>
              <a:tr h="721719">
                <a:tc>
                  <a:txBody>
                    <a:bodyPr/>
                    <a:lstStyle/>
                    <a:p>
                      <a:pPr algn="ctr"/>
                      <a:r>
                        <a:rPr lang="en-GB" sz="1400" dirty="0"/>
                        <a:t>Greenhouse Gas savings</a:t>
                      </a:r>
                    </a:p>
                  </a:txBody>
                  <a:tcPr anchor="ctr"/>
                </a:tc>
                <a:tc>
                  <a:txBody>
                    <a:bodyPr/>
                    <a:lstStyle/>
                    <a:p>
                      <a:pPr algn="ctr"/>
                      <a:r>
                        <a:rPr lang="en-GB" sz="1400" i="1" dirty="0">
                          <a:solidFill>
                            <a:schemeClr val="accent6">
                              <a:lumMod val="50000"/>
                            </a:schemeClr>
                          </a:solidFill>
                        </a:rPr>
                        <a:t>&gt; 6 mill. </a:t>
                      </a:r>
                    </a:p>
                    <a:p>
                      <a:pPr algn="ctr"/>
                      <a:r>
                        <a:rPr lang="en-GB" sz="1400" i="1" dirty="0">
                          <a:solidFill>
                            <a:schemeClr val="accent6">
                              <a:lumMod val="50000"/>
                            </a:schemeClr>
                          </a:solidFill>
                        </a:rPr>
                        <a:t>tCO2e/year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7,5 mill. tCO2e/year</a:t>
                      </a:r>
                    </a:p>
                  </a:txBody>
                  <a:tcPr anchor="ctr"/>
                </a:tc>
                <a:tc>
                  <a:txBody>
                    <a:bodyPr/>
                    <a:lstStyle/>
                    <a:p>
                      <a:pPr algn="ctr"/>
                      <a:r>
                        <a:rPr lang="en-GB" sz="1400" dirty="0"/>
                        <a:t>11 mill. tCO2e/year</a:t>
                      </a:r>
                    </a:p>
                  </a:txBody>
                  <a:tcPr anchor="ctr"/>
                </a:tc>
                <a:extLst>
                  <a:ext uri="{0D108BD9-81ED-4DB2-BD59-A6C34878D82A}">
                    <a16:rowId xmlns:a16="http://schemas.microsoft.com/office/drawing/2014/main" val="2871689578"/>
                  </a:ext>
                </a:extLst>
              </a:tr>
              <a:tr h="505203">
                <a:tc>
                  <a:txBody>
                    <a:bodyPr/>
                    <a:lstStyle/>
                    <a:p>
                      <a:pPr algn="ctr"/>
                      <a:r>
                        <a:rPr lang="en-GB" sz="1400" dirty="0"/>
                        <a:t>Climate-Quota</a:t>
                      </a:r>
                    </a:p>
                  </a:txBody>
                  <a:tcPr anchor="ctr"/>
                </a:tc>
                <a:tc>
                  <a:txBody>
                    <a:bodyPr/>
                    <a:lstStyle/>
                    <a:p>
                      <a:pPr algn="ctr"/>
                      <a:r>
                        <a:rPr lang="en-GB" sz="1400" i="1" dirty="0">
                          <a:solidFill>
                            <a:schemeClr val="accent6">
                              <a:lumMod val="50000"/>
                            </a:schemeClr>
                          </a:solidFill>
                        </a:rPr>
                        <a:t>55%</a:t>
                      </a:r>
                    </a:p>
                  </a:txBody>
                  <a:tcPr anchor="ctr"/>
                </a:tc>
                <a:tc>
                  <a:txBody>
                    <a:bodyPr/>
                    <a:lstStyle/>
                    <a:p>
                      <a:pPr algn="ctr"/>
                      <a:r>
                        <a:rPr lang="en-GB" sz="1400" dirty="0"/>
                        <a:t>43%</a:t>
                      </a:r>
                    </a:p>
                  </a:txBody>
                  <a:tcPr anchor="ctr"/>
                </a:tc>
                <a:tc>
                  <a:txBody>
                    <a:bodyPr/>
                    <a:lstStyle/>
                    <a:p>
                      <a:pPr algn="ctr"/>
                      <a:r>
                        <a:rPr lang="en-GB" sz="1400" dirty="0"/>
                        <a:t>69%</a:t>
                      </a:r>
                    </a:p>
                  </a:txBody>
                  <a:tcPr anchor="ctr"/>
                </a:tc>
                <a:extLst>
                  <a:ext uri="{0D108BD9-81ED-4DB2-BD59-A6C34878D82A}">
                    <a16:rowId xmlns:a16="http://schemas.microsoft.com/office/drawing/2014/main" val="3332742579"/>
                  </a:ext>
                </a:extLst>
              </a:tr>
            </a:tbl>
          </a:graphicData>
        </a:graphic>
      </p:graphicFrame>
      <p:pic>
        <p:nvPicPr>
          <p:cNvPr id="56" name="Grafik 13">
            <a:extLst>
              <a:ext uri="{FF2B5EF4-FFF2-40B4-BE49-F238E27FC236}">
                <a16:creationId xmlns:a16="http://schemas.microsoft.com/office/drawing/2014/main" id="{BBB84346-52A9-42F3-BFDA-752755F0B2A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084242" y="2074876"/>
            <a:ext cx="633880" cy="633880"/>
          </a:xfrm>
          <a:prstGeom prst="rect">
            <a:avLst/>
          </a:prstGeom>
        </p:spPr>
      </p:pic>
      <p:sp>
        <p:nvSpPr>
          <p:cNvPr id="57" name="TextBox 56">
            <a:extLst>
              <a:ext uri="{FF2B5EF4-FFF2-40B4-BE49-F238E27FC236}">
                <a16:creationId xmlns:a16="http://schemas.microsoft.com/office/drawing/2014/main" id="{FB73A865-9B6F-4BFB-AD95-96159E7955FF}"/>
              </a:ext>
            </a:extLst>
          </p:cNvPr>
          <p:cNvSpPr txBox="1"/>
          <p:nvPr/>
        </p:nvSpPr>
        <p:spPr>
          <a:xfrm>
            <a:off x="-108446" y="1920514"/>
            <a:ext cx="1152128" cy="1200329"/>
          </a:xfrm>
          <a:prstGeom prst="rect">
            <a:avLst/>
          </a:prstGeom>
          <a:noFill/>
        </p:spPr>
        <p:txBody>
          <a:bodyPr wrap="square">
            <a:spAutoFit/>
          </a:bodyPr>
          <a:lstStyle/>
          <a:p>
            <a:pPr algn="ctr"/>
            <a:r>
              <a:rPr lang="en-GB" sz="7200" b="1" dirty="0">
                <a:solidFill>
                  <a:schemeClr val="accent2"/>
                </a:solidFill>
              </a:rPr>
              <a:t>“       </a:t>
            </a:r>
            <a:endParaRPr lang="fr-FR" sz="6600" dirty="0">
              <a:solidFill>
                <a:schemeClr val="accent2"/>
              </a:solidFill>
            </a:endParaRPr>
          </a:p>
        </p:txBody>
      </p:sp>
      <p:sp>
        <p:nvSpPr>
          <p:cNvPr id="58" name="TextBox 57">
            <a:extLst>
              <a:ext uri="{FF2B5EF4-FFF2-40B4-BE49-F238E27FC236}">
                <a16:creationId xmlns:a16="http://schemas.microsoft.com/office/drawing/2014/main" id="{6528E70B-37C6-43C7-87F8-C21B4E542C87}"/>
              </a:ext>
            </a:extLst>
          </p:cNvPr>
          <p:cNvSpPr txBox="1"/>
          <p:nvPr/>
        </p:nvSpPr>
        <p:spPr>
          <a:xfrm>
            <a:off x="4284042" y="2801020"/>
            <a:ext cx="1152128" cy="1200329"/>
          </a:xfrm>
          <a:prstGeom prst="rect">
            <a:avLst/>
          </a:prstGeom>
          <a:noFill/>
        </p:spPr>
        <p:txBody>
          <a:bodyPr wrap="square">
            <a:spAutoFit/>
          </a:bodyPr>
          <a:lstStyle/>
          <a:p>
            <a:r>
              <a:rPr lang="en-GB" sz="7200" b="1" dirty="0">
                <a:solidFill>
                  <a:schemeClr val="accent2"/>
                </a:solidFill>
              </a:rPr>
              <a:t>”</a:t>
            </a:r>
            <a:endParaRPr lang="fr-FR" sz="6600" dirty="0">
              <a:solidFill>
                <a:schemeClr val="accent2"/>
              </a:solidFill>
            </a:endParaRPr>
          </a:p>
        </p:txBody>
      </p:sp>
    </p:spTree>
    <p:extLst>
      <p:ext uri="{BB962C8B-B14F-4D97-AF65-F5344CB8AC3E}">
        <p14:creationId xmlns:p14="http://schemas.microsoft.com/office/powerpoint/2010/main" val="157431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962E592E-7B9F-9890-1133-46AC99FA7958}"/>
              </a:ext>
              <a:ext uri="{C183D7F6-B498-43B3-948B-1728B52AA6E4}">
                <adec:decorative xmlns:adec="http://schemas.microsoft.com/office/drawing/2017/decorative" val="1"/>
              </a:ext>
            </a:extLst>
          </p:cNvPr>
          <p:cNvSpPr/>
          <p:nvPr/>
        </p:nvSpPr>
        <p:spPr>
          <a:xfrm>
            <a:off x="0" y="0"/>
            <a:ext cx="10741535" cy="60340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rtl="0">
              <a:buSzPct val="110000"/>
            </a:pPr>
            <a:endParaRPr lang="en-gb" sz="1400" dirty="0" err="1"/>
          </a:p>
        </p:txBody>
      </p:sp>
      <p:sp>
        <p:nvSpPr>
          <p:cNvPr id="7" name="Title">
            <a:extLst>
              <a:ext uri="{FF2B5EF4-FFF2-40B4-BE49-F238E27FC236}">
                <a16:creationId xmlns:a16="http://schemas.microsoft.com/office/drawing/2014/main" id="{6A090F55-DB41-4B4F-A245-9BA58D64AD34}"/>
              </a:ext>
            </a:extLst>
          </p:cNvPr>
          <p:cNvSpPr>
            <a:spLocks noGrp="1"/>
          </p:cNvSpPr>
          <p:nvPr>
            <p:ph type="title"/>
          </p:nvPr>
        </p:nvSpPr>
        <p:spPr/>
        <p:txBody>
          <a:bodyPr/>
          <a:lstStyle/>
          <a:p>
            <a:pPr algn="l" rtl="0"/>
            <a:r>
              <a:rPr lang="en-gb" b="1" i="0" u="none" baseline="0" dirty="0">
                <a:solidFill>
                  <a:schemeClr val="bg1"/>
                </a:solidFill>
              </a:rPr>
              <a:t>Climate and Environment </a:t>
            </a:r>
            <a:r>
              <a:rPr lang="en-GB" b="1" i="0" u="none" baseline="0" dirty="0">
                <a:solidFill>
                  <a:schemeClr val="bg1"/>
                </a:solidFill>
              </a:rPr>
              <a:t>–</a:t>
            </a:r>
            <a:r>
              <a:rPr lang="en-gb" b="1" i="0" u="none" baseline="0" dirty="0">
                <a:solidFill>
                  <a:schemeClr val="bg1"/>
                </a:solidFill>
              </a:rPr>
              <a:t> </a:t>
            </a:r>
            <a:r>
              <a:rPr lang="en-gb" dirty="0" err="1">
                <a:solidFill>
                  <a:schemeClr val="bg1"/>
                </a:solidFill>
              </a:rPr>
              <a:t>KfW</a:t>
            </a:r>
            <a:r>
              <a:rPr lang="en-gb" dirty="0">
                <a:solidFill>
                  <a:schemeClr val="bg1"/>
                </a:solidFill>
              </a:rPr>
              <a:t> </a:t>
            </a:r>
            <a:r>
              <a:rPr lang="en-gb" b="1" i="0" u="none" baseline="0" dirty="0">
                <a:solidFill>
                  <a:schemeClr val="bg1"/>
                </a:solidFill>
              </a:rPr>
              <a:t>Climate Finance in Germany</a:t>
            </a:r>
          </a:p>
        </p:txBody>
      </p:sp>
      <p:sp>
        <p:nvSpPr>
          <p:cNvPr id="5" name="Subtitle">
            <a:extLst>
              <a:ext uri="{FF2B5EF4-FFF2-40B4-BE49-F238E27FC236}">
                <a16:creationId xmlns:a16="http://schemas.microsoft.com/office/drawing/2014/main" id="{030E7B44-8F3C-4A4C-AAC8-523AECB49FC9}"/>
              </a:ext>
            </a:extLst>
          </p:cNvPr>
          <p:cNvSpPr>
            <a:spLocks noGrp="1"/>
          </p:cNvSpPr>
          <p:nvPr>
            <p:ph type="body" sz="quarter" idx="14"/>
          </p:nvPr>
        </p:nvSpPr>
        <p:spPr/>
        <p:txBody>
          <a:bodyPr/>
          <a:lstStyle/>
          <a:p>
            <a:pPr algn="l" rtl="0"/>
            <a:r>
              <a:rPr lang="en-gb" b="0" i="0" u="none" baseline="0">
                <a:solidFill>
                  <a:schemeClr val="bg1"/>
                </a:solidFill>
              </a:rPr>
              <a:t>2022 – an exceptional year</a:t>
            </a:r>
          </a:p>
        </p:txBody>
      </p:sp>
      <p:grpSp>
        <p:nvGrpSpPr>
          <p:cNvPr id="8" name="Group 7">
            <a:extLst>
              <a:ext uri="{FF2B5EF4-FFF2-40B4-BE49-F238E27FC236}">
                <a16:creationId xmlns:a16="http://schemas.microsoft.com/office/drawing/2014/main" id="{6AE0841A-F008-49DE-A56C-F16F25B3D826}"/>
              </a:ext>
            </a:extLst>
          </p:cNvPr>
          <p:cNvGrpSpPr/>
          <p:nvPr/>
        </p:nvGrpSpPr>
        <p:grpSpPr>
          <a:xfrm>
            <a:off x="332980" y="1669801"/>
            <a:ext cx="10062365" cy="3291459"/>
            <a:chOff x="496522" y="1669801"/>
            <a:chExt cx="10062365" cy="3291459"/>
          </a:xfrm>
        </p:grpSpPr>
        <p:cxnSp>
          <p:nvCxnSpPr>
            <p:cNvPr id="58" name="Border">
              <a:extLst>
                <a:ext uri="{FF2B5EF4-FFF2-40B4-BE49-F238E27FC236}">
                  <a16:creationId xmlns:a16="http://schemas.microsoft.com/office/drawing/2014/main" id="{698D5D72-E99C-B6C4-48D1-A7B2712EE9ED}"/>
                </a:ext>
                <a:ext uri="{C183D7F6-B498-43B3-948B-1728B52AA6E4}">
                  <adec:decorative xmlns:adec="http://schemas.microsoft.com/office/drawing/2017/decorative" val="1"/>
                </a:ext>
              </a:extLst>
            </p:cNvPr>
            <p:cNvCxnSpPr>
              <a:cxnSpLocks/>
            </p:cNvCxnSpPr>
            <p:nvPr/>
          </p:nvCxnSpPr>
          <p:spPr>
            <a:xfrm>
              <a:off x="496524" y="2355484"/>
              <a:ext cx="3060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7" name="Text 1">
              <a:extLst>
                <a:ext uri="{FF2B5EF4-FFF2-40B4-BE49-F238E27FC236}">
                  <a16:creationId xmlns:a16="http://schemas.microsoft.com/office/drawing/2014/main" id="{31A55CE6-A7BA-0BC1-506B-972B5CA1DA7F}"/>
                </a:ext>
              </a:extLst>
            </p:cNvPr>
            <p:cNvSpPr/>
            <p:nvPr/>
          </p:nvSpPr>
          <p:spPr>
            <a:xfrm>
              <a:off x="496523" y="2438040"/>
              <a:ext cx="3060000" cy="913070"/>
            </a:xfrm>
            <a:prstGeom prst="rect">
              <a:avLst/>
            </a:prstGeom>
          </p:spPr>
          <p:txBody>
            <a:bodyPr wrap="square">
              <a:spAutoFit/>
            </a:bodyPr>
            <a:lstStyle/>
            <a:p>
              <a:pPr rtl="0">
                <a:lnSpc>
                  <a:spcPts val="1600"/>
                </a:lnSpc>
              </a:pPr>
              <a:r>
                <a:rPr lang="en-gb" sz="1400" b="0" i="0" u="none" baseline="0" dirty="0">
                  <a:solidFill>
                    <a:schemeClr val="bg1"/>
                  </a:solidFill>
                </a:rPr>
                <a:t>More than </a:t>
              </a:r>
              <a:r>
                <a:rPr lang="en-gb" sz="1400" b="1" i="0" u="none" baseline="0" dirty="0">
                  <a:solidFill>
                    <a:schemeClr val="bg1"/>
                  </a:solidFill>
                </a:rPr>
                <a:t>435,000</a:t>
              </a:r>
              <a:r>
                <a:rPr lang="en-gb" sz="1400" b="0" i="0" u="none" baseline="0" dirty="0">
                  <a:solidFill>
                    <a:schemeClr val="bg1"/>
                  </a:solidFill>
                </a:rPr>
                <a:t> promotional commitments with a total volume of </a:t>
              </a:r>
              <a:r>
                <a:rPr lang="en-gb" sz="1400" b="1" i="0" u="none" baseline="0" dirty="0">
                  <a:solidFill>
                    <a:schemeClr val="bg1"/>
                  </a:solidFill>
                </a:rPr>
                <a:t>EUR 136.1 billion</a:t>
              </a:r>
            </a:p>
            <a:p>
              <a:pPr rtl="0">
                <a:lnSpc>
                  <a:spcPts val="1600"/>
                </a:lnSpc>
              </a:pPr>
              <a:endParaRPr lang="en-gb" sz="1400" dirty="0">
                <a:solidFill>
                  <a:schemeClr val="bg1"/>
                </a:solidFill>
              </a:endParaRPr>
            </a:p>
          </p:txBody>
        </p:sp>
        <p:cxnSp>
          <p:nvCxnSpPr>
            <p:cNvPr id="49" name="Border">
              <a:extLst>
                <a:ext uri="{FF2B5EF4-FFF2-40B4-BE49-F238E27FC236}">
                  <a16:creationId xmlns:a16="http://schemas.microsoft.com/office/drawing/2014/main" id="{449451B4-C6A6-1AF6-0F9F-B7515F0F3CFB}"/>
                </a:ext>
                <a:ext uri="{C183D7F6-B498-43B3-948B-1728B52AA6E4}">
                  <adec:decorative xmlns:adec="http://schemas.microsoft.com/office/drawing/2017/decorative" val="1"/>
                </a:ext>
              </a:extLst>
            </p:cNvPr>
            <p:cNvCxnSpPr>
              <a:cxnSpLocks/>
            </p:cNvCxnSpPr>
            <p:nvPr/>
          </p:nvCxnSpPr>
          <p:spPr>
            <a:xfrm>
              <a:off x="4006159" y="2355484"/>
              <a:ext cx="3060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8" name="Text 4">
              <a:extLst>
                <a:ext uri="{FF2B5EF4-FFF2-40B4-BE49-F238E27FC236}">
                  <a16:creationId xmlns:a16="http://schemas.microsoft.com/office/drawing/2014/main" id="{5B46EC64-23AF-50ED-5478-71E71A9D4A33}"/>
                </a:ext>
              </a:extLst>
            </p:cNvPr>
            <p:cNvSpPr/>
            <p:nvPr/>
          </p:nvSpPr>
          <p:spPr>
            <a:xfrm>
              <a:off x="4006157" y="2438040"/>
              <a:ext cx="3060001" cy="502702"/>
            </a:xfrm>
            <a:prstGeom prst="rect">
              <a:avLst/>
            </a:prstGeom>
          </p:spPr>
          <p:txBody>
            <a:bodyPr wrap="square">
              <a:spAutoFit/>
            </a:bodyPr>
            <a:lstStyle/>
            <a:p>
              <a:pPr rtl="0">
                <a:lnSpc>
                  <a:spcPts val="1600"/>
                </a:lnSpc>
              </a:pPr>
              <a:r>
                <a:rPr lang="en-gb" sz="1400" b="1" i="0" u="none" baseline="0" dirty="0">
                  <a:solidFill>
                    <a:schemeClr val="bg1"/>
                  </a:solidFill>
                </a:rPr>
                <a:t>EUR 47.2 billion </a:t>
              </a:r>
              <a:r>
                <a:rPr lang="en-gb" sz="1400" b="0" i="0" u="none" baseline="0" dirty="0">
                  <a:solidFill>
                    <a:schemeClr val="bg1"/>
                  </a:solidFill>
                </a:rPr>
                <a:t>in the promotional area of climate and environment</a:t>
              </a:r>
            </a:p>
          </p:txBody>
        </p:sp>
        <p:pic>
          <p:nvPicPr>
            <p:cNvPr id="47" name="Icon 5">
              <a:extLst>
                <a:ext uri="{FF2B5EF4-FFF2-40B4-BE49-F238E27FC236}">
                  <a16:creationId xmlns:a16="http://schemas.microsoft.com/office/drawing/2014/main" id="{DBFD535D-D050-3233-250D-0C1F3AEDB29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8740770" y="3508212"/>
              <a:ext cx="576234" cy="576234"/>
            </a:xfrm>
            <a:prstGeom prst="rect">
              <a:avLst/>
            </a:prstGeom>
          </p:spPr>
        </p:pic>
        <p:cxnSp>
          <p:nvCxnSpPr>
            <p:cNvPr id="46" name="Border">
              <a:extLst>
                <a:ext uri="{FF2B5EF4-FFF2-40B4-BE49-F238E27FC236}">
                  <a16:creationId xmlns:a16="http://schemas.microsoft.com/office/drawing/2014/main" id="{3C8C3BC9-5D5C-C299-3F23-42B4EA16486B}"/>
                </a:ext>
                <a:ext uri="{C183D7F6-B498-43B3-948B-1728B52AA6E4}">
                  <adec:decorative xmlns:adec="http://schemas.microsoft.com/office/drawing/2017/decorative" val="1"/>
                </a:ext>
              </a:extLst>
            </p:cNvPr>
            <p:cNvCxnSpPr>
              <a:cxnSpLocks/>
            </p:cNvCxnSpPr>
            <p:nvPr/>
          </p:nvCxnSpPr>
          <p:spPr>
            <a:xfrm>
              <a:off x="4006159" y="4150667"/>
              <a:ext cx="3060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5" name="Text 5">
              <a:extLst>
                <a:ext uri="{FF2B5EF4-FFF2-40B4-BE49-F238E27FC236}">
                  <a16:creationId xmlns:a16="http://schemas.microsoft.com/office/drawing/2014/main" id="{D005E23E-0BD0-DFB1-25F5-4724ADC3258E}"/>
                </a:ext>
              </a:extLst>
            </p:cNvPr>
            <p:cNvSpPr/>
            <p:nvPr/>
          </p:nvSpPr>
          <p:spPr>
            <a:xfrm>
              <a:off x="4006157" y="4241260"/>
              <a:ext cx="3060001" cy="720000"/>
            </a:xfrm>
            <a:prstGeom prst="rect">
              <a:avLst/>
            </a:prstGeom>
          </p:spPr>
          <p:txBody>
            <a:bodyPr wrap="square">
              <a:spAutoFit/>
            </a:bodyPr>
            <a:lstStyle/>
            <a:p>
              <a:pPr rtl="0">
                <a:lnSpc>
                  <a:spcPts val="1600"/>
                </a:lnSpc>
                <a:buSzPct val="110000"/>
              </a:pPr>
              <a:r>
                <a:rPr lang="en-gb" sz="1400" b="1" i="0" u="none" baseline="0" dirty="0">
                  <a:solidFill>
                    <a:schemeClr val="bg1"/>
                  </a:solidFill>
                </a:rPr>
                <a:t>EUR 7.9 billion </a:t>
              </a:r>
              <a:r>
                <a:rPr lang="en-gb" sz="1400" b="0" i="0" u="none" baseline="0" dirty="0">
                  <a:solidFill>
                    <a:schemeClr val="bg1"/>
                  </a:solidFill>
                </a:rPr>
                <a:t>for the expansion of renewable energies and energy efficiency in industry</a:t>
              </a:r>
            </a:p>
          </p:txBody>
        </p:sp>
        <p:cxnSp>
          <p:nvCxnSpPr>
            <p:cNvPr id="43" name="Border">
              <a:extLst>
                <a:ext uri="{FF2B5EF4-FFF2-40B4-BE49-F238E27FC236}">
                  <a16:creationId xmlns:a16="http://schemas.microsoft.com/office/drawing/2014/main" id="{173A749A-FE1C-9CA2-FE1D-C1E838D7ADBA}"/>
                </a:ext>
                <a:ext uri="{C183D7F6-B498-43B3-948B-1728B52AA6E4}">
                  <adec:decorative xmlns:adec="http://schemas.microsoft.com/office/drawing/2017/decorative" val="1"/>
                </a:ext>
              </a:extLst>
            </p:cNvPr>
            <p:cNvCxnSpPr>
              <a:cxnSpLocks/>
            </p:cNvCxnSpPr>
            <p:nvPr/>
          </p:nvCxnSpPr>
          <p:spPr>
            <a:xfrm>
              <a:off x="496524" y="4175643"/>
              <a:ext cx="3060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Text 6">
              <a:extLst>
                <a:ext uri="{FF2B5EF4-FFF2-40B4-BE49-F238E27FC236}">
                  <a16:creationId xmlns:a16="http://schemas.microsoft.com/office/drawing/2014/main" id="{33EC765A-76B6-CF86-4847-8897052A5203}"/>
                </a:ext>
              </a:extLst>
            </p:cNvPr>
            <p:cNvSpPr/>
            <p:nvPr/>
          </p:nvSpPr>
          <p:spPr>
            <a:xfrm>
              <a:off x="496522" y="4241260"/>
              <a:ext cx="3060001" cy="297517"/>
            </a:xfrm>
            <a:prstGeom prst="rect">
              <a:avLst/>
            </a:prstGeom>
          </p:spPr>
          <p:txBody>
            <a:bodyPr wrap="square">
              <a:spAutoFit/>
            </a:bodyPr>
            <a:lstStyle/>
            <a:p>
              <a:pPr rtl="0">
                <a:lnSpc>
                  <a:spcPts val="1600"/>
                </a:lnSpc>
              </a:pPr>
              <a:r>
                <a:rPr lang="en-gb" sz="1400" b="1" i="0" u="none" baseline="0" dirty="0">
                  <a:solidFill>
                    <a:schemeClr val="bg1"/>
                  </a:solidFill>
                </a:rPr>
                <a:t>104,000 commitments: </a:t>
              </a:r>
            </a:p>
          </p:txBody>
        </p:sp>
        <p:pic>
          <p:nvPicPr>
            <p:cNvPr id="41" name="Icon 7">
              <a:extLst>
                <a:ext uri="{FF2B5EF4-FFF2-40B4-BE49-F238E27FC236}">
                  <a16:creationId xmlns:a16="http://schemas.microsoft.com/office/drawing/2014/main" id="{A8F8E1AF-4D5F-EB49-55DE-C23CECF597E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8740770" y="1669801"/>
              <a:ext cx="576234" cy="576234"/>
            </a:xfrm>
            <a:prstGeom prst="rect">
              <a:avLst/>
            </a:prstGeom>
          </p:spPr>
        </p:pic>
        <p:cxnSp>
          <p:nvCxnSpPr>
            <p:cNvPr id="40" name="Border">
              <a:extLst>
                <a:ext uri="{FF2B5EF4-FFF2-40B4-BE49-F238E27FC236}">
                  <a16:creationId xmlns:a16="http://schemas.microsoft.com/office/drawing/2014/main" id="{9E3EA669-97B9-79A6-9B39-03A3FE188DCB}"/>
                </a:ext>
                <a:ext uri="{C183D7F6-B498-43B3-948B-1728B52AA6E4}">
                  <adec:decorative xmlns:adec="http://schemas.microsoft.com/office/drawing/2017/decorative" val="1"/>
                </a:ext>
              </a:extLst>
            </p:cNvPr>
            <p:cNvCxnSpPr>
              <a:cxnSpLocks/>
            </p:cNvCxnSpPr>
            <p:nvPr/>
          </p:nvCxnSpPr>
          <p:spPr>
            <a:xfrm>
              <a:off x="7498887" y="2355484"/>
              <a:ext cx="3060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9" name="Text 7">
              <a:extLst>
                <a:ext uri="{FF2B5EF4-FFF2-40B4-BE49-F238E27FC236}">
                  <a16:creationId xmlns:a16="http://schemas.microsoft.com/office/drawing/2014/main" id="{F1E5E158-22E3-5E98-5C46-76E3B66F1353}"/>
                </a:ext>
              </a:extLst>
            </p:cNvPr>
            <p:cNvSpPr/>
            <p:nvPr/>
          </p:nvSpPr>
          <p:spPr>
            <a:xfrm>
              <a:off x="7498885" y="2438040"/>
              <a:ext cx="3060001" cy="913070"/>
            </a:xfrm>
            <a:prstGeom prst="rect">
              <a:avLst/>
            </a:prstGeom>
          </p:spPr>
          <p:txBody>
            <a:bodyPr wrap="square">
              <a:spAutoFit/>
            </a:bodyPr>
            <a:lstStyle/>
            <a:p>
              <a:pPr marL="0" lvl="3" defTabSz="914302" rtl="0" eaLnBrk="0" fontAlgn="base" hangingPunct="0">
                <a:lnSpc>
                  <a:spcPts val="1600"/>
                </a:lnSpc>
                <a:spcBef>
                  <a:spcPts val="199"/>
                </a:spcBef>
                <a:spcAft>
                  <a:spcPct val="0"/>
                </a:spcAft>
                <a:buSzPct val="120000"/>
              </a:pPr>
              <a:r>
                <a:rPr lang="en-gb" sz="1400" b="1" i="0" u="none" baseline="0">
                  <a:solidFill>
                    <a:schemeClr val="bg1"/>
                  </a:solidFill>
                </a:rPr>
                <a:t>EUR 11.2 billion </a:t>
              </a:r>
              <a:r>
                <a:rPr lang="en-gb" sz="1400" b="0" i="0" u="none" baseline="0">
                  <a:solidFill>
                    <a:schemeClr val="bg1"/>
                  </a:solidFill>
                </a:rPr>
                <a:t>for municipal and social infrastructure, of which </a:t>
              </a:r>
              <a:r>
                <a:rPr lang="en-gb" sz="1400" b="1" i="0" u="none" baseline="0">
                  <a:solidFill>
                    <a:schemeClr val="bg1"/>
                  </a:solidFill>
                </a:rPr>
                <a:t>EUR 4.1 billion </a:t>
              </a:r>
              <a:r>
                <a:rPr lang="en-gb" sz="1400" b="0" i="0" u="none" baseline="0">
                  <a:solidFill>
                    <a:schemeClr val="bg1"/>
                  </a:solidFill>
                </a:rPr>
                <a:t>constitutes emergency aid for gas and heat</a:t>
              </a:r>
            </a:p>
          </p:txBody>
        </p:sp>
        <p:cxnSp>
          <p:nvCxnSpPr>
            <p:cNvPr id="37" name="Border">
              <a:extLst>
                <a:ext uri="{FF2B5EF4-FFF2-40B4-BE49-F238E27FC236}">
                  <a16:creationId xmlns:a16="http://schemas.microsoft.com/office/drawing/2014/main" id="{785F82DB-9A97-BB75-59BF-E43D6C67DF36}"/>
                </a:ext>
                <a:ext uri="{C183D7F6-B498-43B3-948B-1728B52AA6E4}">
                  <adec:decorative xmlns:adec="http://schemas.microsoft.com/office/drawing/2017/decorative" val="1"/>
                </a:ext>
              </a:extLst>
            </p:cNvPr>
            <p:cNvCxnSpPr>
              <a:cxnSpLocks/>
            </p:cNvCxnSpPr>
            <p:nvPr/>
          </p:nvCxnSpPr>
          <p:spPr>
            <a:xfrm>
              <a:off x="7498887" y="4150667"/>
              <a:ext cx="3060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Text 8">
              <a:extLst>
                <a:ext uri="{FF2B5EF4-FFF2-40B4-BE49-F238E27FC236}">
                  <a16:creationId xmlns:a16="http://schemas.microsoft.com/office/drawing/2014/main" id="{74010973-FB5E-1A4A-A7F0-36159EE2DD7F}"/>
                </a:ext>
              </a:extLst>
            </p:cNvPr>
            <p:cNvSpPr/>
            <p:nvPr/>
          </p:nvSpPr>
          <p:spPr>
            <a:xfrm>
              <a:off x="7498885" y="4241260"/>
              <a:ext cx="3060001" cy="720000"/>
            </a:xfrm>
            <a:prstGeom prst="rect">
              <a:avLst/>
            </a:prstGeom>
          </p:spPr>
          <p:txBody>
            <a:bodyPr wrap="square">
              <a:spAutoFit/>
            </a:bodyPr>
            <a:lstStyle/>
            <a:p>
              <a:pPr rtl="0">
                <a:lnSpc>
                  <a:spcPts val="1600"/>
                </a:lnSpc>
                <a:buSzPct val="110000"/>
              </a:pPr>
              <a:r>
                <a:rPr lang="en-gb" sz="1400" b="1" i="0" u="none" baseline="0" dirty="0">
                  <a:solidFill>
                    <a:schemeClr val="bg1"/>
                  </a:solidFill>
                </a:rPr>
                <a:t>EUR 54.2 billion </a:t>
              </a:r>
              <a:r>
                <a:rPr lang="en-gb" sz="1400" b="0" i="0" u="none" baseline="0" dirty="0">
                  <a:solidFill>
                    <a:schemeClr val="bg1"/>
                  </a:solidFill>
                </a:rPr>
                <a:t>mandated transactions to safeguard energy supply</a:t>
              </a:r>
            </a:p>
          </p:txBody>
        </p:sp>
        <p:pic>
          <p:nvPicPr>
            <p:cNvPr id="60" name="Icon 4">
              <a:extLst>
                <a:ext uri="{FF2B5EF4-FFF2-40B4-BE49-F238E27FC236}">
                  <a16:creationId xmlns:a16="http://schemas.microsoft.com/office/drawing/2014/main" id="{5D79B235-651F-4176-BCEA-2E5B23F7AE3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738407" y="1669801"/>
              <a:ext cx="576234" cy="576234"/>
            </a:xfrm>
            <a:prstGeom prst="rect">
              <a:avLst/>
            </a:prstGeom>
          </p:spPr>
        </p:pic>
        <p:pic>
          <p:nvPicPr>
            <p:cNvPr id="73" name="Grafik 72">
              <a:extLst>
                <a:ext uri="{FF2B5EF4-FFF2-40B4-BE49-F238E27FC236}">
                  <a16:creationId xmlns:a16="http://schemas.microsoft.com/office/drawing/2014/main" id="{D8435E4A-487D-4E66-B886-DA94FC39FC0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48042" y="1669801"/>
              <a:ext cx="576234" cy="576234"/>
            </a:xfrm>
            <a:prstGeom prst="rect">
              <a:avLst/>
            </a:prstGeom>
          </p:spPr>
        </p:pic>
        <p:pic>
          <p:nvPicPr>
            <p:cNvPr id="74" name="Icon 8">
              <a:extLst>
                <a:ext uri="{FF2B5EF4-FFF2-40B4-BE49-F238E27FC236}">
                  <a16:creationId xmlns:a16="http://schemas.microsoft.com/office/drawing/2014/main" id="{C35B0392-D86F-412B-995B-CD9C55FEC3D4}"/>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5248042" y="3508212"/>
              <a:ext cx="576234" cy="576234"/>
            </a:xfrm>
            <a:prstGeom prst="rect">
              <a:avLst/>
            </a:prstGeom>
          </p:spPr>
        </p:pic>
        <p:pic>
          <p:nvPicPr>
            <p:cNvPr id="75" name="Icon 9">
              <a:extLst>
                <a:ext uri="{FF2B5EF4-FFF2-40B4-BE49-F238E27FC236}">
                  <a16:creationId xmlns:a16="http://schemas.microsoft.com/office/drawing/2014/main" id="{9AB04921-79CC-4C50-BE61-5984ED6C18C6}"/>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1738407" y="3508212"/>
              <a:ext cx="576234" cy="576234"/>
            </a:xfrm>
            <a:prstGeom prst="rect">
              <a:avLst/>
            </a:prstGeom>
          </p:spPr>
        </p:pic>
      </p:grpSp>
      <p:sp>
        <p:nvSpPr>
          <p:cNvPr id="3" name="Fußzeilenplatzhalter 2">
            <a:extLst>
              <a:ext uri="{FF2B5EF4-FFF2-40B4-BE49-F238E27FC236}">
                <a16:creationId xmlns:a16="http://schemas.microsoft.com/office/drawing/2014/main" id="{C46807D3-C2E1-2ADD-500D-E019A101016B}"/>
              </a:ext>
            </a:extLst>
          </p:cNvPr>
          <p:cNvSpPr>
            <a:spLocks noGrp="1"/>
          </p:cNvSpPr>
          <p:nvPr>
            <p:ph type="ftr" sz="quarter" idx="17"/>
          </p:nvPr>
        </p:nvSpPr>
        <p:spPr/>
        <p:txBody>
          <a:bodyPr/>
          <a:lstStyle/>
          <a:p>
            <a:r>
              <a:rPr lang="en-US" noProof="0" dirty="0">
                <a:solidFill>
                  <a:schemeClr val="bg1"/>
                </a:solidFill>
              </a:rPr>
              <a:t>FC in the MENA region / Tunis, October 2023</a:t>
            </a:r>
            <a:endParaRPr lang="en-GB" noProof="0" dirty="0">
              <a:solidFill>
                <a:schemeClr val="bg1"/>
              </a:solidFill>
            </a:endParaRPr>
          </a:p>
        </p:txBody>
      </p:sp>
      <p:sp>
        <p:nvSpPr>
          <p:cNvPr id="4" name="Foliennummernplatzhalter 3">
            <a:extLst>
              <a:ext uri="{FF2B5EF4-FFF2-40B4-BE49-F238E27FC236}">
                <a16:creationId xmlns:a16="http://schemas.microsoft.com/office/drawing/2014/main" id="{440CDC14-FCA1-A87C-C818-A95D2BD41B4C}"/>
              </a:ext>
            </a:extLst>
          </p:cNvPr>
          <p:cNvSpPr>
            <a:spLocks noGrp="1"/>
          </p:cNvSpPr>
          <p:nvPr>
            <p:ph type="sldNum" sz="quarter" idx="18"/>
          </p:nvPr>
        </p:nvSpPr>
        <p:spPr/>
        <p:txBody>
          <a:bodyPr/>
          <a:lstStyle/>
          <a:p>
            <a:r>
              <a:rPr lang="de-DE" dirty="0">
                <a:solidFill>
                  <a:schemeClr val="bg1"/>
                </a:solidFill>
              </a:rPr>
              <a:t>Page </a:t>
            </a:r>
            <a:fld id="{5678FFC5-4430-43BC-9807-D0C6EB405569}" type="slidenum">
              <a:rPr lang="de-DE" smtClean="0">
                <a:solidFill>
                  <a:schemeClr val="bg1"/>
                </a:solidFill>
              </a:rPr>
              <a:pPr/>
              <a:t>3</a:t>
            </a:fld>
            <a:endParaRPr lang="de-DE" dirty="0">
              <a:solidFill>
                <a:schemeClr val="bg1"/>
              </a:solidFill>
            </a:endParaRPr>
          </a:p>
        </p:txBody>
      </p:sp>
      <p:sp>
        <p:nvSpPr>
          <p:cNvPr id="27" name="TextBox 26">
            <a:extLst>
              <a:ext uri="{FF2B5EF4-FFF2-40B4-BE49-F238E27FC236}">
                <a16:creationId xmlns:a16="http://schemas.microsoft.com/office/drawing/2014/main" id="{CEECA214-3E5A-42C3-B903-4C24BF36365E}"/>
              </a:ext>
            </a:extLst>
          </p:cNvPr>
          <p:cNvSpPr txBox="1"/>
          <p:nvPr/>
        </p:nvSpPr>
        <p:spPr>
          <a:xfrm>
            <a:off x="332980" y="4443329"/>
            <a:ext cx="3163444" cy="707886"/>
          </a:xfrm>
          <a:prstGeom prst="rect">
            <a:avLst/>
          </a:prstGeom>
          <a:noFill/>
        </p:spPr>
        <p:txBody>
          <a:bodyPr wrap="square">
            <a:spAutoFit/>
          </a:bodyPr>
          <a:lstStyle/>
          <a:p>
            <a:pPr rtl="0">
              <a:lnSpc>
                <a:spcPts val="1600"/>
              </a:lnSpc>
            </a:pPr>
            <a:r>
              <a:rPr lang="en-gb" sz="1400" b="0" i="0" u="none" baseline="0" dirty="0">
                <a:solidFill>
                  <a:schemeClr val="bg1"/>
                </a:solidFill>
              </a:rPr>
              <a:t>Record funding for promotion of energy-efficient buildings in Germany at</a:t>
            </a:r>
            <a:r>
              <a:rPr lang="en-gb" sz="1400" b="1" i="0" u="none" baseline="0" dirty="0">
                <a:solidFill>
                  <a:schemeClr val="bg1"/>
                </a:solidFill>
              </a:rPr>
              <a:t> EUR 37.4 billion</a:t>
            </a:r>
          </a:p>
        </p:txBody>
      </p:sp>
    </p:spTree>
    <p:extLst>
      <p:ext uri="{BB962C8B-B14F-4D97-AF65-F5344CB8AC3E}">
        <p14:creationId xmlns:p14="http://schemas.microsoft.com/office/powerpoint/2010/main" val="548578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88D821-BA87-44CD-A1BF-D2EDBE85072F}"/>
              </a:ext>
            </a:extLst>
          </p:cNvPr>
          <p:cNvSpPr>
            <a:spLocks noGrp="1"/>
          </p:cNvSpPr>
          <p:nvPr>
            <p:ph type="title"/>
          </p:nvPr>
        </p:nvSpPr>
        <p:spPr>
          <a:xfrm>
            <a:off x="380572" y="348377"/>
            <a:ext cx="10007600" cy="378381"/>
          </a:xfrm>
        </p:spPr>
        <p:txBody>
          <a:bodyPr/>
          <a:lstStyle/>
          <a:p>
            <a:r>
              <a:rPr lang="en-GB" dirty="0"/>
              <a:t>Climate Change Mitigation</a:t>
            </a:r>
          </a:p>
        </p:txBody>
      </p:sp>
      <p:sp>
        <p:nvSpPr>
          <p:cNvPr id="3" name="Textplatzhalter 2">
            <a:extLst>
              <a:ext uri="{FF2B5EF4-FFF2-40B4-BE49-F238E27FC236}">
                <a16:creationId xmlns:a16="http://schemas.microsoft.com/office/drawing/2014/main" id="{BE112B2A-7B52-4C47-968B-6F29FB99CB9B}"/>
              </a:ext>
            </a:extLst>
          </p:cNvPr>
          <p:cNvSpPr>
            <a:spLocks noGrp="1"/>
          </p:cNvSpPr>
          <p:nvPr>
            <p:ph type="body" sz="quarter" idx="14"/>
          </p:nvPr>
        </p:nvSpPr>
        <p:spPr/>
        <p:txBody>
          <a:bodyPr/>
          <a:lstStyle/>
          <a:p>
            <a:r>
              <a:rPr lang="en-GB" dirty="0"/>
              <a:t>Impact of </a:t>
            </a:r>
            <a:r>
              <a:rPr lang="en-GB" dirty="0" err="1"/>
              <a:t>KfW</a:t>
            </a:r>
            <a:r>
              <a:rPr lang="en-GB" dirty="0"/>
              <a:t> Development Bank Financing: </a:t>
            </a:r>
          </a:p>
        </p:txBody>
      </p:sp>
      <p:sp>
        <p:nvSpPr>
          <p:cNvPr id="6" name="Fußzeilenplatzhalter 5">
            <a:extLst>
              <a:ext uri="{FF2B5EF4-FFF2-40B4-BE49-F238E27FC236}">
                <a16:creationId xmlns:a16="http://schemas.microsoft.com/office/drawing/2014/main" id="{92DD47CB-68DC-40FA-B57F-D0E325822411}"/>
              </a:ext>
            </a:extLst>
          </p:cNvPr>
          <p:cNvSpPr>
            <a:spLocks noGrp="1"/>
          </p:cNvSpPr>
          <p:nvPr>
            <p:ph type="ftr" sz="quarter" idx="17"/>
          </p:nvPr>
        </p:nvSpPr>
        <p:spPr/>
        <p:txBody>
          <a:bodyPr/>
          <a:lstStyle/>
          <a:p>
            <a:r>
              <a:rPr lang="en-US" noProof="0" dirty="0"/>
              <a:t>FC in the MENA region / Tunis, October 2023</a:t>
            </a:r>
            <a:endParaRPr lang="en-GB" noProof="0" dirty="0"/>
          </a:p>
        </p:txBody>
      </p:sp>
      <p:sp>
        <p:nvSpPr>
          <p:cNvPr id="7" name="Foliennummernplatzhalter 6">
            <a:extLst>
              <a:ext uri="{FF2B5EF4-FFF2-40B4-BE49-F238E27FC236}">
                <a16:creationId xmlns:a16="http://schemas.microsoft.com/office/drawing/2014/main" id="{020CAD29-9B3A-4AC9-B1F9-8AA5327CB780}"/>
              </a:ext>
            </a:extLst>
          </p:cNvPr>
          <p:cNvSpPr>
            <a:spLocks noGrp="1"/>
          </p:cNvSpPr>
          <p:nvPr>
            <p:ph type="sldNum" sz="quarter" idx="18"/>
          </p:nvPr>
        </p:nvSpPr>
        <p:spPr/>
        <p:txBody>
          <a:bodyPr/>
          <a:lstStyle/>
          <a:p>
            <a:r>
              <a:rPr lang="en-GB" noProof="0"/>
              <a:t>Page </a:t>
            </a:r>
            <a:fld id="{5678FFC5-4430-43BC-9807-D0C6EB405569}" type="slidenum">
              <a:rPr lang="en-GB" noProof="0" smtClean="0"/>
              <a:pPr/>
              <a:t>4</a:t>
            </a:fld>
            <a:endParaRPr lang="en-GB" noProof="0"/>
          </a:p>
        </p:txBody>
      </p:sp>
      <p:grpSp>
        <p:nvGrpSpPr>
          <p:cNvPr id="32" name="Group 31">
            <a:extLst>
              <a:ext uri="{FF2B5EF4-FFF2-40B4-BE49-F238E27FC236}">
                <a16:creationId xmlns:a16="http://schemas.microsoft.com/office/drawing/2014/main" id="{48DA7D43-996F-4D48-B827-6EF749D7D69C}"/>
              </a:ext>
            </a:extLst>
          </p:cNvPr>
          <p:cNvGrpSpPr/>
          <p:nvPr/>
        </p:nvGrpSpPr>
        <p:grpSpPr>
          <a:xfrm>
            <a:off x="665397" y="3415059"/>
            <a:ext cx="4549641" cy="1048307"/>
            <a:chOff x="828481" y="3264881"/>
            <a:chExt cx="4549641" cy="1048307"/>
          </a:xfrm>
        </p:grpSpPr>
        <p:sp>
          <p:nvSpPr>
            <p:cNvPr id="35" name="Textfeld 18">
              <a:extLst>
                <a:ext uri="{FF2B5EF4-FFF2-40B4-BE49-F238E27FC236}">
                  <a16:creationId xmlns:a16="http://schemas.microsoft.com/office/drawing/2014/main" id="{DD842F22-2BE0-4BCB-B84B-E329901E543F}"/>
                </a:ext>
              </a:extLst>
            </p:cNvPr>
            <p:cNvSpPr txBox="1"/>
            <p:nvPr/>
          </p:nvSpPr>
          <p:spPr>
            <a:xfrm>
              <a:off x="828481" y="3264881"/>
              <a:ext cx="4549641" cy="648997"/>
            </a:xfrm>
            <a:prstGeom prst="rect">
              <a:avLst/>
            </a:prstGeom>
            <a:solidFill>
              <a:schemeClr val="tx2"/>
            </a:solidFill>
          </p:spPr>
          <p:txBody>
            <a:bodyPr wrap="square" lIns="144000" tIns="108000" rIns="144000" bIns="108000" rtlCol="0">
              <a:spAutoFit/>
            </a:bodyPr>
            <a:lstStyle/>
            <a:p>
              <a:pPr algn="just">
                <a:buSzPct val="110000"/>
              </a:pPr>
              <a:r>
                <a:rPr lang="en-GB" sz="1400" dirty="0"/>
                <a:t>Since 2019 approx. </a:t>
              </a:r>
              <a:r>
                <a:rPr lang="en-GB" sz="1400" b="1" dirty="0"/>
                <a:t>1.2 billion EUR </a:t>
              </a:r>
              <a:r>
                <a:rPr lang="en-GB" sz="1400" dirty="0"/>
                <a:t>was committed to grid infrastructure and transmission</a:t>
              </a:r>
            </a:p>
          </p:txBody>
        </p:sp>
        <p:pic>
          <p:nvPicPr>
            <p:cNvPr id="38" name="Grafik 39">
              <a:extLst>
                <a:ext uri="{FF2B5EF4-FFF2-40B4-BE49-F238E27FC236}">
                  <a16:creationId xmlns:a16="http://schemas.microsoft.com/office/drawing/2014/main" id="{D14FB0C4-4039-4293-A626-5D2A421D3F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2515" y="3809188"/>
              <a:ext cx="504000" cy="504000"/>
            </a:xfrm>
            <a:prstGeom prst="rect">
              <a:avLst/>
            </a:prstGeom>
          </p:spPr>
        </p:pic>
        <p:sp>
          <p:nvSpPr>
            <p:cNvPr id="46" name="TextBox 45">
              <a:extLst>
                <a:ext uri="{FF2B5EF4-FFF2-40B4-BE49-F238E27FC236}">
                  <a16:creationId xmlns:a16="http://schemas.microsoft.com/office/drawing/2014/main" id="{1630ED4E-CB3C-4218-83D1-F02FFFB03777}"/>
                </a:ext>
              </a:extLst>
            </p:cNvPr>
            <p:cNvSpPr txBox="1"/>
            <p:nvPr/>
          </p:nvSpPr>
          <p:spPr>
            <a:xfrm>
              <a:off x="1348951" y="3933403"/>
              <a:ext cx="3007099" cy="307777"/>
            </a:xfrm>
            <a:prstGeom prst="rect">
              <a:avLst/>
            </a:prstGeom>
            <a:noFill/>
          </p:spPr>
          <p:txBody>
            <a:bodyPr wrap="square">
              <a:spAutoFit/>
            </a:bodyPr>
            <a:lstStyle/>
            <a:p>
              <a:pPr algn="just"/>
              <a:r>
                <a:rPr lang="en-GB" sz="1400" b="1" dirty="0">
                  <a:solidFill>
                    <a:srgbClr val="519DC2"/>
                  </a:solidFill>
                </a:rPr>
                <a:t>Grids &amp; Storage </a:t>
              </a:r>
              <a:endParaRPr lang="fr-FR" sz="1400" b="1" dirty="0">
                <a:solidFill>
                  <a:srgbClr val="519DC2"/>
                </a:solidFill>
              </a:endParaRPr>
            </a:p>
          </p:txBody>
        </p:sp>
      </p:grpSp>
      <p:grpSp>
        <p:nvGrpSpPr>
          <p:cNvPr id="47" name="Group 46">
            <a:extLst>
              <a:ext uri="{FF2B5EF4-FFF2-40B4-BE49-F238E27FC236}">
                <a16:creationId xmlns:a16="http://schemas.microsoft.com/office/drawing/2014/main" id="{45D66C09-0998-45BC-94D3-B091B5FB0263}"/>
              </a:ext>
            </a:extLst>
          </p:cNvPr>
          <p:cNvGrpSpPr/>
          <p:nvPr/>
        </p:nvGrpSpPr>
        <p:grpSpPr>
          <a:xfrm>
            <a:off x="665397" y="1153870"/>
            <a:ext cx="4549639" cy="997012"/>
            <a:chOff x="803790" y="2147187"/>
            <a:chExt cx="4549639" cy="997012"/>
          </a:xfrm>
        </p:grpSpPr>
        <p:sp>
          <p:nvSpPr>
            <p:cNvPr id="48" name="Textfeld 15">
              <a:extLst>
                <a:ext uri="{FF2B5EF4-FFF2-40B4-BE49-F238E27FC236}">
                  <a16:creationId xmlns:a16="http://schemas.microsoft.com/office/drawing/2014/main" id="{1FFA1E04-4D2C-4C13-96B9-EC807DAA3AC8}"/>
                </a:ext>
              </a:extLst>
            </p:cNvPr>
            <p:cNvSpPr txBox="1"/>
            <p:nvPr/>
          </p:nvSpPr>
          <p:spPr>
            <a:xfrm>
              <a:off x="803790" y="2147187"/>
              <a:ext cx="4549639" cy="648997"/>
            </a:xfrm>
            <a:prstGeom prst="rect">
              <a:avLst/>
            </a:prstGeom>
            <a:solidFill>
              <a:schemeClr val="tx2"/>
            </a:solidFill>
          </p:spPr>
          <p:txBody>
            <a:bodyPr wrap="square" lIns="144000" tIns="108000" rIns="144000" bIns="108000" rtlCol="0">
              <a:spAutoFit/>
            </a:bodyPr>
            <a:lstStyle/>
            <a:p>
              <a:pPr algn="just">
                <a:buSzPct val="110000"/>
              </a:pPr>
              <a:r>
                <a:rPr lang="en-GB" sz="1400" dirty="0" err="1"/>
                <a:t>KfW</a:t>
              </a:r>
              <a:r>
                <a:rPr lang="en-GB" sz="1400" dirty="0"/>
                <a:t> issued more than </a:t>
              </a:r>
              <a:r>
                <a:rPr lang="en-GB" sz="1400" b="1" dirty="0"/>
                <a:t>50 billion EUR in </a:t>
              </a:r>
              <a:r>
                <a:rPr lang="en-GB" sz="1400" b="1" i="1" dirty="0"/>
                <a:t>green bonds </a:t>
              </a:r>
              <a:r>
                <a:rPr lang="en-GB" sz="1400" dirty="0"/>
                <a:t>since 2014</a:t>
              </a:r>
            </a:p>
          </p:txBody>
        </p:sp>
        <p:pic>
          <p:nvPicPr>
            <p:cNvPr id="49" name="Grafik 44">
              <a:extLst>
                <a:ext uri="{FF2B5EF4-FFF2-40B4-BE49-F238E27FC236}">
                  <a16:creationId xmlns:a16="http://schemas.microsoft.com/office/drawing/2014/main" id="{C4623B09-D5C9-4A86-AC76-371D9E0248A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07825" y="2640199"/>
              <a:ext cx="504000" cy="504000"/>
            </a:xfrm>
            <a:prstGeom prst="rect">
              <a:avLst/>
            </a:prstGeom>
          </p:spPr>
        </p:pic>
        <p:sp>
          <p:nvSpPr>
            <p:cNvPr id="50" name="TextBox 49">
              <a:extLst>
                <a:ext uri="{FF2B5EF4-FFF2-40B4-BE49-F238E27FC236}">
                  <a16:creationId xmlns:a16="http://schemas.microsoft.com/office/drawing/2014/main" id="{AB951C3F-9B77-4CEA-AD88-BA7F41110C92}"/>
                </a:ext>
              </a:extLst>
            </p:cNvPr>
            <p:cNvSpPr txBox="1"/>
            <p:nvPr/>
          </p:nvSpPr>
          <p:spPr>
            <a:xfrm>
              <a:off x="1324261" y="2791700"/>
              <a:ext cx="2859535" cy="307777"/>
            </a:xfrm>
            <a:prstGeom prst="rect">
              <a:avLst/>
            </a:prstGeom>
            <a:noFill/>
          </p:spPr>
          <p:txBody>
            <a:bodyPr wrap="square">
              <a:spAutoFit/>
            </a:bodyPr>
            <a:lstStyle/>
            <a:p>
              <a:pPr algn="just"/>
              <a:r>
                <a:rPr lang="en-GB" sz="1400" b="1" dirty="0">
                  <a:solidFill>
                    <a:srgbClr val="7C8D30"/>
                  </a:solidFill>
                </a:rPr>
                <a:t>Green financing: </a:t>
              </a:r>
              <a:endParaRPr lang="fr-FR" sz="1400" b="1" dirty="0">
                <a:solidFill>
                  <a:srgbClr val="7C8D30"/>
                </a:solidFill>
              </a:endParaRPr>
            </a:p>
          </p:txBody>
        </p:sp>
      </p:grpSp>
      <p:grpSp>
        <p:nvGrpSpPr>
          <p:cNvPr id="51" name="Group 50">
            <a:extLst>
              <a:ext uri="{FF2B5EF4-FFF2-40B4-BE49-F238E27FC236}">
                <a16:creationId xmlns:a16="http://schemas.microsoft.com/office/drawing/2014/main" id="{22F58BDF-E356-446C-A473-7C3E993C798F}"/>
              </a:ext>
            </a:extLst>
          </p:cNvPr>
          <p:cNvGrpSpPr/>
          <p:nvPr/>
        </p:nvGrpSpPr>
        <p:grpSpPr>
          <a:xfrm>
            <a:off x="665397" y="2256243"/>
            <a:ext cx="4535681" cy="1023526"/>
            <a:chOff x="828481" y="951104"/>
            <a:chExt cx="4535681" cy="1023526"/>
          </a:xfrm>
        </p:grpSpPr>
        <p:sp>
          <p:nvSpPr>
            <p:cNvPr id="52" name="Textfeld 12">
              <a:extLst>
                <a:ext uri="{FF2B5EF4-FFF2-40B4-BE49-F238E27FC236}">
                  <a16:creationId xmlns:a16="http://schemas.microsoft.com/office/drawing/2014/main" id="{43E9AAAD-A8CE-4478-AC67-149BADCA1D19}"/>
                </a:ext>
              </a:extLst>
            </p:cNvPr>
            <p:cNvSpPr txBox="1"/>
            <p:nvPr/>
          </p:nvSpPr>
          <p:spPr>
            <a:xfrm>
              <a:off x="830339" y="951104"/>
              <a:ext cx="4533823" cy="648997"/>
            </a:xfrm>
            <a:prstGeom prst="rect">
              <a:avLst/>
            </a:prstGeom>
            <a:solidFill>
              <a:schemeClr val="tx2"/>
            </a:solidFill>
          </p:spPr>
          <p:txBody>
            <a:bodyPr wrap="square" lIns="144000" tIns="108000" rIns="144000" bIns="108000" rtlCol="0">
              <a:spAutoFit/>
            </a:bodyPr>
            <a:lstStyle/>
            <a:p>
              <a:pPr algn="just">
                <a:buSzPct val="110000"/>
              </a:pPr>
              <a:r>
                <a:rPr lang="en-GB" sz="1400" dirty="0" err="1"/>
                <a:t>KfW</a:t>
              </a:r>
              <a:r>
                <a:rPr lang="en-GB" sz="1400" dirty="0"/>
                <a:t> finances up to 113 km of new rail links in India and promotes transport transformation </a:t>
              </a:r>
            </a:p>
          </p:txBody>
        </p:sp>
        <p:pic>
          <p:nvPicPr>
            <p:cNvPr id="53" name="Grafik 13">
              <a:extLst>
                <a:ext uri="{FF2B5EF4-FFF2-40B4-BE49-F238E27FC236}">
                  <a16:creationId xmlns:a16="http://schemas.microsoft.com/office/drawing/2014/main" id="{E28ACEB3-8AE3-47AD-9E95-229A102291D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28481" y="1470630"/>
              <a:ext cx="504000" cy="504000"/>
            </a:xfrm>
            <a:prstGeom prst="rect">
              <a:avLst/>
            </a:prstGeom>
          </p:spPr>
        </p:pic>
        <p:sp>
          <p:nvSpPr>
            <p:cNvPr id="54" name="TextBox 53">
              <a:extLst>
                <a:ext uri="{FF2B5EF4-FFF2-40B4-BE49-F238E27FC236}">
                  <a16:creationId xmlns:a16="http://schemas.microsoft.com/office/drawing/2014/main" id="{1F4A7A4B-DF86-4792-9CFA-7F70303D05CE}"/>
                </a:ext>
              </a:extLst>
            </p:cNvPr>
            <p:cNvSpPr txBox="1"/>
            <p:nvPr/>
          </p:nvSpPr>
          <p:spPr>
            <a:xfrm>
              <a:off x="1355374" y="1611616"/>
              <a:ext cx="2846133" cy="307777"/>
            </a:xfrm>
            <a:prstGeom prst="rect">
              <a:avLst/>
            </a:prstGeom>
            <a:noFill/>
          </p:spPr>
          <p:txBody>
            <a:bodyPr wrap="square">
              <a:spAutoFit/>
            </a:bodyPr>
            <a:lstStyle/>
            <a:p>
              <a:pPr algn="just"/>
              <a:r>
                <a:rPr lang="en-GB" sz="1400" b="1" dirty="0">
                  <a:solidFill>
                    <a:srgbClr val="5A6166"/>
                  </a:solidFill>
                </a:rPr>
                <a:t>Mobility: </a:t>
              </a:r>
              <a:endParaRPr lang="fr-FR" sz="1400" b="1" dirty="0">
                <a:solidFill>
                  <a:srgbClr val="5A6166"/>
                </a:solidFill>
              </a:endParaRPr>
            </a:p>
          </p:txBody>
        </p:sp>
      </p:grpSp>
      <p:grpSp>
        <p:nvGrpSpPr>
          <p:cNvPr id="55" name="Group 54">
            <a:extLst>
              <a:ext uri="{FF2B5EF4-FFF2-40B4-BE49-F238E27FC236}">
                <a16:creationId xmlns:a16="http://schemas.microsoft.com/office/drawing/2014/main" id="{111E1337-9C77-4AA9-A537-A142EF08FC86}"/>
              </a:ext>
            </a:extLst>
          </p:cNvPr>
          <p:cNvGrpSpPr/>
          <p:nvPr/>
        </p:nvGrpSpPr>
        <p:grpSpPr>
          <a:xfrm>
            <a:off x="5622035" y="1141991"/>
            <a:ext cx="4533823" cy="1020770"/>
            <a:chOff x="5622035" y="916098"/>
            <a:chExt cx="4533823" cy="1020770"/>
          </a:xfrm>
        </p:grpSpPr>
        <p:sp>
          <p:nvSpPr>
            <p:cNvPr id="56" name="Textfeld 27">
              <a:extLst>
                <a:ext uri="{FF2B5EF4-FFF2-40B4-BE49-F238E27FC236}">
                  <a16:creationId xmlns:a16="http://schemas.microsoft.com/office/drawing/2014/main" id="{C3220CD2-A89F-4BC0-8B0E-0D4DE1FCBB82}"/>
                </a:ext>
              </a:extLst>
            </p:cNvPr>
            <p:cNvSpPr txBox="1"/>
            <p:nvPr/>
          </p:nvSpPr>
          <p:spPr>
            <a:xfrm>
              <a:off x="5622035" y="916098"/>
              <a:ext cx="4533823" cy="648997"/>
            </a:xfrm>
            <a:prstGeom prst="rect">
              <a:avLst/>
            </a:prstGeom>
            <a:solidFill>
              <a:schemeClr val="tx2"/>
            </a:solidFill>
          </p:spPr>
          <p:txBody>
            <a:bodyPr wrap="square" lIns="144000" tIns="108000" rIns="144000" bIns="108000" rtlCol="0">
              <a:spAutoFit/>
            </a:bodyPr>
            <a:lstStyle/>
            <a:p>
              <a:pPr>
                <a:buSzPct val="110000"/>
              </a:pPr>
              <a:r>
                <a:rPr lang="en-GB" sz="1400" b="1" dirty="0"/>
                <a:t>4 billion EUR </a:t>
              </a:r>
              <a:r>
                <a:rPr lang="en-GB" sz="1400" dirty="0"/>
                <a:t>by 2025 are allocated by the French AFD and </a:t>
              </a:r>
              <a:r>
                <a:rPr lang="en-GB" sz="1400" dirty="0" err="1"/>
                <a:t>KfW</a:t>
              </a:r>
              <a:r>
                <a:rPr lang="en-GB" sz="1400" dirty="0"/>
                <a:t> (Clean Ocean Init.) </a:t>
              </a:r>
            </a:p>
          </p:txBody>
        </p:sp>
        <p:pic>
          <p:nvPicPr>
            <p:cNvPr id="57" name="Grafik 41">
              <a:extLst>
                <a:ext uri="{FF2B5EF4-FFF2-40B4-BE49-F238E27FC236}">
                  <a16:creationId xmlns:a16="http://schemas.microsoft.com/office/drawing/2014/main" id="{DF8DE796-D61D-456C-BCE8-2FF5E2A870D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629301" y="1432868"/>
              <a:ext cx="504000" cy="504000"/>
            </a:xfrm>
            <a:prstGeom prst="rect">
              <a:avLst/>
            </a:prstGeom>
          </p:spPr>
        </p:pic>
        <p:sp>
          <p:nvSpPr>
            <p:cNvPr id="58" name="TextBox 57">
              <a:extLst>
                <a:ext uri="{FF2B5EF4-FFF2-40B4-BE49-F238E27FC236}">
                  <a16:creationId xmlns:a16="http://schemas.microsoft.com/office/drawing/2014/main" id="{117D7B3C-FFC9-4F28-B3A5-C230CE48557B}"/>
                </a:ext>
              </a:extLst>
            </p:cNvPr>
            <p:cNvSpPr txBox="1"/>
            <p:nvPr/>
          </p:nvSpPr>
          <p:spPr>
            <a:xfrm>
              <a:off x="6156194" y="1576884"/>
              <a:ext cx="2843502" cy="307777"/>
            </a:xfrm>
            <a:prstGeom prst="rect">
              <a:avLst/>
            </a:prstGeom>
            <a:noFill/>
          </p:spPr>
          <p:txBody>
            <a:bodyPr wrap="square">
              <a:spAutoFit/>
            </a:bodyPr>
            <a:lstStyle/>
            <a:p>
              <a:r>
                <a:rPr lang="en-GB" sz="1400" b="1" dirty="0">
                  <a:solidFill>
                    <a:srgbClr val="005A8C"/>
                  </a:solidFill>
                </a:rPr>
                <a:t>Marine conservation: </a:t>
              </a:r>
              <a:endParaRPr lang="fr-FR" sz="1400" b="1" dirty="0">
                <a:solidFill>
                  <a:srgbClr val="005A8C"/>
                </a:solidFill>
              </a:endParaRPr>
            </a:p>
          </p:txBody>
        </p:sp>
      </p:grpSp>
      <p:grpSp>
        <p:nvGrpSpPr>
          <p:cNvPr id="59" name="Group 58">
            <a:extLst>
              <a:ext uri="{FF2B5EF4-FFF2-40B4-BE49-F238E27FC236}">
                <a16:creationId xmlns:a16="http://schemas.microsoft.com/office/drawing/2014/main" id="{65850227-82F2-4AD3-A35A-A3B1F8B73DBB}"/>
              </a:ext>
            </a:extLst>
          </p:cNvPr>
          <p:cNvGrpSpPr/>
          <p:nvPr/>
        </p:nvGrpSpPr>
        <p:grpSpPr>
          <a:xfrm>
            <a:off x="5632548" y="2269210"/>
            <a:ext cx="4533823" cy="997592"/>
            <a:chOff x="5622035" y="2235420"/>
            <a:chExt cx="4533823" cy="997592"/>
          </a:xfrm>
        </p:grpSpPr>
        <p:sp>
          <p:nvSpPr>
            <p:cNvPr id="60" name="Textfeld 30">
              <a:extLst>
                <a:ext uri="{FF2B5EF4-FFF2-40B4-BE49-F238E27FC236}">
                  <a16:creationId xmlns:a16="http://schemas.microsoft.com/office/drawing/2014/main" id="{93C7AD96-4C13-489D-A96F-0148C1E280E1}"/>
                </a:ext>
              </a:extLst>
            </p:cNvPr>
            <p:cNvSpPr txBox="1"/>
            <p:nvPr/>
          </p:nvSpPr>
          <p:spPr>
            <a:xfrm>
              <a:off x="5622035" y="2235420"/>
              <a:ext cx="4533823" cy="648997"/>
            </a:xfrm>
            <a:prstGeom prst="rect">
              <a:avLst/>
            </a:prstGeom>
            <a:solidFill>
              <a:schemeClr val="tx2"/>
            </a:solidFill>
          </p:spPr>
          <p:txBody>
            <a:bodyPr wrap="square" lIns="144000" tIns="108000" rIns="144000" bIns="108000" rtlCol="0">
              <a:spAutoFit/>
            </a:bodyPr>
            <a:lstStyle/>
            <a:p>
              <a:pPr>
                <a:buSzPct val="110000"/>
              </a:pPr>
              <a:r>
                <a:rPr lang="en-GB" sz="1400" dirty="0" err="1"/>
                <a:t>KfW</a:t>
              </a:r>
              <a:r>
                <a:rPr lang="en-GB" sz="1400" dirty="0"/>
                <a:t> conserved </a:t>
              </a:r>
              <a:r>
                <a:rPr lang="en-GB" sz="1400" b="1" dirty="0"/>
                <a:t>the CO2 equivalent of 25 million cars </a:t>
              </a:r>
              <a:r>
                <a:rPr lang="en-GB" sz="1400" dirty="0"/>
                <a:t>(compensation programmes) </a:t>
              </a:r>
            </a:p>
          </p:txBody>
        </p:sp>
        <p:pic>
          <p:nvPicPr>
            <p:cNvPr id="61" name="Grafik 42">
              <a:extLst>
                <a:ext uri="{FF2B5EF4-FFF2-40B4-BE49-F238E27FC236}">
                  <a16:creationId xmlns:a16="http://schemas.microsoft.com/office/drawing/2014/main" id="{97D2CCA7-70C6-41EA-8AD8-59AFF5F73EF7}"/>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662051" y="2729012"/>
              <a:ext cx="504000" cy="504000"/>
            </a:xfrm>
            <a:prstGeom prst="rect">
              <a:avLst/>
            </a:prstGeom>
          </p:spPr>
        </p:pic>
        <p:sp>
          <p:nvSpPr>
            <p:cNvPr id="62" name="TextBox 61">
              <a:extLst>
                <a:ext uri="{FF2B5EF4-FFF2-40B4-BE49-F238E27FC236}">
                  <a16:creationId xmlns:a16="http://schemas.microsoft.com/office/drawing/2014/main" id="{A47B604F-1975-4EC3-AD3E-4534460027F2}"/>
                </a:ext>
              </a:extLst>
            </p:cNvPr>
            <p:cNvSpPr txBox="1"/>
            <p:nvPr/>
          </p:nvSpPr>
          <p:spPr>
            <a:xfrm>
              <a:off x="6166051" y="2883020"/>
              <a:ext cx="2843502" cy="307777"/>
            </a:xfrm>
            <a:prstGeom prst="rect">
              <a:avLst/>
            </a:prstGeom>
            <a:noFill/>
          </p:spPr>
          <p:txBody>
            <a:bodyPr wrap="square">
              <a:spAutoFit/>
            </a:bodyPr>
            <a:lstStyle/>
            <a:p>
              <a:r>
                <a:rPr lang="en-GB" sz="1400" b="1" dirty="0">
                  <a:solidFill>
                    <a:srgbClr val="507666"/>
                  </a:solidFill>
                </a:rPr>
                <a:t>Forest conservation: </a:t>
              </a:r>
              <a:endParaRPr lang="fr-FR" sz="1400" b="1" dirty="0">
                <a:solidFill>
                  <a:srgbClr val="507666"/>
                </a:solidFill>
              </a:endParaRPr>
            </a:p>
          </p:txBody>
        </p:sp>
      </p:grpSp>
      <p:grpSp>
        <p:nvGrpSpPr>
          <p:cNvPr id="63" name="Group 62">
            <a:extLst>
              <a:ext uri="{FF2B5EF4-FFF2-40B4-BE49-F238E27FC236}">
                <a16:creationId xmlns:a16="http://schemas.microsoft.com/office/drawing/2014/main" id="{FFB2CBCB-9909-4C11-8310-513A4A382D69}"/>
              </a:ext>
            </a:extLst>
          </p:cNvPr>
          <p:cNvGrpSpPr/>
          <p:nvPr/>
        </p:nvGrpSpPr>
        <p:grpSpPr>
          <a:xfrm>
            <a:off x="5632548" y="3441082"/>
            <a:ext cx="4533823" cy="996260"/>
            <a:chOff x="5622035" y="3532896"/>
            <a:chExt cx="4533823" cy="996260"/>
          </a:xfrm>
        </p:grpSpPr>
        <p:sp>
          <p:nvSpPr>
            <p:cNvPr id="64" name="Textfeld 36">
              <a:extLst>
                <a:ext uri="{FF2B5EF4-FFF2-40B4-BE49-F238E27FC236}">
                  <a16:creationId xmlns:a16="http://schemas.microsoft.com/office/drawing/2014/main" id="{76B08133-7659-4914-A496-550CFC69B801}"/>
                </a:ext>
              </a:extLst>
            </p:cNvPr>
            <p:cNvSpPr txBox="1"/>
            <p:nvPr/>
          </p:nvSpPr>
          <p:spPr>
            <a:xfrm>
              <a:off x="5622035" y="3532896"/>
              <a:ext cx="4533823" cy="648997"/>
            </a:xfrm>
            <a:prstGeom prst="rect">
              <a:avLst/>
            </a:prstGeom>
            <a:solidFill>
              <a:schemeClr val="tx2"/>
            </a:solidFill>
          </p:spPr>
          <p:txBody>
            <a:bodyPr wrap="square" lIns="144000" tIns="108000" rIns="144000" bIns="108000" rtlCol="0">
              <a:spAutoFit/>
            </a:bodyPr>
            <a:lstStyle/>
            <a:p>
              <a:pPr>
                <a:buSzPct val="110000"/>
              </a:pPr>
              <a:r>
                <a:rPr lang="en-GB" sz="1400" dirty="0" err="1"/>
                <a:t>KfW</a:t>
              </a:r>
              <a:r>
                <a:rPr lang="en-GB" sz="1400" dirty="0"/>
                <a:t> has provided over </a:t>
              </a:r>
              <a:r>
                <a:rPr lang="en-GB" sz="1400" b="1" dirty="0"/>
                <a:t>1.8 billion EUR </a:t>
              </a:r>
              <a:r>
                <a:rPr lang="en-GB" sz="1400" dirty="0"/>
                <a:t>in sustainable agriculture (85% projects climate adaption)</a:t>
              </a:r>
            </a:p>
          </p:txBody>
        </p:sp>
        <p:pic>
          <p:nvPicPr>
            <p:cNvPr id="65" name="Grafik 38">
              <a:extLst>
                <a:ext uri="{FF2B5EF4-FFF2-40B4-BE49-F238E27FC236}">
                  <a16:creationId xmlns:a16="http://schemas.microsoft.com/office/drawing/2014/main" id="{D7D29121-D8EB-4E20-A786-4B3235C6AC93}"/>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5652194" y="4025156"/>
              <a:ext cx="504000" cy="504000"/>
            </a:xfrm>
            <a:prstGeom prst="rect">
              <a:avLst/>
            </a:prstGeom>
          </p:spPr>
        </p:pic>
        <p:sp>
          <p:nvSpPr>
            <p:cNvPr id="66" name="TextBox 65">
              <a:extLst>
                <a:ext uri="{FF2B5EF4-FFF2-40B4-BE49-F238E27FC236}">
                  <a16:creationId xmlns:a16="http://schemas.microsoft.com/office/drawing/2014/main" id="{BE175715-1D50-4AA2-9025-A9056BAFC9C8}"/>
                </a:ext>
              </a:extLst>
            </p:cNvPr>
            <p:cNvSpPr txBox="1"/>
            <p:nvPr/>
          </p:nvSpPr>
          <p:spPr>
            <a:xfrm>
              <a:off x="6156194" y="4194665"/>
              <a:ext cx="2843502" cy="307777"/>
            </a:xfrm>
            <a:prstGeom prst="rect">
              <a:avLst/>
            </a:prstGeom>
            <a:noFill/>
          </p:spPr>
          <p:txBody>
            <a:bodyPr wrap="square">
              <a:spAutoFit/>
            </a:bodyPr>
            <a:lstStyle/>
            <a:p>
              <a:r>
                <a:rPr lang="en-GB" sz="1400" b="1" dirty="0">
                  <a:solidFill>
                    <a:srgbClr val="879900"/>
                  </a:solidFill>
                </a:rPr>
                <a:t>Agriculture: </a:t>
              </a:r>
              <a:endParaRPr lang="fr-FR" sz="1400" b="1" dirty="0">
                <a:solidFill>
                  <a:srgbClr val="879900"/>
                </a:solidFill>
              </a:endParaRPr>
            </a:p>
          </p:txBody>
        </p:sp>
      </p:grpSp>
      <p:grpSp>
        <p:nvGrpSpPr>
          <p:cNvPr id="67" name="Group 66">
            <a:extLst>
              <a:ext uri="{FF2B5EF4-FFF2-40B4-BE49-F238E27FC236}">
                <a16:creationId xmlns:a16="http://schemas.microsoft.com/office/drawing/2014/main" id="{DE072619-F153-46E0-90FF-3BAB5E8374EF}"/>
              </a:ext>
            </a:extLst>
          </p:cNvPr>
          <p:cNvGrpSpPr/>
          <p:nvPr/>
        </p:nvGrpSpPr>
        <p:grpSpPr>
          <a:xfrm>
            <a:off x="665397" y="4578638"/>
            <a:ext cx="4535681" cy="1027593"/>
            <a:chOff x="832515" y="4509731"/>
            <a:chExt cx="4535681" cy="1027593"/>
          </a:xfrm>
        </p:grpSpPr>
        <p:sp>
          <p:nvSpPr>
            <p:cNvPr id="68" name="Textfeld 33">
              <a:extLst>
                <a:ext uri="{FF2B5EF4-FFF2-40B4-BE49-F238E27FC236}">
                  <a16:creationId xmlns:a16="http://schemas.microsoft.com/office/drawing/2014/main" id="{A2A106CA-C894-4C71-B078-D8668F47DAA1}"/>
                </a:ext>
              </a:extLst>
            </p:cNvPr>
            <p:cNvSpPr txBox="1"/>
            <p:nvPr/>
          </p:nvSpPr>
          <p:spPr>
            <a:xfrm>
              <a:off x="834373" y="4509731"/>
              <a:ext cx="4533823" cy="648997"/>
            </a:xfrm>
            <a:prstGeom prst="rect">
              <a:avLst/>
            </a:prstGeom>
            <a:solidFill>
              <a:schemeClr val="tx2"/>
            </a:solidFill>
          </p:spPr>
          <p:txBody>
            <a:bodyPr wrap="square" lIns="144000" tIns="108000" rIns="144000" bIns="108000" rtlCol="0">
              <a:spAutoFit/>
            </a:bodyPr>
            <a:lstStyle/>
            <a:p>
              <a:pPr algn="just">
                <a:buSzPct val="110000"/>
              </a:pPr>
              <a:r>
                <a:rPr lang="en-GB" sz="1400" dirty="0"/>
                <a:t>Since 2019: </a:t>
              </a:r>
              <a:r>
                <a:rPr lang="en-GB" sz="1400" dirty="0" err="1"/>
                <a:t>KfW</a:t>
              </a:r>
              <a:r>
                <a:rPr lang="en-GB" sz="1400" dirty="0"/>
                <a:t> has committed </a:t>
              </a:r>
              <a:r>
                <a:rPr lang="en-GB" sz="1400" b="1" dirty="0"/>
                <a:t>4.4 billion EUR</a:t>
              </a:r>
              <a:r>
                <a:rPr lang="en-GB" sz="1400" dirty="0"/>
                <a:t> to the (renewable) Energy sector alone</a:t>
              </a:r>
            </a:p>
          </p:txBody>
        </p:sp>
        <p:pic>
          <p:nvPicPr>
            <p:cNvPr id="69" name="Grafik 43">
              <a:extLst>
                <a:ext uri="{FF2B5EF4-FFF2-40B4-BE49-F238E27FC236}">
                  <a16:creationId xmlns:a16="http://schemas.microsoft.com/office/drawing/2014/main" id="{81D296E3-4229-4B02-99AD-32B872AC1A64}"/>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32515" y="5033324"/>
              <a:ext cx="504000" cy="504000"/>
            </a:xfrm>
            <a:prstGeom prst="rect">
              <a:avLst/>
            </a:prstGeom>
          </p:spPr>
        </p:pic>
        <p:sp>
          <p:nvSpPr>
            <p:cNvPr id="70" name="TextBox 69">
              <a:extLst>
                <a:ext uri="{FF2B5EF4-FFF2-40B4-BE49-F238E27FC236}">
                  <a16:creationId xmlns:a16="http://schemas.microsoft.com/office/drawing/2014/main" id="{5E47D3B4-FB5F-4977-B9F7-EFE99B232DB5}"/>
                </a:ext>
              </a:extLst>
            </p:cNvPr>
            <p:cNvSpPr txBox="1"/>
            <p:nvPr/>
          </p:nvSpPr>
          <p:spPr>
            <a:xfrm>
              <a:off x="1348951" y="5157539"/>
              <a:ext cx="3007099" cy="307777"/>
            </a:xfrm>
            <a:prstGeom prst="rect">
              <a:avLst/>
            </a:prstGeom>
            <a:noFill/>
          </p:spPr>
          <p:txBody>
            <a:bodyPr wrap="square">
              <a:spAutoFit/>
            </a:bodyPr>
            <a:lstStyle/>
            <a:p>
              <a:pPr algn="just"/>
              <a:r>
                <a:rPr lang="en-GB" sz="1400" b="1" dirty="0">
                  <a:solidFill>
                    <a:srgbClr val="3CB0DE"/>
                  </a:solidFill>
                </a:rPr>
                <a:t>Renewable Energies</a:t>
              </a:r>
              <a:endParaRPr lang="fr-FR" sz="1400" b="1" dirty="0">
                <a:solidFill>
                  <a:srgbClr val="3CB0DE"/>
                </a:solidFill>
              </a:endParaRPr>
            </a:p>
          </p:txBody>
        </p:sp>
      </p:grpSp>
      <p:grpSp>
        <p:nvGrpSpPr>
          <p:cNvPr id="71" name="Group 70">
            <a:extLst>
              <a:ext uri="{FF2B5EF4-FFF2-40B4-BE49-F238E27FC236}">
                <a16:creationId xmlns:a16="http://schemas.microsoft.com/office/drawing/2014/main" id="{D9D08357-9974-429C-B421-DE03BC014762}"/>
              </a:ext>
            </a:extLst>
          </p:cNvPr>
          <p:cNvGrpSpPr/>
          <p:nvPr/>
        </p:nvGrpSpPr>
        <p:grpSpPr>
          <a:xfrm>
            <a:off x="5622035" y="4578638"/>
            <a:ext cx="4558317" cy="1030694"/>
            <a:chOff x="5612911" y="4866670"/>
            <a:chExt cx="4558317" cy="1030694"/>
          </a:xfrm>
        </p:grpSpPr>
        <p:sp>
          <p:nvSpPr>
            <p:cNvPr id="72" name="Textfeld 21">
              <a:extLst>
                <a:ext uri="{FF2B5EF4-FFF2-40B4-BE49-F238E27FC236}">
                  <a16:creationId xmlns:a16="http://schemas.microsoft.com/office/drawing/2014/main" id="{4FF3ACBA-173D-4411-9B47-017916935A08}"/>
                </a:ext>
              </a:extLst>
            </p:cNvPr>
            <p:cNvSpPr txBox="1"/>
            <p:nvPr/>
          </p:nvSpPr>
          <p:spPr>
            <a:xfrm>
              <a:off x="5612911" y="4866670"/>
              <a:ext cx="4558317" cy="648997"/>
            </a:xfrm>
            <a:prstGeom prst="rect">
              <a:avLst/>
            </a:prstGeom>
            <a:solidFill>
              <a:schemeClr val="tx2"/>
            </a:solidFill>
          </p:spPr>
          <p:txBody>
            <a:bodyPr wrap="square" lIns="144000" tIns="108000" rIns="144000" bIns="108000" rtlCol="0">
              <a:spAutoFit/>
            </a:bodyPr>
            <a:lstStyle/>
            <a:p>
              <a:pPr>
                <a:buSzPct val="110000"/>
              </a:pPr>
              <a:r>
                <a:rPr lang="en-GB" sz="1400" b="1" dirty="0"/>
                <a:t>3.3 billion EUR </a:t>
              </a:r>
              <a:r>
                <a:rPr lang="en-GB" sz="1400" dirty="0"/>
                <a:t>by </a:t>
              </a:r>
              <a:r>
                <a:rPr lang="en-GB" sz="1400" dirty="0" err="1"/>
                <a:t>KfW</a:t>
              </a:r>
              <a:r>
                <a:rPr lang="en-GB" sz="1400" dirty="0"/>
                <a:t> for protected areas, 91% of projects directly promote climate protection</a:t>
              </a:r>
            </a:p>
          </p:txBody>
        </p:sp>
        <p:sp>
          <p:nvSpPr>
            <p:cNvPr id="73" name="TextBox 72">
              <a:extLst>
                <a:ext uri="{FF2B5EF4-FFF2-40B4-BE49-F238E27FC236}">
                  <a16:creationId xmlns:a16="http://schemas.microsoft.com/office/drawing/2014/main" id="{930005BE-32F8-440E-A060-DC9C9A1A3218}"/>
                </a:ext>
              </a:extLst>
            </p:cNvPr>
            <p:cNvSpPr txBox="1"/>
            <p:nvPr/>
          </p:nvSpPr>
          <p:spPr>
            <a:xfrm>
              <a:off x="6156194" y="5517579"/>
              <a:ext cx="2843502" cy="307777"/>
            </a:xfrm>
            <a:prstGeom prst="rect">
              <a:avLst/>
            </a:prstGeom>
            <a:noFill/>
          </p:spPr>
          <p:txBody>
            <a:bodyPr wrap="square">
              <a:spAutoFit/>
            </a:bodyPr>
            <a:lstStyle/>
            <a:p>
              <a:r>
                <a:rPr lang="en-GB" sz="1400" b="1" dirty="0">
                  <a:solidFill>
                    <a:srgbClr val="5B2C6F"/>
                  </a:solidFill>
                </a:rPr>
                <a:t>Biodiversity: </a:t>
              </a:r>
              <a:endParaRPr lang="fr-FR" sz="1400" b="1" dirty="0">
                <a:solidFill>
                  <a:srgbClr val="5B2C6F"/>
                </a:solidFill>
              </a:endParaRPr>
            </a:p>
          </p:txBody>
        </p:sp>
        <p:pic>
          <p:nvPicPr>
            <p:cNvPr id="74" name="Grafik 40">
              <a:extLst>
                <a:ext uri="{FF2B5EF4-FFF2-40B4-BE49-F238E27FC236}">
                  <a16:creationId xmlns:a16="http://schemas.microsoft.com/office/drawing/2014/main" id="{456B5915-AC27-4E98-B628-9E09E9CE85A4}"/>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5652194" y="5393364"/>
              <a:ext cx="504000" cy="504000"/>
            </a:xfrm>
            <a:prstGeom prst="rect">
              <a:avLst/>
            </a:prstGeom>
          </p:spPr>
        </p:pic>
      </p:grpSp>
    </p:spTree>
    <p:extLst>
      <p:ext uri="{BB962C8B-B14F-4D97-AF65-F5344CB8AC3E}">
        <p14:creationId xmlns:p14="http://schemas.microsoft.com/office/powerpoint/2010/main" val="3929748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42BA1-C954-8CB1-2021-C1BE2D7E6605}"/>
              </a:ext>
            </a:extLst>
          </p:cNvPr>
          <p:cNvSpPr>
            <a:spLocks noGrp="1"/>
          </p:cNvSpPr>
          <p:nvPr>
            <p:ph type="title"/>
          </p:nvPr>
        </p:nvSpPr>
        <p:spPr/>
        <p:txBody>
          <a:bodyPr/>
          <a:lstStyle/>
          <a:p>
            <a:r>
              <a:rPr lang="en-GB" dirty="0"/>
              <a:t>Guarantee Mechanisms implemented by </a:t>
            </a:r>
            <a:r>
              <a:rPr lang="en-GB" dirty="0" err="1"/>
              <a:t>KfW</a:t>
            </a:r>
            <a:endParaRPr lang="en-GB" dirty="0"/>
          </a:p>
        </p:txBody>
      </p:sp>
      <p:sp>
        <p:nvSpPr>
          <p:cNvPr id="3" name="Textplatzhalter 2">
            <a:extLst>
              <a:ext uri="{FF2B5EF4-FFF2-40B4-BE49-F238E27FC236}">
                <a16:creationId xmlns:a16="http://schemas.microsoft.com/office/drawing/2014/main" id="{5AF99135-FBDB-8C06-D5A1-24B5EAEBE023}"/>
              </a:ext>
            </a:extLst>
          </p:cNvPr>
          <p:cNvSpPr>
            <a:spLocks noGrp="1"/>
          </p:cNvSpPr>
          <p:nvPr>
            <p:ph type="body" sz="quarter" idx="14"/>
          </p:nvPr>
        </p:nvSpPr>
        <p:spPr>
          <a:xfrm>
            <a:off x="360362" y="715691"/>
            <a:ext cx="10007600" cy="332901"/>
          </a:xfrm>
        </p:spPr>
        <p:txBody>
          <a:bodyPr/>
          <a:lstStyle/>
          <a:p>
            <a:r>
              <a:rPr lang="en-GB" dirty="0"/>
              <a:t>Overview by country</a:t>
            </a:r>
          </a:p>
        </p:txBody>
      </p:sp>
      <p:sp>
        <p:nvSpPr>
          <p:cNvPr id="4" name="Textplatzhalter 3">
            <a:extLst>
              <a:ext uri="{FF2B5EF4-FFF2-40B4-BE49-F238E27FC236}">
                <a16:creationId xmlns:a16="http://schemas.microsoft.com/office/drawing/2014/main" id="{213D0EA2-AF55-69B6-45DC-A1A054F5A3C1}"/>
              </a:ext>
            </a:extLst>
          </p:cNvPr>
          <p:cNvSpPr>
            <a:spLocks noGrp="1"/>
          </p:cNvSpPr>
          <p:nvPr>
            <p:ph type="body" sz="quarter" idx="13"/>
          </p:nvPr>
        </p:nvSpPr>
        <p:spPr/>
        <p:txBody>
          <a:bodyPr/>
          <a:lstStyle/>
          <a:p>
            <a:endParaRPr lang="en-GB"/>
          </a:p>
        </p:txBody>
      </p:sp>
      <p:sp>
        <p:nvSpPr>
          <p:cNvPr id="5" name="Fußzeilenplatzhalter 4">
            <a:extLst>
              <a:ext uri="{FF2B5EF4-FFF2-40B4-BE49-F238E27FC236}">
                <a16:creationId xmlns:a16="http://schemas.microsoft.com/office/drawing/2014/main" id="{9863AB42-81CB-35DA-CD56-F6C5B44A2A16}"/>
              </a:ext>
            </a:extLst>
          </p:cNvPr>
          <p:cNvSpPr>
            <a:spLocks noGrp="1"/>
          </p:cNvSpPr>
          <p:nvPr>
            <p:ph type="ftr" sz="quarter" idx="16"/>
          </p:nvPr>
        </p:nvSpPr>
        <p:spPr/>
        <p:txBody>
          <a:bodyPr/>
          <a:lstStyle/>
          <a:p>
            <a:r>
              <a:rPr lang="en-US" noProof="0"/>
              <a:t>FC in the MENA region / Tunis, October 2023</a:t>
            </a:r>
            <a:endParaRPr lang="en-GB" noProof="0"/>
          </a:p>
        </p:txBody>
      </p:sp>
      <p:sp>
        <p:nvSpPr>
          <p:cNvPr id="6" name="Foliennummernplatzhalter 5">
            <a:extLst>
              <a:ext uri="{FF2B5EF4-FFF2-40B4-BE49-F238E27FC236}">
                <a16:creationId xmlns:a16="http://schemas.microsoft.com/office/drawing/2014/main" id="{54ADC183-D9E6-805D-9C02-BBB4E33C5809}"/>
              </a:ext>
            </a:extLst>
          </p:cNvPr>
          <p:cNvSpPr>
            <a:spLocks noGrp="1"/>
          </p:cNvSpPr>
          <p:nvPr>
            <p:ph type="sldNum" sz="quarter" idx="17"/>
          </p:nvPr>
        </p:nvSpPr>
        <p:spPr/>
        <p:txBody>
          <a:bodyPr/>
          <a:lstStyle/>
          <a:p>
            <a:r>
              <a:rPr lang="en-GB" noProof="0"/>
              <a:t>Page </a:t>
            </a:r>
            <a:fld id="{5678FFC5-4430-43BC-9807-D0C6EB405569}" type="slidenum">
              <a:rPr lang="en-GB" noProof="0" smtClean="0"/>
              <a:pPr/>
              <a:t>5</a:t>
            </a:fld>
            <a:endParaRPr lang="en-GB" noProof="0"/>
          </a:p>
        </p:txBody>
      </p:sp>
      <p:grpSp>
        <p:nvGrpSpPr>
          <p:cNvPr id="11" name="Group 10">
            <a:extLst>
              <a:ext uri="{FF2B5EF4-FFF2-40B4-BE49-F238E27FC236}">
                <a16:creationId xmlns:a16="http://schemas.microsoft.com/office/drawing/2014/main" id="{478F0255-783D-472E-83BF-DE1E4D6A50E3}"/>
              </a:ext>
            </a:extLst>
          </p:cNvPr>
          <p:cNvGrpSpPr/>
          <p:nvPr/>
        </p:nvGrpSpPr>
        <p:grpSpPr>
          <a:xfrm>
            <a:off x="107578" y="1004287"/>
            <a:ext cx="8305844" cy="3918284"/>
            <a:chOff x="107578" y="1036281"/>
            <a:chExt cx="7632846" cy="3600800"/>
          </a:xfrm>
        </p:grpSpPr>
        <p:pic>
          <p:nvPicPr>
            <p:cNvPr id="363" name="Grafik 362">
              <a:extLst>
                <a:ext uri="{FF2B5EF4-FFF2-40B4-BE49-F238E27FC236}">
                  <a16:creationId xmlns:a16="http://schemas.microsoft.com/office/drawing/2014/main" id="{8FC53A59-F33F-4C3C-081E-C8446559FF2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788" b="89947" l="303" r="90000">
                          <a14:foregroundMark x1="3692" y1="57955" x2="46667" y2="43651"/>
                          <a14:foregroundMark x1="46667" y1="43651" x2="53636" y2="47354"/>
                          <a14:foregroundMark x1="53636" y1="47354" x2="59000" y2="57935"/>
                          <a14:foregroundMark x1="84370" y1="55478" x2="87053" y2="52210"/>
                          <a14:foregroundMark x1="82807" y1="57382" x2="84104" y2="55803"/>
                          <a14:foregroundMark x1="75870" y1="65830" x2="81509" y2="58963"/>
                          <a14:foregroundMark x1="94103" y1="40991" x2="95303" y2="38624"/>
                          <a14:foregroundMark x1="69376" y1="31733" x2="34363" y2="22427"/>
                          <a14:foregroundMark x1="70939" y1="32148" x2="70626" y2="32065"/>
                          <a14:foregroundMark x1="95303" y1="38624" x2="94575" y2="38430"/>
                          <a14:foregroundMark x1="4350" y1="30340" x2="909" y2="34392"/>
                          <a14:foregroundMark x1="678" y1="43658" x2="659" y2="44404"/>
                          <a14:foregroundMark x1="909" y1="34392" x2="810" y2="38352"/>
                          <a14:foregroundMark x1="56515" y1="11376" x2="47273" y2="11905"/>
                          <a14:foregroundMark x1="47273" y1="13757" x2="47121" y2="16138"/>
                          <a14:foregroundMark x1="56818" y1="10317" x2="57576" y2="12169"/>
                          <a14:foregroundMark x1="70538" y1="32933" x2="71061" y2="34656"/>
                          <a14:foregroundMark x1="69947" y1="30986" x2="70501" y2="32812"/>
                          <a14:foregroundMark x1="66401" y1="19308" x2="69904" y2="30845"/>
                          <a14:foregroundMark x1="70606" y1="36508" x2="71364" y2="38095"/>
                          <a14:foregroundMark x1="63182" y1="13757" x2="62424" y2="12698"/>
                          <a14:foregroundMark x1="79545" y1="51058" x2="66061" y2="68519"/>
                          <a14:foregroundMark x1="64848" y1="67460" x2="64848" y2="67460"/>
                          <a14:foregroundMark x1="65000" y1="67460" x2="65000" y2="67460"/>
                          <a14:foregroundMark x1="65152" y1="67196" x2="65152" y2="66931"/>
                          <a14:foregroundMark x1="65152" y1="66931" x2="65152" y2="66931"/>
                          <a14:foregroundMark x1="65000" y1="66931" x2="65000" y2="66931"/>
                          <a14:foregroundMark x1="65000" y1="66667" x2="65000" y2="66667"/>
                          <a14:foregroundMark x1="65303" y1="67196" x2="65455" y2="67460"/>
                          <a14:foregroundMark x1="65455" y1="67460" x2="65455" y2="67460"/>
                          <a14:foregroundMark x1="65455" y1="67460" x2="65455" y2="67460"/>
                          <a14:foregroundMark x1="80909" y1="55556" x2="80909" y2="55556"/>
                          <a14:foregroundMark x1="80909" y1="55556" x2="80909" y2="55556"/>
                          <a14:foregroundMark x1="80909" y1="55556" x2="81061" y2="55556"/>
                          <a14:foregroundMark x1="80909" y1="55026" x2="80909" y2="55026"/>
                          <a14:foregroundMark x1="80909" y1="55026" x2="80909" y2="55026"/>
                          <a14:foregroundMark x1="81061" y1="55820" x2="81667" y2="55026"/>
                          <a14:foregroundMark x1="63939" y1="13228" x2="60303" y2="13757"/>
                          <a14:foregroundMark x1="606" y1="55026" x2="606" y2="55026"/>
                          <a14:foregroundMark x1="1212" y1="55026" x2="1212" y2="55026"/>
                          <a14:foregroundMark x1="1212" y1="55026" x2="1212" y2="55026"/>
                          <a14:foregroundMark x1="909" y1="55026" x2="909" y2="55026"/>
                          <a14:foregroundMark x1="909" y1="55026" x2="909" y2="55026"/>
                          <a14:foregroundMark x1="909" y1="55026" x2="909" y2="55026"/>
                          <a14:foregroundMark x1="909" y1="55820" x2="909" y2="56349"/>
                          <a14:foregroundMark x1="12879" y1="25132" x2="12879" y2="25132"/>
                          <a14:foregroundMark x1="12879" y1="25132" x2="12879" y2="25132"/>
                          <a14:foregroundMark x1="12879" y1="25132" x2="12879" y2="25132"/>
                          <a14:foregroundMark x1="12879" y1="25132" x2="12879" y2="25132"/>
                          <a14:foregroundMark x1="12424" y1="22751" x2="12576" y2="22751"/>
                          <a14:foregroundMark x1="22727" y1="19577" x2="21818" y2="23280"/>
                          <a14:backgroundMark x1="455" y1="66667" x2="22424" y2="67725"/>
                          <a14:backgroundMark x1="22424" y1="67725" x2="28030" y2="56614"/>
                          <a14:backgroundMark x1="28030" y1="56614" x2="36667" y2="53175"/>
                          <a14:backgroundMark x1="36667" y1="53175" x2="43333" y2="60053"/>
                          <a14:backgroundMark x1="43333" y1="60053" x2="61818" y2="62169"/>
                          <a14:backgroundMark x1="68084" y1="71408" x2="68636" y2="72222"/>
                          <a14:backgroundMark x1="64869" y1="66667" x2="65124" y2="67043"/>
                          <a14:backgroundMark x1="61818" y1="62169" x2="64869" y2="66667"/>
                          <a14:backgroundMark x1="68636" y1="72222" x2="76364" y2="69048"/>
                          <a14:backgroundMark x1="76364" y1="69048" x2="83333" y2="59524"/>
                          <a14:backgroundMark x1="76927" y1="48939" x2="74848" y2="45503"/>
                          <a14:backgroundMark x1="80932" y1="55556" x2="80666" y2="55117"/>
                          <a14:backgroundMark x1="81070" y1="55784" x2="80932" y2="55556"/>
                          <a14:backgroundMark x1="83333" y1="59524" x2="81351" y2="56248"/>
                          <a14:backgroundMark x1="71330" y1="35630" x2="71001" y2="34707"/>
                          <a14:backgroundMark x1="74848" y1="45503" x2="71953" y2="37380"/>
                          <a14:backgroundMark x1="11483" y1="25331" x2="9545" y2="25926"/>
                          <a14:backgroundMark x1="12132" y1="25132" x2="11655" y2="25279"/>
                          <a14:backgroundMark x1="20712" y1="22498" x2="12132" y2="25132"/>
                          <a14:backgroundMark x1="44590" y1="15169" x2="24999" y2="21182"/>
                          <a14:backgroundMark x1="59129" y1="10707" x2="58847" y2="10793"/>
                          <a14:backgroundMark x1="9545" y1="25926" x2="1364" y2="44444"/>
                          <a14:backgroundMark x1="1144" y1="56349" x2="909" y2="69048"/>
                          <a14:backgroundMark x1="1168" y1="55026" x2="1153" y2="55820"/>
                          <a14:backgroundMark x1="1364" y1="44444" x2="1168" y2="55026"/>
                          <a14:backgroundMark x1="68636" y1="4233" x2="72424" y2="29894"/>
                          <a14:backgroundMark x1="72424" y1="29894" x2="83182" y2="45767"/>
                          <a14:backgroundMark x1="83182" y1="45767" x2="93636" y2="51323"/>
                          <a14:backgroundMark x1="93636" y1="51323" x2="96667" y2="51058"/>
                          <a14:backgroundMark x1="65152" y1="7937" x2="76667" y2="38095"/>
                          <a14:backgroundMark x1="76667" y1="38095" x2="85000" y2="40741"/>
                          <a14:backgroundMark x1="85000" y1="40741" x2="93939" y2="40212"/>
                          <a14:backgroundMark x1="93939" y1="40212" x2="89091" y2="20635"/>
                          <a14:backgroundMark x1="89091" y1="20635" x2="66212" y2="9788"/>
                          <a14:backgroundMark x1="84242" y1="29894" x2="95152" y2="35450"/>
                          <a14:backgroundMark x1="95152" y1="35450" x2="88788" y2="26190"/>
                          <a14:backgroundMark x1="88788" y1="26190" x2="87879" y2="26190"/>
                          <a14:backgroundMark x1="88485" y1="31746" x2="81515" y2="32011"/>
                          <a14:backgroundMark x1="81515" y1="32011" x2="76212" y2="24868"/>
                          <a14:backgroundMark x1="80758" y1="26190" x2="88788" y2="40476"/>
                          <a14:backgroundMark x1="88788" y1="40476" x2="89091" y2="40476"/>
                          <a14:backgroundMark x1="90455" y1="38624" x2="92121" y2="44974"/>
                          <a14:backgroundMark x1="92879" y1="44444" x2="80303" y2="34921"/>
                          <a14:backgroundMark x1="90455" y1="43122" x2="78788" y2="33862"/>
                          <a14:backgroundMark x1="78788" y1="33862" x2="78333" y2="32540"/>
                          <a14:backgroundMark x1="71818" y1="83598" x2="30000" y2="76455"/>
                          <a14:backgroundMark x1="72727" y1="76720" x2="62879" y2="75926"/>
                          <a14:backgroundMark x1="62879" y1="75926" x2="56515" y2="67725"/>
                          <a14:backgroundMark x1="56515" y1="67725" x2="28939" y2="64550"/>
                        </a14:backgroundRemoval>
                      </a14:imgEffect>
                    </a14:imgLayer>
                  </a14:imgProps>
                </a:ext>
                <a:ext uri="{28A0092B-C50C-407E-A947-70E740481C1C}">
                  <a14:useLocalDpi xmlns:a14="http://schemas.microsoft.com/office/drawing/2010/main" val="0"/>
                </a:ext>
              </a:extLst>
            </a:blip>
            <a:srcRect r="8300" b="25915"/>
            <a:stretch/>
          </p:blipFill>
          <p:spPr>
            <a:xfrm>
              <a:off x="1489162" y="1399115"/>
              <a:ext cx="6251262" cy="2892538"/>
            </a:xfrm>
            <a:prstGeom prst="rect">
              <a:avLst/>
            </a:prstGeom>
            <a:noFill/>
          </p:spPr>
        </p:pic>
        <p:cxnSp>
          <p:nvCxnSpPr>
            <p:cNvPr id="8" name="Gerade Verbindung mit Pfeil 7">
              <a:extLst>
                <a:ext uri="{FF2B5EF4-FFF2-40B4-BE49-F238E27FC236}">
                  <a16:creationId xmlns:a16="http://schemas.microsoft.com/office/drawing/2014/main" id="{CC6D6588-3F45-948E-BFDF-B2F52DA588BB}"/>
                </a:ext>
              </a:extLst>
            </p:cNvPr>
            <p:cNvCxnSpPr>
              <a:cxnSpLocks/>
            </p:cNvCxnSpPr>
            <p:nvPr/>
          </p:nvCxnSpPr>
          <p:spPr>
            <a:xfrm flipH="1">
              <a:off x="5386253" y="1602900"/>
              <a:ext cx="875451" cy="1057465"/>
            </a:xfrm>
            <a:prstGeom prst="straightConnector1">
              <a:avLst/>
            </a:prstGeom>
            <a:ln>
              <a:solidFill>
                <a:schemeClr val="accent1">
                  <a:lumMod val="40000"/>
                  <a:lumOff val="60000"/>
                </a:schemeClr>
              </a:solidFill>
              <a:tailEnd type="triangle"/>
            </a:ln>
          </p:spPr>
          <p:style>
            <a:lnRef idx="3">
              <a:schemeClr val="accent3"/>
            </a:lnRef>
            <a:fillRef idx="0">
              <a:schemeClr val="accent3"/>
            </a:fillRef>
            <a:effectRef idx="2">
              <a:schemeClr val="accent3"/>
            </a:effectRef>
            <a:fontRef idx="minor">
              <a:schemeClr val="tx1"/>
            </a:fontRef>
          </p:style>
        </p:cxnSp>
        <p:pic>
          <p:nvPicPr>
            <p:cNvPr id="15" name="Grafik 14">
              <a:extLst>
                <a:ext uri="{FF2B5EF4-FFF2-40B4-BE49-F238E27FC236}">
                  <a16:creationId xmlns:a16="http://schemas.microsoft.com/office/drawing/2014/main" id="{CF412BDA-C4A7-5BB1-9860-45DAD621865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783204" y="2994528"/>
              <a:ext cx="229002" cy="229002"/>
            </a:xfrm>
            <a:prstGeom prst="rect">
              <a:avLst/>
            </a:prstGeom>
          </p:spPr>
        </p:pic>
        <p:pic>
          <p:nvPicPr>
            <p:cNvPr id="16" name="Grafik 15">
              <a:extLst>
                <a:ext uri="{FF2B5EF4-FFF2-40B4-BE49-F238E27FC236}">
                  <a16:creationId xmlns:a16="http://schemas.microsoft.com/office/drawing/2014/main" id="{FD1D316D-F060-CD4D-B882-889D78B76A2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341711" y="2366243"/>
              <a:ext cx="229002" cy="229002"/>
            </a:xfrm>
            <a:prstGeom prst="rect">
              <a:avLst/>
            </a:prstGeom>
          </p:spPr>
        </p:pic>
        <p:pic>
          <p:nvPicPr>
            <p:cNvPr id="17" name="Grafik 16">
              <a:extLst>
                <a:ext uri="{FF2B5EF4-FFF2-40B4-BE49-F238E27FC236}">
                  <a16:creationId xmlns:a16="http://schemas.microsoft.com/office/drawing/2014/main" id="{F742C9A7-B10C-A2FF-E31C-11C4EA63D55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262924" y="2545862"/>
              <a:ext cx="229002" cy="229002"/>
            </a:xfrm>
            <a:prstGeom prst="rect">
              <a:avLst/>
            </a:prstGeom>
          </p:spPr>
        </p:pic>
        <p:cxnSp>
          <p:nvCxnSpPr>
            <p:cNvPr id="18" name="Gerade Verbindung mit Pfeil 17">
              <a:extLst>
                <a:ext uri="{FF2B5EF4-FFF2-40B4-BE49-F238E27FC236}">
                  <a16:creationId xmlns:a16="http://schemas.microsoft.com/office/drawing/2014/main" id="{C1F28187-17F9-20E8-E73E-5F20D7CBE284}"/>
                </a:ext>
              </a:extLst>
            </p:cNvPr>
            <p:cNvCxnSpPr>
              <a:cxnSpLocks/>
              <a:stCxn id="28" idx="3"/>
              <a:endCxn id="17" idx="1"/>
            </p:cNvCxnSpPr>
            <p:nvPr/>
          </p:nvCxnSpPr>
          <p:spPr>
            <a:xfrm flipV="1">
              <a:off x="1392351" y="2660363"/>
              <a:ext cx="870573" cy="600859"/>
            </a:xfrm>
            <a:prstGeom prst="straightConnector1">
              <a:avLst/>
            </a:prstGeom>
            <a:ln>
              <a:solidFill>
                <a:schemeClr val="accent1">
                  <a:lumMod val="40000"/>
                  <a:lumOff val="60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24" name="Gerade Verbindung mit Pfeil 23">
              <a:extLst>
                <a:ext uri="{FF2B5EF4-FFF2-40B4-BE49-F238E27FC236}">
                  <a16:creationId xmlns:a16="http://schemas.microsoft.com/office/drawing/2014/main" id="{ADB1D01D-2939-BD5B-4FA5-DE6AABFA9EC9}"/>
                </a:ext>
              </a:extLst>
            </p:cNvPr>
            <p:cNvCxnSpPr>
              <a:cxnSpLocks/>
              <a:stCxn id="27" idx="0"/>
              <a:endCxn id="15" idx="2"/>
            </p:cNvCxnSpPr>
            <p:nvPr/>
          </p:nvCxnSpPr>
          <p:spPr>
            <a:xfrm flipV="1">
              <a:off x="4721775" y="3223529"/>
              <a:ext cx="175930" cy="657820"/>
            </a:xfrm>
            <a:prstGeom prst="straightConnector1">
              <a:avLst/>
            </a:prstGeom>
            <a:ln>
              <a:solidFill>
                <a:schemeClr val="accent1">
                  <a:lumMod val="40000"/>
                  <a:lumOff val="60000"/>
                </a:schemeClr>
              </a:solidFill>
              <a:tailEnd type="triangle"/>
            </a:ln>
          </p:spPr>
          <p:style>
            <a:lnRef idx="3">
              <a:schemeClr val="accent3"/>
            </a:lnRef>
            <a:fillRef idx="0">
              <a:schemeClr val="accent3"/>
            </a:fillRef>
            <a:effectRef idx="2">
              <a:schemeClr val="accent3"/>
            </a:effectRef>
            <a:fontRef idx="minor">
              <a:schemeClr val="tx1"/>
            </a:fontRef>
          </p:style>
        </p:cxnSp>
        <p:sp>
          <p:nvSpPr>
            <p:cNvPr id="27" name="Abgerundetes Rechteck 54" descr="Einsendeschluss&#10;27.07.2018&#10;Mehr Infos auf kfw.de">
              <a:extLst>
                <a:ext uri="{FF2B5EF4-FFF2-40B4-BE49-F238E27FC236}">
                  <a16:creationId xmlns:a16="http://schemas.microsoft.com/office/drawing/2014/main" id="{DEE158B5-77BA-FC8D-2534-4437186FFE2E}"/>
                </a:ext>
              </a:extLst>
            </p:cNvPr>
            <p:cNvSpPr/>
            <p:nvPr/>
          </p:nvSpPr>
          <p:spPr>
            <a:xfrm>
              <a:off x="4079388" y="3881349"/>
              <a:ext cx="1284773" cy="755732"/>
            </a:xfrm>
            <a:prstGeom prst="roundRect">
              <a:avLst>
                <a:gd name="adj" fmla="val 755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chorCtr="1">
              <a:spAutoFit/>
            </a:bodyPr>
            <a:lstStyle/>
            <a:p>
              <a:pPr algn="ctr">
                <a:buSzPct val="110000"/>
              </a:pPr>
              <a:r>
                <a:rPr lang="de-DE" sz="800" dirty="0">
                  <a:solidFill>
                    <a:schemeClr val="accent1"/>
                  </a:solidFill>
                </a:rPr>
                <a:t>In </a:t>
              </a:r>
              <a:r>
                <a:rPr lang="de-DE" sz="800" dirty="0" err="1">
                  <a:solidFill>
                    <a:schemeClr val="accent1"/>
                  </a:solidFill>
                </a:rPr>
                <a:t>Preparation</a:t>
              </a:r>
              <a:r>
                <a:rPr lang="de-DE" sz="800" dirty="0">
                  <a:solidFill>
                    <a:schemeClr val="accent1"/>
                  </a:solidFill>
                </a:rPr>
                <a:t>:</a:t>
              </a:r>
            </a:p>
            <a:p>
              <a:pPr algn="ctr">
                <a:buSzPct val="110000"/>
              </a:pPr>
              <a:r>
                <a:rPr lang="de-DE" sz="800" dirty="0">
                  <a:solidFill>
                    <a:schemeClr val="accent1"/>
                  </a:solidFill>
                </a:rPr>
                <a:t>MSME Support</a:t>
              </a:r>
            </a:p>
            <a:p>
              <a:pPr algn="ctr">
                <a:buSzPct val="110000"/>
              </a:pPr>
              <a:r>
                <a:rPr lang="de-DE" sz="1000" b="1" dirty="0">
                  <a:solidFill>
                    <a:schemeClr val="accent1"/>
                  </a:solidFill>
                </a:rPr>
                <a:t>Egypt: CGC</a:t>
              </a:r>
            </a:p>
            <a:p>
              <a:pPr algn="ctr">
                <a:buSzPct val="110000"/>
              </a:pPr>
              <a:r>
                <a:rPr lang="de-DE" sz="800" dirty="0">
                  <a:solidFill>
                    <a:schemeClr val="accent1"/>
                  </a:solidFill>
                </a:rPr>
                <a:t> Risk Managing Instruments </a:t>
              </a:r>
            </a:p>
          </p:txBody>
        </p:sp>
        <p:sp>
          <p:nvSpPr>
            <p:cNvPr id="28" name="Abgerundetes Rechteck 54" descr="Einsendeschluss&#10;27.07.2018&#10;Mehr Infos auf kfw.de">
              <a:extLst>
                <a:ext uri="{FF2B5EF4-FFF2-40B4-BE49-F238E27FC236}">
                  <a16:creationId xmlns:a16="http://schemas.microsoft.com/office/drawing/2014/main" id="{BB79188E-7174-DD49-1489-87F0AF537D25}"/>
                </a:ext>
              </a:extLst>
            </p:cNvPr>
            <p:cNvSpPr/>
            <p:nvPr/>
          </p:nvSpPr>
          <p:spPr>
            <a:xfrm>
              <a:off x="107578" y="2897992"/>
              <a:ext cx="1284773" cy="726461"/>
            </a:xfrm>
            <a:prstGeom prst="roundRect">
              <a:avLst>
                <a:gd name="adj" fmla="val 755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chorCtr="1">
              <a:spAutoFit/>
            </a:bodyPr>
            <a:lstStyle/>
            <a:p>
              <a:pPr algn="ctr">
                <a:buSzPct val="110000"/>
              </a:pPr>
              <a:r>
                <a:rPr lang="de-DE" sz="800" dirty="0">
                  <a:solidFill>
                    <a:schemeClr val="accent1"/>
                  </a:solidFill>
                </a:rPr>
                <a:t>MSME Support</a:t>
              </a:r>
            </a:p>
            <a:p>
              <a:pPr algn="ctr">
                <a:buSzPct val="110000"/>
              </a:pPr>
              <a:r>
                <a:rPr lang="en-US" sz="1000" b="1" dirty="0">
                  <a:solidFill>
                    <a:schemeClr val="accent1"/>
                  </a:solidFill>
                </a:rPr>
                <a:t>Morocco</a:t>
              </a:r>
              <a:r>
                <a:rPr lang="de-DE" sz="1000" b="1" dirty="0">
                  <a:solidFill>
                    <a:schemeClr val="accent1"/>
                  </a:solidFill>
                </a:rPr>
                <a:t>: Covid-19 Relief  </a:t>
              </a:r>
            </a:p>
            <a:p>
              <a:pPr algn="ctr">
                <a:buSzPct val="110000"/>
              </a:pPr>
              <a:r>
                <a:rPr lang="de-DE" sz="800" dirty="0">
                  <a:solidFill>
                    <a:schemeClr val="accent1"/>
                  </a:solidFill>
                </a:rPr>
                <a:t> 87 Million EUR </a:t>
              </a:r>
            </a:p>
          </p:txBody>
        </p:sp>
        <p:grpSp>
          <p:nvGrpSpPr>
            <p:cNvPr id="19" name="Group 18">
              <a:extLst>
                <a:ext uri="{FF2B5EF4-FFF2-40B4-BE49-F238E27FC236}">
                  <a16:creationId xmlns:a16="http://schemas.microsoft.com/office/drawing/2014/main" id="{09E097FE-F1EC-40CB-B123-E6568C4327A3}"/>
                </a:ext>
              </a:extLst>
            </p:cNvPr>
            <p:cNvGrpSpPr/>
            <p:nvPr/>
          </p:nvGrpSpPr>
          <p:grpSpPr>
            <a:xfrm>
              <a:off x="5607595" y="1036281"/>
              <a:ext cx="1284773" cy="566619"/>
              <a:chOff x="7002029" y="94130"/>
              <a:chExt cx="1284773" cy="566619"/>
            </a:xfrm>
          </p:grpSpPr>
          <p:sp>
            <p:nvSpPr>
              <p:cNvPr id="13" name="Abgerundetes Rechteck 54" descr="Einsendeschluss&#10;27.07.2018&#10;Mehr Infos auf kfw.de">
                <a:extLst>
                  <a:ext uri="{FF2B5EF4-FFF2-40B4-BE49-F238E27FC236}">
                    <a16:creationId xmlns:a16="http://schemas.microsoft.com/office/drawing/2014/main" id="{662195D6-9DF8-6CFF-CE1F-A308FDF7654A}"/>
                  </a:ext>
                </a:extLst>
              </p:cNvPr>
              <p:cNvSpPr/>
              <p:nvPr/>
            </p:nvSpPr>
            <p:spPr>
              <a:xfrm>
                <a:off x="7002029" y="94130"/>
                <a:ext cx="1284773" cy="566619"/>
              </a:xfrm>
              <a:prstGeom prst="roundRect">
                <a:avLst>
                  <a:gd name="adj" fmla="val 755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chorCtr="1">
                <a:spAutoFit/>
              </a:bodyPr>
              <a:lstStyle/>
              <a:p>
                <a:pPr algn="ctr">
                  <a:buSzPct val="110000"/>
                </a:pPr>
                <a:r>
                  <a:rPr lang="de-DE" sz="800" dirty="0">
                    <a:solidFill>
                      <a:schemeClr val="accent1"/>
                    </a:solidFill>
                  </a:rPr>
                  <a:t>MSME Support</a:t>
                </a:r>
              </a:p>
              <a:p>
                <a:pPr algn="l">
                  <a:buSzPct val="110000"/>
                </a:pPr>
                <a:r>
                  <a:rPr lang="de-DE" sz="1000" b="1" dirty="0">
                    <a:solidFill>
                      <a:schemeClr val="accent1"/>
                    </a:solidFill>
                  </a:rPr>
                  <a:t>Palestine: EPCGF</a:t>
                </a:r>
              </a:p>
              <a:p>
                <a:pPr algn="ctr">
                  <a:buSzPct val="110000"/>
                </a:pPr>
                <a:r>
                  <a:rPr lang="de-DE" sz="800" dirty="0">
                    <a:solidFill>
                      <a:schemeClr val="accent1"/>
                    </a:solidFill>
                  </a:rPr>
                  <a:t> 10 Million EUR </a:t>
                </a:r>
              </a:p>
            </p:txBody>
          </p:sp>
          <p:pic>
            <p:nvPicPr>
              <p:cNvPr id="30" name="Grafik 29">
                <a:extLst>
                  <a:ext uri="{FF2B5EF4-FFF2-40B4-BE49-F238E27FC236}">
                    <a16:creationId xmlns:a16="http://schemas.microsoft.com/office/drawing/2014/main" id="{3CDA464A-79B0-C96A-4A47-9151AC0EFAE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046256" y="108071"/>
                <a:ext cx="229002" cy="229002"/>
              </a:xfrm>
              <a:prstGeom prst="rect">
                <a:avLst/>
              </a:prstGeom>
            </p:spPr>
          </p:pic>
        </p:grpSp>
        <p:cxnSp>
          <p:nvCxnSpPr>
            <p:cNvPr id="354" name="Gerade Verbindung mit Pfeil 353">
              <a:extLst>
                <a:ext uri="{FF2B5EF4-FFF2-40B4-BE49-F238E27FC236}">
                  <a16:creationId xmlns:a16="http://schemas.microsoft.com/office/drawing/2014/main" id="{530F4489-373C-378F-BBE3-4ACEE8B103C8}"/>
                </a:ext>
              </a:extLst>
            </p:cNvPr>
            <p:cNvCxnSpPr>
              <a:cxnSpLocks/>
              <a:stCxn id="356" idx="3"/>
              <a:endCxn id="16" idx="1"/>
            </p:cNvCxnSpPr>
            <p:nvPr/>
          </p:nvCxnSpPr>
          <p:spPr>
            <a:xfrm>
              <a:off x="2615658" y="1943770"/>
              <a:ext cx="726054" cy="536973"/>
            </a:xfrm>
            <a:prstGeom prst="straightConnector1">
              <a:avLst/>
            </a:prstGeom>
            <a:ln>
              <a:solidFill>
                <a:schemeClr val="accent1">
                  <a:lumMod val="40000"/>
                  <a:lumOff val="60000"/>
                </a:schemeClr>
              </a:solidFill>
              <a:tailEnd type="triangle"/>
            </a:ln>
          </p:spPr>
          <p:style>
            <a:lnRef idx="3">
              <a:schemeClr val="accent3"/>
            </a:lnRef>
            <a:fillRef idx="0">
              <a:schemeClr val="accent3"/>
            </a:fillRef>
            <a:effectRef idx="2">
              <a:schemeClr val="accent3"/>
            </a:effectRef>
            <a:fontRef idx="minor">
              <a:schemeClr val="tx1"/>
            </a:fontRef>
          </p:style>
        </p:cxnSp>
        <p:sp>
          <p:nvSpPr>
            <p:cNvPr id="356" name="Abgerundetes Rechteck 54" descr="Einsendeschluss&#10;27.07.2018&#10;Mehr Infos auf kfw.de">
              <a:extLst>
                <a:ext uri="{FF2B5EF4-FFF2-40B4-BE49-F238E27FC236}">
                  <a16:creationId xmlns:a16="http://schemas.microsoft.com/office/drawing/2014/main" id="{CE027DD8-0DDA-34DE-D0FD-2EAD84B08E14}"/>
                </a:ext>
              </a:extLst>
            </p:cNvPr>
            <p:cNvSpPr/>
            <p:nvPr/>
          </p:nvSpPr>
          <p:spPr>
            <a:xfrm>
              <a:off x="1330885" y="1580592"/>
              <a:ext cx="1284773" cy="726354"/>
            </a:xfrm>
            <a:prstGeom prst="roundRect">
              <a:avLst>
                <a:gd name="adj" fmla="val 755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chorCtr="1">
              <a:spAutoFit/>
            </a:bodyPr>
            <a:lstStyle/>
            <a:p>
              <a:pPr algn="ctr">
                <a:buSzPct val="110000"/>
              </a:pPr>
              <a:r>
                <a:rPr lang="en-US" sz="800" dirty="0">
                  <a:solidFill>
                    <a:schemeClr val="accent1"/>
                  </a:solidFill>
                </a:rPr>
                <a:t>MSME Support</a:t>
              </a:r>
            </a:p>
            <a:p>
              <a:pPr algn="ctr">
                <a:buSzPct val="110000"/>
              </a:pPr>
              <a:r>
                <a:rPr lang="en-US" sz="800" b="1" dirty="0">
                  <a:solidFill>
                    <a:schemeClr val="accent1"/>
                  </a:solidFill>
                </a:rPr>
                <a:t>Tunisia: COVID 19 Guarantee Mechanism SARE</a:t>
              </a:r>
            </a:p>
            <a:p>
              <a:pPr algn="ctr">
                <a:buSzPct val="110000"/>
              </a:pPr>
              <a:r>
                <a:rPr lang="en-US" sz="800" dirty="0">
                  <a:solidFill>
                    <a:schemeClr val="accent1"/>
                  </a:solidFill>
                </a:rPr>
                <a:t> 25 Million EUR</a:t>
              </a:r>
            </a:p>
          </p:txBody>
        </p:sp>
      </p:grpSp>
      <p:sp>
        <p:nvSpPr>
          <p:cNvPr id="376" name="Abgerundetes Rechteck 34" descr="Einsendeschluss&#10;27.07.2018&#10;Mehr Infos auf kfw.de">
            <a:extLst>
              <a:ext uri="{FF2B5EF4-FFF2-40B4-BE49-F238E27FC236}">
                <a16:creationId xmlns:a16="http://schemas.microsoft.com/office/drawing/2014/main" id="{BB83C52F-9178-3C3A-5BD4-F0844CCE9F31}"/>
              </a:ext>
            </a:extLst>
          </p:cNvPr>
          <p:cNvSpPr/>
          <p:nvPr/>
        </p:nvSpPr>
        <p:spPr>
          <a:xfrm>
            <a:off x="8913503" y="4424825"/>
            <a:ext cx="1422832" cy="822365"/>
          </a:xfrm>
          <a:prstGeom prst="roundRect">
            <a:avLst>
              <a:gd name="adj" fmla="val 7555"/>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72000" tIns="72000" rIns="72000" bIns="72000" rtlCol="0" anchor="ctr" anchorCtr="1">
            <a:spAutoFit/>
          </a:bodyPr>
          <a:lstStyle/>
          <a:p>
            <a:pPr algn="ctr">
              <a:buSzPct val="110000"/>
            </a:pPr>
            <a:r>
              <a:rPr lang="en-US" sz="800" b="1" dirty="0">
                <a:solidFill>
                  <a:schemeClr val="bg1"/>
                </a:solidFill>
              </a:rPr>
              <a:t>Guarantee Mechanisms</a:t>
            </a:r>
          </a:p>
          <a:p>
            <a:pPr algn="ctr">
              <a:buSzPct val="110000"/>
            </a:pPr>
            <a:r>
              <a:rPr lang="en-US" sz="1000" b="1" dirty="0">
                <a:solidFill>
                  <a:schemeClr val="bg1"/>
                </a:solidFill>
              </a:rPr>
              <a:t>Not only in MENA</a:t>
            </a:r>
            <a:r>
              <a:rPr lang="en-US" sz="1000" dirty="0">
                <a:solidFill>
                  <a:schemeClr val="bg1"/>
                </a:solidFill>
              </a:rPr>
              <a:t>!</a:t>
            </a:r>
          </a:p>
          <a:p>
            <a:pPr algn="ctr">
              <a:buSzPct val="110000"/>
            </a:pPr>
            <a:r>
              <a:rPr lang="en-US" sz="800" dirty="0">
                <a:solidFill>
                  <a:schemeClr val="bg1"/>
                </a:solidFill>
              </a:rPr>
              <a:t>Also Balkan, Eastern Europe and Sub-Saharan Africa</a:t>
            </a:r>
          </a:p>
        </p:txBody>
      </p:sp>
      <p:sp>
        <p:nvSpPr>
          <p:cNvPr id="35" name="Rectangle 34">
            <a:extLst>
              <a:ext uri="{FF2B5EF4-FFF2-40B4-BE49-F238E27FC236}">
                <a16:creationId xmlns:a16="http://schemas.microsoft.com/office/drawing/2014/main" id="{C5A60CD4-321B-4A8D-929F-ED3F9CCAC1E6}"/>
              </a:ext>
            </a:extLst>
          </p:cNvPr>
          <p:cNvSpPr/>
          <p:nvPr/>
        </p:nvSpPr>
        <p:spPr>
          <a:xfrm>
            <a:off x="8634449" y="2409498"/>
            <a:ext cx="2101707" cy="12150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ctr">
              <a:buSzPct val="110000"/>
            </a:pPr>
            <a:r>
              <a:rPr lang="en-GB" sz="1400" b="1" dirty="0">
                <a:solidFill>
                  <a:schemeClr val="bg1"/>
                </a:solidFill>
              </a:rPr>
              <a:t>In preparation: </a:t>
            </a:r>
          </a:p>
          <a:p>
            <a:pPr algn="ctr">
              <a:buSzPct val="110000"/>
            </a:pPr>
            <a:r>
              <a:rPr lang="en-GB" sz="1400" b="1" dirty="0">
                <a:solidFill>
                  <a:schemeClr val="bg1"/>
                </a:solidFill>
              </a:rPr>
              <a:t>Regional MSME Guarantee Platform (MGP) </a:t>
            </a:r>
          </a:p>
        </p:txBody>
      </p:sp>
      <p:cxnSp>
        <p:nvCxnSpPr>
          <p:cNvPr id="45" name="Gerade Verbindung mit Pfeil 19">
            <a:extLst>
              <a:ext uri="{FF2B5EF4-FFF2-40B4-BE49-F238E27FC236}">
                <a16:creationId xmlns:a16="http://schemas.microsoft.com/office/drawing/2014/main" id="{3A86D261-BA23-434C-B2B8-B6D6046AE19A}"/>
              </a:ext>
            </a:extLst>
          </p:cNvPr>
          <p:cNvCxnSpPr>
            <a:cxnSpLocks/>
            <a:stCxn id="46" idx="1"/>
          </p:cNvCxnSpPr>
          <p:nvPr/>
        </p:nvCxnSpPr>
        <p:spPr>
          <a:xfrm flipH="1">
            <a:off x="5891953" y="2605862"/>
            <a:ext cx="1098635" cy="327724"/>
          </a:xfrm>
          <a:prstGeom prst="straightConnector1">
            <a:avLst/>
          </a:prstGeom>
          <a:ln>
            <a:solidFill>
              <a:schemeClr val="accent1">
                <a:lumMod val="40000"/>
                <a:lumOff val="60000"/>
              </a:schemeClr>
            </a:solidFill>
            <a:tailEnd type="triangle"/>
          </a:ln>
        </p:spPr>
        <p:style>
          <a:lnRef idx="3">
            <a:schemeClr val="accent3"/>
          </a:lnRef>
          <a:fillRef idx="0">
            <a:schemeClr val="accent3"/>
          </a:fillRef>
          <a:effectRef idx="2">
            <a:schemeClr val="accent3"/>
          </a:effectRef>
          <a:fontRef idx="minor">
            <a:schemeClr val="tx1"/>
          </a:fontRef>
        </p:style>
      </p:cxnSp>
      <p:sp>
        <p:nvSpPr>
          <p:cNvPr id="46" name="Abgerundetes Rechteck 54" descr="Einsendeschluss&#10;27.07.2018&#10;Mehr Infos auf kfw.de">
            <a:extLst>
              <a:ext uri="{FF2B5EF4-FFF2-40B4-BE49-F238E27FC236}">
                <a16:creationId xmlns:a16="http://schemas.microsoft.com/office/drawing/2014/main" id="{62444A4E-8939-46C0-88BB-B750ACA76B4E}"/>
              </a:ext>
            </a:extLst>
          </p:cNvPr>
          <p:cNvSpPr/>
          <p:nvPr/>
        </p:nvSpPr>
        <p:spPr>
          <a:xfrm>
            <a:off x="6990588" y="2194679"/>
            <a:ext cx="1284773" cy="822365"/>
          </a:xfrm>
          <a:prstGeom prst="roundRect">
            <a:avLst>
              <a:gd name="adj" fmla="val 755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chorCtr="1">
            <a:spAutoFit/>
          </a:bodyPr>
          <a:lstStyle/>
          <a:p>
            <a:pPr algn="ctr">
              <a:buSzPct val="110000"/>
            </a:pPr>
            <a:r>
              <a:rPr lang="de-DE" sz="800" dirty="0" err="1">
                <a:solidFill>
                  <a:schemeClr val="accent1"/>
                </a:solidFill>
              </a:rPr>
              <a:t>Employment</a:t>
            </a:r>
            <a:r>
              <a:rPr lang="de-DE" sz="800" dirty="0">
                <a:solidFill>
                  <a:schemeClr val="accent1"/>
                </a:solidFill>
              </a:rPr>
              <a:t> Promotion</a:t>
            </a:r>
          </a:p>
          <a:p>
            <a:pPr algn="ctr">
              <a:buSzPct val="110000"/>
            </a:pPr>
            <a:r>
              <a:rPr lang="de-DE" sz="1000" b="1" dirty="0">
                <a:solidFill>
                  <a:schemeClr val="accent1"/>
                </a:solidFill>
              </a:rPr>
              <a:t>Jordan: JLGC</a:t>
            </a:r>
          </a:p>
          <a:p>
            <a:pPr algn="ctr">
              <a:buSzPct val="110000"/>
            </a:pPr>
            <a:r>
              <a:rPr lang="de-DE" sz="800" dirty="0" err="1">
                <a:solidFill>
                  <a:schemeClr val="accent1"/>
                </a:solidFill>
              </a:rPr>
              <a:t>Credit</a:t>
            </a:r>
            <a:r>
              <a:rPr lang="de-DE" sz="800" dirty="0">
                <a:solidFill>
                  <a:schemeClr val="accent1"/>
                </a:solidFill>
              </a:rPr>
              <a:t>-Fund </a:t>
            </a:r>
          </a:p>
          <a:p>
            <a:pPr algn="ctr">
              <a:buSzPct val="110000"/>
            </a:pPr>
            <a:r>
              <a:rPr lang="de-DE" sz="800" dirty="0">
                <a:solidFill>
                  <a:schemeClr val="accent1"/>
                </a:solidFill>
              </a:rPr>
              <a:t>20 Million EUR </a:t>
            </a:r>
          </a:p>
          <a:p>
            <a:pPr algn="ctr">
              <a:buSzPct val="110000"/>
            </a:pPr>
            <a:r>
              <a:rPr lang="de-DE" sz="800" dirty="0">
                <a:solidFill>
                  <a:schemeClr val="accent1"/>
                </a:solidFill>
              </a:rPr>
              <a:t>(+5 Million EUR AM)</a:t>
            </a:r>
          </a:p>
        </p:txBody>
      </p:sp>
    </p:spTree>
    <p:extLst>
      <p:ext uri="{BB962C8B-B14F-4D97-AF65-F5344CB8AC3E}">
        <p14:creationId xmlns:p14="http://schemas.microsoft.com/office/powerpoint/2010/main" val="1343246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1E4E5-2D34-4BC4-92C7-57778467389A}"/>
              </a:ext>
            </a:extLst>
          </p:cNvPr>
          <p:cNvSpPr>
            <a:spLocks noGrp="1"/>
          </p:cNvSpPr>
          <p:nvPr>
            <p:ph type="title"/>
          </p:nvPr>
        </p:nvSpPr>
        <p:spPr>
          <a:xfrm>
            <a:off x="326411" y="334407"/>
            <a:ext cx="10041552" cy="378381"/>
          </a:xfrm>
        </p:spPr>
        <p:txBody>
          <a:bodyPr/>
          <a:lstStyle/>
          <a:p>
            <a:r>
              <a:rPr lang="en-GB" dirty="0"/>
              <a:t>In Preparation: MSME Guarantee Platform</a:t>
            </a:r>
          </a:p>
        </p:txBody>
      </p:sp>
      <p:sp>
        <p:nvSpPr>
          <p:cNvPr id="3" name="Textplatzhalter 2">
            <a:extLst>
              <a:ext uri="{FF2B5EF4-FFF2-40B4-BE49-F238E27FC236}">
                <a16:creationId xmlns:a16="http://schemas.microsoft.com/office/drawing/2014/main" id="{75748DDD-3E17-4357-A420-077995100B21}"/>
              </a:ext>
            </a:extLst>
          </p:cNvPr>
          <p:cNvSpPr>
            <a:spLocks noGrp="1"/>
          </p:cNvSpPr>
          <p:nvPr>
            <p:ph type="body" sz="quarter" idx="22"/>
          </p:nvPr>
        </p:nvSpPr>
        <p:spPr>
          <a:xfrm>
            <a:off x="326411" y="683298"/>
            <a:ext cx="10007600" cy="332901"/>
          </a:xfrm>
        </p:spPr>
        <p:txBody>
          <a:bodyPr/>
          <a:lstStyle/>
          <a:p>
            <a:r>
              <a:rPr lang="en-GB" dirty="0"/>
              <a:t>Alternative Financing for Entrepreneurs in MENA, Eastern Europe, Balkans</a:t>
            </a:r>
          </a:p>
        </p:txBody>
      </p:sp>
      <p:sp>
        <p:nvSpPr>
          <p:cNvPr id="4" name="Textplatzhalter 3">
            <a:extLst>
              <a:ext uri="{FF2B5EF4-FFF2-40B4-BE49-F238E27FC236}">
                <a16:creationId xmlns:a16="http://schemas.microsoft.com/office/drawing/2014/main" id="{0FB8B540-4771-4297-AA73-1713B4D63B6A}"/>
              </a:ext>
            </a:extLst>
          </p:cNvPr>
          <p:cNvSpPr>
            <a:spLocks noGrp="1"/>
          </p:cNvSpPr>
          <p:nvPr>
            <p:ph type="body" sz="quarter" idx="14"/>
          </p:nvPr>
        </p:nvSpPr>
        <p:spPr/>
        <p:txBody>
          <a:bodyPr/>
          <a:lstStyle/>
          <a:p>
            <a:r>
              <a:rPr lang="en-GB" dirty="0"/>
              <a:t>General Project Data	</a:t>
            </a:r>
          </a:p>
        </p:txBody>
      </p:sp>
      <p:sp>
        <p:nvSpPr>
          <p:cNvPr id="5" name="Textplatzhalter 4">
            <a:extLst>
              <a:ext uri="{FF2B5EF4-FFF2-40B4-BE49-F238E27FC236}">
                <a16:creationId xmlns:a16="http://schemas.microsoft.com/office/drawing/2014/main" id="{8F55A266-B516-445C-A26A-72A66C3C93FA}"/>
              </a:ext>
            </a:extLst>
          </p:cNvPr>
          <p:cNvSpPr>
            <a:spLocks noGrp="1"/>
          </p:cNvSpPr>
          <p:nvPr>
            <p:ph type="body" sz="quarter" idx="15"/>
          </p:nvPr>
        </p:nvSpPr>
        <p:spPr>
          <a:xfrm>
            <a:off x="360363" y="1849108"/>
            <a:ext cx="4895850" cy="1455834"/>
          </a:xfrm>
        </p:spPr>
        <p:txBody>
          <a:bodyPr/>
          <a:lstStyle/>
          <a:p>
            <a:pPr>
              <a:buBlip>
                <a:blip r:embed="rId3"/>
              </a:buBlip>
            </a:pPr>
            <a:r>
              <a:rPr lang="en-GB" dirty="0"/>
              <a:t>Regional Guarantee Platform (Structured Fund) that will focus on MENA, Eastern Europe and Balkan states</a:t>
            </a:r>
          </a:p>
          <a:p>
            <a:pPr>
              <a:buBlip>
                <a:blip r:embed="rId3"/>
              </a:buBlip>
            </a:pPr>
            <a:r>
              <a:rPr lang="en-GB" dirty="0"/>
              <a:t>Focus on Green Investments and Female Entrepreneurs</a:t>
            </a:r>
          </a:p>
          <a:p>
            <a:pPr>
              <a:buBlip>
                <a:blip r:embed="rId3"/>
              </a:buBlip>
            </a:pPr>
            <a:r>
              <a:rPr lang="en-GB" dirty="0"/>
              <a:t>Initiated by BMZ/</a:t>
            </a:r>
            <a:r>
              <a:rPr lang="en-GB" dirty="0" err="1"/>
              <a:t>KfW</a:t>
            </a:r>
            <a:r>
              <a:rPr lang="en-GB" dirty="0"/>
              <a:t> (20 million EUR grant) and EU (Guarantee of approx. 135 million EUR) </a:t>
            </a:r>
          </a:p>
          <a:p>
            <a:endParaRPr lang="en-GB" dirty="0"/>
          </a:p>
          <a:p>
            <a:endParaRPr lang="en-GB" dirty="0"/>
          </a:p>
          <a:p>
            <a:endParaRPr lang="en-GB" dirty="0"/>
          </a:p>
        </p:txBody>
      </p:sp>
      <p:sp>
        <p:nvSpPr>
          <p:cNvPr id="6" name="Textplatzhalter 5">
            <a:extLst>
              <a:ext uri="{FF2B5EF4-FFF2-40B4-BE49-F238E27FC236}">
                <a16:creationId xmlns:a16="http://schemas.microsoft.com/office/drawing/2014/main" id="{A65F79A6-5381-43B6-AF40-5699F86F26AD}"/>
              </a:ext>
            </a:extLst>
          </p:cNvPr>
          <p:cNvSpPr>
            <a:spLocks noGrp="1"/>
          </p:cNvSpPr>
          <p:nvPr>
            <p:ph type="body" sz="quarter" idx="16"/>
          </p:nvPr>
        </p:nvSpPr>
        <p:spPr/>
        <p:txBody>
          <a:bodyPr/>
          <a:lstStyle/>
          <a:p>
            <a:r>
              <a:rPr lang="en-GB" dirty="0"/>
              <a:t>Goals </a:t>
            </a:r>
          </a:p>
        </p:txBody>
      </p:sp>
      <p:sp>
        <p:nvSpPr>
          <p:cNvPr id="7" name="Textplatzhalter 6">
            <a:extLst>
              <a:ext uri="{FF2B5EF4-FFF2-40B4-BE49-F238E27FC236}">
                <a16:creationId xmlns:a16="http://schemas.microsoft.com/office/drawing/2014/main" id="{57154501-05AE-4FD8-87AD-040301206D91}"/>
              </a:ext>
            </a:extLst>
          </p:cNvPr>
          <p:cNvSpPr>
            <a:spLocks noGrp="1"/>
          </p:cNvSpPr>
          <p:nvPr>
            <p:ph type="body" sz="quarter" idx="17"/>
          </p:nvPr>
        </p:nvSpPr>
        <p:spPr>
          <a:xfrm>
            <a:off x="5472112" y="1849108"/>
            <a:ext cx="4895851" cy="1455834"/>
          </a:xfrm>
        </p:spPr>
        <p:txBody>
          <a:bodyPr/>
          <a:lstStyle/>
          <a:p>
            <a:pPr>
              <a:buBlip>
                <a:blip r:embed="rId3"/>
              </a:buBlip>
            </a:pPr>
            <a:r>
              <a:rPr lang="en-US" dirty="0"/>
              <a:t>Promoting MSME Financing by </a:t>
            </a:r>
            <a:r>
              <a:rPr lang="en-US" dirty="0" err="1"/>
              <a:t>by</a:t>
            </a:r>
            <a:r>
              <a:rPr lang="en-US" dirty="0"/>
              <a:t> providing loan portfolio guarantees to intermediaries in the countries</a:t>
            </a:r>
          </a:p>
          <a:p>
            <a:pPr>
              <a:buBlip>
                <a:blip r:embed="rId3"/>
              </a:buBlip>
            </a:pPr>
            <a:r>
              <a:rPr lang="en-US" dirty="0"/>
              <a:t>Development of the local Financial Sector by  Cooperation with local financial intermediaries</a:t>
            </a:r>
          </a:p>
        </p:txBody>
      </p:sp>
      <p:sp>
        <p:nvSpPr>
          <p:cNvPr id="8" name="Textplatzhalter 7">
            <a:extLst>
              <a:ext uri="{FF2B5EF4-FFF2-40B4-BE49-F238E27FC236}">
                <a16:creationId xmlns:a16="http://schemas.microsoft.com/office/drawing/2014/main" id="{E102493B-687B-47DB-BEA5-C5F345A0C0DA}"/>
              </a:ext>
            </a:extLst>
          </p:cNvPr>
          <p:cNvSpPr>
            <a:spLocks noGrp="1"/>
          </p:cNvSpPr>
          <p:nvPr>
            <p:ph type="body" sz="quarter" idx="18"/>
          </p:nvPr>
        </p:nvSpPr>
        <p:spPr/>
        <p:txBody>
          <a:bodyPr/>
          <a:lstStyle/>
          <a:p>
            <a:r>
              <a:rPr lang="en-GB" dirty="0"/>
              <a:t>Approach: No “one size fits all”</a:t>
            </a:r>
          </a:p>
        </p:txBody>
      </p:sp>
      <p:sp>
        <p:nvSpPr>
          <p:cNvPr id="9" name="Textplatzhalter 8">
            <a:extLst>
              <a:ext uri="{FF2B5EF4-FFF2-40B4-BE49-F238E27FC236}">
                <a16:creationId xmlns:a16="http://schemas.microsoft.com/office/drawing/2014/main" id="{33204CDF-31BB-4545-99AB-73602E48DEB3}"/>
              </a:ext>
            </a:extLst>
          </p:cNvPr>
          <p:cNvSpPr>
            <a:spLocks noGrp="1"/>
          </p:cNvSpPr>
          <p:nvPr>
            <p:ph type="body" sz="quarter" idx="19"/>
          </p:nvPr>
        </p:nvSpPr>
        <p:spPr>
          <a:xfrm>
            <a:off x="360361" y="3892955"/>
            <a:ext cx="4499745" cy="1478461"/>
          </a:xfrm>
        </p:spPr>
        <p:txBody>
          <a:bodyPr/>
          <a:lstStyle/>
          <a:p>
            <a:pPr>
              <a:buBlip>
                <a:blip r:embed="rId3"/>
              </a:buBlip>
            </a:pPr>
            <a:r>
              <a:rPr lang="en-US" dirty="0"/>
              <a:t>“Solution focused” rather than “product focused”. </a:t>
            </a:r>
          </a:p>
          <a:p>
            <a:pPr>
              <a:buBlip>
                <a:blip r:embed="rId3"/>
              </a:buBlip>
            </a:pPr>
            <a:r>
              <a:rPr lang="en-US" dirty="0"/>
              <a:t>Guarantees to a broad range of intermediaries that provide MSME Financing (including Banks, Leasing Companies, Guarantors, </a:t>
            </a:r>
            <a:r>
              <a:rPr lang="en-US" dirty="0" err="1"/>
              <a:t>Fintechs</a:t>
            </a:r>
            <a:r>
              <a:rPr lang="en-US" dirty="0"/>
              <a:t>, VC Funds, Mobile Network Operators, Cooperatives)</a:t>
            </a:r>
          </a:p>
        </p:txBody>
      </p:sp>
      <p:sp>
        <p:nvSpPr>
          <p:cNvPr id="13" name="Fußzeilenplatzhalter 12">
            <a:extLst>
              <a:ext uri="{FF2B5EF4-FFF2-40B4-BE49-F238E27FC236}">
                <a16:creationId xmlns:a16="http://schemas.microsoft.com/office/drawing/2014/main" id="{851E3C3E-69C8-4FB2-BD67-6A984AC21722}"/>
              </a:ext>
            </a:extLst>
          </p:cNvPr>
          <p:cNvSpPr>
            <a:spLocks noGrp="1"/>
          </p:cNvSpPr>
          <p:nvPr>
            <p:ph type="ftr" sz="quarter" idx="24"/>
          </p:nvPr>
        </p:nvSpPr>
        <p:spPr/>
        <p:txBody>
          <a:bodyPr/>
          <a:lstStyle/>
          <a:p>
            <a:r>
              <a:rPr lang="en-US" noProof="0" dirty="0"/>
              <a:t>FC in the MENA region / Tunis, October 2023</a:t>
            </a:r>
            <a:endParaRPr lang="en-GB" noProof="0" dirty="0"/>
          </a:p>
        </p:txBody>
      </p:sp>
      <p:sp>
        <p:nvSpPr>
          <p:cNvPr id="14" name="Foliennummernplatzhalter 13">
            <a:extLst>
              <a:ext uri="{FF2B5EF4-FFF2-40B4-BE49-F238E27FC236}">
                <a16:creationId xmlns:a16="http://schemas.microsoft.com/office/drawing/2014/main" id="{9F1FD617-748C-41EF-B15A-251A0D5D20E6}"/>
              </a:ext>
            </a:extLst>
          </p:cNvPr>
          <p:cNvSpPr>
            <a:spLocks noGrp="1"/>
          </p:cNvSpPr>
          <p:nvPr>
            <p:ph type="sldNum" sz="quarter" idx="25"/>
          </p:nvPr>
        </p:nvSpPr>
        <p:spPr/>
        <p:txBody>
          <a:bodyPr/>
          <a:lstStyle/>
          <a:p>
            <a:r>
              <a:rPr lang="en-GB" noProof="0"/>
              <a:t>Page </a:t>
            </a:r>
            <a:fld id="{5678FFC5-4430-43BC-9807-D0C6EB405569}" type="slidenum">
              <a:rPr lang="en-GB" noProof="0" smtClean="0"/>
              <a:pPr/>
              <a:t>6</a:t>
            </a:fld>
            <a:endParaRPr lang="en-GB" noProof="0"/>
          </a:p>
        </p:txBody>
      </p:sp>
      <p:pic>
        <p:nvPicPr>
          <p:cNvPr id="15" name="Grafik 14">
            <a:extLst>
              <a:ext uri="{FF2B5EF4-FFF2-40B4-BE49-F238E27FC236}">
                <a16:creationId xmlns:a16="http://schemas.microsoft.com/office/drawing/2014/main" id="{028A2BCF-7C4C-D21F-4E7A-5C1AD71B15B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860106" y="1456683"/>
            <a:ext cx="305889" cy="305889"/>
          </a:xfrm>
          <a:prstGeom prst="rect">
            <a:avLst/>
          </a:prstGeom>
        </p:spPr>
      </p:pic>
      <p:pic>
        <p:nvPicPr>
          <p:cNvPr id="16" name="Grafik 15">
            <a:extLst>
              <a:ext uri="{FF2B5EF4-FFF2-40B4-BE49-F238E27FC236}">
                <a16:creationId xmlns:a16="http://schemas.microsoft.com/office/drawing/2014/main" id="{8C44CF94-AC0D-D5C2-B239-68546842385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900666" y="1446210"/>
            <a:ext cx="342047" cy="342047"/>
          </a:xfrm>
          <a:prstGeom prst="rect">
            <a:avLst/>
          </a:prstGeom>
        </p:spPr>
      </p:pic>
      <p:pic>
        <p:nvPicPr>
          <p:cNvPr id="17" name="Grafik 16">
            <a:extLst>
              <a:ext uri="{FF2B5EF4-FFF2-40B4-BE49-F238E27FC236}">
                <a16:creationId xmlns:a16="http://schemas.microsoft.com/office/drawing/2014/main" id="{2878E826-3B70-F703-3BAF-6891A5E301D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835713" y="3484877"/>
            <a:ext cx="354673" cy="354673"/>
          </a:xfrm>
          <a:prstGeom prst="rect">
            <a:avLst/>
          </a:prstGeom>
        </p:spPr>
      </p:pic>
      <p:pic>
        <p:nvPicPr>
          <p:cNvPr id="21" name="Picture 4">
            <a:extLst>
              <a:ext uri="{FF2B5EF4-FFF2-40B4-BE49-F238E27FC236}">
                <a16:creationId xmlns:a16="http://schemas.microsoft.com/office/drawing/2014/main" id="{9E6CE556-F26B-6C4B-BE53-ADB357659968}"/>
              </a:ext>
            </a:extLst>
          </p:cNvPr>
          <p:cNvPicPr>
            <a:picLocks noChangeAspect="1"/>
          </p:cNvPicPr>
          <p:nvPr/>
        </p:nvPicPr>
        <p:blipFill>
          <a:blip r:embed="rId10"/>
          <a:stretch>
            <a:fillRect/>
          </a:stretch>
        </p:blipFill>
        <p:spPr>
          <a:xfrm>
            <a:off x="4835713" y="3385374"/>
            <a:ext cx="5929049" cy="2516977"/>
          </a:xfrm>
          <a:prstGeom prst="rect">
            <a:avLst/>
          </a:prstGeom>
        </p:spPr>
      </p:pic>
    </p:spTree>
    <p:extLst>
      <p:ext uri="{BB962C8B-B14F-4D97-AF65-F5344CB8AC3E}">
        <p14:creationId xmlns:p14="http://schemas.microsoft.com/office/powerpoint/2010/main" val="236992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F36511-8DAE-4258-AD69-432D87F5E8DF}"/>
              </a:ext>
            </a:extLst>
          </p:cNvPr>
          <p:cNvSpPr>
            <a:spLocks noGrp="1"/>
          </p:cNvSpPr>
          <p:nvPr>
            <p:ph type="title"/>
          </p:nvPr>
        </p:nvSpPr>
        <p:spPr/>
        <p:txBody>
          <a:bodyPr/>
          <a:lstStyle/>
          <a:p>
            <a:r>
              <a:rPr lang="de-DE" dirty="0" err="1"/>
              <a:t>Our</a:t>
            </a:r>
            <a:r>
              <a:rPr lang="de-DE" dirty="0"/>
              <a:t> </a:t>
            </a:r>
            <a:r>
              <a:rPr lang="de-DE" dirty="0" err="1"/>
              <a:t>main</a:t>
            </a:r>
            <a:r>
              <a:rPr lang="de-DE" dirty="0"/>
              <a:t> Takeaways </a:t>
            </a:r>
            <a:r>
              <a:rPr lang="de-DE" dirty="0" err="1"/>
              <a:t>across</a:t>
            </a:r>
            <a:r>
              <a:rPr lang="de-DE" dirty="0"/>
              <a:t> </a:t>
            </a:r>
            <a:r>
              <a:rPr lang="de-DE" dirty="0" err="1"/>
              <a:t>the</a:t>
            </a:r>
            <a:r>
              <a:rPr lang="de-DE" dirty="0"/>
              <a:t> </a:t>
            </a:r>
            <a:r>
              <a:rPr lang="de-DE" dirty="0" err="1"/>
              <a:t>Guarantee</a:t>
            </a:r>
            <a:r>
              <a:rPr lang="de-DE" dirty="0"/>
              <a:t> </a:t>
            </a:r>
            <a:r>
              <a:rPr lang="de-DE" dirty="0" err="1"/>
              <a:t>Mechanims</a:t>
            </a:r>
            <a:endParaRPr lang="de-DE" dirty="0"/>
          </a:p>
        </p:txBody>
      </p:sp>
      <p:sp>
        <p:nvSpPr>
          <p:cNvPr id="3" name="Textplatzhalter 2">
            <a:extLst>
              <a:ext uri="{FF2B5EF4-FFF2-40B4-BE49-F238E27FC236}">
                <a16:creationId xmlns:a16="http://schemas.microsoft.com/office/drawing/2014/main" id="{2B612CFA-E8D1-4224-9470-5550B44476F6}"/>
              </a:ext>
            </a:extLst>
          </p:cNvPr>
          <p:cNvSpPr>
            <a:spLocks noGrp="1"/>
          </p:cNvSpPr>
          <p:nvPr>
            <p:ph type="body" sz="quarter" idx="14"/>
          </p:nvPr>
        </p:nvSpPr>
        <p:spPr/>
        <p:txBody>
          <a:bodyPr/>
          <a:lstStyle/>
          <a:p>
            <a:r>
              <a:rPr lang="en-US" dirty="0"/>
              <a:t>Main experience and Outlook</a:t>
            </a:r>
          </a:p>
        </p:txBody>
      </p:sp>
      <p:sp>
        <p:nvSpPr>
          <p:cNvPr id="5" name="Textplatzhalter 4">
            <a:extLst>
              <a:ext uri="{FF2B5EF4-FFF2-40B4-BE49-F238E27FC236}">
                <a16:creationId xmlns:a16="http://schemas.microsoft.com/office/drawing/2014/main" id="{3B39FEFC-8E5F-4672-8F19-87D850F474CC}"/>
              </a:ext>
            </a:extLst>
          </p:cNvPr>
          <p:cNvSpPr>
            <a:spLocks noGrp="1"/>
          </p:cNvSpPr>
          <p:nvPr>
            <p:ph type="body" sz="quarter" idx="13"/>
          </p:nvPr>
        </p:nvSpPr>
        <p:spPr/>
        <p:txBody>
          <a:bodyPr/>
          <a:lstStyle/>
          <a:p>
            <a:endParaRPr lang="de-DE"/>
          </a:p>
        </p:txBody>
      </p:sp>
      <p:sp>
        <p:nvSpPr>
          <p:cNvPr id="6" name="Fußzeilenplatzhalter 5">
            <a:extLst>
              <a:ext uri="{FF2B5EF4-FFF2-40B4-BE49-F238E27FC236}">
                <a16:creationId xmlns:a16="http://schemas.microsoft.com/office/drawing/2014/main" id="{5ECB687F-0244-4C2D-8DC1-CCD1BC6E0BE9}"/>
              </a:ext>
            </a:extLst>
          </p:cNvPr>
          <p:cNvSpPr>
            <a:spLocks noGrp="1"/>
          </p:cNvSpPr>
          <p:nvPr>
            <p:ph type="ftr" sz="quarter" idx="17"/>
          </p:nvPr>
        </p:nvSpPr>
        <p:spPr/>
        <p:txBody>
          <a:bodyPr/>
          <a:lstStyle/>
          <a:p>
            <a:r>
              <a:rPr lang="en-US" noProof="0"/>
              <a:t>FC in the MENA region / Tunis, October 2023</a:t>
            </a:r>
            <a:endParaRPr lang="en-GB" noProof="0"/>
          </a:p>
        </p:txBody>
      </p:sp>
      <p:sp>
        <p:nvSpPr>
          <p:cNvPr id="7" name="Foliennummernplatzhalter 6">
            <a:extLst>
              <a:ext uri="{FF2B5EF4-FFF2-40B4-BE49-F238E27FC236}">
                <a16:creationId xmlns:a16="http://schemas.microsoft.com/office/drawing/2014/main" id="{30A10F42-ECC5-4798-BFBE-F55A20C23537}"/>
              </a:ext>
            </a:extLst>
          </p:cNvPr>
          <p:cNvSpPr>
            <a:spLocks noGrp="1"/>
          </p:cNvSpPr>
          <p:nvPr>
            <p:ph type="sldNum" sz="quarter" idx="18"/>
          </p:nvPr>
        </p:nvSpPr>
        <p:spPr/>
        <p:txBody>
          <a:bodyPr/>
          <a:lstStyle/>
          <a:p>
            <a:r>
              <a:rPr lang="en-GB" noProof="0"/>
              <a:t>Page </a:t>
            </a:r>
            <a:fld id="{5678FFC5-4430-43BC-9807-D0C6EB405569}" type="slidenum">
              <a:rPr lang="en-GB" noProof="0" smtClean="0"/>
              <a:pPr/>
              <a:t>7</a:t>
            </a:fld>
            <a:endParaRPr lang="en-GB" noProof="0"/>
          </a:p>
        </p:txBody>
      </p:sp>
      <p:sp>
        <p:nvSpPr>
          <p:cNvPr id="19" name="Textplatzhalter 3">
            <a:extLst>
              <a:ext uri="{FF2B5EF4-FFF2-40B4-BE49-F238E27FC236}">
                <a16:creationId xmlns:a16="http://schemas.microsoft.com/office/drawing/2014/main" id="{0BD6ECA9-4404-4BCC-9D93-2907432F9C13}"/>
              </a:ext>
            </a:extLst>
          </p:cNvPr>
          <p:cNvSpPr>
            <a:spLocks noGrp="1"/>
          </p:cNvSpPr>
          <p:nvPr>
            <p:ph type="body" sz="quarter" idx="15"/>
          </p:nvPr>
        </p:nvSpPr>
        <p:spPr>
          <a:xfrm>
            <a:off x="1312251" y="1360860"/>
            <a:ext cx="9036248" cy="612068"/>
          </a:xfrm>
          <a:solidFill>
            <a:schemeClr val="tx2"/>
          </a:solidFill>
        </p:spPr>
        <p:txBody>
          <a:bodyPr anchor="ctr"/>
          <a:lstStyle/>
          <a:p>
            <a:pPr marL="0" indent="0" algn="ctr">
              <a:buNone/>
            </a:pPr>
            <a:r>
              <a:rPr lang="en-US" sz="2000" dirty="0"/>
              <a:t>The response time is of rising importance during crisis</a:t>
            </a:r>
          </a:p>
        </p:txBody>
      </p:sp>
      <p:sp>
        <p:nvSpPr>
          <p:cNvPr id="20" name="Oval 8">
            <a:extLst>
              <a:ext uri="{FF2B5EF4-FFF2-40B4-BE49-F238E27FC236}">
                <a16:creationId xmlns:a16="http://schemas.microsoft.com/office/drawing/2014/main" id="{EC21A4C4-FAC3-4D4D-B4E2-66A37984D130}"/>
              </a:ext>
            </a:extLst>
          </p:cNvPr>
          <p:cNvSpPr/>
          <p:nvPr/>
        </p:nvSpPr>
        <p:spPr>
          <a:xfrm>
            <a:off x="358616" y="1362361"/>
            <a:ext cx="665660" cy="6656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ctr">
              <a:buSzPct val="110000"/>
            </a:pPr>
            <a:r>
              <a:rPr lang="de-DE" sz="1400" b="1" dirty="0"/>
              <a:t>1</a:t>
            </a:r>
          </a:p>
        </p:txBody>
      </p:sp>
      <p:sp>
        <p:nvSpPr>
          <p:cNvPr id="21" name="Oval 10">
            <a:extLst>
              <a:ext uri="{FF2B5EF4-FFF2-40B4-BE49-F238E27FC236}">
                <a16:creationId xmlns:a16="http://schemas.microsoft.com/office/drawing/2014/main" id="{FD667F88-87E5-4E98-9095-EEAB273037DA}"/>
              </a:ext>
            </a:extLst>
          </p:cNvPr>
          <p:cNvSpPr/>
          <p:nvPr/>
        </p:nvSpPr>
        <p:spPr>
          <a:xfrm>
            <a:off x="356206" y="2246432"/>
            <a:ext cx="656041" cy="665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ctr">
              <a:buSzPct val="110000"/>
            </a:pPr>
            <a:r>
              <a:rPr lang="de-DE" sz="1400" b="1" dirty="0"/>
              <a:t>2</a:t>
            </a:r>
          </a:p>
        </p:txBody>
      </p:sp>
      <p:sp>
        <p:nvSpPr>
          <p:cNvPr id="22" name="Oval 11">
            <a:extLst>
              <a:ext uri="{FF2B5EF4-FFF2-40B4-BE49-F238E27FC236}">
                <a16:creationId xmlns:a16="http://schemas.microsoft.com/office/drawing/2014/main" id="{AE032270-5622-454B-96D1-B000ACF7BCB5}"/>
              </a:ext>
            </a:extLst>
          </p:cNvPr>
          <p:cNvSpPr/>
          <p:nvPr/>
        </p:nvSpPr>
        <p:spPr>
          <a:xfrm>
            <a:off x="355114" y="3131198"/>
            <a:ext cx="665660" cy="665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ctr">
              <a:buSzPct val="110000"/>
            </a:pPr>
            <a:r>
              <a:rPr lang="de-DE" sz="1400" b="1" dirty="0"/>
              <a:t>3</a:t>
            </a:r>
          </a:p>
        </p:txBody>
      </p:sp>
      <p:sp>
        <p:nvSpPr>
          <p:cNvPr id="23" name="Textplatzhalter 3">
            <a:extLst>
              <a:ext uri="{FF2B5EF4-FFF2-40B4-BE49-F238E27FC236}">
                <a16:creationId xmlns:a16="http://schemas.microsoft.com/office/drawing/2014/main" id="{9652992E-5936-47FC-B7CC-1BA7914B2F75}"/>
              </a:ext>
            </a:extLst>
          </p:cNvPr>
          <p:cNvSpPr txBox="1">
            <a:spLocks/>
          </p:cNvSpPr>
          <p:nvPr/>
        </p:nvSpPr>
        <p:spPr bwMode="gray">
          <a:xfrm>
            <a:off x="1317859" y="2246432"/>
            <a:ext cx="9036249" cy="612068"/>
          </a:xfrm>
          <a:prstGeom prst="rect">
            <a:avLst/>
          </a:prstGeom>
          <a:solidFill>
            <a:schemeClr val="tx2"/>
          </a:solidFill>
        </p:spPr>
        <p:txBody>
          <a:bodyPr vert="horz" lIns="0" tIns="0" rIns="0" bIns="0" rtlCol="0" anchor="ctr" anchorCtr="0">
            <a:noAutofit/>
          </a:bodyPr>
          <a:lstStyle>
            <a:lvl1pPr marL="180975" indent="-180975" algn="l" defTabSz="914400" rtl="0" eaLnBrk="1" latinLnBrk="0" hangingPunct="1">
              <a:lnSpc>
                <a:spcPct val="100000"/>
              </a:lnSpc>
              <a:spcBef>
                <a:spcPts val="500"/>
              </a:spcBef>
              <a:buSzPct val="110000"/>
              <a:buFont typeface="Arial" panose="020B0604020202020204" pitchFamily="34" charset="0"/>
              <a:buChar char="•"/>
              <a:defRPr sz="1400" kern="1200">
                <a:solidFill>
                  <a:schemeClr val="tx1"/>
                </a:solidFill>
                <a:latin typeface="+mn-lt"/>
                <a:ea typeface="+mn-ea"/>
                <a:cs typeface="+mn-cs"/>
              </a:defRPr>
            </a:lvl1pPr>
            <a:lvl2pPr marL="358775" indent="-176213" algn="l" defTabSz="914400" rtl="0" eaLnBrk="1" latinLnBrk="0" hangingPunct="1">
              <a:lnSpc>
                <a:spcPct val="100000"/>
              </a:lnSpc>
              <a:spcBef>
                <a:spcPts val="500"/>
              </a:spcBef>
              <a:buSzPct val="110000"/>
              <a:buFont typeface="Arial" panose="020B0604020202020204" pitchFamily="34" charset="0"/>
              <a:buChar char="•"/>
              <a:tabLst/>
              <a:defRPr sz="1400" kern="1200">
                <a:solidFill>
                  <a:schemeClr val="tx1"/>
                </a:solidFill>
                <a:latin typeface="+mn-lt"/>
                <a:ea typeface="+mn-ea"/>
                <a:cs typeface="+mn-cs"/>
              </a:defRPr>
            </a:lvl2pPr>
            <a:lvl3pPr marL="541338" indent="-182563" algn="l" defTabSz="914400" rtl="0" eaLnBrk="1" latinLnBrk="0" hangingPunct="1">
              <a:lnSpc>
                <a:spcPct val="100000"/>
              </a:lnSpc>
              <a:spcBef>
                <a:spcPts val="500"/>
              </a:spcBef>
              <a:buSzPct val="110000"/>
              <a:buFont typeface="Arial" panose="020B0604020202020204" pitchFamily="34" charset="0"/>
              <a:buChar char="•"/>
              <a:defRPr sz="1400" kern="1200">
                <a:solidFill>
                  <a:schemeClr val="tx1"/>
                </a:solidFill>
                <a:latin typeface="+mn-lt"/>
                <a:ea typeface="+mn-ea"/>
                <a:cs typeface="+mn-cs"/>
              </a:defRPr>
            </a:lvl3pPr>
            <a:lvl4pPr marL="715963" indent="-174625" algn="l" defTabSz="914400" rtl="0" eaLnBrk="1" latinLnBrk="0" hangingPunct="1">
              <a:lnSpc>
                <a:spcPct val="100000"/>
              </a:lnSpc>
              <a:spcBef>
                <a:spcPts val="500"/>
              </a:spcBef>
              <a:buSzPct val="110000"/>
              <a:buFont typeface="Arial" panose="020B0604020202020204" pitchFamily="34" charset="0"/>
              <a:buChar char="•"/>
              <a:defRPr sz="1400" kern="1200">
                <a:solidFill>
                  <a:schemeClr val="tx1"/>
                </a:solidFill>
                <a:latin typeface="+mn-lt"/>
                <a:ea typeface="+mn-ea"/>
                <a:cs typeface="+mn-cs"/>
              </a:defRPr>
            </a:lvl4pPr>
            <a:lvl5pPr marL="898525" indent="-182563" algn="l" defTabSz="914400" rtl="0" eaLnBrk="1" latinLnBrk="0" hangingPunct="1">
              <a:lnSpc>
                <a:spcPct val="100000"/>
              </a:lnSpc>
              <a:spcBef>
                <a:spcPts val="500"/>
              </a:spcBef>
              <a:buSzPct val="11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Necessity of a holistic approach towards SME lending</a:t>
            </a:r>
          </a:p>
        </p:txBody>
      </p:sp>
      <p:sp>
        <p:nvSpPr>
          <p:cNvPr id="24" name="Textplatzhalter 3">
            <a:extLst>
              <a:ext uri="{FF2B5EF4-FFF2-40B4-BE49-F238E27FC236}">
                <a16:creationId xmlns:a16="http://schemas.microsoft.com/office/drawing/2014/main" id="{D018AE43-5C08-4205-989C-D22500900B42}"/>
              </a:ext>
            </a:extLst>
          </p:cNvPr>
          <p:cNvSpPr txBox="1">
            <a:spLocks/>
          </p:cNvSpPr>
          <p:nvPr/>
        </p:nvSpPr>
        <p:spPr bwMode="gray">
          <a:xfrm>
            <a:off x="1309589" y="3137503"/>
            <a:ext cx="9036249" cy="665660"/>
          </a:xfrm>
          <a:prstGeom prst="rect">
            <a:avLst/>
          </a:prstGeom>
          <a:solidFill>
            <a:schemeClr val="tx2"/>
          </a:solidFill>
        </p:spPr>
        <p:txBody>
          <a:bodyPr vert="horz" lIns="0" tIns="0" rIns="0" bIns="0" rtlCol="0" anchor="ctr" anchorCtr="0">
            <a:noAutofit/>
          </a:bodyPr>
          <a:lstStyle>
            <a:lvl1pPr marL="180975" indent="-180975" algn="l" defTabSz="914400" rtl="0" eaLnBrk="1" latinLnBrk="0" hangingPunct="1">
              <a:lnSpc>
                <a:spcPct val="100000"/>
              </a:lnSpc>
              <a:spcBef>
                <a:spcPts val="500"/>
              </a:spcBef>
              <a:buSzPct val="110000"/>
              <a:buFont typeface="Arial" panose="020B0604020202020204" pitchFamily="34" charset="0"/>
              <a:buChar char="•"/>
              <a:defRPr sz="1400" kern="1200">
                <a:solidFill>
                  <a:schemeClr val="tx1"/>
                </a:solidFill>
                <a:latin typeface="+mn-lt"/>
                <a:ea typeface="+mn-ea"/>
                <a:cs typeface="+mn-cs"/>
              </a:defRPr>
            </a:lvl1pPr>
            <a:lvl2pPr marL="358775" indent="-176213" algn="l" defTabSz="914400" rtl="0" eaLnBrk="1" latinLnBrk="0" hangingPunct="1">
              <a:lnSpc>
                <a:spcPct val="100000"/>
              </a:lnSpc>
              <a:spcBef>
                <a:spcPts val="500"/>
              </a:spcBef>
              <a:buSzPct val="110000"/>
              <a:buFont typeface="Arial" panose="020B0604020202020204" pitchFamily="34" charset="0"/>
              <a:buChar char="•"/>
              <a:tabLst/>
              <a:defRPr sz="1400" kern="1200">
                <a:solidFill>
                  <a:schemeClr val="tx1"/>
                </a:solidFill>
                <a:latin typeface="+mn-lt"/>
                <a:ea typeface="+mn-ea"/>
                <a:cs typeface="+mn-cs"/>
              </a:defRPr>
            </a:lvl2pPr>
            <a:lvl3pPr marL="541338" indent="-182563" algn="l" defTabSz="914400" rtl="0" eaLnBrk="1" latinLnBrk="0" hangingPunct="1">
              <a:lnSpc>
                <a:spcPct val="100000"/>
              </a:lnSpc>
              <a:spcBef>
                <a:spcPts val="500"/>
              </a:spcBef>
              <a:buSzPct val="110000"/>
              <a:buFont typeface="Arial" panose="020B0604020202020204" pitchFamily="34" charset="0"/>
              <a:buChar char="•"/>
              <a:defRPr sz="1400" kern="1200">
                <a:solidFill>
                  <a:schemeClr val="tx1"/>
                </a:solidFill>
                <a:latin typeface="+mn-lt"/>
                <a:ea typeface="+mn-ea"/>
                <a:cs typeface="+mn-cs"/>
              </a:defRPr>
            </a:lvl3pPr>
            <a:lvl4pPr marL="715963" indent="-174625" algn="l" defTabSz="914400" rtl="0" eaLnBrk="1" latinLnBrk="0" hangingPunct="1">
              <a:lnSpc>
                <a:spcPct val="100000"/>
              </a:lnSpc>
              <a:spcBef>
                <a:spcPts val="500"/>
              </a:spcBef>
              <a:buSzPct val="110000"/>
              <a:buFont typeface="Arial" panose="020B0604020202020204" pitchFamily="34" charset="0"/>
              <a:buChar char="•"/>
              <a:defRPr sz="1400" kern="1200">
                <a:solidFill>
                  <a:schemeClr val="tx1"/>
                </a:solidFill>
                <a:latin typeface="+mn-lt"/>
                <a:ea typeface="+mn-ea"/>
                <a:cs typeface="+mn-cs"/>
              </a:defRPr>
            </a:lvl4pPr>
            <a:lvl5pPr marL="898525" indent="-182563" algn="l" defTabSz="914400" rtl="0" eaLnBrk="1" latinLnBrk="0" hangingPunct="1">
              <a:lnSpc>
                <a:spcPct val="100000"/>
              </a:lnSpc>
              <a:spcBef>
                <a:spcPts val="500"/>
              </a:spcBef>
              <a:buSzPct val="11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Trust in Guarantee Mechanisms is the result of a multidimensional process</a:t>
            </a:r>
          </a:p>
        </p:txBody>
      </p:sp>
      <p:sp>
        <p:nvSpPr>
          <p:cNvPr id="25" name="Oval 12">
            <a:extLst>
              <a:ext uri="{FF2B5EF4-FFF2-40B4-BE49-F238E27FC236}">
                <a16:creationId xmlns:a16="http://schemas.microsoft.com/office/drawing/2014/main" id="{18803500-0E62-445D-8CA2-86BD3F3C4480}"/>
              </a:ext>
            </a:extLst>
          </p:cNvPr>
          <p:cNvSpPr/>
          <p:nvPr/>
        </p:nvSpPr>
        <p:spPr>
          <a:xfrm>
            <a:off x="346587" y="4058836"/>
            <a:ext cx="665660" cy="6656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ctr">
              <a:buSzPct val="110000"/>
            </a:pPr>
            <a:r>
              <a:rPr lang="de-DE" sz="1400" b="1" dirty="0"/>
              <a:t>4</a:t>
            </a:r>
          </a:p>
        </p:txBody>
      </p:sp>
      <p:sp>
        <p:nvSpPr>
          <p:cNvPr id="26" name="Textplatzhalter 3">
            <a:extLst>
              <a:ext uri="{FF2B5EF4-FFF2-40B4-BE49-F238E27FC236}">
                <a16:creationId xmlns:a16="http://schemas.microsoft.com/office/drawing/2014/main" id="{E1E875D3-26BD-41FD-BDCE-4A1FFF673B88}"/>
              </a:ext>
            </a:extLst>
          </p:cNvPr>
          <p:cNvSpPr txBox="1">
            <a:spLocks/>
          </p:cNvSpPr>
          <p:nvPr/>
        </p:nvSpPr>
        <p:spPr bwMode="gray">
          <a:xfrm>
            <a:off x="1300193" y="4062300"/>
            <a:ext cx="9036249" cy="665660"/>
          </a:xfrm>
          <a:prstGeom prst="rect">
            <a:avLst/>
          </a:prstGeom>
          <a:solidFill>
            <a:schemeClr val="tx2"/>
          </a:solidFill>
        </p:spPr>
        <p:txBody>
          <a:bodyPr vert="horz" lIns="0" tIns="0" rIns="0" bIns="0" rtlCol="0" anchor="ctr" anchorCtr="0">
            <a:noAutofit/>
          </a:bodyPr>
          <a:lstStyle>
            <a:lvl1pPr marL="180975" indent="-180975" algn="l" defTabSz="914400" rtl="0" eaLnBrk="1" latinLnBrk="0" hangingPunct="1">
              <a:lnSpc>
                <a:spcPct val="100000"/>
              </a:lnSpc>
              <a:spcBef>
                <a:spcPts val="500"/>
              </a:spcBef>
              <a:buSzPct val="110000"/>
              <a:buFont typeface="Arial" panose="020B0604020202020204" pitchFamily="34" charset="0"/>
              <a:buChar char="•"/>
              <a:defRPr sz="1400" kern="1200">
                <a:solidFill>
                  <a:schemeClr val="tx1"/>
                </a:solidFill>
                <a:latin typeface="+mn-lt"/>
                <a:ea typeface="+mn-ea"/>
                <a:cs typeface="+mn-cs"/>
              </a:defRPr>
            </a:lvl1pPr>
            <a:lvl2pPr marL="358775" indent="-176213" algn="l" defTabSz="914400" rtl="0" eaLnBrk="1" latinLnBrk="0" hangingPunct="1">
              <a:lnSpc>
                <a:spcPct val="100000"/>
              </a:lnSpc>
              <a:spcBef>
                <a:spcPts val="500"/>
              </a:spcBef>
              <a:buSzPct val="110000"/>
              <a:buFont typeface="Arial" panose="020B0604020202020204" pitchFamily="34" charset="0"/>
              <a:buChar char="•"/>
              <a:tabLst/>
              <a:defRPr sz="1400" kern="1200">
                <a:solidFill>
                  <a:schemeClr val="tx1"/>
                </a:solidFill>
                <a:latin typeface="+mn-lt"/>
                <a:ea typeface="+mn-ea"/>
                <a:cs typeface="+mn-cs"/>
              </a:defRPr>
            </a:lvl2pPr>
            <a:lvl3pPr marL="541338" indent="-182563" algn="l" defTabSz="914400" rtl="0" eaLnBrk="1" latinLnBrk="0" hangingPunct="1">
              <a:lnSpc>
                <a:spcPct val="100000"/>
              </a:lnSpc>
              <a:spcBef>
                <a:spcPts val="500"/>
              </a:spcBef>
              <a:buSzPct val="110000"/>
              <a:buFont typeface="Arial" panose="020B0604020202020204" pitchFamily="34" charset="0"/>
              <a:buChar char="•"/>
              <a:defRPr sz="1400" kern="1200">
                <a:solidFill>
                  <a:schemeClr val="tx1"/>
                </a:solidFill>
                <a:latin typeface="+mn-lt"/>
                <a:ea typeface="+mn-ea"/>
                <a:cs typeface="+mn-cs"/>
              </a:defRPr>
            </a:lvl3pPr>
            <a:lvl4pPr marL="715963" indent="-174625" algn="l" defTabSz="914400" rtl="0" eaLnBrk="1" latinLnBrk="0" hangingPunct="1">
              <a:lnSpc>
                <a:spcPct val="100000"/>
              </a:lnSpc>
              <a:spcBef>
                <a:spcPts val="500"/>
              </a:spcBef>
              <a:buSzPct val="110000"/>
              <a:buFont typeface="Arial" panose="020B0604020202020204" pitchFamily="34" charset="0"/>
              <a:buChar char="•"/>
              <a:defRPr sz="1400" kern="1200">
                <a:solidFill>
                  <a:schemeClr val="tx1"/>
                </a:solidFill>
                <a:latin typeface="+mn-lt"/>
                <a:ea typeface="+mn-ea"/>
                <a:cs typeface="+mn-cs"/>
              </a:defRPr>
            </a:lvl4pPr>
            <a:lvl5pPr marL="898525" indent="-182563" algn="l" defTabSz="914400" rtl="0" eaLnBrk="1" latinLnBrk="0" hangingPunct="1">
              <a:lnSpc>
                <a:spcPct val="100000"/>
              </a:lnSpc>
              <a:spcBef>
                <a:spcPts val="500"/>
              </a:spcBef>
              <a:buSzPct val="11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Guarantees are vital for the energy transition</a:t>
            </a:r>
          </a:p>
        </p:txBody>
      </p:sp>
    </p:spTree>
    <p:extLst>
      <p:ext uri="{BB962C8B-B14F-4D97-AF65-F5344CB8AC3E}">
        <p14:creationId xmlns:p14="http://schemas.microsoft.com/office/powerpoint/2010/main" val="4174103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03954-EF2E-49AB-A8E9-70DFF097D63D}"/>
              </a:ext>
            </a:extLst>
          </p:cNvPr>
          <p:cNvSpPr>
            <a:spLocks noGrp="1"/>
          </p:cNvSpPr>
          <p:nvPr>
            <p:ph type="title"/>
          </p:nvPr>
        </p:nvSpPr>
        <p:spPr/>
        <p:txBody>
          <a:bodyPr/>
          <a:lstStyle/>
          <a:p>
            <a:r>
              <a:rPr lang="en-GB" sz="2400" dirty="0"/>
              <a:t>Response Time and Crisis Management</a:t>
            </a:r>
            <a:endParaRPr lang="en-GB" dirty="0"/>
          </a:p>
        </p:txBody>
      </p:sp>
      <p:sp>
        <p:nvSpPr>
          <p:cNvPr id="3" name="Textplatzhalter 2">
            <a:extLst>
              <a:ext uri="{FF2B5EF4-FFF2-40B4-BE49-F238E27FC236}">
                <a16:creationId xmlns:a16="http://schemas.microsoft.com/office/drawing/2014/main" id="{5B44966D-BE8C-49C4-B4B4-C3E42631FB40}"/>
              </a:ext>
            </a:extLst>
          </p:cNvPr>
          <p:cNvSpPr>
            <a:spLocks noGrp="1"/>
          </p:cNvSpPr>
          <p:nvPr>
            <p:ph type="body" sz="quarter" idx="14"/>
          </p:nvPr>
        </p:nvSpPr>
        <p:spPr>
          <a:xfrm>
            <a:off x="391275" y="676386"/>
            <a:ext cx="10007600" cy="332901"/>
          </a:xfrm>
        </p:spPr>
        <p:txBody>
          <a:bodyPr/>
          <a:lstStyle/>
          <a:p>
            <a:r>
              <a:rPr lang="en-GB" dirty="0"/>
              <a:t>Value and Relevance </a:t>
            </a:r>
          </a:p>
          <a:p>
            <a:endParaRPr lang="en-GB" dirty="0"/>
          </a:p>
        </p:txBody>
      </p:sp>
      <p:sp>
        <p:nvSpPr>
          <p:cNvPr id="4" name="Textplatzhalter 3">
            <a:extLst>
              <a:ext uri="{FF2B5EF4-FFF2-40B4-BE49-F238E27FC236}">
                <a16:creationId xmlns:a16="http://schemas.microsoft.com/office/drawing/2014/main" id="{A73AB14B-1C69-4063-8135-20CE5CDA0940}"/>
              </a:ext>
            </a:extLst>
          </p:cNvPr>
          <p:cNvSpPr>
            <a:spLocks noGrp="1"/>
          </p:cNvSpPr>
          <p:nvPr>
            <p:ph type="body" sz="quarter" idx="15"/>
          </p:nvPr>
        </p:nvSpPr>
        <p:spPr>
          <a:xfrm>
            <a:off x="360363" y="1216844"/>
            <a:ext cx="10007600" cy="4154420"/>
          </a:xfrm>
        </p:spPr>
        <p:txBody>
          <a:bodyPr/>
          <a:lstStyle/>
          <a:p>
            <a:pPr marL="0" indent="0">
              <a:buNone/>
            </a:pPr>
            <a:r>
              <a:rPr lang="en-GB" sz="1800" b="1" dirty="0">
                <a:solidFill>
                  <a:schemeClr val="accent3"/>
                </a:solidFill>
              </a:rPr>
              <a:t>Relevance</a:t>
            </a:r>
            <a:r>
              <a:rPr lang="en-GB" sz="1800" dirty="0">
                <a:solidFill>
                  <a:schemeClr val="accent3"/>
                </a:solidFill>
              </a:rPr>
              <a:t> </a:t>
            </a:r>
          </a:p>
          <a:p>
            <a:pPr>
              <a:buBlip>
                <a:blip r:embed="rId3"/>
              </a:buBlip>
            </a:pPr>
            <a:r>
              <a:rPr lang="en-US" b="1" dirty="0"/>
              <a:t>Elevated risks during crisis (</a:t>
            </a:r>
            <a:r>
              <a:rPr lang="en-US" dirty="0"/>
              <a:t>Over-Indebtedness, Moral Hazard Associated with Increased Coverage, “Do no harm”)</a:t>
            </a:r>
          </a:p>
          <a:p>
            <a:pPr>
              <a:buBlip>
                <a:blip r:embed="rId3"/>
              </a:buBlip>
            </a:pPr>
            <a:r>
              <a:rPr lang="en-US" b="1" dirty="0"/>
              <a:t>Countercyclical instrument </a:t>
            </a:r>
            <a:r>
              <a:rPr lang="en-US" dirty="0"/>
              <a:t>to economic shocks for the Financial Sector</a:t>
            </a:r>
          </a:p>
          <a:p>
            <a:pPr>
              <a:buBlip>
                <a:blip r:embed="rId3"/>
              </a:buBlip>
            </a:pPr>
            <a:r>
              <a:rPr lang="en-US" b="1" dirty="0"/>
              <a:t>Support to (M)SME in order to relaunch the economy after the </a:t>
            </a:r>
            <a:r>
              <a:rPr lang="en-US" dirty="0"/>
              <a:t>crisis (employment and income generation and contribution to GDP)</a:t>
            </a:r>
          </a:p>
          <a:p>
            <a:endParaRPr lang="en-US" dirty="0"/>
          </a:p>
          <a:p>
            <a:pPr marL="0" indent="0">
              <a:buNone/>
            </a:pPr>
            <a:r>
              <a:rPr lang="en-US" sz="1800" b="1" dirty="0">
                <a:solidFill>
                  <a:schemeClr val="accent3"/>
                </a:solidFill>
              </a:rPr>
              <a:t>Response Time in times of crises: </a:t>
            </a:r>
          </a:p>
          <a:p>
            <a:pPr>
              <a:buBlip>
                <a:blip r:embed="rId3"/>
              </a:buBlip>
            </a:pPr>
            <a:r>
              <a:rPr lang="en-US" dirty="0"/>
              <a:t>Quick scale up of expertise and </a:t>
            </a:r>
            <a:r>
              <a:rPr lang="en-US" dirty="0" err="1"/>
              <a:t>ressources</a:t>
            </a:r>
            <a:r>
              <a:rPr lang="en-US" dirty="0"/>
              <a:t> in Guarantee Mechanisms/Funds in particular for risk monitoring</a:t>
            </a:r>
          </a:p>
          <a:p>
            <a:pPr>
              <a:buBlip>
                <a:blip r:embed="rId3"/>
              </a:buBlip>
            </a:pPr>
            <a:endParaRPr lang="en-US" dirty="0"/>
          </a:p>
          <a:p>
            <a:pPr lvl="1">
              <a:buBlip>
                <a:blip r:embed="rId3"/>
              </a:buBlip>
            </a:pPr>
            <a:endParaRPr lang="en-US" dirty="0"/>
          </a:p>
          <a:p>
            <a:pPr>
              <a:buBlip>
                <a:blip r:embed="rId3"/>
              </a:buBlip>
            </a:pPr>
            <a:r>
              <a:rPr lang="en-US" dirty="0"/>
              <a:t>Regarding domestic SME guarantee schemes during COVID Pandemic, </a:t>
            </a:r>
            <a:r>
              <a:rPr lang="en-US" dirty="0" err="1"/>
              <a:t>KfW</a:t>
            </a:r>
            <a:r>
              <a:rPr lang="en-US" dirty="0"/>
              <a:t> reacted to the crisis by increasing the terms and conditions and the financing volume (under the name of </a:t>
            </a:r>
            <a:r>
              <a:rPr lang="en-US" b="1" dirty="0"/>
              <a:t>“KMU Corona </a:t>
            </a:r>
            <a:r>
              <a:rPr lang="en-US" b="1" dirty="0" err="1"/>
              <a:t>Notprogramm</a:t>
            </a:r>
            <a:r>
              <a:rPr lang="en-US" b="1" dirty="0"/>
              <a:t>”</a:t>
            </a:r>
            <a:r>
              <a:rPr lang="en-US" dirty="0"/>
              <a:t>)</a:t>
            </a:r>
          </a:p>
          <a:p>
            <a:pPr lvl="1">
              <a:buClr>
                <a:schemeClr val="accent2"/>
              </a:buClr>
            </a:pPr>
            <a:r>
              <a:rPr lang="en-US" dirty="0"/>
              <a:t>Coverage of 80-90% depending on size of SME, up to 100% for loans up to 500/800k</a:t>
            </a:r>
          </a:p>
          <a:p>
            <a:pPr lvl="1">
              <a:buClr>
                <a:schemeClr val="accent2"/>
              </a:buClr>
            </a:pPr>
            <a:r>
              <a:rPr lang="en-US" dirty="0"/>
              <a:t>Elimination of guarantee fees</a:t>
            </a:r>
          </a:p>
          <a:p>
            <a:pPr lvl="1">
              <a:buFont typeface="Wingdings" panose="05000000000000000000" pitchFamily="2" charset="2"/>
              <a:buChar char="Ø"/>
            </a:pPr>
            <a:endParaRPr lang="en-US" dirty="0"/>
          </a:p>
        </p:txBody>
      </p:sp>
      <p:sp>
        <p:nvSpPr>
          <p:cNvPr id="5" name="Textplatzhalter 4">
            <a:extLst>
              <a:ext uri="{FF2B5EF4-FFF2-40B4-BE49-F238E27FC236}">
                <a16:creationId xmlns:a16="http://schemas.microsoft.com/office/drawing/2014/main" id="{E3FCF850-CF73-478A-A215-E98F0F68EE26}"/>
              </a:ext>
            </a:extLst>
          </p:cNvPr>
          <p:cNvSpPr>
            <a:spLocks noGrp="1"/>
          </p:cNvSpPr>
          <p:nvPr>
            <p:ph type="body" sz="quarter" idx="13"/>
          </p:nvPr>
        </p:nvSpPr>
        <p:spPr/>
        <p:txBody>
          <a:bodyPr/>
          <a:lstStyle/>
          <a:p>
            <a:endParaRPr lang="en-GB" dirty="0"/>
          </a:p>
        </p:txBody>
      </p:sp>
      <p:sp>
        <p:nvSpPr>
          <p:cNvPr id="6" name="Fußzeilenplatzhalter 5">
            <a:extLst>
              <a:ext uri="{FF2B5EF4-FFF2-40B4-BE49-F238E27FC236}">
                <a16:creationId xmlns:a16="http://schemas.microsoft.com/office/drawing/2014/main" id="{310EF310-2825-495F-BEF9-167ADB033143}"/>
              </a:ext>
            </a:extLst>
          </p:cNvPr>
          <p:cNvSpPr>
            <a:spLocks noGrp="1"/>
          </p:cNvSpPr>
          <p:nvPr>
            <p:ph type="ftr" sz="quarter" idx="17"/>
          </p:nvPr>
        </p:nvSpPr>
        <p:spPr/>
        <p:txBody>
          <a:bodyPr/>
          <a:lstStyle/>
          <a:p>
            <a:r>
              <a:rPr lang="en-US" noProof="0"/>
              <a:t>FC in the MENA region / Tunis, October 2023</a:t>
            </a:r>
            <a:endParaRPr lang="en-GB" noProof="0"/>
          </a:p>
        </p:txBody>
      </p:sp>
      <p:sp>
        <p:nvSpPr>
          <p:cNvPr id="7" name="Foliennummernplatzhalter 6">
            <a:extLst>
              <a:ext uri="{FF2B5EF4-FFF2-40B4-BE49-F238E27FC236}">
                <a16:creationId xmlns:a16="http://schemas.microsoft.com/office/drawing/2014/main" id="{2F5C79B8-5E14-490E-9050-7A219300902D}"/>
              </a:ext>
            </a:extLst>
          </p:cNvPr>
          <p:cNvSpPr>
            <a:spLocks noGrp="1"/>
          </p:cNvSpPr>
          <p:nvPr>
            <p:ph type="sldNum" sz="quarter" idx="18"/>
          </p:nvPr>
        </p:nvSpPr>
        <p:spPr/>
        <p:txBody>
          <a:bodyPr/>
          <a:lstStyle/>
          <a:p>
            <a:r>
              <a:rPr lang="en-GB" noProof="0"/>
              <a:t>Page </a:t>
            </a:r>
            <a:fld id="{5678FFC5-4430-43BC-9807-D0C6EB405569}" type="slidenum">
              <a:rPr lang="en-GB" noProof="0" smtClean="0"/>
              <a:pPr/>
              <a:t>8</a:t>
            </a:fld>
            <a:endParaRPr lang="en-GB" noProof="0"/>
          </a:p>
        </p:txBody>
      </p:sp>
      <p:grpSp>
        <p:nvGrpSpPr>
          <p:cNvPr id="17" name="Gruppieren 16">
            <a:extLst>
              <a:ext uri="{FF2B5EF4-FFF2-40B4-BE49-F238E27FC236}">
                <a16:creationId xmlns:a16="http://schemas.microsoft.com/office/drawing/2014/main" id="{EB7FF06C-9400-4B63-871B-305E65375B6C}"/>
              </a:ext>
              <a:ext uri="{C183D7F6-B498-43B3-948B-1728B52AA6E4}">
                <adec:decorative xmlns:adec="http://schemas.microsoft.com/office/drawing/2017/decorative" val="1"/>
              </a:ext>
            </a:extLst>
          </p:cNvPr>
          <p:cNvGrpSpPr/>
          <p:nvPr/>
        </p:nvGrpSpPr>
        <p:grpSpPr>
          <a:xfrm rot="5400000">
            <a:off x="5205024" y="1718138"/>
            <a:ext cx="318276" cy="4068216"/>
            <a:chOff x="5206230" y="1433513"/>
            <a:chExt cx="318276" cy="3951631"/>
          </a:xfrm>
        </p:grpSpPr>
        <p:cxnSp>
          <p:nvCxnSpPr>
            <p:cNvPr id="18" name="Gerader Verbinder 15">
              <a:extLst>
                <a:ext uri="{FF2B5EF4-FFF2-40B4-BE49-F238E27FC236}">
                  <a16:creationId xmlns:a16="http://schemas.microsoft.com/office/drawing/2014/main" id="{A28D43D9-09CD-4084-B6E9-3BAA9293AE4C}"/>
                </a:ext>
                <a:ext uri="{C183D7F6-B498-43B3-948B-1728B52AA6E4}">
                  <adec:decorative xmlns:adec="http://schemas.microsoft.com/office/drawing/2017/decorative" val="1"/>
                </a:ext>
              </a:extLst>
            </p:cNvPr>
            <p:cNvCxnSpPr>
              <a:cxnSpLocks/>
            </p:cNvCxnSpPr>
            <p:nvPr/>
          </p:nvCxnSpPr>
          <p:spPr>
            <a:xfrm flipV="1">
              <a:off x="5365368" y="1433513"/>
              <a:ext cx="0" cy="395163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Ellipse 16">
              <a:extLst>
                <a:ext uri="{FF2B5EF4-FFF2-40B4-BE49-F238E27FC236}">
                  <a16:creationId xmlns:a16="http://schemas.microsoft.com/office/drawing/2014/main" id="{16EE0896-9965-49E2-B8C4-54591F0B67AC}"/>
                </a:ext>
                <a:ext uri="{C183D7F6-B498-43B3-948B-1728B52AA6E4}">
                  <adec:decorative xmlns:adec="http://schemas.microsoft.com/office/drawing/2017/decorative" val="1"/>
                </a:ext>
              </a:extLst>
            </p:cNvPr>
            <p:cNvSpPr/>
            <p:nvPr/>
          </p:nvSpPr>
          <p:spPr>
            <a:xfrm rot="16200000">
              <a:off x="5206230" y="3250191"/>
              <a:ext cx="318276" cy="31827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en-GB" sz="1400" dirty="0" err="1"/>
            </a:p>
          </p:txBody>
        </p:sp>
        <p:pic>
          <p:nvPicPr>
            <p:cNvPr id="20" name="Grafik 19">
              <a:extLst>
                <a:ext uri="{FF2B5EF4-FFF2-40B4-BE49-F238E27FC236}">
                  <a16:creationId xmlns:a16="http://schemas.microsoft.com/office/drawing/2014/main" id="{D98F514D-A81A-4799-80AB-1E03D0E8520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5254900" y="3295029"/>
              <a:ext cx="228600" cy="228600"/>
            </a:xfrm>
            <a:prstGeom prst="rect">
              <a:avLst/>
            </a:prstGeom>
          </p:spPr>
        </p:pic>
      </p:grpSp>
      <p:sp>
        <p:nvSpPr>
          <p:cNvPr id="21" name="Oval 20">
            <a:extLst>
              <a:ext uri="{FF2B5EF4-FFF2-40B4-BE49-F238E27FC236}">
                <a16:creationId xmlns:a16="http://schemas.microsoft.com/office/drawing/2014/main" id="{0F047E71-8513-43E0-B86A-D886D6547316}"/>
              </a:ext>
            </a:extLst>
          </p:cNvPr>
          <p:cNvSpPr/>
          <p:nvPr/>
        </p:nvSpPr>
        <p:spPr>
          <a:xfrm>
            <a:off x="9900666" y="103673"/>
            <a:ext cx="665660" cy="665660"/>
          </a:xfrm>
          <a:prstGeom prst="ellipse">
            <a:avLst/>
          </a:prstGeom>
          <a:solidFill>
            <a:srgbClr val="005A8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ctr">
              <a:buSzPct val="110000"/>
            </a:pPr>
            <a:r>
              <a:rPr lang="de-DE" sz="1600" b="1" dirty="0"/>
              <a:t>1</a:t>
            </a:r>
          </a:p>
        </p:txBody>
      </p:sp>
    </p:spTree>
    <p:extLst>
      <p:ext uri="{BB962C8B-B14F-4D97-AF65-F5344CB8AC3E}">
        <p14:creationId xmlns:p14="http://schemas.microsoft.com/office/powerpoint/2010/main" val="768639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FA402B-179B-46E9-91E1-3A1AFD0212AF}"/>
              </a:ext>
            </a:extLst>
          </p:cNvPr>
          <p:cNvSpPr>
            <a:spLocks noGrp="1"/>
          </p:cNvSpPr>
          <p:nvPr>
            <p:ph type="title"/>
          </p:nvPr>
        </p:nvSpPr>
        <p:spPr/>
        <p:txBody>
          <a:bodyPr/>
          <a:lstStyle/>
          <a:p>
            <a:r>
              <a:rPr lang="de-DE" dirty="0" err="1"/>
              <a:t>Our</a:t>
            </a:r>
            <a:r>
              <a:rPr lang="de-DE" dirty="0"/>
              <a:t> </a:t>
            </a:r>
            <a:r>
              <a:rPr lang="de-DE" dirty="0" err="1"/>
              <a:t>main</a:t>
            </a:r>
            <a:r>
              <a:rPr lang="de-DE" dirty="0"/>
              <a:t> Takeaways </a:t>
            </a:r>
            <a:r>
              <a:rPr lang="de-DE" dirty="0" err="1"/>
              <a:t>across</a:t>
            </a:r>
            <a:r>
              <a:rPr lang="de-DE" dirty="0"/>
              <a:t> </a:t>
            </a:r>
            <a:r>
              <a:rPr lang="de-DE" dirty="0" err="1"/>
              <a:t>the</a:t>
            </a:r>
            <a:r>
              <a:rPr lang="de-DE" dirty="0"/>
              <a:t> </a:t>
            </a:r>
            <a:r>
              <a:rPr lang="de-DE" dirty="0" err="1"/>
              <a:t>Guarantee</a:t>
            </a:r>
            <a:r>
              <a:rPr lang="de-DE" dirty="0"/>
              <a:t> </a:t>
            </a:r>
            <a:r>
              <a:rPr lang="de-DE" dirty="0" err="1"/>
              <a:t>Mechanims</a:t>
            </a:r>
            <a:endParaRPr lang="en-GB" dirty="0"/>
          </a:p>
        </p:txBody>
      </p:sp>
      <p:sp>
        <p:nvSpPr>
          <p:cNvPr id="3" name="Textplatzhalter 2">
            <a:extLst>
              <a:ext uri="{FF2B5EF4-FFF2-40B4-BE49-F238E27FC236}">
                <a16:creationId xmlns:a16="http://schemas.microsoft.com/office/drawing/2014/main" id="{BAF82DE3-8180-4371-AAA9-C10E14DA6C1D}"/>
              </a:ext>
            </a:extLst>
          </p:cNvPr>
          <p:cNvSpPr>
            <a:spLocks noGrp="1"/>
          </p:cNvSpPr>
          <p:nvPr>
            <p:ph type="body" sz="quarter" idx="14"/>
          </p:nvPr>
        </p:nvSpPr>
        <p:spPr/>
        <p:txBody>
          <a:bodyPr/>
          <a:lstStyle/>
          <a:p>
            <a:r>
              <a:rPr lang="en-GB" dirty="0"/>
              <a:t>Why a holistic approach: Risk Sharing + TA = Innovation?</a:t>
            </a:r>
          </a:p>
        </p:txBody>
      </p:sp>
      <p:sp>
        <p:nvSpPr>
          <p:cNvPr id="4" name="Textplatzhalter 3">
            <a:extLst>
              <a:ext uri="{FF2B5EF4-FFF2-40B4-BE49-F238E27FC236}">
                <a16:creationId xmlns:a16="http://schemas.microsoft.com/office/drawing/2014/main" id="{397269C3-506C-4E4B-837F-0377229923CB}"/>
              </a:ext>
            </a:extLst>
          </p:cNvPr>
          <p:cNvSpPr>
            <a:spLocks noGrp="1"/>
          </p:cNvSpPr>
          <p:nvPr>
            <p:ph type="body" sz="quarter" idx="15"/>
          </p:nvPr>
        </p:nvSpPr>
        <p:spPr>
          <a:xfrm>
            <a:off x="360363" y="1396864"/>
            <a:ext cx="4056556" cy="3974400"/>
          </a:xfrm>
          <a:solidFill>
            <a:schemeClr val="tx2"/>
          </a:solidFill>
        </p:spPr>
        <p:txBody>
          <a:bodyPr/>
          <a:lstStyle/>
          <a:p>
            <a:pPr>
              <a:buBlip>
                <a:blip r:embed="rId3"/>
              </a:buBlip>
            </a:pPr>
            <a:r>
              <a:rPr lang="en-US" sz="1600" dirty="0">
                <a:solidFill>
                  <a:schemeClr val="bg2"/>
                </a:solidFill>
              </a:rPr>
              <a:t>Guarantee Facilities will have the intended Impact only with a strategic mindset change and procedural change in the financial intermediaries</a:t>
            </a:r>
          </a:p>
          <a:p>
            <a:pPr>
              <a:buBlip>
                <a:blip r:embed="rId3"/>
              </a:buBlip>
            </a:pPr>
            <a:endParaRPr lang="en-US" sz="1600" dirty="0">
              <a:solidFill>
                <a:schemeClr val="bg2"/>
              </a:solidFill>
            </a:endParaRPr>
          </a:p>
          <a:p>
            <a:pPr>
              <a:buBlip>
                <a:blip r:embed="rId3"/>
              </a:buBlip>
            </a:pPr>
            <a:r>
              <a:rPr lang="en-US" sz="1600" dirty="0">
                <a:solidFill>
                  <a:schemeClr val="bg2"/>
                </a:solidFill>
              </a:rPr>
              <a:t>Technical Assistance is required in order to develop new products, adapt the credit and risk processes and increase the risk appetite in order to target the market segment MSMEs.</a:t>
            </a:r>
          </a:p>
          <a:p>
            <a:pPr>
              <a:buBlip>
                <a:blip r:embed="rId3"/>
              </a:buBlip>
            </a:pPr>
            <a:endParaRPr lang="en-US" sz="1600" dirty="0">
              <a:solidFill>
                <a:schemeClr val="bg2"/>
              </a:solidFill>
            </a:endParaRPr>
          </a:p>
          <a:p>
            <a:pPr>
              <a:buBlip>
                <a:blip r:embed="rId3"/>
              </a:buBlip>
            </a:pPr>
            <a:r>
              <a:rPr lang="en-US" sz="1600" dirty="0">
                <a:solidFill>
                  <a:schemeClr val="bg2"/>
                </a:solidFill>
              </a:rPr>
              <a:t>The regulatory environment can  influence this development </a:t>
            </a:r>
          </a:p>
          <a:p>
            <a:endParaRPr lang="en-US" dirty="0"/>
          </a:p>
          <a:p>
            <a:endParaRPr lang="en-US" dirty="0"/>
          </a:p>
          <a:p>
            <a:pPr lvl="1">
              <a:buFont typeface="Wingdings" panose="05000000000000000000" pitchFamily="2" charset="2"/>
              <a:buChar char="Ø"/>
            </a:pPr>
            <a:endParaRPr lang="sv-SE" dirty="0"/>
          </a:p>
        </p:txBody>
      </p:sp>
      <p:sp>
        <p:nvSpPr>
          <p:cNvPr id="5" name="Textplatzhalter 4">
            <a:extLst>
              <a:ext uri="{FF2B5EF4-FFF2-40B4-BE49-F238E27FC236}">
                <a16:creationId xmlns:a16="http://schemas.microsoft.com/office/drawing/2014/main" id="{FC601489-F930-4688-8CA5-DF8BF6B4B6F3}"/>
              </a:ext>
            </a:extLst>
          </p:cNvPr>
          <p:cNvSpPr>
            <a:spLocks noGrp="1"/>
          </p:cNvSpPr>
          <p:nvPr>
            <p:ph type="body" sz="quarter" idx="13"/>
          </p:nvPr>
        </p:nvSpPr>
        <p:spPr/>
        <p:txBody>
          <a:bodyPr/>
          <a:lstStyle/>
          <a:p>
            <a:endParaRPr lang="en-GB" dirty="0"/>
          </a:p>
        </p:txBody>
      </p:sp>
      <p:sp>
        <p:nvSpPr>
          <p:cNvPr id="6" name="Fußzeilenplatzhalter 5">
            <a:extLst>
              <a:ext uri="{FF2B5EF4-FFF2-40B4-BE49-F238E27FC236}">
                <a16:creationId xmlns:a16="http://schemas.microsoft.com/office/drawing/2014/main" id="{E8EA730F-A014-47E4-9283-568D51F98CEB}"/>
              </a:ext>
            </a:extLst>
          </p:cNvPr>
          <p:cNvSpPr>
            <a:spLocks noGrp="1"/>
          </p:cNvSpPr>
          <p:nvPr>
            <p:ph type="ftr" sz="quarter" idx="17"/>
          </p:nvPr>
        </p:nvSpPr>
        <p:spPr/>
        <p:txBody>
          <a:bodyPr/>
          <a:lstStyle/>
          <a:p>
            <a:r>
              <a:rPr lang="en-US" noProof="0"/>
              <a:t>FC in the MENA region / Tunis, October 2023</a:t>
            </a:r>
            <a:endParaRPr lang="en-GB" noProof="0"/>
          </a:p>
        </p:txBody>
      </p:sp>
      <p:sp>
        <p:nvSpPr>
          <p:cNvPr id="7" name="Foliennummernplatzhalter 6">
            <a:extLst>
              <a:ext uri="{FF2B5EF4-FFF2-40B4-BE49-F238E27FC236}">
                <a16:creationId xmlns:a16="http://schemas.microsoft.com/office/drawing/2014/main" id="{B33A0535-136B-4B1E-8535-C39A532BA6D4}"/>
              </a:ext>
            </a:extLst>
          </p:cNvPr>
          <p:cNvSpPr>
            <a:spLocks noGrp="1"/>
          </p:cNvSpPr>
          <p:nvPr>
            <p:ph type="sldNum" sz="quarter" idx="18"/>
          </p:nvPr>
        </p:nvSpPr>
        <p:spPr/>
        <p:txBody>
          <a:bodyPr/>
          <a:lstStyle/>
          <a:p>
            <a:r>
              <a:rPr lang="en-GB" noProof="0"/>
              <a:t>Page </a:t>
            </a:r>
            <a:fld id="{5678FFC5-4430-43BC-9807-D0C6EB405569}" type="slidenum">
              <a:rPr lang="en-GB" noProof="0" smtClean="0"/>
              <a:pPr/>
              <a:t>9</a:t>
            </a:fld>
            <a:endParaRPr lang="en-GB" noProof="0"/>
          </a:p>
        </p:txBody>
      </p:sp>
      <p:grpSp>
        <p:nvGrpSpPr>
          <p:cNvPr id="50" name="Group 49">
            <a:extLst>
              <a:ext uri="{FF2B5EF4-FFF2-40B4-BE49-F238E27FC236}">
                <a16:creationId xmlns:a16="http://schemas.microsoft.com/office/drawing/2014/main" id="{2E934F1D-B703-4DD4-9A83-F0252C9A9887}"/>
              </a:ext>
            </a:extLst>
          </p:cNvPr>
          <p:cNvGrpSpPr/>
          <p:nvPr/>
        </p:nvGrpSpPr>
        <p:grpSpPr>
          <a:xfrm>
            <a:off x="4539339" y="1727112"/>
            <a:ext cx="6225423" cy="3282859"/>
            <a:chOff x="4539339" y="1727112"/>
            <a:chExt cx="6225423" cy="3282859"/>
          </a:xfrm>
        </p:grpSpPr>
        <p:sp>
          <p:nvSpPr>
            <p:cNvPr id="9" name="Rectangle 19">
              <a:extLst>
                <a:ext uri="{FF2B5EF4-FFF2-40B4-BE49-F238E27FC236}">
                  <a16:creationId xmlns:a16="http://schemas.microsoft.com/office/drawing/2014/main" id="{1F3574F2-E4CF-4BF3-81E7-C5C900F43C09}"/>
                </a:ext>
              </a:extLst>
            </p:cNvPr>
            <p:cNvSpPr/>
            <p:nvPr/>
          </p:nvSpPr>
          <p:spPr bwMode="auto">
            <a:xfrm>
              <a:off x="5364161" y="4104778"/>
              <a:ext cx="2757707" cy="298584"/>
            </a:xfrm>
            <a:prstGeom prst="rect">
              <a:avLst/>
            </a:prstGeom>
            <a:solidFill>
              <a:schemeClr val="accent1"/>
            </a:solidFill>
            <a:ln w="9525" cap="flat" cmpd="sng" algn="ctr">
              <a:noFill/>
              <a:prstDash val="solid"/>
              <a:round/>
              <a:headEnd type="none" w="med" len="med"/>
              <a:tailEnd type="none" w="med" len="med"/>
            </a:ln>
            <a:effectLst/>
          </p:spPr>
          <p:txBody>
            <a:bodyPr vert="horz" wrap="square" lIns="105012" tIns="52506" rIns="105012" bIns="52506" numCol="1" rtlCol="0" anchor="ctr" anchorCtr="0" compatLnSpc="1">
              <a:prstTxWarp prst="textNoShape">
                <a:avLst/>
              </a:prstTxWarp>
            </a:bodyPr>
            <a:lstStyle/>
            <a:p>
              <a:pPr marL="405561" indent="-405561" algn="ctr" eaLnBrk="0" fontAlgn="base" hangingPunct="0">
                <a:spcBef>
                  <a:spcPct val="20000"/>
                </a:spcBef>
                <a:spcAft>
                  <a:spcPct val="30000"/>
                </a:spcAft>
                <a:buSzPct val="90000"/>
              </a:pPr>
              <a:r>
                <a:rPr lang="en-US" sz="1050" dirty="0">
                  <a:solidFill>
                    <a:schemeClr val="bg1"/>
                  </a:solidFill>
                  <a:latin typeface="Arial" charset="0"/>
                  <a:ea typeface="ＭＳ Ｐゴシック" charset="-128"/>
                </a:rPr>
                <a:t>Standard banking approach</a:t>
              </a:r>
            </a:p>
          </p:txBody>
        </p:sp>
        <p:sp>
          <p:nvSpPr>
            <p:cNvPr id="10" name="Rectangle 20">
              <a:extLst>
                <a:ext uri="{FF2B5EF4-FFF2-40B4-BE49-F238E27FC236}">
                  <a16:creationId xmlns:a16="http://schemas.microsoft.com/office/drawing/2014/main" id="{1FBD1570-6B36-4260-8630-76322C2E30D3}"/>
                </a:ext>
              </a:extLst>
            </p:cNvPr>
            <p:cNvSpPr/>
            <p:nvPr/>
          </p:nvSpPr>
          <p:spPr bwMode="auto">
            <a:xfrm>
              <a:off x="5349003" y="3627845"/>
              <a:ext cx="3168000" cy="335731"/>
            </a:xfrm>
            <a:prstGeom prst="rect">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square" lIns="105012" tIns="52506" rIns="105012" bIns="52506" numCol="1" rtlCol="0" anchor="ctr" anchorCtr="0" compatLnSpc="1">
              <a:prstTxWarp prst="textNoShape">
                <a:avLst/>
              </a:prstTxWarp>
            </a:bodyPr>
            <a:lstStyle/>
            <a:p>
              <a:pPr marL="405561" indent="-405561" algn="ctr" eaLnBrk="0" fontAlgn="base" hangingPunct="0">
                <a:spcBef>
                  <a:spcPct val="20000"/>
                </a:spcBef>
                <a:spcAft>
                  <a:spcPct val="30000"/>
                </a:spcAft>
                <a:buSzPct val="90000"/>
              </a:pPr>
              <a:r>
                <a:rPr lang="de-DE" sz="1100" dirty="0" err="1">
                  <a:latin typeface="Arial" charset="0"/>
                  <a:ea typeface="ＭＳ Ｐゴシック" charset="-128"/>
                </a:rPr>
                <a:t>Credit</a:t>
              </a:r>
              <a:r>
                <a:rPr lang="de-DE" sz="1100" dirty="0">
                  <a:latin typeface="Arial" charset="0"/>
                  <a:ea typeface="ＭＳ Ｐゴシック" charset="-128"/>
                </a:rPr>
                <a:t> Risk </a:t>
              </a:r>
              <a:r>
                <a:rPr lang="de-DE" sz="1100" dirty="0" err="1">
                  <a:latin typeface="Arial" charset="0"/>
                  <a:ea typeface="ＭＳ Ｐゴシック" charset="-128"/>
                </a:rPr>
                <a:t>Guarantee</a:t>
              </a:r>
              <a:r>
                <a:rPr lang="de-DE" sz="1100" dirty="0">
                  <a:latin typeface="Arial" charset="0"/>
                  <a:ea typeface="ＭＳ Ｐゴシック" charset="-128"/>
                </a:rPr>
                <a:t> </a:t>
              </a:r>
              <a:r>
                <a:rPr lang="de-DE" sz="1100" dirty="0" err="1">
                  <a:latin typeface="Arial" charset="0"/>
                  <a:ea typeface="ＭＳ Ｐゴシック" charset="-128"/>
                </a:rPr>
                <a:t>for</a:t>
              </a:r>
              <a:r>
                <a:rPr lang="de-DE" sz="1100" dirty="0">
                  <a:latin typeface="Arial" charset="0"/>
                  <a:ea typeface="ＭＳ Ｐゴシック" charset="-128"/>
                </a:rPr>
                <a:t> MSME</a:t>
              </a:r>
              <a:endParaRPr lang="en-US" sz="1100" b="1" dirty="0">
                <a:latin typeface="Arial" charset="0"/>
                <a:ea typeface="ＭＳ Ｐゴシック" charset="-128"/>
              </a:endParaRPr>
            </a:p>
          </p:txBody>
        </p:sp>
        <p:sp>
          <p:nvSpPr>
            <p:cNvPr id="11" name="Rectangle 21">
              <a:extLst>
                <a:ext uri="{FF2B5EF4-FFF2-40B4-BE49-F238E27FC236}">
                  <a16:creationId xmlns:a16="http://schemas.microsoft.com/office/drawing/2014/main" id="{90BA4410-6C3C-403C-854B-49108082BB8D}"/>
                </a:ext>
              </a:extLst>
            </p:cNvPr>
            <p:cNvSpPr/>
            <p:nvPr/>
          </p:nvSpPr>
          <p:spPr bwMode="auto">
            <a:xfrm>
              <a:off x="6043362" y="3150912"/>
              <a:ext cx="3168000" cy="335731"/>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105012" tIns="52506" rIns="105012" bIns="52506" numCol="1" rtlCol="0" anchor="ctr" anchorCtr="0" compatLnSpc="1">
              <a:prstTxWarp prst="textNoShape">
                <a:avLst/>
              </a:prstTxWarp>
            </a:bodyPr>
            <a:lstStyle/>
            <a:p>
              <a:pPr marL="405561" indent="-405561" algn="ctr" eaLnBrk="0" fontAlgn="base" hangingPunct="0">
                <a:spcBef>
                  <a:spcPct val="20000"/>
                </a:spcBef>
                <a:spcAft>
                  <a:spcPct val="30000"/>
                </a:spcAft>
                <a:buSzPct val="90000"/>
              </a:pPr>
              <a:r>
                <a:rPr lang="en-US" sz="1200" dirty="0"/>
                <a:t>Process and Product development </a:t>
              </a:r>
            </a:p>
          </p:txBody>
        </p:sp>
        <p:sp>
          <p:nvSpPr>
            <p:cNvPr id="12" name="Rectangle 22">
              <a:extLst>
                <a:ext uri="{FF2B5EF4-FFF2-40B4-BE49-F238E27FC236}">
                  <a16:creationId xmlns:a16="http://schemas.microsoft.com/office/drawing/2014/main" id="{78999E2C-319A-4E08-8253-94902C78D89A}"/>
                </a:ext>
              </a:extLst>
            </p:cNvPr>
            <p:cNvSpPr/>
            <p:nvPr/>
          </p:nvSpPr>
          <p:spPr bwMode="auto">
            <a:xfrm>
              <a:off x="6737722" y="2592650"/>
              <a:ext cx="3168000" cy="41706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105012" tIns="52506" rIns="105012" bIns="52506" numCol="1" rtlCol="0" anchor="t" anchorCtr="0" compatLnSpc="1">
              <a:prstTxWarp prst="textNoShape">
                <a:avLst/>
              </a:prstTxWarp>
            </a:bodyPr>
            <a:lstStyle/>
            <a:p>
              <a:pPr marL="405561" indent="-405561" algn="ctr" eaLnBrk="0" fontAlgn="base" hangingPunct="0">
                <a:lnSpc>
                  <a:spcPts val="1000"/>
                </a:lnSpc>
                <a:spcBef>
                  <a:spcPct val="20000"/>
                </a:spcBef>
                <a:spcAft>
                  <a:spcPct val="30000"/>
                </a:spcAft>
                <a:buSzPct val="90000"/>
              </a:pPr>
              <a:r>
                <a:rPr lang="en-US" sz="1200" dirty="0"/>
                <a:t>Geographical outreach / new target groups  </a:t>
              </a:r>
            </a:p>
            <a:p>
              <a:pPr marL="405561" indent="-405561" algn="ctr" eaLnBrk="0" fontAlgn="base" hangingPunct="0">
                <a:lnSpc>
                  <a:spcPts val="1000"/>
                </a:lnSpc>
                <a:spcBef>
                  <a:spcPct val="20000"/>
                </a:spcBef>
                <a:spcAft>
                  <a:spcPct val="30000"/>
                </a:spcAft>
                <a:buSzPct val="90000"/>
              </a:pPr>
              <a:r>
                <a:rPr lang="en-US" sz="1200" dirty="0"/>
                <a:t>(rural, green, </a:t>
              </a:r>
              <a:r>
                <a:rPr lang="en-US" sz="1200" dirty="0" err="1"/>
                <a:t>agri</a:t>
              </a:r>
              <a:r>
                <a:rPr lang="en-US" sz="1200" dirty="0"/>
                <a:t> etc.)</a:t>
              </a:r>
            </a:p>
            <a:p>
              <a:pPr marL="405561" indent="-405561" algn="ctr" eaLnBrk="0" fontAlgn="base" hangingPunct="0">
                <a:spcBef>
                  <a:spcPct val="20000"/>
                </a:spcBef>
                <a:spcAft>
                  <a:spcPct val="30000"/>
                </a:spcAft>
                <a:buSzPct val="90000"/>
              </a:pPr>
              <a:endParaRPr lang="en-US" sz="1050" b="1" dirty="0">
                <a:solidFill>
                  <a:srgbClr val="004A78"/>
                </a:solidFill>
                <a:latin typeface="Arial" charset="0"/>
                <a:ea typeface="ＭＳ Ｐゴシック" charset="-128"/>
              </a:endParaRPr>
            </a:p>
          </p:txBody>
        </p:sp>
        <p:sp>
          <p:nvSpPr>
            <p:cNvPr id="13" name="TextBox 26">
              <a:extLst>
                <a:ext uri="{FF2B5EF4-FFF2-40B4-BE49-F238E27FC236}">
                  <a16:creationId xmlns:a16="http://schemas.microsoft.com/office/drawing/2014/main" id="{2F3F1FD8-A42E-44D1-A4DB-BA592F4A56FC}"/>
                </a:ext>
              </a:extLst>
            </p:cNvPr>
            <p:cNvSpPr txBox="1"/>
            <p:nvPr/>
          </p:nvSpPr>
          <p:spPr>
            <a:xfrm>
              <a:off x="5908382" y="4689221"/>
              <a:ext cx="3359372" cy="320750"/>
            </a:xfrm>
            <a:prstGeom prst="rect">
              <a:avLst/>
            </a:prstGeom>
            <a:noFill/>
          </p:spPr>
          <p:txBody>
            <a:bodyPr wrap="square" lIns="104287" tIns="52144" rIns="104287" bIns="52144" rtlCol="0">
              <a:spAutoFit/>
            </a:bodyPr>
            <a:lstStyle>
              <a:defPPr>
                <a:defRPr lang="de-DE"/>
              </a:defPPr>
              <a:lvl1pPr>
                <a:defRPr sz="1400">
                  <a:solidFill>
                    <a:schemeClr val="accent1"/>
                  </a:solidFill>
                </a:defRPr>
              </a:lvl1pPr>
            </a:lstStyle>
            <a:p>
              <a:pPr algn="ctr"/>
              <a:r>
                <a:rPr lang="en-US" dirty="0"/>
                <a:t>Volume of MSME Lending</a:t>
              </a:r>
            </a:p>
          </p:txBody>
        </p:sp>
        <p:cxnSp>
          <p:nvCxnSpPr>
            <p:cNvPr id="14" name="Curved Connector 29">
              <a:extLst>
                <a:ext uri="{FF2B5EF4-FFF2-40B4-BE49-F238E27FC236}">
                  <a16:creationId xmlns:a16="http://schemas.microsoft.com/office/drawing/2014/main" id="{0D333C58-4188-47E5-8973-90A5C7B62DDD}"/>
                </a:ext>
              </a:extLst>
            </p:cNvPr>
            <p:cNvCxnSpPr>
              <a:cxnSpLocks/>
              <a:stCxn id="9" idx="3"/>
              <a:endCxn id="10" idx="3"/>
            </p:cNvCxnSpPr>
            <p:nvPr/>
          </p:nvCxnSpPr>
          <p:spPr bwMode="auto">
            <a:xfrm flipV="1">
              <a:off x="8121868" y="3795711"/>
              <a:ext cx="395135" cy="458359"/>
            </a:xfrm>
            <a:prstGeom prst="curvedConnector3">
              <a:avLst>
                <a:gd name="adj1" fmla="val 157854"/>
              </a:avLst>
            </a:prstGeom>
            <a:noFill/>
            <a:ln w="12700" cap="flat" cmpd="sng" algn="ctr">
              <a:solidFill>
                <a:schemeClr val="accent1"/>
              </a:solidFill>
              <a:prstDash val="solid"/>
              <a:round/>
              <a:headEnd type="none" w="med" len="med"/>
              <a:tailEnd type="arrow"/>
            </a:ln>
            <a:effectLst/>
          </p:spPr>
        </p:cxnSp>
        <p:cxnSp>
          <p:nvCxnSpPr>
            <p:cNvPr id="15" name="Curved Connector 30">
              <a:extLst>
                <a:ext uri="{FF2B5EF4-FFF2-40B4-BE49-F238E27FC236}">
                  <a16:creationId xmlns:a16="http://schemas.microsoft.com/office/drawing/2014/main" id="{6B50E242-9C71-4744-ABFD-2BA377A5F374}"/>
                </a:ext>
              </a:extLst>
            </p:cNvPr>
            <p:cNvCxnSpPr>
              <a:cxnSpLocks/>
              <a:stCxn id="10" idx="3"/>
              <a:endCxn id="11" idx="3"/>
            </p:cNvCxnSpPr>
            <p:nvPr/>
          </p:nvCxnSpPr>
          <p:spPr bwMode="auto">
            <a:xfrm flipV="1">
              <a:off x="8517003" y="3318778"/>
              <a:ext cx="694359" cy="476933"/>
            </a:xfrm>
            <a:prstGeom prst="curvedConnector3">
              <a:avLst>
                <a:gd name="adj1" fmla="val 132922"/>
              </a:avLst>
            </a:prstGeom>
            <a:noFill/>
            <a:ln w="12700" cap="flat" cmpd="sng" algn="ctr">
              <a:solidFill>
                <a:schemeClr val="accent1"/>
              </a:solidFill>
              <a:prstDash val="solid"/>
              <a:round/>
              <a:headEnd type="none" w="med" len="med"/>
              <a:tailEnd type="arrow"/>
            </a:ln>
            <a:effectLst/>
          </p:spPr>
        </p:cxnSp>
        <p:cxnSp>
          <p:nvCxnSpPr>
            <p:cNvPr id="16" name="Curved Connector 33">
              <a:extLst>
                <a:ext uri="{FF2B5EF4-FFF2-40B4-BE49-F238E27FC236}">
                  <a16:creationId xmlns:a16="http://schemas.microsoft.com/office/drawing/2014/main" id="{821F9DAC-8FDB-406C-A707-E54944565F38}"/>
                </a:ext>
              </a:extLst>
            </p:cNvPr>
            <p:cNvCxnSpPr>
              <a:cxnSpLocks/>
              <a:stCxn id="11" idx="3"/>
              <a:endCxn id="12" idx="3"/>
            </p:cNvCxnSpPr>
            <p:nvPr/>
          </p:nvCxnSpPr>
          <p:spPr bwMode="auto">
            <a:xfrm flipV="1">
              <a:off x="9211362" y="2801180"/>
              <a:ext cx="694360" cy="517598"/>
            </a:xfrm>
            <a:prstGeom prst="curvedConnector3">
              <a:avLst>
                <a:gd name="adj1" fmla="val 132922"/>
              </a:avLst>
            </a:prstGeom>
            <a:noFill/>
            <a:ln w="12700" cap="flat" cmpd="sng" algn="ctr">
              <a:solidFill>
                <a:schemeClr val="accent1"/>
              </a:solidFill>
              <a:prstDash val="solid"/>
              <a:round/>
              <a:headEnd type="none" w="med" len="med"/>
              <a:tailEnd type="arrow"/>
            </a:ln>
            <a:effectLst/>
          </p:spPr>
        </p:cxnSp>
        <p:sp>
          <p:nvSpPr>
            <p:cNvPr id="17" name="Rectangle 15">
              <a:extLst>
                <a:ext uri="{FF2B5EF4-FFF2-40B4-BE49-F238E27FC236}">
                  <a16:creationId xmlns:a16="http://schemas.microsoft.com/office/drawing/2014/main" id="{2B632726-4349-4A31-B3FE-29905DFBAFB4}"/>
                </a:ext>
              </a:extLst>
            </p:cNvPr>
            <p:cNvSpPr/>
            <p:nvPr/>
          </p:nvSpPr>
          <p:spPr bwMode="auto">
            <a:xfrm>
              <a:off x="8001947" y="3601483"/>
              <a:ext cx="319775" cy="335731"/>
            </a:xfrm>
            <a:prstGeom prst="rect">
              <a:avLst/>
            </a:prstGeom>
            <a:noFill/>
            <a:ln w="9525" cap="flat" cmpd="sng" algn="ctr">
              <a:noFill/>
              <a:prstDash val="solid"/>
              <a:round/>
              <a:headEnd type="none" w="med" len="med"/>
              <a:tailEnd type="none" w="med" len="med"/>
            </a:ln>
            <a:effectLst/>
          </p:spPr>
          <p:txBody>
            <a:bodyPr vert="horz" wrap="square" lIns="105012" tIns="52506" rIns="105012" bIns="52506" numCol="1" rtlCol="0" anchor="t" anchorCtr="0" compatLnSpc="1">
              <a:prstTxWarp prst="textNoShape">
                <a:avLst/>
              </a:prstTxWarp>
            </a:bodyPr>
            <a:lstStyle/>
            <a:p>
              <a:pPr marL="405561" indent="-405561" eaLnBrk="0" fontAlgn="base" hangingPunct="0">
                <a:spcBef>
                  <a:spcPct val="20000"/>
                </a:spcBef>
                <a:spcAft>
                  <a:spcPct val="30000"/>
                </a:spcAft>
                <a:buSzPct val="90000"/>
              </a:pPr>
              <a:endParaRPr lang="en-US" sz="1800" b="1">
                <a:solidFill>
                  <a:srgbClr val="004A78"/>
                </a:solidFill>
                <a:latin typeface="Arial" charset="0"/>
                <a:ea typeface="ＭＳ Ｐゴシック" charset="-128"/>
              </a:endParaRPr>
            </a:p>
          </p:txBody>
        </p:sp>
        <p:sp>
          <p:nvSpPr>
            <p:cNvPr id="26" name="TextBox 70">
              <a:extLst>
                <a:ext uri="{FF2B5EF4-FFF2-40B4-BE49-F238E27FC236}">
                  <a16:creationId xmlns:a16="http://schemas.microsoft.com/office/drawing/2014/main" id="{560448D3-1D66-4A77-A4A9-D85391B7126D}"/>
                </a:ext>
              </a:extLst>
            </p:cNvPr>
            <p:cNvSpPr txBox="1"/>
            <p:nvPr/>
          </p:nvSpPr>
          <p:spPr>
            <a:xfrm rot="19040658">
              <a:off x="8820766" y="3691925"/>
              <a:ext cx="1735365" cy="320750"/>
            </a:xfrm>
            <a:prstGeom prst="rect">
              <a:avLst/>
            </a:prstGeom>
            <a:noFill/>
          </p:spPr>
          <p:txBody>
            <a:bodyPr wrap="square" lIns="104287" tIns="52144" rIns="104287" bIns="52144" rtlCol="0">
              <a:spAutoFit/>
            </a:bodyPr>
            <a:lstStyle/>
            <a:p>
              <a:pPr algn="ctr"/>
              <a:r>
                <a:rPr lang="en-US" sz="1400" b="1" dirty="0">
                  <a:solidFill>
                    <a:schemeClr val="accent2"/>
                  </a:solidFill>
                </a:rPr>
                <a:t>Risk Appetite</a:t>
              </a:r>
            </a:p>
          </p:txBody>
        </p:sp>
        <p:sp>
          <p:nvSpPr>
            <p:cNvPr id="35" name="TextBox 98">
              <a:extLst>
                <a:ext uri="{FF2B5EF4-FFF2-40B4-BE49-F238E27FC236}">
                  <a16:creationId xmlns:a16="http://schemas.microsoft.com/office/drawing/2014/main" id="{95E418A6-5A91-4DA9-8B9B-B15742830EB0}"/>
                </a:ext>
              </a:extLst>
            </p:cNvPr>
            <p:cNvSpPr txBox="1"/>
            <p:nvPr/>
          </p:nvSpPr>
          <p:spPr>
            <a:xfrm>
              <a:off x="4659376" y="1727112"/>
              <a:ext cx="5775869" cy="331856"/>
            </a:xfrm>
            <a:prstGeom prst="rect">
              <a:avLst/>
            </a:prstGeom>
            <a:noFill/>
          </p:spPr>
          <p:txBody>
            <a:bodyPr wrap="square" lIns="104287" tIns="52144" rIns="104287" bIns="52144" rtlCol="0">
              <a:spAutoFit/>
            </a:bodyPr>
            <a:lstStyle/>
            <a:p>
              <a:pPr indent="-202780" algn="ctr">
                <a:spcAft>
                  <a:spcPts val="2052"/>
                </a:spcAft>
                <a:tabLst>
                  <a:tab pos="2350083" algn="l"/>
                </a:tabLst>
              </a:pPr>
              <a:r>
                <a:rPr lang="en-US" altLang="de-DE" sz="1400" dirty="0">
                  <a:solidFill>
                    <a:schemeClr val="accent1"/>
                  </a:solidFill>
                  <a:ea typeface="Arial Unicode MS" pitchFamily="34" charset="-128"/>
                  <a:cs typeface="Arial Unicode MS" pitchFamily="34" charset="-128"/>
                </a:rPr>
                <a:t>CGF impact through combined action of TA + risk sharing</a:t>
              </a:r>
            </a:p>
          </p:txBody>
        </p:sp>
        <p:cxnSp>
          <p:nvCxnSpPr>
            <p:cNvPr id="36" name="Straight Arrow Connector 100">
              <a:extLst>
                <a:ext uri="{FF2B5EF4-FFF2-40B4-BE49-F238E27FC236}">
                  <a16:creationId xmlns:a16="http://schemas.microsoft.com/office/drawing/2014/main" id="{887B0977-600E-4348-A1C0-8B2ABBC255F6}"/>
                </a:ext>
              </a:extLst>
            </p:cNvPr>
            <p:cNvCxnSpPr>
              <a:cxnSpLocks/>
            </p:cNvCxnSpPr>
            <p:nvPr/>
          </p:nvCxnSpPr>
          <p:spPr bwMode="auto">
            <a:xfrm flipH="1" flipV="1">
              <a:off x="10457236" y="1740981"/>
              <a:ext cx="27623" cy="2934449"/>
            </a:xfrm>
            <a:prstGeom prst="straightConnector1">
              <a:avLst/>
            </a:prstGeom>
            <a:noFill/>
            <a:ln w="19050" cap="flat" cmpd="sng" algn="ctr">
              <a:solidFill>
                <a:schemeClr val="accent3"/>
              </a:solidFill>
              <a:prstDash val="dashDot"/>
              <a:round/>
              <a:headEnd type="none" w="med" len="med"/>
              <a:tailEnd type="arrow"/>
            </a:ln>
            <a:effectLst/>
          </p:spPr>
        </p:cxnSp>
        <p:sp>
          <p:nvSpPr>
            <p:cNvPr id="37" name="TextBox 103">
              <a:extLst>
                <a:ext uri="{FF2B5EF4-FFF2-40B4-BE49-F238E27FC236}">
                  <a16:creationId xmlns:a16="http://schemas.microsoft.com/office/drawing/2014/main" id="{E81BCD30-B614-41CD-BDCF-8569A3A56B2A}"/>
                </a:ext>
              </a:extLst>
            </p:cNvPr>
            <p:cNvSpPr txBox="1"/>
            <p:nvPr/>
          </p:nvSpPr>
          <p:spPr>
            <a:xfrm rot="5400000">
              <a:off x="10023471" y="3054442"/>
              <a:ext cx="1175056" cy="307526"/>
            </a:xfrm>
            <a:prstGeom prst="rect">
              <a:avLst/>
            </a:prstGeom>
            <a:noFill/>
          </p:spPr>
          <p:txBody>
            <a:bodyPr wrap="square" lIns="104287" tIns="52144" rIns="104287" bIns="52144" rtlCol="0">
              <a:spAutoFit/>
            </a:bodyPr>
            <a:lstStyle/>
            <a:p>
              <a:r>
                <a:rPr lang="en-US" sz="1400" dirty="0">
                  <a:solidFill>
                    <a:schemeClr val="accent1"/>
                  </a:solidFill>
                </a:rPr>
                <a:t>Innovation</a:t>
              </a:r>
            </a:p>
          </p:txBody>
        </p:sp>
        <p:cxnSp>
          <p:nvCxnSpPr>
            <p:cNvPr id="38" name="Straight Arrow Connector 105">
              <a:extLst>
                <a:ext uri="{FF2B5EF4-FFF2-40B4-BE49-F238E27FC236}">
                  <a16:creationId xmlns:a16="http://schemas.microsoft.com/office/drawing/2014/main" id="{AD640ADD-DEC0-472E-94C9-CD20D8D61231}"/>
                </a:ext>
              </a:extLst>
            </p:cNvPr>
            <p:cNvCxnSpPr>
              <a:cxnSpLocks/>
            </p:cNvCxnSpPr>
            <p:nvPr/>
          </p:nvCxnSpPr>
          <p:spPr bwMode="auto">
            <a:xfrm flipV="1">
              <a:off x="4853728" y="2410685"/>
              <a:ext cx="1658420" cy="1549454"/>
            </a:xfrm>
            <a:prstGeom prst="straightConnector1">
              <a:avLst/>
            </a:prstGeom>
            <a:noFill/>
            <a:ln w="12700" cap="flat" cmpd="sng" algn="ctr">
              <a:solidFill>
                <a:schemeClr val="accent1"/>
              </a:solidFill>
              <a:prstDash val="solid"/>
              <a:round/>
              <a:headEnd type="none" w="med" len="med"/>
              <a:tailEnd type="arrow"/>
            </a:ln>
            <a:effectLst/>
          </p:spPr>
        </p:cxnSp>
        <p:sp>
          <p:nvSpPr>
            <p:cNvPr id="39" name="TextBox 107">
              <a:extLst>
                <a:ext uri="{FF2B5EF4-FFF2-40B4-BE49-F238E27FC236}">
                  <a16:creationId xmlns:a16="http://schemas.microsoft.com/office/drawing/2014/main" id="{F2283B70-A673-4DA8-95F8-95DEC9B7C151}"/>
                </a:ext>
              </a:extLst>
            </p:cNvPr>
            <p:cNvSpPr txBox="1"/>
            <p:nvPr/>
          </p:nvSpPr>
          <p:spPr>
            <a:xfrm rot="19015253">
              <a:off x="4539339" y="2918659"/>
              <a:ext cx="2050756" cy="305361"/>
            </a:xfrm>
            <a:prstGeom prst="rect">
              <a:avLst/>
            </a:prstGeom>
            <a:noFill/>
          </p:spPr>
          <p:txBody>
            <a:bodyPr wrap="square" lIns="104287" tIns="52144" rIns="104287" bIns="52144" rtlCol="0">
              <a:spAutoFit/>
            </a:bodyPr>
            <a:lstStyle/>
            <a:p>
              <a:pPr algn="ctr"/>
              <a:r>
                <a:rPr lang="en-US" sz="1300" b="1" dirty="0">
                  <a:solidFill>
                    <a:schemeClr val="accent2"/>
                  </a:solidFill>
                </a:rPr>
                <a:t>Technical assistance</a:t>
              </a:r>
            </a:p>
          </p:txBody>
        </p:sp>
        <p:cxnSp>
          <p:nvCxnSpPr>
            <p:cNvPr id="45" name="Straight Arrow Connector 105">
              <a:extLst>
                <a:ext uri="{FF2B5EF4-FFF2-40B4-BE49-F238E27FC236}">
                  <a16:creationId xmlns:a16="http://schemas.microsoft.com/office/drawing/2014/main" id="{23ECCB99-69C1-4FF7-AB15-875FDDB410B2}"/>
                </a:ext>
              </a:extLst>
            </p:cNvPr>
            <p:cNvCxnSpPr>
              <a:cxnSpLocks/>
            </p:cNvCxnSpPr>
            <p:nvPr/>
          </p:nvCxnSpPr>
          <p:spPr bwMode="auto">
            <a:xfrm flipH="1" flipV="1">
              <a:off x="4652861" y="1754190"/>
              <a:ext cx="6515" cy="2934448"/>
            </a:xfrm>
            <a:prstGeom prst="straightConnector1">
              <a:avLst/>
            </a:prstGeom>
            <a:noFill/>
            <a:ln w="9525" cap="flat" cmpd="sng" algn="ctr">
              <a:solidFill>
                <a:schemeClr val="accent1"/>
              </a:solidFill>
              <a:prstDash val="solid"/>
              <a:round/>
              <a:headEnd type="none" w="med" len="med"/>
              <a:tailEnd type="arrow"/>
            </a:ln>
            <a:effectLst/>
          </p:spPr>
        </p:cxnSp>
        <p:cxnSp>
          <p:nvCxnSpPr>
            <p:cNvPr id="46" name="Straight Arrow Connector 105">
              <a:extLst>
                <a:ext uri="{FF2B5EF4-FFF2-40B4-BE49-F238E27FC236}">
                  <a16:creationId xmlns:a16="http://schemas.microsoft.com/office/drawing/2014/main" id="{EEA6556D-08BC-4B56-9EFF-164F93B999BD}"/>
                </a:ext>
              </a:extLst>
            </p:cNvPr>
            <p:cNvCxnSpPr>
              <a:cxnSpLocks/>
            </p:cNvCxnSpPr>
            <p:nvPr/>
          </p:nvCxnSpPr>
          <p:spPr bwMode="auto">
            <a:xfrm>
              <a:off x="4659376" y="4684147"/>
              <a:ext cx="5866287" cy="1044"/>
            </a:xfrm>
            <a:prstGeom prst="straightConnector1">
              <a:avLst/>
            </a:prstGeom>
            <a:noFill/>
            <a:ln w="9525" cap="flat" cmpd="sng" algn="ctr">
              <a:solidFill>
                <a:schemeClr val="accent1"/>
              </a:solidFill>
              <a:prstDash val="solid"/>
              <a:round/>
              <a:headEnd type="none" w="med" len="med"/>
              <a:tailEnd type="arrow"/>
            </a:ln>
            <a:effectLst/>
          </p:spPr>
        </p:cxnSp>
      </p:grpSp>
      <p:sp>
        <p:nvSpPr>
          <p:cNvPr id="27" name="Oval 26">
            <a:extLst>
              <a:ext uri="{FF2B5EF4-FFF2-40B4-BE49-F238E27FC236}">
                <a16:creationId xmlns:a16="http://schemas.microsoft.com/office/drawing/2014/main" id="{F1DEA3E8-65E7-43DC-AF8C-F8056CDBD3C4}"/>
              </a:ext>
            </a:extLst>
          </p:cNvPr>
          <p:cNvSpPr/>
          <p:nvPr/>
        </p:nvSpPr>
        <p:spPr>
          <a:xfrm>
            <a:off x="9900666" y="103673"/>
            <a:ext cx="665660" cy="665660"/>
          </a:xfrm>
          <a:prstGeom prst="ellipse">
            <a:avLst/>
          </a:prstGeom>
          <a:solidFill>
            <a:srgbClr val="519DC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ctr">
              <a:buSzPct val="110000"/>
            </a:pPr>
            <a:r>
              <a:rPr lang="de-DE" sz="1600" b="1" dirty="0"/>
              <a:t>2</a:t>
            </a:r>
          </a:p>
        </p:txBody>
      </p:sp>
    </p:spTree>
    <p:extLst>
      <p:ext uri="{BB962C8B-B14F-4D97-AF65-F5344CB8AC3E}">
        <p14:creationId xmlns:p14="http://schemas.microsoft.com/office/powerpoint/2010/main" val="643485179"/>
      </p:ext>
    </p:extLst>
  </p:cSld>
  <p:clrMapOvr>
    <a:masterClrMapping/>
  </p:clrMapOvr>
</p:sld>
</file>

<file path=ppt/theme/theme1.xml><?xml version="1.0" encoding="utf-8"?>
<a:theme xmlns:a="http://schemas.openxmlformats.org/drawingml/2006/main" name="KfW">
  <a:themeElements>
    <a:clrScheme name="_KfW 2021_schwarzer Text">
      <a:dk1>
        <a:srgbClr val="000000"/>
      </a:dk1>
      <a:lt1>
        <a:srgbClr val="FFFFFF"/>
      </a:lt1>
      <a:dk2>
        <a:srgbClr val="F0EEE1"/>
      </a:dk2>
      <a:lt2>
        <a:srgbClr val="13556F"/>
      </a:lt2>
      <a:accent1>
        <a:srgbClr val="005A8C"/>
      </a:accent1>
      <a:accent2>
        <a:srgbClr val="879900"/>
      </a:accent2>
      <a:accent3>
        <a:srgbClr val="519DC2"/>
      </a:accent3>
      <a:accent4>
        <a:srgbClr val="BDC0C2"/>
      </a:accent4>
      <a:accent5>
        <a:srgbClr val="5A6166"/>
      </a:accent5>
      <a:accent6>
        <a:srgbClr val="9CA0A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08000" rIns="144000" bIns="108000" rtlCol="0" anchor="ctr"/>
      <a:lstStyle>
        <a:defPPr algn="l">
          <a:buSzPct val="110000"/>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144000" tIns="108000" rIns="144000" bIns="108000" rtlCol="0">
        <a:spAutoFit/>
      </a:bodyPr>
      <a:lstStyle>
        <a:defPPr algn="l">
          <a:buSzPct val="110000"/>
          <a:defRPr sz="1400" dirty="0" err="1" smtClean="0"/>
        </a:defPPr>
      </a:lstStyle>
    </a:txDef>
  </a:objectDefaults>
  <a:extraClrSchemeLst/>
  <a:custClrLst>
    <a:custClr name="KfW-Dunkelgrün 100%">
      <a:srgbClr val="507666"/>
    </a:custClr>
    <a:custClr name="KfW-Dunkelgrün 40%">
      <a:srgbClr val="B9C8C2"/>
    </a:custClr>
    <a:custClr name="KfW-Magenta 100%">
      <a:srgbClr val="9D0C6A"/>
    </a:custClr>
    <a:custClr name="KfW-Magenta 20%">
      <a:srgbClr val="EBCEE1"/>
    </a:custClr>
    <a:custClr name="KfW-Violett 100%">
      <a:srgbClr val="5B2C6F"/>
    </a:custClr>
    <a:custClr name="KfW-Violett 20%">
      <a:srgbClr val="DED5E2"/>
    </a:custClr>
    <a:custClr name="KfW-Rot">
      <a:srgbClr val="C80538"/>
    </a:custClr>
    <a:custClr name="KfW-Grün Digital">
      <a:srgbClr val="5E7200"/>
    </a:custClr>
  </a:custClrLst>
  <a:extLst>
    <a:ext uri="{05A4C25C-085E-4340-85A3-A5531E510DB2}">
      <thm15:themeFamily xmlns:thm15="http://schemas.microsoft.com/office/thememl/2012/main" name="2022_KfW_PPT_Standard-Master_16x9_en.potx" id="{30DE0707-C3D3-40B4-80DC-C9A52BF21C84}" vid="{70DC9737-D3F5-48D2-B891-6CAA9DB5E4CB}"/>
    </a:ext>
  </a:extLst>
</a:theme>
</file>

<file path=ppt/theme/theme2.xml><?xml version="1.0" encoding="utf-8"?>
<a:theme xmlns:a="http://schemas.openxmlformats.org/drawingml/2006/main" name="Office">
  <a:themeElements>
    <a:clrScheme name="_KfW 2021_schwarzer Text">
      <a:dk1>
        <a:srgbClr val="000000"/>
      </a:dk1>
      <a:lt1>
        <a:srgbClr val="FFFFFF"/>
      </a:lt1>
      <a:dk2>
        <a:srgbClr val="F0EEE1"/>
      </a:dk2>
      <a:lt2>
        <a:srgbClr val="13556F"/>
      </a:lt2>
      <a:accent1>
        <a:srgbClr val="005A8C"/>
      </a:accent1>
      <a:accent2>
        <a:srgbClr val="879900"/>
      </a:accent2>
      <a:accent3>
        <a:srgbClr val="519DC2"/>
      </a:accent3>
      <a:accent4>
        <a:srgbClr val="BDC0C2"/>
      </a:accent4>
      <a:accent5>
        <a:srgbClr val="5A6166"/>
      </a:accent5>
      <a:accent6>
        <a:srgbClr val="9CA0A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_KfW 2021_schwarzer Text">
      <a:dk1>
        <a:srgbClr val="000000"/>
      </a:dk1>
      <a:lt1>
        <a:srgbClr val="FFFFFF"/>
      </a:lt1>
      <a:dk2>
        <a:srgbClr val="F0EEE1"/>
      </a:dk2>
      <a:lt2>
        <a:srgbClr val="13556F"/>
      </a:lt2>
      <a:accent1>
        <a:srgbClr val="005A8C"/>
      </a:accent1>
      <a:accent2>
        <a:srgbClr val="879900"/>
      </a:accent2>
      <a:accent3>
        <a:srgbClr val="519DC2"/>
      </a:accent3>
      <a:accent4>
        <a:srgbClr val="BDC0C2"/>
      </a:accent4>
      <a:accent5>
        <a:srgbClr val="5A6166"/>
      </a:accent5>
      <a:accent6>
        <a:srgbClr val="9CA0A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125A6564BED42246BC10D71F48755634" ma:contentTypeVersion="0" ma:contentTypeDescription="Ein neues Dokument erstellen." ma:contentTypeScope="" ma:versionID="cca42dd6f4fef97e44a217c7f3ea90a0">
  <xsd:schema xmlns:xsd="http://www.w3.org/2001/XMLSchema" xmlns:xs="http://www.w3.org/2001/XMLSchema" xmlns:p="http://schemas.microsoft.com/office/2006/metadata/properties" xmlns:ns2="c047c190-a13e-4120-8d49-791554ada671" targetNamespace="http://schemas.microsoft.com/office/2006/metadata/properties" ma:root="true" ma:fieldsID="6ba6d5b276840f7af4146fc901feff52" ns2:_="">
    <xsd:import namespace="c047c190-a13e-4120-8d49-791554ada67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47c190-a13e-4120-8d49-791554ada671"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Beständige ID" ma:description="ID beim Hinzufügen beibehalten."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c047c190-a13e-4120-8d49-791554ada671">AR0623-1738035572-446</_dlc_DocId>
    <_dlc_DocIdUrl xmlns="c047c190-a13e-4120-8d49-791554ada671">
      <Url>https://raeume.kfw.kfwgruppe.net/Team/AR_0623/FZ%20AR%20LNb3/_layouts/15/DocIdRedir.aspx?ID=AR0623-1738035572-446</Url>
      <Description>AR0623-1738035572-446</Description>
    </_dlc_DocIdUrl>
  </documentManagement>
</p:properties>
</file>

<file path=customXml/itemProps1.xml><?xml version="1.0" encoding="utf-8"?>
<ds:datastoreItem xmlns:ds="http://schemas.openxmlformats.org/officeDocument/2006/customXml" ds:itemID="{4A9036C1-901F-41CA-903C-3D516026F5D4}">
  <ds:schemaRefs>
    <ds:schemaRef ds:uri="http://schemas.microsoft.com/sharepoint/v3/contenttype/forms"/>
  </ds:schemaRefs>
</ds:datastoreItem>
</file>

<file path=customXml/itemProps2.xml><?xml version="1.0" encoding="utf-8"?>
<ds:datastoreItem xmlns:ds="http://schemas.openxmlformats.org/officeDocument/2006/customXml" ds:itemID="{6BB356E0-8DD0-44BF-BFDC-D6CF12D2764B}">
  <ds:schemaRefs>
    <ds:schemaRef ds:uri="http://schemas.microsoft.com/sharepoint/events"/>
  </ds:schemaRefs>
</ds:datastoreItem>
</file>

<file path=customXml/itemProps3.xml><?xml version="1.0" encoding="utf-8"?>
<ds:datastoreItem xmlns:ds="http://schemas.openxmlformats.org/officeDocument/2006/customXml" ds:itemID="{28BA954D-4781-4831-853B-AC47E9B0BC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47c190-a13e-4120-8d49-791554ada6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F1D97AB-A382-4B33-BA44-64FE7C90E735}">
  <ds:schemaRefs>
    <ds:schemaRef ds:uri="http://purl.org/dc/terms/"/>
    <ds:schemaRef ds:uri="http://schemas.openxmlformats.org/package/2006/metadata/core-properties"/>
    <ds:schemaRef ds:uri="http://purl.org/dc/dcmitype/"/>
    <ds:schemaRef ds:uri="http://schemas.microsoft.com/office/infopath/2007/PartnerControls"/>
    <ds:schemaRef ds:uri="c047c190-a13e-4120-8d49-791554ada671"/>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Vorlage_KfW_16_9_en</Template>
  <TotalTime>0</TotalTime>
  <Words>3361</Words>
  <Application>Microsoft Office PowerPoint</Application>
  <PresentationFormat>Custom</PresentationFormat>
  <Paragraphs>362</Paragraphs>
  <Slides>15</Slides>
  <Notes>10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Symbol</vt:lpstr>
      <vt:lpstr>Times New Roman</vt:lpstr>
      <vt:lpstr>Wingdings</vt:lpstr>
      <vt:lpstr>KfW</vt:lpstr>
      <vt:lpstr>German Financial Cooperation in the MENA region 7th INTERNATIONAL MENA GUARANTEE CONFERENCE</vt:lpstr>
      <vt:lpstr>Sustainable &amp; Green Finance: KfW‘s Vision </vt:lpstr>
      <vt:lpstr>Climate and Environment – KfW Climate Finance in Germany</vt:lpstr>
      <vt:lpstr>Climate Change Mitigation</vt:lpstr>
      <vt:lpstr>Guarantee Mechanisms implemented by KfW</vt:lpstr>
      <vt:lpstr>In Preparation: MSME Guarantee Platform</vt:lpstr>
      <vt:lpstr>Our main Takeaways across the Guarantee Mechanims</vt:lpstr>
      <vt:lpstr>Response Time and Crisis Management</vt:lpstr>
      <vt:lpstr>Our main Takeaways across the Guarantee Mechanims</vt:lpstr>
      <vt:lpstr>Trust in and reputation of Credit Guarantee Facilities</vt:lpstr>
      <vt:lpstr>Our main Takeaways across the Guarantee Mechanims</vt:lpstr>
      <vt:lpstr>Project Finance is needed for the Energy Transition</vt:lpstr>
      <vt:lpstr>Solution: Regional Liquidity Support facility (RLSF)</vt:lpstr>
      <vt:lpstr>Thank you.</vt:lpstr>
      <vt:lpstr>Credit Guarantee Facilities (CGF)</vt:lpstr>
    </vt:vector>
  </TitlesOfParts>
  <Company>KfW Bankengruppe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German financial cooperation in the MENA region 7th Symposium of the MENA Region Guarantee Schemes / MENAGAR Conference</dc:title>
  <dc:creator>Schmitz-Arenst, Christopher</dc:creator>
  <cp:lastModifiedBy>Bouarada, Abdessalem</cp:lastModifiedBy>
  <cp:revision>115</cp:revision>
  <cp:lastPrinted>2018-04-27T07:26:33Z</cp:lastPrinted>
  <dcterms:created xsi:type="dcterms:W3CDTF">2023-08-15T08:41:12Z</dcterms:created>
  <dcterms:modified xsi:type="dcterms:W3CDTF">2023-10-20T11:18:10Z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4a1eb77-0afe-4cfd-b55b-299e0c9eac9a_Enabled">
    <vt:lpwstr>true</vt:lpwstr>
  </property>
  <property fmtid="{D5CDD505-2E9C-101B-9397-08002B2CF9AE}" pid="3" name="MSIP_Label_44a1eb77-0afe-4cfd-b55b-299e0c9eac9a_SetDate">
    <vt:lpwstr>2023-08-15T08:41:13Z</vt:lpwstr>
  </property>
  <property fmtid="{D5CDD505-2E9C-101B-9397-08002B2CF9AE}" pid="4" name="MSIP_Label_44a1eb77-0afe-4cfd-b55b-299e0c9eac9a_Method">
    <vt:lpwstr>Standard</vt:lpwstr>
  </property>
  <property fmtid="{D5CDD505-2E9C-101B-9397-08002B2CF9AE}" pid="5" name="MSIP_Label_44a1eb77-0afe-4cfd-b55b-299e0c9eac9a_Name">
    <vt:lpwstr>internal</vt:lpwstr>
  </property>
  <property fmtid="{D5CDD505-2E9C-101B-9397-08002B2CF9AE}" pid="6" name="MSIP_Label_44a1eb77-0afe-4cfd-b55b-299e0c9eac9a_SiteId">
    <vt:lpwstr>05ca8f81-10c4-490e-9c8b-77dad30ce21b</vt:lpwstr>
  </property>
  <property fmtid="{D5CDD505-2E9C-101B-9397-08002B2CF9AE}" pid="7" name="MSIP_Label_44a1eb77-0afe-4cfd-b55b-299e0c9eac9a_ActionId">
    <vt:lpwstr>6e16b4b1-fc29-481c-92a7-051079c0f1fd</vt:lpwstr>
  </property>
  <property fmtid="{D5CDD505-2E9C-101B-9397-08002B2CF9AE}" pid="8" name="MSIP_Label_44a1eb77-0afe-4cfd-b55b-299e0c9eac9a_ContentBits">
    <vt:lpwstr>0</vt:lpwstr>
  </property>
  <property fmtid="{D5CDD505-2E9C-101B-9397-08002B2CF9AE}" pid="9" name="ContentTypeId">
    <vt:lpwstr>0x010100125A6564BED42246BC10D71F48755634</vt:lpwstr>
  </property>
  <property fmtid="{D5CDD505-2E9C-101B-9397-08002B2CF9AE}" pid="10" name="_dlc_DocIdItemGuid">
    <vt:lpwstr>8ee23848-a4fd-4bdf-a114-1124ad197d2d</vt:lpwstr>
  </property>
</Properties>
</file>