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147471774" r:id="rId4"/>
    <p:sldId id="2147471780" r:id="rId5"/>
    <p:sldId id="2147471781" r:id="rId6"/>
    <p:sldId id="2147471776" r:id="rId7"/>
    <p:sldId id="1015" r:id="rId8"/>
    <p:sldId id="1014" r:id="rId9"/>
    <p:sldId id="1010" r:id="rId10"/>
    <p:sldId id="2147471778" r:id="rId11"/>
    <p:sldId id="258" r:id="rId12"/>
    <p:sldId id="287" r:id="rId13"/>
    <p:sldId id="1011" r:id="rId14"/>
    <p:sldId id="2147471777" r:id="rId15"/>
    <p:sldId id="1012" r:id="rId16"/>
  </p:sldIdLst>
  <p:sldSz cx="12192000" cy="6858000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FE58049-E126-9192-5533-6EE7723AEB69}" name="Ulrike Sonja Miglo" initials="UM" userId="S::umiglo@worldbank.org::09d3a4a7-f3ba-422e-9391-a6bc78f6b6e8" providerId="AD"/>
  <p188:author id="{B90AC4AD-805A-7F4C-F5E2-3F6208743272}" name="Insaf Fradi" initials="IF" userId="S::ifradi@worldbank.org::621c53df-a9bb-49bb-9287-eb3a8f1175ee" providerId="AD"/>
  <p188:author id="{FFB73FC5-FA23-3EA9-7FC2-8F9D371752F5}" name="Mihasonirina (Miha) Andrianaivo" initials="M(A" userId="S::mandrianaivo@worldbank.org::1359e1fd-47a5-4594-93d0-141570b6b5b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200"/>
    <a:srgbClr val="FAC37A"/>
    <a:srgbClr val="FFD1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8738" autoAdjust="0"/>
  </p:normalViewPr>
  <p:slideViewPr>
    <p:cSldViewPr snapToGrid="0">
      <p:cViewPr varScale="1">
        <p:scale>
          <a:sx n="140" d="100"/>
          <a:sy n="140" d="100"/>
        </p:scale>
        <p:origin x="33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hasonirina (Miha) Andrianaivo" userId="1359e1fd-47a5-4594-93d0-141570b6b5b2" providerId="ADAL" clId="{AACD6394-094F-4B7C-B9B9-8E26799B272D}"/>
    <pc:docChg chg="custSel modSld">
      <pc:chgData name="Mihasonirina (Miha) Andrianaivo" userId="1359e1fd-47a5-4594-93d0-141570b6b5b2" providerId="ADAL" clId="{AACD6394-094F-4B7C-B9B9-8E26799B272D}" dt="2023-10-24T18:42:00.226" v="97" actId="20577"/>
      <pc:docMkLst>
        <pc:docMk/>
      </pc:docMkLst>
      <pc:sldChg chg="modSp mod">
        <pc:chgData name="Mihasonirina (Miha) Andrianaivo" userId="1359e1fd-47a5-4594-93d0-141570b6b5b2" providerId="ADAL" clId="{AACD6394-094F-4B7C-B9B9-8E26799B272D}" dt="2023-10-24T18:35:36.703" v="2" actId="20577"/>
        <pc:sldMkLst>
          <pc:docMk/>
          <pc:sldMk cId="4049008816" sldId="1015"/>
        </pc:sldMkLst>
        <pc:spChg chg="mod">
          <ac:chgData name="Mihasonirina (Miha) Andrianaivo" userId="1359e1fd-47a5-4594-93d0-141570b6b5b2" providerId="ADAL" clId="{AACD6394-094F-4B7C-B9B9-8E26799B272D}" dt="2023-10-24T18:35:36.703" v="2" actId="20577"/>
          <ac:spMkLst>
            <pc:docMk/>
            <pc:sldMk cId="4049008816" sldId="1015"/>
            <ac:spMk id="18" creationId="{848F076A-4D44-448F-BC7F-4C15132F61F1}"/>
          </ac:spMkLst>
        </pc:spChg>
        <pc:spChg chg="mod">
          <ac:chgData name="Mihasonirina (Miha) Andrianaivo" userId="1359e1fd-47a5-4594-93d0-141570b6b5b2" providerId="ADAL" clId="{AACD6394-094F-4B7C-B9B9-8E26799B272D}" dt="2023-10-24T18:35:09.564" v="1" actId="20577"/>
          <ac:spMkLst>
            <pc:docMk/>
            <pc:sldMk cId="4049008816" sldId="1015"/>
            <ac:spMk id="21" creationId="{E82DC96F-FDF6-4EC6-B5C5-35F1063F812F}"/>
          </ac:spMkLst>
        </pc:spChg>
      </pc:sldChg>
      <pc:sldChg chg="addSp modSp mod">
        <pc:chgData name="Mihasonirina (Miha) Andrianaivo" userId="1359e1fd-47a5-4594-93d0-141570b6b5b2" providerId="ADAL" clId="{AACD6394-094F-4B7C-B9B9-8E26799B272D}" dt="2023-10-24T18:42:00.226" v="97" actId="20577"/>
        <pc:sldMkLst>
          <pc:docMk/>
          <pc:sldMk cId="3561615480" sldId="2147471778"/>
        </pc:sldMkLst>
        <pc:spChg chg="add mod">
          <ac:chgData name="Mihasonirina (Miha) Andrianaivo" userId="1359e1fd-47a5-4594-93d0-141570b6b5b2" providerId="ADAL" clId="{AACD6394-094F-4B7C-B9B9-8E26799B272D}" dt="2023-10-24T18:42:00.226" v="97" actId="20577"/>
          <ac:spMkLst>
            <pc:docMk/>
            <pc:sldMk cId="3561615480" sldId="2147471778"/>
            <ac:spMk id="4" creationId="{6605C700-884E-FEEF-E6BD-33A78EDB7B4D}"/>
          </ac:spMkLst>
        </pc:spChg>
        <pc:spChg chg="mod">
          <ac:chgData name="Mihasonirina (Miha) Andrianaivo" userId="1359e1fd-47a5-4594-93d0-141570b6b5b2" providerId="ADAL" clId="{AACD6394-094F-4B7C-B9B9-8E26799B272D}" dt="2023-10-24T18:38:43.358" v="25" actId="1076"/>
          <ac:spMkLst>
            <pc:docMk/>
            <pc:sldMk cId="3561615480" sldId="2147471778"/>
            <ac:spMk id="11" creationId="{00000000-0000-0000-0000-000000000000}"/>
          </ac:spMkLst>
        </pc:spChg>
        <pc:spChg chg="mod">
          <ac:chgData name="Mihasonirina (Miha) Andrianaivo" userId="1359e1fd-47a5-4594-93d0-141570b6b5b2" providerId="ADAL" clId="{AACD6394-094F-4B7C-B9B9-8E26799B272D}" dt="2023-10-24T18:38:17.970" v="21" actId="14100"/>
          <ac:spMkLst>
            <pc:docMk/>
            <pc:sldMk cId="3561615480" sldId="2147471778"/>
            <ac:spMk id="15" creationId="{61809DB5-1E14-4455-40C3-EFE509FD16C4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789FF9-37F0-486D-BF27-FF75234E915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66C9ACA-5E7A-463D-82B9-54413CBFA74B}">
      <dgm:prSet/>
      <dgm:spPr/>
      <dgm:t>
        <a:bodyPr/>
        <a:lstStyle/>
        <a:p>
          <a:pPr>
            <a:defRPr cap="all"/>
          </a:pPr>
          <a:r>
            <a:rPr lang="fr-FR" noProof="0" dirty="0"/>
            <a:t>Nouvelle vision de la </a:t>
          </a:r>
          <a:r>
            <a:rPr lang="fr-FR" noProof="0" dirty="0" err="1"/>
            <a:t>Sotugar</a:t>
          </a:r>
          <a:endParaRPr lang="fr-FR" noProof="0" dirty="0"/>
        </a:p>
      </dgm:t>
    </dgm:pt>
    <dgm:pt modelId="{AA523183-BD4B-46EF-B1C0-9490CA0AEC72}" type="parTrans" cxnId="{95ADB2A8-62C4-4C5E-9900-7FFF0FCADCDF}">
      <dgm:prSet/>
      <dgm:spPr/>
      <dgm:t>
        <a:bodyPr/>
        <a:lstStyle/>
        <a:p>
          <a:endParaRPr lang="en-US"/>
        </a:p>
      </dgm:t>
    </dgm:pt>
    <dgm:pt modelId="{7ADCC855-CBCD-4360-8991-4999DFDB67AC}" type="sibTrans" cxnId="{95ADB2A8-62C4-4C5E-9900-7FFF0FCADCDF}">
      <dgm:prSet/>
      <dgm:spPr/>
      <dgm:t>
        <a:bodyPr/>
        <a:lstStyle/>
        <a:p>
          <a:endParaRPr lang="en-US"/>
        </a:p>
      </dgm:t>
    </dgm:pt>
    <dgm:pt modelId="{C070A232-EBF8-4CE1-9CEB-81FDFD0D4472}">
      <dgm:prSet/>
      <dgm:spPr/>
      <dgm:t>
        <a:bodyPr/>
        <a:lstStyle/>
        <a:p>
          <a:pPr>
            <a:defRPr cap="all"/>
          </a:pPr>
          <a:r>
            <a:rPr lang="fr-FR" dirty="0"/>
            <a:t>Cadre d’appui de la banque mondiale</a:t>
          </a:r>
        </a:p>
      </dgm:t>
    </dgm:pt>
    <dgm:pt modelId="{90C01491-F8B9-4FF8-95AA-AA37F9E95A78}" type="parTrans" cxnId="{B5A55928-D993-4A30-8F8D-5616C9CA3F6B}">
      <dgm:prSet/>
      <dgm:spPr/>
      <dgm:t>
        <a:bodyPr/>
        <a:lstStyle/>
        <a:p>
          <a:endParaRPr lang="en-US"/>
        </a:p>
      </dgm:t>
    </dgm:pt>
    <dgm:pt modelId="{A64D878D-605B-4535-8BCE-35A51B9AB1B6}" type="sibTrans" cxnId="{B5A55928-D993-4A30-8F8D-5616C9CA3F6B}">
      <dgm:prSet/>
      <dgm:spPr/>
      <dgm:t>
        <a:bodyPr/>
        <a:lstStyle/>
        <a:p>
          <a:endParaRPr lang="en-US"/>
        </a:p>
      </dgm:t>
    </dgm:pt>
    <dgm:pt modelId="{A1811B06-45FE-4A74-A26F-68EC1FD283EC}">
      <dgm:prSet/>
      <dgm:spPr/>
      <dgm:t>
        <a:bodyPr/>
        <a:lstStyle/>
        <a:p>
          <a:pPr>
            <a:defRPr cap="all"/>
          </a:pPr>
          <a:r>
            <a:rPr lang="fr-FR" dirty="0"/>
            <a:t>Majeurs chantiers de réforme par axe</a:t>
          </a:r>
          <a:endParaRPr lang="en-US" dirty="0"/>
        </a:p>
      </dgm:t>
    </dgm:pt>
    <dgm:pt modelId="{7E278DFA-26F2-41D4-9FB4-6FC06E843851}" type="parTrans" cxnId="{238BCDCE-6BC4-489D-A02E-F1117F7CF4F9}">
      <dgm:prSet/>
      <dgm:spPr/>
      <dgm:t>
        <a:bodyPr/>
        <a:lstStyle/>
        <a:p>
          <a:endParaRPr lang="en-US"/>
        </a:p>
      </dgm:t>
    </dgm:pt>
    <dgm:pt modelId="{09629A84-1498-41E2-8B36-0BE5CFAFD026}" type="sibTrans" cxnId="{238BCDCE-6BC4-489D-A02E-F1117F7CF4F9}">
      <dgm:prSet/>
      <dgm:spPr/>
      <dgm:t>
        <a:bodyPr/>
        <a:lstStyle/>
        <a:p>
          <a:endParaRPr lang="en-US"/>
        </a:p>
      </dgm:t>
    </dgm:pt>
    <dgm:pt modelId="{B31E350C-07F8-4F96-9D42-0A7224F6A2C8}" type="pres">
      <dgm:prSet presAssocID="{36789FF9-37F0-486D-BF27-FF75234E915E}" presName="root" presStyleCnt="0">
        <dgm:presLayoutVars>
          <dgm:dir/>
          <dgm:resizeHandles val="exact"/>
        </dgm:presLayoutVars>
      </dgm:prSet>
      <dgm:spPr/>
    </dgm:pt>
    <dgm:pt modelId="{969964ED-E929-4627-B935-7B51EA2CB123}" type="pres">
      <dgm:prSet presAssocID="{B66C9ACA-5E7A-463D-82B9-54413CBFA74B}" presName="compNode" presStyleCnt="0"/>
      <dgm:spPr/>
    </dgm:pt>
    <dgm:pt modelId="{51D05101-FA24-4213-BFDB-6F7F9CD1FB0B}" type="pres">
      <dgm:prSet presAssocID="{B66C9ACA-5E7A-463D-82B9-54413CBFA74B}" presName="iconBgRect" presStyleLbl="bgShp" presStyleIdx="0" presStyleCnt="3"/>
      <dgm:spPr/>
    </dgm:pt>
    <dgm:pt modelId="{78F2403E-3AAA-4BFF-B725-0E0DA891EF15}" type="pres">
      <dgm:prSet presAssocID="{B66C9ACA-5E7A-463D-82B9-54413CBFA74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ext Menu"/>
        </a:ext>
      </dgm:extLst>
    </dgm:pt>
    <dgm:pt modelId="{41C4DD96-9A57-4BBF-9D8C-5C1E772183E1}" type="pres">
      <dgm:prSet presAssocID="{B66C9ACA-5E7A-463D-82B9-54413CBFA74B}" presName="spaceRect" presStyleCnt="0"/>
      <dgm:spPr/>
    </dgm:pt>
    <dgm:pt modelId="{0893AE88-669B-4095-8BB5-390CE83A91D6}" type="pres">
      <dgm:prSet presAssocID="{B66C9ACA-5E7A-463D-82B9-54413CBFA74B}" presName="textRect" presStyleLbl="revTx" presStyleIdx="0" presStyleCnt="3">
        <dgm:presLayoutVars>
          <dgm:chMax val="1"/>
          <dgm:chPref val="1"/>
        </dgm:presLayoutVars>
      </dgm:prSet>
      <dgm:spPr/>
    </dgm:pt>
    <dgm:pt modelId="{02C33611-0FF3-40D5-9FBE-1856779612F2}" type="pres">
      <dgm:prSet presAssocID="{7ADCC855-CBCD-4360-8991-4999DFDB67AC}" presName="sibTrans" presStyleCnt="0"/>
      <dgm:spPr/>
    </dgm:pt>
    <dgm:pt modelId="{68F0DE40-636D-4484-98A4-F7AA7212B6CC}" type="pres">
      <dgm:prSet presAssocID="{C070A232-EBF8-4CE1-9CEB-81FDFD0D4472}" presName="compNode" presStyleCnt="0"/>
      <dgm:spPr/>
    </dgm:pt>
    <dgm:pt modelId="{F2E08FD7-4AA8-448E-B2E1-ABB7213B33C2}" type="pres">
      <dgm:prSet presAssocID="{C070A232-EBF8-4CE1-9CEB-81FDFD0D4472}" presName="iconBgRect" presStyleLbl="bgShp" presStyleIdx="1" presStyleCnt="3"/>
      <dgm:spPr>
        <a:solidFill>
          <a:srgbClr val="002060"/>
        </a:solidFill>
      </dgm:spPr>
    </dgm:pt>
    <dgm:pt modelId="{CC60F2AA-3B6C-46F4-8E2B-6FE7A8743C8A}" type="pres">
      <dgm:prSet presAssocID="{C070A232-EBF8-4CE1-9CEB-81FDFD0D447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tate"/>
        </a:ext>
      </dgm:extLst>
    </dgm:pt>
    <dgm:pt modelId="{77DB9EC2-A2F5-432F-84B1-C11C6E943FEE}" type="pres">
      <dgm:prSet presAssocID="{C070A232-EBF8-4CE1-9CEB-81FDFD0D4472}" presName="spaceRect" presStyleCnt="0"/>
      <dgm:spPr/>
    </dgm:pt>
    <dgm:pt modelId="{DBBF4F51-658C-41D5-AED8-D21F9920DA73}" type="pres">
      <dgm:prSet presAssocID="{C070A232-EBF8-4CE1-9CEB-81FDFD0D4472}" presName="textRect" presStyleLbl="revTx" presStyleIdx="1" presStyleCnt="3">
        <dgm:presLayoutVars>
          <dgm:chMax val="1"/>
          <dgm:chPref val="1"/>
        </dgm:presLayoutVars>
      </dgm:prSet>
      <dgm:spPr/>
    </dgm:pt>
    <dgm:pt modelId="{FE050733-7BD9-420B-9C8F-3F3B3A138C8C}" type="pres">
      <dgm:prSet presAssocID="{A64D878D-605B-4535-8BCE-35A51B9AB1B6}" presName="sibTrans" presStyleCnt="0"/>
      <dgm:spPr/>
    </dgm:pt>
    <dgm:pt modelId="{F53BAB56-9FDB-49A5-9D17-734228A28270}" type="pres">
      <dgm:prSet presAssocID="{A1811B06-45FE-4A74-A26F-68EC1FD283EC}" presName="compNode" presStyleCnt="0"/>
      <dgm:spPr/>
    </dgm:pt>
    <dgm:pt modelId="{F2886E85-B806-466B-AB4F-B8CE796ED56B}" type="pres">
      <dgm:prSet presAssocID="{A1811B06-45FE-4A74-A26F-68EC1FD283EC}" presName="iconBgRect" presStyleLbl="bgShp" presStyleIdx="2" presStyleCnt="3"/>
      <dgm:spPr/>
    </dgm:pt>
    <dgm:pt modelId="{61B0E683-A534-4300-885D-429C3B8AACFC}" type="pres">
      <dgm:prSet presAssocID="{A1811B06-45FE-4A74-A26F-68EC1FD283E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Plan"/>
        </a:ext>
      </dgm:extLst>
    </dgm:pt>
    <dgm:pt modelId="{E3BE8586-D783-47FB-B125-FC8C3A69C65D}" type="pres">
      <dgm:prSet presAssocID="{A1811B06-45FE-4A74-A26F-68EC1FD283EC}" presName="spaceRect" presStyleCnt="0"/>
      <dgm:spPr/>
    </dgm:pt>
    <dgm:pt modelId="{77D536DE-F317-4151-9C38-404E18E3B785}" type="pres">
      <dgm:prSet presAssocID="{A1811B06-45FE-4A74-A26F-68EC1FD283EC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1827A17-8280-4D68-ADA6-4F9537B1D5D2}" type="presOf" srcId="{C070A232-EBF8-4CE1-9CEB-81FDFD0D4472}" destId="{DBBF4F51-658C-41D5-AED8-D21F9920DA73}" srcOrd="0" destOrd="0" presId="urn:microsoft.com/office/officeart/2018/5/layout/IconCircleLabelList"/>
    <dgm:cxn modelId="{B5A55928-D993-4A30-8F8D-5616C9CA3F6B}" srcId="{36789FF9-37F0-486D-BF27-FF75234E915E}" destId="{C070A232-EBF8-4CE1-9CEB-81FDFD0D4472}" srcOrd="1" destOrd="0" parTransId="{90C01491-F8B9-4FF8-95AA-AA37F9E95A78}" sibTransId="{A64D878D-605B-4535-8BCE-35A51B9AB1B6}"/>
    <dgm:cxn modelId="{35D6EF76-D227-4FE0-B548-755B29CE0EE1}" type="presOf" srcId="{A1811B06-45FE-4A74-A26F-68EC1FD283EC}" destId="{77D536DE-F317-4151-9C38-404E18E3B785}" srcOrd="0" destOrd="0" presId="urn:microsoft.com/office/officeart/2018/5/layout/IconCircleLabelList"/>
    <dgm:cxn modelId="{BC0A467A-9869-428B-82CE-5E26973348D9}" type="presOf" srcId="{36789FF9-37F0-486D-BF27-FF75234E915E}" destId="{B31E350C-07F8-4F96-9D42-0A7224F6A2C8}" srcOrd="0" destOrd="0" presId="urn:microsoft.com/office/officeart/2018/5/layout/IconCircleLabelList"/>
    <dgm:cxn modelId="{95ADB2A8-62C4-4C5E-9900-7FFF0FCADCDF}" srcId="{36789FF9-37F0-486D-BF27-FF75234E915E}" destId="{B66C9ACA-5E7A-463D-82B9-54413CBFA74B}" srcOrd="0" destOrd="0" parTransId="{AA523183-BD4B-46EF-B1C0-9490CA0AEC72}" sibTransId="{7ADCC855-CBCD-4360-8991-4999DFDB67AC}"/>
    <dgm:cxn modelId="{5E640AC8-52A6-4F4D-A15B-DE16D68590B3}" type="presOf" srcId="{B66C9ACA-5E7A-463D-82B9-54413CBFA74B}" destId="{0893AE88-669B-4095-8BB5-390CE83A91D6}" srcOrd="0" destOrd="0" presId="urn:microsoft.com/office/officeart/2018/5/layout/IconCircleLabelList"/>
    <dgm:cxn modelId="{238BCDCE-6BC4-489D-A02E-F1117F7CF4F9}" srcId="{36789FF9-37F0-486D-BF27-FF75234E915E}" destId="{A1811B06-45FE-4A74-A26F-68EC1FD283EC}" srcOrd="2" destOrd="0" parTransId="{7E278DFA-26F2-41D4-9FB4-6FC06E843851}" sibTransId="{09629A84-1498-41E2-8B36-0BE5CFAFD026}"/>
    <dgm:cxn modelId="{2FD38627-07DE-4631-AC90-07647930E7FC}" type="presParOf" srcId="{B31E350C-07F8-4F96-9D42-0A7224F6A2C8}" destId="{969964ED-E929-4627-B935-7B51EA2CB123}" srcOrd="0" destOrd="0" presId="urn:microsoft.com/office/officeart/2018/5/layout/IconCircleLabelList"/>
    <dgm:cxn modelId="{8D221501-8F22-4719-AA42-BC37A3E920A1}" type="presParOf" srcId="{969964ED-E929-4627-B935-7B51EA2CB123}" destId="{51D05101-FA24-4213-BFDB-6F7F9CD1FB0B}" srcOrd="0" destOrd="0" presId="urn:microsoft.com/office/officeart/2018/5/layout/IconCircleLabelList"/>
    <dgm:cxn modelId="{E8657AD5-2F3B-42F8-AA9E-B73511F26FCD}" type="presParOf" srcId="{969964ED-E929-4627-B935-7B51EA2CB123}" destId="{78F2403E-3AAA-4BFF-B725-0E0DA891EF15}" srcOrd="1" destOrd="0" presId="urn:microsoft.com/office/officeart/2018/5/layout/IconCircleLabelList"/>
    <dgm:cxn modelId="{48AE5BBA-4CAB-46E3-9D82-C7A73418C9D2}" type="presParOf" srcId="{969964ED-E929-4627-B935-7B51EA2CB123}" destId="{41C4DD96-9A57-4BBF-9D8C-5C1E772183E1}" srcOrd="2" destOrd="0" presId="urn:microsoft.com/office/officeart/2018/5/layout/IconCircleLabelList"/>
    <dgm:cxn modelId="{617E71FF-6051-4FCC-B8F6-7D290C393D46}" type="presParOf" srcId="{969964ED-E929-4627-B935-7B51EA2CB123}" destId="{0893AE88-669B-4095-8BB5-390CE83A91D6}" srcOrd="3" destOrd="0" presId="urn:microsoft.com/office/officeart/2018/5/layout/IconCircleLabelList"/>
    <dgm:cxn modelId="{2782C73B-4755-4678-A71F-77820FEFAA6F}" type="presParOf" srcId="{B31E350C-07F8-4F96-9D42-0A7224F6A2C8}" destId="{02C33611-0FF3-40D5-9FBE-1856779612F2}" srcOrd="1" destOrd="0" presId="urn:microsoft.com/office/officeart/2018/5/layout/IconCircleLabelList"/>
    <dgm:cxn modelId="{42025943-8779-4607-BFE8-D5D40DEC42CD}" type="presParOf" srcId="{B31E350C-07F8-4F96-9D42-0A7224F6A2C8}" destId="{68F0DE40-636D-4484-98A4-F7AA7212B6CC}" srcOrd="2" destOrd="0" presId="urn:microsoft.com/office/officeart/2018/5/layout/IconCircleLabelList"/>
    <dgm:cxn modelId="{844AA877-7748-4EAB-ABBC-B31B41FA1E88}" type="presParOf" srcId="{68F0DE40-636D-4484-98A4-F7AA7212B6CC}" destId="{F2E08FD7-4AA8-448E-B2E1-ABB7213B33C2}" srcOrd="0" destOrd="0" presId="urn:microsoft.com/office/officeart/2018/5/layout/IconCircleLabelList"/>
    <dgm:cxn modelId="{314C0570-D9AF-4EF8-B515-757DCC0F2316}" type="presParOf" srcId="{68F0DE40-636D-4484-98A4-F7AA7212B6CC}" destId="{CC60F2AA-3B6C-46F4-8E2B-6FE7A8743C8A}" srcOrd="1" destOrd="0" presId="urn:microsoft.com/office/officeart/2018/5/layout/IconCircleLabelList"/>
    <dgm:cxn modelId="{4C566842-38EA-40DF-A10A-DB024BEFD1A1}" type="presParOf" srcId="{68F0DE40-636D-4484-98A4-F7AA7212B6CC}" destId="{77DB9EC2-A2F5-432F-84B1-C11C6E943FEE}" srcOrd="2" destOrd="0" presId="urn:microsoft.com/office/officeart/2018/5/layout/IconCircleLabelList"/>
    <dgm:cxn modelId="{06DF8095-941C-43CC-82CD-E80B6FD3FEEB}" type="presParOf" srcId="{68F0DE40-636D-4484-98A4-F7AA7212B6CC}" destId="{DBBF4F51-658C-41D5-AED8-D21F9920DA73}" srcOrd="3" destOrd="0" presId="urn:microsoft.com/office/officeart/2018/5/layout/IconCircleLabelList"/>
    <dgm:cxn modelId="{781C795B-E0C2-4743-9D27-6C20D383E407}" type="presParOf" srcId="{B31E350C-07F8-4F96-9D42-0A7224F6A2C8}" destId="{FE050733-7BD9-420B-9C8F-3F3B3A138C8C}" srcOrd="3" destOrd="0" presId="urn:microsoft.com/office/officeart/2018/5/layout/IconCircleLabelList"/>
    <dgm:cxn modelId="{95E5A00F-B227-4DB2-86D9-74A45B4A70B9}" type="presParOf" srcId="{B31E350C-07F8-4F96-9D42-0A7224F6A2C8}" destId="{F53BAB56-9FDB-49A5-9D17-734228A28270}" srcOrd="4" destOrd="0" presId="urn:microsoft.com/office/officeart/2018/5/layout/IconCircleLabelList"/>
    <dgm:cxn modelId="{32442B0E-78BB-45CA-B8C4-F74193D57D1D}" type="presParOf" srcId="{F53BAB56-9FDB-49A5-9D17-734228A28270}" destId="{F2886E85-B806-466B-AB4F-B8CE796ED56B}" srcOrd="0" destOrd="0" presId="urn:microsoft.com/office/officeart/2018/5/layout/IconCircleLabelList"/>
    <dgm:cxn modelId="{E0525CA3-43D3-4C32-8BE0-E0CEA1D65F49}" type="presParOf" srcId="{F53BAB56-9FDB-49A5-9D17-734228A28270}" destId="{61B0E683-A534-4300-885D-429C3B8AACFC}" srcOrd="1" destOrd="0" presId="urn:microsoft.com/office/officeart/2018/5/layout/IconCircleLabelList"/>
    <dgm:cxn modelId="{D7F0C15E-D389-4B7B-958B-D35F99BF2FF9}" type="presParOf" srcId="{F53BAB56-9FDB-49A5-9D17-734228A28270}" destId="{E3BE8586-D783-47FB-B125-FC8C3A69C65D}" srcOrd="2" destOrd="0" presId="urn:microsoft.com/office/officeart/2018/5/layout/IconCircleLabelList"/>
    <dgm:cxn modelId="{10276B28-CD8A-40AC-9470-6346C41486F1}" type="presParOf" srcId="{F53BAB56-9FDB-49A5-9D17-734228A28270}" destId="{77D536DE-F317-4151-9C38-404E18E3B78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15990E-66B8-4F23-A1BE-C2F04343BCE7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55FCD52-8082-4241-B1EE-9A6F05BDB3D5}">
      <dgm:prSet phldrT="[Text]" phldr="0"/>
      <dgm:spPr/>
      <dgm:t>
        <a:bodyPr/>
        <a:lstStyle/>
        <a:p>
          <a:pPr>
            <a:buNone/>
          </a:pPr>
          <a:r>
            <a:rPr lang="fr-FR" noProof="0" dirty="0">
              <a:latin typeface="+mn-lt"/>
            </a:rPr>
            <a:t>4. Superviser le CGS de manière indépendante et efficace.</a:t>
          </a:r>
        </a:p>
      </dgm:t>
    </dgm:pt>
    <dgm:pt modelId="{BC9B7998-2ACF-41A6-A63D-4C626094AB7B}" type="parTrans" cxnId="{EF1C9587-E547-4604-8CFA-A432768E8B65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FCACCBC5-684A-4A26-B237-40F73E0A6389}" type="sibTrans" cxnId="{EF1C9587-E547-4604-8CFA-A432768E8B65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E76D695E-87D8-409A-88BE-263C922ECFFB}">
      <dgm:prSet phldrT="[Text]" phldr="0"/>
      <dgm:spPr/>
      <dgm:t>
        <a:bodyPr/>
        <a:lstStyle/>
        <a:p>
          <a:pPr rtl="0"/>
          <a:r>
            <a:rPr lang="fr-FR" noProof="0" dirty="0">
              <a:latin typeface="+mn-lt"/>
            </a:rPr>
            <a:t>GOUVERNANCE D'ENTREPRISE ET GESTION DES RISQUES</a:t>
          </a:r>
        </a:p>
      </dgm:t>
    </dgm:pt>
    <dgm:pt modelId="{CEB79910-345B-471E-B555-B5A26D0503D2}" type="parTrans" cxnId="{37F41C11-2429-4AC2-B957-678C222199A4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B230FCE9-11DB-4F4B-9466-8102CDE2F256}" type="sibTrans" cxnId="{37F41C11-2429-4AC2-B957-678C222199A4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FF0738C8-C413-4E71-99C7-88CC26F7BE07}">
      <dgm:prSet phldr="0"/>
      <dgm:spPr/>
      <dgm:t>
        <a:bodyPr/>
        <a:lstStyle/>
        <a:p>
          <a:pPr rtl="0"/>
          <a:r>
            <a:rPr lang="fr-FR" noProof="0" dirty="0">
              <a:latin typeface="+mn-lt"/>
            </a:rPr>
            <a:t>CADRE RÉGLEMENTAIRE ET JURIDIQUE</a:t>
          </a:r>
        </a:p>
      </dgm:t>
    </dgm:pt>
    <dgm:pt modelId="{68A36E31-7107-4E74-966C-FA2FA48EEB7D}" type="parTrans" cxnId="{C2E70804-392C-4839-9928-ABEA567271D3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5ADD1FF7-11A7-4A58-A844-F20AD97AAD4B}" type="sibTrans" cxnId="{C2E70804-392C-4839-9928-ABEA567271D3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C6698E4B-F22E-4405-B7C3-B69275A98FFB}">
      <dgm:prSet phldr="0"/>
      <dgm:spPr/>
      <dgm:t>
        <a:bodyPr/>
        <a:lstStyle/>
        <a:p>
          <a:pPr>
            <a:buNone/>
          </a:pPr>
          <a:r>
            <a:rPr lang="fr-FR" noProof="0" dirty="0">
              <a:latin typeface="+mn-lt"/>
            </a:rPr>
            <a:t>2. Fournir un financement adéquat et assurer la transparence des sources.</a:t>
          </a:r>
        </a:p>
      </dgm:t>
    </dgm:pt>
    <dgm:pt modelId="{6B8B0F04-6B13-4A3E-81C5-82CB0CBE9FB7}" type="parTrans" cxnId="{196A3CE0-9BB3-4754-97C0-FF298BFF8F67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5C801FD6-B369-49D5-86A6-F37B0348CE36}" type="sibTrans" cxnId="{196A3CE0-9BB3-4754-97C0-FF298BFF8F67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AEFCDFF1-3102-45E6-9DB7-5240D533135F}">
      <dgm:prSet phldr="0"/>
      <dgm:spPr/>
      <dgm:t>
        <a:bodyPr/>
        <a:lstStyle/>
        <a:p>
          <a:pPr>
            <a:buNone/>
          </a:pPr>
          <a:r>
            <a:rPr lang="fr-FR" noProof="0" dirty="0">
              <a:latin typeface="+mn-lt"/>
            </a:rPr>
            <a:t>3. Promouvoir la propriété mixte et traiter équitablement les actionnaires minoritaires.</a:t>
          </a:r>
        </a:p>
      </dgm:t>
    </dgm:pt>
    <dgm:pt modelId="{2839B96B-1D4E-4CE6-BBA8-45FD6AC7ACC0}" type="parTrans" cxnId="{5A439ED6-80DC-4FA0-BF24-CEE4A8317FD7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D7C27D51-4599-4327-87A2-40D34EEF6CBF}" type="sibTrans" cxnId="{5A439ED6-80DC-4FA0-BF24-CEE4A8317FD7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E15F2102-09CD-4884-8AAC-880FB1A916D8}">
      <dgm:prSet phldr="0"/>
      <dgm:spPr/>
      <dgm:t>
        <a:bodyPr/>
        <a:lstStyle/>
        <a:p>
          <a:pPr rtl="0">
            <a:buNone/>
          </a:pPr>
          <a:r>
            <a:rPr lang="fr-FR" noProof="0" dirty="0">
              <a:latin typeface="+mn-lt"/>
            </a:rPr>
            <a:t>1. Établir la CGS comme une entité juridique indépendante.</a:t>
          </a:r>
        </a:p>
      </dgm:t>
    </dgm:pt>
    <dgm:pt modelId="{FA91E553-25F1-4B25-AB15-8FCD8246FFA5}" type="parTrans" cxnId="{D649A32D-1E2C-4A27-8CD4-C93B89EA6091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C7D5169E-627E-4089-B0FE-F493BAFC07C1}" type="sibTrans" cxnId="{D649A32D-1E2C-4A27-8CD4-C93B89EA6091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3E51630E-5642-4800-A82F-BF42B338414C}">
      <dgm:prSet phldr="0"/>
      <dgm:spPr/>
      <dgm:t>
        <a:bodyPr/>
        <a:lstStyle/>
        <a:p>
          <a:pPr rtl="0">
            <a:buNone/>
          </a:pPr>
          <a:r>
            <a:rPr lang="fr-FR" noProof="0" dirty="0">
              <a:latin typeface="+mn-lt"/>
            </a:rPr>
            <a:t>5. Définir clairement le mandat de la CGS.</a:t>
          </a:r>
        </a:p>
      </dgm:t>
    </dgm:pt>
    <dgm:pt modelId="{845F8303-8213-4FDC-8942-049952DED6BC}" type="parTrans" cxnId="{01E74039-2657-42B4-ACBA-3F34E96ACBD7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B1801C7E-88D4-44C6-A334-F85B1734B25A}" type="sibTrans" cxnId="{01E74039-2657-42B4-ACBA-3F34E96ACBD7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AE36F657-45C6-4470-9988-C76DE69F7A08}">
      <dgm:prSet phldr="0"/>
      <dgm:spPr/>
      <dgm:t>
        <a:bodyPr/>
        <a:lstStyle/>
        <a:p>
          <a:pPr rtl="0">
            <a:buNone/>
          </a:pPr>
          <a:r>
            <a:rPr lang="fr-FR" noProof="0" dirty="0">
              <a:latin typeface="+mn-lt"/>
            </a:rPr>
            <a:t>6. Mettre en place une structure de gouvernance d'entreprise solide avec un conseil d'administration indépendant.</a:t>
          </a:r>
        </a:p>
      </dgm:t>
    </dgm:pt>
    <dgm:pt modelId="{08268F16-368D-459F-8ADC-B89AD40367DB}" type="parTrans" cxnId="{9E37A47C-6F56-413A-B806-63789A08CFE4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B4F97EB4-0580-40F3-86A0-692F4F04F10B}" type="sibTrans" cxnId="{9E37A47C-6F56-413A-B806-63789A08CFE4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50F0DADF-D6C6-4332-8608-B09651617628}">
      <dgm:prSet phldr="0"/>
      <dgm:spPr/>
      <dgm:t>
        <a:bodyPr/>
        <a:lstStyle/>
        <a:p>
          <a:pPr rtl="0">
            <a:buNone/>
          </a:pPr>
          <a:r>
            <a:rPr lang="fr-FR" noProof="0" dirty="0">
              <a:latin typeface="+mn-lt"/>
            </a:rPr>
            <a:t>7. Concevoir un cadre de contrôle interne solide pour préserver l'intégrité opérationnelle.</a:t>
          </a:r>
        </a:p>
      </dgm:t>
    </dgm:pt>
    <dgm:pt modelId="{12DE4F4A-A0EE-45DE-88A7-E71C21DFE67F}" type="parTrans" cxnId="{7767BBC6-68C6-4CD7-8E79-7A372E2D3808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1BD796F5-8BBE-4AD2-A2D6-8B06634B69E4}" type="sibTrans" cxnId="{7767BBC6-68C6-4CD7-8E79-7A372E2D3808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5751CCD3-FDFE-4903-95F0-80D6B6FE8FF7}">
      <dgm:prSet phldr="0"/>
      <dgm:spPr/>
      <dgm:t>
        <a:bodyPr/>
        <a:lstStyle/>
        <a:p>
          <a:pPr rtl="0">
            <a:buNone/>
          </a:pPr>
          <a:r>
            <a:rPr lang="fr-FR" noProof="0" dirty="0">
              <a:latin typeface="+mn-lt"/>
            </a:rPr>
            <a:t>8. Adopter un cadre de gestion des risques d'entreprise efficace et complet.</a:t>
          </a:r>
        </a:p>
      </dgm:t>
    </dgm:pt>
    <dgm:pt modelId="{2B1316D4-4C27-489B-ADF2-9B968D362438}" type="parTrans" cxnId="{57E653CA-2A6B-4329-89D6-4C1056AC66FD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CEF4B860-4E36-4940-A8F2-DCB5D9DF5DCB}" type="sibTrans" cxnId="{57E653CA-2A6B-4329-89D6-4C1056AC66FD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E66F3F74-0F96-4288-A9BF-BDB05AA34C34}">
      <dgm:prSet phldr="0"/>
      <dgm:spPr/>
      <dgm:t>
        <a:bodyPr/>
        <a:lstStyle/>
        <a:p>
          <a:pPr rtl="0"/>
          <a:r>
            <a:rPr lang="fr-FR" noProof="0" dirty="0">
              <a:latin typeface="+mn-lt"/>
            </a:rPr>
            <a:t>CADRE OPERATIONNEL</a:t>
          </a:r>
        </a:p>
      </dgm:t>
    </dgm:pt>
    <dgm:pt modelId="{33EBF3B7-B9F4-4E82-B8E4-9914F662E041}" type="parTrans" cxnId="{6379A076-0F7F-40E2-9F1E-C7C49367A357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7800CF94-03DB-4C2F-9901-48E54AC9CD71}" type="sibTrans" cxnId="{6379A076-0F7F-40E2-9F1E-C7C49367A357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7A06377A-CFA3-4F2E-9659-6056D1D2D845}">
      <dgm:prSet phldr="0"/>
      <dgm:spPr/>
      <dgm:t>
        <a:bodyPr/>
        <a:lstStyle/>
        <a:p>
          <a:pPr algn="l" rtl="0">
            <a:buNone/>
          </a:pPr>
          <a:r>
            <a:rPr lang="fr-FR" noProof="0" dirty="0">
              <a:latin typeface="+mn-lt"/>
            </a:rPr>
            <a:t>9. Définir clairement les critères d'éligibilité et de qualification des PME, des prêteurs et des instruments de crédit.</a:t>
          </a:r>
        </a:p>
      </dgm:t>
    </dgm:pt>
    <dgm:pt modelId="{34374E5D-7F14-4A8F-9A21-9ED317FEC48D}" type="parTrans" cxnId="{D82E054A-792B-4876-8D59-F285BB9BF19B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A93DDEB9-12E9-49C0-AE45-88E10780EC15}" type="sibTrans" cxnId="{D82E054A-792B-4876-8D59-F285BB9BF19B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1D69AB8D-9D3D-46D5-B6FC-0A65EE8461A2}">
      <dgm:prSet phldr="0"/>
      <dgm:spPr/>
      <dgm:t>
        <a:bodyPr/>
        <a:lstStyle/>
        <a:p>
          <a:pPr algn="l" rtl="0">
            <a:buNone/>
          </a:pPr>
          <a:r>
            <a:rPr lang="fr-FR" noProof="0" dirty="0">
              <a:latin typeface="+mn-lt"/>
            </a:rPr>
            <a:t>10. S'assurer que l'approche adoptée pour fournir la garantie équilibre la pénétration, l'</a:t>
          </a:r>
          <a:r>
            <a:rPr lang="fr-FR" noProof="0" dirty="0" err="1">
              <a:latin typeface="+mn-lt"/>
            </a:rPr>
            <a:t>additionnalité</a:t>
          </a:r>
          <a:r>
            <a:rPr lang="fr-FR" noProof="0" dirty="0">
              <a:latin typeface="+mn-lt"/>
            </a:rPr>
            <a:t> et la viabilité financière.</a:t>
          </a:r>
        </a:p>
      </dgm:t>
    </dgm:pt>
    <dgm:pt modelId="{FFC3BDF4-BA9E-41E4-B436-B767DA49BD4E}" type="parTrans" cxnId="{F2218C9E-6D48-4A8E-AE79-EB1374925D7E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5A71C403-2059-4D49-BEB3-3C28FF9E7223}" type="sibTrans" cxnId="{F2218C9E-6D48-4A8E-AE79-EB1374925D7E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F1B99632-FCFB-4F5D-9A5D-25D7D7348E2C}">
      <dgm:prSet phldr="0"/>
      <dgm:spPr/>
      <dgm:t>
        <a:bodyPr/>
        <a:lstStyle/>
        <a:p>
          <a:pPr algn="l" rtl="0">
            <a:buNone/>
          </a:pPr>
          <a:r>
            <a:rPr lang="fr-FR" noProof="0" dirty="0">
              <a:latin typeface="+mn-lt"/>
            </a:rPr>
            <a:t>11. Émettre des garanties partielles conformes à la réglementation prudentielle et fournir un allègement du capital aux prêteurs.</a:t>
          </a:r>
        </a:p>
      </dgm:t>
    </dgm:pt>
    <dgm:pt modelId="{9DE4C9F5-5B67-4FE1-B397-D9F065FD1818}" type="parTrans" cxnId="{65794816-7D4F-41FD-9369-816F6DE06712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380CDEC6-3625-41BB-BD68-C501AFA3B90D}" type="sibTrans" cxnId="{65794816-7D4F-41FD-9369-816F6DE06712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D348350B-15AF-4BE5-B7A1-740966CC79B4}">
      <dgm:prSet phldr="0"/>
      <dgm:spPr/>
      <dgm:t>
        <a:bodyPr/>
        <a:lstStyle/>
        <a:p>
          <a:pPr algn="l">
            <a:buNone/>
          </a:pPr>
          <a:r>
            <a:rPr lang="fr-FR" noProof="0" dirty="0">
              <a:latin typeface="+mn-lt"/>
            </a:rPr>
            <a:t>12. Définir une politique de tarification transparente et cohérente fondée sur le risque.</a:t>
          </a:r>
        </a:p>
      </dgm:t>
    </dgm:pt>
    <dgm:pt modelId="{B4F3D1C3-F21C-4020-811E-98DDDD9AB739}" type="parTrans" cxnId="{F6A7430E-417F-411C-BD44-74783EC51D17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5B3A21F6-F7D7-4538-AF36-8FE9D6B00B34}" type="sibTrans" cxnId="{F6A7430E-417F-411C-BD44-74783EC51D17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D6191EE2-D0E8-427A-8A2A-A91C68E15D76}">
      <dgm:prSet phldr="0"/>
      <dgm:spPr/>
      <dgm:t>
        <a:bodyPr/>
        <a:lstStyle/>
        <a:p>
          <a:pPr algn="l" rtl="0">
            <a:buNone/>
          </a:pPr>
          <a:r>
            <a:rPr lang="fr-FR" noProof="0" dirty="0">
              <a:latin typeface="+mn-lt"/>
            </a:rPr>
            <a:t>13. Concevoir un processus de gestion des sinistres efficace, clairement documenté et transparent . </a:t>
          </a:r>
        </a:p>
      </dgm:t>
    </dgm:pt>
    <dgm:pt modelId="{596D5806-3E6D-49F2-B3A7-1D07FC67A12F}" type="parTrans" cxnId="{11E7A700-D2F0-4710-B4C9-9BDE0E3A0BEA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6757E091-2558-4A67-A7C5-487BB9B2F1F0}" type="sibTrans" cxnId="{11E7A700-D2F0-4710-B4C9-9BDE0E3A0BEA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0941F0CB-A3A2-419D-B6CB-27799C3D7392}">
      <dgm:prSet phldr="0"/>
      <dgm:spPr/>
      <dgm:t>
        <a:bodyPr/>
        <a:lstStyle/>
        <a:p>
          <a:pPr algn="l" rtl="0"/>
          <a:r>
            <a:rPr lang="fr-FR" noProof="0" dirty="0">
              <a:latin typeface="+mn-lt"/>
            </a:rPr>
            <a:t>EVALUATION ET SUIVI</a:t>
          </a:r>
        </a:p>
      </dgm:t>
    </dgm:pt>
    <dgm:pt modelId="{1FF7AB80-E044-4997-BBDE-D5A4BBB59024}" type="parTrans" cxnId="{B99BA28C-E0FC-473D-B0BD-A2E7AD571520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89DF9DD6-EF78-4AAF-BAD9-A00AC10575AE}" type="sibTrans" cxnId="{B99BA28C-E0FC-473D-B0BD-A2E7AD571520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91940C54-7592-453D-9D73-A25E8480C506}">
      <dgm:prSet phldr="0"/>
      <dgm:spPr/>
      <dgm:t>
        <a:bodyPr/>
        <a:lstStyle/>
        <a:p>
          <a:pPr algn="l" rtl="0">
            <a:buNone/>
          </a:pPr>
          <a:r>
            <a:rPr lang="fr-FR" noProof="0" dirty="0">
              <a:latin typeface="+mn-lt"/>
            </a:rPr>
            <a:t>16. Évaluer systématiquement la performance de la CGS et publier les résultats. </a:t>
          </a:r>
        </a:p>
      </dgm:t>
    </dgm:pt>
    <dgm:pt modelId="{09D1D185-81D9-4494-830B-B38CB67EEF4E}" type="parTrans" cxnId="{3D4385F2-F177-439B-977B-3D55542C7AD9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27A0CAFD-E32D-4963-9B7A-C0CC8EF1BE84}" type="sibTrans" cxnId="{3D4385F2-F177-439B-977B-3D55542C7AD9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8E64EFCA-20E5-4782-A940-10803ACEAB88}">
      <dgm:prSet phldr="0"/>
      <dgm:spPr/>
      <dgm:t>
        <a:bodyPr/>
        <a:lstStyle/>
        <a:p>
          <a:pPr algn="l" rtl="0">
            <a:buNone/>
          </a:pPr>
          <a:r>
            <a:rPr lang="fr-FR" noProof="0" dirty="0">
              <a:latin typeface="+mn-lt"/>
            </a:rPr>
            <a:t>14. Fixer des exigences rigoureuses en matière de rapports financiers et audit externe des états financiers.</a:t>
          </a:r>
        </a:p>
      </dgm:t>
    </dgm:pt>
    <dgm:pt modelId="{8817FA8B-4DF5-4756-A575-12F9866E2785}" type="parTrans" cxnId="{8BAD80BD-A169-419A-AD18-09DDEF4C4D55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B73F0F0B-0D60-4363-81B9-12245168AA3C}" type="sibTrans" cxnId="{8BAD80BD-A169-419A-AD18-09DDEF4C4D55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A9FCF3A8-19DE-414F-9E69-94C037D5BADB}">
      <dgm:prSet phldr="0"/>
      <dgm:spPr/>
      <dgm:t>
        <a:bodyPr/>
        <a:lstStyle/>
        <a:p>
          <a:pPr algn="l">
            <a:buNone/>
          </a:pPr>
          <a:r>
            <a:rPr lang="fr-FR" noProof="0" dirty="0">
              <a:latin typeface="+mn-lt"/>
            </a:rPr>
            <a:t>15. Publier périodiquement des informations non financières.</a:t>
          </a:r>
        </a:p>
      </dgm:t>
    </dgm:pt>
    <dgm:pt modelId="{0CF2002D-A6B2-4A97-9305-6074175722BC}" type="parTrans" cxnId="{BBDC592D-5BAC-43D0-A304-389D9D0CBE97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EC1F900E-4D41-4E0C-AFAE-911F7D7DA3F2}" type="sibTrans" cxnId="{BBDC592D-5BAC-43D0-A304-389D9D0CBE97}">
      <dgm:prSet/>
      <dgm:spPr/>
      <dgm:t>
        <a:bodyPr/>
        <a:lstStyle/>
        <a:p>
          <a:endParaRPr lang="fr-FR" noProof="0" dirty="0">
            <a:latin typeface="+mn-lt"/>
          </a:endParaRPr>
        </a:p>
      </dgm:t>
    </dgm:pt>
    <dgm:pt modelId="{BCDC84BA-B20E-46FF-8857-ECF557B83C74}" type="pres">
      <dgm:prSet presAssocID="{0915990E-66B8-4F23-A1BE-C2F04343BCE7}" presName="linear" presStyleCnt="0">
        <dgm:presLayoutVars>
          <dgm:dir/>
          <dgm:animLvl val="lvl"/>
          <dgm:resizeHandles val="exact"/>
        </dgm:presLayoutVars>
      </dgm:prSet>
      <dgm:spPr/>
    </dgm:pt>
    <dgm:pt modelId="{8281BB5C-415F-4154-B929-1533529262DC}" type="pres">
      <dgm:prSet presAssocID="{FF0738C8-C413-4E71-99C7-88CC26F7BE07}" presName="parentLin" presStyleCnt="0"/>
      <dgm:spPr/>
    </dgm:pt>
    <dgm:pt modelId="{B62EACAE-EA22-421B-9BF6-4C72A4E8827C}" type="pres">
      <dgm:prSet presAssocID="{FF0738C8-C413-4E71-99C7-88CC26F7BE07}" presName="parentLeftMargin" presStyleLbl="node1" presStyleIdx="0" presStyleCnt="4"/>
      <dgm:spPr/>
    </dgm:pt>
    <dgm:pt modelId="{096E3CD7-5D6E-47A9-A382-CF1C0975D689}" type="pres">
      <dgm:prSet presAssocID="{FF0738C8-C413-4E71-99C7-88CC26F7BE0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591205C-6362-44CF-B051-1CFFDD18EDBE}" type="pres">
      <dgm:prSet presAssocID="{FF0738C8-C413-4E71-99C7-88CC26F7BE07}" presName="negativeSpace" presStyleCnt="0"/>
      <dgm:spPr/>
    </dgm:pt>
    <dgm:pt modelId="{C56EE617-C162-4679-9A34-0079EB4D0499}" type="pres">
      <dgm:prSet presAssocID="{FF0738C8-C413-4E71-99C7-88CC26F7BE07}" presName="childText" presStyleLbl="conFgAcc1" presStyleIdx="0" presStyleCnt="4">
        <dgm:presLayoutVars>
          <dgm:bulletEnabled val="1"/>
        </dgm:presLayoutVars>
      </dgm:prSet>
      <dgm:spPr/>
    </dgm:pt>
    <dgm:pt modelId="{0E1F4107-9A26-414B-AAC9-C7755F5F7EBE}" type="pres">
      <dgm:prSet presAssocID="{5ADD1FF7-11A7-4A58-A844-F20AD97AAD4B}" presName="spaceBetweenRectangles" presStyleCnt="0"/>
      <dgm:spPr/>
    </dgm:pt>
    <dgm:pt modelId="{51AD134E-FA32-4065-A061-714879949761}" type="pres">
      <dgm:prSet presAssocID="{E76D695E-87D8-409A-88BE-263C922ECFFB}" presName="parentLin" presStyleCnt="0"/>
      <dgm:spPr/>
    </dgm:pt>
    <dgm:pt modelId="{CBB872C7-604A-4292-B834-E92CC6E76776}" type="pres">
      <dgm:prSet presAssocID="{E76D695E-87D8-409A-88BE-263C922ECFFB}" presName="parentLeftMargin" presStyleLbl="node1" presStyleIdx="0" presStyleCnt="4"/>
      <dgm:spPr/>
    </dgm:pt>
    <dgm:pt modelId="{C670CF01-18D5-4F22-99BE-090267EDF7F0}" type="pres">
      <dgm:prSet presAssocID="{E76D695E-87D8-409A-88BE-263C922ECFF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92BA306-84E9-414D-A5D2-C867EADECB8E}" type="pres">
      <dgm:prSet presAssocID="{E76D695E-87D8-409A-88BE-263C922ECFFB}" presName="negativeSpace" presStyleCnt="0"/>
      <dgm:spPr/>
    </dgm:pt>
    <dgm:pt modelId="{9AC60E4C-1ECD-42C2-8A4C-315D33633A5E}" type="pres">
      <dgm:prSet presAssocID="{E76D695E-87D8-409A-88BE-263C922ECFFB}" presName="childText" presStyleLbl="conFgAcc1" presStyleIdx="1" presStyleCnt="4">
        <dgm:presLayoutVars>
          <dgm:bulletEnabled val="1"/>
        </dgm:presLayoutVars>
      </dgm:prSet>
      <dgm:spPr/>
    </dgm:pt>
    <dgm:pt modelId="{2C438262-DCBE-4972-8E7A-2FCF5BA8E508}" type="pres">
      <dgm:prSet presAssocID="{B230FCE9-11DB-4F4B-9466-8102CDE2F256}" presName="spaceBetweenRectangles" presStyleCnt="0"/>
      <dgm:spPr/>
    </dgm:pt>
    <dgm:pt modelId="{BE0419BF-410F-4693-8155-C2F291A38C89}" type="pres">
      <dgm:prSet presAssocID="{E66F3F74-0F96-4288-A9BF-BDB05AA34C34}" presName="parentLin" presStyleCnt="0"/>
      <dgm:spPr/>
    </dgm:pt>
    <dgm:pt modelId="{9F9B0D3A-74F8-4FBA-8F70-4030A7810732}" type="pres">
      <dgm:prSet presAssocID="{E66F3F74-0F96-4288-A9BF-BDB05AA34C34}" presName="parentLeftMargin" presStyleLbl="node1" presStyleIdx="1" presStyleCnt="4"/>
      <dgm:spPr/>
    </dgm:pt>
    <dgm:pt modelId="{3CCD126B-D71C-4547-B0E5-162104DA9520}" type="pres">
      <dgm:prSet presAssocID="{E66F3F74-0F96-4288-A9BF-BDB05AA34C3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D16D321-B70F-4273-8A70-EAE30BFFEE34}" type="pres">
      <dgm:prSet presAssocID="{E66F3F74-0F96-4288-A9BF-BDB05AA34C34}" presName="negativeSpace" presStyleCnt="0"/>
      <dgm:spPr/>
    </dgm:pt>
    <dgm:pt modelId="{76E9C713-A641-4ABC-AEFB-4AA5C76B378E}" type="pres">
      <dgm:prSet presAssocID="{E66F3F74-0F96-4288-A9BF-BDB05AA34C34}" presName="childText" presStyleLbl="conFgAcc1" presStyleIdx="2" presStyleCnt="4">
        <dgm:presLayoutVars>
          <dgm:bulletEnabled val="1"/>
        </dgm:presLayoutVars>
      </dgm:prSet>
      <dgm:spPr/>
    </dgm:pt>
    <dgm:pt modelId="{69E4C59D-02CD-4CDA-86C0-B489C1C340EE}" type="pres">
      <dgm:prSet presAssocID="{7800CF94-03DB-4C2F-9901-48E54AC9CD71}" presName="spaceBetweenRectangles" presStyleCnt="0"/>
      <dgm:spPr/>
    </dgm:pt>
    <dgm:pt modelId="{DD3A638D-364B-425A-B280-D64001A5306D}" type="pres">
      <dgm:prSet presAssocID="{0941F0CB-A3A2-419D-B6CB-27799C3D7392}" presName="parentLin" presStyleCnt="0"/>
      <dgm:spPr/>
    </dgm:pt>
    <dgm:pt modelId="{D8EE02E9-E2FA-4696-9D96-8C886782153D}" type="pres">
      <dgm:prSet presAssocID="{0941F0CB-A3A2-419D-B6CB-27799C3D7392}" presName="parentLeftMargin" presStyleLbl="node1" presStyleIdx="2" presStyleCnt="4"/>
      <dgm:spPr/>
    </dgm:pt>
    <dgm:pt modelId="{5948EE02-BC62-4709-9C40-7B28293C7557}" type="pres">
      <dgm:prSet presAssocID="{0941F0CB-A3A2-419D-B6CB-27799C3D7392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086697E1-0C4D-4E82-A54D-7FB12CF1F545}" type="pres">
      <dgm:prSet presAssocID="{0941F0CB-A3A2-419D-B6CB-27799C3D7392}" presName="negativeSpace" presStyleCnt="0"/>
      <dgm:spPr/>
    </dgm:pt>
    <dgm:pt modelId="{8BE83075-EA2B-4C68-9243-D2F2D13B6FCF}" type="pres">
      <dgm:prSet presAssocID="{0941F0CB-A3A2-419D-B6CB-27799C3D739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1E7A700-D2F0-4710-B4C9-9BDE0E3A0BEA}" srcId="{E66F3F74-0F96-4288-A9BF-BDB05AA34C34}" destId="{D6191EE2-D0E8-427A-8A2A-A91C68E15D76}" srcOrd="4" destOrd="0" parTransId="{596D5806-3E6D-49F2-B3A7-1D07FC67A12F}" sibTransId="{6757E091-2558-4A67-A7C5-487BB9B2F1F0}"/>
    <dgm:cxn modelId="{C2E70804-392C-4839-9928-ABEA567271D3}" srcId="{0915990E-66B8-4F23-A1BE-C2F04343BCE7}" destId="{FF0738C8-C413-4E71-99C7-88CC26F7BE07}" srcOrd="0" destOrd="0" parTransId="{68A36E31-7107-4E74-966C-FA2FA48EEB7D}" sibTransId="{5ADD1FF7-11A7-4A58-A844-F20AD97AAD4B}"/>
    <dgm:cxn modelId="{F6A7430E-417F-411C-BD44-74783EC51D17}" srcId="{E66F3F74-0F96-4288-A9BF-BDB05AA34C34}" destId="{D348350B-15AF-4BE5-B7A1-740966CC79B4}" srcOrd="3" destOrd="0" parTransId="{B4F3D1C3-F21C-4020-811E-98DDDD9AB739}" sibTransId="{5B3A21F6-F7D7-4538-AF36-8FE9D6B00B34}"/>
    <dgm:cxn modelId="{37F41C11-2429-4AC2-B957-678C222199A4}" srcId="{0915990E-66B8-4F23-A1BE-C2F04343BCE7}" destId="{E76D695E-87D8-409A-88BE-263C922ECFFB}" srcOrd="1" destOrd="0" parTransId="{CEB79910-345B-471E-B555-B5A26D0503D2}" sibTransId="{B230FCE9-11DB-4F4B-9466-8102CDE2F256}"/>
    <dgm:cxn modelId="{65794816-7D4F-41FD-9369-816F6DE06712}" srcId="{E66F3F74-0F96-4288-A9BF-BDB05AA34C34}" destId="{F1B99632-FCFB-4F5D-9A5D-25D7D7348E2C}" srcOrd="2" destOrd="0" parTransId="{9DE4C9F5-5B67-4FE1-B397-D9F065FD1818}" sibTransId="{380CDEC6-3625-41BB-BD68-C501AFA3B90D}"/>
    <dgm:cxn modelId="{374A7C1C-7343-4A3C-98CD-27730F6C01E2}" type="presOf" srcId="{D348350B-15AF-4BE5-B7A1-740966CC79B4}" destId="{76E9C713-A641-4ABC-AEFB-4AA5C76B378E}" srcOrd="0" destOrd="3" presId="urn:microsoft.com/office/officeart/2005/8/layout/list1"/>
    <dgm:cxn modelId="{E08A342C-C81E-49B5-8E67-BE15DB2F2803}" type="presOf" srcId="{E76D695E-87D8-409A-88BE-263C922ECFFB}" destId="{CBB872C7-604A-4292-B834-E92CC6E76776}" srcOrd="0" destOrd="0" presId="urn:microsoft.com/office/officeart/2005/8/layout/list1"/>
    <dgm:cxn modelId="{BBDC592D-5BAC-43D0-A304-389D9D0CBE97}" srcId="{0941F0CB-A3A2-419D-B6CB-27799C3D7392}" destId="{A9FCF3A8-19DE-414F-9E69-94C037D5BADB}" srcOrd="1" destOrd="0" parTransId="{0CF2002D-A6B2-4A97-9305-6074175722BC}" sibTransId="{EC1F900E-4D41-4E0C-AFAE-911F7D7DA3F2}"/>
    <dgm:cxn modelId="{D649A32D-1E2C-4A27-8CD4-C93B89EA6091}" srcId="{FF0738C8-C413-4E71-99C7-88CC26F7BE07}" destId="{E15F2102-09CD-4884-8AAC-880FB1A916D8}" srcOrd="0" destOrd="0" parTransId="{FA91E553-25F1-4B25-AB15-8FCD8246FFA5}" sibTransId="{C7D5169E-627E-4089-B0FE-F493BAFC07C1}"/>
    <dgm:cxn modelId="{8F9D0D31-F5E8-4447-8B3F-C5DC88B943A0}" type="presOf" srcId="{3E51630E-5642-4800-A82F-BF42B338414C}" destId="{9AC60E4C-1ECD-42C2-8A4C-315D33633A5E}" srcOrd="0" destOrd="0" presId="urn:microsoft.com/office/officeart/2005/8/layout/list1"/>
    <dgm:cxn modelId="{01E74039-2657-42B4-ACBA-3F34E96ACBD7}" srcId="{E76D695E-87D8-409A-88BE-263C922ECFFB}" destId="{3E51630E-5642-4800-A82F-BF42B338414C}" srcOrd="0" destOrd="0" parTransId="{845F8303-8213-4FDC-8942-049952DED6BC}" sibTransId="{B1801C7E-88D4-44C6-A334-F85B1734B25A}"/>
    <dgm:cxn modelId="{D275833C-F33C-4BCC-9B54-9DA531C48735}" type="presOf" srcId="{C6698E4B-F22E-4405-B7C3-B69275A98FFB}" destId="{C56EE617-C162-4679-9A34-0079EB4D0499}" srcOrd="0" destOrd="1" presId="urn:microsoft.com/office/officeart/2005/8/layout/list1"/>
    <dgm:cxn modelId="{CF85B041-0ECB-43E9-A046-86D3E29F4690}" type="presOf" srcId="{1D69AB8D-9D3D-46D5-B6FC-0A65EE8461A2}" destId="{76E9C713-A641-4ABC-AEFB-4AA5C76B378E}" srcOrd="0" destOrd="1" presId="urn:microsoft.com/office/officeart/2005/8/layout/list1"/>
    <dgm:cxn modelId="{D82E054A-792B-4876-8D59-F285BB9BF19B}" srcId="{E66F3F74-0F96-4288-A9BF-BDB05AA34C34}" destId="{7A06377A-CFA3-4F2E-9659-6056D1D2D845}" srcOrd="0" destOrd="0" parTransId="{34374E5D-7F14-4A8F-9A21-9ED317FEC48D}" sibTransId="{A93DDEB9-12E9-49C0-AE45-88E10780EC15}"/>
    <dgm:cxn modelId="{8B68BF4D-9C88-42F1-BB30-D3B1CB72A40F}" type="presOf" srcId="{E66F3F74-0F96-4288-A9BF-BDB05AA34C34}" destId="{3CCD126B-D71C-4547-B0E5-162104DA9520}" srcOrd="1" destOrd="0" presId="urn:microsoft.com/office/officeart/2005/8/layout/list1"/>
    <dgm:cxn modelId="{8E3DD152-4D21-4477-82BB-8A1074DFD373}" type="presOf" srcId="{0915990E-66B8-4F23-A1BE-C2F04343BCE7}" destId="{BCDC84BA-B20E-46FF-8857-ECF557B83C74}" srcOrd="0" destOrd="0" presId="urn:microsoft.com/office/officeart/2005/8/layout/list1"/>
    <dgm:cxn modelId="{6379A076-0F7F-40E2-9F1E-C7C49367A357}" srcId="{0915990E-66B8-4F23-A1BE-C2F04343BCE7}" destId="{E66F3F74-0F96-4288-A9BF-BDB05AA34C34}" srcOrd="2" destOrd="0" parTransId="{33EBF3B7-B9F4-4E82-B8E4-9914F662E041}" sibTransId="{7800CF94-03DB-4C2F-9901-48E54AC9CD71}"/>
    <dgm:cxn modelId="{B93C9F7A-3FD4-4A0C-B98E-CF5021E91718}" type="presOf" srcId="{8E64EFCA-20E5-4782-A940-10803ACEAB88}" destId="{8BE83075-EA2B-4C68-9243-D2F2D13B6FCF}" srcOrd="0" destOrd="0" presId="urn:microsoft.com/office/officeart/2005/8/layout/list1"/>
    <dgm:cxn modelId="{BD365C7B-1431-46E4-9226-2D0474B0F239}" type="presOf" srcId="{0941F0CB-A3A2-419D-B6CB-27799C3D7392}" destId="{5948EE02-BC62-4709-9C40-7B28293C7557}" srcOrd="1" destOrd="0" presId="urn:microsoft.com/office/officeart/2005/8/layout/list1"/>
    <dgm:cxn modelId="{9E37A47C-6F56-413A-B806-63789A08CFE4}" srcId="{E76D695E-87D8-409A-88BE-263C922ECFFB}" destId="{AE36F657-45C6-4470-9988-C76DE69F7A08}" srcOrd="1" destOrd="0" parTransId="{08268F16-368D-459F-8ADC-B89AD40367DB}" sibTransId="{B4F97EB4-0580-40F3-86A0-692F4F04F10B}"/>
    <dgm:cxn modelId="{AED92082-D447-45B6-9BCA-7D6E93C330D7}" type="presOf" srcId="{A9FCF3A8-19DE-414F-9E69-94C037D5BADB}" destId="{8BE83075-EA2B-4C68-9243-D2F2D13B6FCF}" srcOrd="0" destOrd="1" presId="urn:microsoft.com/office/officeart/2005/8/layout/list1"/>
    <dgm:cxn modelId="{7627C886-8CFE-480F-8B72-5E88674634C4}" type="presOf" srcId="{5751CCD3-FDFE-4903-95F0-80D6B6FE8FF7}" destId="{9AC60E4C-1ECD-42C2-8A4C-315D33633A5E}" srcOrd="0" destOrd="3" presId="urn:microsoft.com/office/officeart/2005/8/layout/list1"/>
    <dgm:cxn modelId="{EF1C9587-E547-4604-8CFA-A432768E8B65}" srcId="{FF0738C8-C413-4E71-99C7-88CC26F7BE07}" destId="{B55FCD52-8082-4241-B1EE-9A6F05BDB3D5}" srcOrd="3" destOrd="0" parTransId="{BC9B7998-2ACF-41A6-A63D-4C626094AB7B}" sibTransId="{FCACCBC5-684A-4A26-B237-40F73E0A6389}"/>
    <dgm:cxn modelId="{B99BA28C-E0FC-473D-B0BD-A2E7AD571520}" srcId="{0915990E-66B8-4F23-A1BE-C2F04343BCE7}" destId="{0941F0CB-A3A2-419D-B6CB-27799C3D7392}" srcOrd="3" destOrd="0" parTransId="{1FF7AB80-E044-4997-BBDE-D5A4BBB59024}" sibTransId="{89DF9DD6-EF78-4AAF-BAD9-A00AC10575AE}"/>
    <dgm:cxn modelId="{4F1B8493-5707-4378-9CEC-5464C1B3B531}" type="presOf" srcId="{AEFCDFF1-3102-45E6-9DB7-5240D533135F}" destId="{C56EE617-C162-4679-9A34-0079EB4D0499}" srcOrd="0" destOrd="2" presId="urn:microsoft.com/office/officeart/2005/8/layout/list1"/>
    <dgm:cxn modelId="{A6BC4394-1627-4AAE-89BF-8FD2560498C5}" type="presOf" srcId="{D6191EE2-D0E8-427A-8A2A-A91C68E15D76}" destId="{76E9C713-A641-4ABC-AEFB-4AA5C76B378E}" srcOrd="0" destOrd="4" presId="urn:microsoft.com/office/officeart/2005/8/layout/list1"/>
    <dgm:cxn modelId="{F2218C9E-6D48-4A8E-AE79-EB1374925D7E}" srcId="{E66F3F74-0F96-4288-A9BF-BDB05AA34C34}" destId="{1D69AB8D-9D3D-46D5-B6FC-0A65EE8461A2}" srcOrd="1" destOrd="0" parTransId="{FFC3BDF4-BA9E-41E4-B436-B767DA49BD4E}" sibTransId="{5A71C403-2059-4D49-BEB3-3C28FF9E7223}"/>
    <dgm:cxn modelId="{FC1614A2-A56A-481C-8056-17918A809F16}" type="presOf" srcId="{FF0738C8-C413-4E71-99C7-88CC26F7BE07}" destId="{B62EACAE-EA22-421B-9BF6-4C72A4E8827C}" srcOrd="0" destOrd="0" presId="urn:microsoft.com/office/officeart/2005/8/layout/list1"/>
    <dgm:cxn modelId="{492B20AB-D9B6-43F3-B927-05FE9C7AD583}" type="presOf" srcId="{0941F0CB-A3A2-419D-B6CB-27799C3D7392}" destId="{D8EE02E9-E2FA-4696-9D96-8C886782153D}" srcOrd="0" destOrd="0" presId="urn:microsoft.com/office/officeart/2005/8/layout/list1"/>
    <dgm:cxn modelId="{AA422CAC-9EB6-4FA5-A9F4-DE0A8B5A94B6}" type="presOf" srcId="{B55FCD52-8082-4241-B1EE-9A6F05BDB3D5}" destId="{C56EE617-C162-4679-9A34-0079EB4D0499}" srcOrd="0" destOrd="3" presId="urn:microsoft.com/office/officeart/2005/8/layout/list1"/>
    <dgm:cxn modelId="{BA33B2AE-519E-4710-AD93-5C74187B4BAC}" type="presOf" srcId="{50F0DADF-D6C6-4332-8608-B09651617628}" destId="{9AC60E4C-1ECD-42C2-8A4C-315D33633A5E}" srcOrd="0" destOrd="2" presId="urn:microsoft.com/office/officeart/2005/8/layout/list1"/>
    <dgm:cxn modelId="{27ED7FB1-1B12-4184-B87D-3672E2E34A86}" type="presOf" srcId="{AE36F657-45C6-4470-9988-C76DE69F7A08}" destId="{9AC60E4C-1ECD-42C2-8A4C-315D33633A5E}" srcOrd="0" destOrd="1" presId="urn:microsoft.com/office/officeart/2005/8/layout/list1"/>
    <dgm:cxn modelId="{51E1AEB1-F412-4E74-9227-7B8209E50473}" type="presOf" srcId="{E66F3F74-0F96-4288-A9BF-BDB05AA34C34}" destId="{9F9B0D3A-74F8-4FBA-8F70-4030A7810732}" srcOrd="0" destOrd="0" presId="urn:microsoft.com/office/officeart/2005/8/layout/list1"/>
    <dgm:cxn modelId="{30FBD6BA-F713-4CA4-882E-CF87080444ED}" type="presOf" srcId="{E76D695E-87D8-409A-88BE-263C922ECFFB}" destId="{C670CF01-18D5-4F22-99BE-090267EDF7F0}" srcOrd="1" destOrd="0" presId="urn:microsoft.com/office/officeart/2005/8/layout/list1"/>
    <dgm:cxn modelId="{8BAD80BD-A169-419A-AD18-09DDEF4C4D55}" srcId="{0941F0CB-A3A2-419D-B6CB-27799C3D7392}" destId="{8E64EFCA-20E5-4782-A940-10803ACEAB88}" srcOrd="0" destOrd="0" parTransId="{8817FA8B-4DF5-4756-A575-12F9866E2785}" sibTransId="{B73F0F0B-0D60-4363-81B9-12245168AA3C}"/>
    <dgm:cxn modelId="{D9E199C4-B9C4-4F70-9479-259C4F650BF5}" type="presOf" srcId="{F1B99632-FCFB-4F5D-9A5D-25D7D7348E2C}" destId="{76E9C713-A641-4ABC-AEFB-4AA5C76B378E}" srcOrd="0" destOrd="2" presId="urn:microsoft.com/office/officeart/2005/8/layout/list1"/>
    <dgm:cxn modelId="{7767BBC6-68C6-4CD7-8E79-7A372E2D3808}" srcId="{E76D695E-87D8-409A-88BE-263C922ECFFB}" destId="{50F0DADF-D6C6-4332-8608-B09651617628}" srcOrd="2" destOrd="0" parTransId="{12DE4F4A-A0EE-45DE-88A7-E71C21DFE67F}" sibTransId="{1BD796F5-8BBE-4AD2-A2D6-8B06634B69E4}"/>
    <dgm:cxn modelId="{57E653CA-2A6B-4329-89D6-4C1056AC66FD}" srcId="{E76D695E-87D8-409A-88BE-263C922ECFFB}" destId="{5751CCD3-FDFE-4903-95F0-80D6B6FE8FF7}" srcOrd="3" destOrd="0" parTransId="{2B1316D4-4C27-489B-ADF2-9B968D362438}" sibTransId="{CEF4B860-4E36-4940-A8F2-DCB5D9DF5DCB}"/>
    <dgm:cxn modelId="{E6D519CD-8B4D-41C9-B7B4-6079E340D8AC}" type="presOf" srcId="{7A06377A-CFA3-4F2E-9659-6056D1D2D845}" destId="{76E9C713-A641-4ABC-AEFB-4AA5C76B378E}" srcOrd="0" destOrd="0" presId="urn:microsoft.com/office/officeart/2005/8/layout/list1"/>
    <dgm:cxn modelId="{5A439ED6-80DC-4FA0-BF24-CEE4A8317FD7}" srcId="{FF0738C8-C413-4E71-99C7-88CC26F7BE07}" destId="{AEFCDFF1-3102-45E6-9DB7-5240D533135F}" srcOrd="2" destOrd="0" parTransId="{2839B96B-1D4E-4CE6-BBA8-45FD6AC7ACC0}" sibTransId="{D7C27D51-4599-4327-87A2-40D34EEF6CBF}"/>
    <dgm:cxn modelId="{7F5992DC-2A7F-4872-A45F-0A4449AC4875}" type="presOf" srcId="{FF0738C8-C413-4E71-99C7-88CC26F7BE07}" destId="{096E3CD7-5D6E-47A9-A382-CF1C0975D689}" srcOrd="1" destOrd="0" presId="urn:microsoft.com/office/officeart/2005/8/layout/list1"/>
    <dgm:cxn modelId="{196A3CE0-9BB3-4754-97C0-FF298BFF8F67}" srcId="{FF0738C8-C413-4E71-99C7-88CC26F7BE07}" destId="{C6698E4B-F22E-4405-B7C3-B69275A98FFB}" srcOrd="1" destOrd="0" parTransId="{6B8B0F04-6B13-4A3E-81C5-82CB0CBE9FB7}" sibTransId="{5C801FD6-B369-49D5-86A6-F37B0348CE36}"/>
    <dgm:cxn modelId="{3D4385F2-F177-439B-977B-3D55542C7AD9}" srcId="{0941F0CB-A3A2-419D-B6CB-27799C3D7392}" destId="{91940C54-7592-453D-9D73-A25E8480C506}" srcOrd="2" destOrd="0" parTransId="{09D1D185-81D9-4494-830B-B38CB67EEF4E}" sibTransId="{27A0CAFD-E32D-4963-9B7A-C0CC8EF1BE84}"/>
    <dgm:cxn modelId="{AC1FA9F4-6B24-47BB-A6E5-346E0D8A61BD}" type="presOf" srcId="{E15F2102-09CD-4884-8AAC-880FB1A916D8}" destId="{C56EE617-C162-4679-9A34-0079EB4D0499}" srcOrd="0" destOrd="0" presId="urn:microsoft.com/office/officeart/2005/8/layout/list1"/>
    <dgm:cxn modelId="{6AB73AFA-524B-4A2E-98FB-17D1F90B448D}" type="presOf" srcId="{91940C54-7592-453D-9D73-A25E8480C506}" destId="{8BE83075-EA2B-4C68-9243-D2F2D13B6FCF}" srcOrd="0" destOrd="2" presId="urn:microsoft.com/office/officeart/2005/8/layout/list1"/>
    <dgm:cxn modelId="{BB5FC4B7-72C2-4946-B28F-AD4E1B8F35AD}" type="presParOf" srcId="{BCDC84BA-B20E-46FF-8857-ECF557B83C74}" destId="{8281BB5C-415F-4154-B929-1533529262DC}" srcOrd="0" destOrd="0" presId="urn:microsoft.com/office/officeart/2005/8/layout/list1"/>
    <dgm:cxn modelId="{2C1393C0-074F-41DB-BAD3-52299F17E36E}" type="presParOf" srcId="{8281BB5C-415F-4154-B929-1533529262DC}" destId="{B62EACAE-EA22-421B-9BF6-4C72A4E8827C}" srcOrd="0" destOrd="0" presId="urn:microsoft.com/office/officeart/2005/8/layout/list1"/>
    <dgm:cxn modelId="{00A33BCE-E1CA-47BC-B844-E358F85CD4DB}" type="presParOf" srcId="{8281BB5C-415F-4154-B929-1533529262DC}" destId="{096E3CD7-5D6E-47A9-A382-CF1C0975D689}" srcOrd="1" destOrd="0" presId="urn:microsoft.com/office/officeart/2005/8/layout/list1"/>
    <dgm:cxn modelId="{72A9B9A5-8B35-46EF-942D-FC7E0F9F3891}" type="presParOf" srcId="{BCDC84BA-B20E-46FF-8857-ECF557B83C74}" destId="{E591205C-6362-44CF-B051-1CFFDD18EDBE}" srcOrd="1" destOrd="0" presId="urn:microsoft.com/office/officeart/2005/8/layout/list1"/>
    <dgm:cxn modelId="{14B106DE-CF53-4A96-9DCE-FA52457A6877}" type="presParOf" srcId="{BCDC84BA-B20E-46FF-8857-ECF557B83C74}" destId="{C56EE617-C162-4679-9A34-0079EB4D0499}" srcOrd="2" destOrd="0" presId="urn:microsoft.com/office/officeart/2005/8/layout/list1"/>
    <dgm:cxn modelId="{74FDF090-5CE9-4CA4-BD72-248E2DD38EDF}" type="presParOf" srcId="{BCDC84BA-B20E-46FF-8857-ECF557B83C74}" destId="{0E1F4107-9A26-414B-AAC9-C7755F5F7EBE}" srcOrd="3" destOrd="0" presId="urn:microsoft.com/office/officeart/2005/8/layout/list1"/>
    <dgm:cxn modelId="{6F900AC6-0533-43F6-BB41-10211FB755D9}" type="presParOf" srcId="{BCDC84BA-B20E-46FF-8857-ECF557B83C74}" destId="{51AD134E-FA32-4065-A061-714879949761}" srcOrd="4" destOrd="0" presId="urn:microsoft.com/office/officeart/2005/8/layout/list1"/>
    <dgm:cxn modelId="{10CC741F-B333-4054-AA1F-D71003290CBA}" type="presParOf" srcId="{51AD134E-FA32-4065-A061-714879949761}" destId="{CBB872C7-604A-4292-B834-E92CC6E76776}" srcOrd="0" destOrd="0" presId="urn:microsoft.com/office/officeart/2005/8/layout/list1"/>
    <dgm:cxn modelId="{1896D8C1-56AC-40E5-ACBE-BAEC06477B6F}" type="presParOf" srcId="{51AD134E-FA32-4065-A061-714879949761}" destId="{C670CF01-18D5-4F22-99BE-090267EDF7F0}" srcOrd="1" destOrd="0" presId="urn:microsoft.com/office/officeart/2005/8/layout/list1"/>
    <dgm:cxn modelId="{63F83D8B-77C2-458C-8948-B4FDC23EAAAD}" type="presParOf" srcId="{BCDC84BA-B20E-46FF-8857-ECF557B83C74}" destId="{192BA306-84E9-414D-A5D2-C867EADECB8E}" srcOrd="5" destOrd="0" presId="urn:microsoft.com/office/officeart/2005/8/layout/list1"/>
    <dgm:cxn modelId="{F69C60C2-C0A1-4CD3-824A-49BEAD246D39}" type="presParOf" srcId="{BCDC84BA-B20E-46FF-8857-ECF557B83C74}" destId="{9AC60E4C-1ECD-42C2-8A4C-315D33633A5E}" srcOrd="6" destOrd="0" presId="urn:microsoft.com/office/officeart/2005/8/layout/list1"/>
    <dgm:cxn modelId="{0F841DA5-5EFD-442C-8944-9D2AD9644537}" type="presParOf" srcId="{BCDC84BA-B20E-46FF-8857-ECF557B83C74}" destId="{2C438262-DCBE-4972-8E7A-2FCF5BA8E508}" srcOrd="7" destOrd="0" presId="urn:microsoft.com/office/officeart/2005/8/layout/list1"/>
    <dgm:cxn modelId="{DA887952-4752-432A-A847-F801684296F4}" type="presParOf" srcId="{BCDC84BA-B20E-46FF-8857-ECF557B83C74}" destId="{BE0419BF-410F-4693-8155-C2F291A38C89}" srcOrd="8" destOrd="0" presId="urn:microsoft.com/office/officeart/2005/8/layout/list1"/>
    <dgm:cxn modelId="{814D8F11-C6E7-4E4C-B003-20E99C635BEE}" type="presParOf" srcId="{BE0419BF-410F-4693-8155-C2F291A38C89}" destId="{9F9B0D3A-74F8-4FBA-8F70-4030A7810732}" srcOrd="0" destOrd="0" presId="urn:microsoft.com/office/officeart/2005/8/layout/list1"/>
    <dgm:cxn modelId="{09EA9CFA-CDAD-4F84-9381-6D4D7D17C2CB}" type="presParOf" srcId="{BE0419BF-410F-4693-8155-C2F291A38C89}" destId="{3CCD126B-D71C-4547-B0E5-162104DA9520}" srcOrd="1" destOrd="0" presId="urn:microsoft.com/office/officeart/2005/8/layout/list1"/>
    <dgm:cxn modelId="{99833BF4-89EF-4B84-81A2-2AC292345A80}" type="presParOf" srcId="{BCDC84BA-B20E-46FF-8857-ECF557B83C74}" destId="{5D16D321-B70F-4273-8A70-EAE30BFFEE34}" srcOrd="9" destOrd="0" presId="urn:microsoft.com/office/officeart/2005/8/layout/list1"/>
    <dgm:cxn modelId="{3BB4A0D7-1FF4-4C7B-B46B-8C844D4928B2}" type="presParOf" srcId="{BCDC84BA-B20E-46FF-8857-ECF557B83C74}" destId="{76E9C713-A641-4ABC-AEFB-4AA5C76B378E}" srcOrd="10" destOrd="0" presId="urn:microsoft.com/office/officeart/2005/8/layout/list1"/>
    <dgm:cxn modelId="{E0C103C6-4B46-4065-8045-3AEEA8E2BDB5}" type="presParOf" srcId="{BCDC84BA-B20E-46FF-8857-ECF557B83C74}" destId="{69E4C59D-02CD-4CDA-86C0-B489C1C340EE}" srcOrd="11" destOrd="0" presId="urn:microsoft.com/office/officeart/2005/8/layout/list1"/>
    <dgm:cxn modelId="{86CD2BDE-66FA-47BC-8009-33286F484E1E}" type="presParOf" srcId="{BCDC84BA-B20E-46FF-8857-ECF557B83C74}" destId="{DD3A638D-364B-425A-B280-D64001A5306D}" srcOrd="12" destOrd="0" presId="urn:microsoft.com/office/officeart/2005/8/layout/list1"/>
    <dgm:cxn modelId="{8247DB0F-AADF-4C5C-863B-FC19891FF6B8}" type="presParOf" srcId="{DD3A638D-364B-425A-B280-D64001A5306D}" destId="{D8EE02E9-E2FA-4696-9D96-8C886782153D}" srcOrd="0" destOrd="0" presId="urn:microsoft.com/office/officeart/2005/8/layout/list1"/>
    <dgm:cxn modelId="{43F7C6C2-0DF0-448F-A200-62A24666FC4A}" type="presParOf" srcId="{DD3A638D-364B-425A-B280-D64001A5306D}" destId="{5948EE02-BC62-4709-9C40-7B28293C7557}" srcOrd="1" destOrd="0" presId="urn:microsoft.com/office/officeart/2005/8/layout/list1"/>
    <dgm:cxn modelId="{AFA2F7D4-C267-4AC5-8FBF-200F01576E6F}" type="presParOf" srcId="{BCDC84BA-B20E-46FF-8857-ECF557B83C74}" destId="{086697E1-0C4D-4E82-A54D-7FB12CF1F545}" srcOrd="13" destOrd="0" presId="urn:microsoft.com/office/officeart/2005/8/layout/list1"/>
    <dgm:cxn modelId="{A8D683C2-998A-4563-9A5E-0DC826BE69A4}" type="presParOf" srcId="{BCDC84BA-B20E-46FF-8857-ECF557B83C74}" destId="{8BE83075-EA2B-4C68-9243-D2F2D13B6FC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05101-FA24-4213-BFDB-6F7F9CD1FB0B}">
      <dsp:nvSpPr>
        <dsp:cNvPr id="0" name=""/>
        <dsp:cNvSpPr/>
      </dsp:nvSpPr>
      <dsp:spPr>
        <a:xfrm>
          <a:off x="679050" y="578168"/>
          <a:ext cx="1887187" cy="18871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F2403E-3AAA-4BFF-B725-0E0DA891EF15}">
      <dsp:nvSpPr>
        <dsp:cNvPr id="0" name=""/>
        <dsp:cNvSpPr/>
      </dsp:nvSpPr>
      <dsp:spPr>
        <a:xfrm>
          <a:off x="1081237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93AE88-669B-4095-8BB5-390CE83A91D6}">
      <dsp:nvSpPr>
        <dsp:cNvPr id="0" name=""/>
        <dsp:cNvSpPr/>
      </dsp:nvSpPr>
      <dsp:spPr>
        <a:xfrm>
          <a:off x="75768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2500" kern="1200" noProof="0" dirty="0"/>
            <a:t>Nouvelle vision de la </a:t>
          </a:r>
          <a:r>
            <a:rPr lang="fr-FR" sz="2500" kern="1200" noProof="0" dirty="0" err="1"/>
            <a:t>Sotugar</a:t>
          </a:r>
          <a:endParaRPr lang="fr-FR" sz="2500" kern="1200" noProof="0" dirty="0"/>
        </a:p>
      </dsp:txBody>
      <dsp:txXfrm>
        <a:off x="75768" y="3053169"/>
        <a:ext cx="3093750" cy="720000"/>
      </dsp:txXfrm>
    </dsp:sp>
    <dsp:sp modelId="{F2E08FD7-4AA8-448E-B2E1-ABB7213B33C2}">
      <dsp:nvSpPr>
        <dsp:cNvPr id="0" name=""/>
        <dsp:cNvSpPr/>
      </dsp:nvSpPr>
      <dsp:spPr>
        <a:xfrm>
          <a:off x="4314206" y="578168"/>
          <a:ext cx="1887187" cy="1887187"/>
        </a:xfrm>
        <a:prstGeom prst="ellipse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60F2AA-3B6C-46F4-8E2B-6FE7A8743C8A}">
      <dsp:nvSpPr>
        <dsp:cNvPr id="0" name=""/>
        <dsp:cNvSpPr/>
      </dsp:nvSpPr>
      <dsp:spPr>
        <a:xfrm>
          <a:off x="4716393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BF4F51-658C-41D5-AED8-D21F9920DA73}">
      <dsp:nvSpPr>
        <dsp:cNvPr id="0" name=""/>
        <dsp:cNvSpPr/>
      </dsp:nvSpPr>
      <dsp:spPr>
        <a:xfrm>
          <a:off x="3710925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2500" kern="1200" dirty="0"/>
            <a:t>Cadre d’appui de la banque mondiale</a:t>
          </a:r>
        </a:p>
      </dsp:txBody>
      <dsp:txXfrm>
        <a:off x="3710925" y="3053169"/>
        <a:ext cx="3093750" cy="720000"/>
      </dsp:txXfrm>
    </dsp:sp>
    <dsp:sp modelId="{F2886E85-B806-466B-AB4F-B8CE796ED56B}">
      <dsp:nvSpPr>
        <dsp:cNvPr id="0" name=""/>
        <dsp:cNvSpPr/>
      </dsp:nvSpPr>
      <dsp:spPr>
        <a:xfrm>
          <a:off x="7949362" y="578168"/>
          <a:ext cx="1887187" cy="188718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B0E683-A534-4300-885D-429C3B8AACFC}">
      <dsp:nvSpPr>
        <dsp:cNvPr id="0" name=""/>
        <dsp:cNvSpPr/>
      </dsp:nvSpPr>
      <dsp:spPr>
        <a:xfrm>
          <a:off x="8351550" y="980356"/>
          <a:ext cx="1082812" cy="1082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D536DE-F317-4151-9C38-404E18E3B785}">
      <dsp:nvSpPr>
        <dsp:cNvPr id="0" name=""/>
        <dsp:cNvSpPr/>
      </dsp:nvSpPr>
      <dsp:spPr>
        <a:xfrm>
          <a:off x="7346081" y="3053169"/>
          <a:ext cx="30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2500" kern="1200" dirty="0"/>
            <a:t>Majeurs chantiers de réforme par axe</a:t>
          </a:r>
          <a:endParaRPr lang="en-US" sz="2500" kern="1200" dirty="0"/>
        </a:p>
      </dsp:txBody>
      <dsp:txXfrm>
        <a:off x="7346081" y="3053169"/>
        <a:ext cx="30937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EE617-C162-4679-9A34-0079EB4D0499}">
      <dsp:nvSpPr>
        <dsp:cNvPr id="0" name=""/>
        <dsp:cNvSpPr/>
      </dsp:nvSpPr>
      <dsp:spPr>
        <a:xfrm>
          <a:off x="0" y="268995"/>
          <a:ext cx="11467090" cy="1004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974" tIns="229108" rIns="889974" bIns="78232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1. Établir la CGS comme une entité juridique indépendante.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2. Fournir un financement adéquat et assurer la transparence des sources.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3. Promouvoir la propriété mixte et traiter équitablement les actionnaires minoritaires.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4. Superviser le CGS de manière indépendante et efficace.</a:t>
          </a:r>
        </a:p>
      </dsp:txBody>
      <dsp:txXfrm>
        <a:off x="0" y="268995"/>
        <a:ext cx="11467090" cy="1004850"/>
      </dsp:txXfrm>
    </dsp:sp>
    <dsp:sp modelId="{096E3CD7-5D6E-47A9-A382-CF1C0975D689}">
      <dsp:nvSpPr>
        <dsp:cNvPr id="0" name=""/>
        <dsp:cNvSpPr/>
      </dsp:nvSpPr>
      <dsp:spPr>
        <a:xfrm>
          <a:off x="573354" y="106635"/>
          <a:ext cx="8026963" cy="3247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400" tIns="0" rIns="303400" bIns="0" numCol="1" spcCol="1270" anchor="ctr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noProof="0" dirty="0">
              <a:latin typeface="+mn-lt"/>
            </a:rPr>
            <a:t>CADRE RÉGLEMENTAIRE ET JURIDIQUE</a:t>
          </a:r>
        </a:p>
      </dsp:txBody>
      <dsp:txXfrm>
        <a:off x="589206" y="122487"/>
        <a:ext cx="7995259" cy="293016"/>
      </dsp:txXfrm>
    </dsp:sp>
    <dsp:sp modelId="{9AC60E4C-1ECD-42C2-8A4C-315D33633A5E}">
      <dsp:nvSpPr>
        <dsp:cNvPr id="0" name=""/>
        <dsp:cNvSpPr/>
      </dsp:nvSpPr>
      <dsp:spPr>
        <a:xfrm>
          <a:off x="0" y="1495606"/>
          <a:ext cx="11467090" cy="1004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974" tIns="229108" rIns="889974" bIns="78232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5. Définir clairement le mandat de la CGS.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6. Mettre en place une structure de gouvernance d'entreprise solide avec un conseil d'administration indépendant.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7. Concevoir un cadre de contrôle interne solide pour préserver l'intégrité opérationnelle.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8. Adopter un cadre de gestion des risques d'entreprise efficace et complet.</a:t>
          </a:r>
        </a:p>
      </dsp:txBody>
      <dsp:txXfrm>
        <a:off x="0" y="1495606"/>
        <a:ext cx="11467090" cy="1004850"/>
      </dsp:txXfrm>
    </dsp:sp>
    <dsp:sp modelId="{C670CF01-18D5-4F22-99BE-090267EDF7F0}">
      <dsp:nvSpPr>
        <dsp:cNvPr id="0" name=""/>
        <dsp:cNvSpPr/>
      </dsp:nvSpPr>
      <dsp:spPr>
        <a:xfrm>
          <a:off x="573354" y="1333245"/>
          <a:ext cx="8026963" cy="3247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400" tIns="0" rIns="303400" bIns="0" numCol="1" spcCol="1270" anchor="ctr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noProof="0" dirty="0">
              <a:latin typeface="+mn-lt"/>
            </a:rPr>
            <a:t>GOUVERNANCE D'ENTREPRISE ET GESTION DES RISQUES</a:t>
          </a:r>
        </a:p>
      </dsp:txBody>
      <dsp:txXfrm>
        <a:off x="589206" y="1349097"/>
        <a:ext cx="7995259" cy="293016"/>
      </dsp:txXfrm>
    </dsp:sp>
    <dsp:sp modelId="{76E9C713-A641-4ABC-AEFB-4AA5C76B378E}">
      <dsp:nvSpPr>
        <dsp:cNvPr id="0" name=""/>
        <dsp:cNvSpPr/>
      </dsp:nvSpPr>
      <dsp:spPr>
        <a:xfrm>
          <a:off x="0" y="2722216"/>
          <a:ext cx="11467090" cy="1178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974" tIns="229108" rIns="889974" bIns="78232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9. Définir clairement les critères d'éligibilité et de qualification des PME, des prêteurs et des instruments de crédit.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10. S'assurer que l'approche adoptée pour fournir la garantie équilibre la pénétration, l'</a:t>
          </a:r>
          <a:r>
            <a:rPr lang="fr-FR" sz="1100" kern="1200" noProof="0" dirty="0" err="1">
              <a:latin typeface="+mn-lt"/>
            </a:rPr>
            <a:t>additionnalité</a:t>
          </a:r>
          <a:r>
            <a:rPr lang="fr-FR" sz="1100" kern="1200" noProof="0" dirty="0">
              <a:latin typeface="+mn-lt"/>
            </a:rPr>
            <a:t> et la viabilité financière.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11. Émettre des garanties partielles conformes à la réglementation prudentielle et fournir un allègement du capital aux prêteurs.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12. Définir une politique de tarification transparente et cohérente fondée sur le risque.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13. Concevoir un processus de gestion des sinistres efficace, clairement documenté et transparent . </a:t>
          </a:r>
        </a:p>
      </dsp:txBody>
      <dsp:txXfrm>
        <a:off x="0" y="2722216"/>
        <a:ext cx="11467090" cy="1178100"/>
      </dsp:txXfrm>
    </dsp:sp>
    <dsp:sp modelId="{3CCD126B-D71C-4547-B0E5-162104DA9520}">
      <dsp:nvSpPr>
        <dsp:cNvPr id="0" name=""/>
        <dsp:cNvSpPr/>
      </dsp:nvSpPr>
      <dsp:spPr>
        <a:xfrm>
          <a:off x="573354" y="2559856"/>
          <a:ext cx="8026963" cy="3247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400" tIns="0" rIns="303400" bIns="0" numCol="1" spcCol="1270" anchor="ctr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noProof="0" dirty="0">
              <a:latin typeface="+mn-lt"/>
            </a:rPr>
            <a:t>CADRE OPERATIONNEL</a:t>
          </a:r>
        </a:p>
      </dsp:txBody>
      <dsp:txXfrm>
        <a:off x="589206" y="2575708"/>
        <a:ext cx="7995259" cy="293016"/>
      </dsp:txXfrm>
    </dsp:sp>
    <dsp:sp modelId="{8BE83075-EA2B-4C68-9243-D2F2D13B6FCF}">
      <dsp:nvSpPr>
        <dsp:cNvPr id="0" name=""/>
        <dsp:cNvSpPr/>
      </dsp:nvSpPr>
      <dsp:spPr>
        <a:xfrm>
          <a:off x="0" y="4122076"/>
          <a:ext cx="1146709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974" tIns="229108" rIns="889974" bIns="78232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14. Fixer des exigences rigoureuses en matière de rapports financiers et audit externe des états financiers.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15. Publier périodiquement des informations non financières.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r-FR" sz="1100" kern="1200" noProof="0" dirty="0">
              <a:latin typeface="+mn-lt"/>
            </a:rPr>
            <a:t>16. Évaluer systématiquement la performance de la CGS et publier les résultats. </a:t>
          </a:r>
        </a:p>
      </dsp:txBody>
      <dsp:txXfrm>
        <a:off x="0" y="4122076"/>
        <a:ext cx="11467090" cy="831600"/>
      </dsp:txXfrm>
    </dsp:sp>
    <dsp:sp modelId="{5948EE02-BC62-4709-9C40-7B28293C7557}">
      <dsp:nvSpPr>
        <dsp:cNvPr id="0" name=""/>
        <dsp:cNvSpPr/>
      </dsp:nvSpPr>
      <dsp:spPr>
        <a:xfrm>
          <a:off x="573354" y="3959716"/>
          <a:ext cx="8026963" cy="3247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3400" tIns="0" rIns="303400" bIns="0" numCol="1" spcCol="1270" anchor="ctr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100" kern="1200" noProof="0" dirty="0">
              <a:latin typeface="+mn-lt"/>
            </a:rPr>
            <a:t>EVALUATION ET SUIVI</a:t>
          </a:r>
        </a:p>
      </dsp:txBody>
      <dsp:txXfrm>
        <a:off x="589206" y="3975568"/>
        <a:ext cx="7995259" cy="293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B1399-E6F7-42E4-8EAA-61E2702DF434}" type="datetimeFigureOut">
              <a:t>10/24/2023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59BB6-812A-486C-9D31-87EAC040E5D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435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61124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spcAft>
                <a:spcPts val="600"/>
              </a:spcAft>
              <a:buNone/>
            </a:pPr>
            <a:endParaRPr lang="fr-FR" sz="1200" b="1" dirty="0">
              <a:ea typeface="+mn-lt"/>
              <a:cs typeface="+mn-lt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endParaRPr lang="fr-FR" sz="1200" b="1" dirty="0">
              <a:ea typeface="+mn-lt"/>
              <a:cs typeface="+mn-lt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198755" algn="l"/>
              </a:tabLst>
            </a:pPr>
            <a:endParaRPr lang="fr-FR" sz="1200" dirty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559BB6-812A-486C-9D31-87EAC040E5D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98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59BB6-812A-486C-9D31-87EAC040E5D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07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59BB6-812A-486C-9D31-87EAC040E5D4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3060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59BB6-812A-486C-9D31-87EAC040E5D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969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59BB6-812A-486C-9D31-87EAC040E5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69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59BB6-812A-486C-9D31-87EAC040E5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92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59BB6-812A-486C-9D31-87EAC040E5D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21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59BB6-812A-486C-9D31-87EAC040E5D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020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59BB6-812A-486C-9D31-87EAC040E5D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37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F4D5C-6A2E-4F04-A2DA-74DB82789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4CC-ABFC-4C6A-8DF8-953AAB6E13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FABDC-B5BE-46CA-89AC-2F39890DC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CDCD-7AA0-4603-BA8E-A7F3AC84FECF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0323D-3BDE-4D06-AB22-2D152A196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0A6D1-57B4-46A8-8933-08A03DAFE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C8E9-97AF-473C-9DBC-F1788B24F1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8649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5B241-EC4B-4C39-95CE-07B95065D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7387D3-E13F-4F06-B131-CC26DD28A4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86F5C-746A-4E07-AB0D-E74D5F407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CDCD-7AA0-4603-BA8E-A7F3AC84FECF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620F8-C381-4149-A0A2-24710CD0D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395C6-8013-4E60-AB47-D2096C8A5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C8E9-97AF-473C-9DBC-F1788B24F1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868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094E9-59F5-49C5-9603-7A500F680E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BC0D8-E772-421F-BF3B-97DAE9757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109C0-1DBD-456B-B586-A41D3E050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CDCD-7AA0-4603-BA8E-A7F3AC84FECF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3C92-59F5-4A2F-A453-3DC2BE254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9725F-8877-4FA3-900B-A719F8E6E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C8E9-97AF-473C-9DBC-F1788B24F1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2483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head &amp; Breadcrum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94944"/>
            <a:ext cx="10363200" cy="594360"/>
          </a:xfrm>
        </p:spPr>
        <p:txBody>
          <a:bodyPr vert="horz" lIns="0" tIns="45720" rIns="0" bIns="0" rtlCol="0" anchor="t" anchorCtr="0">
            <a:noAutofit/>
          </a:bodyPr>
          <a:lstStyle>
            <a:lvl1pPr>
              <a:defRPr lang="en-US" sz="3600" b="0" i="0" spc="-75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lvl="0" defTabSz="685766">
              <a:lnSpc>
                <a:spcPct val="85000"/>
              </a:lnSpc>
            </a:pPr>
            <a:r>
              <a:rPr lang="en-US"/>
              <a:t>Click to edit Master title style</a:t>
            </a:r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914722" y="1353314"/>
            <a:ext cx="10362879" cy="475488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1199" b="0" i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marL="228589" lvl="0" indent="-228589">
              <a:lnSpc>
                <a:spcPct val="130000"/>
              </a:lnSpc>
            </a:pPr>
            <a:r>
              <a:rPr lang="en-US"/>
              <a:t>Click to 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914973" y="466344"/>
            <a:ext cx="3355847" cy="203200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900" b="0" i="0" kern="0" cap="all" spc="251" baseline="0" dirty="0">
                <a:solidFill>
                  <a:schemeClr val="accent5">
                    <a:lumMod val="60000"/>
                    <a:lumOff val="4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pPr marL="228589" lvl="0" indent="-228589"/>
            <a:r>
              <a:rPr lang="en-US"/>
              <a:t>BREADCRUMBS</a:t>
            </a:r>
          </a:p>
        </p:txBody>
      </p:sp>
    </p:spTree>
    <p:extLst>
      <p:ext uri="{BB962C8B-B14F-4D97-AF65-F5344CB8AC3E}">
        <p14:creationId xmlns:p14="http://schemas.microsoft.com/office/powerpoint/2010/main" val="36073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F74D7-8992-4E07-BE84-648F49314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E4739-A646-4A80-A494-BFC7111C5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745D3-BA59-4CAB-B790-4C7D20AF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CDCD-7AA0-4603-BA8E-A7F3AC84FECF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6F496-7049-445B-B167-9ECAE6AB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E2B1D-FE6D-4721-8088-DB06BD049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C8E9-97AF-473C-9DBC-F1788B24F1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90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902C1-4CA6-47F7-8AC0-5A6D054A5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E9BA2-F161-4A45-8D02-089D1A9AD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DC909-4AE2-445A-A586-081D3BD21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CDCD-7AA0-4603-BA8E-A7F3AC84FECF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FD969-778D-40AF-B965-9758AABDC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5C33C-05C8-4277-BC55-A57FC4EE6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C8E9-97AF-473C-9DBC-F1788B24F1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37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683D9-F136-4350-B3D9-D80B21CEA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B7E97-7F88-49BE-9206-69D637C2F4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849C7C-85D4-4F2A-8E3F-B6FE70EFB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93D053-081D-4E37-9EB5-C206B379B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CDCD-7AA0-4603-BA8E-A7F3AC84FECF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9EC76C-B36A-429C-885D-55845A950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E30C7-2FF7-4C83-801E-9182C6624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C8E9-97AF-473C-9DBC-F1788B24F1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1788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561DE-56DD-4F6D-9419-43E0269B8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37D02F-264E-4CFF-9938-0C35F577B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416F05-21A8-4BB8-9B94-310D89D98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BCDBF8-BD3C-406C-A693-7DAB02F73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E41EC9-B3D3-4079-85A4-6C1A046381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C27F8D-2DB9-4155-8414-91E20B4E9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CDCD-7AA0-4603-BA8E-A7F3AC84FECF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9FD4F9-115F-4DFA-AC85-2FF2B99E6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740A37-D242-469A-9CA8-4B041DD0A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C8E9-97AF-473C-9DBC-F1788B24F1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24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53EEA-90F9-4A95-8242-AAC93387B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E54D18-74D2-4384-B09C-8E0D79D48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CDCD-7AA0-4603-BA8E-A7F3AC84FECF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70CBCA-48AC-4AA7-AB8C-2D8754B52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9A10CA-B7F3-435A-82C3-25D8E9A9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C8E9-97AF-473C-9DBC-F1788B24F1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72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C0DDE6-D915-4B20-9272-C68AD5300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CDCD-7AA0-4603-BA8E-A7F3AC84FECF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EDF761-7359-42BC-B71B-9CEE1F0FC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2766ED-2F2A-4490-8043-2FA644747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C8E9-97AF-473C-9DBC-F1788B24F1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396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83B76-0B59-4D06-85DC-6228A9E53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0687D-EA50-4B96-B588-49CB0F80A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DAD24-4B1F-4DE1-9849-A7C05EC00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5F2CE3-F2E7-4280-AEC5-468DD4EAC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CDCD-7AA0-4603-BA8E-A7F3AC84FECF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8561E-BC19-4D7C-BE23-443263381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B78A34-F112-422D-9F3B-07EEBEF51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C8E9-97AF-473C-9DBC-F1788B24F1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03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AC9B0-4105-46A2-B65B-62DB48DC9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C23067-097C-41B9-89CA-15792F45FB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65CD47-FABA-4815-B7D1-64CBF471D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03F12-70A8-4CDD-930A-6B9BA97E0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2CDCD-7AA0-4603-BA8E-A7F3AC84FECF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5BF925-6FAE-4306-BAE9-7027313F8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40E64-5925-4CA2-8B80-55B4312A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AC8E9-97AF-473C-9DBC-F1788B24F1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045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D66A78-9016-4005-A97C-30FAA29F3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F3C357-7CB0-4997-B569-B9728B3E7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B484-AE87-4222-B187-197B471B08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2CDCD-7AA0-4603-BA8E-A7F3AC84FECF}" type="datetimeFigureOut">
              <a:rPr lang="fr-FR" smtClean="0"/>
              <a:t>24/10/2023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71BF1-D856-4B03-8C5A-B947C1840F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FCA4A-CDBF-4C64-87F6-8A624BE76E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AC8E9-97AF-473C-9DBC-F1788B24F1A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263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Relationship Id="rId9" Type="http://schemas.openxmlformats.org/officeDocument/2006/relationships/image" Target="../media/image28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3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148A44-F600-4B29-873C-558A01E9FF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0838" y="1831944"/>
            <a:ext cx="10586045" cy="1640138"/>
          </a:xfrm>
        </p:spPr>
        <p:txBody>
          <a:bodyPr anchor="b">
            <a:normAutofit/>
          </a:bodyPr>
          <a:lstStyle/>
          <a:p>
            <a:pPr algn="l"/>
            <a:r>
              <a:rPr lang="fr-FR" sz="5400" b="1" dirty="0"/>
              <a:t>Présentation du cadre d'appui de la Banque Mondiale à la SOTUGAR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CB8629-3C17-40C3-94B5-BE1785208E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539" y="3767095"/>
            <a:ext cx="3734014" cy="391865"/>
          </a:xfrm>
        </p:spPr>
        <p:txBody>
          <a:bodyPr>
            <a:normAutofit/>
          </a:bodyPr>
          <a:lstStyle/>
          <a:p>
            <a:pPr algn="l"/>
            <a:r>
              <a:rPr lang="fr-FR" sz="1800" dirty="0">
                <a:cs typeface="Calibri"/>
              </a:rPr>
              <a:t>25-10-2023</a:t>
            </a:r>
            <a:endParaRPr lang="fr-FR" sz="1800" dirty="0"/>
          </a:p>
        </p:txBody>
      </p:sp>
      <p:sp>
        <p:nvSpPr>
          <p:cNvPr id="29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World Bank Document">
            <a:extLst>
              <a:ext uri="{FF2B5EF4-FFF2-40B4-BE49-F238E27FC236}">
                <a16:creationId xmlns:a16="http://schemas.microsoft.com/office/drawing/2014/main" id="{10C66976-647E-28CA-0D0F-667B22314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607" y="5283877"/>
            <a:ext cx="4237054" cy="82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Ministère des Finances (Tunisie) — Wikipédia">
            <a:extLst>
              <a:ext uri="{FF2B5EF4-FFF2-40B4-BE49-F238E27FC236}">
                <a16:creationId xmlns:a16="http://schemas.microsoft.com/office/drawing/2014/main" id="{EC97FB58-13B0-3E6C-0C85-BC00821F0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27" y="152890"/>
            <a:ext cx="1679053" cy="1679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FA5E2DC-D9D4-B35B-CA7B-76530FDC8721}"/>
              </a:ext>
            </a:extLst>
          </p:cNvPr>
          <p:cNvSpPr/>
          <p:nvPr/>
        </p:nvSpPr>
        <p:spPr>
          <a:xfrm>
            <a:off x="786061" y="3460009"/>
            <a:ext cx="10515600" cy="106152"/>
          </a:xfrm>
          <a:prstGeom prst="rect">
            <a:avLst/>
          </a:prstGeom>
          <a:solidFill>
            <a:srgbClr val="FF6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OTUGAR – Tunisian Guarantee Company">
            <a:extLst>
              <a:ext uri="{FF2B5EF4-FFF2-40B4-BE49-F238E27FC236}">
                <a16:creationId xmlns:a16="http://schemas.microsoft.com/office/drawing/2014/main" id="{A6B9D8E3-35A4-8DFE-081D-8014704186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428" y="209266"/>
            <a:ext cx="234315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43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err="1">
                <a:latin typeface="Calibri" panose="020F0502020204030204"/>
                <a:cs typeface="Calibri"/>
              </a:rPr>
              <a:t>hhh</a:t>
            </a:r>
            <a:endParaRPr kumimoji="0" lang="en-US" sz="1800" b="0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73CE12-986E-4FBE-04CE-6575A1E7A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634" y="1153572"/>
            <a:ext cx="3657600" cy="4461163"/>
          </a:xfrm>
        </p:spPr>
        <p:txBody>
          <a:bodyPr>
            <a:normAutofit/>
          </a:bodyPr>
          <a:lstStyle/>
          <a:p>
            <a:r>
              <a:rPr lang="fr-FR" sz="4800" dirty="0">
                <a:solidFill>
                  <a:srgbClr val="FFFFFF"/>
                </a:solidFill>
                <a:ea typeface="+mj-lt"/>
                <a:cs typeface="+mj-lt"/>
              </a:rPr>
              <a:t>Composantes du programme d’appui de la Banque mondiale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1809DB5-1E14-4455-40C3-EFE509FD16C4}"/>
              </a:ext>
            </a:extLst>
          </p:cNvPr>
          <p:cNvSpPr/>
          <p:nvPr/>
        </p:nvSpPr>
        <p:spPr>
          <a:xfrm>
            <a:off x="3887234" y="234969"/>
            <a:ext cx="8301717" cy="6350075"/>
          </a:xfrm>
          <a:prstGeom prst="roundRect">
            <a:avLst>
              <a:gd name="adj" fmla="val 33148"/>
            </a:avLst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>
              <a:tabLst>
                <a:tab pos="198755" algn="l"/>
              </a:tabLst>
            </a:pPr>
            <a:endParaRPr lang="fr-FR" sz="1600" dirty="0">
              <a:solidFill>
                <a:srgbClr val="000000"/>
              </a:solidFill>
              <a:latin typeface="Calibri"/>
              <a:cs typeface="Calibri"/>
            </a:endParaRPr>
          </a:p>
          <a:p>
            <a:pPr lvl="1" algn="just">
              <a:tabLst>
                <a:tab pos="198755" algn="l"/>
              </a:tabLst>
            </a:pPr>
            <a:r>
              <a:rPr lang="fr-FR" sz="1600" dirty="0">
                <a:solidFill>
                  <a:srgbClr val="FF0000"/>
                </a:solidFill>
                <a:cs typeface="Calibri"/>
              </a:rPr>
              <a:t>, </a:t>
            </a: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  <a:tabLst>
                <a:tab pos="198755" algn="l"/>
              </a:tabLst>
            </a:pPr>
            <a:endParaRPr lang="fr-FR" sz="1600" dirty="0">
              <a:solidFill>
                <a:srgbClr val="FF0000"/>
              </a:solidFill>
              <a:latin typeface="Calibri"/>
              <a:cs typeface="Calibri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tabLst>
                <a:tab pos="198755" algn="l"/>
              </a:tabLst>
            </a:pPr>
            <a:endParaRPr lang="fr-FR" sz="16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tabLst>
                <a:tab pos="198755" algn="l"/>
              </a:tabLst>
            </a:pPr>
            <a:endParaRPr lang="fr-FR" sz="1600" b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  <a:tabLst>
                <a:tab pos="198755" algn="l"/>
              </a:tabLst>
            </a:pPr>
            <a:endParaRPr lang="fr-FR" sz="1600" b="1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  <a:tabLst>
                <a:tab pos="198755" algn="l"/>
              </a:tabLst>
            </a:pPr>
            <a:endParaRPr lang="en-US" sz="1400" b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4816741" y="3227203"/>
            <a:ext cx="394021" cy="60617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05C700-884E-FEEF-E6BD-33A78EDB7B4D}"/>
              </a:ext>
            </a:extLst>
          </p:cNvPr>
          <p:cNvSpPr txBox="1"/>
          <p:nvPr/>
        </p:nvSpPr>
        <p:spPr>
          <a:xfrm>
            <a:off x="4847646" y="446645"/>
            <a:ext cx="6407624" cy="6046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spcBef>
                <a:spcPts val="0"/>
              </a:spcBef>
              <a:buNone/>
              <a:tabLst>
                <a:tab pos="198755" algn="l"/>
              </a:tabLst>
            </a:pPr>
            <a:r>
              <a:rPr lang="fr-FR" sz="1400" b="1" u="sng" dirty="0">
                <a:solidFill>
                  <a:srgbClr val="000000"/>
                </a:solidFill>
                <a:latin typeface="Calibri"/>
                <a:cs typeface="Calibri"/>
              </a:rPr>
              <a:t>Pilier 2 : Améliorer la gouvernance d’entreprise et la gestion des risques.  </a:t>
            </a:r>
          </a:p>
          <a:p>
            <a:pPr marL="0" indent="0" algn="just">
              <a:spcBef>
                <a:spcPts val="0"/>
              </a:spcBef>
              <a:buNone/>
              <a:tabLst>
                <a:tab pos="198755" algn="l"/>
              </a:tabLst>
            </a:pPr>
            <a:endParaRPr lang="en-US" sz="1400" b="1" u="sng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198755" algn="l"/>
              </a:tabLst>
            </a:pPr>
            <a:r>
              <a:rPr lang="fr-FR" sz="1400" i="1" u="sng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Composante 1. Gouvernance d’entreprise</a:t>
            </a:r>
            <a:r>
              <a:rPr lang="fr-FR" sz="1400" i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.</a:t>
            </a:r>
            <a:endParaRPr lang="fr-FR" sz="1400" i="1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198755" algn="l"/>
              </a:tabLst>
            </a:pPr>
            <a:endParaRPr lang="fr-FR" sz="1400" i="1" dirty="0">
              <a:solidFill>
                <a:srgbClr val="000000"/>
              </a:solidFill>
              <a:effectLst/>
              <a:latin typeface="Calibri"/>
              <a:ea typeface="Calibri" panose="020F0502020204030204" pitchFamily="34" charset="0"/>
              <a:cs typeface="Calibri"/>
            </a:endParaRPr>
          </a:p>
          <a:p>
            <a:pPr marL="742950" marR="0" lvl="1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F0502020204030204" pitchFamily="34" charset="0"/>
              <a:buChar char="o"/>
              <a:tabLst>
                <a:tab pos="198755" algn="l"/>
              </a:tabLst>
            </a:pP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Soutenir l’introduction de la BCT dans le cadre de surveillance de SOTUGAR</a:t>
            </a:r>
            <a:endParaRPr lang="en-US" sz="1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742950" marR="0" lvl="1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F0502020204030204" pitchFamily="34" charset="0"/>
              <a:buChar char="o"/>
              <a:tabLst>
                <a:tab pos="198755" algn="l"/>
              </a:tabLst>
            </a:pP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Permettre l’échange mutuel de données entre SOTUGAR et BCT</a:t>
            </a:r>
            <a:endParaRPr lang="en-US" sz="1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742950" marR="0" lvl="1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F0502020204030204" pitchFamily="34" charset="0"/>
              <a:buChar char="o"/>
              <a:tabLst>
                <a:tab pos="198755" algn="l"/>
              </a:tabLst>
            </a:pP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Soutien à la mise à jour des statuts de SOTUGAR avec des membres indépendants supplémentaires du conseil d’administration</a:t>
            </a:r>
            <a:endParaRPr lang="en-US" sz="1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Courier New" panose="020F0502020204030204" pitchFamily="34" charset="0"/>
              <a:buChar char="o"/>
              <a:tabLst>
                <a:tab pos="198755" algn="l"/>
              </a:tabLst>
            </a:pP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Élaborer un cadre et aider à mettre en œuvre un processus transparent de sélection et de réorganisation de la composition du conseil d’administration, y compris les profils requis. </a:t>
            </a:r>
            <a:endParaRPr lang="en-US" sz="14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Courier New" panose="020F0502020204030204" pitchFamily="34" charset="0"/>
              <a:buChar char="o"/>
              <a:tabLst>
                <a:tab pos="198755" algn="l"/>
              </a:tabLst>
            </a:pP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Soutien à l’augmentation de capital de SOTUGAR 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tabLst>
                <a:tab pos="198755" algn="l"/>
              </a:tabLst>
            </a:pPr>
            <a:r>
              <a:rPr lang="en-GB" sz="1400" b="1" dirty="0">
                <a:solidFill>
                  <a:schemeClr val="accent2"/>
                </a:solidFill>
                <a:cs typeface="Calibri"/>
              </a:rPr>
              <a:t>Dans </a:t>
            </a:r>
            <a:r>
              <a:rPr lang="en-GB" sz="1400" b="1" dirty="0" err="1">
                <a:solidFill>
                  <a:schemeClr val="accent2"/>
                </a:solidFill>
                <a:cs typeface="Calibri"/>
              </a:rPr>
              <a:t>ce</a:t>
            </a:r>
            <a:r>
              <a:rPr lang="en-GB" sz="1400" b="1" dirty="0">
                <a:solidFill>
                  <a:schemeClr val="accent2"/>
                </a:solidFill>
                <a:cs typeface="Calibri"/>
              </a:rPr>
              <a:t> cadre </a:t>
            </a:r>
            <a:r>
              <a:rPr lang="en-GB" sz="1400" b="1" dirty="0" err="1">
                <a:solidFill>
                  <a:schemeClr val="accent2"/>
                </a:solidFill>
                <a:cs typeface="Calibri"/>
              </a:rPr>
              <a:t>une</a:t>
            </a:r>
            <a:r>
              <a:rPr lang="en-GB" sz="1400" b="1" dirty="0">
                <a:solidFill>
                  <a:schemeClr val="accent2"/>
                </a:solidFill>
                <a:cs typeface="Calibri"/>
              </a:rPr>
              <a:t> </a:t>
            </a:r>
            <a:r>
              <a:rPr lang="fr-FR" sz="1400" b="1" dirty="0">
                <a:solidFill>
                  <a:schemeClr val="accent2"/>
                </a:solidFill>
                <a:cs typeface="Calibri"/>
              </a:rPr>
              <a:t>convention</a:t>
            </a:r>
            <a:r>
              <a:rPr lang="en-GB" sz="1400" b="1" dirty="0">
                <a:solidFill>
                  <a:schemeClr val="accent2"/>
                </a:solidFill>
                <a:cs typeface="Calibri"/>
              </a:rPr>
              <a:t> tripartite a </a:t>
            </a:r>
            <a:r>
              <a:rPr lang="en-GB" sz="1400" b="1" dirty="0" err="1">
                <a:solidFill>
                  <a:schemeClr val="accent2"/>
                </a:solidFill>
                <a:cs typeface="Calibri"/>
              </a:rPr>
              <a:t>été</a:t>
            </a:r>
            <a:r>
              <a:rPr lang="en-GB" sz="1400" b="1" dirty="0">
                <a:solidFill>
                  <a:schemeClr val="accent2"/>
                </a:solidFill>
                <a:cs typeface="Calibri"/>
              </a:rPr>
              <a:t> </a:t>
            </a:r>
            <a:r>
              <a:rPr lang="fr-FR" sz="1400" b="1" dirty="0">
                <a:solidFill>
                  <a:schemeClr val="accent2"/>
                </a:solidFill>
                <a:cs typeface="Calibri"/>
              </a:rPr>
              <a:t>conclue</a:t>
            </a:r>
            <a:r>
              <a:rPr lang="en-GB" sz="1400" b="1" dirty="0">
                <a:solidFill>
                  <a:schemeClr val="accent2"/>
                </a:solidFill>
                <a:cs typeface="Calibri"/>
              </a:rPr>
              <a:t> entre </a:t>
            </a:r>
            <a:r>
              <a:rPr lang="en-GB" sz="1400" b="1" dirty="0" err="1">
                <a:solidFill>
                  <a:schemeClr val="accent2"/>
                </a:solidFill>
                <a:cs typeface="Calibri"/>
              </a:rPr>
              <a:t>MdF</a:t>
            </a:r>
            <a:r>
              <a:rPr lang="en-GB" sz="1400" b="1" dirty="0">
                <a:solidFill>
                  <a:schemeClr val="accent2"/>
                </a:solidFill>
                <a:cs typeface="Calibri"/>
              </a:rPr>
              <a:t>, la BCT  et la SOTUGAR relative à </a:t>
            </a:r>
            <a:r>
              <a:rPr lang="en-GB" sz="1400" b="1" dirty="0" err="1">
                <a:solidFill>
                  <a:schemeClr val="accent2"/>
                </a:solidFill>
                <a:cs typeface="Calibri"/>
              </a:rPr>
              <a:t>l’amélioration</a:t>
            </a:r>
            <a:r>
              <a:rPr lang="en-GB" sz="1400" b="1" dirty="0">
                <a:solidFill>
                  <a:schemeClr val="accent2"/>
                </a:solidFill>
                <a:cs typeface="Calibri"/>
              </a:rPr>
              <a:t> du mode de </a:t>
            </a:r>
            <a:r>
              <a:rPr lang="fr-FR" sz="1400" b="1" dirty="0">
                <a:solidFill>
                  <a:schemeClr val="accent2"/>
                </a:solidFill>
                <a:cs typeface="Calibri"/>
              </a:rPr>
              <a:t>gouvernance</a:t>
            </a:r>
            <a:r>
              <a:rPr lang="en-GB" sz="1400" b="1" dirty="0">
                <a:solidFill>
                  <a:schemeClr val="accent2"/>
                </a:solidFill>
                <a:cs typeface="Calibri"/>
              </a:rPr>
              <a:t> de la SOTUGAR et de </a:t>
            </a:r>
            <a:r>
              <a:rPr lang="en-GB" sz="1400" b="1" dirty="0" err="1">
                <a:solidFill>
                  <a:schemeClr val="accent2"/>
                </a:solidFill>
                <a:cs typeface="Calibri"/>
              </a:rPr>
              <a:t>sa</a:t>
            </a:r>
            <a:r>
              <a:rPr lang="en-GB" sz="1400" b="1" dirty="0">
                <a:solidFill>
                  <a:schemeClr val="accent2"/>
                </a:solidFill>
                <a:cs typeface="Calibri"/>
              </a:rPr>
              <a:t> surveillance. </a:t>
            </a:r>
            <a:r>
              <a:rPr lang="en-GB" sz="1400" b="1" dirty="0" err="1">
                <a:solidFill>
                  <a:schemeClr val="accent2"/>
                </a:solidFill>
                <a:cs typeface="Calibri"/>
              </a:rPr>
              <a:t>L’objectif</a:t>
            </a:r>
            <a:r>
              <a:rPr lang="en-GB" sz="1400" b="1" dirty="0">
                <a:solidFill>
                  <a:schemeClr val="accent2"/>
                </a:solidFill>
                <a:cs typeface="Calibri"/>
              </a:rPr>
              <a:t> </a:t>
            </a:r>
            <a:r>
              <a:rPr lang="en-GB" sz="1400" b="1" dirty="0" err="1">
                <a:solidFill>
                  <a:schemeClr val="accent2"/>
                </a:solidFill>
                <a:cs typeface="Calibri"/>
              </a:rPr>
              <a:t>étant</a:t>
            </a:r>
            <a:r>
              <a:rPr lang="en-GB" sz="1400" b="1" dirty="0">
                <a:solidFill>
                  <a:schemeClr val="accent2"/>
                </a:solidFill>
                <a:cs typeface="Calibri"/>
              </a:rPr>
              <a:t> un nouveau cadre de  supervision et de </a:t>
            </a:r>
            <a:r>
              <a:rPr lang="fr-FR" sz="1400" b="1" dirty="0">
                <a:solidFill>
                  <a:schemeClr val="accent2"/>
                </a:solidFill>
                <a:cs typeface="Calibri"/>
              </a:rPr>
              <a:t>contrôle pour  un renforcement de son organisation et  de son fonctionnement  et une surveillance commune suivant une approche adaptée aux risques…….</a:t>
            </a:r>
            <a:endParaRPr lang="fr-FR" sz="1400" b="1" dirty="0">
              <a:solidFill>
                <a:schemeClr val="accent2"/>
              </a:solidFill>
              <a:latin typeface="Calibri"/>
              <a:cs typeface="Calibri"/>
            </a:endParaRPr>
          </a:p>
          <a:p>
            <a:pPr marL="0" indent="0" algn="just">
              <a:lnSpc>
                <a:spcPct val="120000"/>
              </a:lnSpc>
              <a:spcBef>
                <a:spcPts val="300"/>
              </a:spcBef>
              <a:buNone/>
              <a:tabLst>
                <a:tab pos="198755" algn="l"/>
              </a:tabLst>
            </a:pPr>
            <a:endParaRPr lang="fr-FR" sz="1400" i="1" u="sng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 algn="just">
              <a:lnSpc>
                <a:spcPct val="120000"/>
              </a:lnSpc>
              <a:spcBef>
                <a:spcPts val="300"/>
              </a:spcBef>
              <a:buNone/>
              <a:tabLst>
                <a:tab pos="198755" algn="l"/>
              </a:tabLst>
            </a:pPr>
            <a:r>
              <a:rPr lang="fr-FR" sz="1400" i="1" u="sng" dirty="0">
                <a:solidFill>
                  <a:srgbClr val="000000"/>
                </a:solidFill>
                <a:latin typeface="Calibri"/>
                <a:cs typeface="Calibri"/>
              </a:rPr>
              <a:t>Composante 2. Renforcement des capacités de SOTUGAR en matière d’analyse et de gestion des risques. </a:t>
            </a:r>
          </a:p>
          <a:p>
            <a:pPr marL="0" indent="0" algn="just">
              <a:lnSpc>
                <a:spcPct val="120000"/>
              </a:lnSpc>
              <a:spcBef>
                <a:spcPts val="300"/>
              </a:spcBef>
              <a:buNone/>
              <a:tabLst>
                <a:tab pos="198755" algn="l"/>
              </a:tabLst>
            </a:pPr>
            <a:endParaRPr lang="fr-FR" sz="1400" i="1" u="sng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  <a:tabLst>
                <a:tab pos="198755" algn="l"/>
              </a:tabLst>
            </a:pP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Soutenir la mise en œuvre de la feuille de route pour l’analyse et la gestion des risques</a:t>
            </a:r>
            <a:endParaRPr lang="fr-FR" sz="1400" i="1" u="sng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742950" lvl="1" indent="-285750" algn="just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  <a:tabLst>
                <a:tab pos="198755" algn="l"/>
              </a:tabLst>
            </a:pPr>
            <a:r>
              <a:rPr lang="fr-FR" sz="1400" dirty="0">
                <a:solidFill>
                  <a:srgbClr val="000000"/>
                </a:solidFill>
                <a:latin typeface="Calibri"/>
                <a:cs typeface="Calibri"/>
              </a:rPr>
              <a:t>Soutenir la mise en œuvre  de la feuille de route pour la mise en place des fonctions d'audit interne,</a:t>
            </a:r>
          </a:p>
        </p:txBody>
      </p:sp>
    </p:spTree>
    <p:extLst>
      <p:ext uri="{BB962C8B-B14F-4D97-AF65-F5344CB8AC3E}">
        <p14:creationId xmlns:p14="http://schemas.microsoft.com/office/powerpoint/2010/main" val="3561615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73CE12-986E-4FBE-04CE-6575A1E7A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634" y="1153572"/>
            <a:ext cx="3657600" cy="4461163"/>
          </a:xfrm>
        </p:spPr>
        <p:txBody>
          <a:bodyPr>
            <a:normAutofit/>
          </a:bodyPr>
          <a:lstStyle/>
          <a:p>
            <a:r>
              <a:rPr lang="fr-FR" sz="4800" dirty="0">
                <a:solidFill>
                  <a:srgbClr val="FFFFFF"/>
                </a:solidFill>
                <a:ea typeface="+mj-lt"/>
                <a:cs typeface="+mj-lt"/>
              </a:rPr>
              <a:t>Démarche adoptée dans l’appui de la Banque mondiale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748D1-E0A2-3342-4AA9-6C6982129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858" y="1699567"/>
            <a:ext cx="7656628" cy="5595256"/>
          </a:xfr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20B0604020202020204" pitchFamily="34" charset="0"/>
              <a:buChar char="§"/>
            </a:pPr>
            <a:r>
              <a:rPr lang="fr-FR" sz="1800" dirty="0">
                <a:ea typeface="+mn-lt"/>
                <a:cs typeface="+mn-lt"/>
              </a:rPr>
              <a:t>Résultats de l’</a:t>
            </a:r>
            <a:r>
              <a:rPr lang="fr-FR" sz="1800" b="1" dirty="0">
                <a:ea typeface="+mn-lt"/>
                <a:cs typeface="+mn-lt"/>
              </a:rPr>
              <a:t>assistance technique mené en 2020 </a:t>
            </a:r>
            <a:r>
              <a:rPr lang="fr-FR" sz="1800" dirty="0">
                <a:ea typeface="+mn-lt"/>
                <a:cs typeface="+mn-lt"/>
              </a:rPr>
              <a:t>sur la mise en place des fonctions « </a:t>
            </a:r>
            <a:r>
              <a:rPr lang="fr-FR" sz="1800" b="1" dirty="0">
                <a:ea typeface="+mn-lt"/>
                <a:cs typeface="+mn-lt"/>
              </a:rPr>
              <a:t>gestion des risques </a:t>
            </a:r>
            <a:r>
              <a:rPr lang="fr-FR" sz="1800" dirty="0">
                <a:ea typeface="+mn-lt"/>
                <a:cs typeface="+mn-lt"/>
              </a:rPr>
              <a:t>» et «</a:t>
            </a:r>
            <a:r>
              <a:rPr lang="fr-FR" sz="1800" b="1" dirty="0">
                <a:ea typeface="+mn-lt"/>
                <a:cs typeface="+mn-lt"/>
              </a:rPr>
              <a:t> audit interne </a:t>
            </a:r>
            <a:r>
              <a:rPr lang="fr-FR" sz="1800" dirty="0">
                <a:ea typeface="+mn-lt"/>
                <a:cs typeface="+mn-lt"/>
              </a:rPr>
              <a:t>»</a:t>
            </a:r>
            <a:endParaRPr lang="fr-FR" sz="1800" dirty="0"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20B0604020202020204" pitchFamily="34" charset="0"/>
              <a:buChar char="§"/>
            </a:pPr>
            <a:r>
              <a:rPr lang="fr-FR" sz="1800" dirty="0">
                <a:ea typeface="+mn-lt"/>
                <a:cs typeface="+mn-lt"/>
              </a:rPr>
              <a:t>Résultats des phases initiales de l’appui au </a:t>
            </a:r>
            <a:r>
              <a:rPr lang="fr-FR" sz="1800" b="1" dirty="0">
                <a:ea typeface="+mn-lt"/>
                <a:cs typeface="+mn-lt"/>
              </a:rPr>
              <a:t>renforcement de la gouvernance de la SOTUGAR</a:t>
            </a:r>
            <a:r>
              <a:rPr lang="fr-FR" sz="1800" dirty="0">
                <a:ea typeface="+mn-lt"/>
                <a:cs typeface="+mn-lt"/>
              </a:rPr>
              <a:t> mené avec le cabinet Grant Thornton 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20B0604020202020204" pitchFamily="34" charset="0"/>
              <a:buChar char="§"/>
            </a:pPr>
            <a:r>
              <a:rPr lang="fr-FR" sz="1800" dirty="0">
                <a:ea typeface="+mn-lt"/>
                <a:cs typeface="+mn-lt"/>
              </a:rPr>
              <a:t>Résultats des phases initiales des travaux d’assistance technique en cours avec le cabinet Deloitte comprenant le </a:t>
            </a:r>
            <a:r>
              <a:rPr lang="fr-FR" sz="1800" b="1" dirty="0">
                <a:ea typeface="+mn-lt"/>
                <a:cs typeface="+mn-lt"/>
              </a:rPr>
              <a:t>diagnostic détaillé et la revue de l’offre de garantie existante</a:t>
            </a:r>
            <a:r>
              <a:rPr lang="fr-FR" sz="1800" dirty="0">
                <a:ea typeface="+mn-lt"/>
                <a:cs typeface="+mn-lt"/>
              </a:rPr>
              <a:t> (y compris le fonds national de garantie, FNG) 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20B0604020202020204" pitchFamily="34" charset="0"/>
              <a:buChar char="§"/>
            </a:pPr>
            <a:r>
              <a:rPr lang="fr-FR" sz="1800" dirty="0">
                <a:ea typeface="+mn-lt"/>
                <a:cs typeface="+mn-lt"/>
              </a:rPr>
              <a:t>Mission sur place de la Banque Mondiale conduite en octobre 2022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20B0604020202020204" pitchFamily="34" charset="0"/>
              <a:buChar char="§"/>
            </a:pPr>
            <a:r>
              <a:rPr lang="fr-FR" sz="1800" dirty="0">
                <a:ea typeface="+mn-lt"/>
                <a:cs typeface="+mn-lt"/>
              </a:rPr>
              <a:t>Résultats de </a:t>
            </a:r>
            <a:r>
              <a:rPr lang="fr-FR" sz="1800" b="1" dirty="0">
                <a:ea typeface="+mn-lt"/>
                <a:cs typeface="+mn-lt"/>
              </a:rPr>
              <a:t>consultations diverses </a:t>
            </a:r>
            <a:r>
              <a:rPr lang="fr-FR" sz="1800" dirty="0">
                <a:ea typeface="+mn-lt"/>
                <a:cs typeface="+mn-lt"/>
              </a:rPr>
              <a:t>avec le </a:t>
            </a:r>
            <a:r>
              <a:rPr lang="fr-FR" sz="1800" b="1" dirty="0">
                <a:ea typeface="+mn-lt"/>
                <a:cs typeface="+mn-lt"/>
              </a:rPr>
              <a:t>secteur bancaire et financier et le secteur privé</a:t>
            </a:r>
            <a:endParaRPr lang="fr-FR" sz="1800" b="1" dirty="0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BD6BF9-3D8F-5605-C539-5BC93FC9F6C0}"/>
              </a:ext>
            </a:extLst>
          </p:cNvPr>
          <p:cNvSpPr txBox="1"/>
          <p:nvPr/>
        </p:nvSpPr>
        <p:spPr>
          <a:xfrm>
            <a:off x="4867228" y="307334"/>
            <a:ext cx="7109086" cy="11453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marR="0" lvl="1" indent="0" algn="l" defTabSz="914400" rtl="0" eaLnBrk="1" fontAlgn="auto" latinLnBrk="0" hangingPunct="1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Calibri" panose="020F0502020204030204"/>
                <a:cs typeface="Calibri" panose="020F0502020204030204"/>
              </a:rPr>
              <a:t>Feuille de route détaillée et échelonnée décrivant les grands chantiers de réforme identifiés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B60847C3-63A2-E031-3739-70C1F8D1E384}"/>
              </a:ext>
            </a:extLst>
          </p:cNvPr>
          <p:cNvSpPr/>
          <p:nvPr/>
        </p:nvSpPr>
        <p:spPr>
          <a:xfrm>
            <a:off x="4113820" y="461313"/>
            <a:ext cx="628428" cy="71968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78A7D2-C2FC-A845-6578-806A0CDE02C2}"/>
              </a:ext>
            </a:extLst>
          </p:cNvPr>
          <p:cNvSpPr txBox="1"/>
          <p:nvPr/>
        </p:nvSpPr>
        <p:spPr>
          <a:xfrm>
            <a:off x="4484845" y="5614735"/>
            <a:ext cx="7491469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400" dirty="0">
                <a:cs typeface="Calibri"/>
              </a:rPr>
              <a:t>E</a:t>
            </a:r>
            <a:r>
              <a:rPr lang="fr" sz="1400" dirty="0">
                <a:cs typeface="Calibri"/>
              </a:rPr>
              <a:t>n ligne avec les </a:t>
            </a:r>
            <a:r>
              <a:rPr lang="fr-FR" sz="1400" dirty="0">
                <a:cs typeface="Calibri"/>
              </a:rPr>
              <a:t>16 "Principes applicables aux systèmes publics de garantie de crédit pour les PME" élaborés par la Banque mondiale en 2015 et analyse enrichie avec un </a:t>
            </a:r>
            <a:r>
              <a:rPr lang="fr" sz="1400" dirty="0">
                <a:cs typeface="Calibri"/>
              </a:rPr>
              <a:t>stock taking, des benchmarks, et des consultations avec les secteurs et les parties prenantes </a:t>
            </a:r>
            <a:endParaRPr lang="en-US" sz="1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1486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5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5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45A09D-5124-5C93-122F-4D9279DA0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595" y="154032"/>
            <a:ext cx="11467090" cy="1283578"/>
          </a:xfrm>
        </p:spPr>
        <p:txBody>
          <a:bodyPr anchor="ctr">
            <a:noAutofit/>
          </a:bodyPr>
          <a:lstStyle/>
          <a:p>
            <a:r>
              <a:rPr lang="fr-FR" sz="4000" dirty="0">
                <a:solidFill>
                  <a:srgbClr val="FFFFFF"/>
                </a:solidFill>
                <a:ea typeface="+mj-lt"/>
                <a:cs typeface="+mj-lt"/>
              </a:rPr>
              <a:t>Rappel des 16 principes </a:t>
            </a:r>
            <a:r>
              <a:rPr lang="fr-FR" sz="4000" dirty="0">
                <a:solidFill>
                  <a:srgbClr val="FFFFFF"/>
                </a:solidFill>
                <a:cs typeface="Calibri Light"/>
              </a:rPr>
              <a:t>applicables aux mécanismes </a:t>
            </a:r>
            <a:br>
              <a:rPr lang="fr-FR" sz="4000" dirty="0">
                <a:solidFill>
                  <a:srgbClr val="FFFFFF"/>
                </a:solidFill>
                <a:cs typeface="Calibri Light"/>
              </a:rPr>
            </a:br>
            <a:r>
              <a:rPr lang="fr-FR" sz="4000" dirty="0">
                <a:solidFill>
                  <a:srgbClr val="FFFFFF"/>
                </a:solidFill>
                <a:cs typeface="Calibri Light"/>
              </a:rPr>
              <a:t>publics de garantie de crédit dédiés aux PME (</a:t>
            </a:r>
            <a:r>
              <a:rPr lang="fr-FR" sz="4000" dirty="0" err="1">
                <a:solidFill>
                  <a:srgbClr val="FFFFFF"/>
                </a:solidFill>
                <a:cs typeface="Calibri Light"/>
              </a:rPr>
              <a:t>CGSs</a:t>
            </a:r>
            <a:r>
              <a:rPr lang="fr-FR" sz="4000" dirty="0">
                <a:solidFill>
                  <a:srgbClr val="FFFFFF"/>
                </a:solidFill>
                <a:cs typeface="Calibri Light"/>
              </a:rPr>
              <a:t>)</a:t>
            </a:r>
          </a:p>
        </p:txBody>
      </p:sp>
      <p:graphicFrame>
        <p:nvGraphicFramePr>
          <p:cNvPr id="51" name="Diagram 51">
            <a:extLst>
              <a:ext uri="{FF2B5EF4-FFF2-40B4-BE49-F238E27FC236}">
                <a16:creationId xmlns:a16="http://schemas.microsoft.com/office/drawing/2014/main" id="{20323549-0006-9195-DD26-2324C8B744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0541044"/>
              </p:ext>
            </p:extLst>
          </p:nvPr>
        </p:nvGraphicFramePr>
        <p:xfrm>
          <a:off x="409595" y="1643656"/>
          <a:ext cx="11467090" cy="506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0346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C9157E9-9D56-CEEF-B37D-50044DE0FFBF}"/>
              </a:ext>
            </a:extLst>
          </p:cNvPr>
          <p:cNvSpPr/>
          <p:nvPr/>
        </p:nvSpPr>
        <p:spPr>
          <a:xfrm>
            <a:off x="359228" y="1266569"/>
            <a:ext cx="2797628" cy="14630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b="1" dirty="0">
                <a:solidFill>
                  <a:schemeClr val="tx1"/>
                </a:solidFill>
              </a:rPr>
              <a:t>Gouvernance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 descr="Meeting">
            <a:extLst>
              <a:ext uri="{FF2B5EF4-FFF2-40B4-BE49-F238E27FC236}">
                <a16:creationId xmlns:a16="http://schemas.microsoft.com/office/drawing/2014/main" id="{7473E04D-107C-E5C6-2F04-BF1DD4A2AC26}"/>
              </a:ext>
            </a:extLst>
          </p:cNvPr>
          <p:cNvSpPr/>
          <p:nvPr/>
        </p:nvSpPr>
        <p:spPr>
          <a:xfrm>
            <a:off x="494148" y="1761012"/>
            <a:ext cx="383304" cy="382929"/>
          </a:xfrm>
          <a:prstGeom prst="rect">
            <a:avLst/>
          </a:prstGeom>
          <a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EB9D884-45FE-663B-DE82-0405954C13FD}"/>
              </a:ext>
            </a:extLst>
          </p:cNvPr>
          <p:cNvSpPr/>
          <p:nvPr/>
        </p:nvSpPr>
        <p:spPr>
          <a:xfrm>
            <a:off x="359228" y="2819906"/>
            <a:ext cx="2797628" cy="14630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b="1" dirty="0">
                <a:solidFill>
                  <a:schemeClr val="tx1"/>
                </a:solidFill>
              </a:rPr>
              <a:t>Stratégie et Vision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 descr="Bullseye">
            <a:extLst>
              <a:ext uri="{FF2B5EF4-FFF2-40B4-BE49-F238E27FC236}">
                <a16:creationId xmlns:a16="http://schemas.microsoft.com/office/drawing/2014/main" id="{60AE0E0C-159E-FB49-8AAE-7099F9A659C4}"/>
              </a:ext>
            </a:extLst>
          </p:cNvPr>
          <p:cNvSpPr/>
          <p:nvPr/>
        </p:nvSpPr>
        <p:spPr>
          <a:xfrm>
            <a:off x="494148" y="3395537"/>
            <a:ext cx="383304" cy="382929"/>
          </a:xfrm>
          <a:prstGeom prst="rect">
            <a:avLst/>
          </a:prstGeom>
          <a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661240C-F749-0502-17F7-F858EF5C3076}"/>
              </a:ext>
            </a:extLst>
          </p:cNvPr>
          <p:cNvSpPr/>
          <p:nvPr/>
        </p:nvSpPr>
        <p:spPr>
          <a:xfrm>
            <a:off x="359228" y="4373243"/>
            <a:ext cx="2797628" cy="146304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b="1" dirty="0">
                <a:solidFill>
                  <a:schemeClr val="tx1"/>
                </a:solidFill>
              </a:rPr>
              <a:t>Business model</a:t>
            </a:r>
          </a:p>
          <a:p>
            <a:pPr algn="r"/>
            <a:r>
              <a:rPr lang="fr-FR" b="1" dirty="0">
                <a:solidFill>
                  <a:schemeClr val="tx1"/>
                </a:solidFill>
              </a:rPr>
              <a:t>et finances </a:t>
            </a:r>
          </a:p>
        </p:txBody>
      </p:sp>
      <p:sp>
        <p:nvSpPr>
          <p:cNvPr id="48" name="Rectangle 47" descr="Money">
            <a:extLst>
              <a:ext uri="{FF2B5EF4-FFF2-40B4-BE49-F238E27FC236}">
                <a16:creationId xmlns:a16="http://schemas.microsoft.com/office/drawing/2014/main" id="{F190005E-6968-3EFF-C7F9-B9D0E9172936}"/>
              </a:ext>
            </a:extLst>
          </p:cNvPr>
          <p:cNvSpPr/>
          <p:nvPr/>
        </p:nvSpPr>
        <p:spPr>
          <a:xfrm>
            <a:off x="494148" y="4913298"/>
            <a:ext cx="383304" cy="382929"/>
          </a:xfrm>
          <a:prstGeom prst="rect">
            <a:avLst/>
          </a:prstGeom>
          <a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7F2F4B5-2569-5D56-68BE-C5CA59FE658E}"/>
              </a:ext>
            </a:extLst>
          </p:cNvPr>
          <p:cNvSpPr/>
          <p:nvPr/>
        </p:nvSpPr>
        <p:spPr>
          <a:xfrm>
            <a:off x="0" y="6607629"/>
            <a:ext cx="12192000" cy="25037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E5A1FF5-0589-9031-7943-50B49A5C855B}"/>
              </a:ext>
            </a:extLst>
          </p:cNvPr>
          <p:cNvSpPr txBox="1"/>
          <p:nvPr/>
        </p:nvSpPr>
        <p:spPr>
          <a:xfrm>
            <a:off x="4186409" y="535351"/>
            <a:ext cx="762918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>
                <a:solidFill>
                  <a:srgbClr val="FFFFFF"/>
                </a:solidFill>
                <a:latin typeface="+mj-lt"/>
                <a:ea typeface="+mj-lt"/>
                <a:cs typeface="+mj-lt"/>
              </a:defRPr>
            </a:lvl1pPr>
          </a:lstStyle>
          <a:p>
            <a:endParaRPr lang="en-US" dirty="0"/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B2C2B0C8-8F62-4902-A239-9D13DD3099B3}"/>
              </a:ext>
            </a:extLst>
          </p:cNvPr>
          <p:cNvSpPr/>
          <p:nvPr/>
        </p:nvSpPr>
        <p:spPr>
          <a:xfrm>
            <a:off x="3222169" y="1266569"/>
            <a:ext cx="8708573" cy="1463040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1500" b="1" dirty="0">
                <a:solidFill>
                  <a:schemeClr val="tx1"/>
                </a:solidFill>
              </a:rPr>
              <a:t>Révision composition du conseil d’administration selon les pratiques de bonne gouvernance </a:t>
            </a:r>
          </a:p>
          <a:p>
            <a:pPr algn="just"/>
            <a:r>
              <a:rPr lang="fr-FR" sz="1500" i="1" dirty="0">
                <a:solidFill>
                  <a:schemeClr val="tx1"/>
                </a:solidFill>
              </a:rPr>
              <a:t>séparation fonction DG/PCA, sélection des administrateurs sur des critères «fit and </a:t>
            </a:r>
            <a:r>
              <a:rPr lang="fr-FR" sz="1500" i="1" dirty="0" err="1">
                <a:solidFill>
                  <a:schemeClr val="tx1"/>
                </a:solidFill>
              </a:rPr>
              <a:t>proper</a:t>
            </a:r>
            <a:r>
              <a:rPr lang="fr-FR" sz="1500" i="1" dirty="0">
                <a:solidFill>
                  <a:schemeClr val="tx1"/>
                </a:solidFill>
              </a:rPr>
              <a:t>», sélection compétitive des administrateurs indépendants, comité Audit, comité Gestion Risques et Conformité, comités spécialisés au conseil d’administration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1B19C253-3F7C-2416-8EA1-C4317E52DEDF}"/>
              </a:ext>
            </a:extLst>
          </p:cNvPr>
          <p:cNvSpPr/>
          <p:nvPr/>
        </p:nvSpPr>
        <p:spPr>
          <a:xfrm>
            <a:off x="3222164" y="2819906"/>
            <a:ext cx="8708573" cy="1463040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b="1" dirty="0">
                <a:solidFill>
                  <a:schemeClr val="tx1"/>
                </a:solidFill>
              </a:rPr>
              <a:t>Finalisation et Adoption du plan stratégique autours de quatre axes</a:t>
            </a:r>
            <a:r>
              <a:rPr lang="fr-FR" sz="1500" dirty="0">
                <a:solidFill>
                  <a:schemeClr val="tx1"/>
                </a:solidFill>
              </a:rPr>
              <a:t> (i) Business model et restructuration offre SOTUGAR en adéquation avec besoins PME (ii) Tarification basée sur risque/coût ressources financières (iii) Refonte modèle opérationnel (processus intégrés et digitalisés) (iv) renforcement SOTUGAR via partenariats/communication ciblée.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71538077-7B50-81B6-C922-76382B264D19}"/>
              </a:ext>
            </a:extLst>
          </p:cNvPr>
          <p:cNvSpPr/>
          <p:nvPr/>
        </p:nvSpPr>
        <p:spPr>
          <a:xfrm>
            <a:off x="3222169" y="4373243"/>
            <a:ext cx="8708573" cy="1463040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dirty="0">
                <a:solidFill>
                  <a:schemeClr val="tx1"/>
                </a:solidFill>
              </a:rPr>
              <a:t>(i) </a:t>
            </a:r>
            <a:r>
              <a:rPr lang="fr-FR" sz="1500" b="1" dirty="0">
                <a:solidFill>
                  <a:schemeClr val="tx1"/>
                </a:solidFill>
              </a:rPr>
              <a:t>Gestion proactive du stock de créances </a:t>
            </a:r>
            <a:r>
              <a:rPr lang="fr-FR" sz="1500" dirty="0">
                <a:solidFill>
                  <a:schemeClr val="tx1"/>
                </a:solidFill>
              </a:rPr>
              <a:t>en contentieux et </a:t>
            </a:r>
            <a:r>
              <a:rPr lang="fr-FR" sz="1500" b="1" dirty="0">
                <a:solidFill>
                  <a:schemeClr val="tx1"/>
                </a:solidFill>
              </a:rPr>
              <a:t>consolidation des fonds</a:t>
            </a:r>
            <a:r>
              <a:rPr lang="fr-FR" sz="1500" dirty="0">
                <a:solidFill>
                  <a:schemeClr val="tx1"/>
                </a:solidFill>
              </a:rPr>
              <a:t>.</a:t>
            </a:r>
          </a:p>
          <a:p>
            <a:r>
              <a:rPr lang="fr-FR" sz="1500" dirty="0">
                <a:solidFill>
                  <a:schemeClr val="tx1"/>
                </a:solidFill>
              </a:rPr>
              <a:t>(ii) </a:t>
            </a:r>
            <a:r>
              <a:rPr lang="fr-FR" sz="1500" b="1" dirty="0">
                <a:solidFill>
                  <a:schemeClr val="tx1"/>
                </a:solidFill>
              </a:rPr>
              <a:t>Augmentation de capital </a:t>
            </a:r>
            <a:r>
              <a:rPr lang="fr-FR" sz="1500" dirty="0">
                <a:solidFill>
                  <a:schemeClr val="tx1"/>
                </a:solidFill>
              </a:rPr>
              <a:t>- prise en compte du business plan actualisé et détermination du référentiel de supervision et exigences/ratios de risques associés. 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2DB274FA-0BA2-35B1-9204-5ECBB11629D9}"/>
              </a:ext>
            </a:extLst>
          </p:cNvPr>
          <p:cNvSpPr/>
          <p:nvPr/>
        </p:nvSpPr>
        <p:spPr>
          <a:xfrm>
            <a:off x="2824839" y="-832328"/>
            <a:ext cx="9982201" cy="1781632"/>
          </a:xfrm>
          <a:prstGeom prst="ellipse">
            <a:avLst/>
          </a:prstGeom>
          <a:solidFill>
            <a:srgbClr val="FF6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0D0A201-0473-53E4-6F3F-26B28656B4F9}"/>
              </a:ext>
            </a:extLst>
          </p:cNvPr>
          <p:cNvSpPr/>
          <p:nvPr/>
        </p:nvSpPr>
        <p:spPr>
          <a:xfrm>
            <a:off x="1758042" y="-509198"/>
            <a:ext cx="11337472" cy="509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105306C-B3B4-40A3-8506-CC13CA012A01}"/>
              </a:ext>
            </a:extLst>
          </p:cNvPr>
          <p:cNvSpPr txBox="1"/>
          <p:nvPr/>
        </p:nvSpPr>
        <p:spPr>
          <a:xfrm>
            <a:off x="10221687" y="2458363"/>
            <a:ext cx="16394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200" b="1" i="1" dirty="0">
                <a:solidFill>
                  <a:srgbClr val="002060"/>
                </a:solidFill>
              </a:rPr>
              <a:t>Principes 1, 3, 6 &amp; 10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C53E315-9F47-E5E7-B07C-6C5D75E697A3}"/>
              </a:ext>
            </a:extLst>
          </p:cNvPr>
          <p:cNvSpPr txBox="1"/>
          <p:nvPr/>
        </p:nvSpPr>
        <p:spPr>
          <a:xfrm>
            <a:off x="10476785" y="5553297"/>
            <a:ext cx="138435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200" b="1" i="1" dirty="0">
                <a:solidFill>
                  <a:srgbClr val="002060"/>
                </a:solidFill>
              </a:rPr>
              <a:t>Principes 2 &amp; 12</a:t>
            </a:r>
          </a:p>
        </p:txBody>
      </p:sp>
      <p:sp>
        <p:nvSpPr>
          <p:cNvPr id="73" name="Title 1">
            <a:extLst>
              <a:ext uri="{FF2B5EF4-FFF2-40B4-BE49-F238E27FC236}">
                <a16:creationId xmlns:a16="http://schemas.microsoft.com/office/drawing/2014/main" id="{5B019A5F-0C14-4569-2D45-4C70A703A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1636" y="12853"/>
            <a:ext cx="9982201" cy="693666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FFFFFF"/>
                </a:solidFill>
                <a:ea typeface="+mj-lt"/>
                <a:cs typeface="+mj-lt"/>
              </a:rPr>
              <a:t>Majeurs chantiers de réformes sur 7 axes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8CCC286-F04F-B807-80E9-6D8342C487DB}"/>
              </a:ext>
            </a:extLst>
          </p:cNvPr>
          <p:cNvSpPr txBox="1"/>
          <p:nvPr/>
        </p:nvSpPr>
        <p:spPr>
          <a:xfrm>
            <a:off x="10476785" y="3990036"/>
            <a:ext cx="138435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200" b="1" i="1" dirty="0">
                <a:solidFill>
                  <a:srgbClr val="002060"/>
                </a:solidFill>
              </a:rPr>
              <a:t>Principes 5</a:t>
            </a:r>
          </a:p>
        </p:txBody>
      </p:sp>
    </p:spTree>
    <p:extLst>
      <p:ext uri="{BB962C8B-B14F-4D97-AF65-F5344CB8AC3E}">
        <p14:creationId xmlns:p14="http://schemas.microsoft.com/office/powerpoint/2010/main" val="2251844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85752C2-97A9-E9E4-9E5F-354E25572428}"/>
              </a:ext>
            </a:extLst>
          </p:cNvPr>
          <p:cNvSpPr/>
          <p:nvPr/>
        </p:nvSpPr>
        <p:spPr>
          <a:xfrm>
            <a:off x="359229" y="1263938"/>
            <a:ext cx="2797628" cy="118872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Opérations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742D8D7C-D2F3-D4BE-D5E7-F4DFDAEB6720}"/>
              </a:ext>
            </a:extLst>
          </p:cNvPr>
          <p:cNvSpPr/>
          <p:nvPr/>
        </p:nvSpPr>
        <p:spPr>
          <a:xfrm>
            <a:off x="359228" y="2579776"/>
            <a:ext cx="2797629" cy="118872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Gestion des risques et contrôles internes 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F098D95-AE85-FF75-F48C-879B3E0E8E7D}"/>
              </a:ext>
            </a:extLst>
          </p:cNvPr>
          <p:cNvSpPr/>
          <p:nvPr/>
        </p:nvSpPr>
        <p:spPr>
          <a:xfrm>
            <a:off x="359229" y="3901017"/>
            <a:ext cx="2797628" cy="118872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Supervision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2E0C748D-AF29-CA24-3171-3C975DF02E8F}"/>
              </a:ext>
            </a:extLst>
          </p:cNvPr>
          <p:cNvSpPr/>
          <p:nvPr/>
        </p:nvSpPr>
        <p:spPr>
          <a:xfrm>
            <a:off x="353776" y="5213673"/>
            <a:ext cx="2797628" cy="118872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Surveillance</a:t>
            </a:r>
          </a:p>
        </p:txBody>
      </p:sp>
      <p:sp>
        <p:nvSpPr>
          <p:cNvPr id="47" name="Rectangle 46" descr="Security Camera">
            <a:extLst>
              <a:ext uri="{FF2B5EF4-FFF2-40B4-BE49-F238E27FC236}">
                <a16:creationId xmlns:a16="http://schemas.microsoft.com/office/drawing/2014/main" id="{3D459AD7-ACEE-5092-D677-3F1636BA65E0}"/>
              </a:ext>
            </a:extLst>
          </p:cNvPr>
          <p:cNvSpPr/>
          <p:nvPr/>
        </p:nvSpPr>
        <p:spPr>
          <a:xfrm>
            <a:off x="505036" y="5652897"/>
            <a:ext cx="383304" cy="382929"/>
          </a:xfrm>
          <a:prstGeom prst="rect">
            <a:avLst/>
          </a:prstGeom>
          <a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9" name="Rectangle 48" descr="Handshake">
            <a:extLst>
              <a:ext uri="{FF2B5EF4-FFF2-40B4-BE49-F238E27FC236}">
                <a16:creationId xmlns:a16="http://schemas.microsoft.com/office/drawing/2014/main" id="{738077D9-5E64-5850-5D74-33DBEBC1D7C1}"/>
              </a:ext>
            </a:extLst>
          </p:cNvPr>
          <p:cNvSpPr/>
          <p:nvPr/>
        </p:nvSpPr>
        <p:spPr>
          <a:xfrm>
            <a:off x="494149" y="1697352"/>
            <a:ext cx="383304" cy="382929"/>
          </a:xfrm>
          <a:prstGeom prst="rect">
            <a:avLst/>
          </a:prstGeom>
          <a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0" name="Rectangle 49" descr="Warning">
            <a:extLst>
              <a:ext uri="{FF2B5EF4-FFF2-40B4-BE49-F238E27FC236}">
                <a16:creationId xmlns:a16="http://schemas.microsoft.com/office/drawing/2014/main" id="{438B7B7E-7828-2FB7-A471-31057658AAF3}"/>
              </a:ext>
            </a:extLst>
          </p:cNvPr>
          <p:cNvSpPr/>
          <p:nvPr/>
        </p:nvSpPr>
        <p:spPr>
          <a:xfrm>
            <a:off x="494149" y="2930966"/>
            <a:ext cx="383304" cy="382929"/>
          </a:xfrm>
          <a:prstGeom prst="rect">
            <a:avLst/>
          </a:prstGeom>
          <a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1" name="Rectangle 50" descr="Check List">
            <a:extLst>
              <a:ext uri="{FF2B5EF4-FFF2-40B4-BE49-F238E27FC236}">
                <a16:creationId xmlns:a16="http://schemas.microsoft.com/office/drawing/2014/main" id="{C2BCC0D8-BE28-113E-BBC5-2EAA995FF586}"/>
              </a:ext>
            </a:extLst>
          </p:cNvPr>
          <p:cNvSpPr/>
          <p:nvPr/>
        </p:nvSpPr>
        <p:spPr>
          <a:xfrm>
            <a:off x="494149" y="4211665"/>
            <a:ext cx="383304" cy="382929"/>
          </a:xfrm>
          <a:prstGeom prst="rect">
            <a:avLst/>
          </a:prstGeom>
          <a:blipFill>
            <a:blip r:embed="rId8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7F2F4B5-2569-5D56-68BE-C5CA59FE658E}"/>
              </a:ext>
            </a:extLst>
          </p:cNvPr>
          <p:cNvSpPr/>
          <p:nvPr/>
        </p:nvSpPr>
        <p:spPr>
          <a:xfrm>
            <a:off x="0" y="6607629"/>
            <a:ext cx="12192000" cy="25037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E5A1FF5-0589-9031-7943-50B49A5C855B}"/>
              </a:ext>
            </a:extLst>
          </p:cNvPr>
          <p:cNvSpPr txBox="1"/>
          <p:nvPr/>
        </p:nvSpPr>
        <p:spPr>
          <a:xfrm>
            <a:off x="4186409" y="535351"/>
            <a:ext cx="762918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>
                <a:solidFill>
                  <a:srgbClr val="FFFFFF"/>
                </a:solidFill>
                <a:latin typeface="+mj-lt"/>
                <a:ea typeface="+mj-lt"/>
                <a:cs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CC8F953C-6DDF-8684-5C28-7A275024B81D}"/>
              </a:ext>
            </a:extLst>
          </p:cNvPr>
          <p:cNvSpPr/>
          <p:nvPr/>
        </p:nvSpPr>
        <p:spPr>
          <a:xfrm>
            <a:off x="3222170" y="1259948"/>
            <a:ext cx="8708573" cy="1188720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(i) Simplification/modification du 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fait générateur de la garantie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 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automatisation paiements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(ii) Optimisation des 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délais de paiement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(iii) 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Modernisation SI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 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intégration avec SI partenaires financiers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(iv) 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Dissémination procédures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 monitoring de l’application (v) 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Renforcement des capacités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humaines et techniques de la SOTUGAR. 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FDA3DA31-1CC2-7E82-6CC0-5D95A53DDE36}"/>
              </a:ext>
            </a:extLst>
          </p:cNvPr>
          <p:cNvSpPr/>
          <p:nvPr/>
        </p:nvSpPr>
        <p:spPr>
          <a:xfrm>
            <a:off x="3222159" y="2579776"/>
            <a:ext cx="8708576" cy="1188720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(i) Mise en place de la fonction d’«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audit interne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» et de la fonction «</a:t>
            </a:r>
            <a:r>
              <a:rPr kumimoji="0" lang="fr-FR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risk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management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»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(ii) Instauration d’une 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tarification basée sur le </a:t>
            </a:r>
            <a:r>
              <a:rPr kumimoji="0" lang="fr-FR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scoring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(primes des risques en fonction du risque encouru) </a:t>
            </a: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1F47783D-BF87-BD9D-7F5F-7FB6D6C78FD6}"/>
              </a:ext>
            </a:extLst>
          </p:cNvPr>
          <p:cNvSpPr/>
          <p:nvPr/>
        </p:nvSpPr>
        <p:spPr>
          <a:xfrm>
            <a:off x="3222161" y="3899604"/>
            <a:ext cx="8708573" cy="1188720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(i) Application de la 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Convention BCT/</a:t>
            </a:r>
            <a:r>
              <a:rPr kumimoji="0" lang="fr-FR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MdF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pour la 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supervision de la </a:t>
            </a:r>
            <a:r>
              <a:rPr kumimoji="0" lang="fr-FR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Sotugar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avec ses spécificités d’organisme de garantie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(ii) 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Cadre juridique et réglementaire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supervision des activités de garantie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pour la SOTUGAR et autres acteurs privés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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regard stratégique plus large sur les systèmes de garantie de crédit</a:t>
            </a: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AD166FCE-E51D-57D6-0EFB-2668F1F28326}"/>
              </a:ext>
            </a:extLst>
          </p:cNvPr>
          <p:cNvSpPr/>
          <p:nvPr/>
        </p:nvSpPr>
        <p:spPr>
          <a:xfrm>
            <a:off x="3191351" y="5219432"/>
            <a:ext cx="8708573" cy="1188720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Système de suivi et évaluation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efficace avec </a:t>
            </a:r>
            <a:r>
              <a:rPr kumimoji="0" lang="fr-F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publication au moins une fois par an des états financiers </a:t>
            </a: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 un cadre d’évaluation des résultats relié aux contrôles internes pour générer des données et informations pertinentes   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2DB274FA-0BA2-35B1-9204-5ECBB11629D9}"/>
              </a:ext>
            </a:extLst>
          </p:cNvPr>
          <p:cNvSpPr/>
          <p:nvPr/>
        </p:nvSpPr>
        <p:spPr>
          <a:xfrm>
            <a:off x="2824839" y="-832328"/>
            <a:ext cx="9982201" cy="1781632"/>
          </a:xfrm>
          <a:prstGeom prst="ellipse">
            <a:avLst/>
          </a:prstGeom>
          <a:solidFill>
            <a:srgbClr val="FF6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0D0A201-0473-53E4-6F3F-26B28656B4F9}"/>
              </a:ext>
            </a:extLst>
          </p:cNvPr>
          <p:cNvSpPr/>
          <p:nvPr/>
        </p:nvSpPr>
        <p:spPr>
          <a:xfrm>
            <a:off x="1758042" y="-509198"/>
            <a:ext cx="11337472" cy="509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itle 1">
            <a:extLst>
              <a:ext uri="{FF2B5EF4-FFF2-40B4-BE49-F238E27FC236}">
                <a16:creationId xmlns:a16="http://schemas.microsoft.com/office/drawing/2014/main" id="{5B019A5F-0C14-4569-2D45-4C70A703A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1636" y="12853"/>
            <a:ext cx="9982201" cy="693666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FFFFFF"/>
                </a:solidFill>
                <a:ea typeface="+mj-lt"/>
                <a:cs typeface="+mj-lt"/>
              </a:rPr>
              <a:t>Majeurs chantiers de réformes sur 7 axes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80904A0-DB35-D58A-58E5-0A5202E218BA}"/>
              </a:ext>
            </a:extLst>
          </p:cNvPr>
          <p:cNvSpPr txBox="1"/>
          <p:nvPr/>
        </p:nvSpPr>
        <p:spPr>
          <a:xfrm>
            <a:off x="10254344" y="2178939"/>
            <a:ext cx="157842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Principes 9, 11 &amp; 13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E02E5DC-39DC-CA26-0E90-17A67E76630B}"/>
              </a:ext>
            </a:extLst>
          </p:cNvPr>
          <p:cNvSpPr txBox="1"/>
          <p:nvPr/>
        </p:nvSpPr>
        <p:spPr>
          <a:xfrm>
            <a:off x="10254345" y="3499355"/>
            <a:ext cx="16763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Principes 7, 8 &amp; 12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D6C9CAD-EB6D-DCF6-595F-487483E62683}"/>
              </a:ext>
            </a:extLst>
          </p:cNvPr>
          <p:cNvSpPr txBox="1"/>
          <p:nvPr/>
        </p:nvSpPr>
        <p:spPr>
          <a:xfrm>
            <a:off x="10156381" y="4811325"/>
            <a:ext cx="16763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Principes 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57DE58E-6BD9-B5EA-54C8-F3DB8F543E01}"/>
              </a:ext>
            </a:extLst>
          </p:cNvPr>
          <p:cNvSpPr txBox="1"/>
          <p:nvPr/>
        </p:nvSpPr>
        <p:spPr>
          <a:xfrm>
            <a:off x="10254345" y="6125394"/>
            <a:ext cx="167639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Principes 14, 15 &amp; 16</a:t>
            </a:r>
          </a:p>
        </p:txBody>
      </p:sp>
    </p:spTree>
    <p:extLst>
      <p:ext uri="{BB962C8B-B14F-4D97-AF65-F5344CB8AC3E}">
        <p14:creationId xmlns:p14="http://schemas.microsoft.com/office/powerpoint/2010/main" val="934939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48A44-F600-4B29-873C-558A01E9FF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7" y="1563161"/>
            <a:ext cx="10586045" cy="1640138"/>
          </a:xfrm>
        </p:spPr>
        <p:txBody>
          <a:bodyPr anchor="b">
            <a:normAutofit/>
          </a:bodyPr>
          <a:lstStyle/>
          <a:p>
            <a:pPr algn="l"/>
            <a:r>
              <a:rPr lang="fr-FR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Merci pour votre attention</a:t>
            </a:r>
          </a:p>
        </p:txBody>
      </p:sp>
      <p:pic>
        <p:nvPicPr>
          <p:cNvPr id="4" name="Picture 2" descr="World Bank Document">
            <a:extLst>
              <a:ext uri="{FF2B5EF4-FFF2-40B4-BE49-F238E27FC236}">
                <a16:creationId xmlns:a16="http://schemas.microsoft.com/office/drawing/2014/main" id="{10C66976-647E-28CA-0D0F-667B22314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083" y="4655826"/>
            <a:ext cx="4237054" cy="82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Ministère des Finances (Tunisie) — Wikipédia">
            <a:extLst>
              <a:ext uri="{FF2B5EF4-FFF2-40B4-BE49-F238E27FC236}">
                <a16:creationId xmlns:a16="http://schemas.microsoft.com/office/drawing/2014/main" id="{EC97FB58-13B0-3E6C-0C85-BC00821F0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12" y="260176"/>
            <a:ext cx="1593618" cy="1593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FA5E2DC-D9D4-B35B-CA7B-76530FDC8721}"/>
              </a:ext>
            </a:extLst>
          </p:cNvPr>
          <p:cNvSpPr/>
          <p:nvPr/>
        </p:nvSpPr>
        <p:spPr>
          <a:xfrm>
            <a:off x="786061" y="3460009"/>
            <a:ext cx="10515600" cy="106152"/>
          </a:xfrm>
          <a:prstGeom prst="rect">
            <a:avLst/>
          </a:prstGeom>
          <a:solidFill>
            <a:srgbClr val="FF6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OTUGAR – Tunisian Guarantee Company">
            <a:extLst>
              <a:ext uri="{FF2B5EF4-FFF2-40B4-BE49-F238E27FC236}">
                <a16:creationId xmlns:a16="http://schemas.microsoft.com/office/drawing/2014/main" id="{6C8C99CE-7E78-644D-44EF-989BDF3FC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0428" y="209266"/>
            <a:ext cx="2343150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86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B009F2A-7540-4982-B95C-4E199D5DA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fr-FR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Content Placeholder 7">
            <a:extLst>
              <a:ext uri="{FF2B5EF4-FFF2-40B4-BE49-F238E27FC236}">
                <a16:creationId xmlns:a16="http://schemas.microsoft.com/office/drawing/2014/main" id="{87D26E2C-4137-D126-F7F5-878896C2ED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4267273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6444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oneTexte 11">
            <a:extLst>
              <a:ext uri="{FF2B5EF4-FFF2-40B4-BE49-F238E27FC236}">
                <a16:creationId xmlns:a16="http://schemas.microsoft.com/office/drawing/2014/main" id="{031BA9DB-5C63-4942-9FFD-E50FBC6E5DDF}"/>
              </a:ext>
            </a:extLst>
          </p:cNvPr>
          <p:cNvSpPr txBox="1"/>
          <p:nvPr/>
        </p:nvSpPr>
        <p:spPr>
          <a:xfrm>
            <a:off x="375781" y="2041183"/>
            <a:ext cx="5728806" cy="2415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9232" indent="-259232" algn="just">
              <a:spcBef>
                <a:spcPts val="1089"/>
              </a:spcBef>
              <a:buFont typeface="Arial" panose="020B0604020202020204" pitchFamily="34" charset="0"/>
              <a:buChar char="•"/>
            </a:pPr>
            <a:r>
              <a:rPr lang="fr-FR" sz="1270" dirty="0"/>
              <a:t>La SOTUGAR (Société Tunisienne de Garantie) est une société anonyme d’intérêt public, de droit commun</a:t>
            </a:r>
          </a:p>
          <a:p>
            <a:pPr marL="259232" indent="-259232" algn="just">
              <a:spcBef>
                <a:spcPts val="1089"/>
              </a:spcBef>
              <a:buFont typeface="Arial" panose="020B0604020202020204" pitchFamily="34" charset="0"/>
              <a:buChar char="•"/>
            </a:pPr>
            <a:r>
              <a:rPr lang="fr-FR" sz="1270" b="1" dirty="0"/>
              <a:t>Créée en Juin 2003, </a:t>
            </a:r>
            <a:r>
              <a:rPr lang="fr-FR" sz="1270" dirty="0"/>
              <a:t>la SOTUGAR est placée </a:t>
            </a:r>
            <a:r>
              <a:rPr lang="fr-FR" sz="1270" b="1" dirty="0"/>
              <a:t>sous la tutelle du Ministère des Finances</a:t>
            </a:r>
          </a:p>
          <a:p>
            <a:pPr marL="259232" indent="-259232" algn="just">
              <a:spcBef>
                <a:spcPts val="1089"/>
              </a:spcBef>
              <a:buFont typeface="Arial" panose="020B0604020202020204" pitchFamily="34" charset="0"/>
              <a:buChar char="•"/>
            </a:pPr>
            <a:r>
              <a:rPr lang="fr-FR" sz="1270" dirty="0"/>
              <a:t>Elle dispose d’un actionnariat large de partenaires financiers : son capital social est </a:t>
            </a:r>
            <a:r>
              <a:rPr lang="fr-FR" sz="1270" b="1" dirty="0"/>
              <a:t>détenu</a:t>
            </a:r>
            <a:r>
              <a:rPr lang="fr-FR" sz="1270" dirty="0"/>
              <a:t> à hauteur de </a:t>
            </a:r>
            <a:r>
              <a:rPr lang="fr-FR" sz="1270" b="1" dirty="0"/>
              <a:t>36,7% par l’Etat </a:t>
            </a:r>
            <a:r>
              <a:rPr lang="fr-FR" sz="1270" dirty="0"/>
              <a:t>et </a:t>
            </a:r>
            <a:r>
              <a:rPr lang="fr-FR" sz="1270" b="1" dirty="0"/>
              <a:t>63,3% par les banques </a:t>
            </a:r>
          </a:p>
          <a:p>
            <a:pPr marL="259232" indent="-259232" algn="just">
              <a:spcBef>
                <a:spcPts val="1089"/>
              </a:spcBef>
              <a:buFont typeface="Arial" panose="020B0604020202020204" pitchFamily="34" charset="0"/>
              <a:buChar char="•"/>
            </a:pPr>
            <a:r>
              <a:rPr lang="fr-FR" sz="1270" dirty="0"/>
              <a:t>Elle est </a:t>
            </a:r>
            <a:r>
              <a:rPr lang="fr-FR" sz="1270" b="1" dirty="0"/>
              <a:t>administrée</a:t>
            </a:r>
            <a:r>
              <a:rPr lang="fr-FR" sz="1270" dirty="0"/>
              <a:t> par un </a:t>
            </a:r>
            <a:r>
              <a:rPr lang="fr-FR" sz="1270" b="1" dirty="0"/>
              <a:t>conseil d’administration,</a:t>
            </a:r>
          </a:p>
          <a:p>
            <a:pPr marL="259232" indent="-259232" algn="just">
              <a:spcBef>
                <a:spcPts val="1089"/>
              </a:spcBef>
              <a:buFont typeface="Arial" panose="020B0604020202020204" pitchFamily="34" charset="0"/>
              <a:buChar char="•"/>
            </a:pPr>
            <a:r>
              <a:rPr lang="fr-FR" sz="1270" b="1" dirty="0"/>
              <a:t>Bilan : un million deux cent mille  opérations de financement garantis au profit de 760 000 projets ….</a:t>
            </a:r>
          </a:p>
        </p:txBody>
      </p:sp>
      <p:cxnSp>
        <p:nvCxnSpPr>
          <p:cNvPr id="27" name="Straight Connector 63">
            <a:extLst>
              <a:ext uri="{FF2B5EF4-FFF2-40B4-BE49-F238E27FC236}">
                <a16:creationId xmlns:a16="http://schemas.microsoft.com/office/drawing/2014/main" id="{53B20B1B-5F64-4000-9DBC-71A0E058A28C}"/>
              </a:ext>
            </a:extLst>
          </p:cNvPr>
          <p:cNvCxnSpPr/>
          <p:nvPr/>
        </p:nvCxnSpPr>
        <p:spPr>
          <a:xfrm>
            <a:off x="542788" y="1792696"/>
            <a:ext cx="2540065" cy="0"/>
          </a:xfrm>
          <a:prstGeom prst="line">
            <a:avLst/>
          </a:prstGeom>
          <a:noFill/>
          <a:ln w="57150" cap="flat" cmpd="sng" algn="ctr">
            <a:solidFill>
              <a:srgbClr val="15619E"/>
            </a:solidFill>
            <a:prstDash val="solid"/>
            <a:miter lim="800000"/>
          </a:ln>
          <a:effectLst/>
        </p:spPr>
      </p:cxnSp>
      <p:cxnSp>
        <p:nvCxnSpPr>
          <p:cNvPr id="29" name="Straight Connector 63">
            <a:extLst>
              <a:ext uri="{FF2B5EF4-FFF2-40B4-BE49-F238E27FC236}">
                <a16:creationId xmlns:a16="http://schemas.microsoft.com/office/drawing/2014/main" id="{D9E0565E-4C4F-49D5-9FA8-A3CDCF0058AE}"/>
              </a:ext>
            </a:extLst>
          </p:cNvPr>
          <p:cNvCxnSpPr/>
          <p:nvPr/>
        </p:nvCxnSpPr>
        <p:spPr>
          <a:xfrm>
            <a:off x="260329" y="5568073"/>
            <a:ext cx="2540065" cy="0"/>
          </a:xfrm>
          <a:prstGeom prst="line">
            <a:avLst/>
          </a:prstGeom>
          <a:noFill/>
          <a:ln w="57150" cap="flat" cmpd="sng" algn="ctr">
            <a:solidFill>
              <a:srgbClr val="15619E"/>
            </a:solidFill>
            <a:prstDash val="solid"/>
            <a:miter lim="800000"/>
          </a:ln>
          <a:effectLst/>
        </p:spPr>
      </p:cxnSp>
      <p:sp>
        <p:nvSpPr>
          <p:cNvPr id="31" name="ZoneTexte 14">
            <a:extLst>
              <a:ext uri="{FF2B5EF4-FFF2-40B4-BE49-F238E27FC236}">
                <a16:creationId xmlns:a16="http://schemas.microsoft.com/office/drawing/2014/main" id="{DA147490-C199-454A-A04F-89225930DADE}"/>
              </a:ext>
            </a:extLst>
          </p:cNvPr>
          <p:cNvSpPr txBox="1"/>
          <p:nvPr/>
        </p:nvSpPr>
        <p:spPr>
          <a:xfrm>
            <a:off x="635633" y="5622128"/>
            <a:ext cx="5681386" cy="10151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9232" indent="-259232" algn="just">
              <a:spcBef>
                <a:spcPts val="1089"/>
              </a:spcBef>
              <a:buFont typeface="Arial" panose="020B0604020202020204" pitchFamily="34" charset="0"/>
              <a:buChar char="•"/>
            </a:pPr>
            <a:r>
              <a:rPr lang="fr-FR" sz="1270" dirty="0"/>
              <a:t>Partenariats avec les institutions financières pour garantir les financements accordes  : Banques ; Sociétés de Leasing et </a:t>
            </a:r>
            <a:r>
              <a:rPr lang="fr-FR" sz="1270" dirty="0" err="1"/>
              <a:t>SICARs</a:t>
            </a:r>
            <a:r>
              <a:rPr lang="fr-FR" sz="1270" dirty="0"/>
              <a:t> …….</a:t>
            </a:r>
          </a:p>
          <a:p>
            <a:pPr marL="259232" indent="-259232" algn="just">
              <a:spcBef>
                <a:spcPts val="1089"/>
              </a:spcBef>
              <a:buFont typeface="Arial" panose="020B0604020202020204" pitchFamily="34" charset="0"/>
              <a:buChar char="•"/>
            </a:pPr>
            <a:r>
              <a:rPr lang="fr-FR" sz="1270" dirty="0"/>
              <a:t>Partenariats avec  Organismes d’Appui et </a:t>
            </a:r>
            <a:r>
              <a:rPr lang="fr-FR" sz="1270" b="1" dirty="0"/>
              <a:t>Ministères ( lignes budgétaires </a:t>
            </a:r>
            <a:r>
              <a:rPr lang="fr-FR" sz="1270" dirty="0"/>
              <a:t>) ; Bailleurs de fonds et autres dans le financement de lignes de garantie</a:t>
            </a:r>
          </a:p>
        </p:txBody>
      </p:sp>
      <p:sp>
        <p:nvSpPr>
          <p:cNvPr id="60" name="Rectangle: Rounded Corners 109">
            <a:extLst>
              <a:ext uri="{FF2B5EF4-FFF2-40B4-BE49-F238E27FC236}">
                <a16:creationId xmlns:a16="http://schemas.microsoft.com/office/drawing/2014/main" id="{BCB94737-DB63-413D-B968-AF75D9C82A23}"/>
              </a:ext>
            </a:extLst>
          </p:cNvPr>
          <p:cNvSpPr/>
          <p:nvPr/>
        </p:nvSpPr>
        <p:spPr>
          <a:xfrm rot="10800000" flipV="1">
            <a:off x="508872" y="1911207"/>
            <a:ext cx="5777901" cy="3272888"/>
          </a:xfrm>
          <a:prstGeom prst="roundRect">
            <a:avLst>
              <a:gd name="adj" fmla="val 9730"/>
            </a:avLst>
          </a:prstGeom>
          <a:noFill/>
          <a:ln>
            <a:solidFill>
              <a:schemeClr val="bg1">
                <a:lumMod val="9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5539" indent="-155539" algn="just">
              <a:spcAft>
                <a:spcPts val="544"/>
              </a:spcAft>
              <a:buFont typeface="Arial" panose="020B0604020202020204" pitchFamily="34" charset="0"/>
              <a:buChar char="•"/>
              <a:defRPr/>
            </a:pPr>
            <a:endParaRPr lang="fr-FR" sz="1270" b="1" dirty="0">
              <a:solidFill>
                <a:schemeClr val="tx1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1" name="Rectangle: Rounded Corners 109">
            <a:extLst>
              <a:ext uri="{FF2B5EF4-FFF2-40B4-BE49-F238E27FC236}">
                <a16:creationId xmlns:a16="http://schemas.microsoft.com/office/drawing/2014/main" id="{89778F07-AB5C-4E3D-B7B7-26C0C98FDDFD}"/>
              </a:ext>
            </a:extLst>
          </p:cNvPr>
          <p:cNvSpPr/>
          <p:nvPr/>
        </p:nvSpPr>
        <p:spPr>
          <a:xfrm rot="10800000" flipV="1">
            <a:off x="512539" y="5369242"/>
            <a:ext cx="5804479" cy="1226567"/>
          </a:xfrm>
          <a:prstGeom prst="roundRect">
            <a:avLst>
              <a:gd name="adj" fmla="val 9730"/>
            </a:avLst>
          </a:prstGeom>
          <a:noFill/>
          <a:ln>
            <a:solidFill>
              <a:schemeClr val="bg1">
                <a:lumMod val="9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5539" indent="-155539" algn="just">
              <a:spcAft>
                <a:spcPts val="544"/>
              </a:spcAft>
              <a:buFont typeface="Arial" panose="020B0604020202020204" pitchFamily="34" charset="0"/>
              <a:buChar char="•"/>
              <a:defRPr/>
            </a:pPr>
            <a:endParaRPr lang="fr-FR" sz="1270" b="1" dirty="0">
              <a:solidFill>
                <a:schemeClr val="tx1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62" name="Rectangle: Rounded Corners 109">
            <a:extLst>
              <a:ext uri="{FF2B5EF4-FFF2-40B4-BE49-F238E27FC236}">
                <a16:creationId xmlns:a16="http://schemas.microsoft.com/office/drawing/2014/main" id="{35BE3267-11F9-490C-96D4-98D2932B8449}"/>
              </a:ext>
            </a:extLst>
          </p:cNvPr>
          <p:cNvSpPr/>
          <p:nvPr/>
        </p:nvSpPr>
        <p:spPr>
          <a:xfrm rot="10800000" flipV="1">
            <a:off x="6795680" y="4793976"/>
            <a:ext cx="4740993" cy="1534773"/>
          </a:xfrm>
          <a:prstGeom prst="roundRect">
            <a:avLst>
              <a:gd name="adj" fmla="val 9730"/>
            </a:avLst>
          </a:prstGeom>
          <a:noFill/>
          <a:ln>
            <a:solidFill>
              <a:schemeClr val="bg1">
                <a:lumMod val="9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5539" indent="-155539" algn="just">
              <a:spcAft>
                <a:spcPts val="544"/>
              </a:spcAft>
              <a:buFont typeface="Arial" panose="020B0604020202020204" pitchFamily="34" charset="0"/>
              <a:buChar char="•"/>
              <a:defRPr/>
            </a:pPr>
            <a:endParaRPr lang="fr-FR" sz="1270" b="1" dirty="0">
              <a:solidFill>
                <a:schemeClr val="tx1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63" name="Straight Connector 63">
            <a:extLst>
              <a:ext uri="{FF2B5EF4-FFF2-40B4-BE49-F238E27FC236}">
                <a16:creationId xmlns:a16="http://schemas.microsoft.com/office/drawing/2014/main" id="{7C83AF7A-2C94-4400-809B-48F58CD0DF35}"/>
              </a:ext>
            </a:extLst>
          </p:cNvPr>
          <p:cNvCxnSpPr/>
          <p:nvPr/>
        </p:nvCxnSpPr>
        <p:spPr>
          <a:xfrm>
            <a:off x="6777795" y="1786600"/>
            <a:ext cx="2540065" cy="0"/>
          </a:xfrm>
          <a:prstGeom prst="line">
            <a:avLst/>
          </a:prstGeom>
          <a:noFill/>
          <a:ln w="57150" cap="flat" cmpd="sng" algn="ctr">
            <a:solidFill>
              <a:srgbClr val="15619E"/>
            </a:solidFill>
            <a:prstDash val="solid"/>
            <a:miter lim="800000"/>
          </a:ln>
          <a:effectLst/>
        </p:spPr>
      </p:cxnSp>
      <p:sp>
        <p:nvSpPr>
          <p:cNvPr id="64" name="ZoneTexte 44">
            <a:extLst>
              <a:ext uri="{FF2B5EF4-FFF2-40B4-BE49-F238E27FC236}">
                <a16:creationId xmlns:a16="http://schemas.microsoft.com/office/drawing/2014/main" id="{E164E077-16D2-4734-9665-B30B2160EFD7}"/>
              </a:ext>
            </a:extLst>
          </p:cNvPr>
          <p:cNvSpPr txBox="1"/>
          <p:nvPr/>
        </p:nvSpPr>
        <p:spPr>
          <a:xfrm>
            <a:off x="6786737" y="1481169"/>
            <a:ext cx="2860030" cy="2791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544"/>
              </a:spcBef>
              <a:buSzPct val="100000"/>
            </a:pPr>
            <a:r>
              <a:rPr lang="fr-FR" sz="1814" b="1" dirty="0">
                <a:solidFill>
                  <a:srgbClr val="313131"/>
                </a:solidFill>
              </a:rPr>
              <a:t>MISSIONS </a:t>
            </a:r>
            <a:endParaRPr lang="fr-FR" sz="1452" b="1" dirty="0">
              <a:solidFill>
                <a:srgbClr val="313131"/>
              </a:solidFill>
            </a:endParaRPr>
          </a:p>
        </p:txBody>
      </p:sp>
      <p:sp>
        <p:nvSpPr>
          <p:cNvPr id="65" name="Rectangle: Rounded Corners 109">
            <a:extLst>
              <a:ext uri="{FF2B5EF4-FFF2-40B4-BE49-F238E27FC236}">
                <a16:creationId xmlns:a16="http://schemas.microsoft.com/office/drawing/2014/main" id="{6516C598-A192-417F-9A8C-6F50F8DB8DB4}"/>
              </a:ext>
            </a:extLst>
          </p:cNvPr>
          <p:cNvSpPr/>
          <p:nvPr/>
        </p:nvSpPr>
        <p:spPr>
          <a:xfrm rot="10800000" flipV="1">
            <a:off x="6738385" y="1911206"/>
            <a:ext cx="4740993" cy="2326051"/>
          </a:xfrm>
          <a:prstGeom prst="roundRect">
            <a:avLst>
              <a:gd name="adj" fmla="val 9730"/>
            </a:avLst>
          </a:prstGeom>
          <a:noFill/>
          <a:ln>
            <a:solidFill>
              <a:schemeClr val="bg1">
                <a:lumMod val="9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5539" indent="-155539" algn="just">
              <a:spcAft>
                <a:spcPts val="544"/>
              </a:spcAft>
              <a:buFont typeface="Arial" panose="020B0604020202020204" pitchFamily="34" charset="0"/>
              <a:buChar char="•"/>
              <a:defRPr/>
            </a:pPr>
            <a:endParaRPr lang="fr-FR" sz="1270" b="1" dirty="0">
              <a:solidFill>
                <a:schemeClr val="tx1"/>
              </a:solidFill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72" name="ZoneTexte 6">
            <a:extLst>
              <a:ext uri="{FF2B5EF4-FFF2-40B4-BE49-F238E27FC236}">
                <a16:creationId xmlns:a16="http://schemas.microsoft.com/office/drawing/2014/main" id="{594B5937-CB0E-4EEF-B600-1039F10D235A}"/>
              </a:ext>
            </a:extLst>
          </p:cNvPr>
          <p:cNvSpPr txBox="1"/>
          <p:nvPr/>
        </p:nvSpPr>
        <p:spPr>
          <a:xfrm>
            <a:off x="556431" y="1483266"/>
            <a:ext cx="2860030" cy="2791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544"/>
              </a:spcBef>
              <a:buSzPct val="100000"/>
            </a:pPr>
            <a:r>
              <a:rPr lang="fr-FR" sz="1814" b="1" dirty="0">
                <a:solidFill>
                  <a:srgbClr val="313131"/>
                </a:solidFill>
              </a:rPr>
              <a:t>SOTUGAR </a:t>
            </a:r>
          </a:p>
        </p:txBody>
      </p:sp>
      <p:sp>
        <p:nvSpPr>
          <p:cNvPr id="73" name="ZoneTexte 26">
            <a:extLst>
              <a:ext uri="{FF2B5EF4-FFF2-40B4-BE49-F238E27FC236}">
                <a16:creationId xmlns:a16="http://schemas.microsoft.com/office/drawing/2014/main" id="{A62C6D75-3AF3-41D5-83CF-B39AC5EAE5C4}"/>
              </a:ext>
            </a:extLst>
          </p:cNvPr>
          <p:cNvSpPr txBox="1"/>
          <p:nvPr/>
        </p:nvSpPr>
        <p:spPr>
          <a:xfrm>
            <a:off x="260329" y="5279286"/>
            <a:ext cx="4853532" cy="2791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544"/>
              </a:spcBef>
              <a:buSzPct val="100000"/>
            </a:pPr>
            <a:r>
              <a:rPr lang="fr-FR" sz="1814" b="1" dirty="0">
                <a:solidFill>
                  <a:srgbClr val="313131"/>
                </a:solidFill>
              </a:rPr>
              <a:t>PARTENARIATS</a:t>
            </a:r>
            <a:r>
              <a:rPr lang="fr-FR" sz="1452" b="1" dirty="0">
                <a:solidFill>
                  <a:srgbClr val="313131"/>
                </a:solidFill>
              </a:rPr>
              <a:t> 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840DBE37-2665-4F7A-BA72-AEC6F8C30087}"/>
              </a:ext>
            </a:extLst>
          </p:cNvPr>
          <p:cNvSpPr txBox="1"/>
          <p:nvPr/>
        </p:nvSpPr>
        <p:spPr>
          <a:xfrm>
            <a:off x="6795681" y="2041182"/>
            <a:ext cx="4550606" cy="2367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544"/>
              </a:spcBef>
            </a:pPr>
            <a:r>
              <a:rPr lang="fr-FR" sz="1270" dirty="0"/>
              <a:t>Elle gère 16 Fonds et mécanismes de garantie, dont  9 ont un caractère conjoncturel, dédiés pour un partage de risques sur les TPE et PME </a:t>
            </a:r>
            <a:r>
              <a:rPr lang="fr-FR" sz="1270" b="1" dirty="0"/>
              <a:t> et Offrant  des garanties </a:t>
            </a:r>
            <a:r>
              <a:rPr lang="fr-FR" sz="1270" dirty="0"/>
              <a:t>de crédit aux : </a:t>
            </a:r>
          </a:p>
          <a:p>
            <a:pPr marL="674004" lvl="1" indent="-259232" algn="just">
              <a:spcBef>
                <a:spcPts val="544"/>
              </a:spcBef>
              <a:buFont typeface="Calibri" panose="020F0502020204030204" pitchFamily="34" charset="0"/>
              <a:buChar char="₋"/>
            </a:pPr>
            <a:r>
              <a:rPr lang="fr-FR" sz="1270" b="1" dirty="0"/>
              <a:t>PME</a:t>
            </a:r>
            <a:r>
              <a:rPr lang="fr-FR" sz="1270" dirty="0"/>
              <a:t> opérant dans différents secteurs d’activité (industrie, Services liés à l’industrie..)</a:t>
            </a:r>
          </a:p>
          <a:p>
            <a:pPr marL="674004" lvl="1" indent="-259232" algn="just">
              <a:spcBef>
                <a:spcPts val="544"/>
              </a:spcBef>
              <a:buFont typeface="Calibri" panose="020F0502020204030204" pitchFamily="34" charset="0"/>
              <a:buChar char="₋"/>
            </a:pPr>
            <a:r>
              <a:rPr lang="fr-FR" sz="1270" dirty="0"/>
              <a:t>Petites exploitations du </a:t>
            </a:r>
            <a:r>
              <a:rPr lang="fr-FR" sz="1270" b="1" dirty="0"/>
              <a:t>secteur agricole</a:t>
            </a:r>
            <a:r>
              <a:rPr lang="fr-FR" sz="1270" dirty="0"/>
              <a:t>, de la </a:t>
            </a:r>
            <a:r>
              <a:rPr lang="fr-FR" sz="1270" b="1" dirty="0"/>
              <a:t>pêche</a:t>
            </a:r>
            <a:r>
              <a:rPr lang="fr-FR" sz="1270" dirty="0"/>
              <a:t>, des </a:t>
            </a:r>
            <a:r>
              <a:rPr lang="fr-FR" sz="1270" b="1" dirty="0"/>
              <a:t>petits métiers de service</a:t>
            </a:r>
            <a:r>
              <a:rPr lang="fr-FR" sz="1270" dirty="0"/>
              <a:t>, des </a:t>
            </a:r>
            <a:r>
              <a:rPr lang="fr-FR" sz="1270" b="1" dirty="0"/>
              <a:t>professions libérales </a:t>
            </a:r>
            <a:r>
              <a:rPr lang="fr-FR" sz="1270" dirty="0"/>
              <a:t>et de </a:t>
            </a:r>
            <a:r>
              <a:rPr lang="fr-FR" sz="1270" b="1" dirty="0"/>
              <a:t>l'artisanat</a:t>
            </a:r>
            <a:r>
              <a:rPr lang="fr-FR" sz="1270" dirty="0"/>
              <a:t> </a:t>
            </a:r>
          </a:p>
          <a:p>
            <a:pPr marL="259232" indent="-259232" algn="just">
              <a:spcBef>
                <a:spcPts val="544"/>
              </a:spcBef>
              <a:buFont typeface="Arial" panose="020B0604020202020204" pitchFamily="34" charset="0"/>
              <a:buChar char="•"/>
            </a:pPr>
            <a:r>
              <a:rPr lang="fr-FR" sz="1270" dirty="0"/>
              <a:t>Faciliter l’accès des </a:t>
            </a:r>
            <a:r>
              <a:rPr lang="fr-FR" sz="1270" b="1" dirty="0"/>
              <a:t>PME</a:t>
            </a:r>
            <a:r>
              <a:rPr lang="fr-FR" sz="1270" dirty="0"/>
              <a:t> aux financements</a:t>
            </a:r>
          </a:p>
          <a:p>
            <a:pPr marL="259232" indent="-259232" algn="just">
              <a:spcBef>
                <a:spcPts val="544"/>
              </a:spcBef>
              <a:buFont typeface="Arial" panose="020B0604020202020204" pitchFamily="34" charset="0"/>
              <a:buChar char="•"/>
            </a:pPr>
            <a:r>
              <a:rPr lang="fr-FR" sz="1270" b="1" dirty="0"/>
              <a:t>Réduire</a:t>
            </a:r>
            <a:r>
              <a:rPr lang="fr-FR" sz="1270" dirty="0"/>
              <a:t> le </a:t>
            </a:r>
            <a:r>
              <a:rPr lang="fr-FR" sz="1270" b="1" dirty="0"/>
              <a:t>risque</a:t>
            </a:r>
            <a:r>
              <a:rPr lang="fr-FR" sz="1270" dirty="0"/>
              <a:t> pris par leurs partenaires financiers</a:t>
            </a:r>
          </a:p>
        </p:txBody>
      </p:sp>
      <p:sp>
        <p:nvSpPr>
          <p:cNvPr id="76" name="ZoneTexte 31">
            <a:extLst>
              <a:ext uri="{FF2B5EF4-FFF2-40B4-BE49-F238E27FC236}">
                <a16:creationId xmlns:a16="http://schemas.microsoft.com/office/drawing/2014/main" id="{D0014398-3B0D-435F-BFB8-33BF19B9E829}"/>
              </a:ext>
            </a:extLst>
          </p:cNvPr>
          <p:cNvSpPr txBox="1"/>
          <p:nvPr/>
        </p:nvSpPr>
        <p:spPr>
          <a:xfrm>
            <a:off x="6795680" y="4359248"/>
            <a:ext cx="2860030" cy="2791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544"/>
              </a:spcBef>
              <a:buSzPct val="100000"/>
            </a:pPr>
            <a:r>
              <a:rPr lang="fr-FR" sz="1814" b="1" dirty="0">
                <a:solidFill>
                  <a:srgbClr val="313131"/>
                </a:solidFill>
              </a:rPr>
              <a:t>Offre de produits 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289458A6-6337-4057-8E8E-A49ED664804E}"/>
              </a:ext>
            </a:extLst>
          </p:cNvPr>
          <p:cNvGrpSpPr/>
          <p:nvPr/>
        </p:nvGrpSpPr>
        <p:grpSpPr>
          <a:xfrm>
            <a:off x="8854176" y="4939788"/>
            <a:ext cx="737174" cy="739202"/>
            <a:chOff x="10424990" y="5042149"/>
            <a:chExt cx="1310344" cy="1310344"/>
          </a:xfrm>
        </p:grpSpPr>
        <p:sp>
          <p:nvSpPr>
            <p:cNvPr id="78" name="Oval 39">
              <a:extLst>
                <a:ext uri="{FF2B5EF4-FFF2-40B4-BE49-F238E27FC236}">
                  <a16:creationId xmlns:a16="http://schemas.microsoft.com/office/drawing/2014/main" id="{5DE65050-16C3-4E85-B505-31C8A3D916C3}"/>
                </a:ext>
              </a:extLst>
            </p:cNvPr>
            <p:cNvSpPr/>
            <p:nvPr/>
          </p:nvSpPr>
          <p:spPr bwMode="gray">
            <a:xfrm>
              <a:off x="10525786" y="5142945"/>
              <a:ext cx="1108752" cy="1108752"/>
            </a:xfrm>
            <a:prstGeom prst="ellipse">
              <a:avLst/>
            </a:prstGeom>
            <a:solidFill>
              <a:sysClr val="window" lastClr="FFFFFF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898" tIns="88898" rIns="88898" bIns="88898" rtlCol="0" anchor="ctr"/>
            <a:lstStyle/>
            <a:p>
              <a:pPr algn="ctr" defTabSz="914406">
                <a:lnSpc>
                  <a:spcPct val="106000"/>
                </a:lnSpc>
                <a:defRPr/>
              </a:pPr>
              <a:endParaRPr lang="en-CA" sz="1452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4" name="Arc 83">
              <a:extLst>
                <a:ext uri="{FF2B5EF4-FFF2-40B4-BE49-F238E27FC236}">
                  <a16:creationId xmlns:a16="http://schemas.microsoft.com/office/drawing/2014/main" id="{7A8EEF55-2EFA-4E4C-8482-AEC603D77A2D}"/>
                </a:ext>
              </a:extLst>
            </p:cNvPr>
            <p:cNvSpPr/>
            <p:nvPr/>
          </p:nvSpPr>
          <p:spPr>
            <a:xfrm>
              <a:off x="10424990" y="5042149"/>
              <a:ext cx="1310344" cy="1310344"/>
            </a:xfrm>
            <a:prstGeom prst="arc">
              <a:avLst>
                <a:gd name="adj1" fmla="val 16708896"/>
                <a:gd name="adj2" fmla="val 20699229"/>
              </a:avLst>
            </a:prstGeom>
            <a:noFill/>
            <a:ln w="25400" cap="flat" cmpd="sng" algn="ctr">
              <a:solidFill>
                <a:srgbClr val="43B02A">
                  <a:lumMod val="75000"/>
                </a:srgbClr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914406">
                <a:defRPr/>
              </a:pPr>
              <a:endParaRPr lang="en-CA" sz="1633" kern="0">
                <a:solidFill>
                  <a:prstClr val="black"/>
                </a:solidFill>
              </a:endParaRPr>
            </a:p>
          </p:txBody>
        </p:sp>
        <p:sp>
          <p:nvSpPr>
            <p:cNvPr id="85" name="Arc 84">
              <a:extLst>
                <a:ext uri="{FF2B5EF4-FFF2-40B4-BE49-F238E27FC236}">
                  <a16:creationId xmlns:a16="http://schemas.microsoft.com/office/drawing/2014/main" id="{AB5C3013-99D3-4B2F-9F86-337ACA4B6A5E}"/>
                </a:ext>
              </a:extLst>
            </p:cNvPr>
            <p:cNvSpPr/>
            <p:nvPr/>
          </p:nvSpPr>
          <p:spPr>
            <a:xfrm>
              <a:off x="10424990" y="5042149"/>
              <a:ext cx="1310344" cy="1310344"/>
            </a:xfrm>
            <a:prstGeom prst="arc">
              <a:avLst>
                <a:gd name="adj1" fmla="val 11578885"/>
                <a:gd name="adj2" fmla="val 15734517"/>
              </a:avLst>
            </a:prstGeom>
            <a:noFill/>
            <a:ln w="25400" cap="flat" cmpd="sng" algn="ctr">
              <a:solidFill>
                <a:srgbClr val="43B02A">
                  <a:lumMod val="75000"/>
                </a:srgbClr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914406">
                <a:defRPr/>
              </a:pPr>
              <a:endParaRPr lang="en-CA" sz="1633" kern="0">
                <a:solidFill>
                  <a:prstClr val="black"/>
                </a:solidFill>
              </a:endParaRPr>
            </a:p>
          </p:txBody>
        </p:sp>
        <p:sp>
          <p:nvSpPr>
            <p:cNvPr id="86" name="Arc 85">
              <a:extLst>
                <a:ext uri="{FF2B5EF4-FFF2-40B4-BE49-F238E27FC236}">
                  <a16:creationId xmlns:a16="http://schemas.microsoft.com/office/drawing/2014/main" id="{785181B1-C4BF-4486-9C5E-483F96C25975}"/>
                </a:ext>
              </a:extLst>
            </p:cNvPr>
            <p:cNvSpPr/>
            <p:nvPr/>
          </p:nvSpPr>
          <p:spPr>
            <a:xfrm>
              <a:off x="10424990" y="5042149"/>
              <a:ext cx="1310344" cy="1310344"/>
            </a:xfrm>
            <a:prstGeom prst="arc">
              <a:avLst>
                <a:gd name="adj1" fmla="val 5917193"/>
                <a:gd name="adj2" fmla="val 10122563"/>
              </a:avLst>
            </a:prstGeom>
            <a:noFill/>
            <a:ln w="25400" cap="flat" cmpd="sng" algn="ctr">
              <a:solidFill>
                <a:srgbClr val="43B02A">
                  <a:lumMod val="75000"/>
                </a:srgbClr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914406">
                <a:defRPr/>
              </a:pPr>
              <a:endParaRPr lang="en-CA" sz="1633" kern="0">
                <a:solidFill>
                  <a:prstClr val="black"/>
                </a:solidFill>
              </a:endParaRPr>
            </a:p>
          </p:txBody>
        </p:sp>
        <p:sp>
          <p:nvSpPr>
            <p:cNvPr id="87" name="Arc 86">
              <a:extLst>
                <a:ext uri="{FF2B5EF4-FFF2-40B4-BE49-F238E27FC236}">
                  <a16:creationId xmlns:a16="http://schemas.microsoft.com/office/drawing/2014/main" id="{150DDCB7-B1E2-4FEB-A9E3-D52594E7CC61}"/>
                </a:ext>
              </a:extLst>
            </p:cNvPr>
            <p:cNvSpPr/>
            <p:nvPr/>
          </p:nvSpPr>
          <p:spPr>
            <a:xfrm>
              <a:off x="10424990" y="5042149"/>
              <a:ext cx="1310344" cy="1310344"/>
            </a:xfrm>
            <a:prstGeom prst="arc">
              <a:avLst>
                <a:gd name="adj1" fmla="val 724099"/>
                <a:gd name="adj2" fmla="val 4918948"/>
              </a:avLst>
            </a:prstGeom>
            <a:noFill/>
            <a:ln w="25400" cap="flat" cmpd="sng" algn="ctr">
              <a:solidFill>
                <a:srgbClr val="43B02A">
                  <a:lumMod val="75000"/>
                </a:srgbClr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914406">
                <a:defRPr/>
              </a:pPr>
              <a:endParaRPr lang="en-CA" sz="1633" kern="0">
                <a:solidFill>
                  <a:prstClr val="black"/>
                </a:solidFill>
              </a:endParaRPr>
            </a:p>
          </p:txBody>
        </p:sp>
        <p:pic>
          <p:nvPicPr>
            <p:cNvPr id="92" name="Picture 5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D814DC8B-AB41-4AB6-AE94-7E469B8382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rgbClr val="26890D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10634053" y="5221316"/>
              <a:ext cx="908529" cy="908529"/>
            </a:xfrm>
            <a:prstGeom prst="rect">
              <a:avLst/>
            </a:prstGeom>
          </p:spPr>
        </p:pic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39980EFE-9524-4E99-80D8-E234047C5913}"/>
              </a:ext>
            </a:extLst>
          </p:cNvPr>
          <p:cNvGrpSpPr/>
          <p:nvPr/>
        </p:nvGrpSpPr>
        <p:grpSpPr>
          <a:xfrm>
            <a:off x="7272782" y="4939788"/>
            <a:ext cx="737174" cy="739202"/>
            <a:chOff x="6295177" y="5042149"/>
            <a:chExt cx="1310344" cy="1310344"/>
          </a:xfrm>
        </p:grpSpPr>
        <p:sp>
          <p:nvSpPr>
            <p:cNvPr id="77" name="Oval 38">
              <a:extLst>
                <a:ext uri="{FF2B5EF4-FFF2-40B4-BE49-F238E27FC236}">
                  <a16:creationId xmlns:a16="http://schemas.microsoft.com/office/drawing/2014/main" id="{B09991E6-CC20-4BC4-B497-02E4B93AF301}"/>
                </a:ext>
              </a:extLst>
            </p:cNvPr>
            <p:cNvSpPr/>
            <p:nvPr/>
          </p:nvSpPr>
          <p:spPr bwMode="gray">
            <a:xfrm>
              <a:off x="6395973" y="5142945"/>
              <a:ext cx="1108752" cy="1108752"/>
            </a:xfrm>
            <a:prstGeom prst="ellipse">
              <a:avLst/>
            </a:prstGeom>
            <a:solidFill>
              <a:sysClr val="window" lastClr="FFFFFF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898" tIns="88898" rIns="88898" bIns="88898" rtlCol="0" anchor="ctr"/>
            <a:lstStyle/>
            <a:p>
              <a:pPr algn="ctr" defTabSz="914406">
                <a:lnSpc>
                  <a:spcPct val="106000"/>
                </a:lnSpc>
                <a:defRPr/>
              </a:pPr>
              <a:endParaRPr lang="en-CA" sz="1452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0" name="Arc 79">
              <a:extLst>
                <a:ext uri="{FF2B5EF4-FFF2-40B4-BE49-F238E27FC236}">
                  <a16:creationId xmlns:a16="http://schemas.microsoft.com/office/drawing/2014/main" id="{CD20492A-D498-4555-B4A0-7DF366495AA1}"/>
                </a:ext>
              </a:extLst>
            </p:cNvPr>
            <p:cNvSpPr/>
            <p:nvPr/>
          </p:nvSpPr>
          <p:spPr>
            <a:xfrm>
              <a:off x="6295177" y="5042149"/>
              <a:ext cx="1310344" cy="1310344"/>
            </a:xfrm>
            <a:prstGeom prst="arc">
              <a:avLst>
                <a:gd name="adj1" fmla="val 16708896"/>
                <a:gd name="adj2" fmla="val 20699229"/>
              </a:avLst>
            </a:prstGeom>
            <a:noFill/>
            <a:ln w="25400" cap="flat" cmpd="sng" algn="ctr">
              <a:solidFill>
                <a:srgbClr val="007CB0"/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914406">
                <a:defRPr/>
              </a:pPr>
              <a:endParaRPr lang="en-CA" sz="1633" kern="0">
                <a:solidFill>
                  <a:prstClr val="black"/>
                </a:solidFill>
              </a:endParaRPr>
            </a:p>
          </p:txBody>
        </p:sp>
        <p:sp>
          <p:nvSpPr>
            <p:cNvPr id="81" name="Arc 80">
              <a:extLst>
                <a:ext uri="{FF2B5EF4-FFF2-40B4-BE49-F238E27FC236}">
                  <a16:creationId xmlns:a16="http://schemas.microsoft.com/office/drawing/2014/main" id="{80F55A2D-5A19-4802-806D-A1CE45468EB0}"/>
                </a:ext>
              </a:extLst>
            </p:cNvPr>
            <p:cNvSpPr/>
            <p:nvPr/>
          </p:nvSpPr>
          <p:spPr>
            <a:xfrm>
              <a:off x="6295177" y="5042149"/>
              <a:ext cx="1310344" cy="1310344"/>
            </a:xfrm>
            <a:prstGeom prst="arc">
              <a:avLst>
                <a:gd name="adj1" fmla="val 11578885"/>
                <a:gd name="adj2" fmla="val 15734517"/>
              </a:avLst>
            </a:prstGeom>
            <a:noFill/>
            <a:ln w="25400" cap="flat" cmpd="sng" algn="ctr">
              <a:solidFill>
                <a:srgbClr val="007CB0"/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914406">
                <a:defRPr/>
              </a:pPr>
              <a:endParaRPr lang="en-CA" sz="1633" kern="0">
                <a:solidFill>
                  <a:prstClr val="black"/>
                </a:solidFill>
              </a:endParaRPr>
            </a:p>
          </p:txBody>
        </p:sp>
        <p:sp>
          <p:nvSpPr>
            <p:cNvPr id="82" name="Arc 81">
              <a:extLst>
                <a:ext uri="{FF2B5EF4-FFF2-40B4-BE49-F238E27FC236}">
                  <a16:creationId xmlns:a16="http://schemas.microsoft.com/office/drawing/2014/main" id="{C9DBF5DE-8BD5-487E-BE57-C3D02F95557E}"/>
                </a:ext>
              </a:extLst>
            </p:cNvPr>
            <p:cNvSpPr/>
            <p:nvPr/>
          </p:nvSpPr>
          <p:spPr>
            <a:xfrm>
              <a:off x="6295177" y="5042149"/>
              <a:ext cx="1310344" cy="1310344"/>
            </a:xfrm>
            <a:prstGeom prst="arc">
              <a:avLst>
                <a:gd name="adj1" fmla="val 5917193"/>
                <a:gd name="adj2" fmla="val 10122563"/>
              </a:avLst>
            </a:prstGeom>
            <a:noFill/>
            <a:ln w="25400" cap="flat" cmpd="sng" algn="ctr">
              <a:solidFill>
                <a:srgbClr val="007CB0"/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914406">
                <a:defRPr/>
              </a:pPr>
              <a:endParaRPr lang="en-CA" sz="1633" kern="0">
                <a:solidFill>
                  <a:prstClr val="black"/>
                </a:solidFill>
              </a:endParaRPr>
            </a:p>
          </p:txBody>
        </p:sp>
        <p:sp>
          <p:nvSpPr>
            <p:cNvPr id="83" name="Arc 82">
              <a:extLst>
                <a:ext uri="{FF2B5EF4-FFF2-40B4-BE49-F238E27FC236}">
                  <a16:creationId xmlns:a16="http://schemas.microsoft.com/office/drawing/2014/main" id="{B5E12103-578C-4B1B-BEEB-7AA724954D6D}"/>
                </a:ext>
              </a:extLst>
            </p:cNvPr>
            <p:cNvSpPr/>
            <p:nvPr/>
          </p:nvSpPr>
          <p:spPr>
            <a:xfrm>
              <a:off x="6295177" y="5042149"/>
              <a:ext cx="1310344" cy="1310344"/>
            </a:xfrm>
            <a:prstGeom prst="arc">
              <a:avLst>
                <a:gd name="adj1" fmla="val 724099"/>
                <a:gd name="adj2" fmla="val 4918948"/>
              </a:avLst>
            </a:prstGeom>
            <a:noFill/>
            <a:ln w="25400" cap="flat" cmpd="sng" algn="ctr">
              <a:solidFill>
                <a:srgbClr val="007CB0"/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914406">
                <a:defRPr/>
              </a:pPr>
              <a:endParaRPr lang="en-CA" sz="1633" kern="0">
                <a:solidFill>
                  <a:prstClr val="black"/>
                </a:solidFill>
              </a:endParaRPr>
            </a:p>
          </p:txBody>
        </p:sp>
        <p:pic>
          <p:nvPicPr>
            <p:cNvPr id="93" name="Picture 5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F578AD8-BD9F-4C29-9D38-A41BEEFA3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rgbClr val="007CB0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6500125" y="5193735"/>
              <a:ext cx="900447" cy="900447"/>
            </a:xfrm>
            <a:prstGeom prst="rect">
              <a:avLst/>
            </a:prstGeom>
          </p:spPr>
        </p:pic>
      </p:grpSp>
      <p:grpSp>
        <p:nvGrpSpPr>
          <p:cNvPr id="7" name="Groupe 6">
            <a:extLst>
              <a:ext uri="{FF2B5EF4-FFF2-40B4-BE49-F238E27FC236}">
                <a16:creationId xmlns:a16="http://schemas.microsoft.com/office/drawing/2014/main" id="{FFEE0600-BE43-435F-93BB-F09E3EE45E14}"/>
              </a:ext>
            </a:extLst>
          </p:cNvPr>
          <p:cNvGrpSpPr/>
          <p:nvPr/>
        </p:nvGrpSpPr>
        <p:grpSpPr>
          <a:xfrm>
            <a:off x="10435571" y="4939788"/>
            <a:ext cx="737174" cy="739202"/>
            <a:chOff x="14735338" y="5042149"/>
            <a:chExt cx="1310344" cy="1310344"/>
          </a:xfrm>
        </p:grpSpPr>
        <p:sp>
          <p:nvSpPr>
            <p:cNvPr id="79" name="Oval 40">
              <a:extLst>
                <a:ext uri="{FF2B5EF4-FFF2-40B4-BE49-F238E27FC236}">
                  <a16:creationId xmlns:a16="http://schemas.microsoft.com/office/drawing/2014/main" id="{6FD21C0E-7087-4DCA-AB87-658EA844023A}"/>
                </a:ext>
              </a:extLst>
            </p:cNvPr>
            <p:cNvSpPr/>
            <p:nvPr/>
          </p:nvSpPr>
          <p:spPr bwMode="gray">
            <a:xfrm>
              <a:off x="14836134" y="5142945"/>
              <a:ext cx="1108752" cy="1108752"/>
            </a:xfrm>
            <a:prstGeom prst="ellipse">
              <a:avLst/>
            </a:prstGeom>
            <a:solidFill>
              <a:sysClr val="window" lastClr="FFFFFF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898" tIns="88898" rIns="88898" bIns="88898" rtlCol="0" anchor="ctr"/>
            <a:lstStyle/>
            <a:p>
              <a:pPr algn="ctr" defTabSz="914406">
                <a:lnSpc>
                  <a:spcPct val="106000"/>
                </a:lnSpc>
                <a:defRPr/>
              </a:pPr>
              <a:endParaRPr lang="en-CA" sz="1452" b="1" kern="0" dirty="0">
                <a:solidFill>
                  <a:prstClr val="white"/>
                </a:solidFill>
              </a:endParaRPr>
            </a:p>
          </p:txBody>
        </p:sp>
        <p:sp>
          <p:nvSpPr>
            <p:cNvPr id="88" name="Arc 87">
              <a:extLst>
                <a:ext uri="{FF2B5EF4-FFF2-40B4-BE49-F238E27FC236}">
                  <a16:creationId xmlns:a16="http://schemas.microsoft.com/office/drawing/2014/main" id="{C23AED23-40EA-4F2A-8C6F-6B69FC9CEC00}"/>
                </a:ext>
              </a:extLst>
            </p:cNvPr>
            <p:cNvSpPr/>
            <p:nvPr/>
          </p:nvSpPr>
          <p:spPr>
            <a:xfrm>
              <a:off x="14735338" y="5042149"/>
              <a:ext cx="1310344" cy="1310344"/>
            </a:xfrm>
            <a:prstGeom prst="arc">
              <a:avLst>
                <a:gd name="adj1" fmla="val 16708896"/>
                <a:gd name="adj2" fmla="val 20699229"/>
              </a:avLst>
            </a:prstGeom>
            <a:noFill/>
            <a:ln w="25400" cap="flat" cmpd="sng" algn="ctr">
              <a:solidFill>
                <a:sysClr val="windowText" lastClr="000000"/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914406">
                <a:defRPr/>
              </a:pPr>
              <a:endParaRPr lang="en-CA" sz="1633" kern="0">
                <a:solidFill>
                  <a:prstClr val="black"/>
                </a:solidFill>
              </a:endParaRPr>
            </a:p>
          </p:txBody>
        </p:sp>
        <p:sp>
          <p:nvSpPr>
            <p:cNvPr id="89" name="Arc 88">
              <a:extLst>
                <a:ext uri="{FF2B5EF4-FFF2-40B4-BE49-F238E27FC236}">
                  <a16:creationId xmlns:a16="http://schemas.microsoft.com/office/drawing/2014/main" id="{2313F9BF-D9D1-45D0-8839-A78399B00283}"/>
                </a:ext>
              </a:extLst>
            </p:cNvPr>
            <p:cNvSpPr/>
            <p:nvPr/>
          </p:nvSpPr>
          <p:spPr>
            <a:xfrm>
              <a:off x="14735338" y="5042149"/>
              <a:ext cx="1310344" cy="1310344"/>
            </a:xfrm>
            <a:prstGeom prst="arc">
              <a:avLst>
                <a:gd name="adj1" fmla="val 11578885"/>
                <a:gd name="adj2" fmla="val 15734517"/>
              </a:avLst>
            </a:prstGeom>
            <a:noFill/>
            <a:ln w="25400" cap="flat" cmpd="sng" algn="ctr">
              <a:solidFill>
                <a:sysClr val="windowText" lastClr="000000"/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914406">
                <a:defRPr/>
              </a:pPr>
              <a:endParaRPr lang="en-CA" sz="1633" kern="0">
                <a:solidFill>
                  <a:prstClr val="black"/>
                </a:solidFill>
              </a:endParaRPr>
            </a:p>
          </p:txBody>
        </p:sp>
        <p:sp>
          <p:nvSpPr>
            <p:cNvPr id="90" name="Arc 89">
              <a:extLst>
                <a:ext uri="{FF2B5EF4-FFF2-40B4-BE49-F238E27FC236}">
                  <a16:creationId xmlns:a16="http://schemas.microsoft.com/office/drawing/2014/main" id="{77F258F6-365F-445E-B204-FB16AE05CBEE}"/>
                </a:ext>
              </a:extLst>
            </p:cNvPr>
            <p:cNvSpPr/>
            <p:nvPr/>
          </p:nvSpPr>
          <p:spPr>
            <a:xfrm>
              <a:off x="14735338" y="5042149"/>
              <a:ext cx="1310344" cy="1310344"/>
            </a:xfrm>
            <a:prstGeom prst="arc">
              <a:avLst>
                <a:gd name="adj1" fmla="val 5917193"/>
                <a:gd name="adj2" fmla="val 10122563"/>
              </a:avLst>
            </a:prstGeom>
            <a:noFill/>
            <a:ln w="25400" cap="flat" cmpd="sng" algn="ctr">
              <a:solidFill>
                <a:sysClr val="windowText" lastClr="000000"/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914406">
                <a:defRPr/>
              </a:pPr>
              <a:endParaRPr lang="en-CA" sz="1633" kern="0">
                <a:solidFill>
                  <a:prstClr val="black"/>
                </a:solidFill>
              </a:endParaRPr>
            </a:p>
          </p:txBody>
        </p:sp>
        <p:sp>
          <p:nvSpPr>
            <p:cNvPr id="91" name="Arc 90">
              <a:extLst>
                <a:ext uri="{FF2B5EF4-FFF2-40B4-BE49-F238E27FC236}">
                  <a16:creationId xmlns:a16="http://schemas.microsoft.com/office/drawing/2014/main" id="{5DE9A7B3-9C98-4E78-98C2-5FE630E32456}"/>
                </a:ext>
              </a:extLst>
            </p:cNvPr>
            <p:cNvSpPr/>
            <p:nvPr/>
          </p:nvSpPr>
          <p:spPr>
            <a:xfrm>
              <a:off x="14735338" y="5042149"/>
              <a:ext cx="1310344" cy="1310344"/>
            </a:xfrm>
            <a:prstGeom prst="arc">
              <a:avLst>
                <a:gd name="adj1" fmla="val 724099"/>
                <a:gd name="adj2" fmla="val 4918948"/>
              </a:avLst>
            </a:prstGeom>
            <a:noFill/>
            <a:ln w="25400" cap="flat" cmpd="sng" algn="ctr">
              <a:solidFill>
                <a:sysClr val="windowText" lastClr="000000"/>
              </a:solidFill>
              <a:prstDash val="sysDot"/>
            </a:ln>
            <a:effectLst/>
          </p:spPr>
          <p:txBody>
            <a:bodyPr rtlCol="0" anchor="ctr"/>
            <a:lstStyle/>
            <a:p>
              <a:pPr algn="ctr" defTabSz="914406">
                <a:defRPr/>
              </a:pPr>
              <a:endParaRPr lang="en-CA" sz="1633" kern="0">
                <a:solidFill>
                  <a:prstClr val="black"/>
                </a:solidFill>
              </a:endParaRPr>
            </a:p>
          </p:txBody>
        </p:sp>
        <p:pic>
          <p:nvPicPr>
            <p:cNvPr id="94" name="Picture 55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8A3848F8-5E93-4337-A4F9-63CE81AA9D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966548" y="5221316"/>
              <a:ext cx="814116" cy="814116"/>
            </a:xfrm>
            <a:prstGeom prst="rect">
              <a:avLst/>
            </a:prstGeom>
          </p:spPr>
        </p:pic>
      </p:grpSp>
      <p:sp>
        <p:nvSpPr>
          <p:cNvPr id="95" name="ZoneTexte 94">
            <a:extLst>
              <a:ext uri="{FF2B5EF4-FFF2-40B4-BE49-F238E27FC236}">
                <a16:creationId xmlns:a16="http://schemas.microsoft.com/office/drawing/2014/main" id="{C230FA88-CE5F-40AB-8F53-178A3B17CE74}"/>
              </a:ext>
            </a:extLst>
          </p:cNvPr>
          <p:cNvSpPr txBox="1"/>
          <p:nvPr/>
        </p:nvSpPr>
        <p:spPr>
          <a:xfrm>
            <a:off x="7015446" y="5819616"/>
            <a:ext cx="1251845" cy="315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52" b="1" dirty="0"/>
              <a:t>Fonds PME</a:t>
            </a:r>
            <a:endParaRPr lang="fr-FR" sz="1452" b="1" dirty="0">
              <a:solidFill>
                <a:srgbClr val="FF0000"/>
              </a:solidFill>
            </a:endParaRPr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3DAA3FFF-FC45-4D44-A8D8-4C005A89DB5A}"/>
              </a:ext>
            </a:extLst>
          </p:cNvPr>
          <p:cNvSpPr txBox="1"/>
          <p:nvPr/>
        </p:nvSpPr>
        <p:spPr>
          <a:xfrm>
            <a:off x="8592085" y="5819616"/>
            <a:ext cx="1251845" cy="315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52" b="1" dirty="0"/>
              <a:t>Fonds FNG</a:t>
            </a:r>
            <a:endParaRPr lang="fr-FR" sz="1452" b="1" dirty="0">
              <a:solidFill>
                <a:srgbClr val="FF0000"/>
              </a:solidFill>
            </a:endParaRP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977F57A6-8ACC-4081-9FD3-31D27C5B9B93}"/>
              </a:ext>
            </a:extLst>
          </p:cNvPr>
          <p:cNvSpPr txBox="1"/>
          <p:nvPr/>
        </p:nvSpPr>
        <p:spPr>
          <a:xfrm>
            <a:off x="10109782" y="5801138"/>
            <a:ext cx="1367948" cy="539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52" b="1" dirty="0"/>
              <a:t>Fonds spécifiques</a:t>
            </a:r>
            <a:endParaRPr lang="fr-FR" sz="1452" b="1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12833F-A2D6-F7D6-BA9C-5A73B0B58849}"/>
              </a:ext>
            </a:extLst>
          </p:cNvPr>
          <p:cNvSpPr/>
          <p:nvPr/>
        </p:nvSpPr>
        <p:spPr>
          <a:xfrm>
            <a:off x="-23323" y="682612"/>
            <a:ext cx="11704320" cy="106152"/>
          </a:xfrm>
          <a:prstGeom prst="rect">
            <a:avLst/>
          </a:prstGeom>
          <a:solidFill>
            <a:srgbClr val="FF6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E29AB1-B737-9D6E-F09B-39B36E795759}"/>
              </a:ext>
            </a:extLst>
          </p:cNvPr>
          <p:cNvSpPr txBox="1">
            <a:spLocks/>
          </p:cNvSpPr>
          <p:nvPr/>
        </p:nvSpPr>
        <p:spPr>
          <a:xfrm>
            <a:off x="260329" y="67693"/>
            <a:ext cx="7956423" cy="694268"/>
          </a:xfrm>
          <a:prstGeom prst="rect">
            <a:avLst/>
          </a:prstGeom>
        </p:spPr>
        <p:txBody>
          <a:bodyPr vert="horz" lIns="0" tIns="45720" rIns="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b="0" i="0" kern="1200" spc="-75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fr-FR" b="1" dirty="0">
                <a:latin typeface="+mj-lt"/>
                <a:ea typeface="+mj-lt"/>
                <a:cs typeface="+mj-lt"/>
              </a:rPr>
              <a:t>La SOTUGAR aujourd’hui</a:t>
            </a:r>
            <a:endParaRPr lang="fr-FR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850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85752C2-97A9-E9E4-9E5F-354E25572428}"/>
              </a:ext>
            </a:extLst>
          </p:cNvPr>
          <p:cNvSpPr/>
          <p:nvPr/>
        </p:nvSpPr>
        <p:spPr>
          <a:xfrm>
            <a:off x="359229" y="1110341"/>
            <a:ext cx="2797628" cy="176809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b="1" u="sng" dirty="0">
                <a:solidFill>
                  <a:srgbClr val="FF6200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Mécanisme De Garantie PME  “</a:t>
            </a:r>
            <a:r>
              <a:rPr lang="fr-FR" sz="1700" b="1" u="sng" dirty="0" err="1">
                <a:solidFill>
                  <a:srgbClr val="FF6200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Dhamen</a:t>
            </a:r>
            <a:r>
              <a:rPr lang="fr-FR" sz="1700" b="1" u="sng" dirty="0">
                <a:solidFill>
                  <a:srgbClr val="FF6200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Express”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742D8D7C-D2F3-D4BE-D5E7-F4DFDAEB6720}"/>
              </a:ext>
            </a:extLst>
          </p:cNvPr>
          <p:cNvSpPr/>
          <p:nvPr/>
        </p:nvSpPr>
        <p:spPr>
          <a:xfrm>
            <a:off x="359227" y="3152561"/>
            <a:ext cx="2797629" cy="118872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b="1" u="sng" dirty="0">
                <a:solidFill>
                  <a:srgbClr val="FF6200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 Fonds de Garantie des Crédits accordés à l’Habitat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5F098D95-AE85-FF75-F48C-879B3E0E8E7D}"/>
              </a:ext>
            </a:extLst>
          </p:cNvPr>
          <p:cNvSpPr/>
          <p:nvPr/>
        </p:nvSpPr>
        <p:spPr>
          <a:xfrm>
            <a:off x="359228" y="4700490"/>
            <a:ext cx="2797628" cy="118872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700" b="1" u="sng" dirty="0">
                <a:solidFill>
                  <a:srgbClr val="FF6200"/>
                </a:solidFill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Mécanisme de Garantie « FG pour les Startups »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7F2F4B5-2569-5D56-68BE-C5CA59FE658E}"/>
              </a:ext>
            </a:extLst>
          </p:cNvPr>
          <p:cNvSpPr/>
          <p:nvPr/>
        </p:nvSpPr>
        <p:spPr>
          <a:xfrm>
            <a:off x="0" y="6607629"/>
            <a:ext cx="12192000" cy="25037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E5A1FF5-0589-9031-7943-50B49A5C855B}"/>
              </a:ext>
            </a:extLst>
          </p:cNvPr>
          <p:cNvSpPr txBox="1"/>
          <p:nvPr/>
        </p:nvSpPr>
        <p:spPr>
          <a:xfrm>
            <a:off x="4186409" y="535351"/>
            <a:ext cx="762918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>
                <a:solidFill>
                  <a:srgbClr val="FFFFFF"/>
                </a:solidFill>
                <a:latin typeface="+mj-lt"/>
                <a:ea typeface="+mj-lt"/>
                <a:cs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CC8F953C-6DDF-8684-5C28-7A275024B81D}"/>
              </a:ext>
            </a:extLst>
          </p:cNvPr>
          <p:cNvSpPr/>
          <p:nvPr/>
        </p:nvSpPr>
        <p:spPr>
          <a:xfrm>
            <a:off x="3222169" y="1110342"/>
            <a:ext cx="8904509" cy="1768099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E6E6">
                  <a:lumMod val="60000"/>
                  <a:lumOff val="40000"/>
                </a:srgbClr>
              </a:buClr>
              <a:buSzTx/>
              <a:buFontTx/>
              <a:buNone/>
              <a:tabLst/>
              <a:defRPr/>
            </a:pPr>
            <a:r>
              <a:rPr kumimoji="0" lang="fr-FR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mécanisme de garantie “</a:t>
            </a:r>
            <a:r>
              <a:rPr kumimoji="0" lang="fr-FR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Dhamen</a:t>
            </a:r>
            <a:r>
              <a:rPr kumimoji="0" lang="fr-FR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Express” est assorti de règles plus souples et moins contraignantes en matière d’admission à la garantie et des prises en charge des défauts de paiement. Indemnisation a première demande 70% du quota garantie dés engagement des poursuites judiciaires ….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E6E6">
                  <a:lumMod val="60000"/>
                  <a:lumOff val="40000"/>
                </a:srgbClr>
              </a:buClr>
              <a:buSzTx/>
              <a:tabLst/>
              <a:defRPr/>
            </a:pPr>
            <a:r>
              <a:rPr kumimoji="0" lang="fr-FR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L’adoption de ce nouveau mécanisme a bénéficié d’un appui technique de la Banque Mondiale par la mobilisation d’une expertise internationale et locale.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FDA3DA31-1CC2-7E82-6CC0-5D95A53DDE36}"/>
              </a:ext>
            </a:extLst>
          </p:cNvPr>
          <p:cNvSpPr/>
          <p:nvPr/>
        </p:nvSpPr>
        <p:spPr>
          <a:xfrm>
            <a:off x="3320136" y="3157550"/>
            <a:ext cx="8708576" cy="1188720"/>
          </a:xfrm>
          <a:prstGeom prst="roundRect">
            <a:avLst>
              <a:gd name="adj" fmla="val 14836"/>
            </a:avLst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E6E6">
                  <a:lumMod val="60000"/>
                  <a:lumOff val="40000"/>
                </a:srgbClr>
              </a:buClr>
              <a:buSzTx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Fonds de Garantie des Crédits accordés à l’Habitat "FGH"  ( acquisition/ construction d’un logement) au profit des catégories sociales à revenus irréguliers,  pour promouvoir leur inclusion financière…</a:t>
            </a:r>
            <a:endParaRPr kumimoji="0" lang="en-GB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E6E6">
                  <a:lumMod val="60000"/>
                  <a:lumOff val="40000"/>
                </a:srgbClr>
              </a:buClr>
              <a:buSzTx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Une </a:t>
            </a:r>
            <a:r>
              <a:rPr kumimoji="0" lang="fr-FR" sz="16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indemnisation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à première </a:t>
            </a:r>
            <a:r>
              <a:rPr kumimoji="0" lang="fr-FR" sz="16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demande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avec prise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charge de 70% des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montants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impayés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au titre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principal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 des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intérêts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conventionnels……..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1F47783D-BF87-BD9D-7F5F-7FB6D6C78FD6}"/>
              </a:ext>
            </a:extLst>
          </p:cNvPr>
          <p:cNvSpPr/>
          <p:nvPr/>
        </p:nvSpPr>
        <p:spPr>
          <a:xfrm>
            <a:off x="3287480" y="4700489"/>
            <a:ext cx="8708573" cy="1143871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E6E6">
                  <a:lumMod val="60000"/>
                  <a:lumOff val="40000"/>
                </a:srgbClr>
              </a:buClr>
              <a:buSzTx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 Mécanisme de Garantie dénommé "FG pour les Startups" institué par l’article 18 de la loi n°2018-20 du 17 avril 2018 relative aux Startups pour garantir</a:t>
            </a:r>
            <a:r>
              <a:rPr kumimoji="0" lang="fr-FR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la participation dans le capital des </a:t>
            </a:r>
            <a:r>
              <a:rPr kumimoji="0" lang="fr-FR" sz="16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start</a:t>
            </a:r>
            <a:r>
              <a:rPr kumimoji="0" lang="fr-FR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up </a:t>
            </a:r>
            <a:r>
              <a:rPr kumimoji="0" lang="fr-FR" sz="16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labéllisées</a:t>
            </a:r>
            <a:r>
              <a:rPr kumimoji="0" lang="fr-FR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( </a:t>
            </a:r>
            <a:r>
              <a:rPr kumimoji="0" lang="fr-FR" sz="16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FCPRs</a:t>
            </a:r>
            <a:r>
              <a:rPr kumimoji="0" lang="fr-FR" sz="16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-Sociétés d’investissement – fonds d’amorçage  …..).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2DB274FA-0BA2-35B1-9204-5ECBB11629D9}"/>
              </a:ext>
            </a:extLst>
          </p:cNvPr>
          <p:cNvSpPr/>
          <p:nvPr/>
        </p:nvSpPr>
        <p:spPr>
          <a:xfrm>
            <a:off x="2857496" y="-784616"/>
            <a:ext cx="9982201" cy="1781632"/>
          </a:xfrm>
          <a:prstGeom prst="ellipse">
            <a:avLst/>
          </a:prstGeom>
          <a:solidFill>
            <a:srgbClr val="FF6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0D0A201-0473-53E4-6F3F-26B28656B4F9}"/>
              </a:ext>
            </a:extLst>
          </p:cNvPr>
          <p:cNvSpPr/>
          <p:nvPr/>
        </p:nvSpPr>
        <p:spPr>
          <a:xfrm>
            <a:off x="1758042" y="-509198"/>
            <a:ext cx="11337472" cy="509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itle 1">
            <a:extLst>
              <a:ext uri="{FF2B5EF4-FFF2-40B4-BE49-F238E27FC236}">
                <a16:creationId xmlns:a16="http://schemas.microsoft.com/office/drawing/2014/main" id="{5B019A5F-0C14-4569-2D45-4C70A703A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1636" y="12853"/>
            <a:ext cx="9982201" cy="693666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rgbClr val="FFFFFF"/>
                </a:solidFill>
                <a:ea typeface="+mj-lt"/>
                <a:cs typeface="+mj-lt"/>
              </a:rPr>
              <a:t> </a:t>
            </a:r>
            <a:r>
              <a:rPr lang="fr-FR" sz="2800" b="1" dirty="0">
                <a:solidFill>
                  <a:schemeClr val="bg2"/>
                </a:solidFill>
                <a:ea typeface="Montserrat"/>
                <a:cs typeface="Arial" panose="020B0604020202020204" pitchFamily="34" charset="0"/>
              </a:rPr>
              <a:t> </a:t>
            </a:r>
            <a:br>
              <a:rPr lang="fr-FR" sz="2800" b="1" dirty="0">
                <a:solidFill>
                  <a:schemeClr val="bg2"/>
                </a:solidFill>
                <a:ea typeface="Montserrat"/>
                <a:cs typeface="Arial" panose="020B0604020202020204" pitchFamily="34" charset="0"/>
              </a:rPr>
            </a:br>
            <a:r>
              <a:rPr lang="fr-FR" altLang="ar-TN" sz="3100" b="1" dirty="0">
                <a:ln/>
                <a:solidFill>
                  <a:schemeClr val="bg2"/>
                </a:solidFill>
                <a:cs typeface="Arial" panose="020B0604020202020204" pitchFamily="34" charset="0"/>
              </a:rPr>
              <a:t>Les Nouvelles offres de garantie  de la SOTUGAR</a:t>
            </a:r>
            <a:br>
              <a:rPr lang="fr-FR" altLang="ar-TN" sz="3600" b="1" dirty="0">
                <a:ln/>
                <a:solidFill>
                  <a:schemeClr val="bg2"/>
                </a:solidFill>
                <a:cs typeface="Arial" panose="020B0604020202020204" pitchFamily="34" charset="0"/>
              </a:rPr>
            </a:br>
            <a:endParaRPr lang="fr-FR" sz="3600" dirty="0">
              <a:solidFill>
                <a:srgbClr val="FFFFFF"/>
              </a:solidFill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0261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A85752C2-97A9-E9E4-9E5F-354E25572428}"/>
              </a:ext>
            </a:extLst>
          </p:cNvPr>
          <p:cNvSpPr/>
          <p:nvPr/>
        </p:nvSpPr>
        <p:spPr>
          <a:xfrm>
            <a:off x="158055" y="1185525"/>
            <a:ext cx="2977031" cy="91015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strike="noStrike" kern="1200" cap="none" spc="0" normalizeH="0" baseline="0" noProof="0" dirty="0">
                <a:ln>
                  <a:noFill/>
                </a:ln>
                <a:solidFill>
                  <a:srgbClr val="FF6200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Base Juridique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7F2F4B5-2569-5D56-68BE-C5CA59FE658E}"/>
              </a:ext>
            </a:extLst>
          </p:cNvPr>
          <p:cNvSpPr/>
          <p:nvPr/>
        </p:nvSpPr>
        <p:spPr>
          <a:xfrm>
            <a:off x="0" y="6607629"/>
            <a:ext cx="12192000" cy="25037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E5A1FF5-0589-9031-7943-50B49A5C855B}"/>
              </a:ext>
            </a:extLst>
          </p:cNvPr>
          <p:cNvSpPr txBox="1"/>
          <p:nvPr/>
        </p:nvSpPr>
        <p:spPr>
          <a:xfrm>
            <a:off x="4186409" y="535351"/>
            <a:ext cx="762918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800">
                <a:solidFill>
                  <a:srgbClr val="FFFFFF"/>
                </a:solidFill>
                <a:latin typeface="+mj-lt"/>
                <a:ea typeface="+mj-lt"/>
                <a:cs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CC8F953C-6DDF-8684-5C28-7A275024B81D}"/>
              </a:ext>
            </a:extLst>
          </p:cNvPr>
          <p:cNvSpPr/>
          <p:nvPr/>
        </p:nvSpPr>
        <p:spPr>
          <a:xfrm>
            <a:off x="3287485" y="1088459"/>
            <a:ext cx="8745818" cy="910158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E7E6E6">
                  <a:lumMod val="60000"/>
                  <a:lumOff val="40000"/>
                </a:srgbClr>
              </a:buClr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Décret-loi du Chef du  Gouvernement n° 2020-6 du 16 avril 2020 prescrivant des mesures fiscales et financières pour atténuer  les répercussions de la propagation du Coronavirus « Covid 19  »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2DB274FA-0BA2-35B1-9204-5ECBB11629D9}"/>
              </a:ext>
            </a:extLst>
          </p:cNvPr>
          <p:cNvSpPr/>
          <p:nvPr/>
        </p:nvSpPr>
        <p:spPr>
          <a:xfrm>
            <a:off x="2857496" y="-784616"/>
            <a:ext cx="9982201" cy="1781632"/>
          </a:xfrm>
          <a:prstGeom prst="ellipse">
            <a:avLst/>
          </a:prstGeom>
          <a:solidFill>
            <a:srgbClr val="FF6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0D0A201-0473-53E4-6F3F-26B28656B4F9}"/>
              </a:ext>
            </a:extLst>
          </p:cNvPr>
          <p:cNvSpPr/>
          <p:nvPr/>
        </p:nvSpPr>
        <p:spPr>
          <a:xfrm>
            <a:off x="1758042" y="-509198"/>
            <a:ext cx="11337472" cy="509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Title 1">
            <a:extLst>
              <a:ext uri="{FF2B5EF4-FFF2-40B4-BE49-F238E27FC236}">
                <a16:creationId xmlns:a16="http://schemas.microsoft.com/office/drawing/2014/main" id="{5B019A5F-0C14-4569-2D45-4C70A703A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1636" y="12853"/>
            <a:ext cx="9982201" cy="693666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rgbClr val="FFFFFF"/>
                </a:solidFill>
                <a:ea typeface="+mj-lt"/>
                <a:cs typeface="+mj-lt"/>
              </a:rPr>
              <a:t> </a:t>
            </a:r>
            <a:r>
              <a:rPr lang="fr-FR" sz="2800" b="1" dirty="0">
                <a:solidFill>
                  <a:schemeClr val="bg2"/>
                </a:solidFill>
                <a:ea typeface="Montserrat"/>
                <a:cs typeface="Arial" panose="020B0604020202020204" pitchFamily="34" charset="0"/>
              </a:rPr>
              <a:t> </a:t>
            </a:r>
            <a:br>
              <a:rPr lang="fr-FR" sz="2800" b="1" dirty="0">
                <a:solidFill>
                  <a:schemeClr val="bg2"/>
                </a:solidFill>
                <a:ea typeface="Montserrat"/>
                <a:cs typeface="Arial" panose="020B0604020202020204" pitchFamily="34" charset="0"/>
              </a:rPr>
            </a:br>
            <a:r>
              <a:rPr lang="fr-FR" sz="3600" dirty="0">
                <a:solidFill>
                  <a:srgbClr val="FFFFFF"/>
                </a:solidFill>
              </a:rPr>
              <a:t>Mécanisme de garantie COVID : SARE</a:t>
            </a:r>
            <a:br>
              <a:rPr lang="fr-FR" altLang="ar-TN" sz="3600" b="1" dirty="0">
                <a:ln/>
                <a:solidFill>
                  <a:schemeClr val="bg2"/>
                </a:solidFill>
                <a:cs typeface="Arial" panose="020B0604020202020204" pitchFamily="34" charset="0"/>
              </a:rPr>
            </a:br>
            <a:endParaRPr lang="fr-FR" sz="3600" dirty="0">
              <a:solidFill>
                <a:srgbClr val="FFFFFF"/>
              </a:solidFill>
              <a:ea typeface="+mj-lt"/>
              <a:cs typeface="+mj-lt"/>
            </a:endParaRPr>
          </a:p>
        </p:txBody>
      </p:sp>
      <p:sp>
        <p:nvSpPr>
          <p:cNvPr id="2" name="Rectangle: Rounded Corners 36">
            <a:extLst>
              <a:ext uri="{FF2B5EF4-FFF2-40B4-BE49-F238E27FC236}">
                <a16:creationId xmlns:a16="http://schemas.microsoft.com/office/drawing/2014/main" id="{E2E79261-2036-B0F7-B8C5-44F3E49ADBF1}"/>
              </a:ext>
            </a:extLst>
          </p:cNvPr>
          <p:cNvSpPr/>
          <p:nvPr/>
        </p:nvSpPr>
        <p:spPr>
          <a:xfrm>
            <a:off x="158055" y="2284194"/>
            <a:ext cx="2807214" cy="132115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strike="noStrike" kern="1200" cap="none" spc="0" normalizeH="0" baseline="0" noProof="0" dirty="0">
                <a:ln>
                  <a:noFill/>
                </a:ln>
                <a:solidFill>
                  <a:srgbClr val="FF6200"/>
                </a:solidFill>
                <a:effectLst/>
                <a:uLnTx/>
                <a:uFillTx/>
                <a:latin typeface="Georgia" panose="02040502050405020303" pitchFamily="18" charset="0"/>
                <a:ea typeface="Calibri" panose="020F0502020204030204" pitchFamily="34" charset="0"/>
                <a:cs typeface="Arial" panose="020B0604020202020204" pitchFamily="34" charset="0"/>
              </a:rPr>
              <a:t>Caractéristiques </a:t>
            </a:r>
          </a:p>
        </p:txBody>
      </p:sp>
      <p:sp>
        <p:nvSpPr>
          <p:cNvPr id="3" name="Rectangle: Rounded Corners 60">
            <a:extLst>
              <a:ext uri="{FF2B5EF4-FFF2-40B4-BE49-F238E27FC236}">
                <a16:creationId xmlns:a16="http://schemas.microsoft.com/office/drawing/2014/main" id="{0AC48F6A-F8A4-80F0-8671-23ACC1F6B556}"/>
              </a:ext>
            </a:extLst>
          </p:cNvPr>
          <p:cNvSpPr/>
          <p:nvPr/>
        </p:nvSpPr>
        <p:spPr>
          <a:xfrm>
            <a:off x="3287485" y="2284195"/>
            <a:ext cx="8745818" cy="1142442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80060" marR="0" lvl="0" indent="-34290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Objectif :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Faciliter la mise en place de nouveaux crédits d’exploitation et de gestion  pour soutenir la trésorerie des entreprises </a:t>
            </a:r>
          </a:p>
          <a:p>
            <a:pPr marL="480060" marR="0" lvl="0" indent="-34290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Période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  :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du 1er mars 2020 au 31 décembre 2021 </a:t>
            </a:r>
          </a:p>
          <a:p>
            <a:pPr marL="480060" marR="0" lvl="0" indent="-34290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Durée de remboursement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:  sept ans  </a:t>
            </a:r>
          </a:p>
          <a:p>
            <a:pPr marL="480060" marR="0" lvl="0" indent="-34290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fr-FR" sz="1600" b="1" dirty="0">
                <a:solidFill>
                  <a:prstClr val="black"/>
                </a:solidFill>
                <a:latin typeface="Calibri" panose="020F0502020204030204"/>
              </a:rPr>
              <a:t>Amortissement différé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: Deux ans</a:t>
            </a:r>
          </a:p>
        </p:txBody>
      </p:sp>
      <p:sp>
        <p:nvSpPr>
          <p:cNvPr id="11" name="Rectangle: Rounded Corners 42">
            <a:extLst>
              <a:ext uri="{FF2B5EF4-FFF2-40B4-BE49-F238E27FC236}">
                <a16:creationId xmlns:a16="http://schemas.microsoft.com/office/drawing/2014/main" id="{5F098D95-AE85-FF75-F48C-879B3E0E8E7D}"/>
              </a:ext>
            </a:extLst>
          </p:cNvPr>
          <p:cNvSpPr/>
          <p:nvPr/>
        </p:nvSpPr>
        <p:spPr>
          <a:xfrm>
            <a:off x="158055" y="3890928"/>
            <a:ext cx="2699441" cy="124912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D55816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Quotité de garantie</a:t>
            </a:r>
          </a:p>
        </p:txBody>
      </p:sp>
      <p:sp>
        <p:nvSpPr>
          <p:cNvPr id="12" name="Rectangle: Rounded Corners 62">
            <a:extLst>
              <a:ext uri="{FF2B5EF4-FFF2-40B4-BE49-F238E27FC236}">
                <a16:creationId xmlns:a16="http://schemas.microsoft.com/office/drawing/2014/main" id="{1F47783D-BF87-BD9D-7F5F-7FB6D6C78FD6}"/>
              </a:ext>
            </a:extLst>
          </p:cNvPr>
          <p:cNvSpPr/>
          <p:nvPr/>
        </p:nvSpPr>
        <p:spPr>
          <a:xfrm>
            <a:off x="3287485" y="3708798"/>
            <a:ext cx="8699872" cy="1531469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B05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90%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B05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 principal impayé pour les relations dont le CA est inférieur à 1 MD,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B05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80%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B05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du principal impayé pour les relations dont le CA est compris entre 1MD et 3MD,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Pts val="1100"/>
              <a:buFont typeface="Wingdings" panose="05000000000000000000" pitchFamily="2" charset="2"/>
              <a:buChar char="v"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B05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70%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>
                  <a:solidFill>
                    <a:srgbClr val="00B05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du principal impayé pour les relations dont le CA est supérieur à 3MD.</a:t>
            </a:r>
          </a:p>
        </p:txBody>
      </p:sp>
      <p:sp>
        <p:nvSpPr>
          <p:cNvPr id="14" name="Rectangle: Rounded Corners 42">
            <a:extLst>
              <a:ext uri="{FF2B5EF4-FFF2-40B4-BE49-F238E27FC236}">
                <a16:creationId xmlns:a16="http://schemas.microsoft.com/office/drawing/2014/main" id="{5F098D95-AE85-FF75-F48C-879B3E0E8E7D}"/>
              </a:ext>
            </a:extLst>
          </p:cNvPr>
          <p:cNvSpPr/>
          <p:nvPr/>
        </p:nvSpPr>
        <p:spPr>
          <a:xfrm rot="10800000" flipV="1">
            <a:off x="345598" y="5425625"/>
            <a:ext cx="2511897" cy="108178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D55816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BILAN</a:t>
            </a:r>
          </a:p>
        </p:txBody>
      </p:sp>
      <p:sp>
        <p:nvSpPr>
          <p:cNvPr id="16" name="Rectangle: Rounded Corners 60">
            <a:extLst>
              <a:ext uri="{FF2B5EF4-FFF2-40B4-BE49-F238E27FC236}">
                <a16:creationId xmlns:a16="http://schemas.microsoft.com/office/drawing/2014/main" id="{CC8F953C-6DDF-8684-5C28-7A275024B81D}"/>
              </a:ext>
            </a:extLst>
          </p:cNvPr>
          <p:cNvSpPr/>
          <p:nvPr/>
        </p:nvSpPr>
        <p:spPr>
          <a:xfrm>
            <a:off x="3287485" y="5179609"/>
            <a:ext cx="8699872" cy="14280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7E6E6">
                  <a:lumMod val="60000"/>
                  <a:lumOff val="40000"/>
                </a:srgbClr>
              </a:buClr>
              <a:buSzTx/>
              <a:buFontTx/>
              <a:buNone/>
              <a:tabLst/>
              <a:defRPr/>
            </a:pP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7E6E6">
                  <a:lumMod val="60000"/>
                  <a:lumOff val="40000"/>
                </a:srgbClr>
              </a:buClr>
              <a:buSzTx/>
              <a:buFontTx/>
              <a:buNone/>
              <a:tabLst/>
              <a:defRPr/>
            </a:pPr>
            <a:endParaRPr lang="fr-FR" sz="1600" b="1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7E6E6">
                  <a:lumMod val="60000"/>
                  <a:lumOff val="40000"/>
                </a:srgbClr>
              </a:buClr>
              <a:buSzTx/>
              <a:buFontTx/>
              <a:buNone/>
              <a:tabLst/>
              <a:defRPr/>
            </a:pP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7E6E6">
                  <a:lumMod val="60000"/>
                  <a:lumOff val="40000"/>
                </a:srgbClr>
              </a:buClr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2468 crédits garantis  pour un montant de 990 MD ( l’objectif fixé au départ : 1000 crédits  a été largement dépassé)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7E6E6">
                  <a:lumMod val="60000"/>
                  <a:lumOff val="40000"/>
                </a:srgbClr>
              </a:buClr>
              <a:buSzTx/>
              <a:buFontTx/>
              <a:buNone/>
              <a:tabLst/>
              <a:defRPr/>
            </a:pPr>
            <a:r>
              <a:rPr lang="fr-FR" sz="1600" dirty="0">
                <a:solidFill>
                  <a:prstClr val="black"/>
                </a:solidFill>
                <a:latin typeface="Calibri" panose="020F0502020204030204"/>
              </a:rPr>
              <a:t>Le mécanisme a contribué à maintenir l’emploi jusqu’à 90%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7E6E6">
                  <a:lumMod val="60000"/>
                  <a:lumOff val="40000"/>
                </a:srgbClr>
              </a:buClr>
              <a:buSzTx/>
              <a:buFontTx/>
              <a:buNone/>
              <a:tabLst/>
              <a:defRPr/>
            </a:pPr>
            <a:r>
              <a:rPr lang="fr-FR" sz="1600" dirty="0">
                <a:solidFill>
                  <a:prstClr val="black"/>
                </a:solidFill>
                <a:latin typeface="Calibri" panose="020F0502020204030204"/>
              </a:rPr>
              <a:t>37% des entreprises bénéficiaires ont enregistré un accroissement de leur activité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E7E6E6">
                  <a:lumMod val="60000"/>
                  <a:lumOff val="40000"/>
                </a:srgbClr>
              </a:buClr>
              <a:buSzTx/>
              <a:buFontTx/>
              <a:buNone/>
              <a:tabLst/>
              <a:defRPr/>
            </a:pP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E7E6E6">
                  <a:lumMod val="60000"/>
                  <a:lumOff val="40000"/>
                </a:srgbClr>
              </a:buClr>
              <a:buSzTx/>
              <a:buFontTx/>
              <a:buNone/>
              <a:tabLst/>
              <a:defRPr/>
            </a:pPr>
            <a:endParaRPr kumimoji="0" lang="fr-FR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6558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CEC9D08-ABE3-C3B3-130A-B80F068A8529}"/>
              </a:ext>
            </a:extLst>
          </p:cNvPr>
          <p:cNvSpPr/>
          <p:nvPr/>
        </p:nvSpPr>
        <p:spPr>
          <a:xfrm>
            <a:off x="4250674" y="1046602"/>
            <a:ext cx="7418024" cy="10282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hhh</a:t>
            </a:r>
            <a:endParaRPr kumimoji="0" lang="en-US" sz="1800" b="0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73CE12-986E-4FBE-04CE-6575A1E7A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634" y="1153572"/>
            <a:ext cx="3657600" cy="4461163"/>
          </a:xfrm>
        </p:spPr>
        <p:txBody>
          <a:bodyPr>
            <a:normAutofit/>
          </a:bodyPr>
          <a:lstStyle/>
          <a:p>
            <a:r>
              <a:rPr lang="fr-FR" sz="4800" dirty="0">
                <a:solidFill>
                  <a:srgbClr val="FFFFFF"/>
                </a:solidFill>
                <a:ea typeface="+mj-lt"/>
                <a:cs typeface="+mj-lt"/>
              </a:rPr>
              <a:t>Nouvelle vision de la SOTUGAR</a:t>
            </a:r>
            <a:endParaRPr lang="fr-FR" sz="48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5E0A22B6-D31F-9328-0299-848FA2AA1C7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194" y="681037"/>
            <a:ext cx="7402397" cy="4114010"/>
          </a:xfrm>
          <a:prstGeom prst="rect">
            <a:avLst/>
          </a:prstGeom>
        </p:spPr>
      </p:pic>
      <p:sp>
        <p:nvSpPr>
          <p:cNvPr id="7" name="Freeform 320">
            <a:extLst>
              <a:ext uri="{FF2B5EF4-FFF2-40B4-BE49-F238E27FC236}">
                <a16:creationId xmlns:a16="http://schemas.microsoft.com/office/drawing/2014/main" id="{8228FF41-532E-3012-A07A-B1C3A5D4D74B}"/>
              </a:ext>
            </a:extLst>
          </p:cNvPr>
          <p:cNvSpPr>
            <a:spLocks noEditPoints="1"/>
          </p:cNvSpPr>
          <p:nvPr/>
        </p:nvSpPr>
        <p:spPr bwMode="auto">
          <a:xfrm>
            <a:off x="7656392" y="2415795"/>
            <a:ext cx="193368" cy="265608"/>
          </a:xfrm>
          <a:custGeom>
            <a:avLst/>
            <a:gdLst>
              <a:gd name="T0" fmla="*/ 199 w 207"/>
              <a:gd name="T1" fmla="*/ 40 h 311"/>
              <a:gd name="T2" fmla="*/ 99 w 207"/>
              <a:gd name="T3" fmla="*/ 2 h 311"/>
              <a:gd name="T4" fmla="*/ 85 w 207"/>
              <a:gd name="T5" fmla="*/ 8 h 311"/>
              <a:gd name="T6" fmla="*/ 78 w 207"/>
              <a:gd name="T7" fmla="*/ 28 h 311"/>
              <a:gd name="T8" fmla="*/ 78 w 207"/>
              <a:gd name="T9" fmla="*/ 37 h 311"/>
              <a:gd name="T10" fmla="*/ 82 w 207"/>
              <a:gd name="T11" fmla="*/ 46 h 311"/>
              <a:gd name="T12" fmla="*/ 52 w 207"/>
              <a:gd name="T13" fmla="*/ 125 h 311"/>
              <a:gd name="T14" fmla="*/ 26 w 207"/>
              <a:gd name="T15" fmla="*/ 124 h 311"/>
              <a:gd name="T16" fmla="*/ 16 w 207"/>
              <a:gd name="T17" fmla="*/ 130 h 311"/>
              <a:gd name="T18" fmla="*/ 1 w 207"/>
              <a:gd name="T19" fmla="*/ 170 h 311"/>
              <a:gd name="T20" fmla="*/ 1 w 207"/>
              <a:gd name="T21" fmla="*/ 178 h 311"/>
              <a:gd name="T22" fmla="*/ 7 w 207"/>
              <a:gd name="T23" fmla="*/ 184 h 311"/>
              <a:gd name="T24" fmla="*/ 67 w 207"/>
              <a:gd name="T25" fmla="*/ 207 h 311"/>
              <a:gd name="T26" fmla="*/ 32 w 207"/>
              <a:gd name="T27" fmla="*/ 297 h 311"/>
              <a:gd name="T28" fmla="*/ 38 w 207"/>
              <a:gd name="T29" fmla="*/ 310 h 311"/>
              <a:gd name="T30" fmla="*/ 42 w 207"/>
              <a:gd name="T31" fmla="*/ 311 h 311"/>
              <a:gd name="T32" fmla="*/ 52 w 207"/>
              <a:gd name="T33" fmla="*/ 304 h 311"/>
              <a:gd name="T34" fmla="*/ 86 w 207"/>
              <a:gd name="T35" fmla="*/ 214 h 311"/>
              <a:gd name="T36" fmla="*/ 146 w 207"/>
              <a:gd name="T37" fmla="*/ 237 h 311"/>
              <a:gd name="T38" fmla="*/ 150 w 207"/>
              <a:gd name="T39" fmla="*/ 238 h 311"/>
              <a:gd name="T40" fmla="*/ 160 w 207"/>
              <a:gd name="T41" fmla="*/ 231 h 311"/>
              <a:gd name="T42" fmla="*/ 175 w 207"/>
              <a:gd name="T43" fmla="*/ 191 h 311"/>
              <a:gd name="T44" fmla="*/ 172 w 207"/>
              <a:gd name="T45" fmla="*/ 179 h 311"/>
              <a:gd name="T46" fmla="*/ 152 w 207"/>
              <a:gd name="T47" fmla="*/ 163 h 311"/>
              <a:gd name="T48" fmla="*/ 182 w 207"/>
              <a:gd name="T49" fmla="*/ 84 h 311"/>
              <a:gd name="T50" fmla="*/ 192 w 207"/>
              <a:gd name="T51" fmla="*/ 80 h 311"/>
              <a:gd name="T52" fmla="*/ 197 w 207"/>
              <a:gd name="T53" fmla="*/ 74 h 311"/>
              <a:gd name="T54" fmla="*/ 205 w 207"/>
              <a:gd name="T55" fmla="*/ 54 h 311"/>
              <a:gd name="T56" fmla="*/ 199 w 207"/>
              <a:gd name="T57" fmla="*/ 40 h 311"/>
              <a:gd name="T58" fmla="*/ 179 w 207"/>
              <a:gd name="T59" fmla="*/ 62 h 311"/>
              <a:gd name="T60" fmla="*/ 169 w 207"/>
              <a:gd name="T61" fmla="*/ 67 h 311"/>
              <a:gd name="T62" fmla="*/ 164 w 207"/>
              <a:gd name="T63" fmla="*/ 73 h 311"/>
              <a:gd name="T64" fmla="*/ 129 w 207"/>
              <a:gd name="T65" fmla="*/ 162 h 311"/>
              <a:gd name="T66" fmla="*/ 132 w 207"/>
              <a:gd name="T67" fmla="*/ 174 h 311"/>
              <a:gd name="T68" fmla="*/ 153 w 207"/>
              <a:gd name="T69" fmla="*/ 191 h 311"/>
              <a:gd name="T70" fmla="*/ 144 w 207"/>
              <a:gd name="T71" fmla="*/ 214 h 311"/>
              <a:gd name="T72" fmla="*/ 24 w 207"/>
              <a:gd name="T73" fmla="*/ 168 h 311"/>
              <a:gd name="T74" fmla="*/ 33 w 207"/>
              <a:gd name="T75" fmla="*/ 145 h 311"/>
              <a:gd name="T76" fmla="*/ 59 w 207"/>
              <a:gd name="T77" fmla="*/ 146 h 311"/>
              <a:gd name="T78" fmla="*/ 70 w 207"/>
              <a:gd name="T79" fmla="*/ 139 h 311"/>
              <a:gd name="T80" fmla="*/ 104 w 207"/>
              <a:gd name="T81" fmla="*/ 50 h 311"/>
              <a:gd name="T82" fmla="*/ 104 w 207"/>
              <a:gd name="T83" fmla="*/ 42 h 311"/>
              <a:gd name="T84" fmla="*/ 99 w 207"/>
              <a:gd name="T85" fmla="*/ 32 h 311"/>
              <a:gd name="T86" fmla="*/ 102 w 207"/>
              <a:gd name="T87" fmla="*/ 26 h 311"/>
              <a:gd name="T88" fmla="*/ 181 w 207"/>
              <a:gd name="T89" fmla="*/ 57 h 311"/>
              <a:gd name="T90" fmla="*/ 179 w 207"/>
              <a:gd name="T91" fmla="*/ 62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07" h="311">
                <a:moveTo>
                  <a:pt x="199" y="40"/>
                </a:moveTo>
                <a:cubicBezTo>
                  <a:pt x="99" y="2"/>
                  <a:pt x="99" y="2"/>
                  <a:pt x="99" y="2"/>
                </a:cubicBezTo>
                <a:cubicBezTo>
                  <a:pt x="94" y="0"/>
                  <a:pt x="88" y="3"/>
                  <a:pt x="85" y="8"/>
                </a:cubicBezTo>
                <a:cubicBezTo>
                  <a:pt x="78" y="28"/>
                  <a:pt x="78" y="28"/>
                  <a:pt x="78" y="28"/>
                </a:cubicBezTo>
                <a:cubicBezTo>
                  <a:pt x="77" y="31"/>
                  <a:pt x="77" y="34"/>
                  <a:pt x="78" y="37"/>
                </a:cubicBezTo>
                <a:cubicBezTo>
                  <a:pt x="82" y="46"/>
                  <a:pt x="82" y="46"/>
                  <a:pt x="82" y="46"/>
                </a:cubicBezTo>
                <a:cubicBezTo>
                  <a:pt x="52" y="125"/>
                  <a:pt x="52" y="125"/>
                  <a:pt x="52" y="125"/>
                </a:cubicBezTo>
                <a:cubicBezTo>
                  <a:pt x="26" y="124"/>
                  <a:pt x="26" y="124"/>
                  <a:pt x="26" y="124"/>
                </a:cubicBezTo>
                <a:cubicBezTo>
                  <a:pt x="22" y="123"/>
                  <a:pt x="18" y="126"/>
                  <a:pt x="16" y="130"/>
                </a:cubicBezTo>
                <a:cubicBezTo>
                  <a:pt x="1" y="170"/>
                  <a:pt x="1" y="170"/>
                  <a:pt x="1" y="170"/>
                </a:cubicBezTo>
                <a:cubicBezTo>
                  <a:pt x="0" y="173"/>
                  <a:pt x="0" y="176"/>
                  <a:pt x="1" y="178"/>
                </a:cubicBezTo>
                <a:cubicBezTo>
                  <a:pt x="2" y="181"/>
                  <a:pt x="4" y="183"/>
                  <a:pt x="7" y="184"/>
                </a:cubicBezTo>
                <a:cubicBezTo>
                  <a:pt x="67" y="207"/>
                  <a:pt x="67" y="207"/>
                  <a:pt x="67" y="207"/>
                </a:cubicBezTo>
                <a:cubicBezTo>
                  <a:pt x="32" y="297"/>
                  <a:pt x="32" y="297"/>
                  <a:pt x="32" y="297"/>
                </a:cubicBezTo>
                <a:cubicBezTo>
                  <a:pt x="30" y="302"/>
                  <a:pt x="33" y="308"/>
                  <a:pt x="38" y="310"/>
                </a:cubicBezTo>
                <a:cubicBezTo>
                  <a:pt x="40" y="311"/>
                  <a:pt x="41" y="311"/>
                  <a:pt x="42" y="311"/>
                </a:cubicBezTo>
                <a:cubicBezTo>
                  <a:pt x="46" y="311"/>
                  <a:pt x="50" y="308"/>
                  <a:pt x="52" y="304"/>
                </a:cubicBezTo>
                <a:cubicBezTo>
                  <a:pt x="86" y="214"/>
                  <a:pt x="86" y="214"/>
                  <a:pt x="86" y="214"/>
                </a:cubicBezTo>
                <a:cubicBezTo>
                  <a:pt x="146" y="237"/>
                  <a:pt x="146" y="237"/>
                  <a:pt x="146" y="237"/>
                </a:cubicBezTo>
                <a:cubicBezTo>
                  <a:pt x="147" y="238"/>
                  <a:pt x="149" y="238"/>
                  <a:pt x="150" y="238"/>
                </a:cubicBezTo>
                <a:cubicBezTo>
                  <a:pt x="154" y="238"/>
                  <a:pt x="158" y="235"/>
                  <a:pt x="160" y="231"/>
                </a:cubicBezTo>
                <a:cubicBezTo>
                  <a:pt x="175" y="191"/>
                  <a:pt x="175" y="191"/>
                  <a:pt x="175" y="191"/>
                </a:cubicBezTo>
                <a:cubicBezTo>
                  <a:pt x="177" y="187"/>
                  <a:pt x="176" y="182"/>
                  <a:pt x="172" y="179"/>
                </a:cubicBezTo>
                <a:cubicBezTo>
                  <a:pt x="152" y="163"/>
                  <a:pt x="152" y="163"/>
                  <a:pt x="152" y="163"/>
                </a:cubicBezTo>
                <a:cubicBezTo>
                  <a:pt x="182" y="84"/>
                  <a:pt x="182" y="84"/>
                  <a:pt x="182" y="84"/>
                </a:cubicBezTo>
                <a:cubicBezTo>
                  <a:pt x="192" y="80"/>
                  <a:pt x="192" y="80"/>
                  <a:pt x="192" y="80"/>
                </a:cubicBezTo>
                <a:cubicBezTo>
                  <a:pt x="194" y="79"/>
                  <a:pt x="196" y="77"/>
                  <a:pt x="197" y="74"/>
                </a:cubicBezTo>
                <a:cubicBezTo>
                  <a:pt x="205" y="54"/>
                  <a:pt x="205" y="54"/>
                  <a:pt x="205" y="54"/>
                </a:cubicBezTo>
                <a:cubicBezTo>
                  <a:pt x="207" y="49"/>
                  <a:pt x="204" y="43"/>
                  <a:pt x="199" y="40"/>
                </a:cubicBezTo>
                <a:close/>
                <a:moveTo>
                  <a:pt x="179" y="62"/>
                </a:moveTo>
                <a:cubicBezTo>
                  <a:pt x="169" y="67"/>
                  <a:pt x="169" y="67"/>
                  <a:pt x="169" y="67"/>
                </a:cubicBezTo>
                <a:cubicBezTo>
                  <a:pt x="167" y="68"/>
                  <a:pt x="165" y="70"/>
                  <a:pt x="164" y="73"/>
                </a:cubicBezTo>
                <a:cubicBezTo>
                  <a:pt x="129" y="162"/>
                  <a:pt x="129" y="162"/>
                  <a:pt x="129" y="162"/>
                </a:cubicBezTo>
                <a:cubicBezTo>
                  <a:pt x="128" y="167"/>
                  <a:pt x="129" y="172"/>
                  <a:pt x="132" y="174"/>
                </a:cubicBezTo>
                <a:cubicBezTo>
                  <a:pt x="153" y="191"/>
                  <a:pt x="153" y="191"/>
                  <a:pt x="153" y="191"/>
                </a:cubicBezTo>
                <a:cubicBezTo>
                  <a:pt x="144" y="214"/>
                  <a:pt x="144" y="214"/>
                  <a:pt x="144" y="214"/>
                </a:cubicBezTo>
                <a:cubicBezTo>
                  <a:pt x="24" y="168"/>
                  <a:pt x="24" y="168"/>
                  <a:pt x="24" y="168"/>
                </a:cubicBezTo>
                <a:cubicBezTo>
                  <a:pt x="33" y="145"/>
                  <a:pt x="33" y="145"/>
                  <a:pt x="33" y="145"/>
                </a:cubicBezTo>
                <a:cubicBezTo>
                  <a:pt x="59" y="146"/>
                  <a:pt x="59" y="146"/>
                  <a:pt x="59" y="146"/>
                </a:cubicBezTo>
                <a:cubicBezTo>
                  <a:pt x="64" y="147"/>
                  <a:pt x="68" y="144"/>
                  <a:pt x="70" y="139"/>
                </a:cubicBezTo>
                <a:cubicBezTo>
                  <a:pt x="104" y="50"/>
                  <a:pt x="104" y="50"/>
                  <a:pt x="104" y="50"/>
                </a:cubicBezTo>
                <a:cubicBezTo>
                  <a:pt x="105" y="47"/>
                  <a:pt x="105" y="44"/>
                  <a:pt x="104" y="42"/>
                </a:cubicBezTo>
                <a:cubicBezTo>
                  <a:pt x="99" y="32"/>
                  <a:pt x="99" y="32"/>
                  <a:pt x="99" y="32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81" y="57"/>
                  <a:pt x="181" y="57"/>
                  <a:pt x="181" y="57"/>
                </a:cubicBezTo>
                <a:lnTo>
                  <a:pt x="179" y="62"/>
                </a:lnTo>
                <a:close/>
              </a:path>
            </a:pathLst>
          </a:custGeom>
          <a:solidFill>
            <a:srgbClr val="012169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defTabSz="1219148">
              <a:defRPr/>
            </a:pPr>
            <a:endParaRPr lang="en-GB" sz="2400" kern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EE8B6CC7-74D5-19B2-7BA2-050BD78BB1D9}"/>
              </a:ext>
            </a:extLst>
          </p:cNvPr>
          <p:cNvSpPr txBox="1">
            <a:spLocks/>
          </p:cNvSpPr>
          <p:nvPr/>
        </p:nvSpPr>
        <p:spPr bwMode="gray">
          <a:xfrm>
            <a:off x="4863531" y="3559938"/>
            <a:ext cx="5797801" cy="210704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1007918" rtl="0" eaLnBrk="1" latinLnBrk="0" hangingPunct="1">
              <a:spcBef>
                <a:spcPct val="0"/>
              </a:spcBef>
              <a:buNone/>
              <a:defRPr sz="220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383">
              <a:defRPr/>
            </a:pPr>
            <a:r>
              <a:rPr lang="fr-FR" sz="2800" b="1" dirty="0">
                <a:solidFill>
                  <a:srgbClr val="000000"/>
                </a:solidFill>
                <a:latin typeface="Chronicle Display Black"/>
                <a:ea typeface="Open Sans Light" panose="020B0306030504020204" pitchFamily="34" charset="0"/>
                <a:cs typeface="Open Sans Light" panose="020B0306030504020204" pitchFamily="34" charset="0"/>
              </a:rPr>
              <a:t>Partenaire stratégique et opérationnel </a:t>
            </a:r>
            <a:r>
              <a:rPr lang="fr-FR" sz="2800" dirty="0">
                <a:solidFill>
                  <a:srgbClr val="000000"/>
                </a:solidFill>
                <a:latin typeface="Chronicle Display Black"/>
                <a:ea typeface="Open Sans Light" panose="020B0306030504020204" pitchFamily="34" charset="0"/>
                <a:cs typeface="Open Sans Light" panose="020B0306030504020204" pitchFamily="34" charset="0"/>
              </a:rPr>
              <a:t>des institutions financières pour l’accompagnement au </a:t>
            </a:r>
          </a:p>
          <a:p>
            <a:pPr algn="ctr" defTabSz="914383">
              <a:defRPr/>
            </a:pPr>
            <a:r>
              <a:rPr lang="fr-FR" sz="2800" b="1" dirty="0">
                <a:solidFill>
                  <a:srgbClr val="000000"/>
                </a:solidFill>
                <a:latin typeface="Chronicle Display Black"/>
                <a:ea typeface="Open Sans Light" panose="020B0306030504020204" pitchFamily="34" charset="0"/>
                <a:cs typeface="Open Sans Light" panose="020B0306030504020204" pitchFamily="34" charset="0"/>
              </a:rPr>
              <a:t>développement</a:t>
            </a:r>
            <a:r>
              <a:rPr lang="fr-FR" sz="2800" dirty="0">
                <a:solidFill>
                  <a:srgbClr val="000000"/>
                </a:solidFill>
                <a:latin typeface="Chronicle Display Black"/>
                <a:ea typeface="Open Sans Light" panose="020B0306030504020204" pitchFamily="34" charset="0"/>
                <a:cs typeface="Open Sans Light" panose="020B0306030504020204" pitchFamily="34" charset="0"/>
              </a:rPr>
              <a:t>, à l’</a:t>
            </a:r>
            <a:r>
              <a:rPr lang="fr-FR" sz="2800" b="1" dirty="0">
                <a:solidFill>
                  <a:srgbClr val="000000"/>
                </a:solidFill>
                <a:latin typeface="Chronicle Display Black"/>
                <a:ea typeface="Open Sans Light" panose="020B0306030504020204" pitchFamily="34" charset="0"/>
                <a:cs typeface="Open Sans Light" panose="020B0306030504020204" pitchFamily="34" charset="0"/>
              </a:rPr>
              <a:t>innovation</a:t>
            </a:r>
            <a:r>
              <a:rPr lang="fr-FR" sz="2800" dirty="0">
                <a:solidFill>
                  <a:srgbClr val="000000"/>
                </a:solidFill>
                <a:latin typeface="Chronicle Display Black"/>
                <a:ea typeface="Open Sans Light" panose="020B0306030504020204" pitchFamily="34" charset="0"/>
                <a:cs typeface="Open Sans Light" panose="020B0306030504020204" pitchFamily="34" charset="0"/>
              </a:rPr>
              <a:t>, à la </a:t>
            </a:r>
            <a:r>
              <a:rPr lang="fr-FR" sz="2800" b="1" dirty="0">
                <a:solidFill>
                  <a:srgbClr val="000000"/>
                </a:solidFill>
                <a:latin typeface="Chronicle Display Black"/>
                <a:ea typeface="Open Sans Light" panose="020B0306030504020204" pitchFamily="34" charset="0"/>
                <a:cs typeface="Open Sans Light" panose="020B0306030504020204" pitchFamily="34" charset="0"/>
              </a:rPr>
              <a:t>transformation</a:t>
            </a:r>
            <a:r>
              <a:rPr lang="fr-FR" sz="2800" dirty="0">
                <a:solidFill>
                  <a:srgbClr val="000000"/>
                </a:solidFill>
                <a:latin typeface="Chronicle Display Black"/>
                <a:ea typeface="Open Sans Light" panose="020B0306030504020204" pitchFamily="34" charset="0"/>
                <a:cs typeface="Open Sans Light" panose="020B0306030504020204" pitchFamily="34" charset="0"/>
              </a:rPr>
              <a:t> des</a:t>
            </a:r>
            <a:r>
              <a:rPr lang="fr-FR" sz="2800" b="1" dirty="0">
                <a:solidFill>
                  <a:srgbClr val="000000"/>
                </a:solidFill>
                <a:latin typeface="Chronicle Display Black"/>
                <a:ea typeface="Open Sans Light" panose="020B0306030504020204" pitchFamily="34" charset="0"/>
                <a:cs typeface="Open Sans Light" panose="020B0306030504020204" pitchFamily="34" charset="0"/>
              </a:rPr>
              <a:t> TPME</a:t>
            </a:r>
          </a:p>
        </p:txBody>
      </p:sp>
      <p:pic>
        <p:nvPicPr>
          <p:cNvPr id="11" name="Picture 2" descr="vision ">
            <a:extLst>
              <a:ext uri="{FF2B5EF4-FFF2-40B4-BE49-F238E27FC236}">
                <a16:creationId xmlns:a16="http://schemas.microsoft.com/office/drawing/2014/main" id="{37AA7BEF-5BDF-524F-0582-09D70066C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599" y="898787"/>
            <a:ext cx="1295364" cy="129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25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CEC9D08-ABE3-C3B3-130A-B80F068A8529}"/>
              </a:ext>
            </a:extLst>
          </p:cNvPr>
          <p:cNvSpPr/>
          <p:nvPr/>
        </p:nvSpPr>
        <p:spPr>
          <a:xfrm>
            <a:off x="4250674" y="1046602"/>
            <a:ext cx="7418024" cy="10282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err="1">
                <a:latin typeface="Calibri" panose="020F0502020204030204"/>
                <a:cs typeface="Calibri"/>
              </a:rPr>
              <a:t>hhh</a:t>
            </a:r>
            <a:endParaRPr kumimoji="0" lang="en-US" sz="1800" b="0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73CE12-986E-4FBE-04CE-6575A1E7A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634" y="1153572"/>
            <a:ext cx="3657600" cy="4461163"/>
          </a:xfrm>
        </p:spPr>
        <p:txBody>
          <a:bodyPr>
            <a:normAutofit/>
          </a:bodyPr>
          <a:lstStyle/>
          <a:p>
            <a:r>
              <a:rPr lang="fr-FR" sz="4800" dirty="0">
                <a:solidFill>
                  <a:srgbClr val="FFFFFF"/>
                </a:solidFill>
                <a:ea typeface="+mj-lt"/>
                <a:cs typeface="+mj-lt"/>
              </a:rPr>
              <a:t>Nouvelle vision de la SOTUGAR</a:t>
            </a:r>
            <a:endParaRPr lang="fr-FR" sz="48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EE8897-DB8A-9905-FD75-CF4293F3F8F7}"/>
              </a:ext>
            </a:extLst>
          </p:cNvPr>
          <p:cNvSpPr txBox="1"/>
          <p:nvPr/>
        </p:nvSpPr>
        <p:spPr>
          <a:xfrm>
            <a:off x="4269198" y="120223"/>
            <a:ext cx="7523602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fr-FR" sz="2400" b="1" dirty="0">
              <a:solidFill>
                <a:srgbClr val="FF0000"/>
              </a:solidFill>
              <a:cs typeface="Calibri"/>
            </a:endParaRPr>
          </a:p>
          <a:p>
            <a:pPr algn="ctr"/>
            <a:endParaRPr lang="fr-FR" sz="2400" b="1" dirty="0">
              <a:solidFill>
                <a:srgbClr val="FF0000"/>
              </a:solidFill>
              <a:cs typeface="Calibri"/>
            </a:endParaRPr>
          </a:p>
          <a:p>
            <a:pPr algn="ctr"/>
            <a:r>
              <a:rPr lang="fr-FR" sz="2400" b="1" dirty="0">
                <a:solidFill>
                  <a:srgbClr val="FF0000"/>
                </a:solidFill>
                <a:cs typeface="Calibri"/>
              </a:rPr>
              <a:t>Autour des objectifs suivants</a:t>
            </a:r>
          </a:p>
          <a:p>
            <a:pPr algn="ctr"/>
            <a:endParaRPr lang="fr-FR" sz="2400" dirty="0">
              <a:solidFill>
                <a:srgbClr val="FF0000"/>
              </a:solidFill>
              <a:cs typeface="Calibri" panose="020F0502020204030204"/>
            </a:endParaRPr>
          </a:p>
        </p:txBody>
      </p:sp>
      <p:sp>
        <p:nvSpPr>
          <p:cNvPr id="15" name="Rounded Rectangle 44">
            <a:extLst>
              <a:ext uri="{FF2B5EF4-FFF2-40B4-BE49-F238E27FC236}">
                <a16:creationId xmlns:a16="http://schemas.microsoft.com/office/drawing/2014/main" id="{68752DB0-CA87-4639-AA4D-485A529AA891}"/>
              </a:ext>
            </a:extLst>
          </p:cNvPr>
          <p:cNvSpPr/>
          <p:nvPr/>
        </p:nvSpPr>
        <p:spPr>
          <a:xfrm>
            <a:off x="4821423" y="2367451"/>
            <a:ext cx="1891730" cy="572507"/>
          </a:xfrm>
          <a:prstGeom prst="round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-8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BUSINESS MODEL </a:t>
            </a:r>
            <a:endParaRPr kumimoji="0" lang="en-US" sz="1600" b="1" i="0" u="none" strike="noStrike" kern="0" cap="none" spc="-83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ook Antiqua"/>
              <a:ea typeface="+mn-ea"/>
              <a:cs typeface="+mn-cs"/>
            </a:endParaRPr>
          </a:p>
        </p:txBody>
      </p:sp>
      <p:sp>
        <p:nvSpPr>
          <p:cNvPr id="17" name="Rounded Rectangle 40">
            <a:extLst>
              <a:ext uri="{FF2B5EF4-FFF2-40B4-BE49-F238E27FC236}">
                <a16:creationId xmlns:a16="http://schemas.microsoft.com/office/drawing/2014/main" id="{BF0BF302-21DF-4A53-A29E-3E2BFF2DA05B}"/>
              </a:ext>
            </a:extLst>
          </p:cNvPr>
          <p:cNvSpPr/>
          <p:nvPr/>
        </p:nvSpPr>
        <p:spPr>
          <a:xfrm>
            <a:off x="6992237" y="2228983"/>
            <a:ext cx="4109479" cy="756612"/>
          </a:xfrm>
          <a:prstGeom prst="roundRect">
            <a:avLst>
              <a:gd name="adj" fmla="val 10814"/>
            </a:avLst>
          </a:prstGeom>
          <a:solidFill>
            <a:sysClr val="window" lastClr="FFFFFF"/>
          </a:solidFill>
          <a:ln w="25400" cap="flat" cmpd="sng" algn="ctr">
            <a:solidFill>
              <a:schemeClr val="accent2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just" defTabSz="62215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57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Rationaliser</a:t>
            </a:r>
            <a:r>
              <a:rPr kumimoji="0" lang="fr-FR" sz="1157" b="1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et</a:t>
            </a:r>
            <a:r>
              <a:rPr kumimoji="0" lang="fr-FR" sz="1157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restructurer l’offre de garantie de la SOTUGAR autour de produits </a:t>
            </a:r>
            <a:r>
              <a:rPr kumimoji="0" lang="fr-FR" sz="1157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multi secteurs permettant de couvrir la totalité du cycle de vie d’une TPME,</a:t>
            </a:r>
          </a:p>
        </p:txBody>
      </p:sp>
      <p:sp>
        <p:nvSpPr>
          <p:cNvPr id="18" name="Rounded Rectangle 45">
            <a:extLst>
              <a:ext uri="{FF2B5EF4-FFF2-40B4-BE49-F238E27FC236}">
                <a16:creationId xmlns:a16="http://schemas.microsoft.com/office/drawing/2014/main" id="{848F076A-4D44-448F-BC7F-4C15132F61F1}"/>
              </a:ext>
            </a:extLst>
          </p:cNvPr>
          <p:cNvSpPr/>
          <p:nvPr/>
        </p:nvSpPr>
        <p:spPr>
          <a:xfrm>
            <a:off x="4817278" y="3273259"/>
            <a:ext cx="1891730" cy="572507"/>
          </a:xfrm>
          <a:prstGeom prst="round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2215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0" cap="none" spc="-8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MODELE</a:t>
            </a:r>
            <a:r>
              <a:rPr kumimoji="0" lang="en-GB" sz="1600" b="1" i="0" u="none" strike="noStrike" kern="0" cap="none" spc="-8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 </a:t>
            </a:r>
            <a:r>
              <a:rPr kumimoji="0" lang="fr-FR" sz="1600" b="1" i="0" u="none" strike="noStrike" kern="0" cap="none" spc="-8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OÉPRATIONNEL</a:t>
            </a:r>
            <a:r>
              <a:rPr kumimoji="0" lang="en-GB" sz="1225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</a:p>
        </p:txBody>
      </p:sp>
      <p:sp>
        <p:nvSpPr>
          <p:cNvPr id="19" name="Rounded Rectangle 41">
            <a:extLst>
              <a:ext uri="{FF2B5EF4-FFF2-40B4-BE49-F238E27FC236}">
                <a16:creationId xmlns:a16="http://schemas.microsoft.com/office/drawing/2014/main" id="{DA853F3D-BAC2-4AB4-A672-E14E4DD40B10}"/>
              </a:ext>
            </a:extLst>
          </p:cNvPr>
          <p:cNvSpPr/>
          <p:nvPr/>
        </p:nvSpPr>
        <p:spPr>
          <a:xfrm>
            <a:off x="6992236" y="3285272"/>
            <a:ext cx="4109479" cy="669651"/>
          </a:xfrm>
          <a:prstGeom prst="roundRect">
            <a:avLst>
              <a:gd name="adj" fmla="val 8183"/>
            </a:avLst>
          </a:prstGeom>
          <a:solidFill>
            <a:sysClr val="window" lastClr="FFFFFF"/>
          </a:solidFill>
          <a:ln w="25400" cap="flat" cmpd="sng" algn="ctr">
            <a:solidFill>
              <a:schemeClr val="accent2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just" defTabSz="62215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25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Adapter un nouveau modèle opérationnel </a:t>
            </a:r>
            <a:r>
              <a:rPr kumimoji="0" lang="fr-FR" sz="1225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afin de supporter les activités  de la SOTUGAR et de gagner en productivité et en efficacité, </a:t>
            </a:r>
            <a:endParaRPr kumimoji="0" lang="fr-FR" sz="1225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21" name="Rounded Rectangle 46">
            <a:extLst>
              <a:ext uri="{FF2B5EF4-FFF2-40B4-BE49-F238E27FC236}">
                <a16:creationId xmlns:a16="http://schemas.microsoft.com/office/drawing/2014/main" id="{E82DC96F-FDF6-4EC6-B5C5-35F1063F812F}"/>
              </a:ext>
            </a:extLst>
          </p:cNvPr>
          <p:cNvSpPr/>
          <p:nvPr/>
        </p:nvSpPr>
        <p:spPr>
          <a:xfrm>
            <a:off x="4817277" y="4290296"/>
            <a:ext cx="1894919" cy="572507"/>
          </a:xfrm>
          <a:prstGeom prst="round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2215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-8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COMMUNICATION</a:t>
            </a:r>
            <a:r>
              <a:rPr kumimoji="0" lang="en-GB" sz="1225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 </a:t>
            </a:r>
          </a:p>
        </p:txBody>
      </p:sp>
      <p:sp>
        <p:nvSpPr>
          <p:cNvPr id="22" name="Rounded Rectangle 42">
            <a:extLst>
              <a:ext uri="{FF2B5EF4-FFF2-40B4-BE49-F238E27FC236}">
                <a16:creationId xmlns:a16="http://schemas.microsoft.com/office/drawing/2014/main" id="{68DF460F-0552-41C1-BCFA-889C73C1DF77}"/>
              </a:ext>
            </a:extLst>
          </p:cNvPr>
          <p:cNvSpPr/>
          <p:nvPr/>
        </p:nvSpPr>
        <p:spPr>
          <a:xfrm>
            <a:off x="6992235" y="4279424"/>
            <a:ext cx="4109479" cy="755229"/>
          </a:xfrm>
          <a:prstGeom prst="roundRect">
            <a:avLst>
              <a:gd name="adj" fmla="val 4548"/>
            </a:avLst>
          </a:prstGeom>
          <a:solidFill>
            <a:sysClr val="window" lastClr="FFFFFF"/>
          </a:solidFill>
          <a:ln w="25400" cap="flat" cmpd="sng" algn="ctr">
            <a:solidFill>
              <a:schemeClr val="accent2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just" defTabSz="68576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25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Développer l’image de marque </a:t>
            </a:r>
            <a:r>
              <a:rPr kumimoji="0" lang="fr-FR" sz="1225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de la SOTUGAR afin d’être identifié comme étant un acteur de référence du financement des TPME, </a:t>
            </a:r>
            <a:endParaRPr kumimoji="0" lang="fr-FR" sz="1225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23" name="Rounded Rectangle 47">
            <a:extLst>
              <a:ext uri="{FF2B5EF4-FFF2-40B4-BE49-F238E27FC236}">
                <a16:creationId xmlns:a16="http://schemas.microsoft.com/office/drawing/2014/main" id="{8EE146A4-280E-4C08-923C-43FD27598C8E}"/>
              </a:ext>
            </a:extLst>
          </p:cNvPr>
          <p:cNvSpPr/>
          <p:nvPr/>
        </p:nvSpPr>
        <p:spPr>
          <a:xfrm>
            <a:off x="4817277" y="5272105"/>
            <a:ext cx="1870484" cy="537107"/>
          </a:xfrm>
          <a:prstGeom prst="roundRect">
            <a:avLst/>
          </a:prstGeom>
          <a:noFill/>
          <a:ln w="19050" cap="flat" cmpd="sng" algn="ctr">
            <a:solidFill>
              <a:schemeClr val="accent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2215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0" cap="none" spc="-83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RISQUES ET FINANCE</a:t>
            </a:r>
          </a:p>
        </p:txBody>
      </p:sp>
      <p:sp>
        <p:nvSpPr>
          <p:cNvPr id="24" name="Rounded Rectangle 43">
            <a:extLst>
              <a:ext uri="{FF2B5EF4-FFF2-40B4-BE49-F238E27FC236}">
                <a16:creationId xmlns:a16="http://schemas.microsoft.com/office/drawing/2014/main" id="{0584895D-4992-4ADC-B9E8-8BD1DAD6EC63}"/>
              </a:ext>
            </a:extLst>
          </p:cNvPr>
          <p:cNvSpPr/>
          <p:nvPr/>
        </p:nvSpPr>
        <p:spPr>
          <a:xfrm>
            <a:off x="6992234" y="5269870"/>
            <a:ext cx="4109479" cy="701397"/>
          </a:xfrm>
          <a:prstGeom prst="roundRect">
            <a:avLst>
              <a:gd name="adj" fmla="val 5375"/>
            </a:avLst>
          </a:prstGeom>
          <a:solidFill>
            <a:sysClr val="window" lastClr="FFFFFF"/>
          </a:solidFill>
          <a:ln w="25400" cap="flat" cmpd="sng" algn="ctr">
            <a:solidFill>
              <a:schemeClr val="accent2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just" defTabSz="62215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25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Instaurer une politique de tarification différenciée basée sur le risque </a:t>
            </a:r>
            <a:r>
              <a:rPr kumimoji="0" lang="fr-FR" sz="1225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afin garantir la viabilité financière de la SOTUGAR, </a:t>
            </a:r>
          </a:p>
        </p:txBody>
      </p:sp>
      <p:sp>
        <p:nvSpPr>
          <p:cNvPr id="28" name="Ellipse 27"/>
          <p:cNvSpPr/>
          <p:nvPr/>
        </p:nvSpPr>
        <p:spPr>
          <a:xfrm>
            <a:off x="4250674" y="2411552"/>
            <a:ext cx="406466" cy="38993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4269198" y="3364544"/>
            <a:ext cx="406466" cy="38993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4230099" y="4316150"/>
            <a:ext cx="406466" cy="389935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4230099" y="5312470"/>
            <a:ext cx="406466" cy="415279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4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008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CEC9D08-ABE3-C3B3-130A-B80F068A8529}"/>
              </a:ext>
            </a:extLst>
          </p:cNvPr>
          <p:cNvSpPr/>
          <p:nvPr/>
        </p:nvSpPr>
        <p:spPr>
          <a:xfrm>
            <a:off x="4250674" y="1046602"/>
            <a:ext cx="7418024" cy="102824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err="1">
                <a:latin typeface="Calibri" panose="020F0502020204030204"/>
                <a:cs typeface="Calibri"/>
              </a:rPr>
              <a:t>hhh</a:t>
            </a:r>
            <a:endParaRPr kumimoji="0" lang="en-US" sz="1800" b="0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73CE12-986E-4FBE-04CE-6575A1E7A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634" y="1153572"/>
            <a:ext cx="3657600" cy="4461163"/>
          </a:xfrm>
        </p:spPr>
        <p:txBody>
          <a:bodyPr>
            <a:normAutofit/>
          </a:bodyPr>
          <a:lstStyle/>
          <a:p>
            <a:r>
              <a:rPr lang="fr-FR" sz="4800" dirty="0">
                <a:solidFill>
                  <a:srgbClr val="FFFFFF"/>
                </a:solidFill>
                <a:ea typeface="+mj-lt"/>
                <a:cs typeface="+mj-lt"/>
              </a:rPr>
              <a:t>Cadre d’appui actuel de la Banque mondiale</a:t>
            </a:r>
            <a:endParaRPr lang="fr-FR" sz="48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748D1-E0A2-3342-4AA9-6C6982129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8583" y="1560722"/>
            <a:ext cx="7105252" cy="4784863"/>
          </a:xfrm>
          <a:noFill/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ctr">
              <a:lnSpc>
                <a:spcPct val="150000"/>
              </a:lnSpc>
              <a:spcAft>
                <a:spcPts val="600"/>
              </a:spcAft>
              <a:buNone/>
            </a:pPr>
            <a:endParaRPr lang="fr-FR" sz="1800" b="1" dirty="0">
              <a:solidFill>
                <a:srgbClr val="002060"/>
              </a:solidFill>
              <a:ea typeface="+mn-lt"/>
              <a:cs typeface="+mn-lt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endParaRPr lang="fr-FR" sz="1800" b="1" dirty="0">
              <a:solidFill>
                <a:srgbClr val="002060"/>
              </a:solidFill>
              <a:ea typeface="+mn-lt"/>
              <a:cs typeface="+mn-lt"/>
            </a:endParaRPr>
          </a:p>
          <a:p>
            <a:pPr marL="396875" indent="-396875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  <a:tabLst>
                <a:tab pos="457200" algn="l"/>
              </a:tabLst>
            </a:pPr>
            <a:r>
              <a:rPr lang="fr-FR" sz="2000" b="1" dirty="0">
                <a:effectLst/>
                <a:ea typeface="Calibri" panose="020F0502020204030204" pitchFamily="34" charset="0"/>
                <a:cs typeface="Times New Roman"/>
              </a:rPr>
              <a:t>Optimiser et renforcer les mécanismes publics de garantie existants</a:t>
            </a:r>
            <a:r>
              <a:rPr lang="fr-FR" sz="2000" b="1" dirty="0">
                <a:ea typeface="Calibri" panose="020F0502020204030204" pitchFamily="34" charset="0"/>
                <a:cs typeface="Times New Roman"/>
              </a:rPr>
              <a:t> </a:t>
            </a:r>
          </a:p>
          <a:p>
            <a:pPr marL="396875" lvl="0" indent="-396875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  <a:tabLst>
                <a:tab pos="457200" algn="l"/>
              </a:tabLst>
            </a:pPr>
            <a:r>
              <a:rPr lang="fr-FR" sz="2000" b="1" dirty="0">
                <a:effectLst/>
                <a:ea typeface="Calibri" panose="020F0502020204030204" pitchFamily="34" charset="0"/>
                <a:cs typeface="Times New Roman"/>
              </a:rPr>
              <a:t>Moderniser</a:t>
            </a:r>
            <a:r>
              <a:rPr lang="fr-FR" sz="2000" b="1" dirty="0">
                <a:ea typeface="Calibri" panose="020F0502020204030204" pitchFamily="34" charset="0"/>
                <a:cs typeface="Times New Roman"/>
              </a:rPr>
              <a:t> </a:t>
            </a:r>
            <a:r>
              <a:rPr lang="fr-FR" sz="2000" b="1" dirty="0">
                <a:effectLst/>
                <a:ea typeface="Calibri" panose="020F0502020204030204" pitchFamily="34" charset="0"/>
                <a:cs typeface="Times New Roman"/>
              </a:rPr>
              <a:t> l’environnement légal et réglementaire en vue de réduire les insuffisances structurelles existantes et élargir la gamme des instruments financiers destinés aux TPME</a:t>
            </a:r>
          </a:p>
          <a:p>
            <a:pPr marL="396875" lvl="0" indent="-396875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  <a:tabLst>
                <a:tab pos="457200" algn="l"/>
              </a:tabLst>
            </a:pPr>
            <a:r>
              <a:rPr lang="fr-FR" sz="2000" b="1" dirty="0">
                <a:effectLst/>
                <a:ea typeface="Calibri" panose="020F0502020204030204" pitchFamily="34" charset="0"/>
                <a:cs typeface="Times New Roman"/>
              </a:rPr>
              <a:t>Accélérer la sortie de la crise COVID à travers la mise en œuvre de produits pertinents de garantie des crédits</a:t>
            </a:r>
          </a:p>
          <a:p>
            <a:pPr marL="396875" lvl="0" indent="-396875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romanLcPeriod"/>
              <a:tabLst>
                <a:tab pos="457200" algn="l"/>
              </a:tabLst>
            </a:pPr>
            <a:r>
              <a:rPr lang="fr-FR" sz="2000" b="1" dirty="0">
                <a:effectLst/>
                <a:ea typeface="Calibri" panose="020F0502020204030204" pitchFamily="34" charset="0"/>
                <a:cs typeface="Times New Roman"/>
              </a:rPr>
              <a:t>Renforcer les capacités opérationnelles, de gouvernance et de gestion des risques de la SOTUGAR</a:t>
            </a:r>
            <a:endParaRPr lang="fr-FR" sz="2000" b="1" u="sng" strike="noStrike" dirty="0">
              <a:solidFill>
                <a:srgbClr val="000000"/>
              </a:solidFill>
              <a:effectLst/>
              <a:ea typeface="Calibri" panose="020F0502020204030204" pitchFamily="34" charset="0"/>
              <a:cs typeface="Calibri"/>
            </a:endParaRPr>
          </a:p>
          <a:p>
            <a:pPr marL="0" marR="0" indent="0">
              <a:lnSpc>
                <a:spcPct val="150000"/>
              </a:lnSpc>
              <a:spcAft>
                <a:spcPts val="600"/>
              </a:spcAft>
              <a:buNone/>
              <a:tabLst>
                <a:tab pos="198755" algn="l"/>
              </a:tabLst>
            </a:pPr>
            <a:endParaRPr lang="fr-FR" sz="1800" dirty="0">
              <a:solidFill>
                <a:srgbClr val="000000"/>
              </a:solidFill>
              <a:cs typeface="Calibri"/>
            </a:endParaRPr>
          </a:p>
          <a:p>
            <a:pPr>
              <a:lnSpc>
                <a:spcPct val="150000"/>
              </a:lnSpc>
              <a:spcAft>
                <a:spcPts val="600"/>
              </a:spcAft>
              <a:tabLst>
                <a:tab pos="198755" algn="l"/>
              </a:tabLst>
            </a:pPr>
            <a:endParaRPr lang="fr-FR" sz="1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EE8897-DB8A-9905-FD75-CF4293F3F8F7}"/>
              </a:ext>
            </a:extLst>
          </p:cNvPr>
          <p:cNvSpPr txBox="1"/>
          <p:nvPr/>
        </p:nvSpPr>
        <p:spPr>
          <a:xfrm>
            <a:off x="4167272" y="256119"/>
            <a:ext cx="762918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2400" b="1" dirty="0">
                <a:solidFill>
                  <a:srgbClr val="002060"/>
                </a:solidFill>
                <a:cs typeface="Calibri"/>
              </a:rPr>
              <a:t>Assistance technique de la Banque mondiale</a:t>
            </a:r>
          </a:p>
          <a:p>
            <a:pPr algn="ctr"/>
            <a:r>
              <a:rPr lang="fr-FR" sz="2400" b="1" dirty="0">
                <a:solidFill>
                  <a:srgbClr val="002060"/>
                </a:solidFill>
                <a:cs typeface="Calibri"/>
              </a:rPr>
              <a:t>pour la mise en œuvre des réformes structurelles envisagées avec la nouvelle vision</a:t>
            </a:r>
            <a:endParaRPr lang="fr-FR" sz="24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5800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err="1">
                <a:latin typeface="Calibri" panose="020F0502020204030204"/>
                <a:cs typeface="Calibri"/>
              </a:rPr>
              <a:t>hhh</a:t>
            </a:r>
            <a:endParaRPr kumimoji="0" lang="en-US" sz="1800" b="0" i="0" u="none" strike="noStrike" kern="1200" cap="none" spc="0" normalizeH="0" baseline="0" noProof="0" err="1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73CE12-986E-4FBE-04CE-6575A1E7A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634" y="1153572"/>
            <a:ext cx="3657600" cy="4461163"/>
          </a:xfrm>
        </p:spPr>
        <p:txBody>
          <a:bodyPr>
            <a:normAutofit/>
          </a:bodyPr>
          <a:lstStyle/>
          <a:p>
            <a:r>
              <a:rPr lang="fr-FR" sz="4800" dirty="0">
                <a:solidFill>
                  <a:srgbClr val="FFFFFF"/>
                </a:solidFill>
                <a:ea typeface="+mj-lt"/>
                <a:cs typeface="+mj-lt"/>
              </a:rPr>
              <a:t>Composantes du programme d’appui de la Banque mondiale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0609D1F-718A-3462-91F7-CB70D4DCF1FA}"/>
              </a:ext>
            </a:extLst>
          </p:cNvPr>
          <p:cNvSpPr/>
          <p:nvPr/>
        </p:nvSpPr>
        <p:spPr>
          <a:xfrm>
            <a:off x="4167272" y="349321"/>
            <a:ext cx="7750750" cy="5578868"/>
          </a:xfrm>
          <a:prstGeom prst="roundRect">
            <a:avLst/>
          </a:prstGeom>
          <a:noFill/>
          <a:ln w="28575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just">
              <a:buNone/>
              <a:tabLst>
                <a:tab pos="198755" algn="l"/>
              </a:tabLst>
            </a:pPr>
            <a:r>
              <a:rPr lang="fr-FR" b="1" u="sng" dirty="0">
                <a:solidFill>
                  <a:srgbClr val="000000"/>
                </a:solidFill>
                <a:cs typeface="Calibri"/>
              </a:rPr>
              <a:t>Pilier 1 : Refonte de la vision stratégique et du Business Model de SOTUGAR</a:t>
            </a:r>
            <a:r>
              <a:rPr lang="fr-FR" b="1" dirty="0">
                <a:solidFill>
                  <a:srgbClr val="000000"/>
                </a:solidFill>
                <a:cs typeface="Calibri"/>
              </a:rPr>
              <a:t>. </a:t>
            </a:r>
            <a:r>
              <a:rPr lang="fr-FR" dirty="0">
                <a:solidFill>
                  <a:srgbClr val="000000"/>
                </a:solidFill>
                <a:cs typeface="Calibri"/>
              </a:rPr>
              <a:t> </a:t>
            </a:r>
          </a:p>
          <a:p>
            <a:pPr marL="0" indent="0" algn="just">
              <a:buNone/>
              <a:tabLst>
                <a:tab pos="198755" algn="l"/>
              </a:tabLst>
            </a:pPr>
            <a:endParaRPr lang="en-US" dirty="0">
              <a:ea typeface="+mn-lt"/>
              <a:cs typeface="+mn-lt"/>
            </a:endParaRPr>
          </a:p>
          <a:p>
            <a:pPr marL="0" indent="0" algn="just">
              <a:lnSpc>
                <a:spcPct val="114999"/>
              </a:lnSpc>
              <a:spcBef>
                <a:spcPts val="0"/>
              </a:spcBef>
              <a:buNone/>
              <a:tabLst>
                <a:tab pos="198755" algn="l"/>
              </a:tabLst>
            </a:pPr>
            <a:r>
              <a:rPr lang="fr-FR" i="1" u="sng" dirty="0">
                <a:solidFill>
                  <a:srgbClr val="000000"/>
                </a:solidFill>
                <a:cs typeface="Calibri"/>
              </a:rPr>
              <a:t>Composante 1. Vision stratégique de SOTUGAR</a:t>
            </a:r>
          </a:p>
          <a:p>
            <a:pPr marL="0" indent="0" algn="just">
              <a:lnSpc>
                <a:spcPct val="114999"/>
              </a:lnSpc>
              <a:spcBef>
                <a:spcPts val="0"/>
              </a:spcBef>
              <a:buNone/>
              <a:tabLst>
                <a:tab pos="198755" algn="l"/>
              </a:tabLst>
            </a:pPr>
            <a:endParaRPr lang="fr-FR" dirty="0">
              <a:ea typeface="+mn-lt"/>
              <a:cs typeface="+mn-lt"/>
            </a:endParaRPr>
          </a:p>
          <a:p>
            <a:pPr marL="742950" lvl="1" indent="-285750" algn="just">
              <a:spcBef>
                <a:spcPts val="0"/>
              </a:spcBef>
              <a:buFont typeface="Courier New,monospace"/>
              <a:buChar char="o"/>
              <a:tabLst>
                <a:tab pos="198755" algn="l"/>
              </a:tabLst>
            </a:pPr>
            <a:r>
              <a:rPr lang="fr-FR" dirty="0">
                <a:solidFill>
                  <a:srgbClr val="000000"/>
                </a:solidFill>
                <a:cs typeface="Calibri"/>
              </a:rPr>
              <a:t>Diagnostic stratégique, Vision stratégique et Définition d’une feuille de route détaillée à 3 ans en ligne avec la vision stratégique et un nouveau positionnement des produits de garantie SOTUGAR,</a:t>
            </a:r>
          </a:p>
          <a:p>
            <a:pPr marL="742950" lvl="1" indent="-285750" algn="just">
              <a:spcBef>
                <a:spcPts val="0"/>
              </a:spcBef>
              <a:buFont typeface="Courier New,monospace"/>
              <a:buChar char="o"/>
              <a:tabLst>
                <a:tab pos="198755" algn="l"/>
              </a:tabLst>
            </a:pPr>
            <a:endParaRPr lang="en-US" dirty="0">
              <a:ea typeface="+mn-lt"/>
              <a:cs typeface="+mn-lt"/>
            </a:endParaRPr>
          </a:p>
          <a:p>
            <a:pPr marL="0" indent="0" algn="just">
              <a:lnSpc>
                <a:spcPct val="114999"/>
              </a:lnSpc>
              <a:spcBef>
                <a:spcPts val="0"/>
              </a:spcBef>
              <a:buNone/>
              <a:tabLst>
                <a:tab pos="198755" algn="l"/>
              </a:tabLst>
            </a:pPr>
            <a:r>
              <a:rPr lang="fr-FR" i="1" u="sng" dirty="0">
                <a:solidFill>
                  <a:srgbClr val="000000"/>
                </a:solidFill>
                <a:cs typeface="Calibri"/>
              </a:rPr>
              <a:t>Composante 2. Renforcer l’attractivité de l’offre de garantie. </a:t>
            </a:r>
          </a:p>
          <a:p>
            <a:pPr marL="0" indent="0" algn="just">
              <a:lnSpc>
                <a:spcPct val="114999"/>
              </a:lnSpc>
              <a:spcBef>
                <a:spcPts val="0"/>
              </a:spcBef>
              <a:buNone/>
              <a:tabLst>
                <a:tab pos="198755" algn="l"/>
              </a:tabLst>
            </a:pPr>
            <a:endParaRPr lang="en-US" dirty="0">
              <a:ea typeface="+mn-lt"/>
              <a:cs typeface="+mn-lt"/>
            </a:endParaRPr>
          </a:p>
          <a:p>
            <a:pPr marL="742950" indent="-285750" algn="just">
              <a:lnSpc>
                <a:spcPct val="114999"/>
              </a:lnSpc>
              <a:spcBef>
                <a:spcPts val="0"/>
              </a:spcBef>
              <a:buFont typeface="Courier New,monospace"/>
              <a:buChar char="o"/>
              <a:tabLst>
                <a:tab pos="198755" algn="l"/>
              </a:tabLst>
            </a:pPr>
            <a:r>
              <a:rPr lang="fr-FR" dirty="0">
                <a:solidFill>
                  <a:srgbClr val="000000"/>
                </a:solidFill>
                <a:cs typeface="Calibri"/>
              </a:rPr>
              <a:t>Opérationnalisation du nouveau produit PME </a:t>
            </a:r>
            <a:r>
              <a:rPr lang="fr-FR" dirty="0" err="1">
                <a:solidFill>
                  <a:srgbClr val="000000"/>
                </a:solidFill>
                <a:cs typeface="Calibri"/>
              </a:rPr>
              <a:t>Dhamen</a:t>
            </a:r>
            <a:r>
              <a:rPr lang="fr-FR" dirty="0">
                <a:solidFill>
                  <a:srgbClr val="000000"/>
                </a:solidFill>
                <a:cs typeface="Calibri"/>
              </a:rPr>
              <a:t> express</a:t>
            </a:r>
            <a:endParaRPr lang="en-US" dirty="0">
              <a:ea typeface="+mn-lt"/>
              <a:cs typeface="+mn-lt"/>
            </a:endParaRPr>
          </a:p>
          <a:p>
            <a:pPr marL="742950" lvl="1" indent="-285750" algn="just">
              <a:spcBef>
                <a:spcPts val="0"/>
              </a:spcBef>
              <a:buFont typeface="Courier New,monospace"/>
              <a:buChar char="o"/>
              <a:tabLst>
                <a:tab pos="198755" algn="l"/>
              </a:tabLst>
            </a:pPr>
            <a:r>
              <a:rPr lang="fr-FR" dirty="0">
                <a:solidFill>
                  <a:srgbClr val="000000"/>
                </a:solidFill>
                <a:cs typeface="Calibri"/>
              </a:rPr>
              <a:t>Diagnostic approfondi du mécanisme du fonds national de garantie FNG et refonte de son offre de garantie</a:t>
            </a:r>
            <a:endParaRPr lang="en-US" dirty="0">
              <a:ea typeface="+mn-lt"/>
              <a:cs typeface="+mn-lt"/>
            </a:endParaRPr>
          </a:p>
          <a:p>
            <a:pPr marL="742950" lvl="1" indent="-285750" algn="just">
              <a:spcBef>
                <a:spcPts val="0"/>
              </a:spcBef>
              <a:buFont typeface="Courier New,monospace"/>
              <a:buChar char="o"/>
              <a:tabLst>
                <a:tab pos="198755" algn="l"/>
              </a:tabLst>
            </a:pPr>
            <a:r>
              <a:rPr lang="fr-FR" dirty="0">
                <a:solidFill>
                  <a:srgbClr val="000000"/>
                </a:solidFill>
                <a:cs typeface="Calibri"/>
              </a:rPr>
              <a:t>Examiner et évaluer le potentiel d’un nouveau mécanisme pour garantir le financement des restructurations d’entreprises.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9743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2076</Words>
  <Application>Microsoft Office PowerPoint</Application>
  <PresentationFormat>Widescreen</PresentationFormat>
  <Paragraphs>189</Paragraphs>
  <Slides>15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</vt:lpstr>
      <vt:lpstr>Book Antiqua</vt:lpstr>
      <vt:lpstr>Calibri</vt:lpstr>
      <vt:lpstr>Calibri Light</vt:lpstr>
      <vt:lpstr>Chronicle Display Black</vt:lpstr>
      <vt:lpstr>Courier New</vt:lpstr>
      <vt:lpstr>Courier New,monospace</vt:lpstr>
      <vt:lpstr>Georgia</vt:lpstr>
      <vt:lpstr>Open Sans</vt:lpstr>
      <vt:lpstr>Open Sans Light</vt:lpstr>
      <vt:lpstr>Verdana</vt:lpstr>
      <vt:lpstr>Wingdings</vt:lpstr>
      <vt:lpstr>Office Theme</vt:lpstr>
      <vt:lpstr>Présentation du cadre d'appui de la Banque Mondiale à la SOTUGAR</vt:lpstr>
      <vt:lpstr>Agenda</vt:lpstr>
      <vt:lpstr>PowerPoint Presentation</vt:lpstr>
      <vt:lpstr>   Les Nouvelles offres de garantie  de la SOTUGAR </vt:lpstr>
      <vt:lpstr>   Mécanisme de garantie COVID : SARE </vt:lpstr>
      <vt:lpstr>Nouvelle vision de la SOTUGAR</vt:lpstr>
      <vt:lpstr>Nouvelle vision de la SOTUGAR</vt:lpstr>
      <vt:lpstr>Cadre d’appui actuel de la Banque mondiale</vt:lpstr>
      <vt:lpstr>Composantes du programme d’appui de la Banque mondiale</vt:lpstr>
      <vt:lpstr>Composantes du programme d’appui de la Banque mondiale</vt:lpstr>
      <vt:lpstr>Démarche adoptée dans l’appui de la Banque mondiale</vt:lpstr>
      <vt:lpstr>Rappel des 16 principes applicables aux mécanismes  publics de garantie de crédit dédiés aux PME (CGSs)</vt:lpstr>
      <vt:lpstr>Majeurs chantiers de réformes sur 7 axes</vt:lpstr>
      <vt:lpstr>Majeurs chantiers de réformes sur 7 axes</vt:lpstr>
      <vt:lpstr>Merci pour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Feuille de route SOTUGAR</dc:title>
  <dc:creator>Mihasonirina (Miha) Andrianaivo</dc:creator>
  <cp:lastModifiedBy>Mihasonirina (Miha) Andrianaivo</cp:lastModifiedBy>
  <cp:revision>739</cp:revision>
  <cp:lastPrinted>2023-10-24T15:03:26Z</cp:lastPrinted>
  <dcterms:created xsi:type="dcterms:W3CDTF">2022-12-07T02:08:55Z</dcterms:created>
  <dcterms:modified xsi:type="dcterms:W3CDTF">2023-10-24T18:42:09Z</dcterms:modified>
</cp:coreProperties>
</file>